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2"/>
  </p:notesMasterIdLst>
  <p:sldIdLst>
    <p:sldId id="3462" r:id="rId2"/>
    <p:sldId id="3786" r:id="rId3"/>
    <p:sldId id="3787" r:id="rId4"/>
    <p:sldId id="3788" r:id="rId5"/>
    <p:sldId id="4387" r:id="rId6"/>
    <p:sldId id="3418" r:id="rId7"/>
    <p:sldId id="4388" r:id="rId8"/>
    <p:sldId id="3737" r:id="rId9"/>
    <p:sldId id="3738" r:id="rId10"/>
    <p:sldId id="3736" r:id="rId11"/>
    <p:sldId id="3753" r:id="rId12"/>
    <p:sldId id="3754" r:id="rId13"/>
    <p:sldId id="3755" r:id="rId14"/>
    <p:sldId id="3756" r:id="rId15"/>
    <p:sldId id="3779" r:id="rId16"/>
    <p:sldId id="4390" r:id="rId17"/>
    <p:sldId id="4411" r:id="rId18"/>
    <p:sldId id="4412" r:id="rId19"/>
    <p:sldId id="4413" r:id="rId20"/>
    <p:sldId id="4391" r:id="rId21"/>
    <p:sldId id="4392" r:id="rId22"/>
    <p:sldId id="3780" r:id="rId23"/>
    <p:sldId id="4395" r:id="rId24"/>
    <p:sldId id="4396" r:id="rId25"/>
    <p:sldId id="4397" r:id="rId26"/>
    <p:sldId id="2841" r:id="rId27"/>
    <p:sldId id="4398" r:id="rId28"/>
    <p:sldId id="1936" r:id="rId29"/>
    <p:sldId id="1822" r:id="rId30"/>
    <p:sldId id="3739" r:id="rId31"/>
    <p:sldId id="2788" r:id="rId32"/>
    <p:sldId id="2370" r:id="rId33"/>
    <p:sldId id="2610" r:id="rId34"/>
    <p:sldId id="2719" r:id="rId35"/>
    <p:sldId id="2789" r:id="rId36"/>
    <p:sldId id="2790" r:id="rId37"/>
    <p:sldId id="3757" r:id="rId38"/>
    <p:sldId id="3758" r:id="rId39"/>
    <p:sldId id="3759" r:id="rId40"/>
    <p:sldId id="3777" r:id="rId41"/>
    <p:sldId id="3776" r:id="rId42"/>
    <p:sldId id="3778" r:id="rId43"/>
    <p:sldId id="3760" r:id="rId44"/>
    <p:sldId id="4394" r:id="rId45"/>
    <p:sldId id="3761" r:id="rId46"/>
    <p:sldId id="3762" r:id="rId47"/>
    <p:sldId id="3763" r:id="rId48"/>
    <p:sldId id="3764" r:id="rId49"/>
    <p:sldId id="3765" r:id="rId50"/>
    <p:sldId id="3766" r:id="rId51"/>
    <p:sldId id="3767" r:id="rId52"/>
    <p:sldId id="3768" r:id="rId53"/>
    <p:sldId id="3769" r:id="rId54"/>
    <p:sldId id="3770" r:id="rId55"/>
    <p:sldId id="3771" r:id="rId56"/>
    <p:sldId id="2791" r:id="rId57"/>
    <p:sldId id="4410" r:id="rId58"/>
    <p:sldId id="3773" r:id="rId59"/>
    <p:sldId id="2793" r:id="rId60"/>
    <p:sldId id="2794" r:id="rId61"/>
    <p:sldId id="2795" r:id="rId62"/>
    <p:sldId id="2796" r:id="rId63"/>
    <p:sldId id="2797" r:id="rId64"/>
    <p:sldId id="2798" r:id="rId65"/>
    <p:sldId id="2799" r:id="rId66"/>
    <p:sldId id="2800" r:id="rId67"/>
    <p:sldId id="2801" r:id="rId68"/>
    <p:sldId id="2802" r:id="rId69"/>
    <p:sldId id="2803" r:id="rId70"/>
    <p:sldId id="2804" r:id="rId71"/>
    <p:sldId id="2805" r:id="rId72"/>
    <p:sldId id="2806" r:id="rId73"/>
    <p:sldId id="2807" r:id="rId74"/>
    <p:sldId id="2808" r:id="rId75"/>
    <p:sldId id="2809" r:id="rId76"/>
    <p:sldId id="942" r:id="rId77"/>
    <p:sldId id="3740" r:id="rId78"/>
    <p:sldId id="2782" r:id="rId79"/>
    <p:sldId id="2783" r:id="rId80"/>
    <p:sldId id="2784" r:id="rId81"/>
    <p:sldId id="2785" r:id="rId82"/>
    <p:sldId id="2786" r:id="rId83"/>
    <p:sldId id="3741" r:id="rId84"/>
    <p:sldId id="2787" r:id="rId85"/>
    <p:sldId id="3742" r:id="rId86"/>
    <p:sldId id="3743" r:id="rId87"/>
    <p:sldId id="3744" r:id="rId88"/>
    <p:sldId id="3745" r:id="rId89"/>
    <p:sldId id="3746" r:id="rId90"/>
    <p:sldId id="3747" r:id="rId91"/>
    <p:sldId id="3748" r:id="rId92"/>
    <p:sldId id="3749" r:id="rId93"/>
    <p:sldId id="3750" r:id="rId94"/>
    <p:sldId id="3751" r:id="rId95"/>
    <p:sldId id="4399" r:id="rId96"/>
    <p:sldId id="4400" r:id="rId97"/>
    <p:sldId id="851" r:id="rId98"/>
    <p:sldId id="852" r:id="rId99"/>
    <p:sldId id="853" r:id="rId100"/>
    <p:sldId id="854" r:id="rId101"/>
    <p:sldId id="855" r:id="rId102"/>
    <p:sldId id="856" r:id="rId103"/>
    <p:sldId id="860" r:id="rId104"/>
    <p:sldId id="861" r:id="rId105"/>
    <p:sldId id="862" r:id="rId106"/>
    <p:sldId id="863" r:id="rId107"/>
    <p:sldId id="864" r:id="rId108"/>
    <p:sldId id="865" r:id="rId109"/>
    <p:sldId id="866" r:id="rId110"/>
    <p:sldId id="867" r:id="rId111"/>
    <p:sldId id="868" r:id="rId112"/>
    <p:sldId id="869" r:id="rId113"/>
    <p:sldId id="870" r:id="rId114"/>
    <p:sldId id="871" r:id="rId115"/>
    <p:sldId id="872" r:id="rId116"/>
    <p:sldId id="873" r:id="rId117"/>
    <p:sldId id="874" r:id="rId118"/>
    <p:sldId id="875" r:id="rId119"/>
    <p:sldId id="876" r:id="rId120"/>
    <p:sldId id="877" r:id="rId121"/>
    <p:sldId id="2810" r:id="rId122"/>
    <p:sldId id="3282" r:id="rId123"/>
    <p:sldId id="3283" r:id="rId124"/>
    <p:sldId id="3284" r:id="rId125"/>
    <p:sldId id="2811" r:id="rId126"/>
    <p:sldId id="2812" r:id="rId127"/>
    <p:sldId id="2813" r:id="rId128"/>
    <p:sldId id="4408" r:id="rId129"/>
    <p:sldId id="4409" r:id="rId130"/>
    <p:sldId id="2814" r:id="rId131"/>
    <p:sldId id="2815" r:id="rId132"/>
    <p:sldId id="3289" r:id="rId133"/>
    <p:sldId id="3290" r:id="rId134"/>
    <p:sldId id="3288" r:id="rId135"/>
    <p:sldId id="3286" r:id="rId136"/>
    <p:sldId id="1408" r:id="rId137"/>
    <p:sldId id="3281" r:id="rId138"/>
    <p:sldId id="850" r:id="rId139"/>
    <p:sldId id="879" r:id="rId140"/>
    <p:sldId id="882" r:id="rId141"/>
    <p:sldId id="3278" r:id="rId142"/>
    <p:sldId id="3279" r:id="rId143"/>
    <p:sldId id="3277" r:id="rId144"/>
    <p:sldId id="2725" r:id="rId145"/>
    <p:sldId id="2726" r:id="rId146"/>
    <p:sldId id="2727" r:id="rId147"/>
    <p:sldId id="2728" r:id="rId148"/>
    <p:sldId id="2729" r:id="rId149"/>
    <p:sldId id="2730" r:id="rId150"/>
    <p:sldId id="2731" r:id="rId151"/>
    <p:sldId id="2733" r:id="rId152"/>
    <p:sldId id="3774" r:id="rId153"/>
    <p:sldId id="3775" r:id="rId154"/>
    <p:sldId id="4389" r:id="rId155"/>
    <p:sldId id="3176" r:id="rId156"/>
    <p:sldId id="3522" r:id="rId157"/>
    <p:sldId id="4344" r:id="rId158"/>
    <p:sldId id="2823" r:id="rId159"/>
    <p:sldId id="4414" r:id="rId160"/>
    <p:sldId id="4393" r:id="rId1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82"/>
    <p:restoredTop sz="95321"/>
  </p:normalViewPr>
  <p:slideViewPr>
    <p:cSldViewPr snapToGrid="0" snapToObjects="1">
      <p:cViewPr varScale="1">
        <p:scale>
          <a:sx n="94" d="100"/>
          <a:sy n="94" d="100"/>
        </p:scale>
        <p:origin x="5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yday\Documents\My%20Dropbox\MydayDoc\TKU\TKU1001\1001_Data_Warehousing\K-means.xls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78C-7441-BA76-A0E841B45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62803472"/>
        <c:axId val="-402492592"/>
      </c:scatterChart>
      <c:valAx>
        <c:axId val="-462803472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02492592"/>
        <c:crosses val="autoZero"/>
        <c:crossBetween val="midCat"/>
        <c:majorUnit val="1"/>
      </c:valAx>
      <c:valAx>
        <c:axId val="-402492592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62803472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8F6-AE4D-8302-4A3CB443C9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29328880"/>
        <c:axId val="-429431808"/>
      </c:scatterChart>
      <c:valAx>
        <c:axId val="-429328880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29431808"/>
        <c:crosses val="autoZero"/>
        <c:crossBetween val="midCat"/>
        <c:majorUnit val="1"/>
      </c:valAx>
      <c:valAx>
        <c:axId val="-429431808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29328880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5C-C449-8030-9D1B1284D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94809856"/>
        <c:axId val="-395261056"/>
      </c:scatterChart>
      <c:valAx>
        <c:axId val="-394809856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95261056"/>
        <c:crosses val="autoZero"/>
        <c:crossBetween val="midCat"/>
        <c:majorUnit val="1"/>
      </c:valAx>
      <c:valAx>
        <c:axId val="-395261056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94809856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532-C547-8BCB-2B8540D4C7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28890432"/>
        <c:axId val="-430915936"/>
      </c:scatterChart>
      <c:valAx>
        <c:axId val="-428890432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30915936"/>
        <c:crosses val="autoZero"/>
        <c:crossBetween val="midCat"/>
        <c:majorUnit val="1"/>
      </c:valAx>
      <c:valAx>
        <c:axId val="-430915936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28890432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080-7448-9F5A-788BE50FCE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02352688"/>
        <c:axId val="-309640448"/>
      </c:scatterChart>
      <c:valAx>
        <c:axId val="-402352688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9640448"/>
        <c:crosses val="autoZero"/>
        <c:crossBetween val="midCat"/>
        <c:majorUnit val="1"/>
      </c:valAx>
      <c:valAx>
        <c:axId val="-309640448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02352688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04-6F4F-8778-7A93AF054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05875440"/>
        <c:axId val="-305890080"/>
      </c:scatterChart>
      <c:valAx>
        <c:axId val="-305875440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5890080"/>
        <c:crosses val="autoZero"/>
        <c:crossBetween val="midCat"/>
        <c:majorUnit val="1"/>
      </c:valAx>
      <c:valAx>
        <c:axId val="-305890080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5875440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2B-5243-95FD-B3D213E2DB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05726592"/>
        <c:axId val="-429095792"/>
      </c:scatterChart>
      <c:valAx>
        <c:axId val="-305726592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429095792"/>
        <c:crosses val="autoZero"/>
        <c:crossBetween val="midCat"/>
        <c:majorUnit val="1"/>
      </c:valAx>
      <c:valAx>
        <c:axId val="-429095792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5726592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4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Sheet1!$B$2:$B$11</c:f>
              <c:numCache>
                <c:formatCode>General</c:formatCode>
                <c:ptCount val="1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5</c:v>
                </c:pt>
                <c:pt idx="4">
                  <c:v>7</c:v>
                </c:pt>
                <c:pt idx="5">
                  <c:v>1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034-0C4A-9DE9-F5F7C110A0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395903520"/>
        <c:axId val="-309658832"/>
      </c:scatterChart>
      <c:valAx>
        <c:axId val="-395903520"/>
        <c:scaling>
          <c:orientation val="minMax"/>
          <c:max val="1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09658832"/>
        <c:crosses val="autoZero"/>
        <c:crossBetween val="midCat"/>
        <c:majorUnit val="1"/>
      </c:valAx>
      <c:valAx>
        <c:axId val="-309658832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395903520"/>
        <c:crosses val="autoZero"/>
        <c:crossBetween val="midCat"/>
        <c:majorUnit val="1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10/19/22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6740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3C50D5E-0737-0440-9378-F568BCCB17A8}" type="slidenum">
              <a:rPr lang="en-US" altLang="zh-TW" sz="1300"/>
              <a:pPr eaLnBrk="1" hangingPunct="1">
                <a:spcBef>
                  <a:spcPct val="0"/>
                </a:spcBef>
              </a:pPr>
              <a:t>99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1554370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73B3FA6-6447-8F4C-9088-1F40206D18E6}" type="slidenum">
              <a:rPr lang="en-US" altLang="zh-TW" sz="1300"/>
              <a:pPr eaLnBrk="1" hangingPunct="1">
                <a:spcBef>
                  <a:spcPct val="0"/>
                </a:spcBef>
              </a:pPr>
              <a:t>100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1429318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F3EF424-140D-3040-8FF3-22C025B605A8}" type="slidenum">
              <a:rPr lang="en-US" altLang="zh-TW" sz="1300"/>
              <a:pPr eaLnBrk="1" hangingPunct="1">
                <a:spcBef>
                  <a:spcPct val="0"/>
                </a:spcBef>
              </a:pPr>
              <a:t>102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2263896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F490D13-DA65-6C43-9899-BD8A9CE9A0B8}" type="slidenum">
              <a:rPr lang="en-US" altLang="zh-TW" sz="1300"/>
              <a:pPr eaLnBrk="1" hangingPunct="1">
                <a:spcBef>
                  <a:spcPct val="0"/>
                </a:spcBef>
              </a:pPr>
              <a:t>103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3560817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7ECBB0-0D06-E245-A4BB-116EA6FD3CA1}" type="slidenum">
              <a:rPr lang="en-US" altLang="zh-TW" sz="1300"/>
              <a:pPr eaLnBrk="1" hangingPunct="1">
                <a:spcBef>
                  <a:spcPct val="0"/>
                </a:spcBef>
              </a:pPr>
              <a:t>104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3234573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65D0B71-3C63-DD43-88FC-589C35FC05CC}" type="slidenum">
              <a:rPr lang="zh-TW" altLang="en-US" sz="1300"/>
              <a:pPr eaLnBrk="1" hangingPunct="1">
                <a:spcBef>
                  <a:spcPct val="0"/>
                </a:spcBef>
              </a:pPr>
              <a:t>108</a:t>
            </a:fld>
            <a:endParaRPr lang="zh-TW" altLang="en-US" sz="1300"/>
          </a:p>
        </p:txBody>
      </p:sp>
    </p:spTree>
    <p:extLst>
      <p:ext uri="{BB962C8B-B14F-4D97-AF65-F5344CB8AC3E}">
        <p14:creationId xmlns:p14="http://schemas.microsoft.com/office/powerpoint/2010/main" val="772786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6F09685-C9FF-A540-8F91-CD668D87CF94}" type="slidenum">
              <a:rPr lang="zh-TW" altLang="en-US" sz="1300"/>
              <a:pPr eaLnBrk="1" hangingPunct="1">
                <a:spcBef>
                  <a:spcPct val="0"/>
                </a:spcBef>
              </a:pPr>
              <a:t>116</a:t>
            </a:fld>
            <a:endParaRPr lang="zh-TW" altLang="en-US" sz="1300"/>
          </a:p>
        </p:txBody>
      </p:sp>
    </p:spTree>
    <p:extLst>
      <p:ext uri="{BB962C8B-B14F-4D97-AF65-F5344CB8AC3E}">
        <p14:creationId xmlns:p14="http://schemas.microsoft.com/office/powerpoint/2010/main" val="2762132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06400" y="1371600"/>
            <a:ext cx="5537200" cy="5105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46800" y="1371600"/>
            <a:ext cx="5537200" cy="24765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146800" y="4000500"/>
            <a:ext cx="5537200" cy="24765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F5B61-44A2-4480-9C15-24562A284272}" type="datetime4">
              <a:rPr lang="en-US" altLang="zh-TW"/>
              <a:pPr>
                <a:defRPr/>
              </a:pPr>
              <a:t>October 19, 2022</a:t>
            </a:fld>
            <a:endParaRPr lang="en-US" alt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zh-TW"/>
              <a:t>Data Mining: Concepts and Techniques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</p:spPr>
        <p:txBody>
          <a:bodyPr/>
          <a:lstStyle>
            <a:lvl1pPr>
              <a:defRPr/>
            </a:lvl1pPr>
          </a:lstStyle>
          <a:p>
            <a:fld id="{313778F6-7095-E846-99AF-342894466CF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7264364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10/19/22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10/19/22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10/19/22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10/19/22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10/19/22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35.bin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1.e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70.emf"/><Relationship Id="rId4" Type="http://schemas.openxmlformats.org/officeDocument/2006/relationships/oleObject" Target="../embeddings/oleObject38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hyperlink" Target="https://tinyurl.com/imtkupython101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77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hyperlink" Target="https://tinyurl.com/imtkupython101" TargetMode="Externa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95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tinyurl.com/imtkupython101" TargetMode="Externa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://aima.cs.berkeley.edu/python/readme.html" TargetMode="External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ima.cs.berkeley.edu/python/learning.html" TargetMode="External"/><Relationship Id="rId4" Type="http://schemas.openxmlformats.org/officeDocument/2006/relationships/hyperlink" Target="https://github.com/aimacode/aima-python" TargetMode="Externa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tutorial/machine_learning_map/index.html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tutorial/machine_learning_map/index.html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tutorial/machine_learning_map/index.html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tutorial/machine_learning_map/index.html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tinyurl.com/imtkupython101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0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9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4.bin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5.wmf"/><Relationship Id="rId18" Type="http://schemas.openxmlformats.org/officeDocument/2006/relationships/image" Target="../media/image58.wmf"/><Relationship Id="rId3" Type="http://schemas.openxmlformats.org/officeDocument/2006/relationships/image" Target="../media/image54.wmf"/><Relationship Id="rId21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11.bin"/><Relationship Id="rId17" Type="http://schemas.openxmlformats.org/officeDocument/2006/relationships/oleObject" Target="../embeddings/oleObject13.bin"/><Relationship Id="rId2" Type="http://schemas.openxmlformats.org/officeDocument/2006/relationships/oleObject" Target="../embeddings/oleObject6.bin"/><Relationship Id="rId16" Type="http://schemas.openxmlformats.org/officeDocument/2006/relationships/image" Target="../media/image57.wmf"/><Relationship Id="rId20" Type="http://schemas.openxmlformats.org/officeDocument/2006/relationships/image" Target="../media/image59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0.wmf"/><Relationship Id="rId5" Type="http://schemas.openxmlformats.org/officeDocument/2006/relationships/image" Target="../media/image47.wmf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10.bin"/><Relationship Id="rId19" Type="http://schemas.openxmlformats.org/officeDocument/2006/relationships/oleObject" Target="../embeddings/oleObject14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49.wmf"/><Relationship Id="rId14" Type="http://schemas.openxmlformats.org/officeDocument/2006/relationships/image" Target="../media/image56.emf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4.wmf"/><Relationship Id="rId7" Type="http://schemas.openxmlformats.org/officeDocument/2006/relationships/image" Target="../media/image60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6.bin"/><Relationship Id="rId9" Type="http://schemas.openxmlformats.org/officeDocument/2006/relationships/hyperlink" Target="http://en.wikipedia.org/wiki/Receiver_operating_characteristic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61.wmf"/><Relationship Id="rId7" Type="http://schemas.openxmlformats.org/officeDocument/2006/relationships/oleObject" Target="../embeddings/oleObject20.bin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56.emf"/><Relationship Id="rId9" Type="http://schemas.openxmlformats.org/officeDocument/2006/relationships/hyperlink" Target="http://en.wikipedia.org/wiki/Receiver_operating_characteristic" TargetMode="Externa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Receiver_operating_characteristic" TargetMode="External"/><Relationship Id="rId3" Type="http://schemas.openxmlformats.org/officeDocument/2006/relationships/image" Target="../media/image49.wmf"/><Relationship Id="rId7" Type="http://schemas.openxmlformats.org/officeDocument/2006/relationships/image" Target="../media/image63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22.bin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oleObject" Target="../embeddings/oleObject29.bin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62.wmf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28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48.wmf"/><Relationship Id="rId4" Type="http://schemas.openxmlformats.org/officeDocument/2006/relationships/image" Target="../media/image49.wmf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59.w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50.w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50.wm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2395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Machine Learning: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Supervised and Unsupervised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1111AI05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(M6132) (Fall 2022)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2022-10-19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78E06B-0CAA-7F66-FEAA-C40127DC3C9E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A6EDD9-45FD-F2A3-6249-2649AAAAD4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39" y="1700808"/>
            <a:ext cx="10331355" cy="442535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Learning from Examples</a:t>
            </a:r>
          </a:p>
          <a:p>
            <a:r>
              <a:rPr lang="en-US" sz="4400" dirty="0"/>
              <a:t>Learning Probabilistic Models</a:t>
            </a:r>
          </a:p>
          <a:p>
            <a:r>
              <a:rPr lang="en-US" sz="4400" dirty="0"/>
              <a:t>Deep Learning</a:t>
            </a:r>
          </a:p>
          <a:p>
            <a:r>
              <a:rPr lang="en-US" sz="4400" dirty="0"/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5676059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Cluster Analysis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Used for automatic identification of </a:t>
            </a:r>
            <a:br>
              <a:rPr lang="en-US" altLang="zh-TW">
                <a:latin typeface="Calibri" charset="0"/>
                <a:ea typeface="新細明體" charset="-120"/>
              </a:rPr>
            </a:br>
            <a:r>
              <a:rPr lang="en-US" altLang="zh-TW">
                <a:solidFill>
                  <a:srgbClr val="FF0000"/>
                </a:solidFill>
                <a:latin typeface="Calibri" charset="0"/>
                <a:ea typeface="新細明體" charset="-120"/>
              </a:rPr>
              <a:t>natural groupings</a:t>
            </a:r>
            <a:r>
              <a:rPr lang="en-US" altLang="zh-TW">
                <a:latin typeface="Calibri" charset="0"/>
                <a:ea typeface="新細明體" charset="-120"/>
              </a:rPr>
              <a:t> of things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Part of the machine-learning family 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Employ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新細明體" charset="-120"/>
              </a:rPr>
              <a:t>unsupervised learning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Learns the clusters of things from past data, then assigns new instances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There is not an output variable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Also known as 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新細明體" charset="-120"/>
              </a:rPr>
              <a:t>segmentation</a:t>
            </a:r>
          </a:p>
        </p:txBody>
      </p:sp>
      <p:sp>
        <p:nvSpPr>
          <p:cNvPr id="13316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BFD08CEE-9C97-2347-8B1C-2809CE687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100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1467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TW" b="1" dirty="0">
                <a:solidFill>
                  <a:schemeClr val="accent1"/>
                </a:solidFill>
              </a:rPr>
              <a:t>Cluster Analysis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84" y="1568451"/>
            <a:ext cx="11038505" cy="381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矩形 7"/>
          <p:cNvSpPr>
            <a:spLocks noChangeArrowheads="1"/>
          </p:cNvSpPr>
          <p:nvPr/>
        </p:nvSpPr>
        <p:spPr bwMode="auto">
          <a:xfrm>
            <a:off x="2208214" y="5373688"/>
            <a:ext cx="8135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Clustering of a set of objects based on the </a:t>
            </a:r>
            <a:r>
              <a:rPr lang="en-US" altLang="zh-TW" sz="1800" i="1">
                <a:latin typeface="Arial" charset="0"/>
              </a:rPr>
              <a:t>k-means method. </a:t>
            </a:r>
            <a:br>
              <a:rPr lang="en-US" altLang="zh-TW" sz="1800" i="1">
                <a:latin typeface="Arial" charset="0"/>
              </a:rPr>
            </a:br>
            <a:r>
              <a:rPr lang="en-US" altLang="zh-TW" sz="1800" i="1">
                <a:latin typeface="Arial" charset="0"/>
              </a:rPr>
              <a:t>(The mean of each cluster is </a:t>
            </a:r>
            <a:r>
              <a:rPr lang="en-US" altLang="zh-TW" sz="1800">
                <a:latin typeface="Arial" charset="0"/>
              </a:rPr>
              <a:t>marked by a “+”.)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14342" name="文字方塊 32"/>
          <p:cNvSpPr txBox="1">
            <a:spLocks noChangeArrowheads="1"/>
          </p:cNvSpPr>
          <p:nvPr/>
        </p:nvSpPr>
        <p:spPr bwMode="auto">
          <a:xfrm>
            <a:off x="4872038" y="6597651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Han &amp; Kamber (2006)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0F40748E-EE0C-A246-12C5-6AA9824CF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101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657508"/>
      </p:ext>
    </p:extLst>
  </p:cSld>
  <p:clrMapOvr>
    <a:masterClrMapping/>
  </p:clrMapOvr>
  <p:transition>
    <p:zoom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Cluster Analysis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064525" y="1341438"/>
            <a:ext cx="9962866" cy="504031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dirty="0">
                <a:latin typeface="Calibri" charset="0"/>
                <a:ea typeface="新細明體" charset="-120"/>
              </a:rPr>
              <a:t>Clustering results may be used to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Identify natural 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groupings of customers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Identify rules for assigning new cases to classes for targeting/diagnostic purposes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Provide characterization, definition, labeling of populations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Decrease the size and complexity of problems </a:t>
            </a:r>
            <a:br>
              <a:rPr lang="en-US" altLang="zh-TW" dirty="0">
                <a:latin typeface="Calibri" charset="0"/>
                <a:ea typeface="新細明體" charset="-120"/>
              </a:rPr>
            </a:br>
            <a:r>
              <a:rPr lang="en-US" altLang="zh-TW" dirty="0">
                <a:latin typeface="Calibri" charset="0"/>
                <a:ea typeface="新細明體" charset="-120"/>
              </a:rPr>
              <a:t>for other data mining methods </a:t>
            </a:r>
          </a:p>
          <a:p>
            <a:pPr lvl="1" eaLnBrk="1" hangingPunct="1"/>
            <a:r>
              <a:rPr lang="en-US" altLang="zh-TW" dirty="0">
                <a:latin typeface="Calibri" charset="0"/>
                <a:ea typeface="新細明體" charset="-120"/>
              </a:rPr>
              <a:t>Identify 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outliers</a:t>
            </a:r>
            <a:r>
              <a:rPr lang="en-US" altLang="zh-TW" dirty="0">
                <a:latin typeface="Calibri" charset="0"/>
                <a:ea typeface="新細明體" charset="-120"/>
              </a:rPr>
              <a:t> in a specific domain </a:t>
            </a:r>
            <a:br>
              <a:rPr lang="en-US" altLang="zh-TW" dirty="0">
                <a:latin typeface="Calibri" charset="0"/>
                <a:ea typeface="新細明體" charset="-120"/>
              </a:rPr>
            </a:br>
            <a:r>
              <a:rPr lang="en-US" altLang="zh-TW" dirty="0">
                <a:latin typeface="Calibri" charset="0"/>
                <a:ea typeface="新細明體" charset="-120"/>
              </a:rPr>
              <a:t>(e.g., rare-event detection)</a:t>
            </a:r>
          </a:p>
        </p:txBody>
      </p:sp>
      <p:sp>
        <p:nvSpPr>
          <p:cNvPr id="15364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4EDB2FB1-7D92-4FD3-B2DF-794588E7D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102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1183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i="1">
                <a:solidFill>
                  <a:srgbClr val="FF3300"/>
                </a:solidFill>
                <a:latin typeface="Calibri" charset="0"/>
                <a:ea typeface="新細明體" charset="-120"/>
              </a:rPr>
              <a:t>k</a:t>
            </a:r>
            <a:r>
              <a:rPr lang="en-US" altLang="zh-TW">
                <a:solidFill>
                  <a:srgbClr val="FF3300"/>
                </a:solidFill>
                <a:latin typeface="Calibri" charset="0"/>
                <a:ea typeface="新細明體" charset="-120"/>
              </a:rPr>
              <a:t>-Means Clustering Algorithm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091821" y="1484313"/>
            <a:ext cx="9921922" cy="4824412"/>
          </a:xfrm>
        </p:spPr>
        <p:txBody>
          <a:bodyPr/>
          <a:lstStyle/>
          <a:p>
            <a:pPr eaLnBrk="1" hangingPunct="1"/>
            <a:r>
              <a:rPr lang="en-US" altLang="zh-TW" sz="2800" i="1" dirty="0">
                <a:latin typeface="Calibri" charset="0"/>
                <a:ea typeface="新細明體" charset="-120"/>
              </a:rPr>
              <a:t>k </a:t>
            </a:r>
            <a:r>
              <a:rPr lang="en-US" altLang="zh-TW" sz="2800" dirty="0">
                <a:latin typeface="Calibri" charset="0"/>
                <a:ea typeface="新細明體" charset="-120"/>
              </a:rPr>
              <a:t>: pre-determined number of clusters</a:t>
            </a:r>
          </a:p>
          <a:p>
            <a:pPr eaLnBrk="1" hangingPunct="1"/>
            <a:r>
              <a:rPr lang="en-US" altLang="zh-TW" sz="2800" dirty="0">
                <a:latin typeface="Calibri" charset="0"/>
                <a:ea typeface="新細明體" charset="-120"/>
              </a:rPr>
              <a:t>Algorithm (</a:t>
            </a: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Step 0:</a:t>
            </a:r>
            <a:r>
              <a:rPr lang="en-US" altLang="zh-TW" sz="2800" dirty="0">
                <a:latin typeface="Calibri" charset="0"/>
                <a:ea typeface="新細明體" charset="-120"/>
              </a:rPr>
              <a:t> determine value of </a:t>
            </a:r>
            <a:r>
              <a:rPr lang="en-US" altLang="zh-TW" sz="2800" i="1" dirty="0">
                <a:latin typeface="Calibri" charset="0"/>
                <a:ea typeface="新細明體" charset="-120"/>
              </a:rPr>
              <a:t>k</a:t>
            </a:r>
            <a:r>
              <a:rPr lang="en-US" altLang="zh-TW" sz="2800" dirty="0">
                <a:latin typeface="Calibri" charset="0"/>
                <a:ea typeface="新細明體" charset="-120"/>
              </a:rPr>
              <a:t>)</a:t>
            </a:r>
          </a:p>
          <a:p>
            <a:pPr eaLnBrk="1" hangingPunct="1">
              <a:buFont typeface="Wingdings" charset="2"/>
              <a:buNone/>
            </a:pP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Step 1:</a:t>
            </a:r>
            <a:r>
              <a:rPr lang="en-US" altLang="zh-TW" sz="2800" dirty="0">
                <a:latin typeface="Calibri" charset="0"/>
                <a:ea typeface="新細明體" charset="-120"/>
              </a:rPr>
              <a:t> Randomly generate </a:t>
            </a:r>
            <a:r>
              <a:rPr lang="en-US" altLang="zh-TW" sz="2800" i="1" dirty="0">
                <a:latin typeface="Calibri" charset="0"/>
                <a:ea typeface="新細明體" charset="-120"/>
              </a:rPr>
              <a:t>k</a:t>
            </a:r>
            <a:r>
              <a:rPr lang="en-US" altLang="zh-TW" sz="2800" dirty="0">
                <a:latin typeface="Calibri" charset="0"/>
                <a:ea typeface="新細明體" charset="-120"/>
              </a:rPr>
              <a:t> random points as initial cluster centers</a:t>
            </a:r>
          </a:p>
          <a:p>
            <a:pPr eaLnBrk="1" hangingPunct="1">
              <a:buFont typeface="Wingdings" charset="2"/>
              <a:buNone/>
            </a:pP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Step 2:</a:t>
            </a:r>
            <a:r>
              <a:rPr lang="en-US" altLang="zh-TW" sz="2800" dirty="0">
                <a:latin typeface="Calibri" charset="0"/>
                <a:ea typeface="新細明體" charset="-120"/>
              </a:rPr>
              <a:t> Assign each point to the nearest cluster center</a:t>
            </a:r>
          </a:p>
          <a:p>
            <a:pPr eaLnBrk="1" hangingPunct="1">
              <a:buFont typeface="Wingdings" charset="2"/>
              <a:buNone/>
            </a:pP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Step 3:</a:t>
            </a:r>
            <a:r>
              <a:rPr lang="en-US" altLang="zh-TW" sz="2800" dirty="0">
                <a:latin typeface="Calibri" charset="0"/>
                <a:ea typeface="新細明體" charset="-120"/>
              </a:rPr>
              <a:t> Re-compute the new cluster centers</a:t>
            </a:r>
          </a:p>
          <a:p>
            <a:pPr eaLnBrk="1" hangingPunct="1">
              <a:buFont typeface="Wingdings" charset="2"/>
              <a:buNone/>
            </a:pP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Repetition step: </a:t>
            </a:r>
            <a:r>
              <a:rPr lang="en-US" altLang="zh-TW" sz="2800" dirty="0">
                <a:latin typeface="Calibri" charset="0"/>
                <a:ea typeface="新細明體" charset="-120"/>
              </a:rPr>
              <a:t>Repeat steps 2 and 3 until some convergence criterion is met (usually that the assignment of points to clusters becomes stable)</a:t>
            </a:r>
          </a:p>
        </p:txBody>
      </p:sp>
      <p:sp>
        <p:nvSpPr>
          <p:cNvPr id="19460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1402F1C2-7F39-13C8-783F-BD4FE378A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103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45448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Cluster Analysis for Data Mining - </a:t>
            </a:r>
            <a:br>
              <a:rPr lang="en-US" altLang="zh-TW" i="1">
                <a:solidFill>
                  <a:schemeClr val="accent1"/>
                </a:solidFill>
                <a:latin typeface="Calibri" charset="0"/>
                <a:ea typeface="新細明體" charset="-120"/>
              </a:rPr>
            </a:br>
            <a:r>
              <a:rPr lang="en-US" altLang="zh-TW" i="1">
                <a:solidFill>
                  <a:schemeClr val="accent1"/>
                </a:solidFill>
                <a:latin typeface="Calibri" charset="0"/>
                <a:ea typeface="新細明體" charset="-120"/>
              </a:rPr>
              <a:t>k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-Means Clustering Algorithm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861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D9032F65-4AFE-1F83-99E3-C85CE5AD1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104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384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78550"/>
          </a:xfrm>
        </p:spPr>
        <p:txBody>
          <a:bodyPr/>
          <a:lstStyle/>
          <a:p>
            <a:r>
              <a:rPr lang="en-US" altLang="zh-TW" sz="12000">
                <a:solidFill>
                  <a:schemeClr val="accent1"/>
                </a:solidFill>
                <a:latin typeface="Calibri" charset="0"/>
                <a:ea typeface="標楷體" charset="-120"/>
              </a:rPr>
              <a:t>Similarity</a:t>
            </a:r>
            <a:br>
              <a:rPr lang="en-US" altLang="zh-TW" sz="12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br>
              <a:rPr lang="en-US" altLang="zh-TW" sz="12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12000">
                <a:solidFill>
                  <a:schemeClr val="accent1"/>
                </a:solidFill>
                <a:latin typeface="Calibri" charset="0"/>
                <a:ea typeface="標楷體" charset="-120"/>
              </a:rPr>
              <a:t>Distance</a:t>
            </a:r>
            <a:endParaRPr lang="zh-TW" altLang="en-US" sz="120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00278B9-71D0-0C4F-85FD-F56957775E27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618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152400"/>
            <a:ext cx="8083550" cy="10668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Similarity and Dissimilarity Between Objects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1695" y="1600200"/>
            <a:ext cx="10304059" cy="47244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zh-TW" sz="2400" u="sng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Distances</a:t>
            </a:r>
            <a:r>
              <a:rPr lang="en-US" altLang="zh-TW" sz="2400" dirty="0">
                <a:latin typeface="Calibri" charset="0"/>
                <a:ea typeface="新細明體" charset="-120"/>
              </a:rPr>
              <a:t> are normally used to measure the </a:t>
            </a:r>
            <a:r>
              <a:rPr lang="en-US" altLang="zh-TW" sz="2400" u="sng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similarity</a:t>
            </a:r>
            <a:r>
              <a:rPr lang="en-US" altLang="zh-TW" sz="2400" dirty="0">
                <a:latin typeface="Calibri" charset="0"/>
                <a:ea typeface="新細明體" charset="-120"/>
              </a:rPr>
              <a:t> or </a:t>
            </a:r>
            <a:r>
              <a:rPr lang="en-US" altLang="zh-TW" sz="2400" u="sng" dirty="0">
                <a:latin typeface="Calibri" charset="0"/>
                <a:ea typeface="新細明體" charset="-120"/>
              </a:rPr>
              <a:t>dissimilarity</a:t>
            </a:r>
            <a:r>
              <a:rPr lang="en-US" altLang="zh-TW" sz="2400" dirty="0">
                <a:latin typeface="Calibri" charset="0"/>
                <a:ea typeface="新細明體" charset="-120"/>
              </a:rPr>
              <a:t> between two data objects</a:t>
            </a:r>
          </a:p>
          <a:p>
            <a:pPr>
              <a:lnSpc>
                <a:spcPct val="120000"/>
              </a:lnSpc>
            </a:pPr>
            <a:r>
              <a:rPr lang="en-US" altLang="zh-TW" sz="2400" dirty="0">
                <a:latin typeface="Calibri" charset="0"/>
                <a:ea typeface="新細明體" charset="-120"/>
              </a:rPr>
              <a:t>Some popular ones include: </a:t>
            </a:r>
            <a:r>
              <a:rPr lang="en-US" altLang="zh-TW" sz="2400" i="1" dirty="0" err="1">
                <a:solidFill>
                  <a:srgbClr val="FF0000"/>
                </a:solidFill>
                <a:latin typeface="Calibri" charset="0"/>
                <a:ea typeface="新細明體" charset="-120"/>
              </a:rPr>
              <a:t>Minkowski</a:t>
            </a:r>
            <a:r>
              <a:rPr lang="en-US" altLang="zh-TW" sz="2400" i="1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 distance</a:t>
            </a:r>
            <a:r>
              <a:rPr lang="en-US" altLang="zh-TW" sz="2400" dirty="0">
                <a:latin typeface="Calibri" charset="0"/>
                <a:ea typeface="新細明體" charset="-120"/>
              </a:rPr>
              <a:t>:</a:t>
            </a:r>
          </a:p>
          <a:p>
            <a:pPr>
              <a:lnSpc>
                <a:spcPct val="120000"/>
              </a:lnSpc>
            </a:pPr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>
              <a:lnSpc>
                <a:spcPct val="120000"/>
              </a:lnSpc>
              <a:buFont typeface="Wingdings" charset="2"/>
              <a:buNone/>
            </a:pPr>
            <a:r>
              <a:rPr lang="en-US" altLang="zh-TW" sz="2400" dirty="0">
                <a:latin typeface="Calibri" charset="0"/>
                <a:ea typeface="新細明體" charset="-120"/>
              </a:rPr>
              <a:t>where  </a:t>
            </a:r>
            <a:r>
              <a:rPr lang="en-US" altLang="zh-TW" sz="2400" i="1" dirty="0" err="1">
                <a:latin typeface="Calibri" charset="0"/>
                <a:ea typeface="新細明體" charset="-120"/>
              </a:rPr>
              <a:t>i</a:t>
            </a:r>
            <a:r>
              <a:rPr lang="en-US" altLang="zh-TW" sz="2400" dirty="0">
                <a:latin typeface="Calibri" charset="0"/>
                <a:ea typeface="新細明體" charset="-120"/>
              </a:rPr>
              <a:t> = (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>
                <a:latin typeface="Calibri" charset="0"/>
                <a:ea typeface="新細明體" charset="-120"/>
              </a:rPr>
              <a:t>i1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>
                <a:latin typeface="Calibri" charset="0"/>
                <a:ea typeface="新細明體" charset="-120"/>
              </a:rPr>
              <a:t>i2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…, </a:t>
            </a:r>
            <a:r>
              <a:rPr lang="en-US" altLang="zh-TW" sz="2400" i="1" dirty="0" err="1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 err="1">
                <a:latin typeface="Calibri" charset="0"/>
                <a:ea typeface="新細明體" charset="-120"/>
              </a:rPr>
              <a:t>ip</a:t>
            </a:r>
            <a:r>
              <a:rPr lang="en-US" altLang="zh-TW" sz="2400" dirty="0">
                <a:latin typeface="Calibri" charset="0"/>
                <a:ea typeface="新細明體" charset="-120"/>
              </a:rPr>
              <a:t>) and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 j</a:t>
            </a:r>
            <a:r>
              <a:rPr lang="en-US" altLang="zh-TW" sz="2400" dirty="0">
                <a:latin typeface="Calibri" charset="0"/>
                <a:ea typeface="新細明體" charset="-120"/>
              </a:rPr>
              <a:t> = (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>
                <a:latin typeface="Calibri" charset="0"/>
                <a:ea typeface="新細明體" charset="-120"/>
              </a:rPr>
              <a:t>j1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>
                <a:latin typeface="Calibri" charset="0"/>
                <a:ea typeface="新細明體" charset="-120"/>
              </a:rPr>
              <a:t>j2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…, </a:t>
            </a:r>
            <a:r>
              <a:rPr lang="en-US" altLang="zh-TW" sz="2400" i="1" dirty="0" err="1">
                <a:latin typeface="Calibri" charset="0"/>
                <a:ea typeface="新細明體" charset="-120"/>
              </a:rPr>
              <a:t>x</a:t>
            </a:r>
            <a:r>
              <a:rPr lang="en-US" altLang="zh-TW" sz="2400" baseline="-25000" dirty="0" err="1">
                <a:latin typeface="Calibri" charset="0"/>
                <a:ea typeface="新細明體" charset="-120"/>
              </a:rPr>
              <a:t>jp</a:t>
            </a:r>
            <a:r>
              <a:rPr lang="en-US" altLang="zh-TW" sz="2400" dirty="0">
                <a:latin typeface="Calibri" charset="0"/>
                <a:ea typeface="新細明體" charset="-120"/>
              </a:rPr>
              <a:t>) are two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p</a:t>
            </a:r>
            <a:r>
              <a:rPr lang="en-US" altLang="zh-TW" sz="2400" dirty="0">
                <a:latin typeface="Calibri" charset="0"/>
                <a:ea typeface="新細明體" charset="-120"/>
              </a:rPr>
              <a:t>-dimensional data objects, and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q</a:t>
            </a:r>
            <a:r>
              <a:rPr lang="en-US" altLang="zh-TW" sz="2400" dirty="0">
                <a:latin typeface="Calibri" charset="0"/>
                <a:ea typeface="新細明體" charset="-120"/>
              </a:rPr>
              <a:t> is a positive integer</a:t>
            </a:r>
          </a:p>
          <a:p>
            <a:pPr>
              <a:lnSpc>
                <a:spcPct val="120000"/>
              </a:lnSpc>
            </a:pPr>
            <a:r>
              <a:rPr lang="en-US" altLang="zh-TW" sz="2400" dirty="0">
                <a:latin typeface="Calibri" charset="0"/>
                <a:ea typeface="新細明體" charset="-120"/>
              </a:rPr>
              <a:t>If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q</a:t>
            </a:r>
            <a:r>
              <a:rPr lang="en-US" altLang="zh-TW" sz="2400" dirty="0">
                <a:latin typeface="Calibri" charset="0"/>
                <a:ea typeface="新細明體" charset="-120"/>
              </a:rPr>
              <a:t> =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1</a:t>
            </a:r>
            <a:r>
              <a:rPr lang="en-US" altLang="zh-TW" sz="2400" dirty="0">
                <a:latin typeface="Calibri" charset="0"/>
                <a:ea typeface="新細明體" charset="-120"/>
              </a:rPr>
              <a:t>, </a:t>
            </a:r>
            <a:r>
              <a:rPr lang="en-US" altLang="zh-TW" sz="2400" i="1" dirty="0">
                <a:latin typeface="Calibri" charset="0"/>
                <a:ea typeface="新細明體" charset="-120"/>
              </a:rPr>
              <a:t>d</a:t>
            </a:r>
            <a:r>
              <a:rPr lang="en-US" altLang="zh-TW" sz="2400" dirty="0">
                <a:latin typeface="Calibri" charset="0"/>
                <a:ea typeface="新細明體" charset="-120"/>
              </a:rPr>
              <a:t> is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新細明體" charset="-120"/>
              </a:rPr>
              <a:t>Manhattan distance</a:t>
            </a:r>
            <a:endParaRPr lang="en-US" altLang="zh-TW" sz="2400" i="1" dirty="0">
              <a:solidFill>
                <a:srgbClr val="FF0000"/>
              </a:solidFill>
              <a:latin typeface="Calibri" charset="0"/>
              <a:ea typeface="新細明體" charset="-120"/>
            </a:endParaRPr>
          </a:p>
          <a:p>
            <a:pPr>
              <a:lnSpc>
                <a:spcPct val="120000"/>
              </a:lnSpc>
            </a:pPr>
            <a:endParaRPr lang="en-US" altLang="zh-TW" sz="2400" i="1" dirty="0">
              <a:latin typeface="Calibri" charset="0"/>
              <a:ea typeface="新細明體" charset="-120"/>
            </a:endParaRPr>
          </a:p>
          <a:p>
            <a:pPr lvl="1">
              <a:lnSpc>
                <a:spcPct val="120000"/>
              </a:lnSpc>
              <a:buFont typeface="Wingdings" charset="2"/>
              <a:buNone/>
            </a:pPr>
            <a:endParaRPr lang="en-US" altLang="zh-TW" sz="2400" dirty="0">
              <a:latin typeface="Calibri" charset="0"/>
              <a:ea typeface="新細明體" charset="-120"/>
            </a:endParaRPr>
          </a:p>
        </p:txBody>
      </p:sp>
      <p:graphicFrame>
        <p:nvGraphicFramePr>
          <p:cNvPr id="22532" name="Object 2"/>
          <p:cNvGraphicFramePr>
            <a:graphicFrameLocks noChangeAspect="1"/>
          </p:cNvGraphicFramePr>
          <p:nvPr/>
        </p:nvGraphicFramePr>
        <p:xfrm>
          <a:off x="3429000" y="3124200"/>
          <a:ext cx="51816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181600" imgH="596900" progId="Equation.3">
                  <p:embed/>
                </p:oleObj>
              </mc:Choice>
              <mc:Fallback>
                <p:oleObj name="Equation" r:id="rId2" imgW="5181600" imgH="596900" progId="Equation.3">
                  <p:embed/>
                  <p:pic>
                    <p:nvPicPr>
                      <p:cNvPr id="2253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124200"/>
                        <a:ext cx="51816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3"/>
          <p:cNvGraphicFramePr>
            <a:graphicFrameLocks noChangeAspect="1"/>
          </p:cNvGraphicFramePr>
          <p:nvPr/>
        </p:nvGraphicFramePr>
        <p:xfrm>
          <a:off x="4038600" y="5562600"/>
          <a:ext cx="452120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292600" imgH="431800" progId="Equation.3">
                  <p:embed/>
                </p:oleObj>
              </mc:Choice>
              <mc:Fallback>
                <p:oleObj name="Equation" r:id="rId4" imgW="4292600" imgH="431800" progId="Equation.3">
                  <p:embed/>
                  <p:pic>
                    <p:nvPicPr>
                      <p:cNvPr id="2253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562600"/>
                        <a:ext cx="452120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11245754" y="6561931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69EC976-2559-8A42-A413-DE297064680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2535" name="文字方塊 32"/>
          <p:cNvSpPr txBox="1">
            <a:spLocks noChangeArrowheads="1"/>
          </p:cNvSpPr>
          <p:nvPr/>
        </p:nvSpPr>
        <p:spPr bwMode="auto">
          <a:xfrm>
            <a:off x="4872038" y="6597651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Han &amp; Kamber (2006)</a:t>
            </a:r>
            <a:endParaRPr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91496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228600"/>
            <a:ext cx="8443912" cy="9906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Similarity and Dissimilarity Between Objects (Cont.)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600200"/>
            <a:ext cx="8001000" cy="495300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zh-TW" sz="2400" i="1">
                <a:latin typeface="Calibri" charset="0"/>
                <a:ea typeface="新細明體" charset="-120"/>
              </a:rPr>
              <a:t>If q</a:t>
            </a:r>
            <a:r>
              <a:rPr lang="en-US" altLang="zh-TW" sz="2400">
                <a:latin typeface="Calibri" charset="0"/>
                <a:ea typeface="新細明體" charset="-120"/>
              </a:rPr>
              <a:t> = </a:t>
            </a:r>
            <a:r>
              <a:rPr lang="en-US" altLang="zh-TW" sz="2400" i="1">
                <a:latin typeface="Calibri" charset="0"/>
                <a:ea typeface="新細明體" charset="-120"/>
              </a:rPr>
              <a:t>2</a:t>
            </a:r>
            <a:r>
              <a:rPr lang="en-US" altLang="zh-TW" sz="2400">
                <a:latin typeface="Calibri" charset="0"/>
                <a:ea typeface="新細明體" charset="-120"/>
              </a:rPr>
              <a:t>,</a:t>
            </a:r>
            <a:r>
              <a:rPr lang="en-US" altLang="zh-TW" sz="2400" i="1">
                <a:latin typeface="Calibri" charset="0"/>
                <a:ea typeface="新細明體" charset="-120"/>
              </a:rPr>
              <a:t> d </a:t>
            </a:r>
            <a:r>
              <a:rPr lang="en-US" altLang="zh-TW" sz="2400">
                <a:latin typeface="Calibri" charset="0"/>
                <a:ea typeface="新細明體" charset="-120"/>
              </a:rPr>
              <a:t>is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新細明體" charset="-120"/>
              </a:rPr>
              <a:t>Euclidean distance</a:t>
            </a:r>
            <a:r>
              <a:rPr lang="en-US" altLang="zh-TW" sz="2400">
                <a:latin typeface="Calibri" charset="0"/>
                <a:ea typeface="新細明體" charset="-120"/>
              </a:rPr>
              <a:t>:</a:t>
            </a:r>
          </a:p>
          <a:p>
            <a:pPr>
              <a:lnSpc>
                <a:spcPct val="110000"/>
              </a:lnSpc>
            </a:pPr>
            <a:endParaRPr lang="en-US" altLang="zh-TW" sz="2400">
              <a:latin typeface="Calibri" charset="0"/>
              <a:ea typeface="新細明體" charset="-120"/>
            </a:endParaRPr>
          </a:p>
          <a:p>
            <a:pPr lvl="1">
              <a:lnSpc>
                <a:spcPct val="11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Properties</a:t>
            </a:r>
          </a:p>
          <a:p>
            <a:pPr lvl="2">
              <a:lnSpc>
                <a:spcPct val="110000"/>
              </a:lnSpc>
            </a:pPr>
            <a:r>
              <a:rPr lang="en-US" altLang="zh-TW" i="1">
                <a:latin typeface="Calibri" charset="0"/>
                <a:ea typeface="新細明體" charset="-120"/>
              </a:rPr>
              <a:t>d(i,j)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 0</a:t>
            </a:r>
            <a:endParaRPr lang="en-US" altLang="zh-TW">
              <a:latin typeface="Calibri" charset="0"/>
              <a:ea typeface="新細明體" charset="-120"/>
            </a:endParaRPr>
          </a:p>
          <a:p>
            <a:pPr lvl="2">
              <a:lnSpc>
                <a:spcPct val="110000"/>
              </a:lnSpc>
            </a:pPr>
            <a:r>
              <a:rPr lang="en-US" altLang="zh-TW" i="1">
                <a:latin typeface="Calibri" charset="0"/>
                <a:ea typeface="新細明體" charset="-120"/>
              </a:rPr>
              <a:t>d(i,i)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= 0</a:t>
            </a:r>
            <a:endParaRPr lang="en-US" altLang="zh-TW">
              <a:latin typeface="Calibri" charset="0"/>
              <a:ea typeface="新細明體" charset="-120"/>
            </a:endParaRPr>
          </a:p>
          <a:p>
            <a:pPr lvl="2">
              <a:lnSpc>
                <a:spcPct val="110000"/>
              </a:lnSpc>
            </a:pPr>
            <a:r>
              <a:rPr lang="en-US" altLang="zh-TW" i="1">
                <a:latin typeface="Calibri" charset="0"/>
                <a:ea typeface="新細明體" charset="-120"/>
              </a:rPr>
              <a:t>d(i,j)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= </a:t>
            </a:r>
            <a:r>
              <a:rPr lang="en-US" altLang="zh-TW" i="1">
                <a:latin typeface="Calibri" charset="0"/>
                <a:ea typeface="新細明體" charset="-120"/>
              </a:rPr>
              <a:t>d(j,i)</a:t>
            </a:r>
            <a:endParaRPr lang="en-US" altLang="zh-TW">
              <a:latin typeface="Calibri" charset="0"/>
              <a:ea typeface="新細明體" charset="-120"/>
            </a:endParaRPr>
          </a:p>
          <a:p>
            <a:pPr lvl="2">
              <a:lnSpc>
                <a:spcPct val="110000"/>
              </a:lnSpc>
            </a:pPr>
            <a:r>
              <a:rPr lang="en-US" altLang="zh-TW" i="1">
                <a:latin typeface="Calibri" charset="0"/>
                <a:ea typeface="新細明體" charset="-120"/>
              </a:rPr>
              <a:t>d(i,j)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 </a:t>
            </a:r>
            <a:r>
              <a:rPr lang="en-US" altLang="zh-TW" i="1">
                <a:latin typeface="Calibri" charset="0"/>
                <a:ea typeface="新細明體" charset="-120"/>
              </a:rPr>
              <a:t>d(i,k)</a:t>
            </a:r>
            <a:r>
              <a:rPr lang="en-US" altLang="zh-TW">
                <a:latin typeface="Calibri" charset="0"/>
                <a:ea typeface="新細明體" charset="-120"/>
              </a:rPr>
              <a:t> </a:t>
            </a:r>
            <a:r>
              <a:rPr lang="en-US" altLang="zh-TW">
                <a:latin typeface="Calibri" charset="0"/>
                <a:ea typeface="新細明體" charset="-120"/>
                <a:sym typeface="Symbol" charset="2"/>
              </a:rPr>
              <a:t>+ </a:t>
            </a:r>
            <a:r>
              <a:rPr lang="en-US" altLang="zh-TW" i="1">
                <a:latin typeface="Calibri" charset="0"/>
                <a:ea typeface="新細明體" charset="-120"/>
              </a:rPr>
              <a:t>d(k,j)</a:t>
            </a:r>
            <a:endParaRPr lang="en-US" altLang="zh-TW">
              <a:latin typeface="Calibri" charset="0"/>
              <a:ea typeface="新細明體" charset="-120"/>
              <a:sym typeface="Symbol" charset="2"/>
            </a:endParaRPr>
          </a:p>
          <a:p>
            <a:pPr>
              <a:lnSpc>
                <a:spcPct val="11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Also, one can use weighted distance, parametric Pearson product moment correlation, or other disimilarity measures</a:t>
            </a:r>
          </a:p>
        </p:txBody>
      </p:sp>
      <p:graphicFrame>
        <p:nvGraphicFramePr>
          <p:cNvPr id="23556" name="Object 2"/>
          <p:cNvGraphicFramePr>
            <a:graphicFrameLocks noChangeAspect="1"/>
          </p:cNvGraphicFramePr>
          <p:nvPr/>
        </p:nvGraphicFramePr>
        <p:xfrm>
          <a:off x="3505200" y="2133601"/>
          <a:ext cx="517048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168900" imgH="584200" progId="Equation.3">
                  <p:embed/>
                </p:oleObj>
              </mc:Choice>
              <mc:Fallback>
                <p:oleObj name="Equation" r:id="rId2" imgW="5168900" imgH="584200" progId="Equation.3">
                  <p:embed/>
                  <p:pic>
                    <p:nvPicPr>
                      <p:cNvPr id="2355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133601"/>
                        <a:ext cx="5170488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文字方塊 32"/>
          <p:cNvSpPr txBox="1">
            <a:spLocks noChangeArrowheads="1"/>
          </p:cNvSpPr>
          <p:nvPr/>
        </p:nvSpPr>
        <p:spPr bwMode="auto">
          <a:xfrm>
            <a:off x="4872038" y="6597651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Han &amp; Kamber (2006)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F4988E06-FD97-6DCF-0D88-B87D91B0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107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811221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C00000"/>
                </a:solidFill>
                <a:latin typeface="Calibri" charset="0"/>
                <a:ea typeface="新細明體" charset="-120"/>
              </a:rPr>
              <a:t>Euclidean distance </a:t>
            </a:r>
            <a:r>
              <a:rPr lang="en-US" altLang="zh-TW">
                <a:latin typeface="Calibri" charset="0"/>
                <a:ea typeface="新細明體" charset="-120"/>
              </a:rPr>
              <a:t>vs</a:t>
            </a:r>
            <a:br>
              <a:rPr lang="en-US" altLang="zh-TW">
                <a:latin typeface="Calibri" charset="0"/>
                <a:ea typeface="新細明體" charset="-120"/>
              </a:rPr>
            </a:br>
            <a:r>
              <a:rPr lang="en-US" altLang="zh-TW">
                <a:solidFill>
                  <a:srgbClr val="00B050"/>
                </a:solidFill>
                <a:latin typeface="Calibri" charset="0"/>
                <a:ea typeface="新細明體" charset="-120"/>
              </a:rPr>
              <a:t> Manhattan distance </a:t>
            </a:r>
            <a:endParaRPr lang="zh-TW" altLang="en-US">
              <a:solidFill>
                <a:srgbClr val="00B05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9" name="內容版面配置區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749300"/>
          </a:xfrm>
        </p:spPr>
        <p:txBody>
          <a:bodyPr/>
          <a:lstStyle/>
          <a:p>
            <a:r>
              <a:rPr lang="en-US" altLang="zh-TW">
                <a:latin typeface="Calibri" charset="0"/>
                <a:ea typeface="標楷體" charset="-120"/>
              </a:rPr>
              <a:t>Distance of two point </a:t>
            </a:r>
            <a:r>
              <a:rPr lang="en-US" altLang="zh-TW" i="1">
                <a:solidFill>
                  <a:srgbClr val="FF0000"/>
                </a:solidFill>
                <a:latin typeface="Calibri" charset="0"/>
                <a:ea typeface="標楷體" charset="-120"/>
              </a:rPr>
              <a:t>x</a:t>
            </a:r>
            <a:r>
              <a:rPr lang="en-US" altLang="zh-TW" i="1" baseline="-25000">
                <a:solidFill>
                  <a:srgbClr val="FF0000"/>
                </a:solidFill>
                <a:latin typeface="Calibri" charset="0"/>
                <a:ea typeface="標楷體" charset="-120"/>
              </a:rPr>
              <a:t>1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 = (1, 2)</a:t>
            </a:r>
            <a:r>
              <a:rPr lang="en-US" altLang="zh-TW">
                <a:latin typeface="Calibri" charset="0"/>
                <a:ea typeface="標楷體" charset="-120"/>
              </a:rPr>
              <a:t> and </a:t>
            </a:r>
            <a:r>
              <a:rPr lang="en-US" altLang="zh-TW" i="1">
                <a:solidFill>
                  <a:srgbClr val="FF0000"/>
                </a:solidFill>
                <a:latin typeface="Calibri" charset="0"/>
                <a:ea typeface="標楷體" charset="-120"/>
              </a:rPr>
              <a:t>x</a:t>
            </a:r>
            <a:r>
              <a:rPr lang="en-US" altLang="zh-TW" i="1" baseline="-25000">
                <a:solidFill>
                  <a:srgbClr val="FF0000"/>
                </a:solidFill>
                <a:latin typeface="Calibri" charset="0"/>
                <a:ea typeface="標楷體" charset="-120"/>
              </a:rPr>
              <a:t>2</a:t>
            </a:r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 (3, 5)</a:t>
            </a:r>
            <a:endParaRPr lang="zh-TW" altLang="en-US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>
            <a:off x="2855913" y="5514975"/>
            <a:ext cx="3744912" cy="158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rot="5400000" flipH="1" flipV="1">
            <a:off x="1450976" y="4103688"/>
            <a:ext cx="2808287" cy="1588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3" name="文字方塊 10"/>
          <p:cNvSpPr txBox="1">
            <a:spLocks noChangeArrowheads="1"/>
          </p:cNvSpPr>
          <p:nvPr/>
        </p:nvSpPr>
        <p:spPr bwMode="auto">
          <a:xfrm>
            <a:off x="3143250" y="5580064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1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4" name="文字方塊 11"/>
          <p:cNvSpPr txBox="1">
            <a:spLocks noChangeArrowheads="1"/>
          </p:cNvSpPr>
          <p:nvPr/>
        </p:nvSpPr>
        <p:spPr bwMode="auto">
          <a:xfrm>
            <a:off x="3575050" y="5580064"/>
            <a:ext cx="433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2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5" name="文字方塊 12"/>
          <p:cNvSpPr txBox="1">
            <a:spLocks noChangeArrowheads="1"/>
          </p:cNvSpPr>
          <p:nvPr/>
        </p:nvSpPr>
        <p:spPr bwMode="auto">
          <a:xfrm>
            <a:off x="4008438" y="5580064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3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6" name="文字方塊 13"/>
          <p:cNvSpPr txBox="1">
            <a:spLocks noChangeArrowheads="1"/>
          </p:cNvSpPr>
          <p:nvPr/>
        </p:nvSpPr>
        <p:spPr bwMode="auto">
          <a:xfrm>
            <a:off x="2495550" y="4859339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1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7" name="文字方塊 14"/>
          <p:cNvSpPr txBox="1">
            <a:spLocks noChangeArrowheads="1"/>
          </p:cNvSpPr>
          <p:nvPr/>
        </p:nvSpPr>
        <p:spPr bwMode="auto">
          <a:xfrm>
            <a:off x="2495550" y="4427539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2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8" name="文字方塊 15"/>
          <p:cNvSpPr txBox="1">
            <a:spLocks noChangeArrowheads="1"/>
          </p:cNvSpPr>
          <p:nvPr/>
        </p:nvSpPr>
        <p:spPr bwMode="auto">
          <a:xfrm>
            <a:off x="2495550" y="3995739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3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89" name="文字方塊 16"/>
          <p:cNvSpPr txBox="1">
            <a:spLocks noChangeArrowheads="1"/>
          </p:cNvSpPr>
          <p:nvPr/>
        </p:nvSpPr>
        <p:spPr bwMode="auto">
          <a:xfrm>
            <a:off x="2495550" y="3563939"/>
            <a:ext cx="43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4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24590" name="文字方塊 17"/>
          <p:cNvSpPr txBox="1">
            <a:spLocks noChangeArrowheads="1"/>
          </p:cNvSpPr>
          <p:nvPr/>
        </p:nvSpPr>
        <p:spPr bwMode="auto">
          <a:xfrm>
            <a:off x="2495550" y="3132138"/>
            <a:ext cx="431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5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3287714" y="54451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3287714" y="50133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3287714" y="45815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3287714" y="41497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3719514" y="54451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4151314" y="54451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3287714" y="3716339"/>
            <a:ext cx="71437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3287714" y="3284539"/>
            <a:ext cx="71437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3719514" y="54451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3719514" y="50133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3719514" y="45815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3719514" y="41497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3719514" y="3716339"/>
            <a:ext cx="73025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3719514" y="3284539"/>
            <a:ext cx="73025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4151314" y="54451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橢圓 37"/>
          <p:cNvSpPr/>
          <p:nvPr/>
        </p:nvSpPr>
        <p:spPr>
          <a:xfrm>
            <a:off x="4151314" y="50133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橢圓 38"/>
          <p:cNvSpPr/>
          <p:nvPr/>
        </p:nvSpPr>
        <p:spPr>
          <a:xfrm>
            <a:off x="4151314" y="45815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橢圓 39"/>
          <p:cNvSpPr/>
          <p:nvPr/>
        </p:nvSpPr>
        <p:spPr>
          <a:xfrm>
            <a:off x="4151314" y="4149725"/>
            <a:ext cx="73025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橢圓 40"/>
          <p:cNvSpPr/>
          <p:nvPr/>
        </p:nvSpPr>
        <p:spPr>
          <a:xfrm>
            <a:off x="4151314" y="3716339"/>
            <a:ext cx="73025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橢圓 41"/>
          <p:cNvSpPr/>
          <p:nvPr/>
        </p:nvSpPr>
        <p:spPr>
          <a:xfrm>
            <a:off x="4151314" y="3284539"/>
            <a:ext cx="73025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橢圓 42"/>
          <p:cNvSpPr/>
          <p:nvPr/>
        </p:nvSpPr>
        <p:spPr>
          <a:xfrm>
            <a:off x="3287714" y="4581525"/>
            <a:ext cx="71437" cy="714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橢圓 43"/>
          <p:cNvSpPr/>
          <p:nvPr/>
        </p:nvSpPr>
        <p:spPr>
          <a:xfrm>
            <a:off x="4151314" y="3284539"/>
            <a:ext cx="73025" cy="730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613" name="文字方塊 45"/>
          <p:cNvSpPr txBox="1">
            <a:spLocks noChangeArrowheads="1"/>
          </p:cNvSpPr>
          <p:nvPr/>
        </p:nvSpPr>
        <p:spPr bwMode="auto">
          <a:xfrm>
            <a:off x="4295776" y="3068639"/>
            <a:ext cx="143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376092"/>
                </a:solidFill>
                <a:latin typeface="Arial" charset="0"/>
              </a:rPr>
              <a:t>x</a:t>
            </a:r>
            <a:r>
              <a:rPr lang="en-US" altLang="zh-TW" sz="1800" b="1" i="1" baseline="-25000">
                <a:solidFill>
                  <a:srgbClr val="376092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376092"/>
                </a:solidFill>
                <a:latin typeface="Arial" charset="0"/>
              </a:rPr>
              <a:t> (3, 5)</a:t>
            </a:r>
            <a:endParaRPr lang="zh-TW" altLang="en-US" sz="1800" b="1">
              <a:solidFill>
                <a:srgbClr val="376092"/>
              </a:solidFill>
              <a:latin typeface="Arial" charset="0"/>
            </a:endParaRPr>
          </a:p>
        </p:txBody>
      </p:sp>
      <p:cxnSp>
        <p:nvCxnSpPr>
          <p:cNvPr id="47" name="直線單箭頭接點 46"/>
          <p:cNvCxnSpPr>
            <a:stCxn id="43" idx="4"/>
            <a:endCxn id="19" idx="0"/>
          </p:cNvCxnSpPr>
          <p:nvPr/>
        </p:nvCxnSpPr>
        <p:spPr>
          <a:xfrm rot="5400000">
            <a:off x="2927351" y="5049839"/>
            <a:ext cx="792163" cy="158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/>
          <p:cNvCxnSpPr>
            <a:stCxn id="44" idx="4"/>
            <a:endCxn id="37" idx="0"/>
          </p:cNvCxnSpPr>
          <p:nvPr/>
        </p:nvCxnSpPr>
        <p:spPr>
          <a:xfrm rot="5400000">
            <a:off x="3142457" y="4401345"/>
            <a:ext cx="2089150" cy="158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橢圓 64"/>
          <p:cNvSpPr/>
          <p:nvPr/>
        </p:nvSpPr>
        <p:spPr>
          <a:xfrm>
            <a:off x="2855914" y="54451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6" name="橢圓 65"/>
          <p:cNvSpPr/>
          <p:nvPr/>
        </p:nvSpPr>
        <p:spPr>
          <a:xfrm>
            <a:off x="2855914" y="50133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7" name="橢圓 66"/>
          <p:cNvSpPr/>
          <p:nvPr/>
        </p:nvSpPr>
        <p:spPr>
          <a:xfrm>
            <a:off x="2855914" y="45815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8" name="橢圓 67"/>
          <p:cNvSpPr/>
          <p:nvPr/>
        </p:nvSpPr>
        <p:spPr>
          <a:xfrm>
            <a:off x="2855914" y="4149725"/>
            <a:ext cx="71437" cy="714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9" name="橢圓 68"/>
          <p:cNvSpPr/>
          <p:nvPr/>
        </p:nvSpPr>
        <p:spPr>
          <a:xfrm>
            <a:off x="2855914" y="3716339"/>
            <a:ext cx="71437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0" name="橢圓 69"/>
          <p:cNvSpPr/>
          <p:nvPr/>
        </p:nvSpPr>
        <p:spPr>
          <a:xfrm>
            <a:off x="2855914" y="3284539"/>
            <a:ext cx="71437" cy="730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71" name="直線單箭頭接點 70"/>
          <p:cNvCxnSpPr>
            <a:stCxn id="67" idx="6"/>
            <a:endCxn id="43" idx="2"/>
          </p:cNvCxnSpPr>
          <p:nvPr/>
        </p:nvCxnSpPr>
        <p:spPr>
          <a:xfrm>
            <a:off x="2927351" y="4616450"/>
            <a:ext cx="360363" cy="15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/>
          <p:cNvCxnSpPr>
            <a:stCxn id="70" idx="6"/>
            <a:endCxn id="44" idx="2"/>
          </p:cNvCxnSpPr>
          <p:nvPr/>
        </p:nvCxnSpPr>
        <p:spPr>
          <a:xfrm>
            <a:off x="2927351" y="3321050"/>
            <a:ext cx="1223963" cy="158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/>
          <p:cNvCxnSpPr>
            <a:stCxn id="44" idx="3"/>
            <a:endCxn id="43" idx="7"/>
          </p:cNvCxnSpPr>
          <p:nvPr/>
        </p:nvCxnSpPr>
        <p:spPr>
          <a:xfrm rot="5400000">
            <a:off x="3133725" y="3562350"/>
            <a:ext cx="1244600" cy="812800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/>
          <p:cNvCxnSpPr>
            <a:stCxn id="43" idx="6"/>
            <a:endCxn id="39" idx="2"/>
          </p:cNvCxnSpPr>
          <p:nvPr/>
        </p:nvCxnSpPr>
        <p:spPr>
          <a:xfrm>
            <a:off x="3359151" y="4616450"/>
            <a:ext cx="792163" cy="1588"/>
          </a:xfrm>
          <a:prstGeom prst="straightConnector1">
            <a:avLst/>
          </a:prstGeom>
          <a:ln w="19050">
            <a:solidFill>
              <a:srgbClr val="00B05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/>
          <p:cNvCxnSpPr>
            <a:stCxn id="44" idx="4"/>
            <a:endCxn id="39" idx="0"/>
          </p:cNvCxnSpPr>
          <p:nvPr/>
        </p:nvCxnSpPr>
        <p:spPr>
          <a:xfrm rot="5400000">
            <a:off x="3575051" y="3968751"/>
            <a:ext cx="1223962" cy="1587"/>
          </a:xfrm>
          <a:prstGeom prst="straightConnector1">
            <a:avLst/>
          </a:prstGeom>
          <a:ln w="19050">
            <a:solidFill>
              <a:srgbClr val="00B05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字方塊 88"/>
          <p:cNvSpPr txBox="1">
            <a:spLocks noChangeArrowheads="1"/>
          </p:cNvSpPr>
          <p:nvPr/>
        </p:nvSpPr>
        <p:spPr bwMode="auto">
          <a:xfrm>
            <a:off x="3648075" y="4437064"/>
            <a:ext cx="287338" cy="369887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Arial" charset="0"/>
              </a:rPr>
              <a:t>2</a:t>
            </a:r>
            <a:endParaRPr lang="zh-TW" altLang="en-US" sz="1800" b="1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24628" name="文字方塊 44"/>
          <p:cNvSpPr txBox="1">
            <a:spLocks noChangeArrowheads="1"/>
          </p:cNvSpPr>
          <p:nvPr/>
        </p:nvSpPr>
        <p:spPr bwMode="auto">
          <a:xfrm>
            <a:off x="3143251" y="4643439"/>
            <a:ext cx="143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x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(1, 2)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90" name="文字方塊 89"/>
          <p:cNvSpPr txBox="1">
            <a:spLocks noChangeArrowheads="1"/>
          </p:cNvSpPr>
          <p:nvPr/>
        </p:nvSpPr>
        <p:spPr bwMode="auto">
          <a:xfrm>
            <a:off x="4079875" y="3860800"/>
            <a:ext cx="287338" cy="369888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Arial" charset="0"/>
              </a:rPr>
              <a:t>3</a:t>
            </a:r>
            <a:endParaRPr lang="zh-TW" altLang="en-US" sz="1800" b="1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91" name="文字方塊 90"/>
          <p:cNvSpPr txBox="1">
            <a:spLocks noChangeArrowheads="1"/>
          </p:cNvSpPr>
          <p:nvPr/>
        </p:nvSpPr>
        <p:spPr bwMode="auto">
          <a:xfrm>
            <a:off x="3359150" y="3860800"/>
            <a:ext cx="649288" cy="369888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C00000"/>
                </a:solidFill>
                <a:latin typeface="Arial" charset="0"/>
              </a:rPr>
              <a:t>3.61</a:t>
            </a:r>
            <a:endParaRPr lang="zh-TW" altLang="en-US" sz="18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92" name="文字方塊 91"/>
          <p:cNvSpPr txBox="1">
            <a:spLocks noChangeArrowheads="1"/>
          </p:cNvSpPr>
          <p:nvPr/>
        </p:nvSpPr>
        <p:spPr bwMode="auto">
          <a:xfrm>
            <a:off x="6888163" y="2349501"/>
            <a:ext cx="3384550" cy="2308225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Euclidean distance: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((3-1)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(5-2)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  <a:br>
              <a:rPr lang="en-US" altLang="zh-TW" sz="2400">
                <a:solidFill>
                  <a:srgbClr val="C0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(2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+ 3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(4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+ 9)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(13)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3.61</a:t>
            </a:r>
            <a:endParaRPr lang="en-US" altLang="zh-TW" sz="2400" baseline="300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93" name="文字方塊 92"/>
          <p:cNvSpPr txBox="1">
            <a:spLocks noChangeArrowheads="1"/>
          </p:cNvSpPr>
          <p:nvPr/>
        </p:nvSpPr>
        <p:spPr bwMode="auto">
          <a:xfrm>
            <a:off x="6959600" y="4797425"/>
            <a:ext cx="3384550" cy="1570038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B050"/>
                </a:solidFill>
                <a:latin typeface="Arial" charset="0"/>
              </a:rPr>
              <a:t>Manhattan distance: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B050"/>
                </a:solidFill>
                <a:latin typeface="Arial" charset="0"/>
              </a:rPr>
              <a:t>= (3-1) + (5-2)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B050"/>
                </a:solidFill>
                <a:latin typeface="Arial" charset="0"/>
              </a:rPr>
              <a:t>= 2 + 3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B050"/>
                </a:solidFill>
                <a:latin typeface="Arial" charset="0"/>
              </a:rPr>
              <a:t>= 5</a:t>
            </a: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A321CD97-A52D-26C5-8C30-A6A7C1905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108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49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82763" y="188913"/>
            <a:ext cx="8705850" cy="792162"/>
          </a:xfrm>
        </p:spPr>
        <p:txBody>
          <a:bodyPr>
            <a:normAutofit fontScale="90000"/>
          </a:bodyPr>
          <a:lstStyle/>
          <a:p>
            <a:r>
              <a:rPr lang="en-US" altLang="ko-KR">
                <a:solidFill>
                  <a:schemeClr val="accent1"/>
                </a:solidFill>
                <a:latin typeface="Calibri" charset="0"/>
                <a:ea typeface="Gulim" charset="-127"/>
              </a:rPr>
              <a:t>The </a:t>
            </a:r>
            <a:r>
              <a:rPr lang="en-US" altLang="ko-KR" i="1">
                <a:solidFill>
                  <a:schemeClr val="accent1"/>
                </a:solidFill>
                <a:latin typeface="Calibri" charset="0"/>
                <a:ea typeface="Gulim" charset="-127"/>
              </a:rPr>
              <a:t>K-Means</a:t>
            </a:r>
            <a:r>
              <a:rPr lang="en-US" altLang="ko-KR">
                <a:solidFill>
                  <a:schemeClr val="accent1"/>
                </a:solidFill>
                <a:latin typeface="Calibri" charset="0"/>
                <a:ea typeface="Gulim" charset="-127"/>
              </a:rPr>
              <a:t> Clustering Method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052513"/>
            <a:ext cx="8153400" cy="647700"/>
          </a:xfrm>
        </p:spPr>
        <p:txBody>
          <a:bodyPr/>
          <a:lstStyle/>
          <a:p>
            <a:r>
              <a:rPr lang="en-US" altLang="ko-KR">
                <a:solidFill>
                  <a:srgbClr val="000000"/>
                </a:solidFill>
                <a:latin typeface="Calibri" charset="0"/>
                <a:ea typeface="Gulim" charset="-127"/>
              </a:rPr>
              <a:t>Example</a:t>
            </a: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4724401" y="1981201"/>
            <a:ext cx="2047875" cy="1870075"/>
            <a:chOff x="528" y="240"/>
            <a:chExt cx="1919" cy="1702"/>
          </a:xfrm>
        </p:grpSpPr>
        <p:graphicFrame>
          <p:nvGraphicFramePr>
            <p:cNvPr id="25793" name="Object 4"/>
            <p:cNvGraphicFramePr>
              <a:graphicFrameLocks noChangeAspect="1"/>
            </p:cNvGraphicFramePr>
            <p:nvPr/>
          </p:nvGraphicFramePr>
          <p:xfrm>
            <a:off x="528" y="240"/>
            <a:ext cx="1919" cy="17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2" imgW="3047902" imgH="2648048" progId="Excel.Sheet.8">
                    <p:embed/>
                  </p:oleObj>
                </mc:Choice>
                <mc:Fallback>
                  <p:oleObj name="Worksheet" r:id="rId2" imgW="3047902" imgH="2648048" progId="Excel.Sheet.8">
                    <p:embed/>
                    <p:pic>
                      <p:nvPicPr>
                        <p:cNvPr id="25793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240"/>
                          <a:ext cx="1919" cy="17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107763" dir="189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794" name="Freeform 6"/>
            <p:cNvSpPr>
              <a:spLocks/>
            </p:cNvSpPr>
            <p:nvPr/>
          </p:nvSpPr>
          <p:spPr bwMode="auto">
            <a:xfrm>
              <a:off x="1008" y="1019"/>
              <a:ext cx="173" cy="336"/>
            </a:xfrm>
            <a:custGeom>
              <a:avLst/>
              <a:gdLst>
                <a:gd name="T0" fmla="*/ 518 w 852"/>
                <a:gd name="T1" fmla="*/ 280 h 1260"/>
                <a:gd name="T2" fmla="*/ 392 w 852"/>
                <a:gd name="T3" fmla="*/ 36 h 1260"/>
                <a:gd name="T4" fmla="*/ 237 w 852"/>
                <a:gd name="T5" fmla="*/ 21 h 1260"/>
                <a:gd name="T6" fmla="*/ 133 w 852"/>
                <a:gd name="T7" fmla="*/ 73 h 1260"/>
                <a:gd name="T8" fmla="*/ 0 w 852"/>
                <a:gd name="T9" fmla="*/ 369 h 1260"/>
                <a:gd name="T10" fmla="*/ 44 w 852"/>
                <a:gd name="T11" fmla="*/ 688 h 1260"/>
                <a:gd name="T12" fmla="*/ 362 w 852"/>
                <a:gd name="T13" fmla="*/ 1117 h 1260"/>
                <a:gd name="T14" fmla="*/ 429 w 852"/>
                <a:gd name="T15" fmla="*/ 1139 h 1260"/>
                <a:gd name="T16" fmla="*/ 451 w 852"/>
                <a:gd name="T17" fmla="*/ 1154 h 1260"/>
                <a:gd name="T18" fmla="*/ 525 w 852"/>
                <a:gd name="T19" fmla="*/ 1176 h 1260"/>
                <a:gd name="T20" fmla="*/ 622 w 852"/>
                <a:gd name="T21" fmla="*/ 1228 h 1260"/>
                <a:gd name="T22" fmla="*/ 792 w 852"/>
                <a:gd name="T23" fmla="*/ 1243 h 1260"/>
                <a:gd name="T24" fmla="*/ 785 w 852"/>
                <a:gd name="T25" fmla="*/ 1021 h 1260"/>
                <a:gd name="T26" fmla="*/ 748 w 852"/>
                <a:gd name="T27" fmla="*/ 954 h 1260"/>
                <a:gd name="T28" fmla="*/ 688 w 852"/>
                <a:gd name="T29" fmla="*/ 858 h 1260"/>
                <a:gd name="T30" fmla="*/ 622 w 852"/>
                <a:gd name="T31" fmla="*/ 762 h 1260"/>
                <a:gd name="T32" fmla="*/ 607 w 852"/>
                <a:gd name="T33" fmla="*/ 732 h 1260"/>
                <a:gd name="T34" fmla="*/ 592 w 852"/>
                <a:gd name="T35" fmla="*/ 710 h 1260"/>
                <a:gd name="T36" fmla="*/ 555 w 852"/>
                <a:gd name="T37" fmla="*/ 643 h 1260"/>
                <a:gd name="T38" fmla="*/ 540 w 852"/>
                <a:gd name="T39" fmla="*/ 621 h 1260"/>
                <a:gd name="T40" fmla="*/ 518 w 852"/>
                <a:gd name="T41" fmla="*/ 280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52"/>
                <a:gd name="T64" fmla="*/ 0 h 1260"/>
                <a:gd name="T65" fmla="*/ 852 w 852"/>
                <a:gd name="T66" fmla="*/ 1260 h 1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795" name="Freeform 7"/>
            <p:cNvSpPr>
              <a:spLocks/>
            </p:cNvSpPr>
            <p:nvPr/>
          </p:nvSpPr>
          <p:spPr bwMode="auto">
            <a:xfrm>
              <a:off x="1587" y="1036"/>
              <a:ext cx="173" cy="336"/>
            </a:xfrm>
            <a:custGeom>
              <a:avLst/>
              <a:gdLst>
                <a:gd name="T0" fmla="*/ 183 w 768"/>
                <a:gd name="T1" fmla="*/ 67 h 630"/>
                <a:gd name="T2" fmla="*/ 72 w 768"/>
                <a:gd name="T3" fmla="*/ 74 h 630"/>
                <a:gd name="T4" fmla="*/ 5 w 768"/>
                <a:gd name="T5" fmla="*/ 170 h 630"/>
                <a:gd name="T6" fmla="*/ 13 w 768"/>
                <a:gd name="T7" fmla="*/ 311 h 630"/>
                <a:gd name="T8" fmla="*/ 57 w 768"/>
                <a:gd name="T9" fmla="*/ 356 h 630"/>
                <a:gd name="T10" fmla="*/ 109 w 768"/>
                <a:gd name="T11" fmla="*/ 415 h 630"/>
                <a:gd name="T12" fmla="*/ 235 w 768"/>
                <a:gd name="T13" fmla="*/ 548 h 630"/>
                <a:gd name="T14" fmla="*/ 257 w 768"/>
                <a:gd name="T15" fmla="*/ 570 h 630"/>
                <a:gd name="T16" fmla="*/ 331 w 768"/>
                <a:gd name="T17" fmla="*/ 593 h 630"/>
                <a:gd name="T18" fmla="*/ 450 w 768"/>
                <a:gd name="T19" fmla="*/ 630 h 630"/>
                <a:gd name="T20" fmla="*/ 598 w 768"/>
                <a:gd name="T21" fmla="*/ 607 h 630"/>
                <a:gd name="T22" fmla="*/ 657 w 768"/>
                <a:gd name="T23" fmla="*/ 585 h 630"/>
                <a:gd name="T24" fmla="*/ 687 w 768"/>
                <a:gd name="T25" fmla="*/ 533 h 630"/>
                <a:gd name="T26" fmla="*/ 717 w 768"/>
                <a:gd name="T27" fmla="*/ 474 h 630"/>
                <a:gd name="T28" fmla="*/ 724 w 768"/>
                <a:gd name="T29" fmla="*/ 437 h 630"/>
                <a:gd name="T30" fmla="*/ 739 w 768"/>
                <a:gd name="T31" fmla="*/ 415 h 630"/>
                <a:gd name="T32" fmla="*/ 768 w 768"/>
                <a:gd name="T33" fmla="*/ 296 h 630"/>
                <a:gd name="T34" fmla="*/ 761 w 768"/>
                <a:gd name="T35" fmla="*/ 178 h 630"/>
                <a:gd name="T36" fmla="*/ 724 w 768"/>
                <a:gd name="T37" fmla="*/ 111 h 630"/>
                <a:gd name="T38" fmla="*/ 465 w 768"/>
                <a:gd name="T39" fmla="*/ 0 h 630"/>
                <a:gd name="T40" fmla="*/ 205 w 768"/>
                <a:gd name="T41" fmla="*/ 30 h 630"/>
                <a:gd name="T42" fmla="*/ 183 w 768"/>
                <a:gd name="T43" fmla="*/ 67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68"/>
                <a:gd name="T67" fmla="*/ 0 h 630"/>
                <a:gd name="T68" fmla="*/ 768 w 768"/>
                <a:gd name="T69" fmla="*/ 630 h 6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5605" name="Group 8"/>
          <p:cNvGrpSpPr>
            <a:grpSpLocks/>
          </p:cNvGrpSpPr>
          <p:nvPr/>
        </p:nvGrpSpPr>
        <p:grpSpPr bwMode="auto">
          <a:xfrm>
            <a:off x="8102600" y="2008189"/>
            <a:ext cx="2222500" cy="1990725"/>
            <a:chOff x="4144" y="1265"/>
            <a:chExt cx="1400" cy="1254"/>
          </a:xfrm>
        </p:grpSpPr>
        <p:sp>
          <p:nvSpPr>
            <p:cNvPr id="25709" name="Rectangle 9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10" name="Rectangle 10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11" name="Line 11"/>
            <p:cNvSpPr>
              <a:spLocks noChangeShapeType="1"/>
            </p:cNvSpPr>
            <p:nvPr/>
          </p:nvSpPr>
          <p:spPr bwMode="auto">
            <a:xfrm>
              <a:off x="4278" y="226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2" name="Line 12"/>
            <p:cNvSpPr>
              <a:spLocks noChangeShapeType="1"/>
            </p:cNvSpPr>
            <p:nvPr/>
          </p:nvSpPr>
          <p:spPr bwMode="auto">
            <a:xfrm>
              <a:off x="4278" y="2163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3" name="Line 13"/>
            <p:cNvSpPr>
              <a:spLocks noChangeShapeType="1"/>
            </p:cNvSpPr>
            <p:nvPr/>
          </p:nvSpPr>
          <p:spPr bwMode="auto">
            <a:xfrm>
              <a:off x="4278" y="2061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4" name="Line 14"/>
            <p:cNvSpPr>
              <a:spLocks noChangeShapeType="1"/>
            </p:cNvSpPr>
            <p:nvPr/>
          </p:nvSpPr>
          <p:spPr bwMode="auto">
            <a:xfrm>
              <a:off x="4278" y="19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5" name="Line 15"/>
            <p:cNvSpPr>
              <a:spLocks noChangeShapeType="1"/>
            </p:cNvSpPr>
            <p:nvPr/>
          </p:nvSpPr>
          <p:spPr bwMode="auto">
            <a:xfrm>
              <a:off x="4278" y="1858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6" name="Line 16"/>
            <p:cNvSpPr>
              <a:spLocks noChangeShapeType="1"/>
            </p:cNvSpPr>
            <p:nvPr/>
          </p:nvSpPr>
          <p:spPr bwMode="auto">
            <a:xfrm>
              <a:off x="4278" y="17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7" name="Line 17"/>
            <p:cNvSpPr>
              <a:spLocks noChangeShapeType="1"/>
            </p:cNvSpPr>
            <p:nvPr/>
          </p:nvSpPr>
          <p:spPr bwMode="auto">
            <a:xfrm>
              <a:off x="4278" y="1659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8" name="Line 18"/>
            <p:cNvSpPr>
              <a:spLocks noChangeShapeType="1"/>
            </p:cNvSpPr>
            <p:nvPr/>
          </p:nvSpPr>
          <p:spPr bwMode="auto">
            <a:xfrm>
              <a:off x="4278" y="1557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19" name="Line 19"/>
            <p:cNvSpPr>
              <a:spLocks noChangeShapeType="1"/>
            </p:cNvSpPr>
            <p:nvPr/>
          </p:nvSpPr>
          <p:spPr bwMode="auto">
            <a:xfrm>
              <a:off x="4278" y="145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0" name="Line 20"/>
            <p:cNvSpPr>
              <a:spLocks noChangeShapeType="1"/>
            </p:cNvSpPr>
            <p:nvPr/>
          </p:nvSpPr>
          <p:spPr bwMode="auto">
            <a:xfrm>
              <a:off x="4278" y="135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1" name="Line 21"/>
            <p:cNvSpPr>
              <a:spLocks noChangeShapeType="1"/>
            </p:cNvSpPr>
            <p:nvPr/>
          </p:nvSpPr>
          <p:spPr bwMode="auto">
            <a:xfrm>
              <a:off x="439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2" name="Line 22"/>
            <p:cNvSpPr>
              <a:spLocks noChangeShapeType="1"/>
            </p:cNvSpPr>
            <p:nvPr/>
          </p:nvSpPr>
          <p:spPr bwMode="auto">
            <a:xfrm>
              <a:off x="4516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3" name="Line 23"/>
            <p:cNvSpPr>
              <a:spLocks noChangeShapeType="1"/>
            </p:cNvSpPr>
            <p:nvPr/>
          </p:nvSpPr>
          <p:spPr bwMode="auto">
            <a:xfrm>
              <a:off x="463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4" name="Line 24"/>
            <p:cNvSpPr>
              <a:spLocks noChangeShapeType="1"/>
            </p:cNvSpPr>
            <p:nvPr/>
          </p:nvSpPr>
          <p:spPr bwMode="auto">
            <a:xfrm>
              <a:off x="475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5" name="Line 25"/>
            <p:cNvSpPr>
              <a:spLocks noChangeShapeType="1"/>
            </p:cNvSpPr>
            <p:nvPr/>
          </p:nvSpPr>
          <p:spPr bwMode="auto">
            <a:xfrm>
              <a:off x="488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6" name="Line 26"/>
            <p:cNvSpPr>
              <a:spLocks noChangeShapeType="1"/>
            </p:cNvSpPr>
            <p:nvPr/>
          </p:nvSpPr>
          <p:spPr bwMode="auto">
            <a:xfrm>
              <a:off x="499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7" name="Line 27"/>
            <p:cNvSpPr>
              <a:spLocks noChangeShapeType="1"/>
            </p:cNvSpPr>
            <p:nvPr/>
          </p:nvSpPr>
          <p:spPr bwMode="auto">
            <a:xfrm>
              <a:off x="511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8" name="Line 28"/>
            <p:cNvSpPr>
              <a:spLocks noChangeShapeType="1"/>
            </p:cNvSpPr>
            <p:nvPr/>
          </p:nvSpPr>
          <p:spPr bwMode="auto">
            <a:xfrm>
              <a:off x="524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9" name="Line 29"/>
            <p:cNvSpPr>
              <a:spLocks noChangeShapeType="1"/>
            </p:cNvSpPr>
            <p:nvPr/>
          </p:nvSpPr>
          <p:spPr bwMode="auto">
            <a:xfrm>
              <a:off x="535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0" name="Line 30"/>
            <p:cNvSpPr>
              <a:spLocks noChangeShapeType="1"/>
            </p:cNvSpPr>
            <p:nvPr/>
          </p:nvSpPr>
          <p:spPr bwMode="auto">
            <a:xfrm>
              <a:off x="547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1" name="Rectangle 31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32" name="Line 32"/>
            <p:cNvSpPr>
              <a:spLocks noChangeShapeType="1"/>
            </p:cNvSpPr>
            <p:nvPr/>
          </p:nvSpPr>
          <p:spPr bwMode="auto">
            <a:xfrm>
              <a:off x="427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3" name="Line 33"/>
            <p:cNvSpPr>
              <a:spLocks noChangeShapeType="1"/>
            </p:cNvSpPr>
            <p:nvPr/>
          </p:nvSpPr>
          <p:spPr bwMode="auto">
            <a:xfrm>
              <a:off x="4266" y="236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4" name="Line 34"/>
            <p:cNvSpPr>
              <a:spLocks noChangeShapeType="1"/>
            </p:cNvSpPr>
            <p:nvPr/>
          </p:nvSpPr>
          <p:spPr bwMode="auto">
            <a:xfrm>
              <a:off x="4266" y="226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5" name="Line 35"/>
            <p:cNvSpPr>
              <a:spLocks noChangeShapeType="1"/>
            </p:cNvSpPr>
            <p:nvPr/>
          </p:nvSpPr>
          <p:spPr bwMode="auto">
            <a:xfrm>
              <a:off x="4266" y="2163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6" name="Line 36"/>
            <p:cNvSpPr>
              <a:spLocks noChangeShapeType="1"/>
            </p:cNvSpPr>
            <p:nvPr/>
          </p:nvSpPr>
          <p:spPr bwMode="auto">
            <a:xfrm>
              <a:off x="4266" y="2061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7" name="Line 37"/>
            <p:cNvSpPr>
              <a:spLocks noChangeShapeType="1"/>
            </p:cNvSpPr>
            <p:nvPr/>
          </p:nvSpPr>
          <p:spPr bwMode="auto">
            <a:xfrm>
              <a:off x="4266" y="19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8" name="Line 38"/>
            <p:cNvSpPr>
              <a:spLocks noChangeShapeType="1"/>
            </p:cNvSpPr>
            <p:nvPr/>
          </p:nvSpPr>
          <p:spPr bwMode="auto">
            <a:xfrm>
              <a:off x="4266" y="185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39" name="Line 39"/>
            <p:cNvSpPr>
              <a:spLocks noChangeShapeType="1"/>
            </p:cNvSpPr>
            <p:nvPr/>
          </p:nvSpPr>
          <p:spPr bwMode="auto">
            <a:xfrm>
              <a:off x="4266" y="17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0" name="Line 40"/>
            <p:cNvSpPr>
              <a:spLocks noChangeShapeType="1"/>
            </p:cNvSpPr>
            <p:nvPr/>
          </p:nvSpPr>
          <p:spPr bwMode="auto">
            <a:xfrm>
              <a:off x="4266" y="1659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1" name="Line 41"/>
            <p:cNvSpPr>
              <a:spLocks noChangeShapeType="1"/>
            </p:cNvSpPr>
            <p:nvPr/>
          </p:nvSpPr>
          <p:spPr bwMode="auto">
            <a:xfrm>
              <a:off x="4266" y="15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2" name="Line 42"/>
            <p:cNvSpPr>
              <a:spLocks noChangeShapeType="1"/>
            </p:cNvSpPr>
            <p:nvPr/>
          </p:nvSpPr>
          <p:spPr bwMode="auto">
            <a:xfrm>
              <a:off x="4266" y="145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3" name="Line 43"/>
            <p:cNvSpPr>
              <a:spLocks noChangeShapeType="1"/>
            </p:cNvSpPr>
            <p:nvPr/>
          </p:nvSpPr>
          <p:spPr bwMode="auto">
            <a:xfrm>
              <a:off x="4266" y="135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4" name="Line 44"/>
            <p:cNvSpPr>
              <a:spLocks noChangeShapeType="1"/>
            </p:cNvSpPr>
            <p:nvPr/>
          </p:nvSpPr>
          <p:spPr bwMode="auto">
            <a:xfrm>
              <a:off x="4278" y="236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5" name="Line 45"/>
            <p:cNvSpPr>
              <a:spLocks noChangeShapeType="1"/>
            </p:cNvSpPr>
            <p:nvPr/>
          </p:nvSpPr>
          <p:spPr bwMode="auto">
            <a:xfrm flipV="1">
              <a:off x="427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6" name="Line 46"/>
            <p:cNvSpPr>
              <a:spLocks noChangeShapeType="1"/>
            </p:cNvSpPr>
            <p:nvPr/>
          </p:nvSpPr>
          <p:spPr bwMode="auto">
            <a:xfrm flipV="1">
              <a:off x="439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7" name="Line 47"/>
            <p:cNvSpPr>
              <a:spLocks noChangeShapeType="1"/>
            </p:cNvSpPr>
            <p:nvPr/>
          </p:nvSpPr>
          <p:spPr bwMode="auto">
            <a:xfrm flipV="1">
              <a:off x="4516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8" name="Line 48"/>
            <p:cNvSpPr>
              <a:spLocks noChangeShapeType="1"/>
            </p:cNvSpPr>
            <p:nvPr/>
          </p:nvSpPr>
          <p:spPr bwMode="auto">
            <a:xfrm flipV="1">
              <a:off x="463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49" name="Line 49"/>
            <p:cNvSpPr>
              <a:spLocks noChangeShapeType="1"/>
            </p:cNvSpPr>
            <p:nvPr/>
          </p:nvSpPr>
          <p:spPr bwMode="auto">
            <a:xfrm flipV="1">
              <a:off x="475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0" name="Line 50"/>
            <p:cNvSpPr>
              <a:spLocks noChangeShapeType="1"/>
            </p:cNvSpPr>
            <p:nvPr/>
          </p:nvSpPr>
          <p:spPr bwMode="auto">
            <a:xfrm flipV="1">
              <a:off x="488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1" name="Line 51"/>
            <p:cNvSpPr>
              <a:spLocks noChangeShapeType="1"/>
            </p:cNvSpPr>
            <p:nvPr/>
          </p:nvSpPr>
          <p:spPr bwMode="auto">
            <a:xfrm flipV="1">
              <a:off x="499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2" name="Line 52"/>
            <p:cNvSpPr>
              <a:spLocks noChangeShapeType="1"/>
            </p:cNvSpPr>
            <p:nvPr/>
          </p:nvSpPr>
          <p:spPr bwMode="auto">
            <a:xfrm flipV="1">
              <a:off x="511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3" name="Line 53"/>
            <p:cNvSpPr>
              <a:spLocks noChangeShapeType="1"/>
            </p:cNvSpPr>
            <p:nvPr/>
          </p:nvSpPr>
          <p:spPr bwMode="auto">
            <a:xfrm flipV="1">
              <a:off x="524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4" name="Line 54"/>
            <p:cNvSpPr>
              <a:spLocks noChangeShapeType="1"/>
            </p:cNvSpPr>
            <p:nvPr/>
          </p:nvSpPr>
          <p:spPr bwMode="auto">
            <a:xfrm flipV="1">
              <a:off x="535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5" name="Line 55"/>
            <p:cNvSpPr>
              <a:spLocks noChangeShapeType="1"/>
            </p:cNvSpPr>
            <p:nvPr/>
          </p:nvSpPr>
          <p:spPr bwMode="auto">
            <a:xfrm flipV="1">
              <a:off x="547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56" name="Freeform 56"/>
            <p:cNvSpPr>
              <a:spLocks/>
            </p:cNvSpPr>
            <p:nvPr/>
          </p:nvSpPr>
          <p:spPr bwMode="auto">
            <a:xfrm>
              <a:off x="4609" y="1930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30 h 59"/>
                <a:gd name="T4" fmla="*/ 29 w 57"/>
                <a:gd name="T5" fmla="*/ 59 h 59"/>
                <a:gd name="T6" fmla="*/ 0 w 57"/>
                <a:gd name="T7" fmla="*/ 30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9"/>
                <a:gd name="T17" fmla="*/ 57 w 57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9">
                  <a:moveTo>
                    <a:pt x="29" y="0"/>
                  </a:moveTo>
                  <a:lnTo>
                    <a:pt x="57" y="30"/>
                  </a:lnTo>
                  <a:lnTo>
                    <a:pt x="29" y="59"/>
                  </a:lnTo>
                  <a:lnTo>
                    <a:pt x="0" y="3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7" name="Freeform 57"/>
            <p:cNvSpPr>
              <a:spLocks/>
            </p:cNvSpPr>
            <p:nvPr/>
          </p:nvSpPr>
          <p:spPr bwMode="auto">
            <a:xfrm>
              <a:off x="4609" y="1731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9"/>
                <a:gd name="T17" fmla="*/ 57 w 57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8" name="Freeform 58"/>
            <p:cNvSpPr>
              <a:spLocks/>
            </p:cNvSpPr>
            <p:nvPr/>
          </p:nvSpPr>
          <p:spPr bwMode="auto">
            <a:xfrm>
              <a:off x="5091" y="2032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29 h 59"/>
                <a:gd name="T4" fmla="*/ 28 w 56"/>
                <a:gd name="T5" fmla="*/ 59 h 59"/>
                <a:gd name="T6" fmla="*/ 0 w 56"/>
                <a:gd name="T7" fmla="*/ 29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9"/>
                <a:gd name="T17" fmla="*/ 56 w 56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9">
                  <a:moveTo>
                    <a:pt x="28" y="0"/>
                  </a:moveTo>
                  <a:lnTo>
                    <a:pt x="56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59" name="Freeform 59"/>
            <p:cNvSpPr>
              <a:spLocks/>
            </p:cNvSpPr>
            <p:nvPr/>
          </p:nvSpPr>
          <p:spPr bwMode="auto">
            <a:xfrm>
              <a:off x="4731" y="1629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9"/>
                <a:gd name="T17" fmla="*/ 56 w 56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0" name="Freeform 60"/>
            <p:cNvSpPr>
              <a:spLocks/>
            </p:cNvSpPr>
            <p:nvPr/>
          </p:nvSpPr>
          <p:spPr bwMode="auto">
            <a:xfrm>
              <a:off x="4609" y="1528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9"/>
                <a:gd name="T17" fmla="*/ 57 w 57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1" name="Freeform 61"/>
            <p:cNvSpPr>
              <a:spLocks/>
            </p:cNvSpPr>
            <p:nvPr/>
          </p:nvSpPr>
          <p:spPr bwMode="auto">
            <a:xfrm>
              <a:off x="521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60"/>
                <a:gd name="T17" fmla="*/ 57 w 57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2" name="Freeform 62"/>
            <p:cNvSpPr>
              <a:spLocks/>
            </p:cNvSpPr>
            <p:nvPr/>
          </p:nvSpPr>
          <p:spPr bwMode="auto">
            <a:xfrm>
              <a:off x="4731" y="1832"/>
              <a:ext cx="56" cy="60"/>
            </a:xfrm>
            <a:custGeom>
              <a:avLst/>
              <a:gdLst>
                <a:gd name="T0" fmla="*/ 28 w 56"/>
                <a:gd name="T1" fmla="*/ 0 h 60"/>
                <a:gd name="T2" fmla="*/ 56 w 56"/>
                <a:gd name="T3" fmla="*/ 30 h 60"/>
                <a:gd name="T4" fmla="*/ 28 w 56"/>
                <a:gd name="T5" fmla="*/ 60 h 60"/>
                <a:gd name="T6" fmla="*/ 0 w 56"/>
                <a:gd name="T7" fmla="*/ 30 h 60"/>
                <a:gd name="T8" fmla="*/ 28 w 56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60"/>
                <a:gd name="T17" fmla="*/ 56 w 56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60">
                  <a:moveTo>
                    <a:pt x="28" y="0"/>
                  </a:moveTo>
                  <a:lnTo>
                    <a:pt x="56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3" name="Freeform 63"/>
            <p:cNvSpPr>
              <a:spLocks/>
            </p:cNvSpPr>
            <p:nvPr/>
          </p:nvSpPr>
          <p:spPr bwMode="auto">
            <a:xfrm>
              <a:off x="4852" y="2235"/>
              <a:ext cx="57" cy="59"/>
            </a:xfrm>
            <a:custGeom>
              <a:avLst/>
              <a:gdLst>
                <a:gd name="T0" fmla="*/ 28 w 57"/>
                <a:gd name="T1" fmla="*/ 0 h 59"/>
                <a:gd name="T2" fmla="*/ 57 w 57"/>
                <a:gd name="T3" fmla="*/ 29 h 59"/>
                <a:gd name="T4" fmla="*/ 28 w 57"/>
                <a:gd name="T5" fmla="*/ 59 h 59"/>
                <a:gd name="T6" fmla="*/ 0 w 57"/>
                <a:gd name="T7" fmla="*/ 29 h 59"/>
                <a:gd name="T8" fmla="*/ 28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59"/>
                <a:gd name="T17" fmla="*/ 57 w 57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59">
                  <a:moveTo>
                    <a:pt x="28" y="0"/>
                  </a:moveTo>
                  <a:lnTo>
                    <a:pt x="57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4" name="Freeform 64"/>
            <p:cNvSpPr>
              <a:spLocks/>
            </p:cNvSpPr>
            <p:nvPr/>
          </p:nvSpPr>
          <p:spPr bwMode="auto">
            <a:xfrm>
              <a:off x="5091" y="1930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9"/>
                <a:gd name="T17" fmla="*/ 56 w 56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5" name="Freeform 65"/>
            <p:cNvSpPr>
              <a:spLocks/>
            </p:cNvSpPr>
            <p:nvPr/>
          </p:nvSpPr>
          <p:spPr bwMode="auto">
            <a:xfrm>
              <a:off x="485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60"/>
                <a:gd name="T17" fmla="*/ 57 w 57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66" name="Oval 66"/>
            <p:cNvSpPr>
              <a:spLocks noChangeArrowheads="1"/>
            </p:cNvSpPr>
            <p:nvPr/>
          </p:nvSpPr>
          <p:spPr bwMode="auto">
            <a:xfrm>
              <a:off x="4686" y="1811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67" name="Oval 67"/>
            <p:cNvSpPr>
              <a:spLocks noChangeArrowheads="1"/>
            </p:cNvSpPr>
            <p:nvPr/>
          </p:nvSpPr>
          <p:spPr bwMode="auto">
            <a:xfrm>
              <a:off x="5054" y="1900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68" name="Rectangle 68"/>
            <p:cNvSpPr>
              <a:spLocks noChangeArrowheads="1"/>
            </p:cNvSpPr>
            <p:nvPr/>
          </p:nvSpPr>
          <p:spPr bwMode="auto">
            <a:xfrm>
              <a:off x="4221" y="2336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0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69" name="Rectangle 69"/>
            <p:cNvSpPr>
              <a:spLocks noChangeArrowheads="1"/>
            </p:cNvSpPr>
            <p:nvPr/>
          </p:nvSpPr>
          <p:spPr bwMode="auto">
            <a:xfrm>
              <a:off x="4221" y="2235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1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0" name="Rectangle 70"/>
            <p:cNvSpPr>
              <a:spLocks noChangeArrowheads="1"/>
            </p:cNvSpPr>
            <p:nvPr/>
          </p:nvSpPr>
          <p:spPr bwMode="auto">
            <a:xfrm>
              <a:off x="4221" y="2133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2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1" name="Rectangle 71"/>
            <p:cNvSpPr>
              <a:spLocks noChangeArrowheads="1"/>
            </p:cNvSpPr>
            <p:nvPr/>
          </p:nvSpPr>
          <p:spPr bwMode="auto">
            <a:xfrm>
              <a:off x="4221" y="2032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3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2" name="Rectangle 72"/>
            <p:cNvSpPr>
              <a:spLocks noChangeArrowheads="1"/>
            </p:cNvSpPr>
            <p:nvPr/>
          </p:nvSpPr>
          <p:spPr bwMode="auto">
            <a:xfrm>
              <a:off x="4221" y="1930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4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3" name="Rectangle 73"/>
            <p:cNvSpPr>
              <a:spLocks noChangeArrowheads="1"/>
            </p:cNvSpPr>
            <p:nvPr/>
          </p:nvSpPr>
          <p:spPr bwMode="auto">
            <a:xfrm>
              <a:off x="4221" y="1828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5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4" name="Rectangle 74"/>
            <p:cNvSpPr>
              <a:spLocks noChangeArrowheads="1"/>
            </p:cNvSpPr>
            <p:nvPr/>
          </p:nvSpPr>
          <p:spPr bwMode="auto">
            <a:xfrm>
              <a:off x="4221" y="1731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6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5" name="Rectangle 75"/>
            <p:cNvSpPr>
              <a:spLocks noChangeArrowheads="1"/>
            </p:cNvSpPr>
            <p:nvPr/>
          </p:nvSpPr>
          <p:spPr bwMode="auto">
            <a:xfrm>
              <a:off x="4221" y="1629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7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6" name="Rectangle 76"/>
            <p:cNvSpPr>
              <a:spLocks noChangeArrowheads="1"/>
            </p:cNvSpPr>
            <p:nvPr/>
          </p:nvSpPr>
          <p:spPr bwMode="auto">
            <a:xfrm>
              <a:off x="4221" y="1528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8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7" name="Rectangle 77"/>
            <p:cNvSpPr>
              <a:spLocks noChangeArrowheads="1"/>
            </p:cNvSpPr>
            <p:nvPr/>
          </p:nvSpPr>
          <p:spPr bwMode="auto">
            <a:xfrm>
              <a:off x="4221" y="1426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9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8" name="Rectangle 78"/>
            <p:cNvSpPr>
              <a:spLocks noChangeArrowheads="1"/>
            </p:cNvSpPr>
            <p:nvPr/>
          </p:nvSpPr>
          <p:spPr bwMode="auto">
            <a:xfrm>
              <a:off x="4197" y="1324"/>
              <a:ext cx="55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10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79" name="Rectangle 79"/>
            <p:cNvSpPr>
              <a:spLocks noChangeArrowheads="1"/>
            </p:cNvSpPr>
            <p:nvPr/>
          </p:nvSpPr>
          <p:spPr bwMode="auto">
            <a:xfrm>
              <a:off x="4266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0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0" name="Rectangle 80"/>
            <p:cNvSpPr>
              <a:spLocks noChangeArrowheads="1"/>
            </p:cNvSpPr>
            <p:nvPr/>
          </p:nvSpPr>
          <p:spPr bwMode="auto">
            <a:xfrm>
              <a:off x="4387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1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1" name="Rectangle 81"/>
            <p:cNvSpPr>
              <a:spLocks noChangeArrowheads="1"/>
            </p:cNvSpPr>
            <p:nvPr/>
          </p:nvSpPr>
          <p:spPr bwMode="auto">
            <a:xfrm>
              <a:off x="4504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2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2" name="Rectangle 82"/>
            <p:cNvSpPr>
              <a:spLocks noChangeArrowheads="1"/>
            </p:cNvSpPr>
            <p:nvPr/>
          </p:nvSpPr>
          <p:spPr bwMode="auto">
            <a:xfrm>
              <a:off x="4626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3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3" name="Rectangle 83"/>
            <p:cNvSpPr>
              <a:spLocks noChangeArrowheads="1"/>
            </p:cNvSpPr>
            <p:nvPr/>
          </p:nvSpPr>
          <p:spPr bwMode="auto">
            <a:xfrm>
              <a:off x="4747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4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4" name="Rectangle 84"/>
            <p:cNvSpPr>
              <a:spLocks noChangeArrowheads="1"/>
            </p:cNvSpPr>
            <p:nvPr/>
          </p:nvSpPr>
          <p:spPr bwMode="auto">
            <a:xfrm>
              <a:off x="4868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5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5" name="Rectangle 85"/>
            <p:cNvSpPr>
              <a:spLocks noChangeArrowheads="1"/>
            </p:cNvSpPr>
            <p:nvPr/>
          </p:nvSpPr>
          <p:spPr bwMode="auto">
            <a:xfrm>
              <a:off x="4986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6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6" name="Rectangle 86"/>
            <p:cNvSpPr>
              <a:spLocks noChangeArrowheads="1"/>
            </p:cNvSpPr>
            <p:nvPr/>
          </p:nvSpPr>
          <p:spPr bwMode="auto">
            <a:xfrm>
              <a:off x="5107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7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7" name="Rectangle 87"/>
            <p:cNvSpPr>
              <a:spLocks noChangeArrowheads="1"/>
            </p:cNvSpPr>
            <p:nvPr/>
          </p:nvSpPr>
          <p:spPr bwMode="auto">
            <a:xfrm>
              <a:off x="5228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8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8" name="Rectangle 88"/>
            <p:cNvSpPr>
              <a:spLocks noChangeArrowheads="1"/>
            </p:cNvSpPr>
            <p:nvPr/>
          </p:nvSpPr>
          <p:spPr bwMode="auto">
            <a:xfrm>
              <a:off x="5346" y="2404"/>
              <a:ext cx="27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9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89" name="Rectangle 89"/>
            <p:cNvSpPr>
              <a:spLocks noChangeArrowheads="1"/>
            </p:cNvSpPr>
            <p:nvPr/>
          </p:nvSpPr>
          <p:spPr bwMode="auto">
            <a:xfrm>
              <a:off x="5455" y="2404"/>
              <a:ext cx="55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ko-KR" altLang="en-US" sz="600">
                  <a:solidFill>
                    <a:srgbClr val="000000"/>
                  </a:solidFill>
                  <a:latin typeface="Arial" charset="0"/>
                  <a:ea typeface="Gulim" charset="-127"/>
                </a:rPr>
                <a:t>10</a:t>
              </a:r>
              <a:endParaRPr lang="ko-KR" altLang="en-US" sz="1800">
                <a:latin typeface="Arial" charset="0"/>
                <a:ea typeface="Gulim" charset="-127"/>
              </a:endParaRPr>
            </a:p>
          </p:txBody>
        </p:sp>
        <p:sp>
          <p:nvSpPr>
            <p:cNvPr id="25790" name="Rectangle 90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25791" name="Freeform 91"/>
            <p:cNvSpPr>
              <a:spLocks/>
            </p:cNvSpPr>
            <p:nvPr/>
          </p:nvSpPr>
          <p:spPr bwMode="auto">
            <a:xfrm>
              <a:off x="4426" y="1767"/>
              <a:ext cx="116" cy="233"/>
            </a:xfrm>
            <a:custGeom>
              <a:avLst/>
              <a:gdLst>
                <a:gd name="T0" fmla="*/ 1 w 852"/>
                <a:gd name="T1" fmla="*/ 1 h 1260"/>
                <a:gd name="T2" fmla="*/ 1 w 852"/>
                <a:gd name="T3" fmla="*/ 1 h 1260"/>
                <a:gd name="T4" fmla="*/ 1 w 852"/>
                <a:gd name="T5" fmla="*/ 1 h 1260"/>
                <a:gd name="T6" fmla="*/ 1 w 852"/>
                <a:gd name="T7" fmla="*/ 1 h 1260"/>
                <a:gd name="T8" fmla="*/ 0 w 852"/>
                <a:gd name="T9" fmla="*/ 1 h 1260"/>
                <a:gd name="T10" fmla="*/ 1 w 852"/>
                <a:gd name="T11" fmla="*/ 1 h 1260"/>
                <a:gd name="T12" fmla="*/ 1 w 852"/>
                <a:gd name="T13" fmla="*/ 1 h 1260"/>
                <a:gd name="T14" fmla="*/ 1 w 852"/>
                <a:gd name="T15" fmla="*/ 1 h 1260"/>
                <a:gd name="T16" fmla="*/ 1 w 852"/>
                <a:gd name="T17" fmla="*/ 1 h 1260"/>
                <a:gd name="T18" fmla="*/ 1 w 852"/>
                <a:gd name="T19" fmla="*/ 1 h 1260"/>
                <a:gd name="T20" fmla="*/ 1 w 852"/>
                <a:gd name="T21" fmla="*/ 1 h 1260"/>
                <a:gd name="T22" fmla="*/ 1 w 852"/>
                <a:gd name="T23" fmla="*/ 1 h 1260"/>
                <a:gd name="T24" fmla="*/ 1 w 852"/>
                <a:gd name="T25" fmla="*/ 1 h 1260"/>
                <a:gd name="T26" fmla="*/ 1 w 852"/>
                <a:gd name="T27" fmla="*/ 1 h 1260"/>
                <a:gd name="T28" fmla="*/ 1 w 852"/>
                <a:gd name="T29" fmla="*/ 1 h 1260"/>
                <a:gd name="T30" fmla="*/ 1 w 852"/>
                <a:gd name="T31" fmla="*/ 1 h 1260"/>
                <a:gd name="T32" fmla="*/ 1 w 852"/>
                <a:gd name="T33" fmla="*/ 1 h 1260"/>
                <a:gd name="T34" fmla="*/ 1 w 852"/>
                <a:gd name="T35" fmla="*/ 1 h 1260"/>
                <a:gd name="T36" fmla="*/ 1 w 852"/>
                <a:gd name="T37" fmla="*/ 1 h 1260"/>
                <a:gd name="T38" fmla="*/ 1 w 852"/>
                <a:gd name="T39" fmla="*/ 1 h 1260"/>
                <a:gd name="T40" fmla="*/ 1 w 852"/>
                <a:gd name="T41" fmla="*/ 1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52"/>
                <a:gd name="T64" fmla="*/ 0 h 1260"/>
                <a:gd name="T65" fmla="*/ 852 w 852"/>
                <a:gd name="T66" fmla="*/ 1260 h 1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792" name="Freeform 92"/>
            <p:cNvSpPr>
              <a:spLocks/>
            </p:cNvSpPr>
            <p:nvPr/>
          </p:nvSpPr>
          <p:spPr bwMode="auto">
            <a:xfrm>
              <a:off x="4846" y="1815"/>
              <a:ext cx="116" cy="233"/>
            </a:xfrm>
            <a:custGeom>
              <a:avLst/>
              <a:gdLst>
                <a:gd name="T0" fmla="*/ 1 w 768"/>
                <a:gd name="T1" fmla="*/ 1 h 630"/>
                <a:gd name="T2" fmla="*/ 1 w 768"/>
                <a:gd name="T3" fmla="*/ 1 h 630"/>
                <a:gd name="T4" fmla="*/ 1 w 768"/>
                <a:gd name="T5" fmla="*/ 1 h 630"/>
                <a:gd name="T6" fmla="*/ 1 w 768"/>
                <a:gd name="T7" fmla="*/ 1 h 630"/>
                <a:gd name="T8" fmla="*/ 1 w 768"/>
                <a:gd name="T9" fmla="*/ 1 h 630"/>
                <a:gd name="T10" fmla="*/ 1 w 768"/>
                <a:gd name="T11" fmla="*/ 1 h 630"/>
                <a:gd name="T12" fmla="*/ 1 w 768"/>
                <a:gd name="T13" fmla="*/ 1 h 630"/>
                <a:gd name="T14" fmla="*/ 1 w 768"/>
                <a:gd name="T15" fmla="*/ 1 h 630"/>
                <a:gd name="T16" fmla="*/ 1 w 768"/>
                <a:gd name="T17" fmla="*/ 1 h 630"/>
                <a:gd name="T18" fmla="*/ 1 w 768"/>
                <a:gd name="T19" fmla="*/ 1 h 630"/>
                <a:gd name="T20" fmla="*/ 1 w 768"/>
                <a:gd name="T21" fmla="*/ 1 h 630"/>
                <a:gd name="T22" fmla="*/ 1 w 768"/>
                <a:gd name="T23" fmla="*/ 1 h 630"/>
                <a:gd name="T24" fmla="*/ 1 w 768"/>
                <a:gd name="T25" fmla="*/ 1 h 630"/>
                <a:gd name="T26" fmla="*/ 1 w 768"/>
                <a:gd name="T27" fmla="*/ 1 h 630"/>
                <a:gd name="T28" fmla="*/ 1 w 768"/>
                <a:gd name="T29" fmla="*/ 1 h 630"/>
                <a:gd name="T30" fmla="*/ 1 w 768"/>
                <a:gd name="T31" fmla="*/ 1 h 630"/>
                <a:gd name="T32" fmla="*/ 1 w 768"/>
                <a:gd name="T33" fmla="*/ 1 h 630"/>
                <a:gd name="T34" fmla="*/ 1 w 768"/>
                <a:gd name="T35" fmla="*/ 1 h 630"/>
                <a:gd name="T36" fmla="*/ 1 w 768"/>
                <a:gd name="T37" fmla="*/ 1 h 630"/>
                <a:gd name="T38" fmla="*/ 1 w 768"/>
                <a:gd name="T39" fmla="*/ 0 h 630"/>
                <a:gd name="T40" fmla="*/ 1 w 768"/>
                <a:gd name="T41" fmla="*/ 1 h 630"/>
                <a:gd name="T42" fmla="*/ 1 w 768"/>
                <a:gd name="T43" fmla="*/ 1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68"/>
                <a:gd name="T67" fmla="*/ 0 h 630"/>
                <a:gd name="T68" fmla="*/ 768 w 768"/>
                <a:gd name="T69" fmla="*/ 630 h 6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5606" name="Line 93"/>
          <p:cNvSpPr>
            <a:spLocks noChangeShapeType="1"/>
          </p:cNvSpPr>
          <p:nvPr/>
        </p:nvSpPr>
        <p:spPr bwMode="auto">
          <a:xfrm>
            <a:off x="7162800" y="2971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607" name="Group 94"/>
          <p:cNvGrpSpPr>
            <a:grpSpLocks/>
          </p:cNvGrpSpPr>
          <p:nvPr/>
        </p:nvGrpSpPr>
        <p:grpSpPr bwMode="auto">
          <a:xfrm>
            <a:off x="8153400" y="4114800"/>
            <a:ext cx="2286000" cy="2286000"/>
            <a:chOff x="3312" y="2640"/>
            <a:chExt cx="1440" cy="1440"/>
          </a:xfrm>
        </p:grpSpPr>
        <p:graphicFrame>
          <p:nvGraphicFramePr>
            <p:cNvPr id="25707" name="Object 3"/>
            <p:cNvGraphicFramePr>
              <a:graphicFrameLocks noChangeAspect="1"/>
            </p:cNvGraphicFramePr>
            <p:nvPr/>
          </p:nvGraphicFramePr>
          <p:xfrm>
            <a:off x="3312" y="2832"/>
            <a:ext cx="1440" cy="1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4" imgW="4038840" imgH="3465000" progId="Excel.Sheet.8">
                    <p:embed/>
                  </p:oleObj>
                </mc:Choice>
                <mc:Fallback>
                  <p:oleObj name="Worksheet" r:id="rId4" imgW="4038840" imgH="3465000" progId="Excel.Sheet.8">
                    <p:embed/>
                    <p:pic>
                      <p:nvPicPr>
                        <p:cNvPr id="2570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832"/>
                          <a:ext cx="1440" cy="1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708" name="Line 96"/>
            <p:cNvSpPr>
              <a:spLocks noChangeShapeType="1"/>
            </p:cNvSpPr>
            <p:nvPr/>
          </p:nvSpPr>
          <p:spPr bwMode="auto">
            <a:xfrm>
              <a:off x="3984" y="264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08" name="Group 97"/>
          <p:cNvGrpSpPr>
            <a:grpSpLocks/>
          </p:cNvGrpSpPr>
          <p:nvPr/>
        </p:nvGrpSpPr>
        <p:grpSpPr bwMode="auto">
          <a:xfrm>
            <a:off x="4800600" y="4419601"/>
            <a:ext cx="3200400" cy="1903413"/>
            <a:chOff x="1200" y="2832"/>
            <a:chExt cx="2016" cy="1199"/>
          </a:xfrm>
        </p:grpSpPr>
        <p:grpSp>
          <p:nvGrpSpPr>
            <p:cNvPr id="25702" name="Group 98"/>
            <p:cNvGrpSpPr>
              <a:grpSpLocks/>
            </p:cNvGrpSpPr>
            <p:nvPr/>
          </p:nvGrpSpPr>
          <p:grpSpPr bwMode="auto">
            <a:xfrm>
              <a:off x="1200" y="2832"/>
              <a:ext cx="1408" cy="1199"/>
              <a:chOff x="3108" y="2256"/>
              <a:chExt cx="2100" cy="1799"/>
            </a:xfrm>
          </p:grpSpPr>
          <p:graphicFrame>
            <p:nvGraphicFramePr>
              <p:cNvPr id="25704" name="Object 2"/>
              <p:cNvGraphicFramePr>
                <a:graphicFrameLocks noChangeAspect="1"/>
              </p:cNvGraphicFramePr>
              <p:nvPr/>
            </p:nvGraphicFramePr>
            <p:xfrm>
              <a:off x="3108" y="2256"/>
              <a:ext cx="2100" cy="17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Worksheet" r:id="rId6" imgW="3333770" imgH="2810009" progId="Excel.Sheet.8">
                      <p:embed/>
                    </p:oleObj>
                  </mc:Choice>
                  <mc:Fallback>
                    <p:oleObj name="Worksheet" r:id="rId6" imgW="3333770" imgH="2810009" progId="Excel.Sheet.8">
                      <p:embed/>
                      <p:pic>
                        <p:nvPicPr>
                          <p:cNvPr id="25704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08" y="2256"/>
                            <a:ext cx="2100" cy="179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7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705" name="Freeform 100"/>
              <p:cNvSpPr>
                <a:spLocks/>
              </p:cNvSpPr>
              <p:nvPr/>
            </p:nvSpPr>
            <p:spPr bwMode="auto">
              <a:xfrm>
                <a:off x="3638" y="2844"/>
                <a:ext cx="174" cy="349"/>
              </a:xfrm>
              <a:custGeom>
                <a:avLst/>
                <a:gdLst>
                  <a:gd name="T0" fmla="*/ 199 w 728"/>
                  <a:gd name="T1" fmla="*/ 7 h 896"/>
                  <a:gd name="T2" fmla="*/ 110 w 728"/>
                  <a:gd name="T3" fmla="*/ 96 h 896"/>
                  <a:gd name="T4" fmla="*/ 80 w 728"/>
                  <a:gd name="T5" fmla="*/ 140 h 896"/>
                  <a:gd name="T6" fmla="*/ 65 w 728"/>
                  <a:gd name="T7" fmla="*/ 162 h 896"/>
                  <a:gd name="T8" fmla="*/ 21 w 728"/>
                  <a:gd name="T9" fmla="*/ 303 h 896"/>
                  <a:gd name="T10" fmla="*/ 65 w 728"/>
                  <a:gd name="T11" fmla="*/ 703 h 896"/>
                  <a:gd name="T12" fmla="*/ 110 w 728"/>
                  <a:gd name="T13" fmla="*/ 763 h 896"/>
                  <a:gd name="T14" fmla="*/ 332 w 728"/>
                  <a:gd name="T15" fmla="*/ 896 h 896"/>
                  <a:gd name="T16" fmla="*/ 495 w 728"/>
                  <a:gd name="T17" fmla="*/ 851 h 896"/>
                  <a:gd name="T18" fmla="*/ 636 w 728"/>
                  <a:gd name="T19" fmla="*/ 711 h 896"/>
                  <a:gd name="T20" fmla="*/ 688 w 728"/>
                  <a:gd name="T21" fmla="*/ 607 h 896"/>
                  <a:gd name="T22" fmla="*/ 702 w 728"/>
                  <a:gd name="T23" fmla="*/ 563 h 896"/>
                  <a:gd name="T24" fmla="*/ 710 w 728"/>
                  <a:gd name="T25" fmla="*/ 540 h 896"/>
                  <a:gd name="T26" fmla="*/ 680 w 728"/>
                  <a:gd name="T27" fmla="*/ 296 h 896"/>
                  <a:gd name="T28" fmla="*/ 569 w 728"/>
                  <a:gd name="T29" fmla="*/ 133 h 896"/>
                  <a:gd name="T30" fmla="*/ 510 w 728"/>
                  <a:gd name="T31" fmla="*/ 88 h 896"/>
                  <a:gd name="T32" fmla="*/ 465 w 728"/>
                  <a:gd name="T33" fmla="*/ 59 h 896"/>
                  <a:gd name="T34" fmla="*/ 295 w 728"/>
                  <a:gd name="T35" fmla="*/ 0 h 896"/>
                  <a:gd name="T36" fmla="*/ 206 w 728"/>
                  <a:gd name="T37" fmla="*/ 7 h 896"/>
                  <a:gd name="T38" fmla="*/ 184 w 728"/>
                  <a:gd name="T39" fmla="*/ 14 h 896"/>
                  <a:gd name="T40" fmla="*/ 199 w 728"/>
                  <a:gd name="T41" fmla="*/ 7 h 8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28"/>
                  <a:gd name="T64" fmla="*/ 0 h 896"/>
                  <a:gd name="T65" fmla="*/ 728 w 728"/>
                  <a:gd name="T66" fmla="*/ 896 h 89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28" h="896">
                    <a:moveTo>
                      <a:pt x="199" y="7"/>
                    </a:moveTo>
                    <a:cubicBezTo>
                      <a:pt x="148" y="19"/>
                      <a:pt x="135" y="54"/>
                      <a:pt x="110" y="96"/>
                    </a:cubicBezTo>
                    <a:cubicBezTo>
                      <a:pt x="101" y="111"/>
                      <a:pt x="90" y="125"/>
                      <a:pt x="80" y="140"/>
                    </a:cubicBezTo>
                    <a:cubicBezTo>
                      <a:pt x="75" y="147"/>
                      <a:pt x="65" y="162"/>
                      <a:pt x="65" y="162"/>
                    </a:cubicBezTo>
                    <a:cubicBezTo>
                      <a:pt x="50" y="210"/>
                      <a:pt x="33" y="254"/>
                      <a:pt x="21" y="303"/>
                    </a:cubicBezTo>
                    <a:cubicBezTo>
                      <a:pt x="4" y="446"/>
                      <a:pt x="0" y="574"/>
                      <a:pt x="65" y="703"/>
                    </a:cubicBezTo>
                    <a:cubicBezTo>
                      <a:pt x="79" y="731"/>
                      <a:pt x="83" y="744"/>
                      <a:pt x="110" y="763"/>
                    </a:cubicBezTo>
                    <a:cubicBezTo>
                      <a:pt x="159" y="835"/>
                      <a:pt x="250" y="874"/>
                      <a:pt x="332" y="896"/>
                    </a:cubicBezTo>
                    <a:cubicBezTo>
                      <a:pt x="394" y="889"/>
                      <a:pt x="441" y="878"/>
                      <a:pt x="495" y="851"/>
                    </a:cubicBezTo>
                    <a:cubicBezTo>
                      <a:pt x="537" y="789"/>
                      <a:pt x="571" y="751"/>
                      <a:pt x="636" y="711"/>
                    </a:cubicBezTo>
                    <a:cubicBezTo>
                      <a:pt x="660" y="674"/>
                      <a:pt x="672" y="647"/>
                      <a:pt x="688" y="607"/>
                    </a:cubicBezTo>
                    <a:cubicBezTo>
                      <a:pt x="694" y="593"/>
                      <a:pt x="697" y="578"/>
                      <a:pt x="702" y="563"/>
                    </a:cubicBezTo>
                    <a:cubicBezTo>
                      <a:pt x="705" y="555"/>
                      <a:pt x="710" y="540"/>
                      <a:pt x="710" y="540"/>
                    </a:cubicBezTo>
                    <a:cubicBezTo>
                      <a:pt x="720" y="459"/>
                      <a:pt x="728" y="366"/>
                      <a:pt x="680" y="296"/>
                    </a:cubicBezTo>
                    <a:cubicBezTo>
                      <a:pt x="659" y="231"/>
                      <a:pt x="621" y="176"/>
                      <a:pt x="569" y="133"/>
                    </a:cubicBezTo>
                    <a:cubicBezTo>
                      <a:pt x="550" y="117"/>
                      <a:pt x="530" y="103"/>
                      <a:pt x="510" y="88"/>
                    </a:cubicBezTo>
                    <a:cubicBezTo>
                      <a:pt x="496" y="77"/>
                      <a:pt x="465" y="59"/>
                      <a:pt x="465" y="59"/>
                    </a:cubicBezTo>
                    <a:cubicBezTo>
                      <a:pt x="428" y="0"/>
                      <a:pt x="358" y="5"/>
                      <a:pt x="295" y="0"/>
                    </a:cubicBezTo>
                    <a:cubicBezTo>
                      <a:pt x="265" y="2"/>
                      <a:pt x="236" y="3"/>
                      <a:pt x="206" y="7"/>
                    </a:cubicBezTo>
                    <a:cubicBezTo>
                      <a:pt x="198" y="8"/>
                      <a:pt x="192" y="14"/>
                      <a:pt x="184" y="14"/>
                    </a:cubicBezTo>
                    <a:cubicBezTo>
                      <a:pt x="178" y="14"/>
                      <a:pt x="194" y="9"/>
                      <a:pt x="199" y="7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706" name="Freeform 101"/>
              <p:cNvSpPr>
                <a:spLocks/>
              </p:cNvSpPr>
              <p:nvPr/>
            </p:nvSpPr>
            <p:spPr bwMode="auto">
              <a:xfrm>
                <a:off x="4090" y="3204"/>
                <a:ext cx="174" cy="349"/>
              </a:xfrm>
              <a:custGeom>
                <a:avLst/>
                <a:gdLst>
                  <a:gd name="T0" fmla="*/ 510 w 802"/>
                  <a:gd name="T1" fmla="*/ 44 h 889"/>
                  <a:gd name="T2" fmla="*/ 376 w 802"/>
                  <a:gd name="T3" fmla="*/ 177 h 889"/>
                  <a:gd name="T4" fmla="*/ 236 w 802"/>
                  <a:gd name="T5" fmla="*/ 296 h 889"/>
                  <a:gd name="T6" fmla="*/ 221 w 802"/>
                  <a:gd name="T7" fmla="*/ 318 h 889"/>
                  <a:gd name="T8" fmla="*/ 199 w 802"/>
                  <a:gd name="T9" fmla="*/ 333 h 889"/>
                  <a:gd name="T10" fmla="*/ 191 w 802"/>
                  <a:gd name="T11" fmla="*/ 355 h 889"/>
                  <a:gd name="T12" fmla="*/ 169 w 802"/>
                  <a:gd name="T13" fmla="*/ 385 h 889"/>
                  <a:gd name="T14" fmla="*/ 132 w 802"/>
                  <a:gd name="T15" fmla="*/ 496 h 889"/>
                  <a:gd name="T16" fmla="*/ 110 w 802"/>
                  <a:gd name="T17" fmla="*/ 518 h 889"/>
                  <a:gd name="T18" fmla="*/ 80 w 802"/>
                  <a:gd name="T19" fmla="*/ 562 h 889"/>
                  <a:gd name="T20" fmla="*/ 43 w 802"/>
                  <a:gd name="T21" fmla="*/ 629 h 889"/>
                  <a:gd name="T22" fmla="*/ 13 w 802"/>
                  <a:gd name="T23" fmla="*/ 703 h 889"/>
                  <a:gd name="T24" fmla="*/ 36 w 802"/>
                  <a:gd name="T25" fmla="*/ 844 h 889"/>
                  <a:gd name="T26" fmla="*/ 80 w 802"/>
                  <a:gd name="T27" fmla="*/ 874 h 889"/>
                  <a:gd name="T28" fmla="*/ 124 w 802"/>
                  <a:gd name="T29" fmla="*/ 888 h 889"/>
                  <a:gd name="T30" fmla="*/ 354 w 802"/>
                  <a:gd name="T31" fmla="*/ 874 h 889"/>
                  <a:gd name="T32" fmla="*/ 517 w 802"/>
                  <a:gd name="T33" fmla="*/ 822 h 889"/>
                  <a:gd name="T34" fmla="*/ 569 w 802"/>
                  <a:gd name="T35" fmla="*/ 792 h 889"/>
                  <a:gd name="T36" fmla="*/ 673 w 802"/>
                  <a:gd name="T37" fmla="*/ 651 h 889"/>
                  <a:gd name="T38" fmla="*/ 695 w 802"/>
                  <a:gd name="T39" fmla="*/ 600 h 889"/>
                  <a:gd name="T40" fmla="*/ 747 w 802"/>
                  <a:gd name="T41" fmla="*/ 533 h 889"/>
                  <a:gd name="T42" fmla="*/ 784 w 802"/>
                  <a:gd name="T43" fmla="*/ 451 h 889"/>
                  <a:gd name="T44" fmla="*/ 798 w 802"/>
                  <a:gd name="T45" fmla="*/ 385 h 889"/>
                  <a:gd name="T46" fmla="*/ 650 w 802"/>
                  <a:gd name="T47" fmla="*/ 0 h 889"/>
                  <a:gd name="T48" fmla="*/ 532 w 802"/>
                  <a:gd name="T49" fmla="*/ 22 h 889"/>
                  <a:gd name="T50" fmla="*/ 510 w 802"/>
                  <a:gd name="T51" fmla="*/ 44 h 8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02"/>
                  <a:gd name="T79" fmla="*/ 0 h 889"/>
                  <a:gd name="T80" fmla="*/ 802 w 802"/>
                  <a:gd name="T81" fmla="*/ 889 h 8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02" h="889">
                    <a:moveTo>
                      <a:pt x="510" y="44"/>
                    </a:moveTo>
                    <a:cubicBezTo>
                      <a:pt x="455" y="80"/>
                      <a:pt x="422" y="133"/>
                      <a:pt x="376" y="177"/>
                    </a:cubicBezTo>
                    <a:cubicBezTo>
                      <a:pt x="346" y="236"/>
                      <a:pt x="298" y="273"/>
                      <a:pt x="236" y="296"/>
                    </a:cubicBezTo>
                    <a:cubicBezTo>
                      <a:pt x="231" y="303"/>
                      <a:pt x="227" y="312"/>
                      <a:pt x="221" y="318"/>
                    </a:cubicBezTo>
                    <a:cubicBezTo>
                      <a:pt x="215" y="324"/>
                      <a:pt x="205" y="326"/>
                      <a:pt x="199" y="333"/>
                    </a:cubicBezTo>
                    <a:cubicBezTo>
                      <a:pt x="194" y="339"/>
                      <a:pt x="195" y="348"/>
                      <a:pt x="191" y="355"/>
                    </a:cubicBezTo>
                    <a:cubicBezTo>
                      <a:pt x="185" y="366"/>
                      <a:pt x="176" y="375"/>
                      <a:pt x="169" y="385"/>
                    </a:cubicBezTo>
                    <a:cubicBezTo>
                      <a:pt x="156" y="422"/>
                      <a:pt x="155" y="463"/>
                      <a:pt x="132" y="496"/>
                    </a:cubicBezTo>
                    <a:cubicBezTo>
                      <a:pt x="126" y="504"/>
                      <a:pt x="116" y="510"/>
                      <a:pt x="110" y="518"/>
                    </a:cubicBezTo>
                    <a:cubicBezTo>
                      <a:pt x="99" y="532"/>
                      <a:pt x="80" y="562"/>
                      <a:pt x="80" y="562"/>
                    </a:cubicBezTo>
                    <a:cubicBezTo>
                      <a:pt x="68" y="602"/>
                      <a:pt x="78" y="578"/>
                      <a:pt x="43" y="629"/>
                    </a:cubicBezTo>
                    <a:cubicBezTo>
                      <a:pt x="28" y="651"/>
                      <a:pt x="22" y="678"/>
                      <a:pt x="13" y="703"/>
                    </a:cubicBezTo>
                    <a:cubicBezTo>
                      <a:pt x="15" y="727"/>
                      <a:pt x="0" y="812"/>
                      <a:pt x="36" y="844"/>
                    </a:cubicBezTo>
                    <a:cubicBezTo>
                      <a:pt x="49" y="856"/>
                      <a:pt x="65" y="864"/>
                      <a:pt x="80" y="874"/>
                    </a:cubicBezTo>
                    <a:cubicBezTo>
                      <a:pt x="93" y="883"/>
                      <a:pt x="124" y="888"/>
                      <a:pt x="124" y="888"/>
                    </a:cubicBezTo>
                    <a:cubicBezTo>
                      <a:pt x="167" y="886"/>
                      <a:pt x="287" y="889"/>
                      <a:pt x="354" y="874"/>
                    </a:cubicBezTo>
                    <a:cubicBezTo>
                      <a:pt x="410" y="861"/>
                      <a:pt x="461" y="835"/>
                      <a:pt x="517" y="822"/>
                    </a:cubicBezTo>
                    <a:cubicBezTo>
                      <a:pt x="534" y="811"/>
                      <a:pt x="553" y="804"/>
                      <a:pt x="569" y="792"/>
                    </a:cubicBezTo>
                    <a:cubicBezTo>
                      <a:pt x="613" y="757"/>
                      <a:pt x="651" y="702"/>
                      <a:pt x="673" y="651"/>
                    </a:cubicBezTo>
                    <a:cubicBezTo>
                      <a:pt x="680" y="634"/>
                      <a:pt x="685" y="615"/>
                      <a:pt x="695" y="600"/>
                    </a:cubicBezTo>
                    <a:cubicBezTo>
                      <a:pt x="711" y="577"/>
                      <a:pt x="747" y="533"/>
                      <a:pt x="747" y="533"/>
                    </a:cubicBezTo>
                    <a:cubicBezTo>
                      <a:pt x="756" y="504"/>
                      <a:pt x="784" y="451"/>
                      <a:pt x="784" y="451"/>
                    </a:cubicBezTo>
                    <a:cubicBezTo>
                      <a:pt x="787" y="439"/>
                      <a:pt x="798" y="395"/>
                      <a:pt x="798" y="385"/>
                    </a:cubicBezTo>
                    <a:cubicBezTo>
                      <a:pt x="798" y="264"/>
                      <a:pt x="802" y="46"/>
                      <a:pt x="650" y="0"/>
                    </a:cubicBezTo>
                    <a:cubicBezTo>
                      <a:pt x="598" y="5"/>
                      <a:pt x="575" y="6"/>
                      <a:pt x="532" y="22"/>
                    </a:cubicBezTo>
                    <a:cubicBezTo>
                      <a:pt x="516" y="46"/>
                      <a:pt x="526" y="44"/>
                      <a:pt x="510" y="4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5703" name="Line 102"/>
            <p:cNvSpPr>
              <a:spLocks noChangeShapeType="1"/>
            </p:cNvSpPr>
            <p:nvPr/>
          </p:nvSpPr>
          <p:spPr bwMode="auto">
            <a:xfrm flipH="1">
              <a:off x="2784" y="326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9" name="Rectangle 103"/>
          <p:cNvSpPr>
            <a:spLocks noChangeArrowheads="1"/>
          </p:cNvSpPr>
          <p:nvPr/>
        </p:nvSpPr>
        <p:spPr bwMode="auto">
          <a:xfrm>
            <a:off x="1625600" y="2084389"/>
            <a:ext cx="2222500" cy="1990725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10" name="Rectangle 104"/>
          <p:cNvSpPr>
            <a:spLocks noChangeArrowheads="1"/>
          </p:cNvSpPr>
          <p:nvPr/>
        </p:nvSpPr>
        <p:spPr bwMode="auto">
          <a:xfrm>
            <a:off x="1838325" y="2225675"/>
            <a:ext cx="1906588" cy="160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11" name="Line 105"/>
          <p:cNvSpPr>
            <a:spLocks noChangeShapeType="1"/>
          </p:cNvSpPr>
          <p:nvPr/>
        </p:nvSpPr>
        <p:spPr bwMode="auto">
          <a:xfrm>
            <a:off x="1838325" y="36703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2" name="Line 106"/>
          <p:cNvSpPr>
            <a:spLocks noChangeShapeType="1"/>
          </p:cNvSpPr>
          <p:nvPr/>
        </p:nvSpPr>
        <p:spPr bwMode="auto">
          <a:xfrm>
            <a:off x="1838325" y="3509964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3" name="Line 107"/>
          <p:cNvSpPr>
            <a:spLocks noChangeShapeType="1"/>
          </p:cNvSpPr>
          <p:nvPr/>
        </p:nvSpPr>
        <p:spPr bwMode="auto">
          <a:xfrm>
            <a:off x="1838325" y="3348039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4" name="Line 108"/>
          <p:cNvSpPr>
            <a:spLocks noChangeShapeType="1"/>
          </p:cNvSpPr>
          <p:nvPr/>
        </p:nvSpPr>
        <p:spPr bwMode="auto">
          <a:xfrm>
            <a:off x="1838325" y="31877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5" name="Line 109"/>
          <p:cNvSpPr>
            <a:spLocks noChangeShapeType="1"/>
          </p:cNvSpPr>
          <p:nvPr/>
        </p:nvSpPr>
        <p:spPr bwMode="auto">
          <a:xfrm>
            <a:off x="1838325" y="30257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6" name="Line 110"/>
          <p:cNvSpPr>
            <a:spLocks noChangeShapeType="1"/>
          </p:cNvSpPr>
          <p:nvPr/>
        </p:nvSpPr>
        <p:spPr bwMode="auto">
          <a:xfrm>
            <a:off x="1838325" y="28702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7" name="Line 111"/>
          <p:cNvSpPr>
            <a:spLocks noChangeShapeType="1"/>
          </p:cNvSpPr>
          <p:nvPr/>
        </p:nvSpPr>
        <p:spPr bwMode="auto">
          <a:xfrm>
            <a:off x="1838325" y="2709864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8" name="Line 112"/>
          <p:cNvSpPr>
            <a:spLocks noChangeShapeType="1"/>
          </p:cNvSpPr>
          <p:nvPr/>
        </p:nvSpPr>
        <p:spPr bwMode="auto">
          <a:xfrm>
            <a:off x="1838325" y="2547939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9" name="Line 113"/>
          <p:cNvSpPr>
            <a:spLocks noChangeShapeType="1"/>
          </p:cNvSpPr>
          <p:nvPr/>
        </p:nvSpPr>
        <p:spPr bwMode="auto">
          <a:xfrm>
            <a:off x="1838325" y="23876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0" name="Line 114"/>
          <p:cNvSpPr>
            <a:spLocks noChangeShapeType="1"/>
          </p:cNvSpPr>
          <p:nvPr/>
        </p:nvSpPr>
        <p:spPr bwMode="auto">
          <a:xfrm>
            <a:off x="1838325" y="22256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1" name="Line 115"/>
          <p:cNvSpPr>
            <a:spLocks noChangeShapeType="1"/>
          </p:cNvSpPr>
          <p:nvPr/>
        </p:nvSpPr>
        <p:spPr bwMode="auto">
          <a:xfrm>
            <a:off x="2030414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2" name="Line 116"/>
          <p:cNvSpPr>
            <a:spLocks noChangeShapeType="1"/>
          </p:cNvSpPr>
          <p:nvPr/>
        </p:nvSpPr>
        <p:spPr bwMode="auto">
          <a:xfrm>
            <a:off x="221615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3" name="Line 117"/>
          <p:cNvSpPr>
            <a:spLocks noChangeShapeType="1"/>
          </p:cNvSpPr>
          <p:nvPr/>
        </p:nvSpPr>
        <p:spPr bwMode="auto">
          <a:xfrm>
            <a:off x="2409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4" name="Line 118"/>
          <p:cNvSpPr>
            <a:spLocks noChangeShapeType="1"/>
          </p:cNvSpPr>
          <p:nvPr/>
        </p:nvSpPr>
        <p:spPr bwMode="auto">
          <a:xfrm>
            <a:off x="2601914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5" name="Line 119"/>
          <p:cNvSpPr>
            <a:spLocks noChangeShapeType="1"/>
          </p:cNvSpPr>
          <p:nvPr/>
        </p:nvSpPr>
        <p:spPr bwMode="auto">
          <a:xfrm>
            <a:off x="27940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6" name="Line 120"/>
          <p:cNvSpPr>
            <a:spLocks noChangeShapeType="1"/>
          </p:cNvSpPr>
          <p:nvPr/>
        </p:nvSpPr>
        <p:spPr bwMode="auto">
          <a:xfrm>
            <a:off x="2981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7" name="Line 121"/>
          <p:cNvSpPr>
            <a:spLocks noChangeShapeType="1"/>
          </p:cNvSpPr>
          <p:nvPr/>
        </p:nvSpPr>
        <p:spPr bwMode="auto">
          <a:xfrm>
            <a:off x="3173414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8" name="Line 122"/>
          <p:cNvSpPr>
            <a:spLocks noChangeShapeType="1"/>
          </p:cNvSpPr>
          <p:nvPr/>
        </p:nvSpPr>
        <p:spPr bwMode="auto">
          <a:xfrm>
            <a:off x="33655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9" name="Line 123"/>
          <p:cNvSpPr>
            <a:spLocks noChangeShapeType="1"/>
          </p:cNvSpPr>
          <p:nvPr/>
        </p:nvSpPr>
        <p:spPr bwMode="auto">
          <a:xfrm>
            <a:off x="3552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0" name="Line 124"/>
          <p:cNvSpPr>
            <a:spLocks noChangeShapeType="1"/>
          </p:cNvSpPr>
          <p:nvPr/>
        </p:nvSpPr>
        <p:spPr bwMode="auto">
          <a:xfrm>
            <a:off x="3744914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1" name="Rectangle 125"/>
          <p:cNvSpPr>
            <a:spLocks noChangeArrowheads="1"/>
          </p:cNvSpPr>
          <p:nvPr/>
        </p:nvSpPr>
        <p:spPr bwMode="auto">
          <a:xfrm>
            <a:off x="1838325" y="2225675"/>
            <a:ext cx="1906588" cy="16065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32" name="Line 126"/>
          <p:cNvSpPr>
            <a:spLocks noChangeShapeType="1"/>
          </p:cNvSpPr>
          <p:nvPr/>
        </p:nvSpPr>
        <p:spPr bwMode="auto">
          <a:xfrm>
            <a:off x="1838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3" name="Line 127"/>
          <p:cNvSpPr>
            <a:spLocks noChangeShapeType="1"/>
          </p:cNvSpPr>
          <p:nvPr/>
        </p:nvSpPr>
        <p:spPr bwMode="auto">
          <a:xfrm>
            <a:off x="1819275" y="383222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4" name="Line 128"/>
          <p:cNvSpPr>
            <a:spLocks noChangeShapeType="1"/>
          </p:cNvSpPr>
          <p:nvPr/>
        </p:nvSpPr>
        <p:spPr bwMode="auto">
          <a:xfrm>
            <a:off x="1819275" y="36703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5" name="Line 129"/>
          <p:cNvSpPr>
            <a:spLocks noChangeShapeType="1"/>
          </p:cNvSpPr>
          <p:nvPr/>
        </p:nvSpPr>
        <p:spPr bwMode="auto">
          <a:xfrm>
            <a:off x="1819275" y="3509964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6" name="Line 130"/>
          <p:cNvSpPr>
            <a:spLocks noChangeShapeType="1"/>
          </p:cNvSpPr>
          <p:nvPr/>
        </p:nvSpPr>
        <p:spPr bwMode="auto">
          <a:xfrm>
            <a:off x="1819275" y="3348039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7" name="Line 131"/>
          <p:cNvSpPr>
            <a:spLocks noChangeShapeType="1"/>
          </p:cNvSpPr>
          <p:nvPr/>
        </p:nvSpPr>
        <p:spPr bwMode="auto">
          <a:xfrm>
            <a:off x="1819275" y="31877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8" name="Line 132"/>
          <p:cNvSpPr>
            <a:spLocks noChangeShapeType="1"/>
          </p:cNvSpPr>
          <p:nvPr/>
        </p:nvSpPr>
        <p:spPr bwMode="auto">
          <a:xfrm>
            <a:off x="1819275" y="30257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9" name="Line 133"/>
          <p:cNvSpPr>
            <a:spLocks noChangeShapeType="1"/>
          </p:cNvSpPr>
          <p:nvPr/>
        </p:nvSpPr>
        <p:spPr bwMode="auto">
          <a:xfrm>
            <a:off x="1819275" y="28702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0" name="Line 134"/>
          <p:cNvSpPr>
            <a:spLocks noChangeShapeType="1"/>
          </p:cNvSpPr>
          <p:nvPr/>
        </p:nvSpPr>
        <p:spPr bwMode="auto">
          <a:xfrm>
            <a:off x="1819275" y="2709864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1" name="Line 135"/>
          <p:cNvSpPr>
            <a:spLocks noChangeShapeType="1"/>
          </p:cNvSpPr>
          <p:nvPr/>
        </p:nvSpPr>
        <p:spPr bwMode="auto">
          <a:xfrm>
            <a:off x="1819275" y="2547939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2" name="Line 136"/>
          <p:cNvSpPr>
            <a:spLocks noChangeShapeType="1"/>
          </p:cNvSpPr>
          <p:nvPr/>
        </p:nvSpPr>
        <p:spPr bwMode="auto">
          <a:xfrm>
            <a:off x="1819275" y="23876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3" name="Line 137"/>
          <p:cNvSpPr>
            <a:spLocks noChangeShapeType="1"/>
          </p:cNvSpPr>
          <p:nvPr/>
        </p:nvSpPr>
        <p:spPr bwMode="auto">
          <a:xfrm>
            <a:off x="1819275" y="22256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4" name="Line 138"/>
          <p:cNvSpPr>
            <a:spLocks noChangeShapeType="1"/>
          </p:cNvSpPr>
          <p:nvPr/>
        </p:nvSpPr>
        <p:spPr bwMode="auto">
          <a:xfrm>
            <a:off x="1838325" y="383222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5" name="Line 139"/>
          <p:cNvSpPr>
            <a:spLocks noChangeShapeType="1"/>
          </p:cNvSpPr>
          <p:nvPr/>
        </p:nvSpPr>
        <p:spPr bwMode="auto">
          <a:xfrm flipV="1">
            <a:off x="1838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6" name="Line 140"/>
          <p:cNvSpPr>
            <a:spLocks noChangeShapeType="1"/>
          </p:cNvSpPr>
          <p:nvPr/>
        </p:nvSpPr>
        <p:spPr bwMode="auto">
          <a:xfrm flipV="1">
            <a:off x="2030414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7" name="Line 141"/>
          <p:cNvSpPr>
            <a:spLocks noChangeShapeType="1"/>
          </p:cNvSpPr>
          <p:nvPr/>
        </p:nvSpPr>
        <p:spPr bwMode="auto">
          <a:xfrm flipV="1">
            <a:off x="221615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8" name="Line 142"/>
          <p:cNvSpPr>
            <a:spLocks noChangeShapeType="1"/>
          </p:cNvSpPr>
          <p:nvPr/>
        </p:nvSpPr>
        <p:spPr bwMode="auto">
          <a:xfrm flipV="1">
            <a:off x="2409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9" name="Line 143"/>
          <p:cNvSpPr>
            <a:spLocks noChangeShapeType="1"/>
          </p:cNvSpPr>
          <p:nvPr/>
        </p:nvSpPr>
        <p:spPr bwMode="auto">
          <a:xfrm flipV="1">
            <a:off x="2601914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0" name="Line 144"/>
          <p:cNvSpPr>
            <a:spLocks noChangeShapeType="1"/>
          </p:cNvSpPr>
          <p:nvPr/>
        </p:nvSpPr>
        <p:spPr bwMode="auto">
          <a:xfrm flipV="1">
            <a:off x="27940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1" name="Line 145"/>
          <p:cNvSpPr>
            <a:spLocks noChangeShapeType="1"/>
          </p:cNvSpPr>
          <p:nvPr/>
        </p:nvSpPr>
        <p:spPr bwMode="auto">
          <a:xfrm flipV="1">
            <a:off x="2981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2" name="Line 146"/>
          <p:cNvSpPr>
            <a:spLocks noChangeShapeType="1"/>
          </p:cNvSpPr>
          <p:nvPr/>
        </p:nvSpPr>
        <p:spPr bwMode="auto">
          <a:xfrm flipV="1">
            <a:off x="3173414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3" name="Line 147"/>
          <p:cNvSpPr>
            <a:spLocks noChangeShapeType="1"/>
          </p:cNvSpPr>
          <p:nvPr/>
        </p:nvSpPr>
        <p:spPr bwMode="auto">
          <a:xfrm flipV="1">
            <a:off x="33655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4" name="Line 148"/>
          <p:cNvSpPr>
            <a:spLocks noChangeShapeType="1"/>
          </p:cNvSpPr>
          <p:nvPr/>
        </p:nvSpPr>
        <p:spPr bwMode="auto">
          <a:xfrm flipV="1">
            <a:off x="3552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5" name="Line 149"/>
          <p:cNvSpPr>
            <a:spLocks noChangeShapeType="1"/>
          </p:cNvSpPr>
          <p:nvPr/>
        </p:nvSpPr>
        <p:spPr bwMode="auto">
          <a:xfrm flipV="1">
            <a:off x="3744914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6" name="Freeform 150"/>
          <p:cNvSpPr>
            <a:spLocks/>
          </p:cNvSpPr>
          <p:nvPr/>
        </p:nvSpPr>
        <p:spPr bwMode="auto">
          <a:xfrm>
            <a:off x="2363789" y="2824163"/>
            <a:ext cx="90487" cy="93662"/>
          </a:xfrm>
          <a:custGeom>
            <a:avLst/>
            <a:gdLst>
              <a:gd name="T0" fmla="*/ 2147483647 w 57"/>
              <a:gd name="T1" fmla="*/ 0 h 59"/>
              <a:gd name="T2" fmla="*/ 2147483647 w 57"/>
              <a:gd name="T3" fmla="*/ 2147483647 h 59"/>
              <a:gd name="T4" fmla="*/ 2147483647 w 57"/>
              <a:gd name="T5" fmla="*/ 2147483647 h 59"/>
              <a:gd name="T6" fmla="*/ 0 w 57"/>
              <a:gd name="T7" fmla="*/ 2147483647 h 59"/>
              <a:gd name="T8" fmla="*/ 214748364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59"/>
              <a:gd name="T17" fmla="*/ 57 w 57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7" name="Freeform 151"/>
          <p:cNvSpPr>
            <a:spLocks/>
          </p:cNvSpPr>
          <p:nvPr/>
        </p:nvSpPr>
        <p:spPr bwMode="auto">
          <a:xfrm>
            <a:off x="3128963" y="3302001"/>
            <a:ext cx="88900" cy="93663"/>
          </a:xfrm>
          <a:custGeom>
            <a:avLst/>
            <a:gdLst>
              <a:gd name="T0" fmla="*/ 2147483647 w 56"/>
              <a:gd name="T1" fmla="*/ 0 h 59"/>
              <a:gd name="T2" fmla="*/ 2147483647 w 56"/>
              <a:gd name="T3" fmla="*/ 2147483647 h 59"/>
              <a:gd name="T4" fmla="*/ 2147483647 w 56"/>
              <a:gd name="T5" fmla="*/ 2147483647 h 59"/>
              <a:gd name="T6" fmla="*/ 0 w 56"/>
              <a:gd name="T7" fmla="*/ 2147483647 h 59"/>
              <a:gd name="T8" fmla="*/ 2147483647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9"/>
              <a:gd name="T17" fmla="*/ 56 w 56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8" name="Freeform 152"/>
          <p:cNvSpPr>
            <a:spLocks/>
          </p:cNvSpPr>
          <p:nvPr/>
        </p:nvSpPr>
        <p:spPr bwMode="auto">
          <a:xfrm>
            <a:off x="2557463" y="2662238"/>
            <a:ext cx="88900" cy="93662"/>
          </a:xfrm>
          <a:custGeom>
            <a:avLst/>
            <a:gdLst>
              <a:gd name="T0" fmla="*/ 2147483647 w 56"/>
              <a:gd name="T1" fmla="*/ 0 h 59"/>
              <a:gd name="T2" fmla="*/ 2147483647 w 56"/>
              <a:gd name="T3" fmla="*/ 2147483647 h 59"/>
              <a:gd name="T4" fmla="*/ 2147483647 w 56"/>
              <a:gd name="T5" fmla="*/ 2147483647 h 59"/>
              <a:gd name="T6" fmla="*/ 0 w 56"/>
              <a:gd name="T7" fmla="*/ 2147483647 h 59"/>
              <a:gd name="T8" fmla="*/ 2147483647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9"/>
              <a:gd name="T17" fmla="*/ 56 w 56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9">
                <a:moveTo>
                  <a:pt x="28" y="0"/>
                </a:moveTo>
                <a:lnTo>
                  <a:pt x="56" y="30"/>
                </a:lnTo>
                <a:lnTo>
                  <a:pt x="28" y="59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59" name="Freeform 153"/>
          <p:cNvSpPr>
            <a:spLocks/>
          </p:cNvSpPr>
          <p:nvPr/>
        </p:nvSpPr>
        <p:spPr bwMode="auto">
          <a:xfrm>
            <a:off x="2363789" y="2501901"/>
            <a:ext cx="90487" cy="93663"/>
          </a:xfrm>
          <a:custGeom>
            <a:avLst/>
            <a:gdLst>
              <a:gd name="T0" fmla="*/ 2147483647 w 57"/>
              <a:gd name="T1" fmla="*/ 0 h 59"/>
              <a:gd name="T2" fmla="*/ 2147483647 w 57"/>
              <a:gd name="T3" fmla="*/ 2147483647 h 59"/>
              <a:gd name="T4" fmla="*/ 2147483647 w 57"/>
              <a:gd name="T5" fmla="*/ 2147483647 h 59"/>
              <a:gd name="T6" fmla="*/ 0 w 57"/>
              <a:gd name="T7" fmla="*/ 2147483647 h 59"/>
              <a:gd name="T8" fmla="*/ 214748364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59"/>
              <a:gd name="T17" fmla="*/ 57 w 57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0" name="Freeform 154"/>
          <p:cNvSpPr>
            <a:spLocks/>
          </p:cNvSpPr>
          <p:nvPr/>
        </p:nvSpPr>
        <p:spPr bwMode="auto">
          <a:xfrm>
            <a:off x="3321050" y="2984500"/>
            <a:ext cx="90488" cy="95250"/>
          </a:xfrm>
          <a:custGeom>
            <a:avLst/>
            <a:gdLst>
              <a:gd name="T0" fmla="*/ 2147483647 w 57"/>
              <a:gd name="T1" fmla="*/ 0 h 60"/>
              <a:gd name="T2" fmla="*/ 2147483647 w 57"/>
              <a:gd name="T3" fmla="*/ 2147483647 h 60"/>
              <a:gd name="T4" fmla="*/ 2147483647 w 57"/>
              <a:gd name="T5" fmla="*/ 2147483647 h 60"/>
              <a:gd name="T6" fmla="*/ 0 w 57"/>
              <a:gd name="T7" fmla="*/ 2147483647 h 60"/>
              <a:gd name="T8" fmla="*/ 2147483647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60"/>
              <a:gd name="T17" fmla="*/ 57 w 57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1" name="Freeform 155"/>
          <p:cNvSpPr>
            <a:spLocks/>
          </p:cNvSpPr>
          <p:nvPr/>
        </p:nvSpPr>
        <p:spPr bwMode="auto">
          <a:xfrm>
            <a:off x="2557463" y="2984500"/>
            <a:ext cx="88900" cy="95250"/>
          </a:xfrm>
          <a:custGeom>
            <a:avLst/>
            <a:gdLst>
              <a:gd name="T0" fmla="*/ 2147483647 w 56"/>
              <a:gd name="T1" fmla="*/ 0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0 w 56"/>
              <a:gd name="T7" fmla="*/ 2147483647 h 60"/>
              <a:gd name="T8" fmla="*/ 2147483647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60"/>
              <a:gd name="T17" fmla="*/ 56 w 56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2" name="Freeform 156"/>
          <p:cNvSpPr>
            <a:spLocks/>
          </p:cNvSpPr>
          <p:nvPr/>
        </p:nvSpPr>
        <p:spPr bwMode="auto">
          <a:xfrm>
            <a:off x="2749550" y="3624263"/>
            <a:ext cx="90488" cy="93662"/>
          </a:xfrm>
          <a:custGeom>
            <a:avLst/>
            <a:gdLst>
              <a:gd name="T0" fmla="*/ 2147483647 w 57"/>
              <a:gd name="T1" fmla="*/ 0 h 59"/>
              <a:gd name="T2" fmla="*/ 2147483647 w 57"/>
              <a:gd name="T3" fmla="*/ 2147483647 h 59"/>
              <a:gd name="T4" fmla="*/ 2147483647 w 57"/>
              <a:gd name="T5" fmla="*/ 2147483647 h 59"/>
              <a:gd name="T6" fmla="*/ 0 w 57"/>
              <a:gd name="T7" fmla="*/ 2147483647 h 59"/>
              <a:gd name="T8" fmla="*/ 214748364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59"/>
              <a:gd name="T17" fmla="*/ 57 w 57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59">
                <a:moveTo>
                  <a:pt x="28" y="0"/>
                </a:moveTo>
                <a:lnTo>
                  <a:pt x="57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3" name="Freeform 157"/>
          <p:cNvSpPr>
            <a:spLocks/>
          </p:cNvSpPr>
          <p:nvPr/>
        </p:nvSpPr>
        <p:spPr bwMode="auto">
          <a:xfrm>
            <a:off x="2749550" y="2984500"/>
            <a:ext cx="90488" cy="95250"/>
          </a:xfrm>
          <a:custGeom>
            <a:avLst/>
            <a:gdLst>
              <a:gd name="T0" fmla="*/ 2147483647 w 57"/>
              <a:gd name="T1" fmla="*/ 0 h 60"/>
              <a:gd name="T2" fmla="*/ 2147483647 w 57"/>
              <a:gd name="T3" fmla="*/ 2147483647 h 60"/>
              <a:gd name="T4" fmla="*/ 2147483647 w 57"/>
              <a:gd name="T5" fmla="*/ 2147483647 h 60"/>
              <a:gd name="T6" fmla="*/ 0 w 57"/>
              <a:gd name="T7" fmla="*/ 2147483647 h 60"/>
              <a:gd name="T8" fmla="*/ 2147483647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60"/>
              <a:gd name="T17" fmla="*/ 57 w 57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64" name="Rectangle 158"/>
          <p:cNvSpPr>
            <a:spLocks noChangeArrowheads="1"/>
          </p:cNvSpPr>
          <p:nvPr/>
        </p:nvSpPr>
        <p:spPr bwMode="auto">
          <a:xfrm>
            <a:off x="1747838" y="378460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0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5" name="Rectangle 159"/>
          <p:cNvSpPr>
            <a:spLocks noChangeArrowheads="1"/>
          </p:cNvSpPr>
          <p:nvPr/>
        </p:nvSpPr>
        <p:spPr bwMode="auto">
          <a:xfrm>
            <a:off x="1747838" y="3624264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1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6" name="Rectangle 160"/>
          <p:cNvSpPr>
            <a:spLocks noChangeArrowheads="1"/>
          </p:cNvSpPr>
          <p:nvPr/>
        </p:nvSpPr>
        <p:spPr bwMode="auto">
          <a:xfrm>
            <a:off x="1747838" y="3462339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2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7" name="Rectangle 161"/>
          <p:cNvSpPr>
            <a:spLocks noChangeArrowheads="1"/>
          </p:cNvSpPr>
          <p:nvPr/>
        </p:nvSpPr>
        <p:spPr bwMode="auto">
          <a:xfrm>
            <a:off x="1747838" y="330200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3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8" name="Rectangle 162"/>
          <p:cNvSpPr>
            <a:spLocks noChangeArrowheads="1"/>
          </p:cNvSpPr>
          <p:nvPr/>
        </p:nvSpPr>
        <p:spPr bwMode="auto">
          <a:xfrm>
            <a:off x="1747838" y="3140076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4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69" name="Rectangle 163"/>
          <p:cNvSpPr>
            <a:spLocks noChangeArrowheads="1"/>
          </p:cNvSpPr>
          <p:nvPr/>
        </p:nvSpPr>
        <p:spPr bwMode="auto">
          <a:xfrm>
            <a:off x="1747838" y="29781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5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0" name="Rectangle 164"/>
          <p:cNvSpPr>
            <a:spLocks noChangeArrowheads="1"/>
          </p:cNvSpPr>
          <p:nvPr/>
        </p:nvSpPr>
        <p:spPr bwMode="auto">
          <a:xfrm>
            <a:off x="1747838" y="2824164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6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1" name="Rectangle 165"/>
          <p:cNvSpPr>
            <a:spLocks noChangeArrowheads="1"/>
          </p:cNvSpPr>
          <p:nvPr/>
        </p:nvSpPr>
        <p:spPr bwMode="auto">
          <a:xfrm>
            <a:off x="1747838" y="2662239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7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2" name="Rectangle 166"/>
          <p:cNvSpPr>
            <a:spLocks noChangeArrowheads="1"/>
          </p:cNvSpPr>
          <p:nvPr/>
        </p:nvSpPr>
        <p:spPr bwMode="auto">
          <a:xfrm>
            <a:off x="1747838" y="250190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8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3" name="Rectangle 167"/>
          <p:cNvSpPr>
            <a:spLocks noChangeArrowheads="1"/>
          </p:cNvSpPr>
          <p:nvPr/>
        </p:nvSpPr>
        <p:spPr bwMode="auto">
          <a:xfrm>
            <a:off x="1747838" y="2339976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9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4" name="Rectangle 168"/>
          <p:cNvSpPr>
            <a:spLocks noChangeArrowheads="1"/>
          </p:cNvSpPr>
          <p:nvPr/>
        </p:nvSpPr>
        <p:spPr bwMode="auto">
          <a:xfrm>
            <a:off x="1709738" y="2178051"/>
            <a:ext cx="8656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10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5" name="Rectangle 169"/>
          <p:cNvSpPr>
            <a:spLocks noChangeArrowheads="1"/>
          </p:cNvSpPr>
          <p:nvPr/>
        </p:nvSpPr>
        <p:spPr bwMode="auto">
          <a:xfrm>
            <a:off x="1819275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0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6" name="Rectangle 170"/>
          <p:cNvSpPr>
            <a:spLocks noChangeArrowheads="1"/>
          </p:cNvSpPr>
          <p:nvPr/>
        </p:nvSpPr>
        <p:spPr bwMode="auto">
          <a:xfrm>
            <a:off x="2011363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1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7" name="Rectangle 171"/>
          <p:cNvSpPr>
            <a:spLocks noChangeArrowheads="1"/>
          </p:cNvSpPr>
          <p:nvPr/>
        </p:nvSpPr>
        <p:spPr bwMode="auto">
          <a:xfrm>
            <a:off x="2197100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2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8" name="Rectangle 172"/>
          <p:cNvSpPr>
            <a:spLocks noChangeArrowheads="1"/>
          </p:cNvSpPr>
          <p:nvPr/>
        </p:nvSpPr>
        <p:spPr bwMode="auto">
          <a:xfrm>
            <a:off x="2390775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3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79" name="Rectangle 173"/>
          <p:cNvSpPr>
            <a:spLocks noChangeArrowheads="1"/>
          </p:cNvSpPr>
          <p:nvPr/>
        </p:nvSpPr>
        <p:spPr bwMode="auto">
          <a:xfrm>
            <a:off x="2582863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4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0" name="Rectangle 174"/>
          <p:cNvSpPr>
            <a:spLocks noChangeArrowheads="1"/>
          </p:cNvSpPr>
          <p:nvPr/>
        </p:nvSpPr>
        <p:spPr bwMode="auto">
          <a:xfrm>
            <a:off x="2774950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5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1" name="Rectangle 175"/>
          <p:cNvSpPr>
            <a:spLocks noChangeArrowheads="1"/>
          </p:cNvSpPr>
          <p:nvPr/>
        </p:nvSpPr>
        <p:spPr bwMode="auto">
          <a:xfrm>
            <a:off x="2962275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6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2" name="Rectangle 176"/>
          <p:cNvSpPr>
            <a:spLocks noChangeArrowheads="1"/>
          </p:cNvSpPr>
          <p:nvPr/>
        </p:nvSpPr>
        <p:spPr bwMode="auto">
          <a:xfrm>
            <a:off x="3154363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7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3" name="Rectangle 177"/>
          <p:cNvSpPr>
            <a:spLocks noChangeArrowheads="1"/>
          </p:cNvSpPr>
          <p:nvPr/>
        </p:nvSpPr>
        <p:spPr bwMode="auto">
          <a:xfrm>
            <a:off x="3346450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8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4" name="Rectangle 178"/>
          <p:cNvSpPr>
            <a:spLocks noChangeArrowheads="1"/>
          </p:cNvSpPr>
          <p:nvPr/>
        </p:nvSpPr>
        <p:spPr bwMode="auto">
          <a:xfrm>
            <a:off x="3533775" y="3892551"/>
            <a:ext cx="4328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9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5" name="Rectangle 179"/>
          <p:cNvSpPr>
            <a:spLocks noChangeArrowheads="1"/>
          </p:cNvSpPr>
          <p:nvPr/>
        </p:nvSpPr>
        <p:spPr bwMode="auto">
          <a:xfrm>
            <a:off x="3706813" y="3892551"/>
            <a:ext cx="86562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ko-KR" altLang="en-US" sz="600">
                <a:solidFill>
                  <a:srgbClr val="000000"/>
                </a:solidFill>
                <a:latin typeface="Arial" charset="0"/>
                <a:ea typeface="Gulim" charset="-127"/>
              </a:rPr>
              <a:t>10</a:t>
            </a:r>
            <a:endParaRPr lang="ko-KR" altLang="en-US" sz="1800">
              <a:latin typeface="Arial" charset="0"/>
              <a:ea typeface="Gulim" charset="-127"/>
            </a:endParaRPr>
          </a:p>
        </p:txBody>
      </p:sp>
      <p:sp>
        <p:nvSpPr>
          <p:cNvPr id="25686" name="Rectangle 180"/>
          <p:cNvSpPr>
            <a:spLocks noChangeArrowheads="1"/>
          </p:cNvSpPr>
          <p:nvPr/>
        </p:nvSpPr>
        <p:spPr bwMode="auto">
          <a:xfrm>
            <a:off x="1625600" y="2084389"/>
            <a:ext cx="2222500" cy="19907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87" name="Text Box 181"/>
          <p:cNvSpPr txBox="1">
            <a:spLocks noChangeArrowheads="1"/>
          </p:cNvSpPr>
          <p:nvPr/>
        </p:nvSpPr>
        <p:spPr bwMode="auto">
          <a:xfrm>
            <a:off x="1752600" y="4572001"/>
            <a:ext cx="19050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K=2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Arbitrarily choose K object as initial cluster center</a:t>
            </a:r>
          </a:p>
        </p:txBody>
      </p:sp>
      <p:sp>
        <p:nvSpPr>
          <p:cNvPr id="25688" name="Line 182"/>
          <p:cNvSpPr>
            <a:spLocks noChangeShapeType="1"/>
          </p:cNvSpPr>
          <p:nvPr/>
        </p:nvSpPr>
        <p:spPr bwMode="auto">
          <a:xfrm flipV="1">
            <a:off x="2590800" y="4267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689" name="Line 183"/>
          <p:cNvSpPr>
            <a:spLocks noChangeShapeType="1"/>
          </p:cNvSpPr>
          <p:nvPr/>
        </p:nvSpPr>
        <p:spPr bwMode="auto">
          <a:xfrm>
            <a:off x="39624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690" name="Text Box 184"/>
          <p:cNvSpPr txBox="1">
            <a:spLocks noChangeArrowheads="1"/>
          </p:cNvSpPr>
          <p:nvPr/>
        </p:nvSpPr>
        <p:spPr bwMode="auto">
          <a:xfrm>
            <a:off x="3886200" y="3124201"/>
            <a:ext cx="838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Assign each objects to most similar center</a:t>
            </a:r>
          </a:p>
        </p:txBody>
      </p:sp>
      <p:sp>
        <p:nvSpPr>
          <p:cNvPr id="25691" name="Text Box 185"/>
          <p:cNvSpPr txBox="1">
            <a:spLocks noChangeArrowheads="1"/>
          </p:cNvSpPr>
          <p:nvPr/>
        </p:nvSpPr>
        <p:spPr bwMode="auto">
          <a:xfrm>
            <a:off x="7162800" y="3048001"/>
            <a:ext cx="838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Update the cluster means</a:t>
            </a:r>
          </a:p>
        </p:txBody>
      </p:sp>
      <p:sp>
        <p:nvSpPr>
          <p:cNvPr id="25692" name="Freeform 186"/>
          <p:cNvSpPr>
            <a:spLocks/>
          </p:cNvSpPr>
          <p:nvPr/>
        </p:nvSpPr>
        <p:spPr bwMode="auto">
          <a:xfrm>
            <a:off x="2362200" y="3136900"/>
            <a:ext cx="88900" cy="95250"/>
          </a:xfrm>
          <a:custGeom>
            <a:avLst/>
            <a:gdLst>
              <a:gd name="T0" fmla="*/ 2147483647 w 56"/>
              <a:gd name="T1" fmla="*/ 0 h 60"/>
              <a:gd name="T2" fmla="*/ 2147483647 w 56"/>
              <a:gd name="T3" fmla="*/ 2147483647 h 60"/>
              <a:gd name="T4" fmla="*/ 2147483647 w 56"/>
              <a:gd name="T5" fmla="*/ 2147483647 h 60"/>
              <a:gd name="T6" fmla="*/ 0 w 56"/>
              <a:gd name="T7" fmla="*/ 2147483647 h 60"/>
              <a:gd name="T8" fmla="*/ 2147483647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60"/>
              <a:gd name="T17" fmla="*/ 56 w 56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93" name="Freeform 187"/>
          <p:cNvSpPr>
            <a:spLocks/>
          </p:cNvSpPr>
          <p:nvPr/>
        </p:nvSpPr>
        <p:spPr bwMode="auto">
          <a:xfrm>
            <a:off x="3124200" y="2971801"/>
            <a:ext cx="88900" cy="93663"/>
          </a:xfrm>
          <a:custGeom>
            <a:avLst/>
            <a:gdLst>
              <a:gd name="T0" fmla="*/ 2147483647 w 56"/>
              <a:gd name="T1" fmla="*/ 0 h 59"/>
              <a:gd name="T2" fmla="*/ 2147483647 w 56"/>
              <a:gd name="T3" fmla="*/ 2147483647 h 59"/>
              <a:gd name="T4" fmla="*/ 2147483647 w 56"/>
              <a:gd name="T5" fmla="*/ 2147483647 h 59"/>
              <a:gd name="T6" fmla="*/ 0 w 56"/>
              <a:gd name="T7" fmla="*/ 2147483647 h 59"/>
              <a:gd name="T8" fmla="*/ 2147483647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9"/>
              <a:gd name="T17" fmla="*/ 56 w 56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94" name="Oval 188"/>
          <p:cNvSpPr>
            <a:spLocks noChangeArrowheads="1"/>
          </p:cNvSpPr>
          <p:nvPr/>
        </p:nvSpPr>
        <p:spPr bwMode="auto">
          <a:xfrm>
            <a:off x="1981200" y="3265488"/>
            <a:ext cx="84138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95" name="Oval 189"/>
          <p:cNvSpPr>
            <a:spLocks noChangeArrowheads="1"/>
          </p:cNvSpPr>
          <p:nvPr/>
        </p:nvSpPr>
        <p:spPr bwMode="auto">
          <a:xfrm>
            <a:off x="3497264" y="3113088"/>
            <a:ext cx="84137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5696" name="Text Box 190"/>
          <p:cNvSpPr txBox="1">
            <a:spLocks noChangeArrowheads="1"/>
          </p:cNvSpPr>
          <p:nvPr/>
        </p:nvSpPr>
        <p:spPr bwMode="auto">
          <a:xfrm>
            <a:off x="7162800" y="5334001"/>
            <a:ext cx="838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Update the cluster means</a:t>
            </a:r>
          </a:p>
        </p:txBody>
      </p:sp>
      <p:sp>
        <p:nvSpPr>
          <p:cNvPr id="25697" name="Text Box 191"/>
          <p:cNvSpPr txBox="1">
            <a:spLocks noChangeArrowheads="1"/>
          </p:cNvSpPr>
          <p:nvPr/>
        </p:nvSpPr>
        <p:spPr bwMode="auto">
          <a:xfrm>
            <a:off x="9372600" y="41148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reassign</a:t>
            </a:r>
          </a:p>
        </p:txBody>
      </p:sp>
      <p:sp>
        <p:nvSpPr>
          <p:cNvPr id="25698" name="Line 192"/>
          <p:cNvSpPr>
            <a:spLocks noChangeShapeType="1"/>
          </p:cNvSpPr>
          <p:nvPr/>
        </p:nvSpPr>
        <p:spPr bwMode="auto">
          <a:xfrm flipV="1">
            <a:off x="5791200" y="4114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699" name="Text Box 193"/>
          <p:cNvSpPr txBox="1">
            <a:spLocks noChangeArrowheads="1"/>
          </p:cNvSpPr>
          <p:nvPr/>
        </p:nvSpPr>
        <p:spPr bwMode="auto">
          <a:xfrm>
            <a:off x="5943600" y="41148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400">
                <a:latin typeface="Arial" charset="0"/>
                <a:ea typeface="Gulim" charset="-127"/>
              </a:rPr>
              <a:t>reassign</a:t>
            </a:r>
          </a:p>
        </p:txBody>
      </p:sp>
      <p:sp>
        <p:nvSpPr>
          <p:cNvPr id="25701" name="文字方塊 32"/>
          <p:cNvSpPr txBox="1">
            <a:spLocks noChangeArrowheads="1"/>
          </p:cNvSpPr>
          <p:nvPr/>
        </p:nvSpPr>
        <p:spPr bwMode="auto">
          <a:xfrm>
            <a:off x="4872038" y="6597651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Han &amp; Kamber (2006)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F35D179E-E05A-78E8-1ED6-AF3A09153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109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43665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53044100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C5AB76-8538-1A44-93E8-1F6660CF2C2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6627" name="Rectangle 2"/>
          <p:cNvSpPr txBox="1">
            <a:spLocks noChangeArrowheads="1"/>
          </p:cNvSpPr>
          <p:nvPr/>
        </p:nvSpPr>
        <p:spPr bwMode="auto">
          <a:xfrm>
            <a:off x="1919288" y="188914"/>
            <a:ext cx="8208962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72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7200" b="1">
                <a:solidFill>
                  <a:schemeClr val="accent1"/>
                </a:solidFill>
                <a:ea typeface="Gulim" charset="-127"/>
              </a:rPr>
              <a:t> Clustering</a:t>
            </a:r>
            <a:endParaRPr lang="en-US" altLang="ko-KR" sz="72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7752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DD98D50-DFEF-4F4B-8A5E-37B97163942E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111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101851" y="1412875"/>
          <a:ext cx="8242299" cy="4799014"/>
        </p:xfrm>
        <a:graphic>
          <a:graphicData uri="http://schemas.openxmlformats.org/drawingml/2006/table">
            <a:tbl>
              <a:tblPr/>
              <a:tblGrid>
                <a:gridCol w="2428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5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8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</a:t>
                      </a:r>
                      <a:r>
                        <a:rPr kumimoji="0" lang="en-US" altLang="zh-TW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x,y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79650" y="188914"/>
            <a:ext cx="74882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4800" b="1" dirty="0">
                <a:solidFill>
                  <a:schemeClr val="accent1"/>
                </a:solidFill>
                <a:latin typeface="Calibri" pitchFamily="34" charset="0"/>
                <a:ea typeface="Gulim" pitchFamily="34" charset="-127"/>
              </a:rPr>
              <a:t>Example of Cluster Analysis</a:t>
            </a:r>
            <a:endParaRPr lang="en-US" altLang="ko-KR" sz="4800" b="1" dirty="0">
              <a:solidFill>
                <a:schemeClr val="accent1"/>
              </a:solidFill>
              <a:latin typeface="Calibri" pitchFamily="34" charset="0"/>
              <a:ea typeface="Gulim" pitchFamily="34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972298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F582BB1-793D-3445-9971-F3A31DC0F03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847528" y="1124744"/>
          <a:ext cx="576064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7680325" y="1341438"/>
          <a:ext cx="2554288" cy="4600582"/>
        </p:xfrm>
        <a:graphic>
          <a:graphicData uri="http://schemas.openxmlformats.org/drawingml/2006/table">
            <a:tbl>
              <a:tblPr/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8719" name="Rectangle 2"/>
          <p:cNvSpPr txBox="1">
            <a:spLocks noChangeArrowheads="1"/>
          </p:cNvSpPr>
          <p:nvPr/>
        </p:nvSpPr>
        <p:spPr bwMode="auto">
          <a:xfrm>
            <a:off x="2279650" y="188914"/>
            <a:ext cx="74882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>
                <a:solidFill>
                  <a:schemeClr val="accent1"/>
                </a:solidFill>
                <a:ea typeface="Gulim" charset="-127"/>
              </a:rPr>
              <a:t> Clustering</a:t>
            </a:r>
            <a:br>
              <a:rPr lang="en-US" altLang="ko-KR" sz="4400" b="1">
                <a:solidFill>
                  <a:schemeClr val="accent1"/>
                </a:solidFill>
                <a:ea typeface="Gulim" charset="-127"/>
              </a:rPr>
            </a:br>
            <a:r>
              <a:rPr lang="en-US" altLang="ko-KR" b="1">
                <a:ea typeface="Gulim" charset="-127"/>
              </a:rPr>
              <a:t>Step by Step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066258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EFD96C4-E996-5B4D-AC3C-689066B6ADF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847528" y="1124744"/>
          <a:ext cx="576064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7680325" y="1341438"/>
          <a:ext cx="2554288" cy="4600582"/>
        </p:xfrm>
        <a:graphic>
          <a:graphicData uri="http://schemas.openxmlformats.org/drawingml/2006/table">
            <a:tbl>
              <a:tblPr/>
              <a:tblGrid>
                <a:gridCol w="75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" name="橢圓 8"/>
          <p:cNvSpPr/>
          <p:nvPr/>
        </p:nvSpPr>
        <p:spPr>
          <a:xfrm>
            <a:off x="3863976" y="3933826"/>
            <a:ext cx="144463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744" name="矩形 9"/>
          <p:cNvSpPr>
            <a:spLocks noChangeArrowheads="1"/>
          </p:cNvSpPr>
          <p:nvPr/>
        </p:nvSpPr>
        <p:spPr bwMode="auto">
          <a:xfrm>
            <a:off x="3719513" y="4149725"/>
            <a:ext cx="127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(3, 4)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29745" name="矩形 10"/>
          <p:cNvSpPr>
            <a:spLocks noChangeArrowheads="1"/>
          </p:cNvSpPr>
          <p:nvPr/>
        </p:nvSpPr>
        <p:spPr bwMode="auto">
          <a:xfrm>
            <a:off x="6240463" y="2997200"/>
            <a:ext cx="1263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(8, 5)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6311901" y="3500438"/>
            <a:ext cx="144463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747" name="Rectangle 2"/>
          <p:cNvSpPr txBox="1">
            <a:spLocks noChangeArrowheads="1"/>
          </p:cNvSpPr>
          <p:nvPr/>
        </p:nvSpPr>
        <p:spPr bwMode="auto">
          <a:xfrm>
            <a:off x="2279650" y="115889"/>
            <a:ext cx="74882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  <p:sp>
        <p:nvSpPr>
          <p:cNvPr id="29748" name="Text Box 181"/>
          <p:cNvSpPr txBox="1">
            <a:spLocks noChangeArrowheads="1"/>
          </p:cNvSpPr>
          <p:nvPr/>
        </p:nvSpPr>
        <p:spPr bwMode="auto">
          <a:xfrm>
            <a:off x="1919288" y="765175"/>
            <a:ext cx="7345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 b="1">
                <a:latin typeface="Arial" charset="0"/>
                <a:ea typeface="Gulim" charset="-127"/>
              </a:rPr>
              <a:t>Step 1: K=2, Arbitrarily choose K object as initial cluster center</a:t>
            </a:r>
          </a:p>
        </p:txBody>
      </p:sp>
    </p:spTree>
    <p:extLst>
      <p:ext uri="{BB962C8B-B14F-4D97-AF65-F5344CB8AC3E}">
        <p14:creationId xmlns:p14="http://schemas.microsoft.com/office/powerpoint/2010/main" val="57944761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69A6016-C08E-2848-BB0A-63487995B0A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724" name="矩形 8"/>
          <p:cNvSpPr>
            <a:spLocks noChangeArrowheads="1"/>
          </p:cNvSpPr>
          <p:nvPr/>
        </p:nvSpPr>
        <p:spPr bwMode="auto">
          <a:xfrm>
            <a:off x="4800601" y="2708275"/>
            <a:ext cx="1262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(8, 5)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37" name="矩形 20"/>
          <p:cNvSpPr>
            <a:spLocks noChangeArrowheads="1"/>
          </p:cNvSpPr>
          <p:nvPr/>
        </p:nvSpPr>
        <p:spPr bwMode="auto">
          <a:xfrm>
            <a:off x="1524001" y="260351"/>
            <a:ext cx="8367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600" b="1">
                <a:solidFill>
                  <a:srgbClr val="000000"/>
                </a:solidFill>
                <a:latin typeface="Arial" charset="0"/>
              </a:rPr>
              <a:t>Step 2: Compute seed points as the centroids of the clusters of the current partition</a:t>
            </a:r>
            <a:endParaRPr lang="en-US" altLang="ko-KR" sz="1600" b="1">
              <a:latin typeface="Arial" charset="0"/>
              <a:ea typeface="Gulim" charset="-127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 b="1">
                <a:latin typeface="Arial" charset="0"/>
                <a:ea typeface="Gulim" charset="-127"/>
              </a:rPr>
              <a:t>Step 3: Assign each objects to most similar center</a:t>
            </a:r>
          </a:p>
        </p:txBody>
      </p:sp>
      <p:sp>
        <p:nvSpPr>
          <p:cNvPr id="22" name="橢圓 21"/>
          <p:cNvSpPr/>
          <p:nvPr/>
        </p:nvSpPr>
        <p:spPr>
          <a:xfrm>
            <a:off x="2711451" y="1844675"/>
            <a:ext cx="1871663" cy="302418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4511676" y="2781300"/>
            <a:ext cx="936625" cy="1295400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740" name="矩形 7"/>
          <p:cNvSpPr>
            <a:spLocks noChangeArrowheads="1"/>
          </p:cNvSpPr>
          <p:nvPr/>
        </p:nvSpPr>
        <p:spPr bwMode="auto">
          <a:xfrm>
            <a:off x="2927350" y="3644900"/>
            <a:ext cx="127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(3, 4)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30741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  <p:graphicFrame>
        <p:nvGraphicFramePr>
          <p:cNvPr id="24" name="表格 4"/>
          <p:cNvGraphicFramePr>
            <a:graphicFrameLocks noGrp="1"/>
          </p:cNvGraphicFramePr>
          <p:nvPr/>
        </p:nvGraphicFramePr>
        <p:xfrm>
          <a:off x="6024564" y="896938"/>
          <a:ext cx="4643437" cy="5407026"/>
        </p:xfrm>
        <a:graphic>
          <a:graphicData uri="http://schemas.openxmlformats.org/drawingml/2006/table">
            <a:tbl>
              <a:tblPr/>
              <a:tblGrid>
                <a:gridCol w="66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9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04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62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3.61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8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31515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2696772-2C36-A646-B6F6-62A62DACDF6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024564" y="896938"/>
          <a:ext cx="4643437" cy="5407026"/>
        </p:xfrm>
        <a:graphic>
          <a:graphicData uri="http://schemas.openxmlformats.org/drawingml/2006/table">
            <a:tbl>
              <a:tblPr/>
              <a:tblGrid>
                <a:gridCol w="66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9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04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62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3.61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5.10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0.00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8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05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Initial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833" name="矩形 8"/>
          <p:cNvSpPr>
            <a:spLocks noChangeArrowheads="1"/>
          </p:cNvSpPr>
          <p:nvPr/>
        </p:nvSpPr>
        <p:spPr bwMode="auto">
          <a:xfrm>
            <a:off x="4800601" y="2708275"/>
            <a:ext cx="1262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(8, 5)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846" name="矩形 20"/>
          <p:cNvSpPr>
            <a:spLocks noChangeArrowheads="1"/>
          </p:cNvSpPr>
          <p:nvPr/>
        </p:nvSpPr>
        <p:spPr bwMode="auto">
          <a:xfrm>
            <a:off x="1524001" y="260351"/>
            <a:ext cx="8367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600" b="1">
                <a:solidFill>
                  <a:srgbClr val="000000"/>
                </a:solidFill>
                <a:latin typeface="Arial" charset="0"/>
              </a:rPr>
              <a:t>Step 2: Compute seed points as the centroids of the clusters of the current partition</a:t>
            </a:r>
            <a:endParaRPr lang="en-US" altLang="ko-KR" sz="1600" b="1">
              <a:latin typeface="Arial" charset="0"/>
              <a:ea typeface="Gulim" charset="-127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600" b="1">
                <a:latin typeface="Arial" charset="0"/>
                <a:ea typeface="Gulim" charset="-127"/>
              </a:rPr>
              <a:t>Step 3: Assign each objects to most similar center</a:t>
            </a:r>
          </a:p>
        </p:txBody>
      </p:sp>
      <p:sp>
        <p:nvSpPr>
          <p:cNvPr id="22" name="橢圓 21"/>
          <p:cNvSpPr/>
          <p:nvPr/>
        </p:nvSpPr>
        <p:spPr>
          <a:xfrm>
            <a:off x="2711451" y="1844675"/>
            <a:ext cx="1871663" cy="302418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4511676" y="2781300"/>
            <a:ext cx="936625" cy="1295400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849" name="矩形 7"/>
          <p:cNvSpPr>
            <a:spLocks noChangeArrowheads="1"/>
          </p:cNvSpPr>
          <p:nvPr/>
        </p:nvSpPr>
        <p:spPr bwMode="auto">
          <a:xfrm>
            <a:off x="2927350" y="3644900"/>
            <a:ext cx="127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(3, 4)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31850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6600826" y="2852738"/>
            <a:ext cx="3382963" cy="2678112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Euclidean distance b(3,6)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  <a:sym typeface="Wingdings" charset="2"/>
              </a:rPr>
              <a:t>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m2(8,5)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((8-3)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(5-6)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  <a:br>
              <a:rPr lang="en-US" altLang="zh-TW" sz="2400">
                <a:solidFill>
                  <a:srgbClr val="C0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(5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(-1)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(25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+ 1)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(26)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5.10</a:t>
            </a:r>
            <a:endParaRPr lang="en-US" altLang="zh-TW" sz="2400" baseline="300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6" name="文字方塊 25"/>
          <p:cNvSpPr txBox="1">
            <a:spLocks noChangeArrowheads="1"/>
          </p:cNvSpPr>
          <p:nvPr/>
        </p:nvSpPr>
        <p:spPr bwMode="auto">
          <a:xfrm>
            <a:off x="2640013" y="4005263"/>
            <a:ext cx="3384550" cy="2678112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Euclidean distance b(3,6)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  <a:sym typeface="Wingdings" charset="2"/>
              </a:rPr>
              <a:t>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m1(3,4)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((3-3)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(4-6)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  <a:br>
              <a:rPr lang="en-US" altLang="zh-TW" sz="2400">
                <a:solidFill>
                  <a:srgbClr val="C0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(0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(-2)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2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(0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+ 4)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(4)</a:t>
            </a:r>
            <a:r>
              <a:rPr lang="en-US" altLang="zh-TW" sz="2400" baseline="30000">
                <a:solidFill>
                  <a:srgbClr val="C00000"/>
                </a:solidFill>
                <a:latin typeface="Arial" charset="0"/>
              </a:rPr>
              <a:t>1/2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C00000"/>
                </a:solidFill>
                <a:latin typeface="Arial" charset="0"/>
              </a:rPr>
              <a:t>= 2.00</a:t>
            </a:r>
            <a:endParaRPr lang="en-US" altLang="zh-TW" sz="2400" baseline="3000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8" name="直線單箭頭接點 27"/>
          <p:cNvCxnSpPr/>
          <p:nvPr/>
        </p:nvCxnSpPr>
        <p:spPr>
          <a:xfrm rot="5400000">
            <a:off x="3107532" y="3177382"/>
            <a:ext cx="504825" cy="1588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>
            <a:stCxn id="27" idx="6"/>
            <a:endCxn id="10" idx="1"/>
          </p:cNvCxnSpPr>
          <p:nvPr/>
        </p:nvCxnSpPr>
        <p:spPr>
          <a:xfrm>
            <a:off x="3432176" y="2852739"/>
            <a:ext cx="1604963" cy="236537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6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729DAA-8805-AF4F-825B-45A4BCC81B3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11900" y="765176"/>
          <a:ext cx="4032250" cy="5638801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1.43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4.64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2.99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5.68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0.20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1.87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4.27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4.29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4.06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1.15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2.42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3.80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1.37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0.75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4.14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(3.86, 5.14)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(7.33, 4.33)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66CC"/>
              </a:solidFill>
              <a:latin typeface="Calibri" pitchFamily="34" charset="0"/>
            </a:endParaRPr>
          </a:p>
        </p:txBody>
      </p:sp>
      <p:sp>
        <p:nvSpPr>
          <p:cNvPr id="32866" name="矩形 20"/>
          <p:cNvSpPr>
            <a:spLocks noChangeArrowheads="1"/>
          </p:cNvSpPr>
          <p:nvPr/>
        </p:nvSpPr>
        <p:spPr bwMode="auto">
          <a:xfrm>
            <a:off x="2809875" y="2708275"/>
            <a:ext cx="191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(3.86, 5.14)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3575051" y="2997201"/>
            <a:ext cx="144463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868" name="矩形 22"/>
          <p:cNvSpPr>
            <a:spLocks noChangeArrowheads="1"/>
          </p:cNvSpPr>
          <p:nvPr/>
        </p:nvSpPr>
        <p:spPr bwMode="auto">
          <a:xfrm>
            <a:off x="4224338" y="3429000"/>
            <a:ext cx="1903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(7.33, 4.33)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4800601" y="3284538"/>
            <a:ext cx="142875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25" name="直線單箭頭接點 24"/>
          <p:cNvCxnSpPr>
            <a:stCxn id="22" idx="4"/>
            <a:endCxn id="7" idx="7"/>
          </p:cNvCxnSpPr>
          <p:nvPr/>
        </p:nvCxnSpPr>
        <p:spPr>
          <a:xfrm rot="5400000">
            <a:off x="3375026" y="3176589"/>
            <a:ext cx="307975" cy="238125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>
            <a:stCxn id="24" idx="7"/>
            <a:endCxn id="10" idx="2"/>
          </p:cNvCxnSpPr>
          <p:nvPr/>
        </p:nvCxnSpPr>
        <p:spPr>
          <a:xfrm rot="5400000" flipH="1" flipV="1">
            <a:off x="4887119" y="3177382"/>
            <a:ext cx="165100" cy="93662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橢圓 35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手繪多邊形 38"/>
          <p:cNvSpPr/>
          <p:nvPr/>
        </p:nvSpPr>
        <p:spPr>
          <a:xfrm>
            <a:off x="2855914" y="1844675"/>
            <a:ext cx="1584325" cy="1944688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615" h="2022763">
                <a:moveTo>
                  <a:pt x="216849" y="0"/>
                </a:moveTo>
                <a:lnTo>
                  <a:pt x="0" y="1123758"/>
                </a:lnTo>
                <a:lnTo>
                  <a:pt x="488287" y="2022763"/>
                </a:lnTo>
                <a:lnTo>
                  <a:pt x="1325350" y="1573260"/>
                </a:lnTo>
                <a:lnTo>
                  <a:pt x="1534615" y="973923"/>
                </a:lnTo>
                <a:lnTo>
                  <a:pt x="1046328" y="299669"/>
                </a:lnTo>
                <a:lnTo>
                  <a:pt x="216849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手繪多邊形 39"/>
          <p:cNvSpPr/>
          <p:nvPr/>
        </p:nvSpPr>
        <p:spPr>
          <a:xfrm>
            <a:off x="3792539" y="2852739"/>
            <a:ext cx="1798637" cy="2016125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  <a:gd name="connsiteX0" fmla="*/ 635381 w 1953147"/>
              <a:gd name="connsiteY0" fmla="*/ 0 h 2172596"/>
              <a:gd name="connsiteX1" fmla="*/ 418532 w 1953147"/>
              <a:gd name="connsiteY1" fmla="*/ 1123758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635381 w 1953147"/>
              <a:gd name="connsiteY0" fmla="*/ 0 h 2172596"/>
              <a:gd name="connsiteX1" fmla="*/ 279021 w 1953147"/>
              <a:gd name="connsiteY1" fmla="*/ 1123756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705136 w 2022902"/>
              <a:gd name="connsiteY0" fmla="*/ 0 h 2097678"/>
              <a:gd name="connsiteX1" fmla="*/ 348776 w 2022902"/>
              <a:gd name="connsiteY1" fmla="*/ 1123756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156503 w 2022902"/>
              <a:gd name="connsiteY2" fmla="*/ 1366461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1723093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813637 w 2022902"/>
              <a:gd name="connsiteY4" fmla="*/ 1573260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116084 w 2022902"/>
              <a:gd name="connsiteY4" fmla="*/ 1648175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1743882"/>
              <a:gd name="connsiteY0" fmla="*/ 0 h 2172596"/>
              <a:gd name="connsiteX1" fmla="*/ 209266 w 1743882"/>
              <a:gd name="connsiteY1" fmla="*/ 1123757 h 2172596"/>
              <a:gd name="connsiteX2" fmla="*/ 0 w 1743882"/>
              <a:gd name="connsiteY2" fmla="*/ 1723093 h 2172596"/>
              <a:gd name="connsiteX3" fmla="*/ 139511 w 1743882"/>
              <a:gd name="connsiteY3" fmla="*/ 2172596 h 2172596"/>
              <a:gd name="connsiteX4" fmla="*/ 1116084 w 1743882"/>
              <a:gd name="connsiteY4" fmla="*/ 1648175 h 2172596"/>
              <a:gd name="connsiteX5" fmla="*/ 1743882 w 1743882"/>
              <a:gd name="connsiteY5" fmla="*/ 824087 h 2172596"/>
              <a:gd name="connsiteX6" fmla="*/ 1534615 w 1743882"/>
              <a:gd name="connsiteY6" fmla="*/ 299669 h 2172596"/>
              <a:gd name="connsiteX7" fmla="*/ 705136 w 1743882"/>
              <a:gd name="connsiteY7" fmla="*/ 0 h 2172596"/>
              <a:gd name="connsiteX0" fmla="*/ 837063 w 1743882"/>
              <a:gd name="connsiteY0" fmla="*/ 0 h 2097680"/>
              <a:gd name="connsiteX1" fmla="*/ 209266 w 1743882"/>
              <a:gd name="connsiteY1" fmla="*/ 1048841 h 2097680"/>
              <a:gd name="connsiteX2" fmla="*/ 0 w 1743882"/>
              <a:gd name="connsiteY2" fmla="*/ 1648177 h 2097680"/>
              <a:gd name="connsiteX3" fmla="*/ 139511 w 1743882"/>
              <a:gd name="connsiteY3" fmla="*/ 2097680 h 2097680"/>
              <a:gd name="connsiteX4" fmla="*/ 1116084 w 1743882"/>
              <a:gd name="connsiteY4" fmla="*/ 1573259 h 2097680"/>
              <a:gd name="connsiteX5" fmla="*/ 1743882 w 1743882"/>
              <a:gd name="connsiteY5" fmla="*/ 749171 h 2097680"/>
              <a:gd name="connsiteX6" fmla="*/ 1534615 w 1743882"/>
              <a:gd name="connsiteY6" fmla="*/ 224753 h 2097680"/>
              <a:gd name="connsiteX7" fmla="*/ 837063 w 1743882"/>
              <a:gd name="connsiteY7" fmla="*/ 0 h 20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3882" h="2097680">
                <a:moveTo>
                  <a:pt x="837063" y="0"/>
                </a:moveTo>
                <a:lnTo>
                  <a:pt x="209266" y="1048841"/>
                </a:lnTo>
                <a:lnTo>
                  <a:pt x="0" y="1648177"/>
                </a:lnTo>
                <a:lnTo>
                  <a:pt x="139511" y="2097680"/>
                </a:lnTo>
                <a:lnTo>
                  <a:pt x="1116084" y="1573259"/>
                </a:lnTo>
                <a:lnTo>
                  <a:pt x="1743882" y="749171"/>
                </a:lnTo>
                <a:lnTo>
                  <a:pt x="1534615" y="224753"/>
                </a:lnTo>
                <a:lnTo>
                  <a:pt x="837063" y="0"/>
                </a:lnTo>
                <a:close/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2875" name="矩形 25"/>
          <p:cNvSpPr>
            <a:spLocks noChangeArrowheads="1"/>
          </p:cNvSpPr>
          <p:nvPr/>
        </p:nvSpPr>
        <p:spPr bwMode="auto">
          <a:xfrm>
            <a:off x="1487487" y="539750"/>
            <a:ext cx="4994276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 b="1">
                <a:latin typeface="Arial" charset="0"/>
                <a:ea typeface="Gulim" charset="-127"/>
              </a:rPr>
              <a:t>Step 4: Update the cluster means, </a:t>
            </a: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Repeat Step 2, 3, </a:t>
            </a: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</a:t>
            </a:r>
            <a:r>
              <a:rPr lang="en-US" altLang="zh-TW" sz="1800" b="1">
                <a:solidFill>
                  <a:srgbClr val="000000"/>
                </a:solidFill>
                <a:latin typeface="Arial" charset="0"/>
                <a:ea typeface="Gulim" charset="-127"/>
              </a:rPr>
              <a:t>stop when no more new assignment</a:t>
            </a:r>
            <a:endParaRPr lang="en-US" altLang="ko-KR" sz="1800" b="1">
              <a:latin typeface="Arial" charset="0"/>
              <a:ea typeface="Gulim" charset="-127"/>
            </a:endParaRPr>
          </a:p>
        </p:txBody>
      </p:sp>
      <p:sp>
        <p:nvSpPr>
          <p:cNvPr id="32876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6831484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812EB6B-A12E-4648-9F10-CF0C21E751C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11900" y="765176"/>
          <a:ext cx="4032250" cy="5638801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888" name="矩形 22"/>
          <p:cNvSpPr>
            <a:spLocks noChangeArrowheads="1"/>
          </p:cNvSpPr>
          <p:nvPr/>
        </p:nvSpPr>
        <p:spPr bwMode="auto">
          <a:xfrm>
            <a:off x="4151313" y="3284539"/>
            <a:ext cx="196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(6.75., 3.50)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4583113" y="3573464"/>
            <a:ext cx="144462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手繪多邊形 38"/>
          <p:cNvSpPr/>
          <p:nvPr/>
        </p:nvSpPr>
        <p:spPr>
          <a:xfrm>
            <a:off x="2855914" y="1844675"/>
            <a:ext cx="1584325" cy="1944688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615" h="2022763">
                <a:moveTo>
                  <a:pt x="216849" y="0"/>
                </a:moveTo>
                <a:lnTo>
                  <a:pt x="0" y="1123758"/>
                </a:lnTo>
                <a:lnTo>
                  <a:pt x="488287" y="2022763"/>
                </a:lnTo>
                <a:lnTo>
                  <a:pt x="1325350" y="1573260"/>
                </a:lnTo>
                <a:lnTo>
                  <a:pt x="1534615" y="973923"/>
                </a:lnTo>
                <a:lnTo>
                  <a:pt x="1046328" y="299669"/>
                </a:lnTo>
                <a:lnTo>
                  <a:pt x="216849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手繪多邊形 39"/>
          <p:cNvSpPr/>
          <p:nvPr/>
        </p:nvSpPr>
        <p:spPr>
          <a:xfrm>
            <a:off x="3792539" y="2852739"/>
            <a:ext cx="1798637" cy="2016125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  <a:gd name="connsiteX0" fmla="*/ 635381 w 1953147"/>
              <a:gd name="connsiteY0" fmla="*/ 0 h 2172596"/>
              <a:gd name="connsiteX1" fmla="*/ 418532 w 1953147"/>
              <a:gd name="connsiteY1" fmla="*/ 1123758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635381 w 1953147"/>
              <a:gd name="connsiteY0" fmla="*/ 0 h 2172596"/>
              <a:gd name="connsiteX1" fmla="*/ 279021 w 1953147"/>
              <a:gd name="connsiteY1" fmla="*/ 1123756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705136 w 2022902"/>
              <a:gd name="connsiteY0" fmla="*/ 0 h 2097678"/>
              <a:gd name="connsiteX1" fmla="*/ 348776 w 2022902"/>
              <a:gd name="connsiteY1" fmla="*/ 1123756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156503 w 2022902"/>
              <a:gd name="connsiteY2" fmla="*/ 1366461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1723093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813637 w 2022902"/>
              <a:gd name="connsiteY4" fmla="*/ 1573260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116084 w 2022902"/>
              <a:gd name="connsiteY4" fmla="*/ 1648175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1743882"/>
              <a:gd name="connsiteY0" fmla="*/ 0 h 2172596"/>
              <a:gd name="connsiteX1" fmla="*/ 209266 w 1743882"/>
              <a:gd name="connsiteY1" fmla="*/ 1123757 h 2172596"/>
              <a:gd name="connsiteX2" fmla="*/ 0 w 1743882"/>
              <a:gd name="connsiteY2" fmla="*/ 1723093 h 2172596"/>
              <a:gd name="connsiteX3" fmla="*/ 139511 w 1743882"/>
              <a:gd name="connsiteY3" fmla="*/ 2172596 h 2172596"/>
              <a:gd name="connsiteX4" fmla="*/ 1116084 w 1743882"/>
              <a:gd name="connsiteY4" fmla="*/ 1648175 h 2172596"/>
              <a:gd name="connsiteX5" fmla="*/ 1743882 w 1743882"/>
              <a:gd name="connsiteY5" fmla="*/ 824087 h 2172596"/>
              <a:gd name="connsiteX6" fmla="*/ 1534615 w 1743882"/>
              <a:gd name="connsiteY6" fmla="*/ 299669 h 2172596"/>
              <a:gd name="connsiteX7" fmla="*/ 705136 w 1743882"/>
              <a:gd name="connsiteY7" fmla="*/ 0 h 2172596"/>
              <a:gd name="connsiteX0" fmla="*/ 837063 w 1743882"/>
              <a:gd name="connsiteY0" fmla="*/ 0 h 2097680"/>
              <a:gd name="connsiteX1" fmla="*/ 209266 w 1743882"/>
              <a:gd name="connsiteY1" fmla="*/ 1048841 h 2097680"/>
              <a:gd name="connsiteX2" fmla="*/ 0 w 1743882"/>
              <a:gd name="connsiteY2" fmla="*/ 1648177 h 2097680"/>
              <a:gd name="connsiteX3" fmla="*/ 139511 w 1743882"/>
              <a:gd name="connsiteY3" fmla="*/ 2097680 h 2097680"/>
              <a:gd name="connsiteX4" fmla="*/ 1116084 w 1743882"/>
              <a:gd name="connsiteY4" fmla="*/ 1573259 h 2097680"/>
              <a:gd name="connsiteX5" fmla="*/ 1743882 w 1743882"/>
              <a:gd name="connsiteY5" fmla="*/ 749171 h 2097680"/>
              <a:gd name="connsiteX6" fmla="*/ 1534615 w 1743882"/>
              <a:gd name="connsiteY6" fmla="*/ 224753 h 2097680"/>
              <a:gd name="connsiteX7" fmla="*/ 837063 w 1743882"/>
              <a:gd name="connsiteY7" fmla="*/ 0 h 20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3882" h="2097680">
                <a:moveTo>
                  <a:pt x="837063" y="0"/>
                </a:moveTo>
                <a:lnTo>
                  <a:pt x="209266" y="1048841"/>
                </a:lnTo>
                <a:lnTo>
                  <a:pt x="0" y="1648177"/>
                </a:lnTo>
                <a:lnTo>
                  <a:pt x="139511" y="2097680"/>
                </a:lnTo>
                <a:lnTo>
                  <a:pt x="1116084" y="1573259"/>
                </a:lnTo>
                <a:lnTo>
                  <a:pt x="1743882" y="749171"/>
                </a:lnTo>
                <a:lnTo>
                  <a:pt x="1534615" y="224753"/>
                </a:lnTo>
                <a:lnTo>
                  <a:pt x="837063" y="0"/>
                </a:lnTo>
                <a:close/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3893" name="矩形 40"/>
          <p:cNvSpPr>
            <a:spLocks noChangeArrowheads="1"/>
          </p:cNvSpPr>
          <p:nvPr/>
        </p:nvSpPr>
        <p:spPr bwMode="auto">
          <a:xfrm>
            <a:off x="2782888" y="2636839"/>
            <a:ext cx="191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altLang="zh-TW" sz="1800" b="1" i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 = (3.67, 5.83)</a:t>
            </a:r>
            <a:endParaRPr lang="zh-TW" altLang="en-US" sz="1800" b="1">
              <a:latin typeface="Arial" charset="0"/>
            </a:endParaRPr>
          </a:p>
        </p:txBody>
      </p:sp>
      <p:sp>
        <p:nvSpPr>
          <p:cNvPr id="42" name="橢圓 41"/>
          <p:cNvSpPr/>
          <p:nvPr/>
        </p:nvSpPr>
        <p:spPr>
          <a:xfrm>
            <a:off x="3549651" y="2924176"/>
            <a:ext cx="142875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895" name="矩形 42"/>
          <p:cNvSpPr>
            <a:spLocks noChangeArrowheads="1"/>
          </p:cNvSpPr>
          <p:nvPr/>
        </p:nvSpPr>
        <p:spPr bwMode="auto">
          <a:xfrm>
            <a:off x="1487487" y="539750"/>
            <a:ext cx="4994276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ko-KR" sz="1800" b="1">
                <a:latin typeface="Arial" charset="0"/>
                <a:ea typeface="Gulim" charset="-127"/>
              </a:rPr>
              <a:t>Step 4: Update the cluster means, </a:t>
            </a: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Repeat Step 2, 3,</a:t>
            </a: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</a:t>
            </a:r>
            <a:r>
              <a:rPr lang="en-US" altLang="zh-TW" sz="1800" b="1">
                <a:solidFill>
                  <a:srgbClr val="000000"/>
                </a:solidFill>
                <a:latin typeface="Arial" charset="0"/>
                <a:ea typeface="Gulim" charset="-127"/>
              </a:rPr>
              <a:t>stop when no more new assignment</a:t>
            </a:r>
            <a:endParaRPr lang="en-US" altLang="ko-KR" sz="1800" b="1">
              <a:latin typeface="Arial" charset="0"/>
              <a:ea typeface="Gulim" charset="-127"/>
            </a:endParaRPr>
          </a:p>
        </p:txBody>
      </p:sp>
      <p:sp>
        <p:nvSpPr>
          <p:cNvPr id="33896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731916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4FE238A-9792-A641-AE94-61B955472B6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11900" y="765176"/>
          <a:ext cx="4032250" cy="5638801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4583113" y="3573464"/>
            <a:ext cx="144462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手繪多邊形 38"/>
          <p:cNvSpPr/>
          <p:nvPr/>
        </p:nvSpPr>
        <p:spPr>
          <a:xfrm>
            <a:off x="2855914" y="1844675"/>
            <a:ext cx="1584325" cy="1944688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615" h="2022763">
                <a:moveTo>
                  <a:pt x="216849" y="0"/>
                </a:moveTo>
                <a:lnTo>
                  <a:pt x="0" y="1123758"/>
                </a:lnTo>
                <a:lnTo>
                  <a:pt x="488287" y="2022763"/>
                </a:lnTo>
                <a:lnTo>
                  <a:pt x="1325350" y="1573260"/>
                </a:lnTo>
                <a:lnTo>
                  <a:pt x="1534615" y="973923"/>
                </a:lnTo>
                <a:lnTo>
                  <a:pt x="1046328" y="299669"/>
                </a:lnTo>
                <a:lnTo>
                  <a:pt x="216849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手繪多邊形 39"/>
          <p:cNvSpPr/>
          <p:nvPr/>
        </p:nvSpPr>
        <p:spPr>
          <a:xfrm>
            <a:off x="3792539" y="2852739"/>
            <a:ext cx="1798637" cy="2016125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  <a:gd name="connsiteX0" fmla="*/ 635381 w 1953147"/>
              <a:gd name="connsiteY0" fmla="*/ 0 h 2172596"/>
              <a:gd name="connsiteX1" fmla="*/ 418532 w 1953147"/>
              <a:gd name="connsiteY1" fmla="*/ 1123758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635381 w 1953147"/>
              <a:gd name="connsiteY0" fmla="*/ 0 h 2172596"/>
              <a:gd name="connsiteX1" fmla="*/ 279021 w 1953147"/>
              <a:gd name="connsiteY1" fmla="*/ 1123756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705136 w 2022902"/>
              <a:gd name="connsiteY0" fmla="*/ 0 h 2097678"/>
              <a:gd name="connsiteX1" fmla="*/ 348776 w 2022902"/>
              <a:gd name="connsiteY1" fmla="*/ 1123756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156503 w 2022902"/>
              <a:gd name="connsiteY2" fmla="*/ 1366461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1723093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813637 w 2022902"/>
              <a:gd name="connsiteY4" fmla="*/ 1573260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116084 w 2022902"/>
              <a:gd name="connsiteY4" fmla="*/ 1648175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1743882"/>
              <a:gd name="connsiteY0" fmla="*/ 0 h 2172596"/>
              <a:gd name="connsiteX1" fmla="*/ 209266 w 1743882"/>
              <a:gd name="connsiteY1" fmla="*/ 1123757 h 2172596"/>
              <a:gd name="connsiteX2" fmla="*/ 0 w 1743882"/>
              <a:gd name="connsiteY2" fmla="*/ 1723093 h 2172596"/>
              <a:gd name="connsiteX3" fmla="*/ 139511 w 1743882"/>
              <a:gd name="connsiteY3" fmla="*/ 2172596 h 2172596"/>
              <a:gd name="connsiteX4" fmla="*/ 1116084 w 1743882"/>
              <a:gd name="connsiteY4" fmla="*/ 1648175 h 2172596"/>
              <a:gd name="connsiteX5" fmla="*/ 1743882 w 1743882"/>
              <a:gd name="connsiteY5" fmla="*/ 824087 h 2172596"/>
              <a:gd name="connsiteX6" fmla="*/ 1534615 w 1743882"/>
              <a:gd name="connsiteY6" fmla="*/ 299669 h 2172596"/>
              <a:gd name="connsiteX7" fmla="*/ 705136 w 1743882"/>
              <a:gd name="connsiteY7" fmla="*/ 0 h 2172596"/>
              <a:gd name="connsiteX0" fmla="*/ 837063 w 1743882"/>
              <a:gd name="connsiteY0" fmla="*/ 0 h 2097680"/>
              <a:gd name="connsiteX1" fmla="*/ 209266 w 1743882"/>
              <a:gd name="connsiteY1" fmla="*/ 1048841 h 2097680"/>
              <a:gd name="connsiteX2" fmla="*/ 0 w 1743882"/>
              <a:gd name="connsiteY2" fmla="*/ 1648177 h 2097680"/>
              <a:gd name="connsiteX3" fmla="*/ 139511 w 1743882"/>
              <a:gd name="connsiteY3" fmla="*/ 2097680 h 2097680"/>
              <a:gd name="connsiteX4" fmla="*/ 1116084 w 1743882"/>
              <a:gd name="connsiteY4" fmla="*/ 1573259 h 2097680"/>
              <a:gd name="connsiteX5" fmla="*/ 1743882 w 1743882"/>
              <a:gd name="connsiteY5" fmla="*/ 749171 h 2097680"/>
              <a:gd name="connsiteX6" fmla="*/ 1534615 w 1743882"/>
              <a:gd name="connsiteY6" fmla="*/ 224753 h 2097680"/>
              <a:gd name="connsiteX7" fmla="*/ 837063 w 1743882"/>
              <a:gd name="connsiteY7" fmla="*/ 0 h 20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3882" h="2097680">
                <a:moveTo>
                  <a:pt x="837063" y="0"/>
                </a:moveTo>
                <a:lnTo>
                  <a:pt x="209266" y="1048841"/>
                </a:lnTo>
                <a:lnTo>
                  <a:pt x="0" y="1648177"/>
                </a:lnTo>
                <a:lnTo>
                  <a:pt x="139511" y="2097680"/>
                </a:lnTo>
                <a:lnTo>
                  <a:pt x="1116084" y="1573259"/>
                </a:lnTo>
                <a:lnTo>
                  <a:pt x="1743882" y="749171"/>
                </a:lnTo>
                <a:lnTo>
                  <a:pt x="1534615" y="224753"/>
                </a:lnTo>
                <a:lnTo>
                  <a:pt x="837063" y="0"/>
                </a:lnTo>
                <a:close/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2" name="橢圓 41"/>
          <p:cNvSpPr/>
          <p:nvPr/>
        </p:nvSpPr>
        <p:spPr>
          <a:xfrm>
            <a:off x="3549651" y="2924176"/>
            <a:ext cx="142875" cy="144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917" name="矩形 42"/>
          <p:cNvSpPr>
            <a:spLocks noChangeArrowheads="1"/>
          </p:cNvSpPr>
          <p:nvPr/>
        </p:nvSpPr>
        <p:spPr bwMode="auto">
          <a:xfrm>
            <a:off x="1487487" y="539751"/>
            <a:ext cx="499427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</a:t>
            </a:r>
            <a:r>
              <a:rPr lang="en-US" altLang="zh-TW" sz="1800" b="1">
                <a:solidFill>
                  <a:srgbClr val="000000"/>
                </a:solidFill>
                <a:latin typeface="Arial" charset="0"/>
                <a:ea typeface="Gulim" charset="-127"/>
              </a:rPr>
              <a:t>stop when no more new assignment</a:t>
            </a:r>
            <a:endParaRPr lang="en-US" altLang="ko-KR" sz="1800" b="1">
              <a:latin typeface="Arial" charset="0"/>
              <a:ea typeface="Gulim" charset="-127"/>
            </a:endParaRPr>
          </a:p>
        </p:txBody>
      </p:sp>
      <p:sp>
        <p:nvSpPr>
          <p:cNvPr id="34918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787969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en-US" altLang="ko-KR" i="1">
                <a:latin typeface="Calibri" charset="0"/>
                <a:ea typeface="Gulim" charset="-127"/>
              </a:rPr>
              <a:t>K-Means</a:t>
            </a:r>
            <a:r>
              <a:rPr lang="en-US" altLang="ko-KR">
                <a:latin typeface="Calibri" charset="0"/>
                <a:ea typeface="Gulim" charset="-127"/>
              </a:rPr>
              <a:t> Clustering </a:t>
            </a:r>
            <a:r>
              <a:rPr lang="en-US" altLang="ko-KR" sz="3200">
                <a:solidFill>
                  <a:schemeClr val="accent1"/>
                </a:solidFill>
                <a:latin typeface="Calibri" charset="0"/>
                <a:ea typeface="Gulim" charset="-127"/>
              </a:rPr>
              <a:t>(</a:t>
            </a:r>
            <a:r>
              <a:rPr lang="en-US" altLang="ko-KR" sz="3200" i="1">
                <a:solidFill>
                  <a:schemeClr val="accent1"/>
                </a:solidFill>
                <a:latin typeface="Calibri" charset="0"/>
                <a:ea typeface="Gulim" charset="-127"/>
              </a:rPr>
              <a:t>K=2</a:t>
            </a:r>
            <a:r>
              <a:rPr lang="en-US" altLang="ko-KR" sz="3200">
                <a:solidFill>
                  <a:schemeClr val="accent1"/>
                </a:solidFill>
                <a:latin typeface="Calibri" charset="0"/>
                <a:ea typeface="Gulim" charset="-127"/>
              </a:rPr>
              <a:t>, two clusters)</a:t>
            </a:r>
            <a:endParaRPr lang="zh-TW" altLang="en-US" sz="32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584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35F9C88-D6D8-7F46-8A8F-087A4CD03ED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11900" y="765176"/>
          <a:ext cx="4032250" cy="5638801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9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P(x,y)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" name="圖表 5"/>
          <p:cNvGraphicFramePr>
            <a:graphicFrameLocks noGrp="1"/>
          </p:cNvGraphicFramePr>
          <p:nvPr/>
        </p:nvGraphicFramePr>
        <p:xfrm>
          <a:off x="1775520" y="1268760"/>
          <a:ext cx="424847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橢圓 10"/>
          <p:cNvSpPr/>
          <p:nvPr/>
        </p:nvSpPr>
        <p:spPr>
          <a:xfrm>
            <a:off x="3287713" y="2781301"/>
            <a:ext cx="144462" cy="1428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287713" y="2060576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648076" y="30686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3648076" y="2420938"/>
            <a:ext cx="144463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87713" y="3429001"/>
            <a:ext cx="144462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008439" y="3068638"/>
            <a:ext cx="142875" cy="1444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656138" y="3068638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656138" y="3789363"/>
            <a:ext cx="144462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016501" y="3068638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4008439" y="4437063"/>
            <a:ext cx="142875" cy="14446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手繪多邊形 39"/>
          <p:cNvSpPr/>
          <p:nvPr/>
        </p:nvSpPr>
        <p:spPr>
          <a:xfrm>
            <a:off x="3792539" y="2852739"/>
            <a:ext cx="1798637" cy="2016125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  <a:gd name="connsiteX0" fmla="*/ 635381 w 1953147"/>
              <a:gd name="connsiteY0" fmla="*/ 0 h 2172596"/>
              <a:gd name="connsiteX1" fmla="*/ 418532 w 1953147"/>
              <a:gd name="connsiteY1" fmla="*/ 1123758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635381 w 1953147"/>
              <a:gd name="connsiteY0" fmla="*/ 0 h 2172596"/>
              <a:gd name="connsiteX1" fmla="*/ 279021 w 1953147"/>
              <a:gd name="connsiteY1" fmla="*/ 1123756 h 2172596"/>
              <a:gd name="connsiteX2" fmla="*/ 0 w 1953147"/>
              <a:gd name="connsiteY2" fmla="*/ 2172596 h 2172596"/>
              <a:gd name="connsiteX3" fmla="*/ 1743882 w 1953147"/>
              <a:gd name="connsiteY3" fmla="*/ 1573260 h 2172596"/>
              <a:gd name="connsiteX4" fmla="*/ 1953147 w 1953147"/>
              <a:gd name="connsiteY4" fmla="*/ 973923 h 2172596"/>
              <a:gd name="connsiteX5" fmla="*/ 1464860 w 1953147"/>
              <a:gd name="connsiteY5" fmla="*/ 299669 h 2172596"/>
              <a:gd name="connsiteX6" fmla="*/ 635381 w 1953147"/>
              <a:gd name="connsiteY6" fmla="*/ 0 h 2172596"/>
              <a:gd name="connsiteX0" fmla="*/ 705136 w 2022902"/>
              <a:gd name="connsiteY0" fmla="*/ 0 h 2097678"/>
              <a:gd name="connsiteX1" fmla="*/ 348776 w 2022902"/>
              <a:gd name="connsiteY1" fmla="*/ 1123756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2097678 h 2097678"/>
              <a:gd name="connsiteX3" fmla="*/ 1813637 w 2022902"/>
              <a:gd name="connsiteY3" fmla="*/ 1573260 h 2097678"/>
              <a:gd name="connsiteX4" fmla="*/ 2022902 w 2022902"/>
              <a:gd name="connsiteY4" fmla="*/ 973923 h 2097678"/>
              <a:gd name="connsiteX5" fmla="*/ 1534615 w 2022902"/>
              <a:gd name="connsiteY5" fmla="*/ 299669 h 2097678"/>
              <a:gd name="connsiteX6" fmla="*/ 705136 w 2022902"/>
              <a:gd name="connsiteY6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156503 w 2022902"/>
              <a:gd name="connsiteY2" fmla="*/ 1366461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097678"/>
              <a:gd name="connsiteX1" fmla="*/ 209266 w 2022902"/>
              <a:gd name="connsiteY1" fmla="*/ 1123757 h 2097678"/>
              <a:gd name="connsiteX2" fmla="*/ 0 w 2022902"/>
              <a:gd name="connsiteY2" fmla="*/ 1723093 h 2097678"/>
              <a:gd name="connsiteX3" fmla="*/ 0 w 2022902"/>
              <a:gd name="connsiteY3" fmla="*/ 2097678 h 2097678"/>
              <a:gd name="connsiteX4" fmla="*/ 1813637 w 2022902"/>
              <a:gd name="connsiteY4" fmla="*/ 1573260 h 2097678"/>
              <a:gd name="connsiteX5" fmla="*/ 2022902 w 2022902"/>
              <a:gd name="connsiteY5" fmla="*/ 973923 h 2097678"/>
              <a:gd name="connsiteX6" fmla="*/ 1534615 w 2022902"/>
              <a:gd name="connsiteY6" fmla="*/ 299669 h 2097678"/>
              <a:gd name="connsiteX7" fmla="*/ 705136 w 2022902"/>
              <a:gd name="connsiteY7" fmla="*/ 0 h 2097678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813637 w 2022902"/>
              <a:gd name="connsiteY4" fmla="*/ 1573260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2022902"/>
              <a:gd name="connsiteY0" fmla="*/ 0 h 2172596"/>
              <a:gd name="connsiteX1" fmla="*/ 209266 w 2022902"/>
              <a:gd name="connsiteY1" fmla="*/ 1123757 h 2172596"/>
              <a:gd name="connsiteX2" fmla="*/ 0 w 2022902"/>
              <a:gd name="connsiteY2" fmla="*/ 1723093 h 2172596"/>
              <a:gd name="connsiteX3" fmla="*/ 139511 w 2022902"/>
              <a:gd name="connsiteY3" fmla="*/ 2172596 h 2172596"/>
              <a:gd name="connsiteX4" fmla="*/ 1116084 w 2022902"/>
              <a:gd name="connsiteY4" fmla="*/ 1648175 h 2172596"/>
              <a:gd name="connsiteX5" fmla="*/ 2022902 w 2022902"/>
              <a:gd name="connsiteY5" fmla="*/ 973923 h 2172596"/>
              <a:gd name="connsiteX6" fmla="*/ 1534615 w 2022902"/>
              <a:gd name="connsiteY6" fmla="*/ 299669 h 2172596"/>
              <a:gd name="connsiteX7" fmla="*/ 705136 w 2022902"/>
              <a:gd name="connsiteY7" fmla="*/ 0 h 2172596"/>
              <a:gd name="connsiteX0" fmla="*/ 705136 w 1743882"/>
              <a:gd name="connsiteY0" fmla="*/ 0 h 2172596"/>
              <a:gd name="connsiteX1" fmla="*/ 209266 w 1743882"/>
              <a:gd name="connsiteY1" fmla="*/ 1123757 h 2172596"/>
              <a:gd name="connsiteX2" fmla="*/ 0 w 1743882"/>
              <a:gd name="connsiteY2" fmla="*/ 1723093 h 2172596"/>
              <a:gd name="connsiteX3" fmla="*/ 139511 w 1743882"/>
              <a:gd name="connsiteY3" fmla="*/ 2172596 h 2172596"/>
              <a:gd name="connsiteX4" fmla="*/ 1116084 w 1743882"/>
              <a:gd name="connsiteY4" fmla="*/ 1648175 h 2172596"/>
              <a:gd name="connsiteX5" fmla="*/ 1743882 w 1743882"/>
              <a:gd name="connsiteY5" fmla="*/ 824087 h 2172596"/>
              <a:gd name="connsiteX6" fmla="*/ 1534615 w 1743882"/>
              <a:gd name="connsiteY6" fmla="*/ 299669 h 2172596"/>
              <a:gd name="connsiteX7" fmla="*/ 705136 w 1743882"/>
              <a:gd name="connsiteY7" fmla="*/ 0 h 2172596"/>
              <a:gd name="connsiteX0" fmla="*/ 837063 w 1743882"/>
              <a:gd name="connsiteY0" fmla="*/ 0 h 2097680"/>
              <a:gd name="connsiteX1" fmla="*/ 209266 w 1743882"/>
              <a:gd name="connsiteY1" fmla="*/ 1048841 h 2097680"/>
              <a:gd name="connsiteX2" fmla="*/ 0 w 1743882"/>
              <a:gd name="connsiteY2" fmla="*/ 1648177 h 2097680"/>
              <a:gd name="connsiteX3" fmla="*/ 139511 w 1743882"/>
              <a:gd name="connsiteY3" fmla="*/ 2097680 h 2097680"/>
              <a:gd name="connsiteX4" fmla="*/ 1116084 w 1743882"/>
              <a:gd name="connsiteY4" fmla="*/ 1573259 h 2097680"/>
              <a:gd name="connsiteX5" fmla="*/ 1743882 w 1743882"/>
              <a:gd name="connsiteY5" fmla="*/ 749171 h 2097680"/>
              <a:gd name="connsiteX6" fmla="*/ 1534615 w 1743882"/>
              <a:gd name="connsiteY6" fmla="*/ 224753 h 2097680"/>
              <a:gd name="connsiteX7" fmla="*/ 837063 w 1743882"/>
              <a:gd name="connsiteY7" fmla="*/ 0 h 20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3882" h="2097680">
                <a:moveTo>
                  <a:pt x="837063" y="0"/>
                </a:moveTo>
                <a:lnTo>
                  <a:pt x="209266" y="1048841"/>
                </a:lnTo>
                <a:lnTo>
                  <a:pt x="0" y="1648177"/>
                </a:lnTo>
                <a:lnTo>
                  <a:pt x="139511" y="2097680"/>
                </a:lnTo>
                <a:lnTo>
                  <a:pt x="1116084" y="1573259"/>
                </a:lnTo>
                <a:lnTo>
                  <a:pt x="1743882" y="749171"/>
                </a:lnTo>
                <a:lnTo>
                  <a:pt x="1534615" y="224753"/>
                </a:lnTo>
                <a:lnTo>
                  <a:pt x="837063" y="0"/>
                </a:lnTo>
                <a:close/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939" name="矩形 42"/>
          <p:cNvSpPr>
            <a:spLocks noChangeArrowheads="1"/>
          </p:cNvSpPr>
          <p:nvPr/>
        </p:nvSpPr>
        <p:spPr bwMode="auto">
          <a:xfrm>
            <a:off x="1487487" y="539751"/>
            <a:ext cx="499427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br>
              <a:rPr lang="en-US" altLang="ko-KR" sz="1800" b="1">
                <a:latin typeface="Arial" charset="0"/>
                <a:ea typeface="Gulim" charset="-127"/>
              </a:rPr>
            </a:br>
            <a:r>
              <a:rPr lang="en-US" altLang="ko-KR" sz="1800" b="1">
                <a:latin typeface="Arial" charset="0"/>
                <a:ea typeface="Gulim" charset="-127"/>
              </a:rPr>
              <a:t>             </a:t>
            </a:r>
            <a:r>
              <a:rPr lang="en-US" altLang="zh-TW" sz="1800" b="1">
                <a:solidFill>
                  <a:srgbClr val="000000"/>
                </a:solidFill>
                <a:latin typeface="Arial" charset="0"/>
                <a:ea typeface="Gulim" charset="-127"/>
              </a:rPr>
              <a:t>stop when no more new assignment</a:t>
            </a:r>
            <a:endParaRPr lang="en-US" altLang="ko-KR" sz="1800" b="1">
              <a:latin typeface="Arial" charset="0"/>
              <a:ea typeface="Gulim" charset="-127"/>
            </a:endParaRPr>
          </a:p>
        </p:txBody>
      </p:sp>
      <p:sp>
        <p:nvSpPr>
          <p:cNvPr id="21" name="手繪多邊形 20"/>
          <p:cNvSpPr/>
          <p:nvPr/>
        </p:nvSpPr>
        <p:spPr>
          <a:xfrm>
            <a:off x="2855914" y="1844675"/>
            <a:ext cx="1584325" cy="1944688"/>
          </a:xfrm>
          <a:custGeom>
            <a:avLst/>
            <a:gdLst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460310 w 1883391"/>
              <a:gd name="connsiteY3" fmla="*/ 1692323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169994"/>
              <a:gd name="connsiteX1" fmla="*/ 0 w 1883391"/>
              <a:gd name="connsiteY1" fmla="*/ 1392072 h 2169994"/>
              <a:gd name="connsiteX2" fmla="*/ 464024 w 1883391"/>
              <a:gd name="connsiteY2" fmla="*/ 2169994 h 2169994"/>
              <a:gd name="connsiteX3" fmla="*/ 1395104 w 1883391"/>
              <a:gd name="connsiteY3" fmla="*/ 1573260 h 2169994"/>
              <a:gd name="connsiteX4" fmla="*/ 1883391 w 1883391"/>
              <a:gd name="connsiteY4" fmla="*/ 832514 h 2169994"/>
              <a:gd name="connsiteX5" fmla="*/ 1009934 w 1883391"/>
              <a:gd name="connsiteY5" fmla="*/ 136478 h 2169994"/>
              <a:gd name="connsiteX6" fmla="*/ 286603 w 1883391"/>
              <a:gd name="connsiteY6" fmla="*/ 0 h 2169994"/>
              <a:gd name="connsiteX0" fmla="*/ 286603 w 1883391"/>
              <a:gd name="connsiteY0" fmla="*/ 0 h 2022763"/>
              <a:gd name="connsiteX1" fmla="*/ 0 w 1883391"/>
              <a:gd name="connsiteY1" fmla="*/ 1392072 h 2022763"/>
              <a:gd name="connsiteX2" fmla="*/ 558041 w 1883391"/>
              <a:gd name="connsiteY2" fmla="*/ 2022763 h 2022763"/>
              <a:gd name="connsiteX3" fmla="*/ 1395104 w 1883391"/>
              <a:gd name="connsiteY3" fmla="*/ 1573260 h 2022763"/>
              <a:gd name="connsiteX4" fmla="*/ 1883391 w 1883391"/>
              <a:gd name="connsiteY4" fmla="*/ 832514 h 2022763"/>
              <a:gd name="connsiteX5" fmla="*/ 1009934 w 1883391"/>
              <a:gd name="connsiteY5" fmla="*/ 136478 h 2022763"/>
              <a:gd name="connsiteX6" fmla="*/ 286603 w 1883391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940180 w 1813637"/>
              <a:gd name="connsiteY5" fmla="*/ 136478 h 2022763"/>
              <a:gd name="connsiteX6" fmla="*/ 216849 w 1813637"/>
              <a:gd name="connsiteY6" fmla="*/ 0 h 2022763"/>
              <a:gd name="connsiteX0" fmla="*/ 216849 w 1813637"/>
              <a:gd name="connsiteY0" fmla="*/ 0 h 2022763"/>
              <a:gd name="connsiteX1" fmla="*/ 0 w 1813637"/>
              <a:gd name="connsiteY1" fmla="*/ 1123758 h 2022763"/>
              <a:gd name="connsiteX2" fmla="*/ 488287 w 1813637"/>
              <a:gd name="connsiteY2" fmla="*/ 2022763 h 2022763"/>
              <a:gd name="connsiteX3" fmla="*/ 1325350 w 1813637"/>
              <a:gd name="connsiteY3" fmla="*/ 1573260 h 2022763"/>
              <a:gd name="connsiteX4" fmla="*/ 1813637 w 1813637"/>
              <a:gd name="connsiteY4" fmla="*/ 832514 h 2022763"/>
              <a:gd name="connsiteX5" fmla="*/ 1046328 w 1813637"/>
              <a:gd name="connsiteY5" fmla="*/ 299669 h 2022763"/>
              <a:gd name="connsiteX6" fmla="*/ 216849 w 1813637"/>
              <a:gd name="connsiteY6" fmla="*/ 0 h 2022763"/>
              <a:gd name="connsiteX0" fmla="*/ 216849 w 1534615"/>
              <a:gd name="connsiteY0" fmla="*/ 0 h 2022763"/>
              <a:gd name="connsiteX1" fmla="*/ 0 w 1534615"/>
              <a:gd name="connsiteY1" fmla="*/ 1123758 h 2022763"/>
              <a:gd name="connsiteX2" fmla="*/ 488287 w 1534615"/>
              <a:gd name="connsiteY2" fmla="*/ 2022763 h 2022763"/>
              <a:gd name="connsiteX3" fmla="*/ 1325350 w 1534615"/>
              <a:gd name="connsiteY3" fmla="*/ 1573260 h 2022763"/>
              <a:gd name="connsiteX4" fmla="*/ 1534615 w 1534615"/>
              <a:gd name="connsiteY4" fmla="*/ 973923 h 2022763"/>
              <a:gd name="connsiteX5" fmla="*/ 1046328 w 1534615"/>
              <a:gd name="connsiteY5" fmla="*/ 299669 h 2022763"/>
              <a:gd name="connsiteX6" fmla="*/ 216849 w 1534615"/>
              <a:gd name="connsiteY6" fmla="*/ 0 h 202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615" h="2022763">
                <a:moveTo>
                  <a:pt x="216849" y="0"/>
                </a:moveTo>
                <a:lnTo>
                  <a:pt x="0" y="1123758"/>
                </a:lnTo>
                <a:lnTo>
                  <a:pt x="488287" y="2022763"/>
                </a:lnTo>
                <a:lnTo>
                  <a:pt x="1325350" y="1573260"/>
                </a:lnTo>
                <a:lnTo>
                  <a:pt x="1534615" y="973923"/>
                </a:lnTo>
                <a:lnTo>
                  <a:pt x="1046328" y="299669"/>
                </a:lnTo>
                <a:lnTo>
                  <a:pt x="216849" y="0"/>
                </a:lnTo>
                <a:close/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941" name="Rectangle 2"/>
          <p:cNvSpPr txBox="1">
            <a:spLocks noChangeArrowheads="1"/>
          </p:cNvSpPr>
          <p:nvPr/>
        </p:nvSpPr>
        <p:spPr bwMode="auto">
          <a:xfrm>
            <a:off x="1703388" y="5661026"/>
            <a:ext cx="4284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b="1" i="1">
                <a:ea typeface="Gulim" charset="-127"/>
              </a:rPr>
              <a:t>K-Means</a:t>
            </a:r>
            <a:r>
              <a:rPr lang="en-US" altLang="ko-KR" b="1">
                <a:ea typeface="Gulim" charset="-127"/>
              </a:rPr>
              <a:t> Clustering</a:t>
            </a:r>
            <a:endParaRPr lang="en-US" altLang="ko-KR" sz="2800" b="1">
              <a:ea typeface="Gulim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6388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6819458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07EA54A-4C86-0845-B1AA-CB83BB5205D5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120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135188" y="836613"/>
          <a:ext cx="8208962" cy="5937508"/>
        </p:xfrm>
        <a:graphic>
          <a:graphicData uri="http://schemas.openxmlformats.org/drawingml/2006/table">
            <a:tbl>
              <a:tblPr/>
              <a:tblGrid>
                <a:gridCol w="1173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8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7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4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68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019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</a:t>
                      </a:r>
                      <a:r>
                        <a:rPr kumimoji="0" lang="en-US" altLang="zh-TW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x,y</a:t>
                      </a: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4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6950" name="Rectangle 2"/>
          <p:cNvSpPr txBox="1">
            <a:spLocks noChangeArrowheads="1"/>
          </p:cNvSpPr>
          <p:nvPr/>
        </p:nvSpPr>
        <p:spPr bwMode="auto">
          <a:xfrm>
            <a:off x="2279650" y="115889"/>
            <a:ext cx="74882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</p:spTree>
    <p:extLst>
      <p:ext uri="{BB962C8B-B14F-4D97-AF65-F5344CB8AC3E}">
        <p14:creationId xmlns:p14="http://schemas.microsoft.com/office/powerpoint/2010/main" val="329978936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04" y="274638"/>
            <a:ext cx="10399595" cy="6245225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Machine Learning: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Unsupervised Learning: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Cluster Analysis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K-Means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33528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E8D1A-D011-4543-BF8C-7A49032B0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96753"/>
            <a:ext cx="9144000" cy="5028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5788A-7C5F-1342-A12A-27D9A37458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94" y="3894276"/>
            <a:ext cx="4446115" cy="259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1280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123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029" y="64600"/>
            <a:ext cx="8713788" cy="17082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sklearn.cluster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endParaRPr lang="en-US" altLang="en-US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n_clusters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=2)</a:t>
            </a:r>
          </a:p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cluster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kmeans.fit_predict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(df[['X', 'Y']])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8D936-14C9-E443-8F37-2645063213E4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0B1B19-0B2F-A548-BA79-E41089C3E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32128"/>
            <a:ext cx="9144000" cy="199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39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124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029" y="64600"/>
            <a:ext cx="8713788" cy="17082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sklearn.cluster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endParaRPr lang="en-US" altLang="en-US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n_clusters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=2)</a:t>
            </a:r>
          </a:p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cluster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kmeans.fit_predict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(df[['X', 'Y']])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8D936-14C9-E443-8F37-2645063213E4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A99838-9A06-0946-89E0-8F42054FA2C6}"/>
              </a:ext>
            </a:extLst>
          </p:cNvPr>
          <p:cNvSpPr/>
          <p:nvPr/>
        </p:nvSpPr>
        <p:spPr>
          <a:xfrm>
            <a:off x="1774702" y="2006445"/>
            <a:ext cx="871378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pandas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pd</a:t>
            </a:r>
          </a:p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sklearn.cluster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KMeans</a:t>
            </a:r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plotly.express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px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data = {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'X'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: [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7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7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8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: [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6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8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7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df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pd.DataFrame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(data, columns =[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'X'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])</a:t>
            </a:r>
          </a:p>
          <a:p>
            <a:r>
              <a:rPr lang="en-US" dirty="0">
                <a:solidFill>
                  <a:srgbClr val="795E26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(df)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kmeans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KMeans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n_clusters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cluster =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kmeans.fit_predict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(df[[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'X'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]])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df[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'Cluster'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 = cluster</a:t>
            </a:r>
          </a:p>
          <a:p>
            <a:r>
              <a:rPr lang="en-US" dirty="0">
                <a:solidFill>
                  <a:srgbClr val="795E26"/>
                </a:solidFill>
                <a:latin typeface="Courier New" panose="02070309020205020404" pitchFamily="49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(df)</a:t>
            </a: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px.scatter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data_frame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=df, x=df[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'X'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], y=df[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'Y'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], color=df[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'cluster'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range_x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(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10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), 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range_y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= (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</a:rPr>
              <a:t>10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), title=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</a:rPr>
              <a:t>'K-Means Clustering'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1695521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18A7B4-1954-F340-BC10-E9129E7F3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68761"/>
            <a:ext cx="9144000" cy="4989635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E0DACF1-A90D-1F44-B1B6-D86F8CD41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15889"/>
            <a:ext cx="74882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 dirty="0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 dirty="0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FE1AAD-AD8F-FD4C-B56D-61A37B4F94D9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70726901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126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0"/>
            <a:ext cx="8713788" cy="645452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#importing the libraries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#importing the Iris dataset with pandas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# Load dataset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"https://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['sepal-length', 'sepal-width', 'petal-length', 'petal-width', 'class']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array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df.values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X = array[:,0:4]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Y = array[:,4]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CEC75F-93DB-DA41-A205-4DC5FC1AD966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7822303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127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132" y="129510"/>
            <a:ext cx="8713788" cy="645452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000" b="1" dirty="0">
                <a:latin typeface="Courier" charset="0"/>
                <a:ea typeface="標楷體" charset="-120"/>
              </a:rPr>
              <a:t>#Finding the optimum number of clusters for k-means classification</a:t>
            </a:r>
          </a:p>
          <a:p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sklearn.cluster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wcss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[]</a:t>
            </a:r>
          </a:p>
          <a:p>
            <a:endParaRPr lang="en-US" altLang="en-US" sz="20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for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i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in range(1, 8):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n_clusters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i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init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'k-means++',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max_iter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300,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n_init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10,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0)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kmeans.fit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(X)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wcss.append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kmeans.inertia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_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    </a:t>
            </a: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#Plotting the results onto a line graph, allowing us to observe 'The elbow'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["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plt.plot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(range(1, 8),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wcss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plt.title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('The elbow method')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plt.xlabel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('Number of clusters')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plt.ylabel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('WCSS') #within cluster sum of squares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9F7F84-2B74-AA4D-9501-3FD6D0083ED0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48459441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40A68-573F-7848-9CBA-C72D57007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020" y="1439496"/>
            <a:ext cx="6213682" cy="504225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926EBBB-5A72-4D4B-B1DD-4F151FCB8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15889"/>
            <a:ext cx="7488238" cy="116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 dirty="0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 dirty="0">
                <a:solidFill>
                  <a:schemeClr val="accent1"/>
                </a:solidFill>
                <a:ea typeface="Gulim" charset="-127"/>
              </a:rPr>
              <a:t> Clustering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ko-KR" dirty="0">
                <a:solidFill>
                  <a:schemeClr val="accent1"/>
                </a:solidFill>
                <a:ea typeface="Gulim" charset="-127"/>
              </a:rPr>
              <a:t>The elbow method (</a:t>
            </a:r>
            <a:r>
              <a:rPr lang="en-US" altLang="ko-KR" i="1" dirty="0">
                <a:solidFill>
                  <a:schemeClr val="accent1"/>
                </a:solidFill>
                <a:ea typeface="Gulim" charset="-127"/>
              </a:rPr>
              <a:t>k=3</a:t>
            </a:r>
            <a:r>
              <a:rPr lang="en-US" altLang="ko-KR" dirty="0">
                <a:solidFill>
                  <a:schemeClr val="accent1"/>
                </a:solidFill>
                <a:ea typeface="Gulim" charset="-127"/>
              </a:rPr>
              <a:t>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432E79-DE8D-AE47-ACBE-2777F0B75755}"/>
              </a:ext>
            </a:extLst>
          </p:cNvPr>
          <p:cNvSpPr/>
          <p:nvPr/>
        </p:nvSpPr>
        <p:spPr>
          <a:xfrm>
            <a:off x="5319387" y="5498927"/>
            <a:ext cx="225468" cy="2254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9DC5AA-08D2-0740-8396-5CDF9EF51F12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1290336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129</a:t>
            </a:fld>
            <a:endParaRPr 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2624F2A-0868-874F-BA73-1804D7B82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132" y="335575"/>
            <a:ext cx="8713788" cy="220156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KMeans</a:t>
            </a:r>
            <a:r>
              <a:rPr lang="en-US" alt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n_clusters</a:t>
            </a:r>
            <a:r>
              <a:rPr lang="en-US" alt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3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init</a:t>
            </a:r>
            <a:r>
              <a:rPr lang="en-US" alt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'k-means++'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max_iter</a:t>
            </a:r>
            <a:r>
              <a:rPr lang="en-US" altLang="en-US" b="1" dirty="0">
                <a:latin typeface="Courier" charset="0"/>
                <a:ea typeface="標楷體" charset="-120"/>
              </a:rPr>
              <a:t> = 300,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n_init</a:t>
            </a:r>
            <a:r>
              <a:rPr lang="en-US" altLang="en-US" b="1" dirty="0">
                <a:latin typeface="Courier" charset="0"/>
                <a:ea typeface="標楷體" charset="-120"/>
              </a:rPr>
              <a:t> = 10,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 = 0)</a:t>
            </a:r>
          </a:p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kmeans</a:t>
            </a:r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.fit_predict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(X)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2546F-A24C-2842-8EDD-C8CDAB8EA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375" y="2936083"/>
            <a:ext cx="8834907" cy="51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C088B6-298B-0E4D-97B4-6559C107923E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69999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25805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E3A57B-2B3E-2543-9BE4-B90C997F4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818" y="4597107"/>
            <a:ext cx="9002332" cy="1290174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66CD6E27-AF22-7C40-8C82-B4786D928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132" y="258301"/>
            <a:ext cx="8713788" cy="402036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800" b="1" dirty="0">
                <a:latin typeface="Courier" charset="0"/>
                <a:ea typeface="標楷體" charset="-120"/>
              </a:rPr>
              <a:t>#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Visualising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the clusters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plt.scatter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0, 0], 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0, 1], s = 100, c = 'red', label = 'Iris-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setosa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plt.scatter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1, 0], 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1, 1], s = 100, c = 'blue', label = 'Iris-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versicolour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plt.scatter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2, 0], X[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y_kmeans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== 2, 1], s = 100, c = 'green', label = 'Iris-virginica')</a:t>
            </a:r>
          </a:p>
          <a:p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1800" b="1" dirty="0">
                <a:latin typeface="Courier" charset="0"/>
                <a:ea typeface="標楷體" charset="-120"/>
              </a:rPr>
              <a:t>#Plotting the centroids of the clusters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plt.scatter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kmeans.cluster_centers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_[:, 0],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kmeans.cluster_centers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_[:,1], s = 100, c = 'yellow', label = 'Centroids')</a:t>
            </a:r>
          </a:p>
          <a:p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plt.legend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975BF4-8EB8-0843-89FD-6E48A217EA22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18142665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96655-B90E-5347-9106-E304F205C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426" y="2614595"/>
            <a:ext cx="5079517" cy="399166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05887571-6C07-EF45-8CA8-0E4423AE6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2527"/>
            <a:ext cx="7488238" cy="60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 dirty="0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 dirty="0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53B199-B12A-8642-8046-9C389C714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71" y="1357111"/>
            <a:ext cx="8834907" cy="1266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A92B5E-F9EA-E148-8CC2-ADD81C06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472" y="753078"/>
            <a:ext cx="8834907" cy="5144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B6A5A4-6E01-874F-87D5-7F3949B7BE42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sz="1200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38868118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16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Market Segmentation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E4A88-00C4-FE46-A01A-7B3BA8020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6460"/>
            <a:ext cx="9144000" cy="496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179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103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Mall Customer Segmentation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D7F60-E507-F949-B379-263FCB00E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502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591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1D5E0-8448-ED4A-B340-48EFE70F8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143" y="1294444"/>
            <a:ext cx="9144000" cy="49397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BD5B6A-EC5C-4D46-B2CF-68746F0D76A5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103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Mall Customer Segmentation</a:t>
            </a:r>
          </a:p>
        </p:txBody>
      </p:sp>
    </p:spTree>
    <p:extLst>
      <p:ext uri="{BB962C8B-B14F-4D97-AF65-F5344CB8AC3E}">
        <p14:creationId xmlns:p14="http://schemas.microsoft.com/office/powerpoint/2010/main" val="1501100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E4716-CBEC-F240-82AC-E744D3C00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50963"/>
            <a:ext cx="9144000" cy="48734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BB43E7A-D2D1-A848-BB85-FBA014F2E963}"/>
              </a:ext>
            </a:extLst>
          </p:cNvPr>
          <p:cNvSpPr txBox="1">
            <a:spLocks/>
          </p:cNvSpPr>
          <p:nvPr/>
        </p:nvSpPr>
        <p:spPr bwMode="auto">
          <a:xfrm>
            <a:off x="1981200" y="0"/>
            <a:ext cx="8229600" cy="103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Mall Customer Segmentation</a:t>
            </a:r>
          </a:p>
        </p:txBody>
      </p:sp>
    </p:spTree>
    <p:extLst>
      <p:ext uri="{BB962C8B-B14F-4D97-AF65-F5344CB8AC3E}">
        <p14:creationId xmlns:p14="http://schemas.microsoft.com/office/powerpoint/2010/main" val="166733151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16" y="274638"/>
            <a:ext cx="9339022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Machine Learning: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Unsupervised Learning: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 Association Analysis, </a:t>
            </a:r>
            <a:r>
              <a:rPr lang="en-US" sz="6600" dirty="0">
                <a:solidFill>
                  <a:srgbClr val="C00000"/>
                </a:solidFill>
              </a:rPr>
              <a:t>Market Basket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74402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137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207" y="789718"/>
            <a:ext cx="5475310" cy="5865667"/>
          </a:xfrm>
          <a:prstGeom prst="rect">
            <a:avLst/>
          </a:prstGeom>
        </p:spPr>
      </p:pic>
      <p:sp>
        <p:nvSpPr>
          <p:cNvPr id="12" name="圓角矩形 5">
            <a:extLst>
              <a:ext uri="{FF2B5EF4-FFF2-40B4-BE49-F238E27FC236}">
                <a16:creationId xmlns:a16="http://schemas.microsoft.com/office/drawing/2014/main" id="{EBEB4B97-7DA5-E84F-B100-1874B417C18F}"/>
              </a:ext>
            </a:extLst>
          </p:cNvPr>
          <p:cNvSpPr/>
          <p:nvPr/>
        </p:nvSpPr>
        <p:spPr>
          <a:xfrm>
            <a:off x="5427216" y="3212976"/>
            <a:ext cx="5545967" cy="1943452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389D9EC-F22B-234E-9259-31B000011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675" y="3376081"/>
            <a:ext cx="3658868" cy="1597389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</a:rPr>
              <a:t>Association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EAA6CB-971F-734C-933D-D0EA2D9F61EF}"/>
              </a:ext>
            </a:extLst>
          </p:cNvPr>
          <p:cNvSpPr/>
          <p:nvPr/>
        </p:nvSpPr>
        <p:spPr>
          <a:xfrm>
            <a:off x="1678677" y="1038216"/>
            <a:ext cx="36588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Unsupervised Learning: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Association  Analysis</a:t>
            </a:r>
          </a:p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Market-basket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083EB5-8C64-43F9-33E1-F0A61B92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1" y="44624"/>
            <a:ext cx="11150221" cy="63776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Learning: Data Mining Tasks &amp; Methods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9810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CC6FDB1-4995-D448-9565-65185C9BE91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273425" y="946150"/>
          <a:ext cx="5905500" cy="56086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7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7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6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Transaction ID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Items bought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T01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A, B, D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T02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A, C, D 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T03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B, C, D, E 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T04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A, B, D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T05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A, B, C, E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T06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A, C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T07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B, C, D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T08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B, D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T09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>
                          <a:effectLst/>
                        </a:rPr>
                        <a:t>A, C, E 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7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T10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B, D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305" name="矩形 6"/>
          <p:cNvSpPr>
            <a:spLocks noChangeArrowheads="1"/>
          </p:cNvSpPr>
          <p:nvPr/>
        </p:nvSpPr>
        <p:spPr bwMode="auto">
          <a:xfrm>
            <a:off x="3216275" y="115889"/>
            <a:ext cx="6019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chemeClr val="accent1"/>
                </a:solidFill>
                <a:latin typeface="Arial" charset="0"/>
              </a:rPr>
              <a:t>Transaction Database</a:t>
            </a:r>
            <a:endParaRPr lang="zh-TW" altLang="zh-TW" sz="4400" b="1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45728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  <a:t>Association Analysis</a:t>
            </a:r>
            <a:endParaRPr lang="zh-TW" altLang="en-US" sz="960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09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806EE0F-05F8-674B-A13A-16D5517C7DF5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139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395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Agents</a:t>
            </a:r>
            <a:r>
              <a:rPr lang="en-US" dirty="0">
                <a:solidFill>
                  <a:schemeClr val="accent1"/>
                </a:solidFill>
              </a:rPr>
              <a:t> interact with </a:t>
            </a:r>
            <a:r>
              <a:rPr lang="en-US" dirty="0">
                <a:solidFill>
                  <a:srgbClr val="C00000"/>
                </a:solidFill>
              </a:rPr>
              <a:t>environments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r>
              <a:rPr lang="en-US" dirty="0">
                <a:solidFill>
                  <a:srgbClr val="C00000"/>
                </a:solidFill>
              </a:rPr>
              <a:t>sensors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rgbClr val="C00000"/>
                </a:solidFill>
              </a:rPr>
              <a:t>actuators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C127B-33F9-4F41-8F1F-AF413AF8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4" y="1665066"/>
            <a:ext cx="7377453" cy="47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7726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2D1F054-C61A-B04B-932B-889DCA1ADD1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4035" name="Picture 2" descr="C:\Users\myday\Documents\My Dropbox\MydayDoc\TKU\TKU992\992_Myday\992_Data_Warehouse\References\Ch5\Ch5Fig_Page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836614"/>
            <a:ext cx="7488237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"/>
            <a:ext cx="7793038" cy="765175"/>
          </a:xfrm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標楷體" charset="-120"/>
              </a:rPr>
              <a:t>Market  Basket Analysis</a:t>
            </a:r>
          </a:p>
        </p:txBody>
      </p:sp>
      <p:sp>
        <p:nvSpPr>
          <p:cNvPr id="44037" name="文字方塊 32"/>
          <p:cNvSpPr txBox="1">
            <a:spLocks noChangeArrowheads="1"/>
          </p:cNvSpPr>
          <p:nvPr/>
        </p:nvSpPr>
        <p:spPr bwMode="auto">
          <a:xfrm>
            <a:off x="4872038" y="6597651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Han &amp; Kamber (2006)</a:t>
            </a:r>
            <a:endParaRPr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4069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A3BD2-947C-8442-B60B-A7F54031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401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mlxtend</a:t>
            </a:r>
            <a:r>
              <a:rPr lang="en-US" dirty="0">
                <a:solidFill>
                  <a:schemeClr val="accent1"/>
                </a:solidFill>
              </a:rPr>
              <a:t> Association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CA702-F7D7-C24A-8F59-143A4B940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BA368-D5CA-3542-87B9-252FAE0CFD3C}"/>
              </a:ext>
            </a:extLst>
          </p:cNvPr>
          <p:cNvSpPr/>
          <p:nvPr/>
        </p:nvSpPr>
        <p:spPr>
          <a:xfrm>
            <a:off x="1857872" y="1010661"/>
            <a:ext cx="855860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Courier New" panose="02070309020205020404" pitchFamily="49" charset="0"/>
              </a:rPr>
              <a:t># !pip install </a:t>
            </a:r>
            <a:r>
              <a:rPr lang="en-US" b="1" dirty="0" err="1">
                <a:solidFill>
                  <a:srgbClr val="008000"/>
                </a:solidFill>
                <a:latin typeface="Courier New" panose="02070309020205020404" pitchFamily="49" charset="0"/>
              </a:rPr>
              <a:t>mlxtend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pandas </a:t>
            </a:r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as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pd</a:t>
            </a:r>
          </a:p>
          <a:p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mlxtend.preprocessing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TransactionEncoder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mlxtend.frequent_patterns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apriori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from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mlxtend.frequent_patterns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AF00DB"/>
                </a:solidFill>
                <a:latin typeface="Courier New" panose="02070309020205020404" pitchFamily="49" charset="0"/>
              </a:rPr>
              <a:t>import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association_rules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b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dataset = [[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'A'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'D’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'A'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'C'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 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'C'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'E'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 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'A'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'D’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'A'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'C'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'E’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'A'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'C’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'C'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'D’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'D’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'A'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'C'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'E'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], 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	[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'B'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'D'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]]</a:t>
            </a:r>
          </a:p>
          <a:p>
            <a:b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TransactionEncoder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</a:t>
            </a:r>
          </a:p>
          <a:p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te_ary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te.fit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(dataset).transform(dataset)</a:t>
            </a:r>
          </a:p>
          <a:p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df =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pd.DataFrame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te_ary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columns=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te.columns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_)</a:t>
            </a:r>
          </a:p>
          <a:p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frequent_itemsets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apriori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(df,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min_support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sz="1400" b="1" dirty="0">
                <a:solidFill>
                  <a:srgbClr val="09885A"/>
                </a:solidFill>
                <a:latin typeface="Courier New" panose="02070309020205020404" pitchFamily="49" charset="0"/>
              </a:rPr>
              <a:t>0.2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use_colnames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sz="1400" b="1" dirty="0">
                <a:solidFill>
                  <a:srgbClr val="0000FF"/>
                </a:solidFill>
                <a:latin typeface="Courier New" panose="02070309020205020404" pitchFamily="49" charset="0"/>
              </a:rPr>
              <a:t>True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association_rules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frequent_itemsets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metric=</a:t>
            </a:r>
            <a:r>
              <a:rPr lang="en-US" sz="1400" b="1" dirty="0">
                <a:solidFill>
                  <a:srgbClr val="A31515"/>
                </a:solidFill>
                <a:latin typeface="Courier New" panose="02070309020205020404" pitchFamily="49" charset="0"/>
              </a:rPr>
              <a:t>"confidence"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min_threshold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sz="1400" b="1" dirty="0">
                <a:solidFill>
                  <a:srgbClr val="09885A"/>
                </a:solidFill>
                <a:latin typeface="Courier New" panose="02070309020205020404" pitchFamily="49" charset="0"/>
              </a:rPr>
              <a:t>0.8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1BD1F6-910F-0647-BBF6-D46D067C26D5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81456410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8BBF5-50A7-A34C-AB91-F4E66B4E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142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A1F246-1107-E441-8BB9-B38F3AA4C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095144"/>
            <a:ext cx="8856984" cy="528618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9617CCE-0F46-9C43-BBFA-D7CE8C8A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401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mlxtend</a:t>
            </a:r>
            <a:r>
              <a:rPr lang="en-US" dirty="0">
                <a:solidFill>
                  <a:schemeClr val="accent1"/>
                </a:solidFill>
              </a:rPr>
              <a:t> Association Rules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F5499D-D03D-AF46-A1CE-E472786EF21E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05186576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4AA2F-DDB8-BF44-A680-E5C1853FC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75" y="1268760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8918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1FFBF6-3BEA-CE43-AACA-1FE657F93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257" y="2779718"/>
            <a:ext cx="8540968" cy="3443288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029" y="64599"/>
            <a:ext cx="8713788" cy="252204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! pip install </a:t>
            </a:r>
            <a:r>
              <a:rPr lang="en-US" altLang="en-US" sz="4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mlxtend</a:t>
            </a:r>
            <a:endParaRPr lang="en-US" altLang="en-US" sz="42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mlxtend.frequent_patterns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apriori</a:t>
            </a:r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mlxtend.frequent_patterns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association_rules</a:t>
            </a:r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frequent_itemsets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apriori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min_support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=0.6,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use_colnames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=True)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8D936-14C9-E443-8F37-2645063213E4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52564168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145</a:t>
            </a:fld>
            <a:endParaRPr lang="en-US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FCEB5627-157A-4E4D-87E8-54E1EC26F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930" y="542926"/>
            <a:ext cx="8713788" cy="59293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! pip install </a:t>
            </a:r>
            <a:r>
              <a:rPr lang="en-US" altLang="en-US" sz="44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mlxtend</a:t>
            </a:r>
            <a:endParaRPr lang="en-US" altLang="en-US" sz="44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pd</a:t>
            </a:r>
            <a:endParaRPr lang="en-US" altLang="en-US" sz="20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mlxtend.preprocessing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TransactionEncoder</a:t>
            </a:r>
            <a:endParaRPr lang="en-US" altLang="en-US" sz="20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mlxtend.frequent_patterns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apriori</a:t>
            </a:r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mlxtend.frequent_patterns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association_rules</a:t>
            </a:r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1800" b="1" dirty="0">
                <a:latin typeface="Courier" charset="0"/>
                <a:ea typeface="標楷體" charset="-120"/>
              </a:rPr>
              <a:t>dataset = </a:t>
            </a:r>
            <a:r>
              <a:rPr lang="en-US" altLang="en-US" sz="1400" b="1" dirty="0">
                <a:latin typeface="Courier" charset="0"/>
                <a:ea typeface="標楷體" charset="-120"/>
              </a:rPr>
              <a:t>[['Milk', 'Onion', 'Nutmeg', 'Kidney Beans', 'Eggs', 'Yogurt'],</a:t>
            </a:r>
          </a:p>
          <a:p>
            <a:r>
              <a:rPr lang="en-US" altLang="en-US" sz="1400" b="1" dirty="0">
                <a:latin typeface="Courier" charset="0"/>
                <a:ea typeface="標楷體" charset="-120"/>
              </a:rPr>
              <a:t>           ['Dill', 'Onion', 'Nutmeg', 'Kidney Beans', 'Eggs', 'Yogurt'],</a:t>
            </a:r>
          </a:p>
          <a:p>
            <a:r>
              <a:rPr lang="en-US" altLang="en-US" sz="1400" b="1" dirty="0">
                <a:latin typeface="Courier" charset="0"/>
                <a:ea typeface="標楷體" charset="-120"/>
              </a:rPr>
              <a:t>           ['Milk', 'Apple', 'Kidney Beans', 'Eggs'],</a:t>
            </a:r>
          </a:p>
          <a:p>
            <a:r>
              <a:rPr lang="en-US" altLang="en-US" sz="1400" b="1" dirty="0">
                <a:latin typeface="Courier" charset="0"/>
                <a:ea typeface="標楷體" charset="-120"/>
              </a:rPr>
              <a:t>           ['Milk', 'Unicorn', 'Corn', 'Kidney Beans', 'Yogurt'],</a:t>
            </a:r>
          </a:p>
          <a:p>
            <a:r>
              <a:rPr lang="en-US" altLang="en-US" sz="1400" b="1" dirty="0">
                <a:latin typeface="Courier" charset="0"/>
                <a:ea typeface="標楷體" charset="-120"/>
              </a:rPr>
              <a:t>           ['Corn', 'Onion', 'Onion', 'Kidney Beans', 'Ice cream', 'Eggs']]</a:t>
            </a:r>
          </a:p>
          <a:p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te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TransactionEncoder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te_ary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te.fit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(dataset).transform(dataset)</a:t>
            </a: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te_ary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, columns=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te.columns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_)</a:t>
            </a:r>
          </a:p>
          <a:p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frequent_itemsets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apriori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min_support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=0.6,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use_colnames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=True)</a:t>
            </a:r>
          </a:p>
          <a:p>
            <a:endParaRPr lang="en-US" altLang="en-US" sz="20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 err="1">
                <a:latin typeface="Courier" charset="0"/>
                <a:ea typeface="標楷體" charset="-120"/>
              </a:rPr>
              <a:t>frequent_itemsets</a:t>
            </a:r>
            <a:endParaRPr lang="en-US" altLang="en-US" sz="2000" b="1" dirty="0">
              <a:latin typeface="Courier" charset="0"/>
              <a:ea typeface="標楷體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184117-83ED-4047-8D96-838DCBE37927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21582621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146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179" y="107461"/>
            <a:ext cx="8713788" cy="147845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frequent_itemsets</a:t>
            </a:r>
            <a:r>
              <a:rPr lang="en-US" alt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= </a:t>
            </a:r>
            <a:r>
              <a:rPr lang="en-US" alt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apriori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min_support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=0.6,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use_colnames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=True)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4E8E1-4995-E048-A072-05FC64F98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1724028"/>
            <a:ext cx="3886200" cy="4610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DCA2E1-903C-E44F-9863-6EDF5B5AAB02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82839322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147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179" y="107462"/>
            <a:ext cx="8713788" cy="119270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association_rules</a:t>
            </a:r>
            <a:r>
              <a:rPr lang="en-US" altLang="en-US" sz="28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frequent_itemsets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, metric="confidence",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min_threshold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=0.7)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9AB4B-73ED-6440-94BE-C8978A305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76450"/>
            <a:ext cx="9144000" cy="37051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EBB5FC-726F-D64C-81E2-590149DDB1D8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36233011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148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179" y="107462"/>
            <a:ext cx="8713788" cy="2007089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rules = </a:t>
            </a:r>
            <a:r>
              <a:rPr lang="en-US" altLang="en-US" sz="28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association_rules</a:t>
            </a:r>
            <a:r>
              <a:rPr lang="en-US" altLang="en-US" sz="28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frequent_itemsets</a:t>
            </a:r>
            <a:r>
              <a:rPr lang="en-US" altLang="en-US" sz="28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, metric="lift"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,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min_threshold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=1.2)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rules</a:t>
            </a:r>
            <a:endParaRPr lang="en-US" altLang="en-US" sz="28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DD61C-6083-504B-8EB1-6D8344EF0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71130"/>
            <a:ext cx="9144000" cy="23157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D1698E-663E-1C4E-A71C-9460B6AC0B91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99030290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149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179" y="107461"/>
            <a:ext cx="8713788" cy="192136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rules["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antecedent_len</a:t>
            </a:r>
            <a:r>
              <a:rPr lang="en-US" altLang="en-US" b="1" dirty="0">
                <a:latin typeface="Courier" charset="0"/>
                <a:ea typeface="標楷體" charset="-120"/>
              </a:rPr>
              <a:t>"] = rules["antecedents"].apply(lambda x: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len</a:t>
            </a:r>
            <a:r>
              <a:rPr lang="en-US" altLang="en-US" b="1" dirty="0">
                <a:latin typeface="Courier" charset="0"/>
                <a:ea typeface="標楷體" charset="-120"/>
              </a:rPr>
              <a:t>(x))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rules</a:t>
            </a:r>
            <a:endParaRPr lang="en-US" altLang="en-US" sz="20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34A16-EF84-6746-9282-936B60C12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505397"/>
            <a:ext cx="9144000" cy="33331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D10B3A-EBEE-6548-A71D-9F05617692D3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491931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88966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150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32E7AC9-C054-1F4B-9875-053EFEDEA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179" y="107461"/>
            <a:ext cx="8713788" cy="214996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rules[ (rules['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antecedent_len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'] &gt;= 2) &amp;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       (rules['confidence'] &gt; 0.75) &amp;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       (rules['lift'] &gt; 1.2) ]</a:t>
            </a:r>
            <a:endParaRPr lang="en-US" altLang="en-US" sz="28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12D44-8BE4-0E4F-B198-B2D226509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03317"/>
            <a:ext cx="9144000" cy="16513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6A45D4-C4B4-894B-AC3E-98D03E8A2ABB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16978248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E6B-3E6E-E74B-BC00-6FB6137FF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ADE4A5-F591-124B-896E-E9A36269B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716823"/>
            <a:ext cx="9144000" cy="142435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4D9C862D-4B12-D643-92A6-40C340066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179" y="107461"/>
            <a:ext cx="8713788" cy="216425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rules[rules['antecedents'] == {'Eggs', 'Kidney Beans’}]</a:t>
            </a:r>
            <a:endParaRPr lang="en-US" altLang="en-US" sz="3200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7B793B-BE6C-8B47-9A7E-1E7EF7725C39}"/>
              </a:ext>
            </a:extLst>
          </p:cNvPr>
          <p:cNvSpPr/>
          <p:nvPr/>
        </p:nvSpPr>
        <p:spPr>
          <a:xfrm>
            <a:off x="4789968" y="6552339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sz="1200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54052960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152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84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Hands-On Machine Learning with </a:t>
            </a:r>
            <a:r>
              <a:rPr lang="en-US" sz="2200" dirty="0" err="1">
                <a:solidFill>
                  <a:srgbClr val="FF0000"/>
                </a:solidFill>
              </a:rPr>
              <a:t>Scikit</a:t>
            </a:r>
            <a:r>
              <a:rPr lang="en-US" sz="2200" dirty="0">
                <a:solidFill>
                  <a:srgbClr val="FF0000"/>
                </a:solidFill>
              </a:rPr>
              <a:t>-Learn, </a:t>
            </a:r>
            <a:r>
              <a:rPr lang="en-US" sz="2200" dirty="0" err="1">
                <a:solidFill>
                  <a:srgbClr val="FF0000"/>
                </a:solidFill>
              </a:rPr>
              <a:t>Keras</a:t>
            </a:r>
            <a:r>
              <a:rPr lang="en-US" sz="2200" dirty="0">
                <a:solidFill>
                  <a:srgbClr val="FF0000"/>
                </a:solidFill>
              </a:rPr>
              <a:t>, and TensorFlow: 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2nd Edition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4080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7809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807" y="57177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2611396" y="983642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Machine Learning landscape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Machine Learning project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Classification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Models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Vector Machines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Decision Trees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0"/>
              </a:rPr>
              <a:t>Unsupervised Learning Techniques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1"/>
              </a:rPr>
              <a:t>Artificial Neural Nets with Keras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2"/>
              </a:rPr>
              <a:t>Training Deep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3"/>
              </a:rPr>
              <a:t>Custom Models and Training with TensorFlow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4"/>
              </a:rPr>
              <a:t>Loading and Preprocessing Data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5"/>
              </a:rPr>
              <a:t>Deep Computer Vision Using Convolutional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6"/>
              </a:rPr>
              <a:t>Processing Sequences Using RNNs and CNNs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7"/>
              </a:rPr>
              <a:t>Natural Language Processing with RNNs and Attention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8"/>
              </a:rPr>
              <a:t>Representation Learning Using Autoencoders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9"/>
              </a:rPr>
              <a:t>Reinforcement Learning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4269455" y="6610538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09412" y="1115150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892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860AD-3083-D442-A89C-7EE00684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3" y="1039942"/>
            <a:ext cx="10164921" cy="54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0301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917294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41A09-2FE6-F54A-B2A4-9ACADA4E9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555" y="960972"/>
            <a:ext cx="10426890" cy="539511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C00000"/>
                </a:solidFill>
              </a:rPr>
              <a:t>Artificial Intelligence: A Modern Approach (AIMA)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2"/>
              </a:rPr>
              <a:t>http://aima.cs.berkeley.edu/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AIMA Python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3"/>
              </a:rPr>
              <a:t>http://aima.cs.berkeley.edu/python/readme.html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4"/>
              </a:rPr>
              <a:t>https://github.com/aimacode/aima-python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Learning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5"/>
              </a:rPr>
              <a:t>http://aima.cs.berkeley.edu/python/learning.html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AC70CA-BCFA-843F-8568-E4594D09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</p:spTree>
    <p:extLst>
      <p:ext uri="{BB962C8B-B14F-4D97-AF65-F5344CB8AC3E}">
        <p14:creationId xmlns:p14="http://schemas.microsoft.com/office/powerpoint/2010/main" val="261481366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38371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http://aima.cs.berkeley.edu/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3CA481-D259-2E68-6DC8-497190819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155" y="777806"/>
            <a:ext cx="9529687" cy="57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7642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970" y="1308533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1730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245" y="1234392"/>
            <a:ext cx="10163510" cy="5030217"/>
          </a:xfrm>
        </p:spPr>
        <p:txBody>
          <a:bodyPr/>
          <a:lstStyle/>
          <a:p>
            <a:r>
              <a:rPr lang="en-US" sz="4400" dirty="0"/>
              <a:t>Machine Learning</a:t>
            </a:r>
          </a:p>
          <a:p>
            <a:r>
              <a:rPr lang="en-US" sz="4400" dirty="0"/>
              <a:t>Supervised Learning</a:t>
            </a:r>
          </a:p>
          <a:p>
            <a:r>
              <a:rPr lang="en-US" sz="4400" dirty="0"/>
              <a:t>Unsupervised Learning</a:t>
            </a:r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0359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BEA34-4532-9464-63E1-7DC8839D9834}"/>
              </a:ext>
            </a:extLst>
          </p:cNvPr>
          <p:cNvSpPr txBox="1"/>
          <p:nvPr/>
        </p:nvSpPr>
        <p:spPr>
          <a:xfrm>
            <a:off x="3631025" y="5391077"/>
            <a:ext cx="1297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F07AB-4207-7A20-CC16-6DB7C7446D0C}"/>
              </a:ext>
            </a:extLst>
          </p:cNvPr>
          <p:cNvSpPr txBox="1"/>
          <p:nvPr/>
        </p:nvSpPr>
        <p:spPr>
          <a:xfrm>
            <a:off x="6762737" y="539107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A8031C-B965-664A-5395-FB2CFD82DFD4}"/>
              </a:ext>
            </a:extLst>
          </p:cNvPr>
          <p:cNvSpPr txBox="1"/>
          <p:nvPr/>
        </p:nvSpPr>
        <p:spPr>
          <a:xfrm>
            <a:off x="6974641" y="605678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186736094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95" y="1106905"/>
            <a:ext cx="10700084" cy="5634464"/>
          </a:xfrm>
        </p:spPr>
        <p:txBody>
          <a:bodyPr>
            <a:noAutofit/>
          </a:bodyPr>
          <a:lstStyle/>
          <a:p>
            <a:pPr marL="228600" indent="-228600">
              <a:spcAft>
                <a:spcPts val="300"/>
              </a:spcAft>
            </a:pPr>
            <a:r>
              <a:rPr lang="en-US" altLang="zh-TW" sz="2800" b="0" dirty="0"/>
              <a:t>Stuart Russell and Peter </a:t>
            </a:r>
            <a:r>
              <a:rPr lang="en-US" altLang="zh-TW" sz="2800" b="0" dirty="0" err="1"/>
              <a:t>Norvig</a:t>
            </a:r>
            <a:r>
              <a:rPr lang="en-US" altLang="zh-TW" sz="2800" b="0" dirty="0"/>
              <a:t> (2020), Artificial Intelligence: A Modern Approach, 4th Edition, Pearson.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2800" b="0" dirty="0" err="1"/>
              <a:t>Aurélien</a:t>
            </a:r>
            <a:r>
              <a:rPr lang="en-US" altLang="zh-TW" sz="2800" b="0" dirty="0"/>
              <a:t> </a:t>
            </a:r>
            <a:r>
              <a:rPr lang="en-US" altLang="zh-TW" sz="2800" b="0" dirty="0" err="1"/>
              <a:t>Géron</a:t>
            </a:r>
            <a:r>
              <a:rPr lang="en-US" altLang="zh-TW" sz="2800" b="0" dirty="0"/>
              <a:t> (2019), Hands-On Machine Learning with Scikit-Learn, </a:t>
            </a:r>
            <a:r>
              <a:rPr lang="en-US" altLang="zh-TW" sz="2800" b="0" dirty="0" err="1"/>
              <a:t>Keras</a:t>
            </a:r>
            <a:r>
              <a:rPr lang="en-US" altLang="zh-TW" sz="2800" b="0" dirty="0"/>
              <a:t>, and TensorFlow: Concepts, Tools, and Techniques to Build Intelligent Systems, 2nd Edition, O’Reilly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sz="2800" b="0" dirty="0"/>
              <a:t>Steven </a:t>
            </a:r>
            <a:r>
              <a:rPr lang="en-US" sz="2800" b="0" dirty="0" err="1"/>
              <a:t>D'Ascoli</a:t>
            </a:r>
            <a:r>
              <a:rPr lang="en-US" sz="2800" b="0" dirty="0"/>
              <a:t> (2022), Artificial Intelligence and Deep Learning with Python:  Every Line of Code Explained For Readers New to AI and New to Python, Independently published.</a:t>
            </a:r>
          </a:p>
          <a:p>
            <a:pPr marL="228600" indent="-228600">
              <a:spcAft>
                <a:spcPts val="300"/>
              </a:spcAft>
            </a:pPr>
            <a:r>
              <a:rPr lang="en-US" sz="2800" b="0" dirty="0" err="1"/>
              <a:t>Nithin</a:t>
            </a:r>
            <a:r>
              <a:rPr lang="en-US" sz="2800" b="0" dirty="0"/>
              <a:t> </a:t>
            </a:r>
            <a:r>
              <a:rPr lang="en-US" sz="2800" b="0" dirty="0" err="1"/>
              <a:t>Buduma</a:t>
            </a:r>
            <a:r>
              <a:rPr lang="en-US" sz="2800" b="0" dirty="0"/>
              <a:t>, Nikhil </a:t>
            </a:r>
            <a:r>
              <a:rPr lang="en-US" sz="2800" b="0" dirty="0" err="1"/>
              <a:t>Buduma</a:t>
            </a:r>
            <a:r>
              <a:rPr lang="en-US" sz="2800" b="0" dirty="0"/>
              <a:t>, Joe Papa (2022), Fundamentals of Deep Learning: Designing Next-Generation Machine Intelligence Algorithms, 2nd Edition, ‎O'Reilly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163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3116796" y="6597353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39"/>
          <a:stretch/>
        </p:blipFill>
        <p:spPr>
          <a:xfrm>
            <a:off x="1719796" y="2487082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2211741" y="1646086"/>
            <a:ext cx="15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4777371" y="1646086"/>
            <a:ext cx="2261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7991788" y="1667587"/>
            <a:ext cx="1967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3180488" y="639232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92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140"/>
          <a:stretch/>
        </p:blipFill>
        <p:spPr>
          <a:xfrm>
            <a:off x="3228943" y="1124745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7200" dirty="0" err="1">
                <a:solidFill>
                  <a:schemeClr val="accent1"/>
                </a:solidFill>
              </a:rPr>
              <a:t>Classfication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3116796" y="6638768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203823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2023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2101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39"/>
          <a:stretch/>
        </p:blipFill>
        <p:spPr>
          <a:xfrm>
            <a:off x="6614368" y="1586596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6614369" y="1097487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523" y="5373217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6613527" y="4911552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3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8463214" y="3140969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178087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2022/09/14  Introduction to Artificial Intelligence</a:t>
            </a:r>
          </a:p>
          <a:p>
            <a:pPr marL="0" indent="0">
              <a:buNone/>
            </a:pPr>
            <a:r>
              <a:rPr lang="en-US" sz="2800" dirty="0"/>
              <a:t>2  2022/09/21  Artificial Intelligence and Intelligent Agents</a:t>
            </a:r>
          </a:p>
          <a:p>
            <a:pPr marL="0" indent="0">
              <a:buNone/>
            </a:pPr>
            <a:r>
              <a:rPr lang="en-US" sz="2800" dirty="0"/>
              <a:t>3  2022/09/28  Problem Solving</a:t>
            </a:r>
          </a:p>
          <a:p>
            <a:pPr marL="0" indent="0">
              <a:buNone/>
            </a:pPr>
            <a:r>
              <a:rPr lang="en-US" sz="2800" dirty="0"/>
              <a:t>4  2022/10/05  Knowledge, Reasoning and Knowledge Representation;</a:t>
            </a:r>
            <a:br>
              <a:rPr lang="en-US" sz="2800" dirty="0"/>
            </a:br>
            <a:r>
              <a:rPr lang="en-US" sz="2800" dirty="0"/>
              <a:t>                            Uncertain Knowledge and Reasoning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2022/10/12  Case Study on Artificial Intelligence I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6  2022/10/19  Machine Learning: Supervised and Unsupervised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75BA4-0099-D97F-BB49-AD1872F9D692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5522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61801F0-B477-6EA9-EC9F-925E90A9B8AC}"/>
              </a:ext>
            </a:extLst>
          </p:cNvPr>
          <p:cNvSpPr/>
          <p:nvPr/>
        </p:nvSpPr>
        <p:spPr>
          <a:xfrm>
            <a:off x="368491" y="2483018"/>
            <a:ext cx="9062112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163041-F70A-3434-1C48-B8C7A1116014}"/>
              </a:ext>
            </a:extLst>
          </p:cNvPr>
          <p:cNvSpPr txBox="1"/>
          <p:nvPr/>
        </p:nvSpPr>
        <p:spPr>
          <a:xfrm>
            <a:off x="415737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4B35A-DFB6-7673-A916-EF1D7E83E53A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1663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1697400" y="3932395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9656294" y="3701562"/>
            <a:ext cx="492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65258-6DF7-C584-0E22-CBC3E681857E}"/>
              </a:ext>
            </a:extLst>
          </p:cNvPr>
          <p:cNvSpPr txBox="1"/>
          <p:nvPr/>
        </p:nvSpPr>
        <p:spPr>
          <a:xfrm>
            <a:off x="292905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44EB96-A29B-9F94-46D2-1520873F3EA6}"/>
              </a:ext>
            </a:extLst>
          </p:cNvPr>
          <p:cNvSpPr/>
          <p:nvPr/>
        </p:nvSpPr>
        <p:spPr>
          <a:xfrm>
            <a:off x="265609" y="2471642"/>
            <a:ext cx="9883128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47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5560" y="6649964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3439676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465508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4267559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8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03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2063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03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19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19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51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51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51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951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40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40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40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040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040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3215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3215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5447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5447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5447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5447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7464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7464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7464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7464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7464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7464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8040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716157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3215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731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81200" y="188914"/>
            <a:ext cx="8229600" cy="93662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Machine Learning Models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110B95A-611E-CD4F-AC69-036E7F9ECD6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063750" y="1412876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Deep Learning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6240464" y="2457451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Ensemble 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063750" y="4581526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Clustering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6240464" y="4581526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Regression Analysis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6240464" y="1412876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Kernel 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6240464" y="350043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Dimensionality reduction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2063750" y="350043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Decision tree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6240464" y="558958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Instance based</a:t>
            </a:r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2063750" y="558958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Bayesian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2063750" y="2457451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</a:rPr>
              <a:t>Association rules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16275" y="6581776"/>
            <a:ext cx="57594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Sunila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Gollapudi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Practical Machine Learning,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3776440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29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1" y="44624"/>
            <a:ext cx="11150221" cy="63776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Learning: Data Mining Tasks &amp; Methods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49" y="789717"/>
            <a:ext cx="5475310" cy="586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38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2022/10/26  The Theory of Learning and Ensemble Learning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2022/11/02  Midterm Project Report </a:t>
            </a:r>
          </a:p>
          <a:p>
            <a:pPr marL="0" indent="0">
              <a:buNone/>
            </a:pPr>
            <a:r>
              <a:rPr lang="en-US" sz="2800" dirty="0"/>
              <a:t>9  2022/11/09  Deep Learning and Reinforcement Learning </a:t>
            </a:r>
          </a:p>
          <a:p>
            <a:pPr marL="0" indent="0">
              <a:buNone/>
            </a:pPr>
            <a:r>
              <a:rPr lang="en-US" sz="2800" dirty="0"/>
              <a:t>10  2022/11/16  Deep Learning for Natural Language Processing 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 2022/11/23  Invited Talk: AI for Information Retrieval 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2022/11/30  Case Study on Artificial Intelligence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DA1B1-39A9-9E46-81A8-C5F0DABBE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Mining Methods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FDF25-1887-2F41-8C9A-8C15B64AC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417638"/>
            <a:ext cx="10235820" cy="5144606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/>
              <a:t>Supervised Learning</a:t>
            </a:r>
          </a:p>
          <a:p>
            <a:pPr lvl="1"/>
            <a:r>
              <a:rPr lang="en-US" sz="4000" dirty="0"/>
              <a:t>Classification</a:t>
            </a:r>
          </a:p>
          <a:p>
            <a:pPr lvl="2"/>
            <a:r>
              <a:rPr lang="en-US" sz="3600" dirty="0"/>
              <a:t>Class Label Prediction </a:t>
            </a:r>
          </a:p>
          <a:p>
            <a:pPr lvl="1"/>
            <a:r>
              <a:rPr lang="en-US" sz="4000" dirty="0"/>
              <a:t>Regression</a:t>
            </a:r>
          </a:p>
          <a:p>
            <a:pPr lvl="2"/>
            <a:r>
              <a:rPr lang="en-US" sz="3600" dirty="0"/>
              <a:t>Numeric Value Prediction </a:t>
            </a:r>
          </a:p>
          <a:p>
            <a:r>
              <a:rPr lang="en-US" sz="4400" dirty="0"/>
              <a:t>Unsupervised Learning</a:t>
            </a:r>
          </a:p>
          <a:p>
            <a:pPr lvl="1"/>
            <a:r>
              <a:rPr lang="en-US" sz="4000" dirty="0"/>
              <a:t>Clustering</a:t>
            </a:r>
          </a:p>
          <a:p>
            <a:pPr lvl="1"/>
            <a:r>
              <a:rPr lang="en-US" sz="3600" dirty="0"/>
              <a:t>Association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9537B-B03F-8E4C-9392-146DED86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30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01C1B16-6E76-B74B-8D3D-6E4B30579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855293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sz="12000" dirty="0" err="1">
                <a:solidFill>
                  <a:srgbClr val="C00000"/>
                </a:solidFill>
              </a:rPr>
              <a:t>Scikit</a:t>
            </a:r>
            <a:r>
              <a:rPr lang="en-US" sz="12000" dirty="0">
                <a:solidFill>
                  <a:srgbClr val="C00000"/>
                </a:solidFill>
              </a:rPr>
              <a:t>-Learn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5000" dirty="0">
                <a:solidFill>
                  <a:srgbClr val="C00000"/>
                </a:solidFill>
              </a:rPr>
              <a:t>Machine Learning in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2015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8572-07A1-8845-8094-354D34EB9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69269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02850-E1F7-AF49-BE9A-347F822A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F08D3E-8E33-F34C-95BF-3C0FF8475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92696"/>
            <a:ext cx="8234264" cy="59046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AF49D2-7BAB-264E-A6B3-BC56FEC71D08}"/>
              </a:ext>
            </a:extLst>
          </p:cNvPr>
          <p:cNvSpPr/>
          <p:nvPr/>
        </p:nvSpPr>
        <p:spPr>
          <a:xfrm>
            <a:off x="5004194" y="6597353"/>
            <a:ext cx="2091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http://scikit-learn.org/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52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68" y="1"/>
            <a:ext cx="8507288" cy="8231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9E05-1F89-1C46-B80A-DF74BB3F6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512" y="823177"/>
            <a:ext cx="9144000" cy="56966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3144180" y="6563926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78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68" y="1"/>
            <a:ext cx="8507288" cy="8231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9E05-1F89-1C46-B80A-DF74BB3F6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" r="27021" b="49594"/>
          <a:stretch/>
        </p:blipFill>
        <p:spPr>
          <a:xfrm>
            <a:off x="1734066" y="1736191"/>
            <a:ext cx="8652091" cy="38723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3144180" y="6563926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95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68" y="1"/>
            <a:ext cx="8507288" cy="8231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9E05-1F89-1C46-B80A-DF74BB3F6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05" r="685" b="41534"/>
          <a:stretch/>
        </p:blipFill>
        <p:spPr>
          <a:xfrm>
            <a:off x="2041057" y="823177"/>
            <a:ext cx="8251063" cy="5627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3144180" y="6563926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15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868" y="1"/>
            <a:ext cx="8507288" cy="82317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9E05-1F89-1C46-B80A-DF74BB3F6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" t="37529" r="45540" b="4006"/>
          <a:stretch/>
        </p:blipFill>
        <p:spPr>
          <a:xfrm>
            <a:off x="2041057" y="823177"/>
            <a:ext cx="8251063" cy="5627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3144180" y="6563926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822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3116796" y="6597353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39"/>
          <a:stretch/>
        </p:blipFill>
        <p:spPr>
          <a:xfrm>
            <a:off x="1719796" y="2487082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2211741" y="1646086"/>
            <a:ext cx="15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4777371" y="1646086"/>
            <a:ext cx="2261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7991788" y="1667587"/>
            <a:ext cx="1967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3180488" y="639232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97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140"/>
          <a:stretch/>
        </p:blipFill>
        <p:spPr>
          <a:xfrm>
            <a:off x="3228943" y="1124745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7200" dirty="0" err="1">
                <a:solidFill>
                  <a:schemeClr val="accent1"/>
                </a:solidFill>
              </a:rPr>
              <a:t>Classfication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3116796" y="6638768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24428000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2023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2101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39"/>
          <a:stretch/>
        </p:blipFill>
        <p:spPr>
          <a:xfrm>
            <a:off x="6614368" y="1586596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6614369" y="1097487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523" y="5373217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6613527" y="4911552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3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8463214" y="3140969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2466398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2022/12/07  Computer Vision and Robotics </a:t>
            </a:r>
          </a:p>
          <a:p>
            <a:pPr marL="0" indent="0">
              <a:buNone/>
            </a:pPr>
            <a:r>
              <a:rPr lang="en-US" sz="2800" dirty="0"/>
              <a:t>14  2022/12/14  Philosophy and Ethics of AI and the Future of AI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2022/12/21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2022/12/28  Final Project Report II </a:t>
            </a:r>
          </a:p>
          <a:p>
            <a:pPr marL="0" indent="0">
              <a:buNone/>
            </a:pPr>
            <a:r>
              <a:rPr lang="en-US" sz="2800" dirty="0"/>
              <a:t>17  2023/01/04  Self-learning </a:t>
            </a:r>
          </a:p>
          <a:p>
            <a:pPr marL="0" indent="0">
              <a:buNone/>
            </a:pPr>
            <a:r>
              <a:rPr lang="en-US" sz="2800" dirty="0"/>
              <a:t>18  2023/01/11  Self-learning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</p:spTree>
    <p:extLst>
      <p:ext uri="{BB962C8B-B14F-4D97-AF65-F5344CB8AC3E}">
        <p14:creationId xmlns:p14="http://schemas.microsoft.com/office/powerpoint/2010/main" val="758600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1847528" y="393239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9806422" y="3701562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50100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37104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1" y="1101721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901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0177810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860AD-3083-D442-A89C-7EE00684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33" y="1039942"/>
            <a:ext cx="10164921" cy="54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035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2033373" y="111037"/>
            <a:ext cx="8140357" cy="1200329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07" y="1373477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545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30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23522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99377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3"/>
            <a:ext cx="8713788" cy="196137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35234340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7020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2517288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830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854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77481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5534" y="306387"/>
            <a:ext cx="10340931" cy="6245225"/>
          </a:xfrm>
        </p:spPr>
        <p:txBody>
          <a:bodyPr/>
          <a:lstStyle/>
          <a:p>
            <a:r>
              <a:rPr lang="en-US" altLang="zh-TW" sz="8000" dirty="0">
                <a:solidFill>
                  <a:srgbClr val="C00000"/>
                </a:solidFill>
              </a:rPr>
              <a:t>Machine Learning:  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Supervised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and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Unsupervised Learning</a:t>
            </a:r>
            <a:endParaRPr lang="zh-TW" altLang="en-US" sz="88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6801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040" y="116632"/>
            <a:ext cx="8713788" cy="125217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56750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4847784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590" y="1417320"/>
            <a:ext cx="6058602" cy="534814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244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3324667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761" y="932474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2616629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6908511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1" y="707955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50651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24020420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424" y="274638"/>
            <a:ext cx="9498842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Machine Learning: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Supervised Learning: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Classification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and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Prediction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02349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57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01" y="789718"/>
            <a:ext cx="5475310" cy="5865667"/>
          </a:xfrm>
          <a:prstGeom prst="rect">
            <a:avLst/>
          </a:prstGeom>
        </p:spPr>
      </p:pic>
      <p:sp>
        <p:nvSpPr>
          <p:cNvPr id="12" name="圓角矩形 5">
            <a:extLst>
              <a:ext uri="{FF2B5EF4-FFF2-40B4-BE49-F238E27FC236}">
                <a16:creationId xmlns:a16="http://schemas.microsoft.com/office/drawing/2014/main" id="{EBEB4B97-7DA5-E84F-B100-1874B417C18F}"/>
              </a:ext>
            </a:extLst>
          </p:cNvPr>
          <p:cNvSpPr/>
          <p:nvPr/>
        </p:nvSpPr>
        <p:spPr>
          <a:xfrm>
            <a:off x="5167910" y="1196752"/>
            <a:ext cx="5545967" cy="2016224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389D9EC-F22B-234E-9259-31B000011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326" y="1340768"/>
            <a:ext cx="3385911" cy="1512168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</a:rPr>
              <a:t>Prediction</a:t>
            </a:r>
          </a:p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</a:rPr>
              <a:t>Classification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EAA6CB-971F-734C-933D-D0EA2D9F61EF}"/>
              </a:ext>
            </a:extLst>
          </p:cNvPr>
          <p:cNvSpPr/>
          <p:nvPr/>
        </p:nvSpPr>
        <p:spPr>
          <a:xfrm>
            <a:off x="1692326" y="3284984"/>
            <a:ext cx="346113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Supervised Learning: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Prediction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D68EDD7-92F7-4BC1-AEB6-623A77C84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1" y="44624"/>
            <a:ext cx="11150221" cy="63776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Learning: Data Mining Tasks &amp; Methods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354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BDEF6-2B87-3A47-8C72-534A5CF4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4C997B-0677-244D-9790-59F46A9B5B87}"/>
              </a:ext>
            </a:extLst>
          </p:cNvPr>
          <p:cNvSpPr txBox="1">
            <a:spLocks/>
          </p:cNvSpPr>
          <p:nvPr/>
        </p:nvSpPr>
        <p:spPr bwMode="auto">
          <a:xfrm>
            <a:off x="1775520" y="59096"/>
            <a:ext cx="8640960" cy="12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Machine Learning: Supervised Learning</a:t>
            </a:r>
          </a:p>
          <a:p>
            <a:r>
              <a:rPr lang="en-US" dirty="0">
                <a:solidFill>
                  <a:schemeClr val="accent1"/>
                </a:solidFill>
              </a:rPr>
              <a:t>Classification and Prediction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EE35E-FC2D-694E-9A83-4B107F740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07840"/>
            <a:ext cx="9144000" cy="49014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26CA41-0D9C-404F-B3EB-D5D78C357D59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775168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0"/>
            <a:ext cx="8713788" cy="62970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200" b="1" dirty="0">
                <a:latin typeface="Courier" charset="0"/>
                <a:ea typeface="標楷體" charset="-120"/>
              </a:rPr>
              <a:t>#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</a:t>
            </a:r>
            <a:r>
              <a:rPr lang="en-US" altLang="en-US" sz="22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model_selection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sklearn.metrics</a:t>
            </a:r>
            <a:r>
              <a:rPr lang="en-US" altLang="en-US" sz="22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classification_report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solidFill>
                  <a:schemeClr val="accent1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solidFill>
                  <a:schemeClr val="accent1"/>
                </a:solidFill>
                <a:latin typeface="Courier" charset="0"/>
                <a:ea typeface="標楷體" charset="-120"/>
              </a:rPr>
              <a:t>sklearn.metrics</a:t>
            </a:r>
            <a:r>
              <a:rPr lang="en-US" altLang="en-US" sz="2200" b="1" dirty="0">
                <a:solidFill>
                  <a:schemeClr val="accent1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solidFill>
                  <a:schemeClr val="accent1"/>
                </a:solidFill>
                <a:latin typeface="Courier" charset="0"/>
                <a:ea typeface="標楷體" charset="-120"/>
              </a:rPr>
              <a:t>confusion_matrix</a:t>
            </a:r>
            <a:endParaRPr lang="en-US" altLang="en-US" sz="2200" b="1" dirty="0">
              <a:solidFill>
                <a:schemeClr val="accent1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sklearn.metrics</a:t>
            </a:r>
            <a:r>
              <a:rPr lang="en-US" altLang="en-US" sz="22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accuracy_score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sklearn.linear_model</a:t>
            </a:r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LogisticRegression</a:t>
            </a:r>
            <a:endParaRPr lang="en-US" altLang="en-US" sz="20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sklearn.tree</a:t>
            </a:r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DecisionTreeClassifier</a:t>
            </a:r>
            <a:endParaRPr lang="en-US" altLang="en-US" sz="22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sklearn.neighbors</a:t>
            </a:r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KNeighborsClassifier</a:t>
            </a:r>
            <a:endParaRPr lang="en-US" altLang="en-US" sz="22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1600" b="1" dirty="0" err="1">
                <a:latin typeface="Courier" charset="0"/>
                <a:ea typeface="標楷體" charset="-120"/>
              </a:rPr>
              <a:t>sklearn.discriminant_analysis</a:t>
            </a:r>
            <a:r>
              <a:rPr lang="en-US" altLang="en-US" sz="16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1600" b="1" dirty="0" err="1">
                <a:latin typeface="Courier" charset="0"/>
                <a:ea typeface="標楷體" charset="-120"/>
              </a:rPr>
              <a:t>LinearDiscriminantAnalysis</a:t>
            </a:r>
            <a:endParaRPr lang="en-US" altLang="en-US" sz="16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sklearn.naive_bayes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GaussianNB</a:t>
            </a:r>
            <a:endParaRPr lang="en-US" altLang="en-US" sz="20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3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sklearn.svm</a:t>
            </a:r>
            <a:r>
              <a:rPr lang="en-US" altLang="en-US" sz="3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SVC</a:t>
            </a:r>
          </a:p>
          <a:p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sklearn.neural_network</a:t>
            </a:r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MLPClassifier</a:t>
            </a:r>
            <a:endParaRPr lang="en-US" altLang="en-US" sz="20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print("Imported")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1E0E6D-98C9-F747-B1C0-EF61AB932A7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421460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245" y="1234392"/>
            <a:ext cx="10163510" cy="5030217"/>
          </a:xfrm>
        </p:spPr>
        <p:txBody>
          <a:bodyPr/>
          <a:lstStyle/>
          <a:p>
            <a:r>
              <a:rPr lang="en-US" sz="4400" dirty="0"/>
              <a:t>Machine Learning</a:t>
            </a:r>
          </a:p>
          <a:p>
            <a:r>
              <a:rPr lang="en-US" sz="4400" dirty="0"/>
              <a:t>Supervised Learning</a:t>
            </a:r>
          </a:p>
          <a:p>
            <a:r>
              <a:rPr lang="en-US" sz="4400" dirty="0"/>
              <a:t>Unsupervised Learning</a:t>
            </a:r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354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DA04A-FD97-1B4F-A182-07EF3ABF2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1820"/>
            <a:ext cx="8319618" cy="63522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F8F301-8F4D-AD47-A282-18EE50B02782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883462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DA04A-FD97-1B4F-A182-07EF3ABF2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1820"/>
            <a:ext cx="8319618" cy="63522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BBEE77-C521-A542-BC04-351078BF0A87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6049014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13BE2-5F62-EE45-A78B-9C433D33F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854559"/>
            <a:ext cx="8430962" cy="292913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E2624F2A-0868-874F-BA73-1804D7B82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1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df.corr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6B1A22-86A5-844B-AFA6-D65CA199C562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261711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70AB-1F05-3C41-A4F0-B8C9E0DF9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243856"/>
            <a:ext cx="9144000" cy="1718797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1"/>
            <a:ext cx="8713788" cy="386294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Split-out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array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df.values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X = array[:,0:4]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Y = array[:,4]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validation_size</a:t>
            </a:r>
            <a:r>
              <a:rPr lang="en-US" altLang="en-US" b="1" dirty="0">
                <a:latin typeface="Courier" charset="0"/>
                <a:ea typeface="標楷體" charset="-120"/>
              </a:rPr>
              <a:t> = 0.20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seed = 7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model_selection.train_test_split</a:t>
            </a:r>
            <a:r>
              <a:rPr lang="en-US" altLang="en-US" b="1" dirty="0">
                <a:latin typeface="Courier" charset="0"/>
                <a:ea typeface="標楷體" charset="-120"/>
              </a:rPr>
              <a:t>(X, Y,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test_size</a:t>
            </a:r>
            <a:r>
              <a:rPr lang="en-US" altLang="en-US" b="1" dirty="0">
                <a:latin typeface="Courier" charset="0"/>
                <a:ea typeface="標楷體" charset="-120"/>
              </a:rPr>
              <a:t>=</a:t>
            </a:r>
            <a:r>
              <a:rPr lang="en-US" altLang="en-US" b="1" dirty="0" err="1">
                <a:latin typeface="Courier" charset="0"/>
                <a:ea typeface="標楷體" charset="-120"/>
              </a:rPr>
              <a:t>validation_size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=seed)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scoring = 'accuracy'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A02A5F-D1C3-6A4F-A858-7614FFBBAE97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7603822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0"/>
            <a:ext cx="8713788" cy="62970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Models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models = []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(('LR',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LogisticRegression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(('LDA',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LinearDiscriminantAnalysis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(('KNN',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KNeighborsClassifier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(('DT',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DecisionTreeClassifier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(('NB',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GaussianNB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(('SVM', SVC()))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AB12BF-8B1C-334C-8F74-87C1CF82F84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1312944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0"/>
            <a:ext cx="8713788" cy="62970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evaluate each model in turn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results = []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for name, model in models: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kfold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model_selection.KFold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n_splits</a:t>
            </a:r>
            <a:r>
              <a:rPr lang="en-US" altLang="en-US" b="1" dirty="0">
                <a:latin typeface="Courier" charset="0"/>
                <a:ea typeface="標楷體" charset="-120"/>
              </a:rPr>
              <a:t>=10,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=seed)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model_selection.cross_val_score</a:t>
            </a:r>
            <a:r>
              <a:rPr lang="en-US" altLang="en-US" b="1" dirty="0">
                <a:latin typeface="Courier" charset="0"/>
                <a:ea typeface="標楷體" charset="-120"/>
              </a:rPr>
              <a:t>(model,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, cv=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kfold</a:t>
            </a:r>
            <a:r>
              <a:rPr lang="en-US" altLang="en-US" b="1" dirty="0">
                <a:latin typeface="Courier" charset="0"/>
                <a:ea typeface="標楷體" charset="-120"/>
              </a:rPr>
              <a:t>, scoring=scoring)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results.append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names.append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(name)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msg</a:t>
            </a:r>
            <a:r>
              <a:rPr lang="en-US" altLang="en-US" b="1" dirty="0">
                <a:latin typeface="Courier" charset="0"/>
                <a:ea typeface="標楷體" charset="-120"/>
              </a:rPr>
              <a:t> = "%s: %.4f (%.4f)" % (name,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cv_results.mean</a:t>
            </a:r>
            <a:r>
              <a:rPr lang="en-US" altLang="en-US" b="1" dirty="0">
                <a:latin typeface="Courier" charset="0"/>
                <a:ea typeface="標楷體" charset="-120"/>
              </a:rPr>
              <a:t>(),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cv_results.std</a:t>
            </a:r>
            <a:r>
              <a:rPr lang="en-US" altLang="en-US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msg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A7DF95-C206-A74D-8274-E60D1B156650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6573065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33C36-085B-6740-AB59-63F2C980B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71239"/>
            <a:ext cx="9144000" cy="43155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2C9A45-2529-5D43-89C8-B5FEEDEE46CB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9793883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4CCF335-A6FC-5840-94AC-3B701C40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1"/>
            <a:ext cx="8713788" cy="61940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Make predictions on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KNeighborsClassifier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print("%.4f" %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accuracy_score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confusion_matrix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classification_report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print(model)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6CC307-A890-BE4C-ABE4-7DE75E19D18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9688081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DC5FD-C536-1344-A492-457A84722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845620"/>
            <a:ext cx="8515619" cy="54841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BB0157-FC76-174E-A426-CD9F526B98C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0424624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4CCF335-A6FC-5840-94AC-3B701C40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374" y="129511"/>
            <a:ext cx="8713788" cy="61940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Make predictions on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 = SVC()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print("%.4f" %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accuracy_score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confusion_matrix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classification_report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print(model)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CEB4C3-DE7E-B74F-AC50-1F03388DA5AC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904317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61209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7DFA8-67AB-9B45-8151-2ABF99398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1370683"/>
            <a:ext cx="7632700" cy="52451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77F4573-2E9A-5C4E-A968-44BFFAC1B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6241" y="1"/>
            <a:ext cx="8713788" cy="134845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model = SVC()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2120A5-69BE-4E4D-9938-295EE42F573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532754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153FB-92A6-A04D-9DF1-248B416E3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0" y="577850"/>
            <a:ext cx="8242300" cy="570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EB8F3F-164E-C240-91A1-D72D147B4CB7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7698033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20A67-B432-0645-957A-1F751E9F2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456" y="659953"/>
            <a:ext cx="7807088" cy="56506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81D54F-4DE2-3A4D-8276-6FE9A2F09AA7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2257818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8CE62-AD31-D541-82F5-DC3D59742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819150"/>
            <a:ext cx="8280400" cy="5219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CF3F5F-B1E9-0748-A9E5-EAF403CCB6CD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781313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5F41B0-BF48-CB41-861B-133D73711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1035050"/>
            <a:ext cx="8026400" cy="4787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54FEA1-7058-CB4D-8065-0B0807C6E69E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901841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464B2-F360-4944-B507-A1090129A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546100"/>
            <a:ext cx="8318500" cy="5765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F91D57-91C9-6344-9243-52BBA0C56A55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8021942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1610436" y="274639"/>
            <a:ext cx="9116704" cy="6034087"/>
          </a:xfrm>
        </p:spPr>
        <p:txBody>
          <a:bodyPr/>
          <a:lstStyle/>
          <a:p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Evaluation</a:t>
            </a: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(Accuracy of Classification Model)</a:t>
            </a:r>
            <a:br>
              <a:rPr lang="zh-TW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endParaRPr lang="en-US" altLang="zh-TW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91C03D0-3D11-0741-A368-0A870C1544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180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08D4E-6304-2A42-AD87-543D250CB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831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Assessing the Classification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DA4F0-0521-B248-A146-439528687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003" y="1268761"/>
            <a:ext cx="9812740" cy="525070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Predictive accuracy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Hit rate 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Speed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Model building; predicting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Robustness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Scalability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Interpretability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Transparency, </a:t>
            </a:r>
            <a:r>
              <a:rPr lang="en-US" altLang="zh-TW" sz="3600" dirty="0" err="1">
                <a:latin typeface="Calibri" charset="0"/>
                <a:ea typeface="新細明體" charset="-120"/>
              </a:rPr>
              <a:t>explainability</a:t>
            </a:r>
            <a:endParaRPr lang="en-US" altLang="zh-TW" sz="3600" dirty="0">
              <a:latin typeface="Calibri" charset="0"/>
              <a:ea typeface="新細明體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A8AF6-D731-9C43-BC50-61B5C736A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77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7E00B1A-2816-6643-A846-D5D7E836B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71795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Accuracy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Precision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78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  <p:sp>
        <p:nvSpPr>
          <p:cNvPr id="80900" name="Title 1"/>
          <p:cNvSpPr txBox="1">
            <a:spLocks/>
          </p:cNvSpPr>
          <p:nvPr/>
        </p:nvSpPr>
        <p:spPr bwMode="auto">
          <a:xfrm>
            <a:off x="6383338" y="404813"/>
            <a:ext cx="3827462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ea typeface="標楷體" charset="-120"/>
              </a:rPr>
              <a:t>Validity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4F81BD"/>
                </a:solidFill>
                <a:ea typeface="標楷體" charset="-120"/>
              </a:rPr>
              <a:t>Reliability</a:t>
            </a:r>
          </a:p>
        </p:txBody>
      </p:sp>
    </p:spTree>
    <p:extLst>
      <p:ext uri="{BB962C8B-B14F-4D97-AF65-F5344CB8AC3E}">
        <p14:creationId xmlns:p14="http://schemas.microsoft.com/office/powerpoint/2010/main" val="7094678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3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1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5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F9C2B94-1610-D9DD-566D-DFBFD6DD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79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13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31024438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2948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2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6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60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92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3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4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5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6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7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8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9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57E3B52-ECAF-CB28-152C-5D325E56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80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863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3972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76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0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4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16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7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8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9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20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1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2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3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28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 dirty="0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29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0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1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A632147-9411-F630-ADCB-F8F10A59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81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13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4996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0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4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8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40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1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2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5043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4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5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6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7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52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3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4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5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F571F66-CFBE-B72D-FD34-E4871041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82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542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83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19" y="85568"/>
            <a:ext cx="11095630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Confusion Matrix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for Tabulation of Two-Class Classification Results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30B526-9514-DC4D-A1ED-D31A751C8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99" y="1750667"/>
            <a:ext cx="4502276" cy="4478071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8EAF8248-1688-084E-8F22-A7FE5BDB33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0650" y="3142456"/>
          <a:ext cx="29781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74800" imgH="355600" progId="Equation.3">
                  <p:embed/>
                </p:oleObj>
              </mc:Choice>
              <mc:Fallback>
                <p:oleObj name="Equation" r:id="rId3" imgW="1574800" imgH="355600" progId="Equation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8EAF8248-1688-084E-8F22-A7FE5BDB33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650" y="3142456"/>
                        <a:ext cx="29781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9F439B2-79F7-854C-A5F0-B957A12DA9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4133056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25600" imgH="355600" progId="Equation.3">
                  <p:embed/>
                </p:oleObj>
              </mc:Choice>
              <mc:Fallback>
                <p:oleObj name="Equation" r:id="rId5" imgW="1625600" imgH="355600" progId="Equation.3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9F439B2-79F7-854C-A5F0-B957A12DA9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133056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40CBB13B-0002-BE4C-ADBA-6F936A4D05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2134394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88367" imgH="355446" progId="Equation.3">
                  <p:embed/>
                </p:oleObj>
              </mc:Choice>
              <mc:Fallback>
                <p:oleObj name="方程式" r:id="rId7" imgW="1688367" imgH="355446" progId="Equation.3">
                  <p:embed/>
                  <p:pic>
                    <p:nvPicPr>
                      <p:cNvPr id="10" name="Object 4">
                        <a:extLst>
                          <a:ext uri="{FF2B5EF4-FFF2-40B4-BE49-F238E27FC236}">
                            <a16:creationId xmlns:a16="http://schemas.microsoft.com/office/drawing/2014/main" id="{40CBB13B-0002-BE4C-ADBA-6F936A4D05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134394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4ADB1A2D-3205-854F-B6B3-09F597F204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2226" y="5199856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17600" imgH="330200" progId="Equation.3">
                  <p:embed/>
                </p:oleObj>
              </mc:Choice>
              <mc:Fallback>
                <p:oleObj name="Equation" r:id="rId9" imgW="1117600" imgH="330200" progId="Equation.3">
                  <p:embed/>
                  <p:pic>
                    <p:nvPicPr>
                      <p:cNvPr id="11" name="Object 5">
                        <a:extLst>
                          <a:ext uri="{FF2B5EF4-FFF2-40B4-BE49-F238E27FC236}">
                            <a16:creationId xmlns:a16="http://schemas.microsoft.com/office/drawing/2014/main" id="{4ADB1A2D-3205-854F-B6B3-09F597F204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6" y="5199856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56543343-D000-9342-ACB5-A0507788BD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2188" y="5199856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77900" imgH="355600" progId="Equation.3">
                  <p:embed/>
                </p:oleObj>
              </mc:Choice>
              <mc:Fallback>
                <p:oleObj name="Equation" r:id="rId11" imgW="977900" imgH="355600" progId="Equation.3">
                  <p:embed/>
                  <p:pic>
                    <p:nvPicPr>
                      <p:cNvPr id="12" name="Object 6">
                        <a:extLst>
                          <a:ext uri="{FF2B5EF4-FFF2-40B4-BE49-F238E27FC236}">
                            <a16:creationId xmlns:a16="http://schemas.microsoft.com/office/drawing/2014/main" id="{56543343-D000-9342-ACB5-A0507788BD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5199856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28667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1847851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Sensitivity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Specificity</a:t>
            </a: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9761327-F48D-CE41-B343-5596996799C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0116" name="Title 1"/>
          <p:cNvSpPr txBox="1">
            <a:spLocks/>
          </p:cNvSpPr>
          <p:nvPr/>
        </p:nvSpPr>
        <p:spPr bwMode="auto">
          <a:xfrm>
            <a:off x="5519739" y="404813"/>
            <a:ext cx="4968875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=True Positive Rate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72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4F81BD"/>
                </a:solidFill>
                <a:ea typeface="標楷體" charset="-120"/>
              </a:rPr>
              <a:t>=True Negative Rate</a:t>
            </a:r>
          </a:p>
        </p:txBody>
      </p:sp>
    </p:spTree>
    <p:extLst>
      <p:ext uri="{BB962C8B-B14F-4D97-AF65-F5344CB8AC3E}">
        <p14:creationId xmlns:p14="http://schemas.microsoft.com/office/powerpoint/2010/main" val="32365502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85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12EC93-612D-574B-85C5-73618074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173" y="1346830"/>
            <a:ext cx="10081623" cy="5250821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Simple split </a:t>
            </a:r>
            <a:r>
              <a:rPr lang="en-US" altLang="zh-TW" sz="2800" dirty="0">
                <a:latin typeface="Calibri" charset="0"/>
                <a:ea typeface="新細明體" charset="-120"/>
              </a:rPr>
              <a:t>(or holdout or test sample estimation) </a:t>
            </a: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Split the data into 2 mutually exclusive 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400" dirty="0">
                <a:latin typeface="Calibri" charset="0"/>
                <a:ea typeface="新細明體" charset="-120"/>
              </a:rPr>
              <a:t>training (~70%) and testing (30%)</a:t>
            </a:r>
          </a:p>
          <a:p>
            <a:pPr lvl="1" eaLnBrk="1" hangingPunct="1"/>
            <a:endParaRPr lang="en-US" altLang="zh-TW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For ANN, the data is split into three sub-sets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000" dirty="0">
                <a:latin typeface="Calibri" charset="0"/>
                <a:ea typeface="新細明體" charset="-120"/>
              </a:rPr>
              <a:t>(training [~60%], validation [~20%], testing [~20%])</a:t>
            </a:r>
            <a:endParaRPr lang="en-US" altLang="zh-TW" sz="2400" dirty="0">
              <a:latin typeface="Calibri" charset="0"/>
              <a:ea typeface="新細明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132C6-E9F2-7C41-9063-0FDF47F4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24" y="2780928"/>
            <a:ext cx="8593376" cy="27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067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86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k</a:t>
            </a:r>
            <a:r>
              <a:rPr lang="en-US" dirty="0">
                <a:solidFill>
                  <a:schemeClr val="accent1"/>
                </a:solidFill>
              </a:rPr>
              <a:t>-Fold Cross-Validation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8E475-69EA-BE43-8DDF-CA106D305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022" y="2204864"/>
            <a:ext cx="8768467" cy="30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206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87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84977" cy="1152128"/>
          </a:xfrm>
        </p:spPr>
        <p:txBody>
          <a:bodyPr>
            <a:noAutofit/>
          </a:bodyPr>
          <a:lstStyle/>
          <a:p>
            <a:r>
              <a:rPr lang="en-US" altLang="zh-TW" sz="3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Area under the ROC curve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38973-BC41-A747-841C-8D9C62073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54" y="1335360"/>
            <a:ext cx="54229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135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群組 36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9" name="矩形 38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1155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6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7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8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9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0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0" name="直線接點 49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67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68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9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70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71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1172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11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FDF1987-01EA-1346-BBCF-F5314ED18BB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1140" name="Object 2"/>
          <p:cNvGraphicFramePr>
            <a:graphicFrameLocks noChangeAspect="1"/>
          </p:cNvGraphicFramePr>
          <p:nvPr/>
        </p:nvGraphicFramePr>
        <p:xfrm>
          <a:off x="6467476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866090" imgH="393529" progId="Equation.3">
                  <p:embed/>
                </p:oleObj>
              </mc:Choice>
              <mc:Fallback>
                <p:oleObj name="方程式" r:id="rId2" imgW="1866090" imgH="393529" progId="Equation.3">
                  <p:embed/>
                  <p:pic>
                    <p:nvPicPr>
                      <p:cNvPr id="9114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7476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3"/>
          <p:cNvGraphicFramePr>
            <a:graphicFrameLocks noChangeAspect="1"/>
          </p:cNvGraphicFramePr>
          <p:nvPr/>
        </p:nvGraphicFramePr>
        <p:xfrm>
          <a:off x="6475413" y="1911350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25600" imgH="355600" progId="Equation.3">
                  <p:embed/>
                </p:oleObj>
              </mc:Choice>
              <mc:Fallback>
                <p:oleObj name="Equation" r:id="rId4" imgW="1625600" imgH="355600" progId="Equation.3">
                  <p:embed/>
                  <p:pic>
                    <p:nvPicPr>
                      <p:cNvPr id="9114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5413" y="1911350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2" name="Object 4"/>
          <p:cNvGraphicFramePr>
            <a:graphicFrameLocks noChangeAspect="1"/>
          </p:cNvGraphicFramePr>
          <p:nvPr/>
        </p:nvGraphicFramePr>
        <p:xfrm>
          <a:off x="6394450" y="227013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688367" imgH="355446" progId="Equation.3">
                  <p:embed/>
                </p:oleObj>
              </mc:Choice>
              <mc:Fallback>
                <p:oleObj name="方程式" r:id="rId6" imgW="1688367" imgH="355446" progId="Equation.3">
                  <p:embed/>
                  <p:pic>
                    <p:nvPicPr>
                      <p:cNvPr id="911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4450" y="227013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3" name="Object 5"/>
          <p:cNvGraphicFramePr>
            <a:graphicFrameLocks noChangeAspect="1"/>
          </p:cNvGraphicFramePr>
          <p:nvPr/>
        </p:nvGraphicFramePr>
        <p:xfrm>
          <a:off x="6465888" y="2814638"/>
          <a:ext cx="178276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17600" imgH="330200" progId="Equation.3">
                  <p:embed/>
                </p:oleObj>
              </mc:Choice>
              <mc:Fallback>
                <p:oleObj name="Equation" r:id="rId8" imgW="1117600" imgH="330200" progId="Equation.3">
                  <p:embed/>
                  <p:pic>
                    <p:nvPicPr>
                      <p:cNvPr id="911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2814638"/>
                        <a:ext cx="178276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4" name="Object 6"/>
          <p:cNvGraphicFramePr>
            <a:graphicFrameLocks noChangeAspect="1"/>
          </p:cNvGraphicFramePr>
          <p:nvPr/>
        </p:nvGraphicFramePr>
        <p:xfrm>
          <a:off x="8597901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77900" imgH="355600" progId="Equation.3">
                  <p:embed/>
                </p:oleObj>
              </mc:Choice>
              <mc:Fallback>
                <p:oleObj name="Equation" r:id="rId10" imgW="977900" imgH="355600" progId="Equation.3">
                  <p:embed/>
                  <p:pic>
                    <p:nvPicPr>
                      <p:cNvPr id="9114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901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5" name="Object 2"/>
          <p:cNvGraphicFramePr>
            <a:graphicFrameLocks noChangeAspect="1"/>
          </p:cNvGraphicFramePr>
          <p:nvPr/>
        </p:nvGraphicFramePr>
        <p:xfrm>
          <a:off x="1892301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2641600" imgH="393700" progId="Equation.3">
                  <p:embed/>
                </p:oleObj>
              </mc:Choice>
              <mc:Fallback>
                <p:oleObj name="方程式" r:id="rId12" imgW="2641600" imgH="393700" progId="Equation.3">
                  <p:embed/>
                  <p:pic>
                    <p:nvPicPr>
                      <p:cNvPr id="9114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1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147" name="Object 2"/>
          <p:cNvGraphicFramePr>
            <a:graphicFrameLocks noChangeAspect="1"/>
          </p:cNvGraphicFramePr>
          <p:nvPr/>
        </p:nvGraphicFramePr>
        <p:xfrm>
          <a:off x="1830389" y="5675313"/>
          <a:ext cx="286067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5" imgW="1955800" imgH="393700" progId="Equation.3">
                  <p:embed/>
                </p:oleObj>
              </mc:Choice>
              <mc:Fallback>
                <p:oleObj name="方程式" r:id="rId15" imgW="1955800" imgH="393700" progId="Equation.3">
                  <p:embed/>
                  <p:pic>
                    <p:nvPicPr>
                      <p:cNvPr id="9114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389" y="5675313"/>
                        <a:ext cx="2860675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8" name="Object 3"/>
          <p:cNvGraphicFramePr>
            <a:graphicFrameLocks noChangeAspect="1"/>
          </p:cNvGraphicFramePr>
          <p:nvPr/>
        </p:nvGraphicFramePr>
        <p:xfrm>
          <a:off x="1811339" y="5076826"/>
          <a:ext cx="387508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7" imgW="2705100" imgH="393700" progId="Equation.3">
                  <p:embed/>
                </p:oleObj>
              </mc:Choice>
              <mc:Fallback>
                <p:oleObj name="方程式" r:id="rId17" imgW="2705100" imgH="393700" progId="Equation.3">
                  <p:embed/>
                  <p:pic>
                    <p:nvPicPr>
                      <p:cNvPr id="9114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9" y="5076826"/>
                        <a:ext cx="3875087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9" name="Object 2"/>
          <p:cNvGraphicFramePr>
            <a:graphicFrameLocks noChangeAspect="1"/>
          </p:cNvGraphicFramePr>
          <p:nvPr/>
        </p:nvGraphicFramePr>
        <p:xfrm>
          <a:off x="1820863" y="6203950"/>
          <a:ext cx="41656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857500" imgH="393700" progId="Equation.3">
                  <p:embed/>
                </p:oleObj>
              </mc:Choice>
              <mc:Fallback>
                <p:oleObj name="Equation" r:id="rId19" imgW="2857500" imgH="393700" progId="Equation.3">
                  <p:embed/>
                  <p:pic>
                    <p:nvPicPr>
                      <p:cNvPr id="9114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863" y="6203950"/>
                        <a:ext cx="416560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1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530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群組 33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5" name="矩形 34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2176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7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8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79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0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1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49" name="直線接點 48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88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89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0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91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2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2193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21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3EF497A-D43E-7A4A-A4E3-79CCA30C2F4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/>
        </p:nvGraphicFramePr>
        <p:xfrm>
          <a:off x="6467476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866090" imgH="393529" progId="Equation.3">
                  <p:embed/>
                </p:oleObj>
              </mc:Choice>
              <mc:Fallback>
                <p:oleObj name="方程式" r:id="rId2" imgW="1866090" imgH="393529" progId="Equation.3">
                  <p:embed/>
                  <p:pic>
                    <p:nvPicPr>
                      <p:cNvPr id="921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7476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6"/>
          <p:cNvGraphicFramePr>
            <a:graphicFrameLocks noChangeAspect="1"/>
          </p:cNvGraphicFramePr>
          <p:nvPr/>
        </p:nvGraphicFramePr>
        <p:xfrm>
          <a:off x="8597901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216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901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2"/>
          <p:cNvGraphicFramePr>
            <a:graphicFrameLocks noChangeAspect="1"/>
          </p:cNvGraphicFramePr>
          <p:nvPr/>
        </p:nvGraphicFramePr>
        <p:xfrm>
          <a:off x="1892301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41600" imgH="393700" progId="Equation.3">
                  <p:embed/>
                </p:oleObj>
              </mc:Choice>
              <mc:Fallback>
                <p:oleObj name="Equation" r:id="rId6" imgW="2641600" imgH="393700" progId="Equation.3">
                  <p:embed/>
                  <p:pic>
                    <p:nvPicPr>
                      <p:cNvPr id="921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1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6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文字方塊 35"/>
          <p:cNvSpPr txBox="1">
            <a:spLocks noChangeArrowheads="1"/>
          </p:cNvSpPr>
          <p:nvPr/>
        </p:nvSpPr>
        <p:spPr bwMode="auto">
          <a:xfrm>
            <a:off x="1843088" y="5018089"/>
            <a:ext cx="334486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Sensitivity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Recall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TP / (TP + FN)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2424113" y="273051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217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2479676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14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Intelligence: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9749295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群組 39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41" name="矩形 40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3200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1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2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3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4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5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2" name="直線接點 51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212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3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4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5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6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3217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31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6C5AA22-C578-A645-9E2E-165FC581602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3188" name="Object 3"/>
          <p:cNvGraphicFramePr>
            <a:graphicFrameLocks noChangeAspect="1"/>
          </p:cNvGraphicFramePr>
          <p:nvPr/>
        </p:nvGraphicFramePr>
        <p:xfrm>
          <a:off x="6186488" y="1874839"/>
          <a:ext cx="366395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930400" imgH="393700" progId="Equation.3">
                  <p:embed/>
                </p:oleObj>
              </mc:Choice>
              <mc:Fallback>
                <p:oleObj name="方程式" r:id="rId2" imgW="1930400" imgH="393700" progId="Equation.3">
                  <p:embed/>
                  <p:pic>
                    <p:nvPicPr>
                      <p:cNvPr id="9318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488" y="1874839"/>
                        <a:ext cx="3663950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1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190" name="Object 3"/>
          <p:cNvGraphicFramePr>
            <a:graphicFrameLocks noChangeAspect="1"/>
          </p:cNvGraphicFramePr>
          <p:nvPr/>
        </p:nvGraphicFramePr>
        <p:xfrm>
          <a:off x="1811339" y="5815014"/>
          <a:ext cx="361632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705100" imgH="393700" progId="Equation.3">
                  <p:embed/>
                </p:oleObj>
              </mc:Choice>
              <mc:Fallback>
                <p:oleObj name="方程式" r:id="rId5" imgW="2705100" imgH="393700" progId="Equation.3">
                  <p:embed/>
                  <p:pic>
                    <p:nvPicPr>
                      <p:cNvPr id="9319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9" y="5815014"/>
                        <a:ext cx="361632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2"/>
          <p:cNvGraphicFramePr>
            <a:graphicFrameLocks noChangeAspect="1"/>
          </p:cNvGraphicFramePr>
          <p:nvPr/>
        </p:nvGraphicFramePr>
        <p:xfrm>
          <a:off x="1793876" y="6315076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57500" imgH="393700" progId="Equation.3">
                  <p:embed/>
                </p:oleObj>
              </mc:Choice>
              <mc:Fallback>
                <p:oleObj name="Equation" r:id="rId7" imgW="2857500" imgH="393700" progId="Equation.3">
                  <p:embed/>
                  <p:pic>
                    <p:nvPicPr>
                      <p:cNvPr id="931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76" y="6315076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2" name="文字方塊 35"/>
          <p:cNvSpPr txBox="1">
            <a:spLocks noChangeArrowheads="1"/>
          </p:cNvSpPr>
          <p:nvPr/>
        </p:nvSpPr>
        <p:spPr bwMode="auto">
          <a:xfrm>
            <a:off x="1733551" y="4379914"/>
            <a:ext cx="33448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(TN+ FP)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3776664" y="300038"/>
            <a:ext cx="1336675" cy="417671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3194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64" name="圓角矩形 63"/>
          <p:cNvSpPr/>
          <p:nvPr/>
        </p:nvSpPr>
        <p:spPr>
          <a:xfrm>
            <a:off x="3830639" y="2708275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3602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群組 34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6" name="矩形 35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7" name="矩形 36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4228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29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30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1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2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3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1" name="直線接點 50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240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1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2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3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4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4245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42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C5B584B-BCCF-6147-A319-477AB2FD27E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4212" name="Object 5"/>
          <p:cNvGraphicFramePr>
            <a:graphicFrameLocks noChangeAspect="1"/>
          </p:cNvGraphicFramePr>
          <p:nvPr/>
        </p:nvGraphicFramePr>
        <p:xfrm>
          <a:off x="6988175" y="1208088"/>
          <a:ext cx="17986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17600" imgH="330200" progId="Equation.3">
                  <p:embed/>
                </p:oleObj>
              </mc:Choice>
              <mc:Fallback>
                <p:oleObj name="Equation" r:id="rId2" imgW="1117600" imgH="330200" progId="Equation.3">
                  <p:embed/>
                  <p:pic>
                    <p:nvPicPr>
                      <p:cNvPr id="942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8175" y="1208088"/>
                        <a:ext cx="17986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6"/>
          <p:cNvGraphicFramePr>
            <a:graphicFrameLocks noChangeAspect="1"/>
          </p:cNvGraphicFramePr>
          <p:nvPr/>
        </p:nvGraphicFramePr>
        <p:xfrm>
          <a:off x="6713538" y="3387725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42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538" y="3387725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4" name="文字方塊 35"/>
          <p:cNvSpPr txBox="1">
            <a:spLocks noChangeArrowheads="1"/>
          </p:cNvSpPr>
          <p:nvPr/>
        </p:nvSpPr>
        <p:spPr bwMode="auto">
          <a:xfrm>
            <a:off x="5883276" y="4011614"/>
            <a:ext cx="46069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6600"/>
                </a:solidFill>
                <a:latin typeface="Arial" charset="0"/>
              </a:rPr>
              <a:t>F1 score (F-score)(F-measure)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24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24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24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4215" name="文字方塊 36"/>
          <p:cNvSpPr txBox="1">
            <a:spLocks noChangeArrowheads="1"/>
          </p:cNvSpPr>
          <p:nvPr/>
        </p:nvSpPr>
        <p:spPr bwMode="auto">
          <a:xfrm>
            <a:off x="5962650" y="300038"/>
            <a:ext cx="46815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4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4216" name="文字方塊 38"/>
          <p:cNvSpPr txBox="1">
            <a:spLocks noChangeArrowheads="1"/>
          </p:cNvSpPr>
          <p:nvPr/>
        </p:nvSpPr>
        <p:spPr bwMode="auto">
          <a:xfrm>
            <a:off x="5970588" y="1773239"/>
            <a:ext cx="46402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4217" name="Object 6"/>
          <p:cNvGraphicFramePr>
            <a:graphicFrameLocks noChangeAspect="1"/>
          </p:cNvGraphicFramePr>
          <p:nvPr/>
        </p:nvGraphicFramePr>
        <p:xfrm>
          <a:off x="6118226" y="599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12900" imgH="419100" progId="Equation.3">
                  <p:embed/>
                </p:oleObj>
              </mc:Choice>
              <mc:Fallback>
                <p:oleObj name="Equation" r:id="rId6" imgW="1612900" imgH="419100" progId="Equation.3">
                  <p:embed/>
                  <p:pic>
                    <p:nvPicPr>
                      <p:cNvPr id="9421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8226" y="599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圓角矩形 39"/>
          <p:cNvSpPr/>
          <p:nvPr/>
        </p:nvSpPr>
        <p:spPr>
          <a:xfrm>
            <a:off x="1524001" y="1296989"/>
            <a:ext cx="4189413" cy="1309687"/>
          </a:xfrm>
          <a:prstGeom prst="roundRect">
            <a:avLst/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2424113" y="273051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422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8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35" name="圓角矩形 40"/>
          <p:cNvSpPr/>
          <p:nvPr/>
        </p:nvSpPr>
        <p:spPr>
          <a:xfrm>
            <a:off x="5897564" y="1835151"/>
            <a:ext cx="4770437" cy="2163763"/>
          </a:xfrm>
          <a:prstGeom prst="roundRect">
            <a:avLst>
              <a:gd name="adj" fmla="val 5031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圓角矩形 39"/>
          <p:cNvSpPr/>
          <p:nvPr/>
        </p:nvSpPr>
        <p:spPr>
          <a:xfrm>
            <a:off x="5878514" y="273051"/>
            <a:ext cx="4789487" cy="1482725"/>
          </a:xfrm>
          <a:prstGeom prst="roundRect">
            <a:avLst>
              <a:gd name="adj" fmla="val 11380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2479676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257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92333F-EF89-1F46-93CA-50D91EA38B6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5235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5236" name="群組 58"/>
          <p:cNvGrpSpPr>
            <a:grpSpLocks/>
          </p:cNvGrpSpPr>
          <p:nvPr/>
        </p:nvGrpSpPr>
        <p:grpSpPr bwMode="auto">
          <a:xfrm>
            <a:off x="1890713" y="174625"/>
            <a:ext cx="2417762" cy="2617788"/>
            <a:chOff x="367239" y="365963"/>
            <a:chExt cx="2416895" cy="2617997"/>
          </a:xfrm>
        </p:grpSpPr>
        <p:sp>
          <p:nvSpPr>
            <p:cNvPr id="95256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5257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41" y="1285979"/>
                <a:ext cx="815682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41" y="2117895"/>
                <a:ext cx="815682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3427" y="1285979"/>
                <a:ext cx="817270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3427" y="2117895"/>
                <a:ext cx="817270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5262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3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4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5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6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5237" name="文字方塊 47"/>
          <p:cNvSpPr txBox="1">
            <a:spLocks noChangeArrowheads="1"/>
          </p:cNvSpPr>
          <p:nvPr/>
        </p:nvSpPr>
        <p:spPr bwMode="auto">
          <a:xfrm>
            <a:off x="1811338" y="2863850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8" name="文字方塊 47"/>
          <p:cNvSpPr txBox="1">
            <a:spLocks noChangeArrowheads="1"/>
          </p:cNvSpPr>
          <p:nvPr/>
        </p:nvSpPr>
        <p:spPr bwMode="auto">
          <a:xfrm>
            <a:off x="1811338" y="3300413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9" name="文字方塊 47"/>
          <p:cNvSpPr txBox="1">
            <a:spLocks noChangeArrowheads="1"/>
          </p:cNvSpPr>
          <p:nvPr/>
        </p:nvSpPr>
        <p:spPr bwMode="auto">
          <a:xfrm>
            <a:off x="1811338" y="3709989"/>
            <a:ext cx="22780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0" name="文字方塊 47"/>
          <p:cNvSpPr txBox="1">
            <a:spLocks noChangeArrowheads="1"/>
          </p:cNvSpPr>
          <p:nvPr/>
        </p:nvSpPr>
        <p:spPr bwMode="auto">
          <a:xfrm>
            <a:off x="1811339" y="4624388"/>
            <a:ext cx="369728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1" name="文字方塊 47"/>
          <p:cNvSpPr txBox="1">
            <a:spLocks noChangeArrowheads="1"/>
          </p:cNvSpPr>
          <p:nvPr/>
        </p:nvSpPr>
        <p:spPr bwMode="auto">
          <a:xfrm>
            <a:off x="1811339" y="5794375"/>
            <a:ext cx="2251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5242" name="Object 5"/>
          <p:cNvGraphicFramePr>
            <a:graphicFrameLocks noChangeAspect="1"/>
          </p:cNvGraphicFramePr>
          <p:nvPr/>
        </p:nvGraphicFramePr>
        <p:xfrm>
          <a:off x="3914776" y="3987800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17600" imgH="330200" progId="Equation.3">
                  <p:embed/>
                </p:oleObj>
              </mc:Choice>
              <mc:Fallback>
                <p:oleObj name="Equation" r:id="rId3" imgW="1117600" imgH="330200" progId="Equation.3">
                  <p:embed/>
                  <p:pic>
                    <p:nvPicPr>
                      <p:cNvPr id="952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776" y="3987800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3" name="Object 6"/>
          <p:cNvGraphicFramePr>
            <a:graphicFrameLocks noChangeAspect="1"/>
          </p:cNvGraphicFramePr>
          <p:nvPr/>
        </p:nvGraphicFramePr>
        <p:xfrm>
          <a:off x="3614738" y="2800350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77900" imgH="355600" progId="Equation.3">
                  <p:embed/>
                </p:oleObj>
              </mc:Choice>
              <mc:Fallback>
                <p:oleObj name="Equation" r:id="rId5" imgW="977900" imgH="355600" progId="Equation.3">
                  <p:embed/>
                  <p:pic>
                    <p:nvPicPr>
                      <p:cNvPr id="9524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4738" y="2800350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44" name="文字方塊 35"/>
          <p:cNvSpPr txBox="1">
            <a:spLocks noChangeArrowheads="1"/>
          </p:cNvSpPr>
          <p:nvPr/>
        </p:nvSpPr>
        <p:spPr bwMode="auto">
          <a:xfrm>
            <a:off x="7610475" y="4762500"/>
            <a:ext cx="28527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F1 score (F-score)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18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18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5245" name="文字方塊 36"/>
          <p:cNvSpPr txBox="1">
            <a:spLocks noChangeArrowheads="1"/>
          </p:cNvSpPr>
          <p:nvPr/>
        </p:nvSpPr>
        <p:spPr bwMode="auto">
          <a:xfrm>
            <a:off x="6054725" y="3971926"/>
            <a:ext cx="393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0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0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0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6" name="文字方塊 38"/>
          <p:cNvSpPr txBox="1">
            <a:spLocks noChangeArrowheads="1"/>
          </p:cNvSpPr>
          <p:nvPr/>
        </p:nvSpPr>
        <p:spPr bwMode="auto">
          <a:xfrm>
            <a:off x="4470401" y="717550"/>
            <a:ext cx="32480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20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TP / (TP + FN)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5247" name="Object 6"/>
          <p:cNvGraphicFramePr>
            <a:graphicFrameLocks noChangeAspect="1"/>
          </p:cNvGraphicFramePr>
          <p:nvPr/>
        </p:nvGraphicFramePr>
        <p:xfrm>
          <a:off x="5026026" y="472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12900" imgH="419100" progId="Equation.3">
                  <p:embed/>
                </p:oleObj>
              </mc:Choice>
              <mc:Fallback>
                <p:oleObj name="方程式" r:id="rId7" imgW="1612900" imgH="419100" progId="Equation.3">
                  <p:embed/>
                  <p:pic>
                    <p:nvPicPr>
                      <p:cNvPr id="9524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026" y="472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8" name="Object 4"/>
          <p:cNvGraphicFramePr>
            <a:graphicFrameLocks noChangeAspect="1"/>
          </p:cNvGraphicFramePr>
          <p:nvPr/>
        </p:nvGraphicFramePr>
        <p:xfrm>
          <a:off x="4387850" y="5991226"/>
          <a:ext cx="24717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1688367" imgH="355446" progId="Equation.3">
                  <p:embed/>
                </p:oleObj>
              </mc:Choice>
              <mc:Fallback>
                <p:oleObj name="方程式" r:id="rId9" imgW="1688367" imgH="355446" progId="Equation.3">
                  <p:embed/>
                  <p:pic>
                    <p:nvPicPr>
                      <p:cNvPr id="952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7850" y="5991226"/>
                        <a:ext cx="24717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9" name="Object 3"/>
          <p:cNvGraphicFramePr>
            <a:graphicFrameLocks noChangeAspect="1"/>
          </p:cNvGraphicFramePr>
          <p:nvPr/>
        </p:nvGraphicFramePr>
        <p:xfrm>
          <a:off x="7024688" y="2798764"/>
          <a:ext cx="3357562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2705100" imgH="393700" progId="Equation.3">
                  <p:embed/>
                </p:oleObj>
              </mc:Choice>
              <mc:Fallback>
                <p:oleObj name="方程式" r:id="rId11" imgW="2705100" imgH="393700" progId="Equation.3">
                  <p:embed/>
                  <p:pic>
                    <p:nvPicPr>
                      <p:cNvPr id="9524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4688" y="2798764"/>
                        <a:ext cx="3357562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50" name="Object 2"/>
          <p:cNvGraphicFramePr>
            <a:graphicFrameLocks noChangeAspect="1"/>
          </p:cNvGraphicFramePr>
          <p:nvPr/>
        </p:nvGraphicFramePr>
        <p:xfrm>
          <a:off x="3549651" y="3289301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857500" imgH="393700" progId="Equation.3">
                  <p:embed/>
                </p:oleObj>
              </mc:Choice>
              <mc:Fallback>
                <p:oleObj name="Equation" r:id="rId13" imgW="2857500" imgH="393700" progId="Equation.3">
                  <p:embed/>
                  <p:pic>
                    <p:nvPicPr>
                      <p:cNvPr id="952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51" y="3289301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51" name="文字方塊 35"/>
          <p:cNvSpPr txBox="1">
            <a:spLocks noChangeArrowheads="1"/>
          </p:cNvSpPr>
          <p:nvPr/>
        </p:nvSpPr>
        <p:spPr bwMode="auto">
          <a:xfrm>
            <a:off x="7737475" y="731839"/>
            <a:ext cx="2751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u="sng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(TN + FP)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1" name="圓角矩形 40"/>
          <p:cNvSpPr/>
          <p:nvPr/>
        </p:nvSpPr>
        <p:spPr>
          <a:xfrm>
            <a:off x="1858963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39"/>
          <p:cNvSpPr/>
          <p:nvPr/>
        </p:nvSpPr>
        <p:spPr>
          <a:xfrm>
            <a:off x="1789113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1722439" y="3748089"/>
            <a:ext cx="2122487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圓角矩形 40"/>
          <p:cNvSpPr/>
          <p:nvPr/>
        </p:nvSpPr>
        <p:spPr>
          <a:xfrm>
            <a:off x="1743076" y="2870201"/>
            <a:ext cx="1755775" cy="40481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121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710BBA-B3A0-5F48-BE06-C41D19F27E9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6259" name="文字方塊 32"/>
          <p:cNvSpPr txBox="1">
            <a:spLocks noChangeArrowheads="1"/>
          </p:cNvSpPr>
          <p:nvPr/>
        </p:nvSpPr>
        <p:spPr bwMode="auto">
          <a:xfrm>
            <a:off x="3917951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6260" name="群組 58"/>
          <p:cNvGrpSpPr>
            <a:grpSpLocks/>
          </p:cNvGrpSpPr>
          <p:nvPr/>
        </p:nvGrpSpPr>
        <p:grpSpPr bwMode="auto">
          <a:xfrm>
            <a:off x="2178051" y="174625"/>
            <a:ext cx="2416175" cy="2617788"/>
            <a:chOff x="367239" y="365963"/>
            <a:chExt cx="2416895" cy="2617997"/>
          </a:xfrm>
        </p:grpSpPr>
        <p:sp>
          <p:nvSpPr>
            <p:cNvPr id="9629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9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51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51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4012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4012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9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2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1" name="文字方塊 47"/>
          <p:cNvSpPr txBox="1">
            <a:spLocks noChangeArrowheads="1"/>
          </p:cNvSpPr>
          <p:nvPr/>
        </p:nvSpPr>
        <p:spPr bwMode="auto">
          <a:xfrm>
            <a:off x="2097089" y="2863850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2" name="文字方塊 47"/>
          <p:cNvSpPr txBox="1">
            <a:spLocks noChangeArrowheads="1"/>
          </p:cNvSpPr>
          <p:nvPr/>
        </p:nvSpPr>
        <p:spPr bwMode="auto">
          <a:xfrm>
            <a:off x="2097089" y="3300413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3" name="文字方塊 47"/>
          <p:cNvSpPr txBox="1">
            <a:spLocks noChangeArrowheads="1"/>
          </p:cNvSpPr>
          <p:nvPr/>
        </p:nvSpPr>
        <p:spPr bwMode="auto">
          <a:xfrm>
            <a:off x="2097088" y="3709989"/>
            <a:ext cx="2279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4" name="文字方塊 47"/>
          <p:cNvSpPr txBox="1">
            <a:spLocks noChangeArrowheads="1"/>
          </p:cNvSpPr>
          <p:nvPr/>
        </p:nvSpPr>
        <p:spPr bwMode="auto">
          <a:xfrm>
            <a:off x="2097089" y="4624388"/>
            <a:ext cx="369887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5" name="文字方塊 47"/>
          <p:cNvSpPr txBox="1">
            <a:spLocks noChangeArrowheads="1"/>
          </p:cNvSpPr>
          <p:nvPr/>
        </p:nvSpPr>
        <p:spPr bwMode="auto">
          <a:xfrm>
            <a:off x="2097088" y="5794375"/>
            <a:ext cx="22526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pSp>
        <p:nvGrpSpPr>
          <p:cNvPr id="96266" name="群組 58"/>
          <p:cNvGrpSpPr>
            <a:grpSpLocks/>
          </p:cNvGrpSpPr>
          <p:nvPr/>
        </p:nvGrpSpPr>
        <p:grpSpPr bwMode="auto">
          <a:xfrm>
            <a:off x="6507164" y="177800"/>
            <a:ext cx="2416175" cy="2617788"/>
            <a:chOff x="367239" y="365963"/>
            <a:chExt cx="2416895" cy="2617997"/>
          </a:xfrm>
        </p:grpSpPr>
        <p:sp>
          <p:nvSpPr>
            <p:cNvPr id="9628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B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8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8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8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9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46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154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7" name="文字方塊 47"/>
          <p:cNvSpPr txBox="1">
            <a:spLocks noChangeArrowheads="1"/>
          </p:cNvSpPr>
          <p:nvPr/>
        </p:nvSpPr>
        <p:spPr bwMode="auto">
          <a:xfrm>
            <a:off x="6478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0.50</a:t>
            </a:r>
            <a:endParaRPr lang="zh-TW" altLang="en-US" sz="2000">
              <a:latin typeface="Arial" charset="0"/>
            </a:endParaRPr>
          </a:p>
        </p:txBody>
      </p:sp>
      <p:graphicFrame>
        <p:nvGraphicFramePr>
          <p:cNvPr id="96268" name="Object 6"/>
          <p:cNvGraphicFramePr>
            <a:graphicFrameLocks noChangeAspect="1"/>
          </p:cNvGraphicFramePr>
          <p:nvPr/>
        </p:nvGraphicFramePr>
        <p:xfrm>
          <a:off x="8972551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900" imgH="355600" progId="Equation.3">
                  <p:embed/>
                </p:oleObj>
              </mc:Choice>
              <mc:Fallback>
                <p:oleObj name="Equation" r:id="rId3" imgW="977900" imgH="355600" progId="Equation.3">
                  <p:embed/>
                  <p:pic>
                    <p:nvPicPr>
                      <p:cNvPr id="9626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2551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9" name="文字方塊 38"/>
          <p:cNvSpPr txBox="1">
            <a:spLocks noChangeArrowheads="1"/>
          </p:cNvSpPr>
          <p:nvPr/>
        </p:nvSpPr>
        <p:spPr bwMode="auto">
          <a:xfrm>
            <a:off x="6216651" y="4591051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" name="圓角矩形 40"/>
          <p:cNvSpPr/>
          <p:nvPr/>
        </p:nvSpPr>
        <p:spPr>
          <a:xfrm>
            <a:off x="2147888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39"/>
          <p:cNvSpPr/>
          <p:nvPr/>
        </p:nvSpPr>
        <p:spPr>
          <a:xfrm>
            <a:off x="2078038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圓角矩形 40"/>
          <p:cNvSpPr/>
          <p:nvPr/>
        </p:nvSpPr>
        <p:spPr>
          <a:xfrm>
            <a:off x="6467476" y="614364"/>
            <a:ext cx="900113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圓角矩形 39"/>
          <p:cNvSpPr/>
          <p:nvPr/>
        </p:nvSpPr>
        <p:spPr>
          <a:xfrm>
            <a:off x="6399214" y="568326"/>
            <a:ext cx="2492375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6274" name="文字方塊 36"/>
          <p:cNvSpPr txBox="1">
            <a:spLocks noChangeArrowheads="1"/>
          </p:cNvSpPr>
          <p:nvPr/>
        </p:nvSpPr>
        <p:spPr bwMode="auto">
          <a:xfrm>
            <a:off x="6183314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6275" name="Object 5"/>
          <p:cNvGraphicFramePr>
            <a:graphicFrameLocks noChangeAspect="1"/>
          </p:cNvGraphicFramePr>
          <p:nvPr/>
        </p:nvGraphicFramePr>
        <p:xfrm>
          <a:off x="9029701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600" imgH="330200" progId="Equation.3">
                  <p:embed/>
                </p:oleObj>
              </mc:Choice>
              <mc:Fallback>
                <p:oleObj name="Equation" r:id="rId5" imgW="1117600" imgH="330200" progId="Equation.3">
                  <p:embed/>
                  <p:pic>
                    <p:nvPicPr>
                      <p:cNvPr id="9627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9701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圓角矩形 40"/>
          <p:cNvSpPr/>
          <p:nvPr/>
        </p:nvSpPr>
        <p:spPr>
          <a:xfrm>
            <a:off x="2147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圓角矩形 40"/>
          <p:cNvSpPr/>
          <p:nvPr/>
        </p:nvSpPr>
        <p:spPr>
          <a:xfrm>
            <a:off x="6178551" y="4654551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圓角矩形 39"/>
          <p:cNvSpPr/>
          <p:nvPr/>
        </p:nvSpPr>
        <p:spPr>
          <a:xfrm>
            <a:off x="2149476" y="3775075"/>
            <a:ext cx="24939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圓角矩形 39"/>
          <p:cNvSpPr/>
          <p:nvPr/>
        </p:nvSpPr>
        <p:spPr>
          <a:xfrm>
            <a:off x="6181726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圓角矩形 40"/>
          <p:cNvSpPr/>
          <p:nvPr/>
        </p:nvSpPr>
        <p:spPr>
          <a:xfrm>
            <a:off x="6438901" y="2889251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圓角矩形 39"/>
          <p:cNvSpPr/>
          <p:nvPr/>
        </p:nvSpPr>
        <p:spPr>
          <a:xfrm>
            <a:off x="6424614" y="3535364"/>
            <a:ext cx="2357437" cy="274637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741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F107CBC-6835-174D-BD6C-F1A8DFB8402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97283" name="群組 58"/>
          <p:cNvGrpSpPr>
            <a:grpSpLocks/>
          </p:cNvGrpSpPr>
          <p:nvPr/>
        </p:nvGrpSpPr>
        <p:grpSpPr bwMode="auto">
          <a:xfrm>
            <a:off x="6507164" y="177800"/>
            <a:ext cx="2416175" cy="2617788"/>
            <a:chOff x="367239" y="365963"/>
            <a:chExt cx="2416895" cy="2617997"/>
          </a:xfrm>
        </p:grpSpPr>
        <p:sp>
          <p:nvSpPr>
            <p:cNvPr id="9731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C’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1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1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2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4" name="文字方塊 47"/>
          <p:cNvSpPr txBox="1">
            <a:spLocks noChangeArrowheads="1"/>
          </p:cNvSpPr>
          <p:nvPr/>
        </p:nvSpPr>
        <p:spPr bwMode="auto">
          <a:xfrm>
            <a:off x="6478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0.86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0.81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0.82</a:t>
            </a:r>
            <a:endParaRPr lang="zh-TW" altLang="en-US" sz="2000">
              <a:latin typeface="Arial" charset="0"/>
            </a:endParaRPr>
          </a:p>
        </p:txBody>
      </p:sp>
      <p:grpSp>
        <p:nvGrpSpPr>
          <p:cNvPr id="97285" name="群組 58"/>
          <p:cNvGrpSpPr>
            <a:grpSpLocks/>
          </p:cNvGrpSpPr>
          <p:nvPr/>
        </p:nvGrpSpPr>
        <p:grpSpPr bwMode="auto">
          <a:xfrm>
            <a:off x="2278064" y="166689"/>
            <a:ext cx="2416175" cy="2617787"/>
            <a:chOff x="367239" y="365963"/>
            <a:chExt cx="2416895" cy="2617997"/>
          </a:xfrm>
        </p:grpSpPr>
        <p:sp>
          <p:nvSpPr>
            <p:cNvPr id="9730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0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47" name="矩形 46"/>
              <p:cNvSpPr/>
              <p:nvPr/>
            </p:nvSpPr>
            <p:spPr bwMode="auto">
              <a:xfrm>
                <a:off x="927450" y="1285978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927450" y="2117895"/>
                <a:ext cx="816218" cy="776350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 bwMode="auto">
              <a:xfrm>
                <a:off x="1804011" y="1285978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 bwMode="auto">
              <a:xfrm>
                <a:off x="1804011" y="2117895"/>
                <a:ext cx="816218" cy="7763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0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0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1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6" name="文字方塊 47"/>
          <p:cNvSpPr txBox="1">
            <a:spLocks noChangeArrowheads="1"/>
          </p:cNvSpPr>
          <p:nvPr/>
        </p:nvSpPr>
        <p:spPr bwMode="auto">
          <a:xfrm>
            <a:off x="2249489" y="2838450"/>
            <a:ext cx="19383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0.88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0.18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7287" name="文字方塊 32"/>
          <p:cNvSpPr txBox="1">
            <a:spLocks noChangeArrowheads="1"/>
          </p:cNvSpPr>
          <p:nvPr/>
        </p:nvSpPr>
        <p:spPr bwMode="auto">
          <a:xfrm>
            <a:off x="3917951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30" name="圓角矩形 40"/>
          <p:cNvSpPr/>
          <p:nvPr/>
        </p:nvSpPr>
        <p:spPr>
          <a:xfrm>
            <a:off x="2239963" y="611189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圓角矩形 39"/>
          <p:cNvSpPr/>
          <p:nvPr/>
        </p:nvSpPr>
        <p:spPr>
          <a:xfrm>
            <a:off x="2170113" y="565151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40"/>
          <p:cNvSpPr/>
          <p:nvPr/>
        </p:nvSpPr>
        <p:spPr>
          <a:xfrm>
            <a:off x="6465888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6396038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97292" name="Object 6"/>
          <p:cNvGraphicFramePr>
            <a:graphicFrameLocks noChangeAspect="1"/>
          </p:cNvGraphicFramePr>
          <p:nvPr/>
        </p:nvGraphicFramePr>
        <p:xfrm>
          <a:off x="8972551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900" imgH="355600" progId="Equation.3">
                  <p:embed/>
                </p:oleObj>
              </mc:Choice>
              <mc:Fallback>
                <p:oleObj name="Equation" r:id="rId3" imgW="977900" imgH="355600" progId="Equation.3">
                  <p:embed/>
                  <p:pic>
                    <p:nvPicPr>
                      <p:cNvPr id="9729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2551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93" name="文字方塊 38"/>
          <p:cNvSpPr txBox="1">
            <a:spLocks noChangeArrowheads="1"/>
          </p:cNvSpPr>
          <p:nvPr/>
        </p:nvSpPr>
        <p:spPr bwMode="auto">
          <a:xfrm>
            <a:off x="6216651" y="4591051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4" name="文字方塊 36"/>
          <p:cNvSpPr txBox="1">
            <a:spLocks noChangeArrowheads="1"/>
          </p:cNvSpPr>
          <p:nvPr/>
        </p:nvSpPr>
        <p:spPr bwMode="auto">
          <a:xfrm>
            <a:off x="6183314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7295" name="Object 5"/>
          <p:cNvGraphicFramePr>
            <a:graphicFrameLocks noChangeAspect="1"/>
          </p:cNvGraphicFramePr>
          <p:nvPr/>
        </p:nvGraphicFramePr>
        <p:xfrm>
          <a:off x="9029701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600" imgH="330200" progId="Equation.3">
                  <p:embed/>
                </p:oleObj>
              </mc:Choice>
              <mc:Fallback>
                <p:oleObj name="Equation" r:id="rId5" imgW="1117600" imgH="330200" progId="Equation.3">
                  <p:embed/>
                  <p:pic>
                    <p:nvPicPr>
                      <p:cNvPr id="9729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9701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圓角矩形 40"/>
          <p:cNvSpPr/>
          <p:nvPr/>
        </p:nvSpPr>
        <p:spPr>
          <a:xfrm>
            <a:off x="6178551" y="4654551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圓角矩形 39"/>
          <p:cNvSpPr/>
          <p:nvPr/>
        </p:nvSpPr>
        <p:spPr>
          <a:xfrm>
            <a:off x="6181726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40"/>
          <p:cNvSpPr/>
          <p:nvPr/>
        </p:nvSpPr>
        <p:spPr>
          <a:xfrm>
            <a:off x="2147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圓角矩形 39"/>
          <p:cNvSpPr/>
          <p:nvPr/>
        </p:nvSpPr>
        <p:spPr>
          <a:xfrm>
            <a:off x="2138363" y="3498851"/>
            <a:ext cx="2474912" cy="295275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圓角矩形 40"/>
          <p:cNvSpPr/>
          <p:nvPr/>
        </p:nvSpPr>
        <p:spPr>
          <a:xfrm>
            <a:off x="6438901" y="2889251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圓角矩形 39"/>
          <p:cNvSpPr/>
          <p:nvPr/>
        </p:nvSpPr>
        <p:spPr>
          <a:xfrm>
            <a:off x="6445251" y="3525838"/>
            <a:ext cx="2416175" cy="284162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89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651" y="274638"/>
            <a:ext cx="9676262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Machine Learning: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Unsupervised Learning: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 Cluster Analysis,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Market Segmentation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21100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96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895" y="789718"/>
            <a:ext cx="5475310" cy="5865667"/>
          </a:xfrm>
          <a:prstGeom prst="rect">
            <a:avLst/>
          </a:prstGeom>
        </p:spPr>
      </p:pic>
      <p:sp>
        <p:nvSpPr>
          <p:cNvPr id="12" name="圓角矩形 5">
            <a:extLst>
              <a:ext uri="{FF2B5EF4-FFF2-40B4-BE49-F238E27FC236}">
                <a16:creationId xmlns:a16="http://schemas.microsoft.com/office/drawing/2014/main" id="{EBEB4B97-7DA5-E84F-B100-1874B417C18F}"/>
              </a:ext>
            </a:extLst>
          </p:cNvPr>
          <p:cNvSpPr/>
          <p:nvPr/>
        </p:nvSpPr>
        <p:spPr>
          <a:xfrm>
            <a:off x="5167904" y="5157192"/>
            <a:ext cx="5545967" cy="1511404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389D9EC-F22B-234E-9259-31B000011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1125" y="5157192"/>
            <a:ext cx="3727106" cy="1512168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</a:rPr>
              <a:t>Segmentation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EAA6CB-971F-734C-933D-D0EA2D9F61EF}"/>
              </a:ext>
            </a:extLst>
          </p:cNvPr>
          <p:cNvSpPr/>
          <p:nvPr/>
        </p:nvSpPr>
        <p:spPr>
          <a:xfrm>
            <a:off x="1255591" y="2375463"/>
            <a:ext cx="38680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Unsupervised Learning: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 Analysis,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 Segmentation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96DE9B6-549B-39B6-580D-E17E7C7D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1" y="44624"/>
            <a:ext cx="11150221" cy="637764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Learning: Data Mining Tasks &amp; Methods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421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D4E9C92-E28F-8443-874E-C2E7C3BBDBF2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101851" y="1412875"/>
          <a:ext cx="8242299" cy="4799014"/>
        </p:xfrm>
        <a:graphic>
          <a:graphicData uri="http://schemas.openxmlformats.org/drawingml/2006/table">
            <a:tbl>
              <a:tblPr/>
              <a:tblGrid>
                <a:gridCol w="2428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5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8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</a:t>
                      </a:r>
                      <a:r>
                        <a:rPr kumimoji="0" lang="en-US" altLang="zh-TW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x,y</a:t>
                      </a: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6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4" marR="9524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79650" y="188914"/>
            <a:ext cx="748823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altLang="ko-KR" sz="4800" b="1" dirty="0">
                <a:solidFill>
                  <a:schemeClr val="accent1"/>
                </a:solidFill>
                <a:latin typeface="Calibri" pitchFamily="34" charset="0"/>
                <a:ea typeface="Gulim" pitchFamily="34" charset="-127"/>
              </a:rPr>
              <a:t>Example of Cluster Analysis</a:t>
            </a:r>
            <a:endParaRPr lang="en-US" altLang="ko-KR" sz="4800" b="1" dirty="0">
              <a:solidFill>
                <a:schemeClr val="accent1"/>
              </a:solidFill>
              <a:latin typeface="Calibri" pitchFamily="34" charset="0"/>
              <a:ea typeface="Gulim" pitchFamily="34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853790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98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135188" y="836613"/>
          <a:ext cx="8208962" cy="5937508"/>
        </p:xfrm>
        <a:graphic>
          <a:graphicData uri="http://schemas.openxmlformats.org/drawingml/2006/table">
            <a:tbl>
              <a:tblPr/>
              <a:tblGrid>
                <a:gridCol w="1173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8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7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40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68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019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Point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P(</a:t>
                      </a:r>
                      <a:r>
                        <a:rPr kumimoji="0" lang="en-US" altLang="zh-TW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x,y</a:t>
                      </a: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 distance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 distance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a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(3, 4)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3.78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(3, 6)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0.69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4.51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p03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(3, 8)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2.27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5.86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p04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d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0.89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3.13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p05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e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(4, 7)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1.22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p06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f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(5, 1)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5.01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3.05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p07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g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(5, 5)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2.30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p08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h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4.37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0.56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p09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i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(7, 5)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3.43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1.52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7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p10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j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(8, 5)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4.41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1.95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Cluster2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14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m1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(3.67, 5.83)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68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m2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(6.75, 3.50)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1350" name="Rectangle 2"/>
          <p:cNvSpPr txBox="1">
            <a:spLocks noChangeArrowheads="1"/>
          </p:cNvSpPr>
          <p:nvPr/>
        </p:nvSpPr>
        <p:spPr bwMode="auto">
          <a:xfrm>
            <a:off x="2279650" y="115889"/>
            <a:ext cx="74882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ko-KR" sz="4400" b="1" i="1">
                <a:solidFill>
                  <a:schemeClr val="accent1"/>
                </a:solidFill>
                <a:ea typeface="Gulim" charset="-127"/>
              </a:rPr>
              <a:t>K-Means</a:t>
            </a:r>
            <a:r>
              <a:rPr lang="en-US" altLang="ko-KR" sz="4400" b="1">
                <a:solidFill>
                  <a:schemeClr val="accent1"/>
                </a:solidFill>
                <a:ea typeface="Gulim" charset="-127"/>
              </a:rPr>
              <a:t> Clustering</a:t>
            </a:r>
          </a:p>
        </p:txBody>
      </p:sp>
    </p:spTree>
    <p:extLst>
      <p:ext uri="{BB962C8B-B14F-4D97-AF65-F5344CB8AC3E}">
        <p14:creationId xmlns:p14="http://schemas.microsoft.com/office/powerpoint/2010/main" val="297120955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3012"/>
          </a:xfrm>
        </p:spPr>
        <p:txBody>
          <a:bodyPr/>
          <a:lstStyle/>
          <a:p>
            <a:pPr eaLnBrk="1" hangingPunct="1"/>
            <a:r>
              <a:rPr lang="en-US" altLang="zh-TW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Cluster Analysis</a:t>
            </a:r>
          </a:p>
        </p:txBody>
      </p:sp>
      <p:sp>
        <p:nvSpPr>
          <p:cNvPr id="2" name="投影片編號版面配置區 3">
            <a:extLst>
              <a:ext uri="{FF2B5EF4-FFF2-40B4-BE49-F238E27FC236}">
                <a16:creationId xmlns:a16="http://schemas.microsoft.com/office/drawing/2014/main" id="{92442CFE-A270-0A08-8E59-C52B2B65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7534CD-D267-674F-9F6C-F56541ABCA70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99</a:t>
            </a:fld>
            <a:endParaRPr kumimoji="0" lang="zh-TW" altLang="en-US" dirty="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543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27401</TotalTime>
  <Words>9223</Words>
  <Application>Microsoft Macintosh PowerPoint</Application>
  <PresentationFormat>Widescreen</PresentationFormat>
  <Paragraphs>1902</Paragraphs>
  <Slides>160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160</vt:i4>
      </vt:variant>
    </vt:vector>
  </HeadingPairs>
  <TitlesOfParts>
    <vt:vector size="172" baseType="lpstr">
      <vt:lpstr>Arial Unicode MS</vt:lpstr>
      <vt:lpstr>Arial</vt:lpstr>
      <vt:lpstr>Calibri</vt:lpstr>
      <vt:lpstr>Courier</vt:lpstr>
      <vt:lpstr>Courier New</vt:lpstr>
      <vt:lpstr>Helvetica Neue</vt:lpstr>
      <vt:lpstr>Times New Roman</vt:lpstr>
      <vt:lpstr>Wingdings</vt:lpstr>
      <vt:lpstr>Office Theme</vt:lpstr>
      <vt:lpstr>Equation</vt:lpstr>
      <vt:lpstr>方程式</vt:lpstr>
      <vt:lpstr>Worksheet</vt:lpstr>
      <vt:lpstr>Machine Learning:  Supervised and Unsupervised Learning</vt:lpstr>
      <vt:lpstr>Syllabus</vt:lpstr>
      <vt:lpstr>Syllabus</vt:lpstr>
      <vt:lpstr>Syllabus</vt:lpstr>
      <vt:lpstr>Machine Learning:    Supervised  and  Unsupervised Learning</vt:lpstr>
      <vt:lpstr>Outline</vt:lpstr>
      <vt:lpstr>Stuart Russell and Peter Norvig (2020),  Artificial Intelligence: A Modern Approach,  4th Edition, Pearson</vt:lpstr>
      <vt:lpstr>Artificial Intelligence:  A Modern Approach </vt:lpstr>
      <vt:lpstr>Artificial Intelligence:  Machine Learning</vt:lpstr>
      <vt:lpstr>Artificial Intelligence:  5. Machine Learning</vt:lpstr>
      <vt:lpstr>Reinforcement Learning (DL)</vt:lpstr>
      <vt:lpstr>Reinforcement Learning (DL)</vt:lpstr>
      <vt:lpstr>Reinforcement Learning (DL)</vt:lpstr>
      <vt:lpstr>Agents interact with environments through sensors and actuators</vt:lpstr>
      <vt:lpstr>Machine Learning Supervised Learning (Classification) Learning from Examples</vt:lpstr>
      <vt:lpstr>Machine Learning Supervised Learning (Classification) Learning from Examples</vt:lpstr>
      <vt:lpstr>Iris flower data set</vt:lpstr>
      <vt:lpstr>PowerPoint Presentation</vt:lpstr>
      <vt:lpstr>iris.data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Artificial Intelligence Machine Learning &amp; Deep Learning</vt:lpstr>
      <vt:lpstr>AI, ML, DL</vt:lpstr>
      <vt:lpstr>3 Machine Learning Algorithms</vt:lpstr>
      <vt:lpstr>Machine Learning (ML)</vt:lpstr>
      <vt:lpstr>Machine Learning (ML) / Deep Learning (DL)</vt:lpstr>
      <vt:lpstr>Machine Learning Models</vt:lpstr>
      <vt:lpstr>Machine Learning: Data Mining Tasks &amp; Methods</vt:lpstr>
      <vt:lpstr>Data Mining Methods </vt:lpstr>
      <vt:lpstr>Scikit-Learn Machine Learning in Python</vt:lpstr>
      <vt:lpstr>Scikit-Learn</vt:lpstr>
      <vt:lpstr>Scikit-Learn Machine Learning Map</vt:lpstr>
      <vt:lpstr>Scikit-Learn Machine Learning Map</vt:lpstr>
      <vt:lpstr>Scikit-Learn Machine Learning Map</vt:lpstr>
      <vt:lpstr>Scikit-Learn Machine Learning Map</vt:lpstr>
      <vt:lpstr>Iris flower data set</vt:lpstr>
      <vt:lpstr>PowerPoint Presentation</vt:lpstr>
      <vt:lpstr>iris.data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Iris Data Visualization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Learning:  Supervised Learning: Classification  and  Prediction</vt:lpstr>
      <vt:lpstr>Machine Learning: Data Mining Tasks &amp;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  (Accuracy of Classification Model) </vt:lpstr>
      <vt:lpstr>Assessing the Classification Model </vt:lpstr>
      <vt:lpstr>Accuracy  Precision</vt:lpstr>
      <vt:lpstr>PowerPoint Presentation</vt:lpstr>
      <vt:lpstr>Accuracy vs. Precision</vt:lpstr>
      <vt:lpstr>Accuracy vs. Precision</vt:lpstr>
      <vt:lpstr>Accuracy vs. Precision</vt:lpstr>
      <vt:lpstr>Confusion Matrix  for Tabulation of Two-Class Classification Results</vt:lpstr>
      <vt:lpstr>Sensitivity  Specificity</vt:lpstr>
      <vt:lpstr>Estimation Methodologies for Classification</vt:lpstr>
      <vt:lpstr>k-Fold Cross-Validation</vt:lpstr>
      <vt:lpstr>Estimation Methodologies for Classification Area under the ROC curve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Learning: Unsupervised Learning:  Cluster Analysis,  Market Segmentation</vt:lpstr>
      <vt:lpstr>Machine Learning: Data Mining Tasks &amp; Methods</vt:lpstr>
      <vt:lpstr>PowerPoint Presentation</vt:lpstr>
      <vt:lpstr>PowerPoint Presentation</vt:lpstr>
      <vt:lpstr>Cluster Analysis</vt:lpstr>
      <vt:lpstr>Cluster Analysis</vt:lpstr>
      <vt:lpstr>Cluster Analysis</vt:lpstr>
      <vt:lpstr>Cluster Analysis</vt:lpstr>
      <vt:lpstr>k-Means Clustering Algorithm</vt:lpstr>
      <vt:lpstr>Cluster Analysis for Data Mining -  k-Means Clustering Algorithm</vt:lpstr>
      <vt:lpstr>Similarity  Distance</vt:lpstr>
      <vt:lpstr>Similarity and Dissimilarity Between Objects</vt:lpstr>
      <vt:lpstr>Similarity and Dissimilarity Between Objects (Cont.)</vt:lpstr>
      <vt:lpstr>Euclidean distance vs  Manhattan distance </vt:lpstr>
      <vt:lpstr>The K-Means Clustering Method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Clustering (K=2, two clusters)</vt:lpstr>
      <vt:lpstr>PowerPoint Presentation</vt:lpstr>
      <vt:lpstr>Machine Learning: Unsupervised Learning: Cluster Analysis K-Means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Learning: Unsupervised Learning:  Association Analysis, Market Basket Analysis</vt:lpstr>
      <vt:lpstr>Machine Learning: Data Mining Tasks &amp; Methods</vt:lpstr>
      <vt:lpstr>PowerPoint Presentation</vt:lpstr>
      <vt:lpstr>Association Analysis</vt:lpstr>
      <vt:lpstr>Market  Basket Analysis</vt:lpstr>
      <vt:lpstr>Python mlxtend Association Rules</vt:lpstr>
      <vt:lpstr>Python mlxtend Association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Aurélien Géron (2019),  Hands-On Machine Learning with Scikit-Learn, Keras, and TensorFlow: Concepts, Tools, and Techniques to Build Intelligent Systems, 2nd Edition O’Reilly Media, 2019</vt:lpstr>
      <vt:lpstr>Hands-On Machine Learning with  Scikit-Learn, Keras, and TensorFlow</vt:lpstr>
      <vt:lpstr>PowerPoint Presentation</vt:lpstr>
      <vt:lpstr>Stuart Russell and Peter Norvig (2020),  Artificial Intelligence: A Modern Approach,  4th Edition, Pearson</vt:lpstr>
      <vt:lpstr>Artificial Intelligence: A Modern Approach (AIMA)</vt:lpstr>
      <vt:lpstr>Artificial Intelligence: A Modern Approach (AIMA)</vt:lpstr>
      <vt:lpstr>Papers with Code State-of-the-Art (SOTA)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subject/>
  <dc:creator>Min-Yuh Day</dc:creator>
  <cp:keywords>Artificial Intelligence, AI</cp:keywords>
  <dc:description>Artificial Intelligence</dc:description>
  <cp:lastModifiedBy>imyday@gmail.com</cp:lastModifiedBy>
  <cp:revision>1417</cp:revision>
  <cp:lastPrinted>2020-12-23T14:44:17Z</cp:lastPrinted>
  <dcterms:created xsi:type="dcterms:W3CDTF">2019-09-12T03:09:52Z</dcterms:created>
  <dcterms:modified xsi:type="dcterms:W3CDTF">2022-10-18T23:59:59Z</dcterms:modified>
  <cp:category/>
</cp:coreProperties>
</file>