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1"/>
  </p:notesMasterIdLst>
  <p:sldIdLst>
    <p:sldId id="3462" r:id="rId2"/>
    <p:sldId id="3786" r:id="rId3"/>
    <p:sldId id="3787" r:id="rId4"/>
    <p:sldId id="3788" r:id="rId5"/>
    <p:sldId id="4314" r:id="rId6"/>
    <p:sldId id="4315" r:id="rId7"/>
    <p:sldId id="3176" r:id="rId8"/>
    <p:sldId id="4316" r:id="rId9"/>
    <p:sldId id="4317" r:id="rId10"/>
    <p:sldId id="3183" r:id="rId11"/>
    <p:sldId id="4318" r:id="rId12"/>
    <p:sldId id="4319" r:id="rId13"/>
    <p:sldId id="4320" r:id="rId14"/>
    <p:sldId id="4321" r:id="rId15"/>
    <p:sldId id="4322" r:id="rId16"/>
    <p:sldId id="4323" r:id="rId17"/>
    <p:sldId id="3499" r:id="rId18"/>
    <p:sldId id="4324" r:id="rId19"/>
    <p:sldId id="4325" r:id="rId20"/>
    <p:sldId id="4326" r:id="rId21"/>
    <p:sldId id="3510" r:id="rId22"/>
    <p:sldId id="4327" r:id="rId23"/>
    <p:sldId id="3507" r:id="rId24"/>
    <p:sldId id="3508" r:id="rId25"/>
    <p:sldId id="3509" r:id="rId26"/>
    <p:sldId id="4328" r:id="rId27"/>
    <p:sldId id="4329" r:id="rId28"/>
    <p:sldId id="3505" r:id="rId29"/>
    <p:sldId id="4330" r:id="rId30"/>
    <p:sldId id="3511" r:id="rId31"/>
    <p:sldId id="3512" r:id="rId32"/>
    <p:sldId id="3513" r:id="rId33"/>
    <p:sldId id="3514" r:id="rId34"/>
    <p:sldId id="3501" r:id="rId35"/>
    <p:sldId id="3461" r:id="rId36"/>
    <p:sldId id="3515" r:id="rId37"/>
    <p:sldId id="4331" r:id="rId38"/>
    <p:sldId id="3503" r:id="rId39"/>
    <p:sldId id="3463" r:id="rId40"/>
    <p:sldId id="3517" r:id="rId41"/>
    <p:sldId id="3516" r:id="rId42"/>
    <p:sldId id="3502" r:id="rId43"/>
    <p:sldId id="3506" r:id="rId44"/>
    <p:sldId id="3464" r:id="rId45"/>
    <p:sldId id="3465" r:id="rId46"/>
    <p:sldId id="3466" r:id="rId47"/>
    <p:sldId id="3467" r:id="rId48"/>
    <p:sldId id="3468" r:id="rId49"/>
    <p:sldId id="3469" r:id="rId50"/>
    <p:sldId id="3470" r:id="rId51"/>
    <p:sldId id="3471" r:id="rId52"/>
    <p:sldId id="3472" r:id="rId53"/>
    <p:sldId id="3504" r:id="rId54"/>
    <p:sldId id="3473" r:id="rId55"/>
    <p:sldId id="3474" r:id="rId56"/>
    <p:sldId id="3475" r:id="rId57"/>
    <p:sldId id="3476" r:id="rId58"/>
    <p:sldId id="3477" r:id="rId59"/>
    <p:sldId id="3478" r:id="rId60"/>
    <p:sldId id="3479" r:id="rId61"/>
    <p:sldId id="3480" r:id="rId62"/>
    <p:sldId id="3518" r:id="rId63"/>
    <p:sldId id="3481" r:id="rId64"/>
    <p:sldId id="3519" r:id="rId65"/>
    <p:sldId id="3483" r:id="rId66"/>
    <p:sldId id="3520" r:id="rId67"/>
    <p:sldId id="3484" r:id="rId68"/>
    <p:sldId id="3521" r:id="rId69"/>
    <p:sldId id="3522" r:id="rId70"/>
    <p:sldId id="4344" r:id="rId71"/>
    <p:sldId id="4345" r:id="rId72"/>
    <p:sldId id="4343" r:id="rId73"/>
    <p:sldId id="4346" r:id="rId74"/>
    <p:sldId id="4347" r:id="rId75"/>
    <p:sldId id="4348" r:id="rId76"/>
    <p:sldId id="4342" r:id="rId77"/>
    <p:sldId id="4349" r:id="rId78"/>
    <p:sldId id="4350" r:id="rId79"/>
    <p:sldId id="4351" r:id="rId80"/>
    <p:sldId id="4352" r:id="rId81"/>
    <p:sldId id="4353" r:id="rId82"/>
    <p:sldId id="4354" r:id="rId83"/>
    <p:sldId id="4339" r:id="rId84"/>
    <p:sldId id="4336" r:id="rId85"/>
    <p:sldId id="4338" r:id="rId86"/>
    <p:sldId id="4337" r:id="rId87"/>
    <p:sldId id="4296" r:id="rId88"/>
    <p:sldId id="4297" r:id="rId89"/>
    <p:sldId id="4298" r:id="rId90"/>
    <p:sldId id="4355" r:id="rId91"/>
    <p:sldId id="4356" r:id="rId92"/>
    <p:sldId id="4358" r:id="rId93"/>
    <p:sldId id="4359" r:id="rId94"/>
    <p:sldId id="4293" r:id="rId95"/>
    <p:sldId id="4361" r:id="rId96"/>
    <p:sldId id="4341" r:id="rId97"/>
    <p:sldId id="2682" r:id="rId98"/>
    <p:sldId id="3419" r:id="rId99"/>
    <p:sldId id="4340" r:id="rId10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579"/>
    <a:srgbClr val="A9D18E"/>
    <a:srgbClr val="D883FF"/>
    <a:srgbClr val="FF8AD8"/>
    <a:srgbClr val="FF2600"/>
    <a:srgbClr val="FF7E79"/>
    <a:srgbClr val="C00000"/>
    <a:srgbClr val="F8CBAD"/>
    <a:srgbClr val="000000"/>
    <a:srgbClr val="FF8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33"/>
    <p:restoredTop sz="95321"/>
  </p:normalViewPr>
  <p:slideViewPr>
    <p:cSldViewPr snapToGrid="0" snapToObjects="1">
      <p:cViewPr varScale="1">
        <p:scale>
          <a:sx n="94" d="100"/>
          <a:sy n="94" d="100"/>
        </p:scale>
        <p:origin x="46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5A3957-4C3A-0949-A668-E5B432EFB7B5}" type="datetimeFigureOut">
              <a:rPr lang="en-US" smtClean="0"/>
              <a:t>9/28/22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13BE1D-9CA5-194E-A79F-6FE8485E6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65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DCC4B-04C0-E345-9135-AF2AAC1F6D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97307F-E82F-6C41-94D7-0B918F0307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F9956-9324-FB4E-AEF2-D9D738D02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B3FA3-22CF-D24E-9257-B4BAD3401880}" type="datetime1">
              <a:rPr lang="en-US" smtClean="0"/>
              <a:t>9/28/22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2AD58-8C94-5746-A2CF-4E8B65CDE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A6D2F-B142-C34E-B53B-8319FC56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65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46172-8336-0A40-B4C3-4D8A5C93F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E20883-F177-154D-8E05-CA7696CC3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D4DA9-1F29-B84E-80DC-389667922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39A0E-6D67-224D-9CFD-01A351FD6A9C}" type="datetime1">
              <a:rPr lang="en-US" smtClean="0"/>
              <a:t>9/28/22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5BD03-736F-184E-8D7C-026EFBAE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AE6B7-5864-5F49-A039-0A08BCD12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193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38E1BA-4517-8F4C-BECF-2D4D4F9475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935B11-57DD-6647-A778-87C8BED79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5C4B8-A561-E841-8C61-AA17720C8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E26E0-5B06-6D4B-BE9C-55EAEC63A6AC}" type="datetime1">
              <a:rPr lang="en-US" smtClean="0"/>
              <a:t>9/28/22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37148-7E46-1642-856B-2C5035058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49ADD-0B1A-2C4D-963C-BCAD6CA8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96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BE4ED-5B09-6A4A-B804-3F95E7CDB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325563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48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68D9A-CD57-CE49-8834-30E3992BC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615044"/>
            <a:ext cx="11222181" cy="4738255"/>
          </a:xfrm>
        </p:spPr>
        <p:txBody>
          <a:bodyPr/>
          <a:lstStyle>
            <a:lvl1pPr marL="320040" indent="-32004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2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  <a:lvl2pPr indent="-32004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8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2pPr>
            <a:lvl3pPr indent="-32004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4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3pPr>
            <a:lvl4pPr indent="-32004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4pPr>
            <a:lvl5pPr indent="-32004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18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9C6CC-B570-4F45-86AC-540D1BEBC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267" y="6460525"/>
            <a:ext cx="2743200" cy="365125"/>
          </a:xfrm>
        </p:spPr>
        <p:txBody>
          <a:bodyPr/>
          <a:lstStyle/>
          <a:p>
            <a:fld id="{3AF6F8BD-BCC6-7D43-A79E-885049D004FB}" type="datetime1">
              <a:rPr lang="en-US" smtClean="0"/>
              <a:t>9/28/22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60589-8BB0-5240-B769-F0C1B0E4F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209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6F5F2-9431-DB42-A29F-B6D0844B8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797" y="6562244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64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A8BE4-B9DB-8B46-BE99-ED3CD2034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DFA206-4434-6C49-93D6-8FB3309A0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6590A-DE44-944F-A5EE-1F6F42A06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B91CB-B2E0-BC45-A47A-800ECE7C338D}" type="datetime1">
              <a:rPr lang="en-US" smtClean="0"/>
              <a:t>9/28/22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59D8B-60E1-EF4B-98C5-B7F4C2B7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B3723-86B1-B349-9F2F-09C62F85E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358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65C9C-EC45-E046-A3D4-2894A3040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2FDE4-30E7-4649-822C-2D4099F6B0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DCFADF-67B0-0644-8361-4420EA3D40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BDBED8-2B40-EA47-A7D2-0AA3D29F0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BBA4-D3DD-E64D-B22D-26AB1DAC96C8}" type="datetime1">
              <a:rPr lang="en-US" smtClean="0"/>
              <a:t>9/28/22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8B1922-CDFB-504A-97B2-40E4B4D8A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CEE245-AF96-D849-A4E3-6D346AFC5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35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2ECE3-9FE9-2549-980A-462110ABE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1AEA5C-9D0D-8540-A802-044357BA9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E4DC00-D8DE-A24F-A23A-E81A91EDE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DFDA34-08D1-8B4A-A358-1EB1A2A082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C2EC87-22D6-044E-A89A-063D1D3ED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721565-F153-184B-8089-F20E5C8BE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8BD54-CFAB-9A4A-A893-D1FFE0B82A24}" type="datetime1">
              <a:rPr lang="en-US" smtClean="0"/>
              <a:t>9/28/22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E93DEC-A740-CB4B-9590-8DF2B9765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17F901-E097-5540-B08C-3E642445C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06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9EC7A-C47E-9946-9B90-160BDE67B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48236E-5C25-094A-990A-B390F559E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865FB-1085-8649-9C39-7DD624120DB2}" type="datetime1">
              <a:rPr lang="en-US" smtClean="0"/>
              <a:t>9/28/22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FB224D-7B77-F246-86B4-B234C2E94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1347A5-4489-DF44-9AA3-B64959E2C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330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D6F886-4BA7-0040-8ACE-5C7FAE557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9962-BA7E-D649-BE8D-7B231E22E385}" type="datetime1">
              <a:rPr lang="en-US" smtClean="0"/>
              <a:t>9/28/22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7D98E3-0A3F-0448-8AA0-D38E4BFA1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5C1BB-88EF-9448-8DE7-F4A5DABE9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57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6DE33-7AE5-8543-AF89-B5653C781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E98C8-7EDE-CE4D-A528-970586C98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9EB3E7-F144-F641-B54D-3EB47B8E72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F0B833-546C-6148-B1FA-57BC3099B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777E-FE95-3E40-9E3A-837DD39FEE15}" type="datetime1">
              <a:rPr lang="en-US" smtClean="0"/>
              <a:t>9/28/22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FA3FB-D1B1-0746-848E-1BEF540F2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DA8433-197A-2142-8CEE-EF06B5D6F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703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F806E-8191-AF49-8CB3-41DE28791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DE83BE-7594-C041-A25D-3B73D4218E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88B594-88B6-6149-B1FD-74BAD06D93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AC2BA2-1BA6-C449-A364-D072C486C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62F62-C870-1A46-B89C-F9319BBEAAC6}" type="datetime1">
              <a:rPr lang="en-US" smtClean="0"/>
              <a:t>9/28/22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35E02-B667-C745-939D-5B704920F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628B53-7F35-524C-B44E-89322CDF9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28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8214AE-FC9D-504C-9A5B-0B18C04B9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A25B55-C874-BC45-9CCA-C277E871D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1020D-CF91-734E-B3D3-51E961C971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77300-BA5E-404D-9C5C-6790A31E4A9D}" type="datetime1">
              <a:rPr lang="en-US" smtClean="0"/>
              <a:t>9/28/22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2CA18-9323-ED4D-9C5F-8CE6AE0631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D4A42-A60C-0741-81C2-92B55CA94A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50931" y="6481000"/>
            <a:ext cx="1005444" cy="3444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9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320040" indent="-32004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320040" algn="l" defTabSz="914400" rtl="0" eaLnBrk="1" latinLnBrk="0" hangingPunct="1">
        <a:lnSpc>
          <a:spcPct val="10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320040" algn="l" defTabSz="914400" rtl="0" eaLnBrk="1" latinLnBrk="0" hangingPunct="1">
        <a:lnSpc>
          <a:spcPct val="10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320040" algn="l" defTabSz="914400" rtl="0" eaLnBrk="1" latinLnBrk="0" hangingPunct="1">
        <a:lnSpc>
          <a:spcPct val="10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320040" algn="l" defTabSz="914400" rtl="0" eaLnBrk="1" latinLnBrk="0" hangingPunct="1">
        <a:lnSpc>
          <a:spcPct val="10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hyperlink" Target="http://www.mis.ntpu.edu.tw/en/" TargetMode="External"/><Relationship Id="rId7" Type="http://schemas.openxmlformats.org/officeDocument/2006/relationships/image" Target="../media/image1.jpeg"/><Relationship Id="rId12" Type="http://schemas.openxmlformats.org/officeDocument/2006/relationships/image" Target="../media/image6.jpeg"/><Relationship Id="rId2" Type="http://schemas.openxmlformats.org/officeDocument/2006/relationships/hyperlink" Target="https://web.ntpu.edu.tw/~myday/" TargetMode="Externa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eb.ntpu.edu.tw/~myday" TargetMode="External"/><Relationship Id="rId11" Type="http://schemas.openxmlformats.org/officeDocument/2006/relationships/image" Target="../media/image5.png"/><Relationship Id="rId5" Type="http://schemas.openxmlformats.org/officeDocument/2006/relationships/hyperlink" Target="http://mail.im.tku.edu.tw/~myday/" TargetMode="External"/><Relationship Id="rId15" Type="http://schemas.openxmlformats.org/officeDocument/2006/relationships/hyperlink" Target="https://meet.google.com/miy-fbif-max" TargetMode="External"/><Relationship Id="rId10" Type="http://schemas.openxmlformats.org/officeDocument/2006/relationships/image" Target="../media/image4.png"/><Relationship Id="rId4" Type="http://schemas.openxmlformats.org/officeDocument/2006/relationships/hyperlink" Target="https://www.ntpu.edu.tw/" TargetMode="External"/><Relationship Id="rId9" Type="http://schemas.openxmlformats.org/officeDocument/2006/relationships/image" Target="../media/image3.png"/><Relationship Id="rId14" Type="http://schemas.openxmlformats.org/officeDocument/2006/relationships/image" Target="../media/image8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://aima.cs.berkeley.edu/python/readme.html" TargetMode="External"/><Relationship Id="rId7" Type="http://schemas.openxmlformats.org/officeDocument/2006/relationships/hyperlink" Target="http://aima.cs.berkeley.edu/python/csp.html" TargetMode="External"/><Relationship Id="rId2" Type="http://schemas.openxmlformats.org/officeDocument/2006/relationships/hyperlink" Target="http://aima.cs.berkeley.edu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aima.cs.berkeley.edu/python/games.html" TargetMode="External"/><Relationship Id="rId5" Type="http://schemas.openxmlformats.org/officeDocument/2006/relationships/hyperlink" Target="http://aima.cs.berkeley.edu/python/search.html" TargetMode="External"/><Relationship Id="rId4" Type="http://schemas.openxmlformats.org/officeDocument/2006/relationships/hyperlink" Target="https://github.com/aimacode/aima-python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Artificial-Intelligence-A-Modern-Approach/dp/0134610997/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://aima.cs.berkeley.edu/" TargetMode="Externa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s://github.com/aimacode" TargetMode="Externa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s://github.com/aimacode/aima-python" TargetMode="Externa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hyperlink" Target="https://www.amazon.com/Health-HIMSS-Book-Tom-Lawry/dp/0367333716/" TargetMode="Externa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nkecare.com/article/1929-2022-05-09-08-29-47" TargetMode="Externa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hyperlink" Target="https://huggingface.co/spaces/stabilityai/stable-diffusion" TargetMode="Externa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hyperlink" Target="https://paperswithcode.com/sota" TargetMode="Externa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FEG6DnGvwfUbeo4zJ1zTunjMqf2RkCrT" TargetMode="Externa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tinyurl.com/imtkupython101" TargetMode="External"/><Relationship Id="rId4" Type="http://schemas.openxmlformats.org/officeDocument/2006/relationships/hyperlink" Target="https://tinyurl.com/aintpupython101" TargetMode="Externa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83241-FC1A-9D47-B630-2B20ADB2C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194" y="1146693"/>
            <a:ext cx="11672156" cy="195648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TW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Problem Solving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F739AE-61B3-9644-82E1-CFFEDC0664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1867" y="64896"/>
            <a:ext cx="9293027" cy="65300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TW" sz="4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Artificial Intelligence</a:t>
            </a:r>
            <a:endParaRPr lang="en-US" sz="4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ED901-FEBB-2F45-A237-0DFFB7BB4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D6FF71F-CF6A-4C46-8F9B-61D49EEA70E3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22C2EBB-D9C1-D646-BE1E-780D746DC521}"/>
              </a:ext>
            </a:extLst>
          </p:cNvPr>
          <p:cNvSpPr txBox="1">
            <a:spLocks/>
          </p:cNvSpPr>
          <p:nvPr/>
        </p:nvSpPr>
        <p:spPr>
          <a:xfrm>
            <a:off x="1875514" y="4699887"/>
            <a:ext cx="8440972" cy="191674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4400" dirty="0">
                <a:solidFill>
                  <a:srgbClr val="898989"/>
                </a:solidFill>
                <a:cs typeface="Calibri" panose="020F0502020204030204" pitchFamily="34" charset="0"/>
                <a:hlinkClick r:id="rId2"/>
              </a:rPr>
              <a:t>Min-Yuh Day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r>
              <a:rPr lang="en-US" altLang="zh-TW" sz="14400" dirty="0" err="1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Ph.D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b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</a:b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Associate</a:t>
            </a:r>
            <a:r>
              <a:rPr lang="zh-TW" altLang="en-US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 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Professor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Institute of Information Management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National Taipei University</a:t>
            </a:r>
            <a:endParaRPr lang="en-US" altLang="zh-TW" sz="8000" dirty="0">
              <a:solidFill>
                <a:srgbClr val="898989"/>
              </a:solidFill>
              <a:latin typeface="Calibri" panose="020F0502020204030204" pitchFamily="34" charset="0"/>
              <a:cs typeface="Calibri" panose="020F0502020204030204" pitchFamily="34" charset="0"/>
              <a:hlinkClick r:id="rId5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4800" b="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https://web.ntpu.edu.tw/~myday</a:t>
            </a:r>
            <a:endParaRPr lang="en-US" sz="4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 descr="http://mail.tku.edu.tw/myday/images/Myday_Photo.jpg">
            <a:extLst>
              <a:ext uri="{FF2B5EF4-FFF2-40B4-BE49-F238E27FC236}">
                <a16:creationId xmlns:a16="http://schemas.microsoft.com/office/drawing/2014/main" id="{8392620C-E0E7-BD47-A4BD-CD41DE203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4973" y="4738465"/>
            <a:ext cx="1206269" cy="1493475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A123DF-B5B7-0741-A601-C566754FCAB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547" y="5320739"/>
            <a:ext cx="421513" cy="5112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554C2F-EE75-1146-9192-B193DB4DD7A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32" y="5753055"/>
            <a:ext cx="511280" cy="511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384EC2-A8FB-574F-A3A4-C14C04FDAE7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27" y="5748361"/>
            <a:ext cx="511280" cy="5112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576615-D765-F74F-A854-B57D46746B9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194" y="4798351"/>
            <a:ext cx="935665" cy="4219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53A563-6F2F-4D43-A9CA-738A2637D05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E914CD-8B6C-2D41-ACC1-7849D3B7E721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2132BE-AEB3-A34C-888A-14B934025607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6105" y="5976255"/>
            <a:ext cx="791692" cy="7916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3DF0C98-61FE-964B-A9AA-9A27B763C0CD}"/>
              </a:ext>
            </a:extLst>
          </p:cNvPr>
          <p:cNvSpPr txBox="1"/>
          <p:nvPr/>
        </p:nvSpPr>
        <p:spPr>
          <a:xfrm>
            <a:off x="3180607" y="3587805"/>
            <a:ext cx="5830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1111AI03</a:t>
            </a:r>
          </a:p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MBA, IM, NTPU (M6132) (Fall 2022)</a:t>
            </a:r>
            <a:b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Wed 2, 3, 4 (9:10-12:00) (B8F40)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6B0928-98E1-A94A-9E81-B0F0F78D4E86}"/>
              </a:ext>
            </a:extLst>
          </p:cNvPr>
          <p:cNvSpPr txBox="1"/>
          <p:nvPr/>
        </p:nvSpPr>
        <p:spPr>
          <a:xfrm>
            <a:off x="4540332" y="6616627"/>
            <a:ext cx="3111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2022-09-28</a:t>
            </a:r>
            <a:endParaRPr lang="en-US" altLang="zh-TW" sz="120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A78E06B-0CAA-7F66-FEAA-C40127DC3C9E}"/>
              </a:ext>
            </a:extLst>
          </p:cNvPr>
          <p:cNvSpPr txBox="1"/>
          <p:nvPr/>
        </p:nvSpPr>
        <p:spPr>
          <a:xfrm>
            <a:off x="10322343" y="4877827"/>
            <a:ext cx="18587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accent1"/>
                </a:solidFill>
                <a:hlinkClick r:id="rId15"/>
              </a:rPr>
              <a:t>https://meet.google.com/miy-fbif-max</a:t>
            </a:r>
            <a:endParaRPr lang="en-US" sz="12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EA6EDD9-45FD-F2A3-6249-2649AAAAD40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515629" y="3476315"/>
            <a:ext cx="1436835" cy="143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251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9809" y="1700808"/>
            <a:ext cx="10577015" cy="4425356"/>
          </a:xfrm>
        </p:spPr>
        <p:txBody>
          <a:bodyPr/>
          <a:lstStyle/>
          <a:p>
            <a:r>
              <a:rPr lang="en-US" sz="3600" dirty="0">
                <a:solidFill>
                  <a:srgbClr val="C00000"/>
                </a:solidFill>
              </a:rPr>
              <a:t>Solving Problems by Searching</a:t>
            </a:r>
          </a:p>
          <a:p>
            <a:r>
              <a:rPr lang="en-US" sz="3600" dirty="0">
                <a:solidFill>
                  <a:srgbClr val="C00000"/>
                </a:solidFill>
              </a:rPr>
              <a:t>Search in Complex Environments</a:t>
            </a:r>
          </a:p>
          <a:p>
            <a:r>
              <a:rPr lang="en-US" sz="3600" dirty="0">
                <a:solidFill>
                  <a:srgbClr val="C00000"/>
                </a:solidFill>
              </a:rPr>
              <a:t>Adversarial Search and Games</a:t>
            </a:r>
          </a:p>
          <a:p>
            <a:r>
              <a:rPr lang="en-US" sz="3600" dirty="0">
                <a:solidFill>
                  <a:srgbClr val="C00000"/>
                </a:solidFill>
              </a:rPr>
              <a:t>Constraint Satisfaction Problems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Artificial Intelligence: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2. Problem Solving</a:t>
            </a:r>
          </a:p>
        </p:txBody>
      </p:sp>
    </p:spTree>
    <p:extLst>
      <p:ext uri="{BB962C8B-B14F-4D97-AF65-F5344CB8AC3E}">
        <p14:creationId xmlns:p14="http://schemas.microsoft.com/office/powerpoint/2010/main" val="18177520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6334650"/>
          </a:xfrm>
        </p:spPr>
        <p:txBody>
          <a:bodyPr/>
          <a:lstStyle/>
          <a:p>
            <a:r>
              <a:rPr lang="en-US" sz="7200" dirty="0">
                <a:solidFill>
                  <a:srgbClr val="C00000"/>
                </a:solidFill>
              </a:rPr>
              <a:t>Intelligent Agents</a:t>
            </a:r>
          </a:p>
        </p:txBody>
      </p:sp>
    </p:spTree>
    <p:extLst>
      <p:ext uri="{BB962C8B-B14F-4D97-AF65-F5344CB8AC3E}">
        <p14:creationId xmlns:p14="http://schemas.microsoft.com/office/powerpoint/2010/main" val="35445043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0746" y="44625"/>
            <a:ext cx="8229600" cy="9014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4 Approaches of AI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</a:t>
            </a:fld>
            <a:endParaRPr lang="zh-TW" alt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793972" y="980728"/>
          <a:ext cx="8603148" cy="54981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015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01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0446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2.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 Humanly: The Cognitive</a:t>
                      </a:r>
                      <a: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  <a:t> Modeling Approach</a:t>
                      </a:r>
                      <a:endParaRPr lang="en-US" sz="36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3. </a:t>
                      </a:r>
                    </a:p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</a:t>
                      </a:r>
                      <a: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  <a:t> Rationally:</a:t>
                      </a:r>
                      <a:b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</a:br>
                      <a:r>
                        <a:rPr lang="en-US" sz="3200" b="1" baseline="0" dirty="0">
                          <a:solidFill>
                            <a:schemeClr val="accent1"/>
                          </a:solidFill>
                        </a:rPr>
                        <a:t>The “Laws of Thought” Approach</a:t>
                      </a:r>
                    </a:p>
                    <a:p>
                      <a:pPr algn="ctr"/>
                      <a:endParaRPr lang="en-US" sz="36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540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36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1.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sz="36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Acting Humanly: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The Turing Test Approach </a:t>
                      </a:r>
                      <a:r>
                        <a:rPr lang="en-US" sz="1200" b="1" dirty="0">
                          <a:solidFill>
                            <a:schemeClr val="accent1"/>
                          </a:solidFill>
                        </a:rPr>
                        <a:t>(1950)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C00000"/>
                          </a:solidFill>
                        </a:rPr>
                        <a:t>4. </a:t>
                      </a:r>
                    </a:p>
                    <a:p>
                      <a:pPr algn="ctr"/>
                      <a:r>
                        <a:rPr lang="en-US" sz="3600" b="1" dirty="0">
                          <a:solidFill>
                            <a:srgbClr val="C00000"/>
                          </a:solidFill>
                        </a:rPr>
                        <a:t>Acting Rationally:</a:t>
                      </a:r>
                      <a:br>
                        <a:rPr lang="en-US" sz="3600" b="1" dirty="0">
                          <a:solidFill>
                            <a:srgbClr val="C00000"/>
                          </a:solidFill>
                        </a:rPr>
                      </a:br>
                      <a:r>
                        <a:rPr lang="en-US" sz="3600" b="1" dirty="0">
                          <a:solidFill>
                            <a:srgbClr val="C00000"/>
                          </a:solidFill>
                        </a:rPr>
                        <a:t>The Rational Agent Approach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9F2DE54B-427E-284E-9D0E-42B3D473DF08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23506329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975" y="122238"/>
            <a:ext cx="8760541" cy="198430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 (DL)</a:t>
            </a:r>
            <a:endParaRPr lang="en-US" sz="3200" b="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606258"/>
            <a:ext cx="82314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93A4EEF-E6AA-3F4E-A406-95D287D4F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3629" y="2501160"/>
            <a:ext cx="1273629" cy="767312"/>
          </a:xfrm>
          <a:prstGeom prst="roundRect">
            <a:avLst>
              <a:gd name="adj" fmla="val 1363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Agent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E51BB8B-A5E7-1D41-B482-205B966688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6218" y="4138657"/>
            <a:ext cx="2481943" cy="880859"/>
          </a:xfrm>
          <a:prstGeom prst="roundRect">
            <a:avLst>
              <a:gd name="adj" fmla="val 18924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</a:p>
        </p:txBody>
      </p:sp>
    </p:spTree>
    <p:extLst>
      <p:ext uri="{BB962C8B-B14F-4D97-AF65-F5344CB8AC3E}">
        <p14:creationId xmlns:p14="http://schemas.microsoft.com/office/powerpoint/2010/main" val="72216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975" y="122238"/>
            <a:ext cx="8760541" cy="198430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 (DL)</a:t>
            </a:r>
            <a:endParaRPr lang="en-US" sz="3200" b="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14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606258"/>
            <a:ext cx="82314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93A4EEF-E6AA-3F4E-A406-95D287D4F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3629" y="2501160"/>
            <a:ext cx="1273629" cy="767312"/>
          </a:xfrm>
          <a:prstGeom prst="roundRect">
            <a:avLst>
              <a:gd name="adj" fmla="val 1363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Agent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E51BB8B-A5E7-1D41-B482-205B966688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6218" y="4138657"/>
            <a:ext cx="2481943" cy="880859"/>
          </a:xfrm>
          <a:prstGeom prst="roundRect">
            <a:avLst>
              <a:gd name="adj" fmla="val 18924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</a:p>
        </p:txBody>
      </p:sp>
      <p:cxnSp>
        <p:nvCxnSpPr>
          <p:cNvPr id="11" name="Elbow Connector 10">
            <a:extLst>
              <a:ext uri="{FF2B5EF4-FFF2-40B4-BE49-F238E27FC236}">
                <a16:creationId xmlns:a16="http://schemas.microsoft.com/office/drawing/2014/main" id="{1E9B0CED-362A-EC4D-B31F-9A86D2DBF9A5}"/>
              </a:ext>
            </a:extLst>
          </p:cNvPr>
          <p:cNvCxnSpPr>
            <a:cxnSpLocks/>
            <a:stCxn id="8" idx="3"/>
            <a:endCxn id="9" idx="3"/>
          </p:cNvCxnSpPr>
          <p:nvPr/>
        </p:nvCxnSpPr>
        <p:spPr>
          <a:xfrm>
            <a:off x="6837258" y="2884816"/>
            <a:ext cx="590903" cy="1694270"/>
          </a:xfrm>
          <a:prstGeom prst="bentConnector3">
            <a:avLst>
              <a:gd name="adj1" fmla="val 359991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2E6323A3-8BA0-AF4C-9A29-82ED3860ACA8}"/>
              </a:ext>
            </a:extLst>
          </p:cNvPr>
          <p:cNvCxnSpPr>
            <a:cxnSpLocks/>
            <a:stCxn id="9" idx="1"/>
            <a:endCxn id="8" idx="1"/>
          </p:cNvCxnSpPr>
          <p:nvPr/>
        </p:nvCxnSpPr>
        <p:spPr>
          <a:xfrm rot="10800000" flipH="1">
            <a:off x="4946217" y="2884816"/>
            <a:ext cx="617411" cy="1694270"/>
          </a:xfrm>
          <a:prstGeom prst="bentConnector3">
            <a:avLst>
              <a:gd name="adj1" fmla="val -252740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F5CC39F-4420-2F48-A24E-2988B0511D9C}"/>
              </a:ext>
            </a:extLst>
          </p:cNvPr>
          <p:cNvCxnSpPr>
            <a:cxnSpLocks/>
            <a:stCxn id="9" idx="0"/>
            <a:endCxn id="8" idx="2"/>
          </p:cNvCxnSpPr>
          <p:nvPr/>
        </p:nvCxnSpPr>
        <p:spPr>
          <a:xfrm flipV="1">
            <a:off x="6187189" y="3268472"/>
            <a:ext cx="13254" cy="870184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08AE28C1-2160-BE45-95FC-A300EF19A7E0}"/>
              </a:ext>
            </a:extLst>
          </p:cNvPr>
          <p:cNvSpPr txBox="1"/>
          <p:nvPr/>
        </p:nvSpPr>
        <p:spPr>
          <a:xfrm>
            <a:off x="7561471" y="2423152"/>
            <a:ext cx="1007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action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77EE5EE-6F71-F945-9760-AAC9FC3ED02E}"/>
              </a:ext>
            </a:extLst>
          </p:cNvPr>
          <p:cNvSpPr txBox="1"/>
          <p:nvPr/>
        </p:nvSpPr>
        <p:spPr>
          <a:xfrm>
            <a:off x="4969916" y="3518687"/>
            <a:ext cx="1127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reward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F8BEB89-E91D-8E42-B050-01D7E6256D40}"/>
              </a:ext>
            </a:extLst>
          </p:cNvPr>
          <p:cNvSpPr txBox="1"/>
          <p:nvPr/>
        </p:nvSpPr>
        <p:spPr>
          <a:xfrm>
            <a:off x="3619797" y="2415898"/>
            <a:ext cx="1778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observation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130D8D-172B-1D41-B271-BD73C2907E79}"/>
              </a:ext>
            </a:extLst>
          </p:cNvPr>
          <p:cNvSpPr txBox="1"/>
          <p:nvPr/>
        </p:nvSpPr>
        <p:spPr>
          <a:xfrm>
            <a:off x="3119036" y="2049534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124950F-C7E6-1C47-8586-BAC1D6E38022}"/>
              </a:ext>
            </a:extLst>
          </p:cNvPr>
          <p:cNvSpPr txBox="1"/>
          <p:nvPr/>
        </p:nvSpPr>
        <p:spPr>
          <a:xfrm>
            <a:off x="7070155" y="2057673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7EDD06F-F508-CF48-8811-BF8EB27F1CD4}"/>
              </a:ext>
            </a:extLst>
          </p:cNvPr>
          <p:cNvSpPr txBox="1"/>
          <p:nvPr/>
        </p:nvSpPr>
        <p:spPr>
          <a:xfrm>
            <a:off x="4508821" y="3217561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3145956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975" y="122238"/>
            <a:ext cx="8760541" cy="198430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 (DL)</a:t>
            </a:r>
            <a:endParaRPr lang="en-US" sz="3200" b="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15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606258"/>
            <a:ext cx="82314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93A4EEF-E6AA-3F4E-A406-95D287D4F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3629" y="2501160"/>
            <a:ext cx="1273629" cy="767312"/>
          </a:xfrm>
          <a:prstGeom prst="roundRect">
            <a:avLst>
              <a:gd name="adj" fmla="val 1363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Agent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E51BB8B-A5E7-1D41-B482-205B966688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6218" y="4138657"/>
            <a:ext cx="2481943" cy="880859"/>
          </a:xfrm>
          <a:prstGeom prst="roundRect">
            <a:avLst>
              <a:gd name="adj" fmla="val 18924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</a:p>
        </p:txBody>
      </p:sp>
      <p:cxnSp>
        <p:nvCxnSpPr>
          <p:cNvPr id="11" name="Elbow Connector 10">
            <a:extLst>
              <a:ext uri="{FF2B5EF4-FFF2-40B4-BE49-F238E27FC236}">
                <a16:creationId xmlns:a16="http://schemas.microsoft.com/office/drawing/2014/main" id="{1E9B0CED-362A-EC4D-B31F-9A86D2DBF9A5}"/>
              </a:ext>
            </a:extLst>
          </p:cNvPr>
          <p:cNvCxnSpPr>
            <a:cxnSpLocks/>
            <a:stCxn id="8" idx="3"/>
            <a:endCxn id="9" idx="3"/>
          </p:cNvCxnSpPr>
          <p:nvPr/>
        </p:nvCxnSpPr>
        <p:spPr>
          <a:xfrm>
            <a:off x="6837258" y="2884816"/>
            <a:ext cx="590903" cy="1694270"/>
          </a:xfrm>
          <a:prstGeom prst="bentConnector3">
            <a:avLst>
              <a:gd name="adj1" fmla="val 359991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2E6323A3-8BA0-AF4C-9A29-82ED3860ACA8}"/>
              </a:ext>
            </a:extLst>
          </p:cNvPr>
          <p:cNvCxnSpPr>
            <a:cxnSpLocks/>
            <a:stCxn id="9" idx="1"/>
            <a:endCxn id="8" idx="1"/>
          </p:cNvCxnSpPr>
          <p:nvPr/>
        </p:nvCxnSpPr>
        <p:spPr>
          <a:xfrm rot="10800000" flipH="1">
            <a:off x="4946217" y="2884816"/>
            <a:ext cx="617411" cy="1694270"/>
          </a:xfrm>
          <a:prstGeom prst="bentConnector3">
            <a:avLst>
              <a:gd name="adj1" fmla="val -252740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F5CC39F-4420-2F48-A24E-2988B0511D9C}"/>
              </a:ext>
            </a:extLst>
          </p:cNvPr>
          <p:cNvCxnSpPr>
            <a:cxnSpLocks/>
            <a:stCxn id="9" idx="0"/>
            <a:endCxn id="8" idx="2"/>
          </p:cNvCxnSpPr>
          <p:nvPr/>
        </p:nvCxnSpPr>
        <p:spPr>
          <a:xfrm flipV="1">
            <a:off x="6187189" y="3268472"/>
            <a:ext cx="13254" cy="870184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08AE28C1-2160-BE45-95FC-A300EF19A7E0}"/>
              </a:ext>
            </a:extLst>
          </p:cNvPr>
          <p:cNvSpPr txBox="1"/>
          <p:nvPr/>
        </p:nvSpPr>
        <p:spPr>
          <a:xfrm>
            <a:off x="7561471" y="2423152"/>
            <a:ext cx="1007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action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77EE5EE-6F71-F945-9760-AAC9FC3ED02E}"/>
              </a:ext>
            </a:extLst>
          </p:cNvPr>
          <p:cNvSpPr txBox="1"/>
          <p:nvPr/>
        </p:nvSpPr>
        <p:spPr>
          <a:xfrm>
            <a:off x="4969916" y="3518687"/>
            <a:ext cx="1127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reward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F8BEB89-E91D-8E42-B050-01D7E6256D40}"/>
              </a:ext>
            </a:extLst>
          </p:cNvPr>
          <p:cNvSpPr txBox="1"/>
          <p:nvPr/>
        </p:nvSpPr>
        <p:spPr>
          <a:xfrm>
            <a:off x="3619797" y="2415898"/>
            <a:ext cx="1778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observation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130D8D-172B-1D41-B271-BD73C2907E79}"/>
              </a:ext>
            </a:extLst>
          </p:cNvPr>
          <p:cNvSpPr txBox="1"/>
          <p:nvPr/>
        </p:nvSpPr>
        <p:spPr>
          <a:xfrm>
            <a:off x="3119036" y="2049534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124950F-C7E6-1C47-8586-BAC1D6E38022}"/>
              </a:ext>
            </a:extLst>
          </p:cNvPr>
          <p:cNvSpPr txBox="1"/>
          <p:nvPr/>
        </p:nvSpPr>
        <p:spPr>
          <a:xfrm>
            <a:off x="7070155" y="2057673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7EDD06F-F508-CF48-8811-BF8EB27F1CD4}"/>
              </a:ext>
            </a:extLst>
          </p:cNvPr>
          <p:cNvSpPr txBox="1"/>
          <p:nvPr/>
        </p:nvSpPr>
        <p:spPr>
          <a:xfrm>
            <a:off x="4508821" y="3217561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715622-5053-BF40-B11A-3DA984043056}"/>
              </a:ext>
            </a:extLst>
          </p:cNvPr>
          <p:cNvSpPr txBox="1"/>
          <p:nvPr/>
        </p:nvSpPr>
        <p:spPr>
          <a:xfrm>
            <a:off x="7739189" y="2877562"/>
            <a:ext cx="4106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5C4674-299C-B541-BC55-05642B5CAE2E}"/>
              </a:ext>
            </a:extLst>
          </p:cNvPr>
          <p:cNvSpPr txBox="1"/>
          <p:nvPr/>
        </p:nvSpPr>
        <p:spPr>
          <a:xfrm>
            <a:off x="6193816" y="3550327"/>
            <a:ext cx="4106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2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2200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2427619-DA6F-0142-8581-B969445AED83}"/>
              </a:ext>
            </a:extLst>
          </p:cNvPr>
          <p:cNvSpPr txBox="1"/>
          <p:nvPr/>
        </p:nvSpPr>
        <p:spPr>
          <a:xfrm>
            <a:off x="4274486" y="2877563"/>
            <a:ext cx="4411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2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2200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0640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60350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Agents</a:t>
            </a:r>
            <a:r>
              <a:rPr lang="en-US" dirty="0">
                <a:solidFill>
                  <a:schemeClr val="accent1"/>
                </a:solidFill>
              </a:rPr>
              <a:t> interact with </a:t>
            </a:r>
            <a:r>
              <a:rPr lang="en-US" dirty="0">
                <a:solidFill>
                  <a:srgbClr val="C00000"/>
                </a:solidFill>
              </a:rPr>
              <a:t>environments </a:t>
            </a:r>
            <a:r>
              <a:rPr lang="en-US" dirty="0">
                <a:solidFill>
                  <a:schemeClr val="accent1"/>
                </a:solidFill>
              </a:rPr>
              <a:t>through </a:t>
            </a:r>
            <a:r>
              <a:rPr lang="en-US" dirty="0">
                <a:solidFill>
                  <a:srgbClr val="C00000"/>
                </a:solidFill>
              </a:rPr>
              <a:t>sensors</a:t>
            </a:r>
            <a:r>
              <a:rPr lang="en-US" dirty="0">
                <a:solidFill>
                  <a:schemeClr val="accent1"/>
                </a:solidFill>
              </a:rPr>
              <a:t> and </a:t>
            </a:r>
            <a:r>
              <a:rPr lang="en-US" dirty="0">
                <a:solidFill>
                  <a:srgbClr val="C00000"/>
                </a:solidFill>
              </a:rPr>
              <a:t>actuators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16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C9C127B-33F9-4F41-8F1F-AF413AF843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7274" y="1665066"/>
            <a:ext cx="7377453" cy="479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868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17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6334650"/>
          </a:xfrm>
        </p:spPr>
        <p:txBody>
          <a:bodyPr/>
          <a:lstStyle/>
          <a:p>
            <a:r>
              <a:rPr lang="en-US" sz="8000" dirty="0">
                <a:solidFill>
                  <a:srgbClr val="C00000"/>
                </a:solidFill>
              </a:rPr>
              <a:t>Solving Problems </a:t>
            </a:r>
            <a:br>
              <a:rPr lang="en-US" sz="9000" dirty="0">
                <a:solidFill>
                  <a:srgbClr val="C00000"/>
                </a:solidFill>
              </a:rPr>
            </a:br>
            <a:r>
              <a:rPr lang="en-US" sz="9000" dirty="0">
                <a:solidFill>
                  <a:srgbClr val="C00000"/>
                </a:solidFill>
              </a:rPr>
              <a:t>by </a:t>
            </a:r>
            <a:br>
              <a:rPr lang="en-US" sz="9000" dirty="0">
                <a:solidFill>
                  <a:srgbClr val="C00000"/>
                </a:solidFill>
              </a:rPr>
            </a:br>
            <a:r>
              <a:rPr lang="en-US" sz="9000" dirty="0">
                <a:solidFill>
                  <a:srgbClr val="C00000"/>
                </a:solidFill>
              </a:rPr>
              <a:t>Searching</a:t>
            </a:r>
          </a:p>
        </p:txBody>
      </p:sp>
    </p:spTree>
    <p:extLst>
      <p:ext uri="{BB962C8B-B14F-4D97-AF65-F5344CB8AC3E}">
        <p14:creationId xmlns:p14="http://schemas.microsoft.com/office/powerpoint/2010/main" val="42056673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AI: Solving Problems by Searching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18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CFECB1-7266-9649-8137-277FE695D931}"/>
              </a:ext>
            </a:extLst>
          </p:cNvPr>
          <p:cNvSpPr/>
          <p:nvPr/>
        </p:nvSpPr>
        <p:spPr>
          <a:xfrm>
            <a:off x="1958032" y="1124745"/>
            <a:ext cx="845844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simplified road map of part of Romania, with road distances in miles.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D4E5E97-DC15-BA47-B4BC-0C90CFF8FA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798" y="1644352"/>
            <a:ext cx="80264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3595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60350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The state-space graph for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the two-cell vacuum world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19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6893B7-4ECF-834A-B854-6421D27AD6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2" y="2197952"/>
            <a:ext cx="8640959" cy="432739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7427EF0-C74A-F34C-9D07-6E9EE1C8D82E}"/>
              </a:ext>
            </a:extLst>
          </p:cNvPr>
          <p:cNvSpPr/>
          <p:nvPr/>
        </p:nvSpPr>
        <p:spPr>
          <a:xfrm>
            <a:off x="3429775" y="1549912"/>
            <a:ext cx="61926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There</a:t>
            </a:r>
            <a:r>
              <a:rPr lang="en-US" sz="2000" spc="-45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are</a:t>
            </a:r>
            <a:r>
              <a:rPr lang="en-US" sz="2000" spc="-3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8</a:t>
            </a:r>
            <a:r>
              <a:rPr lang="en-US" sz="2000" spc="-3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states</a:t>
            </a:r>
            <a:r>
              <a:rPr lang="en-US" sz="2000" spc="-25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and</a:t>
            </a:r>
            <a:r>
              <a:rPr lang="en-US" sz="2000" spc="-3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three</a:t>
            </a:r>
            <a:r>
              <a:rPr lang="en-US" sz="2000" spc="-235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actions</a:t>
            </a:r>
            <a:r>
              <a:rPr lang="en-US" sz="2000" spc="-2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for</a:t>
            </a:r>
            <a:r>
              <a:rPr lang="en-US" sz="2000" spc="-1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each</a:t>
            </a:r>
            <a:r>
              <a:rPr lang="en-US" sz="2000" spc="-2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state:</a:t>
            </a:r>
            <a:r>
              <a:rPr lang="en-US" sz="2000" spc="55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br>
              <a:rPr lang="en-US" sz="2000" spc="55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</a:t>
            </a:r>
            <a:r>
              <a:rPr lang="en-US" sz="2000" spc="5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=</a:t>
            </a:r>
            <a:r>
              <a:rPr lang="en-US" sz="2000" spc="-1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i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Left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</a:t>
            </a:r>
            <a:r>
              <a:rPr lang="en-US" sz="2000" spc="-15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</a:t>
            </a:r>
            <a:r>
              <a:rPr lang="en-US" sz="2000" spc="-5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= </a:t>
            </a:r>
            <a:r>
              <a:rPr lang="en-US" sz="2000" i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Right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</a:t>
            </a:r>
            <a:r>
              <a:rPr lang="en-US" sz="2000" spc="-1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</a:t>
            </a:r>
            <a:r>
              <a:rPr lang="en-US" sz="2000" spc="-5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= </a:t>
            </a:r>
            <a:r>
              <a:rPr lang="en-US" sz="2000" i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Suck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848615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/>
              <a:t>1  2022/09/14  Introduction to Artificial Intelligence</a:t>
            </a:r>
          </a:p>
          <a:p>
            <a:pPr marL="0" indent="0">
              <a:buNone/>
            </a:pPr>
            <a:r>
              <a:rPr lang="en-US" sz="2800" dirty="0"/>
              <a:t>2  2022/09/21  Artificial Intelligence and Intelligent Agents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C00000"/>
                </a:solidFill>
              </a:rPr>
              <a:t>3  2022/09/28  Problem Solving</a:t>
            </a:r>
          </a:p>
          <a:p>
            <a:pPr marL="0" indent="0">
              <a:buNone/>
            </a:pPr>
            <a:r>
              <a:rPr lang="en-US" sz="2800" dirty="0"/>
              <a:t>4  2022/10/05  Knowledge, Reasoning and Knowledge Representation;</a:t>
            </a:r>
            <a:br>
              <a:rPr lang="en-US" sz="2800" dirty="0"/>
            </a:br>
            <a:r>
              <a:rPr lang="en-US" sz="2800" dirty="0"/>
              <a:t>                            Uncertain Knowledge and Reasoning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7030A0"/>
                </a:solidFill>
              </a:rPr>
              <a:t>5  2022/10/12  Case Study on Artificial Intelligence I </a:t>
            </a:r>
          </a:p>
          <a:p>
            <a:pPr marL="0" indent="0">
              <a:buNone/>
            </a:pPr>
            <a:r>
              <a:rPr lang="en-US" sz="2800" dirty="0"/>
              <a:t>6  2022/10/19  Machine Learning: Supervised and Unsupervised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068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97768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 typical instance of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the 8-puzzle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20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16928D-9DB9-EA40-8853-92A5A6728C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020" y="1792010"/>
            <a:ext cx="8597460" cy="4517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9312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14300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Arad to Bucharest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21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D4E5E97-DC15-BA47-B4BC-0C90CFF8FA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798" y="1644352"/>
            <a:ext cx="8026400" cy="49530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C56EDCD6-9EF2-B540-8723-C81D03F74E0E}"/>
              </a:ext>
            </a:extLst>
          </p:cNvPr>
          <p:cNvSpPr/>
          <p:nvPr/>
        </p:nvSpPr>
        <p:spPr>
          <a:xfrm>
            <a:off x="2047594" y="2822739"/>
            <a:ext cx="791331" cy="4320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C564ABD-37CD-424D-82A7-B654550A497D}"/>
              </a:ext>
            </a:extLst>
          </p:cNvPr>
          <p:cNvSpPr/>
          <p:nvPr/>
        </p:nvSpPr>
        <p:spPr>
          <a:xfrm>
            <a:off x="7032104" y="5373216"/>
            <a:ext cx="1152128" cy="57606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1116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60350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Three partial search trees for finding a route from Arad to Bucharest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22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28EB19-78BB-8C4A-A62F-92ED766259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5" y="1556792"/>
            <a:ext cx="5966351" cy="502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9662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60350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Three partial search trees for finding a route from Arad to Bucharest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23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28EB19-78BB-8C4A-A62F-92ED766259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025"/>
          <a:stretch/>
        </p:blipFill>
        <p:spPr>
          <a:xfrm>
            <a:off x="1919536" y="1628800"/>
            <a:ext cx="8424936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2441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60350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Three partial search trees for finding a route from Arad to Bucharest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24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0E22BE-0831-4245-A643-A7E78CED07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" t="33990" r="-427" b="33035"/>
          <a:stretch/>
        </p:blipFill>
        <p:spPr>
          <a:xfrm>
            <a:off x="1919536" y="1628800"/>
            <a:ext cx="8424936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9662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60350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Three partial search trees for finding a route from Arad to Bucharest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25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490854-107E-DA48-BBD2-4E907E07B9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" t="66176" r="-427" b="849"/>
          <a:stretch/>
        </p:blipFill>
        <p:spPr>
          <a:xfrm>
            <a:off x="1919536" y="1628800"/>
            <a:ext cx="8424936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9959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60350"/>
            <a:ext cx="8640960" cy="180049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 sequence of search trees generated by a graph search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on the Romania problem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26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656BF0-3D8E-CD4E-9E36-FC59F5D796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3" y="2636912"/>
            <a:ext cx="8784261" cy="3528392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368FAC66-6F7D-CC4F-89FD-21871C06CC93}"/>
              </a:ext>
            </a:extLst>
          </p:cNvPr>
          <p:cNvSpPr/>
          <p:nvPr/>
        </p:nvSpPr>
        <p:spPr>
          <a:xfrm>
            <a:off x="9119621" y="5013176"/>
            <a:ext cx="576064" cy="50405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FB894F0-50B9-9B4C-B713-B57A0E307075}"/>
              </a:ext>
            </a:extLst>
          </p:cNvPr>
          <p:cNvSpPr/>
          <p:nvPr/>
        </p:nvSpPr>
        <p:spPr>
          <a:xfrm>
            <a:off x="7608168" y="2649353"/>
            <a:ext cx="576064" cy="50405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71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60350"/>
            <a:ext cx="8640960" cy="144045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The Separation Property of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Graph Search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3200" b="0" dirty="0">
                <a:solidFill>
                  <a:schemeClr val="accent1"/>
                </a:solidFill>
              </a:rPr>
              <a:t>illustrated on a rectangular-grid problem</a:t>
            </a:r>
            <a:endParaRPr lang="en-US" sz="3200" b="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27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99E707-4B89-0A44-9439-C2AC878FDC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208" y="3488928"/>
            <a:ext cx="8761281" cy="28924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A92CE82-B72E-4A4C-8520-8B0B70C06D4E}"/>
              </a:ext>
            </a:extLst>
          </p:cNvPr>
          <p:cNvSpPr/>
          <p:nvPr/>
        </p:nvSpPr>
        <p:spPr>
          <a:xfrm>
            <a:off x="3863752" y="2090614"/>
            <a:ext cx="52383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frontier (green) separates </a:t>
            </a:r>
            <a:br>
              <a:rPr lang="en-US" sz="24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interior (lavender) from </a:t>
            </a:r>
            <a:br>
              <a:rPr lang="en-US" sz="24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exterior (faint dashed)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364262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28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716B774-F70E-8348-91AB-A5A058647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-27384"/>
            <a:ext cx="9109075" cy="93610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The Best-First Search (BFS) Algorithm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1E6E44-A784-7C4C-86B8-FF074DDE3A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3" y="955170"/>
            <a:ext cx="8153027" cy="5642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5623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60350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Breadth-First Search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on a Simple Binary Tree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29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665A7A-D23F-E945-BC5E-618F3C7194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17" y="2986553"/>
            <a:ext cx="11436165" cy="180381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DFE469D-0F9F-7640-D0CC-5EFE8C448784}"/>
              </a:ext>
            </a:extLst>
          </p:cNvPr>
          <p:cNvSpPr/>
          <p:nvPr/>
        </p:nvSpPr>
        <p:spPr>
          <a:xfrm>
            <a:off x="191069" y="1078175"/>
            <a:ext cx="241254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Bread-First Search </a:t>
            </a:r>
            <a:br>
              <a:rPr lang="en-US" sz="3200" b="1" dirty="0">
                <a:solidFill>
                  <a:srgbClr val="C00000"/>
                </a:solidFill>
              </a:rPr>
            </a:br>
            <a:r>
              <a:rPr lang="en-US" sz="3200" b="1" dirty="0">
                <a:solidFill>
                  <a:srgbClr val="C00000"/>
                </a:solidFill>
              </a:rPr>
              <a:t>(BFS) </a:t>
            </a:r>
          </a:p>
        </p:txBody>
      </p:sp>
    </p:spTree>
    <p:extLst>
      <p:ext uri="{BB962C8B-B14F-4D97-AF65-F5344CB8AC3E}">
        <p14:creationId xmlns:p14="http://schemas.microsoft.com/office/powerpoint/2010/main" val="17561813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/>
              <a:t>7  2022/10/26  The Theory of Learning and Ensemble Learning 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8  2022/11/02  Midterm Project Report </a:t>
            </a:r>
          </a:p>
          <a:p>
            <a:pPr marL="0" indent="0">
              <a:buNone/>
            </a:pPr>
            <a:r>
              <a:rPr lang="en-US" sz="2800" dirty="0"/>
              <a:t>9  2022/11/09  Deep Learning and Reinforcement Learning </a:t>
            </a:r>
          </a:p>
          <a:p>
            <a:pPr marL="0" indent="0">
              <a:buNone/>
            </a:pPr>
            <a:r>
              <a:rPr lang="en-US" sz="2800" dirty="0"/>
              <a:t>10  2022/11/16  Deep Learning for Natural Language Processing  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11  2022/11/23  Invited Talk: AI for Information Retrieval  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7030A0"/>
                </a:solidFill>
              </a:rPr>
              <a:t>12  2022/11/30  Case Study on Artificial Intelligence II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535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60350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Breadth-First Search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on a Simple Binary Tree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30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665A7A-D23F-E945-BC5E-618F3C7194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4" r="76667"/>
          <a:stretch/>
        </p:blipFill>
        <p:spPr>
          <a:xfrm>
            <a:off x="2299626" y="1509697"/>
            <a:ext cx="7592744" cy="501016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46D0CC6-D55D-C036-322F-2BE67E3C1726}"/>
              </a:ext>
            </a:extLst>
          </p:cNvPr>
          <p:cNvSpPr/>
          <p:nvPr/>
        </p:nvSpPr>
        <p:spPr>
          <a:xfrm>
            <a:off x="191069" y="1078175"/>
            <a:ext cx="241254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Bread-First Search </a:t>
            </a:r>
            <a:br>
              <a:rPr lang="en-US" sz="3200" b="1" dirty="0">
                <a:solidFill>
                  <a:srgbClr val="C00000"/>
                </a:solidFill>
              </a:rPr>
            </a:br>
            <a:r>
              <a:rPr lang="en-US" sz="3200" b="1" dirty="0">
                <a:solidFill>
                  <a:srgbClr val="C00000"/>
                </a:solidFill>
              </a:rPr>
              <a:t>(BFS) </a:t>
            </a:r>
          </a:p>
        </p:txBody>
      </p:sp>
    </p:spTree>
    <p:extLst>
      <p:ext uri="{BB962C8B-B14F-4D97-AF65-F5344CB8AC3E}">
        <p14:creationId xmlns:p14="http://schemas.microsoft.com/office/powerpoint/2010/main" val="6876685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60350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Breadth-First Search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on a Simple Binary Tree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31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665A7A-D23F-E945-BC5E-618F3C7194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56" t="213" r="51611" b="2170"/>
          <a:stretch/>
        </p:blipFill>
        <p:spPr>
          <a:xfrm>
            <a:off x="2299628" y="1518624"/>
            <a:ext cx="7592744" cy="501016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AB28D41-2A26-F17A-0A4E-825D08683150}"/>
              </a:ext>
            </a:extLst>
          </p:cNvPr>
          <p:cNvSpPr/>
          <p:nvPr/>
        </p:nvSpPr>
        <p:spPr>
          <a:xfrm>
            <a:off x="191069" y="1078175"/>
            <a:ext cx="241254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Bread-First Search </a:t>
            </a:r>
            <a:br>
              <a:rPr lang="en-US" sz="3200" b="1" dirty="0">
                <a:solidFill>
                  <a:srgbClr val="C00000"/>
                </a:solidFill>
              </a:rPr>
            </a:br>
            <a:r>
              <a:rPr lang="en-US" sz="3200" b="1" dirty="0">
                <a:solidFill>
                  <a:srgbClr val="C00000"/>
                </a:solidFill>
              </a:rPr>
              <a:t>(BFS) </a:t>
            </a:r>
          </a:p>
        </p:txBody>
      </p:sp>
    </p:spTree>
    <p:extLst>
      <p:ext uri="{BB962C8B-B14F-4D97-AF65-F5344CB8AC3E}">
        <p14:creationId xmlns:p14="http://schemas.microsoft.com/office/powerpoint/2010/main" val="10497478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60350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Breadth-First Search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on a Simple Binary Tree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32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84FFD7-5464-6B47-BA5F-6F8C07F4F4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7" t="1822" r="25710" b="560"/>
          <a:stretch/>
        </p:blipFill>
        <p:spPr>
          <a:xfrm>
            <a:off x="2299628" y="1518624"/>
            <a:ext cx="7592744" cy="501016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3181C84-DE3D-A952-6AB2-8EDB4873D150}"/>
              </a:ext>
            </a:extLst>
          </p:cNvPr>
          <p:cNvSpPr/>
          <p:nvPr/>
        </p:nvSpPr>
        <p:spPr>
          <a:xfrm>
            <a:off x="191069" y="1078175"/>
            <a:ext cx="241254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Bread-First Search </a:t>
            </a:r>
            <a:br>
              <a:rPr lang="en-US" sz="3200" b="1" dirty="0">
                <a:solidFill>
                  <a:srgbClr val="C00000"/>
                </a:solidFill>
              </a:rPr>
            </a:br>
            <a:r>
              <a:rPr lang="en-US" sz="3200" b="1" dirty="0">
                <a:solidFill>
                  <a:srgbClr val="C00000"/>
                </a:solidFill>
              </a:rPr>
              <a:t>(BFS) </a:t>
            </a:r>
          </a:p>
        </p:txBody>
      </p:sp>
    </p:spTree>
    <p:extLst>
      <p:ext uri="{BB962C8B-B14F-4D97-AF65-F5344CB8AC3E}">
        <p14:creationId xmlns:p14="http://schemas.microsoft.com/office/powerpoint/2010/main" val="17826534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60350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Breadth-First Search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on a Simple Binary Tree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33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F38E91-F05E-254F-859B-E6FF754CFD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41" t="969" r="926" b="1413"/>
          <a:stretch/>
        </p:blipFill>
        <p:spPr>
          <a:xfrm>
            <a:off x="2299628" y="1518624"/>
            <a:ext cx="7592744" cy="501016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C12A698-11D8-37CC-A4CA-C6E54275DD7B}"/>
              </a:ext>
            </a:extLst>
          </p:cNvPr>
          <p:cNvSpPr/>
          <p:nvPr/>
        </p:nvSpPr>
        <p:spPr>
          <a:xfrm>
            <a:off x="191069" y="1078175"/>
            <a:ext cx="241254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Bread-First Search </a:t>
            </a:r>
            <a:br>
              <a:rPr lang="en-US" sz="3200" b="1" dirty="0">
                <a:solidFill>
                  <a:srgbClr val="C00000"/>
                </a:solidFill>
              </a:rPr>
            </a:br>
            <a:r>
              <a:rPr lang="en-US" sz="3200" b="1" dirty="0">
                <a:solidFill>
                  <a:srgbClr val="C00000"/>
                </a:solidFill>
              </a:rPr>
              <a:t>(BFS) </a:t>
            </a:r>
          </a:p>
        </p:txBody>
      </p:sp>
    </p:spTree>
    <p:extLst>
      <p:ext uri="{BB962C8B-B14F-4D97-AF65-F5344CB8AC3E}">
        <p14:creationId xmlns:p14="http://schemas.microsoft.com/office/powerpoint/2010/main" val="14843050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34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80CA90-B5EF-5C4C-9DEB-BB2480EAF0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1" y="1402022"/>
            <a:ext cx="8580675" cy="519533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DAAE2F0-4C63-F046-B5B9-7C8094C4A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825" y="115888"/>
            <a:ext cx="8642350" cy="114211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Breadth-First Search and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Uniform-Cost Search Algorithms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2438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60350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Part of the Romania State Space Uniform-Cost Search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35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42B058-8AD1-6A43-B8ED-027E5D0162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593" y="1527736"/>
            <a:ext cx="7399373" cy="4997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9695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36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6334650"/>
          </a:xfrm>
        </p:spPr>
        <p:txBody>
          <a:bodyPr/>
          <a:lstStyle/>
          <a:p>
            <a:r>
              <a:rPr lang="en-US" sz="8000" dirty="0">
                <a:solidFill>
                  <a:srgbClr val="C00000"/>
                </a:solidFill>
              </a:rPr>
              <a:t>Depth-First Search </a:t>
            </a:r>
            <a:br>
              <a:rPr lang="en-US" sz="8000" dirty="0">
                <a:solidFill>
                  <a:srgbClr val="C00000"/>
                </a:solidFill>
              </a:rPr>
            </a:br>
            <a:r>
              <a:rPr lang="en-US" sz="8000" dirty="0">
                <a:solidFill>
                  <a:srgbClr val="C00000"/>
                </a:solidFill>
              </a:rPr>
              <a:t>(DFS) </a:t>
            </a:r>
            <a:endParaRPr lang="en-US" sz="9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1597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37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1C898F-C197-1E44-BDE0-7D645219F9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148" y="188640"/>
            <a:ext cx="7759700" cy="64262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B482641-16FA-BF4D-91D3-900295A42DD2}"/>
              </a:ext>
            </a:extLst>
          </p:cNvPr>
          <p:cNvSpPr/>
          <p:nvPr/>
        </p:nvSpPr>
        <p:spPr>
          <a:xfrm>
            <a:off x="191069" y="341196"/>
            <a:ext cx="241254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Depth-First Search </a:t>
            </a:r>
            <a:br>
              <a:rPr lang="en-US" sz="3200" b="1" dirty="0">
                <a:solidFill>
                  <a:srgbClr val="C00000"/>
                </a:solidFill>
              </a:rPr>
            </a:br>
            <a:r>
              <a:rPr lang="en-US" sz="3200" b="1" dirty="0">
                <a:solidFill>
                  <a:srgbClr val="C00000"/>
                </a:solidFill>
              </a:rPr>
              <a:t>(DFS) </a:t>
            </a:r>
          </a:p>
        </p:txBody>
      </p:sp>
    </p:spTree>
    <p:extLst>
      <p:ext uri="{BB962C8B-B14F-4D97-AF65-F5344CB8AC3E}">
        <p14:creationId xmlns:p14="http://schemas.microsoft.com/office/powerpoint/2010/main" val="30005286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38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716B774-F70E-8348-91AB-A5A058647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16632"/>
            <a:ext cx="8640960" cy="115899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Iterative deepening and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 depth-limited tree-like search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6C71613-9918-0542-BCF6-035E1C8DB9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1522684"/>
            <a:ext cx="8640960" cy="5002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0352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2257" y="32466"/>
            <a:ext cx="9001000" cy="876255"/>
          </a:xfrm>
        </p:spPr>
        <p:txBody>
          <a:bodyPr/>
          <a:lstStyle/>
          <a:p>
            <a:r>
              <a:rPr lang="en-US" sz="3600" dirty="0">
                <a:solidFill>
                  <a:schemeClr val="accent1"/>
                </a:solidFill>
              </a:rPr>
              <a:t>Four iterations of iterative deepening search 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39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1935E7-C0A4-D14D-BD3E-FCE9593E60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672" y="908721"/>
            <a:ext cx="5833363" cy="5611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7222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/>
              <a:t>13  2022/12/07  Computer Vision and Robotics </a:t>
            </a:r>
          </a:p>
          <a:p>
            <a:pPr marL="0" indent="0">
              <a:buNone/>
            </a:pPr>
            <a:r>
              <a:rPr lang="en-US" sz="2800" dirty="0"/>
              <a:t>14  2022/12/14  Philosophy and Ethics of AI and the Future of AI 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15  2022/12/21  Final Project Report I 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16  2022/12/28  Final Project Report II </a:t>
            </a:r>
          </a:p>
          <a:p>
            <a:pPr marL="0" indent="0">
              <a:buNone/>
            </a:pPr>
            <a:r>
              <a:rPr lang="en-US" sz="2800" dirty="0"/>
              <a:t>17  2023/01/04  Self-learning </a:t>
            </a:r>
          </a:p>
          <a:p>
            <a:pPr marL="0" indent="0">
              <a:buNone/>
            </a:pPr>
            <a:r>
              <a:rPr lang="en-US" sz="2800" dirty="0"/>
              <a:t>18  2023/01/11  Self-learning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4645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2257" y="32466"/>
            <a:ext cx="9001000" cy="876255"/>
          </a:xfrm>
        </p:spPr>
        <p:txBody>
          <a:bodyPr/>
          <a:lstStyle/>
          <a:p>
            <a:r>
              <a:rPr lang="en-US" sz="3600" dirty="0">
                <a:solidFill>
                  <a:schemeClr val="accent1"/>
                </a:solidFill>
              </a:rPr>
              <a:t>Four iterations of iterative deepening search 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40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1935E7-C0A4-D14D-BD3E-FCE9593E60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4" t="-1125" r="184" b="52457"/>
          <a:stretch/>
        </p:blipFill>
        <p:spPr>
          <a:xfrm>
            <a:off x="1631504" y="1418260"/>
            <a:ext cx="8909718" cy="417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9062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2257" y="32466"/>
            <a:ext cx="9001000" cy="876255"/>
          </a:xfrm>
        </p:spPr>
        <p:txBody>
          <a:bodyPr/>
          <a:lstStyle/>
          <a:p>
            <a:r>
              <a:rPr lang="en-US" sz="3600" dirty="0">
                <a:solidFill>
                  <a:schemeClr val="accent1"/>
                </a:solidFill>
              </a:rPr>
              <a:t>Four iterations of iterative deepening search 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41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1935E7-C0A4-D14D-BD3E-FCE9593E60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32"/>
          <a:stretch/>
        </p:blipFill>
        <p:spPr>
          <a:xfrm>
            <a:off x="1631504" y="2138340"/>
            <a:ext cx="8909718" cy="417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017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42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716B774-F70E-8348-91AB-A5A058647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16632"/>
            <a:ext cx="8640960" cy="122413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Bidirectional Best-First Search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2800" dirty="0">
                <a:solidFill>
                  <a:schemeClr val="accent1"/>
                </a:solidFill>
              </a:rPr>
              <a:t>keeps two frontiers and two tables of reached states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FBD16CB-0FEC-F345-B522-81F9A8D825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945" y="1628800"/>
            <a:ext cx="9078111" cy="4676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0913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43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8E6B26-83E8-1E4C-93E8-FCF850A236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509" y="1596788"/>
            <a:ext cx="8832982" cy="470847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93B10F2-8687-2C4C-9F0A-56856ED315D4}"/>
              </a:ext>
            </a:extLst>
          </p:cNvPr>
          <p:cNvSpPr txBox="1">
            <a:spLocks/>
          </p:cNvSpPr>
          <p:nvPr/>
        </p:nvSpPr>
        <p:spPr bwMode="auto">
          <a:xfrm>
            <a:off x="1775520" y="161655"/>
            <a:ext cx="8640960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Bidirectional Best-First Search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2800" dirty="0">
                <a:solidFill>
                  <a:schemeClr val="accent1"/>
                </a:solidFill>
              </a:rPr>
              <a:t>keeps two frontiers and two tables of reached states</a:t>
            </a:r>
            <a:endParaRPr lang="en-US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1801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60350"/>
            <a:ext cx="8640960" cy="114300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Evaluation of search algorithms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44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6AF2A7-6044-FB4A-B46C-D59E0CA6DF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173" y="1462803"/>
            <a:ext cx="8917655" cy="413372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5D4FB87-0DE9-2841-AE79-B3FBFB925311}"/>
              </a:ext>
            </a:extLst>
          </p:cNvPr>
          <p:cNvSpPr/>
          <p:nvPr/>
        </p:nvSpPr>
        <p:spPr>
          <a:xfrm>
            <a:off x="2011419" y="5533926"/>
            <a:ext cx="816915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en-US" sz="2000" i="1" spc="4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is</a:t>
            </a:r>
            <a:r>
              <a:rPr lang="en-US" sz="2000" spc="45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</a:t>
            </a:r>
            <a:r>
              <a:rPr lang="en-US" sz="2000" spc="25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branching</a:t>
            </a:r>
            <a:r>
              <a:rPr lang="en-US" sz="2000" spc="2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factor;</a:t>
            </a:r>
            <a:r>
              <a:rPr lang="en-US" sz="2000" spc="4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</a:t>
            </a:r>
            <a:r>
              <a:rPr lang="en-US" sz="2000" i="1" spc="4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is</a:t>
            </a:r>
            <a:r>
              <a:rPr lang="en-US" sz="2000" spc="45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</a:t>
            </a:r>
            <a:r>
              <a:rPr lang="en-US" sz="2000" spc="25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maximum</a:t>
            </a:r>
            <a:r>
              <a:rPr lang="en-US" sz="2000" spc="-235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depth</a:t>
            </a:r>
            <a:r>
              <a:rPr lang="en-US" sz="2000" spc="9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of</a:t>
            </a:r>
            <a:r>
              <a:rPr lang="en-US" sz="2000" spc="9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</a:t>
            </a:r>
            <a:r>
              <a:rPr lang="en-US" sz="2000" spc="1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search</a:t>
            </a:r>
            <a:r>
              <a:rPr lang="en-US" sz="2000" spc="1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tree;</a:t>
            </a:r>
            <a:r>
              <a:rPr lang="en-US" sz="2000" spc="15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br>
              <a:rPr lang="en-US" sz="2000" spc="15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</a:t>
            </a:r>
            <a:r>
              <a:rPr lang="en-US" sz="2000" i="1" spc="105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is</a:t>
            </a:r>
            <a:r>
              <a:rPr lang="en-US" sz="2000" spc="9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</a:t>
            </a:r>
            <a:r>
              <a:rPr lang="en-US" sz="2000" spc="1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depth</a:t>
            </a:r>
            <a:r>
              <a:rPr lang="en-US" sz="2000" spc="9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of</a:t>
            </a:r>
            <a:r>
              <a:rPr lang="en-US" sz="2000" spc="1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</a:t>
            </a:r>
            <a:r>
              <a:rPr lang="en-US" sz="2000" spc="1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shallowest</a:t>
            </a:r>
            <a:r>
              <a:rPr lang="en-US" sz="2000" spc="85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solution,</a:t>
            </a:r>
            <a:r>
              <a:rPr lang="en-US" sz="2000" spc="115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or</a:t>
            </a:r>
            <a:r>
              <a:rPr lang="en-US" sz="2000" spc="1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is</a:t>
            </a:r>
            <a:r>
              <a:rPr lang="en-US" sz="2000" spc="105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</a:t>
            </a:r>
            <a:r>
              <a:rPr lang="en-US" sz="2000" i="1" spc="1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when</a:t>
            </a:r>
            <a:r>
              <a:rPr lang="en-US" sz="2000" spc="9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there</a:t>
            </a:r>
            <a:r>
              <a:rPr lang="en-US" sz="2000" spc="1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is</a:t>
            </a:r>
            <a:r>
              <a:rPr lang="en-US" sz="2000" spc="-235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no</a:t>
            </a:r>
            <a:r>
              <a:rPr lang="en-US" sz="2000" spc="115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solution;</a:t>
            </a:r>
            <a:r>
              <a:rPr lang="en-US" sz="2000" spc="175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br>
              <a:rPr lang="en-US" sz="2000" spc="175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ℓ</a:t>
            </a:r>
            <a:r>
              <a:rPr lang="en-US" sz="2000" i="1" spc="125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is</a:t>
            </a:r>
            <a:r>
              <a:rPr lang="en-US" sz="2000" spc="13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</a:t>
            </a:r>
            <a:r>
              <a:rPr lang="en-US" sz="2000" spc="125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depth</a:t>
            </a:r>
            <a:r>
              <a:rPr lang="en-US" sz="2000" spc="115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limit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6654375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60350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Values of </a:t>
            </a:r>
            <a:r>
              <a:rPr lang="en-US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hSLD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chemeClr val="accent1"/>
                </a:solidFill>
              </a:rPr>
              <a:t>—straight-line distances to Bucharest.</a:t>
            </a:r>
            <a:endParaRPr lang="en-US" sz="40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45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CEFADF-D46E-1D45-A8ED-7EF1EA0D58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244" y="2182882"/>
            <a:ext cx="8517513" cy="391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8006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-22391"/>
            <a:ext cx="8640960" cy="715087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A∗ search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46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39CBAA-75A5-D54D-BB51-E0ED111ED6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350" y="692697"/>
            <a:ext cx="6347296" cy="590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28812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47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CE3124-15ED-E04C-AEA8-4F90DF6957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622" y="1598604"/>
            <a:ext cx="8649859" cy="449469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209964C3-5A76-4641-B20B-E76EFE216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-22391"/>
            <a:ext cx="8640960" cy="715087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A∗ search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C92D18E-1A88-7040-809E-34AEF5C7B836}"/>
              </a:ext>
            </a:extLst>
          </p:cNvPr>
          <p:cNvSpPr/>
          <p:nvPr/>
        </p:nvSpPr>
        <p:spPr>
          <a:xfrm>
            <a:off x="2134988" y="581780"/>
            <a:ext cx="82094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Nodes are labeled with 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 = g + h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b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 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values are the Straight-Line</a:t>
            </a:r>
            <a:r>
              <a:rPr lang="en-US" sz="2400" spc="-235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Distances</a:t>
            </a:r>
            <a:r>
              <a:rPr lang="en-US" sz="2400" spc="-5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heuristic</a:t>
            </a:r>
            <a:r>
              <a:rPr lang="en-US" sz="2400" spc="-5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en-US" sz="2400" i="1" baseline="-25000" dirty="0" err="1">
                <a:solidFill>
                  <a:srgbClr val="C0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SLD</a:t>
            </a:r>
            <a:r>
              <a:rPr lang="en-US" sz="2400" i="1" spc="-135" dirty="0">
                <a:solidFill>
                  <a:srgbClr val="C0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63977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48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4F141E-8568-8B44-893F-018BBEB8F7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536" y="1318474"/>
            <a:ext cx="7910925" cy="527887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C8E6C5E-9BF0-4A4E-83A0-BE32919F6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-22391"/>
            <a:ext cx="8640960" cy="715087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A∗ search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89F9F17-C768-2A40-9BC6-96035E2D127C}"/>
              </a:ext>
            </a:extLst>
          </p:cNvPr>
          <p:cNvSpPr/>
          <p:nvPr/>
        </p:nvSpPr>
        <p:spPr>
          <a:xfrm>
            <a:off x="2134988" y="581780"/>
            <a:ext cx="82094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Nodes are labeled with 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 = g + h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b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 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values are the Straight-Line</a:t>
            </a:r>
            <a:r>
              <a:rPr lang="en-US" sz="2400" spc="-235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Distances</a:t>
            </a:r>
            <a:r>
              <a:rPr lang="en-US" sz="2400" spc="-5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heuristic</a:t>
            </a:r>
            <a:r>
              <a:rPr lang="en-US" sz="2400" spc="-5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en-US" sz="2400" i="1" baseline="-25000" dirty="0" err="1">
                <a:solidFill>
                  <a:srgbClr val="C0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SLD</a:t>
            </a:r>
            <a:r>
              <a:rPr lang="en-US" sz="2400" i="1" spc="-135" dirty="0">
                <a:solidFill>
                  <a:srgbClr val="C0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87447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49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A91BCF-9A1C-9449-A13C-FDC7D5E239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5" y="1628801"/>
            <a:ext cx="8882297" cy="463870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AD08621-A6A1-4D42-82F0-BE3E95713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-22391"/>
            <a:ext cx="8640960" cy="715087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A∗ search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9243FD1-A245-A74F-9BEE-F4C5A0C707C2}"/>
              </a:ext>
            </a:extLst>
          </p:cNvPr>
          <p:cNvSpPr/>
          <p:nvPr/>
        </p:nvSpPr>
        <p:spPr>
          <a:xfrm>
            <a:off x="1991256" y="692697"/>
            <a:ext cx="82094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Nodes are labeled with 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 = g + h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b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 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values are the Straight-Line</a:t>
            </a:r>
            <a:r>
              <a:rPr lang="en-US" sz="2400" spc="-235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Distances</a:t>
            </a:r>
            <a:r>
              <a:rPr lang="en-US" sz="2400" spc="-5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heuristic</a:t>
            </a:r>
            <a:r>
              <a:rPr lang="en-US" sz="2400" spc="-5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en-US" sz="2400" i="1" baseline="-25000" dirty="0" err="1">
                <a:solidFill>
                  <a:srgbClr val="C0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SLD</a:t>
            </a:r>
            <a:r>
              <a:rPr lang="en-US" sz="2400" i="1" spc="-135" dirty="0">
                <a:solidFill>
                  <a:srgbClr val="C0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3664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75520" y="274638"/>
            <a:ext cx="8640960" cy="6245225"/>
          </a:xfrm>
        </p:spPr>
        <p:txBody>
          <a:bodyPr/>
          <a:lstStyle/>
          <a:p>
            <a:r>
              <a:rPr lang="en-US" altLang="zh-TW" sz="7200" dirty="0">
                <a:solidFill>
                  <a:srgbClr val="C00000"/>
                </a:solidFill>
              </a:rPr>
              <a:t>Artificial Intelligence </a:t>
            </a:r>
            <a:br>
              <a:rPr lang="en-US" altLang="zh-TW" sz="7200" dirty="0">
                <a:solidFill>
                  <a:srgbClr val="C00000"/>
                </a:solidFill>
              </a:rPr>
            </a:br>
            <a:r>
              <a:rPr lang="en-US" altLang="zh-TW" sz="8800" dirty="0">
                <a:solidFill>
                  <a:srgbClr val="C00000"/>
                </a:solidFill>
              </a:rPr>
              <a:t>Problem Solving</a:t>
            </a:r>
            <a:endParaRPr lang="zh-TW" altLang="en-US" sz="88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7668843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18" y="104497"/>
            <a:ext cx="8640960" cy="114300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Triangle Inequality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50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C98B88-73F5-F040-820B-4EDAFB6080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571" y="1208977"/>
            <a:ext cx="8405568" cy="446449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5041F9C-EE71-5C49-9FAA-D49765E88CCC}"/>
              </a:ext>
            </a:extLst>
          </p:cNvPr>
          <p:cNvSpPr/>
          <p:nvPr/>
        </p:nvSpPr>
        <p:spPr>
          <a:xfrm>
            <a:off x="2855641" y="5637784"/>
            <a:ext cx="69847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If the heuristic </a:t>
            </a:r>
            <a:r>
              <a:rPr lang="en-US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 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is 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PMingLiU" panose="02020500000000000000" pitchFamily="18" charset="-120"/>
                <a:ea typeface="Times New Roman" panose="02020603050405020304" pitchFamily="18" charset="0"/>
                <a:cs typeface="Times New Roman" panose="02020603050405020304" pitchFamily="18" charset="0"/>
              </a:rPr>
              <a:t>consistent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then the single number </a:t>
            </a:r>
            <a:r>
              <a:rPr lang="en-US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pc="5" dirty="0">
                <a:solidFill>
                  <a:schemeClr val="accent3">
                    <a:lumMod val="50000"/>
                  </a:schemeClr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pc="5" dirty="0">
                <a:solidFill>
                  <a:schemeClr val="accent3">
                    <a:lumMod val="50000"/>
                  </a:schemeClr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pc="5" dirty="0">
                <a:solidFill>
                  <a:schemeClr val="accent3">
                    <a:lumMod val="50000"/>
                  </a:schemeClr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will be less than the sum of the cost c(n, a, a′) of the action </a:t>
            </a:r>
            <a:br>
              <a:rPr lang="en-US" spc="5" dirty="0">
                <a:solidFill>
                  <a:schemeClr val="accent3">
                    <a:lumMod val="50000"/>
                  </a:schemeClr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pc="5" dirty="0">
                <a:solidFill>
                  <a:schemeClr val="accent3">
                    <a:lumMod val="50000"/>
                  </a:schemeClr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from n to n′ plus the heuristic estimate h(n′).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85576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9926" y="44625"/>
            <a:ext cx="8640960" cy="1398425"/>
          </a:xfrm>
        </p:spPr>
        <p:txBody>
          <a:bodyPr/>
          <a:lstStyle/>
          <a:p>
            <a:r>
              <a:rPr lang="en-US" sz="2800" dirty="0">
                <a:solidFill>
                  <a:schemeClr val="accent1"/>
                </a:solidFill>
              </a:rPr>
              <a:t>Map of Romania showing contours </a:t>
            </a:r>
            <a:r>
              <a:rPr lang="en-US" sz="2800" i="1" dirty="0">
                <a:solidFill>
                  <a:schemeClr val="accent1"/>
                </a:solidFill>
              </a:rPr>
              <a:t>at </a:t>
            </a:r>
            <a:br>
              <a:rPr lang="en-US" sz="2800" i="1" dirty="0">
                <a:solidFill>
                  <a:schemeClr val="accent1"/>
                </a:solidFill>
              </a:rPr>
            </a:br>
            <a:r>
              <a:rPr lang="en-US" sz="2800" i="1" dirty="0">
                <a:solidFill>
                  <a:schemeClr val="accent1"/>
                </a:solidFill>
              </a:rPr>
              <a:t>f = 380, f = 400</a:t>
            </a:r>
            <a:r>
              <a:rPr lang="en-US" sz="2800" dirty="0">
                <a:solidFill>
                  <a:schemeClr val="accent1"/>
                </a:solidFill>
              </a:rPr>
              <a:t>, and </a:t>
            </a:r>
            <a:r>
              <a:rPr lang="en-US" sz="2800" i="1" dirty="0">
                <a:solidFill>
                  <a:schemeClr val="accent1"/>
                </a:solidFill>
              </a:rPr>
              <a:t>f = 420</a:t>
            </a:r>
            <a:r>
              <a:rPr lang="en-US" sz="2800" dirty="0">
                <a:solidFill>
                  <a:schemeClr val="accent1"/>
                </a:solidFill>
              </a:rPr>
              <a:t>, </a:t>
            </a:r>
            <a:br>
              <a:rPr lang="en-US" sz="2800" dirty="0">
                <a:solidFill>
                  <a:schemeClr val="accent1"/>
                </a:solidFill>
              </a:rPr>
            </a:br>
            <a:r>
              <a:rPr lang="en-US" sz="2800" dirty="0">
                <a:solidFill>
                  <a:schemeClr val="accent1"/>
                </a:solidFill>
              </a:rPr>
              <a:t>with Arad as the start state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51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3EBCA6-905E-2749-A054-2BD28997A9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6" y="1340769"/>
            <a:ext cx="8443784" cy="530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36387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60350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(a) A∗ Search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(b) Weighted A∗ Search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52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DFEF23-D70C-DC44-AE77-F4CCBC7BB8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879" y="1772817"/>
            <a:ext cx="9000912" cy="35663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FB13FCE-1999-E64F-A5DB-40D9A630CDC3}"/>
              </a:ext>
            </a:extLst>
          </p:cNvPr>
          <p:cNvSpPr/>
          <p:nvPr/>
        </p:nvSpPr>
        <p:spPr>
          <a:xfrm>
            <a:off x="1847528" y="5373217"/>
            <a:ext cx="86409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 gray bars are obstacles, the purple line is the path from the green</a:t>
            </a:r>
            <a:r>
              <a:rPr lang="en-US" b="1" spc="5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start to red goal, and the small dots are states that were reached by each search.</a:t>
            </a:r>
            <a:r>
              <a:rPr lang="en-US" b="1" spc="5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br>
              <a:rPr lang="en-US" b="1" spc="5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On this</a:t>
            </a:r>
            <a:r>
              <a:rPr lang="en-US" b="1" spc="5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particular problem, weighted A</a:t>
            </a:r>
            <a:r>
              <a:rPr lang="en-US" b="1" baseline="30000" dirty="0">
                <a:solidFill>
                  <a:schemeClr val="accent3">
                    <a:lumMod val="50000"/>
                  </a:schemeClr>
                </a:solidFill>
                <a:latin typeface="Segoe UI Symbol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∗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Segoe UI Symbol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explores 7 times fewer states and finds a path that is 5%</a:t>
            </a:r>
            <a:r>
              <a:rPr lang="en-US" b="1" spc="5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more</a:t>
            </a:r>
            <a:r>
              <a:rPr lang="en-US" b="1" spc="-3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costly.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5168494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53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716B774-F70E-8348-91AB-A5A058647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16632"/>
            <a:ext cx="8640960" cy="108012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Recursive Best-First Search (RBFS) Algorithm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19F858-92CF-EE4A-AB95-224D2B0D1B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4" y="1406498"/>
            <a:ext cx="8907292" cy="447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7885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60350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Recursive Best-First Search (RBFS)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54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00A70D-F2D6-C743-94EA-5244E053C4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5" y="1834901"/>
            <a:ext cx="8983873" cy="440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72798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60350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Recursive Best-First Search (RBFS)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55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4FF377-C034-A946-89A0-DBFE5512AB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656" y="1916831"/>
            <a:ext cx="8581825" cy="418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40849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60350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Recursive Best-First Search (RBFS)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56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4ED5B2-E0C9-4947-97CB-C7E90D3232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8" y="1772816"/>
            <a:ext cx="8640960" cy="4518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03255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60350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Bidirectional Search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maintains two frontiers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57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6A299B-26C9-BE4B-BBD9-0C99100495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021" y="1556792"/>
            <a:ext cx="8273955" cy="421265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BE65C56-F7A5-D346-B83F-4050077DA677}"/>
              </a:ext>
            </a:extLst>
          </p:cNvPr>
          <p:cNvSpPr/>
          <p:nvPr/>
        </p:nvSpPr>
        <p:spPr>
          <a:xfrm>
            <a:off x="3359696" y="5750421"/>
            <a:ext cx="662473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On the left, nodes A and B are</a:t>
            </a:r>
            <a:r>
              <a:rPr lang="en-US" sz="2200" spc="5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successors</a:t>
            </a:r>
            <a:r>
              <a:rPr lang="en-US" sz="2200" spc="-4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of</a:t>
            </a:r>
            <a:r>
              <a:rPr lang="en-US" sz="2200" spc="-4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Start;</a:t>
            </a:r>
            <a:r>
              <a:rPr lang="en-US" sz="2200" spc="-25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br>
              <a:rPr lang="en-US" sz="2200" spc="-25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on</a:t>
            </a:r>
            <a:r>
              <a:rPr lang="en-US" sz="2200" spc="-4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</a:t>
            </a:r>
            <a:r>
              <a:rPr lang="en-US" sz="2200" spc="-35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right,</a:t>
            </a:r>
            <a:r>
              <a:rPr lang="en-US" sz="2200" spc="-3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node</a:t>
            </a:r>
            <a:r>
              <a:rPr lang="en-US" sz="2200" spc="-55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</a:t>
            </a:r>
            <a:r>
              <a:rPr lang="en-US" sz="2200" spc="-2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is</a:t>
            </a:r>
            <a:r>
              <a:rPr lang="en-US" sz="2200" spc="-25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an</a:t>
            </a:r>
            <a:r>
              <a:rPr lang="en-US" sz="2200" spc="-4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inverse</a:t>
            </a:r>
            <a:r>
              <a:rPr lang="en-US" sz="2200" spc="-45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successor</a:t>
            </a:r>
            <a:r>
              <a:rPr lang="en-US" sz="2200" spc="-4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of</a:t>
            </a:r>
            <a:r>
              <a:rPr lang="en-US" sz="2200" spc="-3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Goal</a:t>
            </a:r>
            <a:r>
              <a:rPr lang="en-US" sz="2200" dirty="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2023086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18" y="107331"/>
            <a:ext cx="8640960" cy="114300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 typical instance of the 8-puzzle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58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22625E-968F-8245-A4B6-4DF5E6A37C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65" y="1916832"/>
            <a:ext cx="8612079" cy="453650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AEC8F49-AFC0-5E44-9050-7B89B0C28736}"/>
              </a:ext>
            </a:extLst>
          </p:cNvPr>
          <p:cNvSpPr/>
          <p:nvPr/>
        </p:nvSpPr>
        <p:spPr>
          <a:xfrm>
            <a:off x="2783633" y="1216256"/>
            <a:ext cx="66709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The shortest solution is 26 actions long</a:t>
            </a:r>
          </a:p>
        </p:txBody>
      </p:sp>
    </p:spTree>
    <p:extLst>
      <p:ext uri="{BB962C8B-B14F-4D97-AF65-F5344CB8AC3E}">
        <p14:creationId xmlns:p14="http://schemas.microsoft.com/office/powerpoint/2010/main" val="42073774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18" y="140837"/>
            <a:ext cx="8640960" cy="1143000"/>
          </a:xfrm>
        </p:spPr>
        <p:txBody>
          <a:bodyPr/>
          <a:lstStyle/>
          <a:p>
            <a:r>
              <a:rPr lang="en-US" sz="3200" dirty="0">
                <a:solidFill>
                  <a:schemeClr val="accent1"/>
                </a:solidFill>
              </a:rPr>
              <a:t>Comparison of the search costs and effective branching factors for 8-puzzle problems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59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B417CA-4D47-2243-8E4B-E0F6BB23B6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3" y="1403350"/>
            <a:ext cx="8826535" cy="505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8799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5A5D8-1366-7F4E-8684-40F571C5E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49300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tx2"/>
                </a:solidFill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8173C-66A3-264E-94CB-06DA62308A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3581" y="1207096"/>
            <a:ext cx="10136215" cy="5030217"/>
          </a:xfrm>
        </p:spPr>
        <p:txBody>
          <a:bodyPr/>
          <a:lstStyle/>
          <a:p>
            <a:r>
              <a:rPr lang="en-US" sz="4400" dirty="0"/>
              <a:t>Solving Problems by Searching</a:t>
            </a:r>
          </a:p>
          <a:p>
            <a:r>
              <a:rPr lang="en-US" sz="4400" dirty="0"/>
              <a:t>Search in Complex Environments</a:t>
            </a:r>
          </a:p>
          <a:p>
            <a:r>
              <a:rPr lang="en-US" sz="4400" dirty="0"/>
              <a:t>Adversarial Search and Games</a:t>
            </a:r>
          </a:p>
          <a:p>
            <a:r>
              <a:rPr lang="en-US" sz="4400" dirty="0"/>
              <a:t>Constraint Satisfaction Problems</a:t>
            </a:r>
          </a:p>
          <a:p>
            <a:endParaRPr lang="en-US" sz="4400" dirty="0"/>
          </a:p>
          <a:p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87625A-1DE5-8B41-BA0C-CF9F24443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7054449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60350"/>
            <a:ext cx="8640960" cy="114300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 subproblem of the 8-puzzle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60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6A78A7-DDF5-054D-8658-2BD79A3512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882" y="1232352"/>
            <a:ext cx="8994236" cy="457291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2E9D9EE-5E1F-8F49-945F-87E9F989B267}"/>
              </a:ext>
            </a:extLst>
          </p:cNvPr>
          <p:cNvSpPr/>
          <p:nvPr/>
        </p:nvSpPr>
        <p:spPr>
          <a:xfrm>
            <a:off x="2063552" y="5889466"/>
            <a:ext cx="82982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</a:t>
            </a:r>
            <a:r>
              <a:rPr lang="en-US" sz="2000" spc="-35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task</a:t>
            </a:r>
            <a:r>
              <a:rPr lang="en-US" sz="2000" spc="-2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is</a:t>
            </a:r>
            <a:r>
              <a:rPr lang="en-US" sz="2000" spc="-25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to</a:t>
            </a:r>
            <a:r>
              <a:rPr lang="en-US" sz="2000" spc="-3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get</a:t>
            </a:r>
            <a:r>
              <a:rPr lang="en-US" sz="2000" spc="-25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tiles</a:t>
            </a:r>
            <a:r>
              <a:rPr lang="en-US" sz="2000" spc="-24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1,</a:t>
            </a:r>
            <a:r>
              <a:rPr lang="en-US" sz="2000" spc="-5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2,</a:t>
            </a:r>
            <a:r>
              <a:rPr lang="en-US" sz="2000" spc="-15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3,</a:t>
            </a:r>
            <a:r>
              <a:rPr lang="en-US" sz="2000" spc="-5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4,</a:t>
            </a:r>
            <a:r>
              <a:rPr lang="en-US" sz="2000" spc="-15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and</a:t>
            </a:r>
            <a:r>
              <a:rPr lang="en-US" sz="2000" spc="-5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</a:t>
            </a:r>
            <a:r>
              <a:rPr lang="en-US" sz="2000" spc="-5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blank</a:t>
            </a:r>
            <a:r>
              <a:rPr lang="en-US" sz="2000" spc="-25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into their</a:t>
            </a:r>
            <a:r>
              <a:rPr lang="en-US" sz="2000" spc="-15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correct</a:t>
            </a:r>
            <a:r>
              <a:rPr lang="en-US" sz="2000" spc="-15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positions,</a:t>
            </a:r>
            <a:r>
              <a:rPr lang="en-US" sz="2000" spc="-15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without</a:t>
            </a:r>
            <a:r>
              <a:rPr lang="en-US" sz="2000" spc="-3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worrying</a:t>
            </a:r>
            <a:r>
              <a:rPr lang="en-US" sz="2000" spc="-2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about</a:t>
            </a:r>
            <a:r>
              <a:rPr lang="en-US" sz="2000" spc="-2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what</a:t>
            </a:r>
            <a:r>
              <a:rPr lang="en-US" sz="2000" spc="-2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happens</a:t>
            </a:r>
            <a:r>
              <a:rPr lang="en-US" sz="2000" spc="-35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to</a:t>
            </a:r>
            <a:r>
              <a:rPr lang="en-US" sz="2000" spc="-235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</a:t>
            </a:r>
            <a:r>
              <a:rPr lang="en-US" sz="2000" spc="-15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other</a:t>
            </a:r>
            <a:r>
              <a:rPr lang="en-US" sz="2000" spc="-1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tiles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2183034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60350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A Web service providing driving directions, computed by a search algorithm.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61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3C1588-1FA0-D747-8389-5ED3AAAA48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4" y="1772817"/>
            <a:ext cx="8869626" cy="383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55461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62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6334650"/>
          </a:xfrm>
        </p:spPr>
        <p:txBody>
          <a:bodyPr/>
          <a:lstStyle/>
          <a:p>
            <a:r>
              <a:rPr lang="en-US" sz="8000" dirty="0">
                <a:solidFill>
                  <a:srgbClr val="C00000"/>
                </a:solidFill>
              </a:rPr>
              <a:t>Search </a:t>
            </a:r>
            <a:br>
              <a:rPr lang="en-US" sz="8000" dirty="0">
                <a:solidFill>
                  <a:srgbClr val="C00000"/>
                </a:solidFill>
              </a:rPr>
            </a:br>
            <a:r>
              <a:rPr lang="en-US" sz="8000" dirty="0">
                <a:solidFill>
                  <a:srgbClr val="C00000"/>
                </a:solidFill>
              </a:rPr>
              <a:t>in </a:t>
            </a:r>
            <a:br>
              <a:rPr lang="en-US" sz="8000" dirty="0">
                <a:solidFill>
                  <a:srgbClr val="C00000"/>
                </a:solidFill>
              </a:rPr>
            </a:br>
            <a:r>
              <a:rPr lang="en-US" sz="8000" dirty="0">
                <a:solidFill>
                  <a:srgbClr val="C00000"/>
                </a:solidFill>
              </a:rPr>
              <a:t>Complex Environments</a:t>
            </a:r>
          </a:p>
        </p:txBody>
      </p:sp>
    </p:spTree>
    <p:extLst>
      <p:ext uri="{BB962C8B-B14F-4D97-AF65-F5344CB8AC3E}">
        <p14:creationId xmlns:p14="http://schemas.microsoft.com/office/powerpoint/2010/main" val="70281791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08083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 one-dimensional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state-space landscape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63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52DABF-BD1E-9D4A-9132-03A7B8FA6B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806" y="1462802"/>
            <a:ext cx="8698675" cy="4904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90492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64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6334650"/>
          </a:xfrm>
        </p:spPr>
        <p:txBody>
          <a:bodyPr/>
          <a:lstStyle/>
          <a:p>
            <a:r>
              <a:rPr lang="en-US" sz="8000" dirty="0">
                <a:solidFill>
                  <a:srgbClr val="C00000"/>
                </a:solidFill>
              </a:rPr>
              <a:t>Adversarial </a:t>
            </a:r>
            <a:br>
              <a:rPr lang="en-US" sz="8000" dirty="0">
                <a:solidFill>
                  <a:srgbClr val="C00000"/>
                </a:solidFill>
              </a:rPr>
            </a:br>
            <a:r>
              <a:rPr lang="en-US" sz="8000" dirty="0">
                <a:solidFill>
                  <a:srgbClr val="C00000"/>
                </a:solidFill>
              </a:rPr>
              <a:t>Search </a:t>
            </a:r>
            <a:br>
              <a:rPr lang="en-US" sz="8000" dirty="0">
                <a:solidFill>
                  <a:srgbClr val="C00000"/>
                </a:solidFill>
              </a:rPr>
            </a:br>
            <a:r>
              <a:rPr lang="en-US" sz="8000" dirty="0">
                <a:solidFill>
                  <a:srgbClr val="C00000"/>
                </a:solidFill>
              </a:rPr>
              <a:t>and </a:t>
            </a:r>
            <a:br>
              <a:rPr lang="en-US" sz="8000" dirty="0">
                <a:solidFill>
                  <a:srgbClr val="C00000"/>
                </a:solidFill>
              </a:rPr>
            </a:br>
            <a:r>
              <a:rPr lang="en-US" sz="8000" dirty="0">
                <a:solidFill>
                  <a:srgbClr val="C00000"/>
                </a:solidFill>
              </a:rPr>
              <a:t>Games</a:t>
            </a:r>
          </a:p>
        </p:txBody>
      </p:sp>
    </p:spTree>
    <p:extLst>
      <p:ext uri="{BB962C8B-B14F-4D97-AF65-F5344CB8AC3E}">
        <p14:creationId xmlns:p14="http://schemas.microsoft.com/office/powerpoint/2010/main" val="136574384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0"/>
            <a:ext cx="8640960" cy="845898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Game Tree for the Game of Tic-tac-toe</a:t>
            </a:r>
            <a:endParaRPr lang="en-US" sz="40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65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20C883-AC9E-DF46-B7BE-413F423A1A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6" y="845898"/>
            <a:ext cx="8440326" cy="572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12618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66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6334650"/>
          </a:xfrm>
        </p:spPr>
        <p:txBody>
          <a:bodyPr/>
          <a:lstStyle/>
          <a:p>
            <a:r>
              <a:rPr lang="en-US" sz="8000" dirty="0">
                <a:solidFill>
                  <a:srgbClr val="C00000"/>
                </a:solidFill>
              </a:rPr>
              <a:t>Constraint Satisfaction Problems</a:t>
            </a:r>
          </a:p>
        </p:txBody>
      </p:sp>
    </p:spTree>
    <p:extLst>
      <p:ext uri="{BB962C8B-B14F-4D97-AF65-F5344CB8AC3E}">
        <p14:creationId xmlns:p14="http://schemas.microsoft.com/office/powerpoint/2010/main" val="425375094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60350"/>
            <a:ext cx="8640960" cy="129644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The Map-Coloring Problem Represented as a Constraint Graph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67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48F64F-0ED1-2C4E-988A-3AC60DDEB2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984" y="2159592"/>
            <a:ext cx="8604032" cy="395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04327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60350"/>
            <a:ext cx="8640960" cy="129644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 Tree Decomposition of the Constraint Graph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68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0B7078-536E-2A41-94D6-A7096CAC76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410" y="1916832"/>
            <a:ext cx="7519176" cy="4543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20774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41A09-2FE6-F54A-B2A4-9ACADA4E9D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5343" y="1124745"/>
            <a:ext cx="10426890" cy="5395117"/>
          </a:xfrm>
        </p:spPr>
        <p:txBody>
          <a:bodyPr>
            <a:normAutofit fontScale="92500" lnSpcReduction="20000"/>
          </a:bodyPr>
          <a:lstStyle/>
          <a:p>
            <a:r>
              <a:rPr lang="en-US" sz="3000" dirty="0">
                <a:solidFill>
                  <a:srgbClr val="C00000"/>
                </a:solidFill>
              </a:rPr>
              <a:t>Artificial Intelligence: A Modern Approach (AIMA)</a:t>
            </a:r>
          </a:p>
          <a:p>
            <a:pPr lvl="1"/>
            <a:r>
              <a:rPr lang="en-US" dirty="0">
                <a:hlinkClick r:id="rId2"/>
              </a:rPr>
              <a:t>http://aima.cs.berkeley.edu/</a:t>
            </a:r>
            <a:endParaRPr lang="en-US" dirty="0"/>
          </a:p>
          <a:p>
            <a:r>
              <a:rPr lang="en-US" dirty="0">
                <a:solidFill>
                  <a:srgbClr val="C00000"/>
                </a:solidFill>
              </a:rPr>
              <a:t>AIMA Python</a:t>
            </a:r>
          </a:p>
          <a:p>
            <a:pPr lvl="1"/>
            <a:r>
              <a:rPr lang="en-US" dirty="0">
                <a:hlinkClick r:id="rId3"/>
              </a:rPr>
              <a:t>http://aima.cs.berkeley.edu/python/readme.html</a:t>
            </a:r>
            <a:endParaRPr lang="en-US" dirty="0"/>
          </a:p>
          <a:p>
            <a:pPr lvl="1"/>
            <a:r>
              <a:rPr lang="en-US" dirty="0">
                <a:hlinkClick r:id="rId4"/>
              </a:rPr>
              <a:t>https://github.com/aimacode/aima-python</a:t>
            </a:r>
            <a:endParaRPr lang="en-US" dirty="0"/>
          </a:p>
          <a:p>
            <a:r>
              <a:rPr lang="en-US" dirty="0"/>
              <a:t>Search</a:t>
            </a:r>
          </a:p>
          <a:p>
            <a:pPr lvl="1"/>
            <a:r>
              <a:rPr lang="en-US" dirty="0">
                <a:hlinkClick r:id="rId5"/>
              </a:rPr>
              <a:t>http://aima.cs.berkeley.edu/python/search.html</a:t>
            </a:r>
            <a:endParaRPr lang="en-US" dirty="0"/>
          </a:p>
          <a:p>
            <a:r>
              <a:rPr lang="en-US" dirty="0"/>
              <a:t>Games: Adversarial Search</a:t>
            </a:r>
          </a:p>
          <a:p>
            <a:pPr marL="457200" lvl="1" indent="0">
              <a:buNone/>
            </a:pPr>
            <a:r>
              <a:rPr lang="en-US" dirty="0">
                <a:hlinkClick r:id="rId6"/>
              </a:rPr>
              <a:t>http://aima.cs.berkeley.edu/python/games.html</a:t>
            </a:r>
            <a:endParaRPr lang="en-US" dirty="0"/>
          </a:p>
          <a:p>
            <a:r>
              <a:rPr lang="en-US" sz="2800" dirty="0"/>
              <a:t>CSP (Constraint Satisfaction Problems)</a:t>
            </a:r>
          </a:p>
          <a:p>
            <a:pPr lvl="1"/>
            <a:r>
              <a:rPr lang="en-US" dirty="0">
                <a:hlinkClick r:id="rId7"/>
              </a:rPr>
              <a:t>http://aima.cs.berkeley.edu/python/csp.html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C48CE1-2B18-A843-B41A-A57C32F38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69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4AE924A-E1D0-2B43-A004-80F96C514AAB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DAC70CA-BCFA-843F-8568-E4594D095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489" y="116632"/>
            <a:ext cx="11477767" cy="661174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Artificial Intelligence: A Modern Approach (AIMA)</a:t>
            </a:r>
          </a:p>
        </p:txBody>
      </p:sp>
    </p:spTree>
    <p:extLst>
      <p:ext uri="{BB962C8B-B14F-4D97-AF65-F5344CB8AC3E}">
        <p14:creationId xmlns:p14="http://schemas.microsoft.com/office/powerpoint/2010/main" val="26148136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D8D6C-DCCA-5E40-89AA-4BA8C89A1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53752"/>
            <a:ext cx="8496944" cy="1143000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Stuart Russell and Peter </a:t>
            </a:r>
            <a:r>
              <a:rPr lang="en-US" sz="2400" dirty="0" err="1">
                <a:solidFill>
                  <a:schemeClr val="accent1"/>
                </a:solidFill>
              </a:rPr>
              <a:t>Norvig</a:t>
            </a:r>
            <a:r>
              <a:rPr lang="en-US" sz="2400" dirty="0">
                <a:solidFill>
                  <a:schemeClr val="accent1"/>
                </a:solidFill>
              </a:rPr>
              <a:t> (2020),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rgbClr val="C00000"/>
                </a:solidFill>
              </a:rPr>
              <a:t>Artificial Intelligence: A Modern Approach</a:t>
            </a:r>
            <a:r>
              <a:rPr lang="en-US" sz="2400" dirty="0">
                <a:solidFill>
                  <a:schemeClr val="accent1"/>
                </a:solidFill>
              </a:rPr>
              <a:t>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1800" dirty="0">
                <a:solidFill>
                  <a:schemeClr val="accent1"/>
                </a:solidFill>
              </a:rPr>
              <a:t>4th Edition, Pearson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409F32-402C-3B4D-B654-0B991CF1A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2E8801-D892-4842-9D33-2D720BE169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299" y="1275482"/>
            <a:ext cx="4075401" cy="51251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C309EB6-A6EB-E24E-8D4D-E0E9E2E25228}"/>
              </a:ext>
            </a:extLst>
          </p:cNvPr>
          <p:cNvSpPr/>
          <p:nvPr/>
        </p:nvSpPr>
        <p:spPr>
          <a:xfrm>
            <a:off x="2589022" y="6381329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AE251A6-4267-904E-809D-99B16D316596}"/>
              </a:ext>
            </a:extLst>
          </p:cNvPr>
          <p:cNvSpPr/>
          <p:nvPr/>
        </p:nvSpPr>
        <p:spPr>
          <a:xfrm>
            <a:off x="2603611" y="6597353"/>
            <a:ext cx="64624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hlinkClick r:id="rId3"/>
              </a:rPr>
              <a:t>https://www.amazon.com/Artificial-Intelligence-A-Modern-Approach/dp/0134610997/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7917294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DE863-4C5A-F44A-9E36-D55B1062E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489" y="116632"/>
            <a:ext cx="11477767" cy="661174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Artificial Intelligence: A Modern Approach (AIMA)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C48CE1-2B18-A843-B41A-A57C32F38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70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4AE924A-E1D0-2B43-A004-80F96C514AAB}"/>
              </a:ext>
            </a:extLst>
          </p:cNvPr>
          <p:cNvSpPr/>
          <p:nvPr/>
        </p:nvSpPr>
        <p:spPr>
          <a:xfrm>
            <a:off x="2603612" y="6538371"/>
            <a:ext cx="69847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65000"/>
                  </a:schemeClr>
                </a:solidFill>
                <a:hlinkClick r:id="rId2"/>
              </a:rPr>
              <a:t>http://aima.cs.berkeley.edu/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43CA481-D259-2E68-6DC8-4971908191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155" y="777806"/>
            <a:ext cx="9529687" cy="5784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27642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DE863-4C5A-F44A-9E36-D55B1062E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AIMA Code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C48CE1-2B18-A843-B41A-A57C32F38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71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4AE924A-E1D0-2B43-A004-80F96C514AAB}"/>
              </a:ext>
            </a:extLst>
          </p:cNvPr>
          <p:cNvSpPr/>
          <p:nvPr/>
        </p:nvSpPr>
        <p:spPr>
          <a:xfrm>
            <a:off x="2603612" y="6517454"/>
            <a:ext cx="69847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65000"/>
                  </a:schemeClr>
                </a:solidFill>
                <a:hlinkClick r:id="rId2"/>
              </a:rPr>
              <a:t>https://github.com/aimacode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D27AEE-AE7D-779C-EF77-B7A4CB3BE0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165" y="1056845"/>
            <a:ext cx="10051291" cy="5435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61909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DE863-4C5A-F44A-9E36-D55B1062E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AIMA Python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C48CE1-2B18-A843-B41A-A57C32F38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72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4AE924A-E1D0-2B43-A004-80F96C514AAB}"/>
              </a:ext>
            </a:extLst>
          </p:cNvPr>
          <p:cNvSpPr/>
          <p:nvPr/>
        </p:nvSpPr>
        <p:spPr>
          <a:xfrm>
            <a:off x="2603612" y="6538371"/>
            <a:ext cx="69847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65000"/>
                  </a:schemeClr>
                </a:solidFill>
                <a:hlinkClick r:id="rId2"/>
              </a:rPr>
              <a:t>https://github.com/aimacode/aima-python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4E81250-8C6F-6E8C-5718-2FD4D659B2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346" y="922368"/>
            <a:ext cx="10167305" cy="550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35341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D8D6C-DCCA-5E40-89AA-4BA8C89A1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5766" y="0"/>
            <a:ext cx="8820471" cy="1484784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Tom Lawry (2020),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rgbClr val="C00000"/>
                </a:solidFill>
              </a:rPr>
              <a:t>AI in Health: </a:t>
            </a:r>
            <a:br>
              <a:rPr lang="en-US" sz="3200" dirty="0">
                <a:solidFill>
                  <a:srgbClr val="C00000"/>
                </a:solidFill>
              </a:rPr>
            </a:br>
            <a:r>
              <a:rPr lang="en-US" sz="2200" dirty="0">
                <a:solidFill>
                  <a:srgbClr val="C00000"/>
                </a:solidFill>
              </a:rPr>
              <a:t>A Leader’s Guide to Winning in the New Age of Intelligent Health Systems, </a:t>
            </a:r>
            <a:br>
              <a:rPr lang="en-US" sz="3200" dirty="0">
                <a:solidFill>
                  <a:srgbClr val="C00000"/>
                </a:solidFill>
              </a:rPr>
            </a:br>
            <a:r>
              <a:rPr lang="en-US" sz="1800" dirty="0">
                <a:solidFill>
                  <a:schemeClr val="accent1"/>
                </a:solidFill>
              </a:rPr>
              <a:t>HIMSS Publishing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409F32-402C-3B4D-B654-0B991CF1A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73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309EB6-A6EB-E24E-8D4D-E0E9E2E25228}"/>
              </a:ext>
            </a:extLst>
          </p:cNvPr>
          <p:cNvSpPr/>
          <p:nvPr/>
        </p:nvSpPr>
        <p:spPr>
          <a:xfrm>
            <a:off x="1991545" y="6381329"/>
            <a:ext cx="820891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Tom Lawry (2020), AI in Health: A Leader’s Guide to Winning in the New Age of Intelligent Health Systems, HIMSS Publishing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AE251A6-4267-904E-809D-99B16D316596}"/>
              </a:ext>
            </a:extLst>
          </p:cNvPr>
          <p:cNvSpPr/>
          <p:nvPr/>
        </p:nvSpPr>
        <p:spPr>
          <a:xfrm>
            <a:off x="2603611" y="6597353"/>
            <a:ext cx="64624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hlinkClick r:id="rId2"/>
              </a:rPr>
              <a:t>https://www.amazon.com/Health-HIMSS-Book-Tom-Lawry/dp/0367333716/</a:t>
            </a:r>
            <a:endParaRPr lang="en-US" sz="1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5CD398-B5E8-E746-855A-5C0A029799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327" y="1473588"/>
            <a:ext cx="3441346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38456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5FB25-8C08-F3DB-91CC-AE3CCEA89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2"/>
            <a:ext cx="11222181" cy="1073340"/>
          </a:xfrm>
        </p:spPr>
        <p:txBody>
          <a:bodyPr>
            <a:normAutofit/>
          </a:bodyPr>
          <a:lstStyle/>
          <a:p>
            <a:r>
              <a:rPr lang="en-US" sz="6000" dirty="0"/>
              <a:t>AI in Healthcare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E45D757-40B1-6DA9-6BD6-A74BE55FE8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37493" y="1209753"/>
            <a:ext cx="5517014" cy="535249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26A520-3E2E-9736-669E-93575334C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A75EBB-B3D3-4E82-E054-E852B6DB09A4}"/>
              </a:ext>
            </a:extLst>
          </p:cNvPr>
          <p:cNvSpPr txBox="1"/>
          <p:nvPr/>
        </p:nvSpPr>
        <p:spPr>
          <a:xfrm>
            <a:off x="783295" y="6642556"/>
            <a:ext cx="1062540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Secinaro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Silvana, Davide Calandra, Aurelio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Secinaro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Vivek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Muthurangu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and Paolo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Biancone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. "The role of artificial intelligence in healthcare: a structured literature review." BMC Medical Informatics and Decision Making 21, no. 1 (2021): 1-23.</a:t>
            </a:r>
          </a:p>
        </p:txBody>
      </p:sp>
    </p:spTree>
    <p:extLst>
      <p:ext uri="{BB962C8B-B14F-4D97-AF65-F5344CB8AC3E}">
        <p14:creationId xmlns:p14="http://schemas.microsoft.com/office/powerpoint/2010/main" val="124245483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5FB25-8C08-F3DB-91CC-AE3CCEA89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2"/>
            <a:ext cx="11222181" cy="619227"/>
          </a:xfrm>
        </p:spPr>
        <p:txBody>
          <a:bodyPr>
            <a:normAutofit fontScale="90000"/>
          </a:bodyPr>
          <a:lstStyle/>
          <a:p>
            <a:r>
              <a:rPr lang="en-US" sz="6000" dirty="0"/>
              <a:t>Multimodal Fall Detection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26A520-3E2E-9736-669E-93575334C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A75EBB-B3D3-4E82-E054-E852B6DB09A4}"/>
              </a:ext>
            </a:extLst>
          </p:cNvPr>
          <p:cNvSpPr txBox="1"/>
          <p:nvPr/>
        </p:nvSpPr>
        <p:spPr>
          <a:xfrm>
            <a:off x="783295" y="6642556"/>
            <a:ext cx="1062540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Xefteris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Vasileios-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Rafail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Athina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Tsanousa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Georgios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Meditskos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Stefanos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Vrochidis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Ioannis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Kompatsiaris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. "Performance, challenges, and limitations in multimodal fall detection systems: a review." IEEE Sensors Journal (2021).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95F2F4-42E7-DE61-2F5D-54E4AD4B1C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652" y="675329"/>
            <a:ext cx="10028693" cy="59672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91CAABF-D605-1451-2F3F-8E95FC58B6EF}"/>
              </a:ext>
            </a:extLst>
          </p:cNvPr>
          <p:cNvSpPr txBox="1"/>
          <p:nvPr/>
        </p:nvSpPr>
        <p:spPr>
          <a:xfrm>
            <a:off x="6891478" y="3059668"/>
            <a:ext cx="35326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Ambient Assisted Living (AAL)</a:t>
            </a:r>
          </a:p>
        </p:txBody>
      </p:sp>
    </p:spTree>
    <p:extLst>
      <p:ext uri="{BB962C8B-B14F-4D97-AF65-F5344CB8AC3E}">
        <p14:creationId xmlns:p14="http://schemas.microsoft.com/office/powerpoint/2010/main" val="179796640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5FB25-8C08-F3DB-91CC-AE3CCEA89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2"/>
            <a:ext cx="11222181" cy="619227"/>
          </a:xfrm>
        </p:spPr>
        <p:txBody>
          <a:bodyPr>
            <a:normAutofit fontScale="90000"/>
          </a:bodyPr>
          <a:lstStyle/>
          <a:p>
            <a:r>
              <a:rPr lang="en-US" sz="6000" dirty="0"/>
              <a:t>Multimodal Fall Detection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26A520-3E2E-9736-669E-93575334C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76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A75EBB-B3D3-4E82-E054-E852B6DB09A4}"/>
              </a:ext>
            </a:extLst>
          </p:cNvPr>
          <p:cNvSpPr txBox="1"/>
          <p:nvPr/>
        </p:nvSpPr>
        <p:spPr>
          <a:xfrm>
            <a:off x="783295" y="6642556"/>
            <a:ext cx="1062540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Xefteris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Vasileios-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Rafail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Athina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Tsanousa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Georgios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Meditskos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Stefanos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Vrochidis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Ioannis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Kompatsiaris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. "Performance, challenges, and limitations in multimodal fall detection systems: a review." IEEE Sensors Journal (2021).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1CAABF-D605-1451-2F3F-8E95FC58B6EF}"/>
              </a:ext>
            </a:extLst>
          </p:cNvPr>
          <p:cNvSpPr txBox="1"/>
          <p:nvPr/>
        </p:nvSpPr>
        <p:spPr>
          <a:xfrm>
            <a:off x="3382780" y="1184617"/>
            <a:ext cx="542643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/>
              <a:t>Ambient Assisted Living (AAL)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A4CB89D-6D5E-5F39-9D07-7942F2EA26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489" y="2384946"/>
            <a:ext cx="11878007" cy="2088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40751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5FB25-8C08-F3DB-91CC-AE3CCEA89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8" y="180089"/>
            <a:ext cx="11222181" cy="619227"/>
          </a:xfrm>
        </p:spPr>
        <p:txBody>
          <a:bodyPr>
            <a:noAutofit/>
          </a:bodyPr>
          <a:lstStyle/>
          <a:p>
            <a:r>
              <a:rPr lang="en-US" sz="5000" dirty="0"/>
              <a:t>Challenges of Multimodal Fall Detection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26A520-3E2E-9736-669E-93575334C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77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A75EBB-B3D3-4E82-E054-E852B6DB09A4}"/>
              </a:ext>
            </a:extLst>
          </p:cNvPr>
          <p:cNvSpPr txBox="1"/>
          <p:nvPr/>
        </p:nvSpPr>
        <p:spPr>
          <a:xfrm>
            <a:off x="783295" y="6642556"/>
            <a:ext cx="1062540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Xefteris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Vasileios-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Rafail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Athina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Tsanousa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Georgios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Meditskos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Stefanos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Vrochidis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Ioannis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Kompatsiaris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. "Performance, challenges, and limitations in multimodal fall detection systems: a review." IEEE Sensors Journal (2021).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922BB8-790B-8E6A-5C59-4360168ADE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65" y="1919498"/>
            <a:ext cx="11548026" cy="271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05258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5FB25-8C08-F3DB-91CC-AE3CCEA89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8" y="56101"/>
            <a:ext cx="11222181" cy="1500060"/>
          </a:xfrm>
        </p:spPr>
        <p:txBody>
          <a:bodyPr>
            <a:noAutofit/>
          </a:bodyPr>
          <a:lstStyle/>
          <a:p>
            <a:r>
              <a:rPr lang="en-US" sz="5000" dirty="0"/>
              <a:t>Fall Detection </a:t>
            </a:r>
            <a:br>
              <a:rPr lang="en-US" sz="5000" dirty="0"/>
            </a:br>
            <a:r>
              <a:rPr lang="en-US" sz="5000" dirty="0"/>
              <a:t>Non-Wearable Sensors Fusion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26A520-3E2E-9736-669E-93575334C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78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A75EBB-B3D3-4E82-E054-E852B6DB09A4}"/>
              </a:ext>
            </a:extLst>
          </p:cNvPr>
          <p:cNvSpPr txBox="1"/>
          <p:nvPr/>
        </p:nvSpPr>
        <p:spPr>
          <a:xfrm>
            <a:off x="783295" y="6642556"/>
            <a:ext cx="1062540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Xefteris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Vasileios-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Rafail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Athina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Tsanousa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Georgios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Meditskos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Stefanos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Vrochidis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Ioannis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Kompatsiaris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. "Performance, challenges, and limitations in multimodal fall detection systems: a review." IEEE Sensors Journal (2021).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442C82-34CB-456A-7BFB-81909DCC23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88" y="1636473"/>
            <a:ext cx="11357048" cy="492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81034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5FB25-8C08-F3DB-91CC-AE3CCEA89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2"/>
            <a:ext cx="11222181" cy="619227"/>
          </a:xfrm>
        </p:spPr>
        <p:txBody>
          <a:bodyPr>
            <a:normAutofit fontScale="90000"/>
          </a:bodyPr>
          <a:lstStyle/>
          <a:p>
            <a:r>
              <a:rPr lang="en-US" sz="6000" dirty="0"/>
              <a:t>Fall Detection Datasets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26A520-3E2E-9736-669E-93575334C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79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A75EBB-B3D3-4E82-E054-E852B6DB09A4}"/>
              </a:ext>
            </a:extLst>
          </p:cNvPr>
          <p:cNvSpPr txBox="1"/>
          <p:nvPr/>
        </p:nvSpPr>
        <p:spPr>
          <a:xfrm>
            <a:off x="783296" y="6519446"/>
            <a:ext cx="1062540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Oumaima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Guendoul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Ait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Abdelali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Hamd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Tabii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Youness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Oulad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Haj Thami Rachid, and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Bourja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Omar. </a:t>
            </a:r>
            <a:br>
              <a:rPr lang="en-US" sz="8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"Vision-based fall detection and prevention for the elderly people: A review &amp; ongoing research." In 2021 Fifth International Conference On Intelligent Computing in Data Sciences (ICDS), pp. 1-6. IEEE, 2021.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1E8F34D-B8C2-CEED-1B13-1F72DC5611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407" y="869930"/>
            <a:ext cx="9782144" cy="5683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568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600" dirty="0"/>
              <a:t>Artificial Intelligence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>
                <a:solidFill>
                  <a:srgbClr val="FF0000"/>
                </a:solidFill>
              </a:rPr>
              <a:t>Problem Solving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Knowledge and Reasoning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Uncertain Knowledge and Reasoning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/>
              <a:t>Machine Learning</a:t>
            </a:r>
            <a:endParaRPr lang="en-US" sz="3600" dirty="0"/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Communicating, Perceiving, and Acting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Philosophy and Ethics of 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Artificial Intelligence: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A Modern Approach </a:t>
            </a:r>
          </a:p>
        </p:txBody>
      </p:sp>
    </p:spTree>
    <p:extLst>
      <p:ext uri="{BB962C8B-B14F-4D97-AF65-F5344CB8AC3E}">
        <p14:creationId xmlns:p14="http://schemas.microsoft.com/office/powerpoint/2010/main" val="388641735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5FB25-8C08-F3DB-91CC-AE3CCEA89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2"/>
            <a:ext cx="11222181" cy="1282103"/>
          </a:xfrm>
        </p:spPr>
        <p:txBody>
          <a:bodyPr>
            <a:normAutofit fontScale="90000"/>
          </a:bodyPr>
          <a:lstStyle/>
          <a:p>
            <a:r>
              <a:rPr lang="en-US" sz="6000" dirty="0"/>
              <a:t>Human Action Recognition </a:t>
            </a:r>
            <a:br>
              <a:rPr lang="en-US" sz="6000" dirty="0"/>
            </a:br>
            <a:r>
              <a:rPr lang="en-US" sz="6000" dirty="0"/>
              <a:t>(HAR)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26A520-3E2E-9736-669E-93575334C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80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A75EBB-B3D3-4E82-E054-E852B6DB09A4}"/>
              </a:ext>
            </a:extLst>
          </p:cNvPr>
          <p:cNvSpPr txBox="1"/>
          <p:nvPr/>
        </p:nvSpPr>
        <p:spPr>
          <a:xfrm>
            <a:off x="783296" y="6605174"/>
            <a:ext cx="1062540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Sun,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Zehua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Qiuhong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Ke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Hossein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Rahmani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Mohammed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Bennamoun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Gang Wang, and Jun Liu. "Human action recognition from various data modalities: A review." IEEE transactions on pattern analysis and machine intelligence (2022).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2C0EA6C-9AD3-257A-590E-739FB99E50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892" y="1522929"/>
            <a:ext cx="10806215" cy="490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58216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5FB25-8C08-F3DB-91CC-AE3CCEA89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2"/>
            <a:ext cx="11222181" cy="1158336"/>
          </a:xfrm>
        </p:spPr>
        <p:txBody>
          <a:bodyPr>
            <a:noAutofit/>
          </a:bodyPr>
          <a:lstStyle/>
          <a:p>
            <a:r>
              <a:rPr lang="en-US" sz="4400" dirty="0"/>
              <a:t>Human Action Recognition (HAR)</a:t>
            </a:r>
            <a:br>
              <a:rPr lang="en-US" sz="4400" dirty="0"/>
            </a:br>
            <a:r>
              <a:rPr lang="en-US" sz="4400" dirty="0"/>
              <a:t> Modality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26A520-3E2E-9736-669E-93575334C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81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A75EBB-B3D3-4E82-E054-E852B6DB09A4}"/>
              </a:ext>
            </a:extLst>
          </p:cNvPr>
          <p:cNvSpPr txBox="1"/>
          <p:nvPr/>
        </p:nvSpPr>
        <p:spPr>
          <a:xfrm>
            <a:off x="783296" y="6605174"/>
            <a:ext cx="1062540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Sun,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Zehua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Qiuhong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Ke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Hossein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Rahmani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Mohammed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Bennamoun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Gang Wang, and Jun Liu. "Human action recognition from various data modalities: A review." IEEE transactions on pattern analysis and machine intelligence (2022).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DF4965-4C66-F31A-BB98-36D4FCA435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3818" y="1266947"/>
            <a:ext cx="5843321" cy="5367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9775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5FB25-8C08-F3DB-91CC-AE3CCEA89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2"/>
            <a:ext cx="11222181" cy="1158336"/>
          </a:xfrm>
        </p:spPr>
        <p:txBody>
          <a:bodyPr>
            <a:noAutofit/>
          </a:bodyPr>
          <a:lstStyle/>
          <a:p>
            <a:r>
              <a:rPr lang="en-US" sz="4400" dirty="0"/>
              <a:t>Human Action Recognition (HAR)</a:t>
            </a:r>
            <a:br>
              <a:rPr lang="en-US" sz="4400" dirty="0"/>
            </a:br>
            <a:r>
              <a:rPr lang="en-US" sz="4400" dirty="0"/>
              <a:t> Modality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26A520-3E2E-9736-669E-93575334C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82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A75EBB-B3D3-4E82-E054-E852B6DB09A4}"/>
              </a:ext>
            </a:extLst>
          </p:cNvPr>
          <p:cNvSpPr txBox="1"/>
          <p:nvPr/>
        </p:nvSpPr>
        <p:spPr>
          <a:xfrm>
            <a:off x="783296" y="6605174"/>
            <a:ext cx="1062540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Sun,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Zehua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Qiuhong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Ke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Hossein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Rahmani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Mohammed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Bennamoun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Gang Wang, and Jun Liu. "Human action recognition from various data modalities: A review." IEEE transactions on pattern analysis and machine intelligence (2022).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1BF069-3493-6301-A56B-CEE9D59CA3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222" y="1300298"/>
            <a:ext cx="9026514" cy="530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19073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9376"/>
            <a:ext cx="11787187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Computer Vision in the Metaverse </a:t>
            </a:r>
            <a:br>
              <a:rPr lang="en-US" dirty="0"/>
            </a:br>
            <a:r>
              <a:rPr lang="en-US" sz="2900" b="0" dirty="0"/>
              <a:t>with scene understanding, object detection, and human action/activity recognition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46EBD-CF92-8E0C-BACD-C966E6CA1E9B}"/>
              </a:ext>
            </a:extLst>
          </p:cNvPr>
          <p:cNvSpPr txBox="1"/>
          <p:nvPr/>
        </p:nvSpPr>
        <p:spPr>
          <a:xfrm>
            <a:off x="1879680" y="6396335"/>
            <a:ext cx="84326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Huynh-The,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Thien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Quoc-Viet Pham, Xuan-Qui Pham, Thanh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Nguyen, Zhu Han, and Dong-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Seong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Kim  (2022).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"Artificial Intelligence for the Metaverse: A Survey."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preprint arXiv:2202.10336.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EE1933D-21AD-7764-1BAA-946133DC91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5802" y="1378816"/>
            <a:ext cx="6960393" cy="5017519"/>
          </a:xfrm>
        </p:spPr>
      </p:pic>
    </p:spTree>
    <p:extLst>
      <p:ext uri="{BB962C8B-B14F-4D97-AF65-F5344CB8AC3E}">
        <p14:creationId xmlns:p14="http://schemas.microsoft.com/office/powerpoint/2010/main" val="102419640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D8073-9D46-27B4-DC24-4F7EA1FEF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642818"/>
          </a:xfrm>
        </p:spPr>
        <p:txBody>
          <a:bodyPr>
            <a:normAutofit fontScale="90000"/>
          </a:bodyPr>
          <a:lstStyle/>
          <a:p>
            <a:r>
              <a:rPr lang="en-US" dirty="0"/>
              <a:t>Fall Detection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408D5BD-3F03-F01E-225B-553CD2ABFC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7190" y="777923"/>
            <a:ext cx="9393736" cy="578432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9568CE-64CE-0E4C-D4B2-5157344E6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180FEF-0C5B-4E34-A6E0-4548CF469195}"/>
              </a:ext>
            </a:extLst>
          </p:cNvPr>
          <p:cNvSpPr txBox="1"/>
          <p:nvPr/>
        </p:nvSpPr>
        <p:spPr>
          <a:xfrm>
            <a:off x="3045726" y="6584395"/>
            <a:ext cx="61005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https://www.ankecare.com/article/1929-2022-05-09-08-29-47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45944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Conversational AI </a:t>
            </a:r>
            <a:br>
              <a:rPr lang="en-US" dirty="0"/>
            </a:br>
            <a:r>
              <a:rPr lang="en-US" sz="3200" b="0" dirty="0"/>
              <a:t>to deliver contextual and personal experience to users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46EBD-CF92-8E0C-BACD-C966E6CA1E9B}"/>
              </a:ext>
            </a:extLst>
          </p:cNvPr>
          <p:cNvSpPr txBox="1"/>
          <p:nvPr/>
        </p:nvSpPr>
        <p:spPr>
          <a:xfrm>
            <a:off x="1879680" y="6396335"/>
            <a:ext cx="84326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Huynh-The,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Thien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Quoc-Viet Pham, Xuan-Qui Pham, Thanh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Nguyen, Zhu Han, and Dong-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Seong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Kim  (2022).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"Artificial Intelligence for the Metaverse: A Survey."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preprint arXiv:2202.10336.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DA01B6C-D2C1-B601-83AE-E3C4205DA9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2720" y="1460668"/>
            <a:ext cx="11217426" cy="4935668"/>
          </a:xfrm>
        </p:spPr>
      </p:pic>
    </p:spTree>
    <p:extLst>
      <p:ext uri="{BB962C8B-B14F-4D97-AF65-F5344CB8AC3E}">
        <p14:creationId xmlns:p14="http://schemas.microsoft.com/office/powerpoint/2010/main" val="354431924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8B333-4443-4199-AC8D-75788F772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182834"/>
          </a:xfrm>
        </p:spPr>
        <p:txBody>
          <a:bodyPr>
            <a:normAutofit fontScale="90000"/>
          </a:bodyPr>
          <a:lstStyle/>
          <a:p>
            <a:r>
              <a:rPr lang="en-US" dirty="0"/>
              <a:t>Task-Oriented Dialogue (</a:t>
            </a:r>
            <a:r>
              <a:rPr lang="en-US" dirty="0" err="1"/>
              <a:t>ToD</a:t>
            </a:r>
            <a:r>
              <a:rPr lang="en-US" dirty="0"/>
              <a:t>) System</a:t>
            </a:r>
            <a:br>
              <a:rPr lang="en-US" dirty="0"/>
            </a:br>
            <a:r>
              <a:rPr lang="en-US" b="0" dirty="0"/>
              <a:t>Speech, Text, NLP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4BF2EC-7ACA-703E-808D-85C84FB9B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3A86A6-346C-BFD1-9492-5353D72BFE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253" y="1460667"/>
            <a:ext cx="10039493" cy="49588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6C63C7-DD60-DDA3-51DD-8FCDDB9014CC}"/>
              </a:ext>
            </a:extLst>
          </p:cNvPr>
          <p:cNvSpPr txBox="1"/>
          <p:nvPr/>
        </p:nvSpPr>
        <p:spPr>
          <a:xfrm>
            <a:off x="834189" y="6499782"/>
            <a:ext cx="10619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Razumovskaia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Evgeniia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Goran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Glavas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Olga Majewska,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Edoardo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M. Ponti, Anna Korhonen, and Ivan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Vulic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"Crossing the conversational chasm: A primer on natural language processing for multilingual task-oriented dialogue systems." Journal of Artificial Intelligence Research 74 (2022): 1351-1402.</a:t>
            </a:r>
          </a:p>
        </p:txBody>
      </p:sp>
    </p:spTree>
    <p:extLst>
      <p:ext uri="{BB962C8B-B14F-4D97-AF65-F5344CB8AC3E}">
        <p14:creationId xmlns:p14="http://schemas.microsoft.com/office/powerpoint/2010/main" val="30797807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DB8C4-D014-EADA-CE62-F6D8247C8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158" y="28136"/>
            <a:ext cx="10447606" cy="1167359"/>
          </a:xfrm>
        </p:spPr>
        <p:txBody>
          <a:bodyPr>
            <a:noAutofit/>
          </a:bodyPr>
          <a:lstStyle/>
          <a:p>
            <a:r>
              <a:rPr lang="en-US" dirty="0"/>
              <a:t>Multimodal Pipeline </a:t>
            </a:r>
            <a:br>
              <a:rPr lang="en-US" sz="3800" dirty="0"/>
            </a:br>
            <a:r>
              <a:rPr lang="en-US" sz="3200" b="0" dirty="0"/>
              <a:t>that includes three different modalities (Image, Text. Audio)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2944AD-6BDD-A549-3192-952324D15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87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19993F-856F-F2ED-3AB2-43BBF8F03610}"/>
              </a:ext>
            </a:extLst>
          </p:cNvPr>
          <p:cNvSpPr txBox="1"/>
          <p:nvPr/>
        </p:nvSpPr>
        <p:spPr>
          <a:xfrm>
            <a:off x="933157" y="6457890"/>
            <a:ext cx="103256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Bayoudh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Khaled, Raja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Knani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Fayçal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Hamdaoui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Abdellatif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Mtibaa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(2022).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"A survey on deep multimodal learning for computer vision: advances, trends, applications, and datasets." The Visual Computer 38, no. 8: 2939-2970.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7CB9B4-F92E-140E-F35E-EA60ADDA61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7020" y="1261230"/>
            <a:ext cx="6679882" cy="5130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89862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DB8C4-D014-EADA-CE62-F6D8247C8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158" y="28136"/>
            <a:ext cx="10447606" cy="1167359"/>
          </a:xfrm>
        </p:spPr>
        <p:txBody>
          <a:bodyPr>
            <a:noAutofit/>
          </a:bodyPr>
          <a:lstStyle/>
          <a:p>
            <a:r>
              <a:rPr lang="en-US" dirty="0"/>
              <a:t>Video and Audio Multimodal Fusion 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2944AD-6BDD-A549-3192-952324D15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88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19993F-856F-F2ED-3AB2-43BBF8F03610}"/>
              </a:ext>
            </a:extLst>
          </p:cNvPr>
          <p:cNvSpPr txBox="1"/>
          <p:nvPr/>
        </p:nvSpPr>
        <p:spPr>
          <a:xfrm>
            <a:off x="933157" y="6457890"/>
            <a:ext cx="103256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Bayoudh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Khaled, Raja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Knani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Fayçal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Hamdaoui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Abdellatif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Mtibaa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(2022).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"A survey on deep multimodal learning for computer vision: advances, trends, applications, and datasets." The Visual Computer 38, no. 8: 2939-2970.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5A881A-4B39-65AF-3692-E2A1B187CD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235" y="2144151"/>
            <a:ext cx="11881527" cy="3123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60402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DB8C4-D014-EADA-CE62-F6D8247C8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158" y="28136"/>
            <a:ext cx="10447606" cy="1167359"/>
          </a:xfrm>
        </p:spPr>
        <p:txBody>
          <a:bodyPr>
            <a:noAutofit/>
          </a:bodyPr>
          <a:lstStyle/>
          <a:p>
            <a:r>
              <a:rPr lang="en-US" dirty="0"/>
              <a:t>Visual and Textual Representation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2944AD-6BDD-A549-3192-952324D15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89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19993F-856F-F2ED-3AB2-43BBF8F03610}"/>
              </a:ext>
            </a:extLst>
          </p:cNvPr>
          <p:cNvSpPr txBox="1"/>
          <p:nvPr/>
        </p:nvSpPr>
        <p:spPr>
          <a:xfrm>
            <a:off x="933157" y="6457890"/>
            <a:ext cx="103256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Bayoudh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Khaled, Raja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Knani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Fayçal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Hamdaoui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Abdellatif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Mtibaa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(2022).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"A survey on deep multimodal learning for computer vision: advances, trends, applications, and datasets." The Visual Computer 38, no. 8: 2939-2970.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40D961-513F-15B0-73B7-1F8C5F322D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7866" y="1195495"/>
            <a:ext cx="8356265" cy="496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9249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6334650"/>
          </a:xfrm>
        </p:spPr>
        <p:txBody>
          <a:bodyPr/>
          <a:lstStyle/>
          <a:p>
            <a:r>
              <a:rPr lang="en-US" sz="7200" dirty="0">
                <a:solidFill>
                  <a:srgbClr val="FF0000"/>
                </a:solidFill>
              </a:rPr>
              <a:t>Artificial Intelligence: </a:t>
            </a:r>
            <a:br>
              <a:rPr lang="en-US" sz="7200" dirty="0">
                <a:solidFill>
                  <a:srgbClr val="FF0000"/>
                </a:solidFill>
              </a:rPr>
            </a:br>
            <a:r>
              <a:rPr lang="en-US" sz="8800" dirty="0">
                <a:solidFill>
                  <a:srgbClr val="FF0000"/>
                </a:solidFill>
              </a:rPr>
              <a:t>Problem Solving</a:t>
            </a:r>
          </a:p>
        </p:txBody>
      </p:sp>
    </p:spTree>
    <p:extLst>
      <p:ext uri="{BB962C8B-B14F-4D97-AF65-F5344CB8AC3E}">
        <p14:creationId xmlns:p14="http://schemas.microsoft.com/office/powerpoint/2010/main" val="130339333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DB8C4-D014-EADA-CE62-F6D8247C8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158" y="28137"/>
            <a:ext cx="10447606" cy="918996"/>
          </a:xfrm>
        </p:spPr>
        <p:txBody>
          <a:bodyPr>
            <a:noAutofit/>
          </a:bodyPr>
          <a:lstStyle/>
          <a:p>
            <a:r>
              <a:rPr lang="en-US" dirty="0"/>
              <a:t>Hybrid Multimodal Data Fusion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2944AD-6BDD-A549-3192-952324D15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90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19993F-856F-F2ED-3AB2-43BBF8F03610}"/>
              </a:ext>
            </a:extLst>
          </p:cNvPr>
          <p:cNvSpPr txBox="1"/>
          <p:nvPr/>
        </p:nvSpPr>
        <p:spPr>
          <a:xfrm>
            <a:off x="933157" y="6457890"/>
            <a:ext cx="103256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Bayoudh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Khaled, Raja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Knani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Fayçal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Hamdaoui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Abdellatif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Mtibaa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(2022).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"A survey on deep multimodal learning for computer vision: advances, trends, applications, and datasets." The Visual Computer 38, no. 8: 2939-2970.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26A135-8C70-7EC2-5B11-0DA878C56C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0309" y="928990"/>
            <a:ext cx="5371382" cy="55289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E5B78B-52EB-8F20-77A2-91F780D4C727}"/>
              </a:ext>
            </a:extLst>
          </p:cNvPr>
          <p:cNvSpPr txBox="1"/>
          <p:nvPr/>
        </p:nvSpPr>
        <p:spPr>
          <a:xfrm>
            <a:off x="1709847" y="1195495"/>
            <a:ext cx="170046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</a:rPr>
              <a:t>Text</a:t>
            </a:r>
          </a:p>
          <a:p>
            <a:endParaRPr lang="en-US" sz="2800" b="1" dirty="0">
              <a:solidFill>
                <a:schemeClr val="accent1"/>
              </a:solidFill>
            </a:endParaRPr>
          </a:p>
          <a:p>
            <a:r>
              <a:rPr lang="en-US" sz="2800" b="1" dirty="0">
                <a:solidFill>
                  <a:schemeClr val="accent1"/>
                </a:solidFill>
              </a:rPr>
              <a:t>Audio</a:t>
            </a:r>
          </a:p>
          <a:p>
            <a:endParaRPr lang="en-US" sz="2800" b="1" dirty="0">
              <a:solidFill>
                <a:schemeClr val="accent1"/>
              </a:solidFill>
            </a:endParaRPr>
          </a:p>
          <a:p>
            <a:r>
              <a:rPr lang="en-US" sz="2800" b="1" dirty="0">
                <a:solidFill>
                  <a:schemeClr val="accent1"/>
                </a:solidFill>
              </a:rPr>
              <a:t>Image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8D8346-BE1B-CE5A-6675-5001F4822096}"/>
              </a:ext>
            </a:extLst>
          </p:cNvPr>
          <p:cNvSpPr txBox="1"/>
          <p:nvPr/>
        </p:nvSpPr>
        <p:spPr>
          <a:xfrm>
            <a:off x="1709847" y="3962758"/>
            <a:ext cx="170046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Text</a:t>
            </a:r>
          </a:p>
          <a:p>
            <a:endParaRPr lang="en-US" sz="2800" b="1" dirty="0"/>
          </a:p>
          <a:p>
            <a:r>
              <a:rPr lang="en-US" sz="2800" b="1" dirty="0"/>
              <a:t>Speech</a:t>
            </a:r>
          </a:p>
          <a:p>
            <a:endParaRPr lang="en-US" sz="2800" b="1" dirty="0"/>
          </a:p>
          <a:p>
            <a:r>
              <a:rPr lang="en-US" sz="2800" b="1" dirty="0"/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420032197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DB8C4-D014-EADA-CE62-F6D8247C8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158" y="28136"/>
            <a:ext cx="10447606" cy="926289"/>
          </a:xfrm>
        </p:spPr>
        <p:txBody>
          <a:bodyPr>
            <a:noAutofit/>
          </a:bodyPr>
          <a:lstStyle/>
          <a:p>
            <a:r>
              <a:rPr lang="en-US" dirty="0"/>
              <a:t>Multimodal Transfer Learning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2944AD-6BDD-A549-3192-952324D15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91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19993F-856F-F2ED-3AB2-43BBF8F03610}"/>
              </a:ext>
            </a:extLst>
          </p:cNvPr>
          <p:cNvSpPr txBox="1"/>
          <p:nvPr/>
        </p:nvSpPr>
        <p:spPr>
          <a:xfrm>
            <a:off x="933157" y="6457890"/>
            <a:ext cx="103256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Bayoudh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Khaled, Raja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Knani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Fayçal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Hamdaoui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Abdellatif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Mtibaa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(2022).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"A survey on deep multimodal learning for computer vision: advances, trends, applications, and datasets." The Visual Computer 38, no. 8: 2939-2970.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74AEB9-B908-04B1-A05F-2C05DC355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5222" y="954425"/>
            <a:ext cx="5661554" cy="5503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25055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DB8C4-D014-EADA-CE62-F6D8247C8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516" y="139061"/>
            <a:ext cx="10803248" cy="1431696"/>
          </a:xfrm>
        </p:spPr>
        <p:txBody>
          <a:bodyPr>
            <a:noAutofit/>
          </a:bodyPr>
          <a:lstStyle/>
          <a:p>
            <a:r>
              <a:rPr lang="en-US" sz="4400" dirty="0"/>
              <a:t>CLIP: Learning Transferable Visual Models From Natural Language Supervision</a:t>
            </a:r>
            <a:endParaRPr lang="en-US" sz="44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2944AD-6BDD-A549-3192-952324D15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92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19993F-856F-F2ED-3AB2-43BBF8F03610}"/>
              </a:ext>
            </a:extLst>
          </p:cNvPr>
          <p:cNvSpPr txBox="1"/>
          <p:nvPr/>
        </p:nvSpPr>
        <p:spPr>
          <a:xfrm>
            <a:off x="933157" y="6457890"/>
            <a:ext cx="103256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Radford, Alec, Jong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Wook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Kim, Chris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Hallacy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Aditya Ramesh, Gabriel Goh,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Sandhini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Agarwal, Girish Sastry et al. (2021) "Learning transferable visual models from natural language supervision." In International Conference on Machine Learning, pp. 8748-8763. PMLR.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DEC82E-2738-C10D-C46F-D688D4849B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512" y="1921083"/>
            <a:ext cx="11776973" cy="429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40442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DB8C4-D014-EADA-CE62-F6D8247C8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516" y="139061"/>
            <a:ext cx="10803248" cy="1431696"/>
          </a:xfrm>
        </p:spPr>
        <p:txBody>
          <a:bodyPr>
            <a:noAutofit/>
          </a:bodyPr>
          <a:lstStyle/>
          <a:p>
            <a:r>
              <a:rPr lang="en-US" sz="4400" dirty="0" err="1"/>
              <a:t>ViLT</a:t>
            </a:r>
            <a:r>
              <a:rPr lang="en-US" sz="4400" dirty="0"/>
              <a:t>: Vision-and-Language Transformer Without Convolution or Region Supervision</a:t>
            </a:r>
            <a:endParaRPr lang="en-US" sz="44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2944AD-6BDD-A549-3192-952324D15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93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19993F-856F-F2ED-3AB2-43BBF8F03610}"/>
              </a:ext>
            </a:extLst>
          </p:cNvPr>
          <p:cNvSpPr txBox="1"/>
          <p:nvPr/>
        </p:nvSpPr>
        <p:spPr>
          <a:xfrm>
            <a:off x="933157" y="6457890"/>
            <a:ext cx="103256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Kim,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Wonjae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Bokyung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Son,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Ildoo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Kim (2021). "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Vilt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 Vision-and-language transformer without convolution or region supervision."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In International Conference on Machine Learning, pp. 5583-5594. PMLR.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C239B9-2565-58A6-5498-22ECF5800E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90" y="2240987"/>
            <a:ext cx="11979818" cy="3442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10852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DB8C4-D014-EADA-CE62-F6D8247C8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158" y="0"/>
            <a:ext cx="10447606" cy="1167359"/>
          </a:xfrm>
        </p:spPr>
        <p:txBody>
          <a:bodyPr>
            <a:noAutofit/>
          </a:bodyPr>
          <a:lstStyle/>
          <a:p>
            <a:r>
              <a:rPr lang="en-US" sz="3800" dirty="0"/>
              <a:t>Self-Supervised Representation Learning </a:t>
            </a:r>
            <a:br>
              <a:rPr lang="en-US" sz="3800" dirty="0"/>
            </a:br>
            <a:r>
              <a:rPr lang="en-US" sz="3800" dirty="0"/>
              <a:t>in Speech Downstream Applications</a:t>
            </a:r>
            <a:endParaRPr lang="en-US" sz="38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2944AD-6BDD-A549-3192-952324D15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5C4F49-25C7-B35B-1BF3-AF4347E9C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4082" y="1167359"/>
            <a:ext cx="4704764" cy="52353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219993F-856F-F2ED-3AB2-43BBF8F03610}"/>
              </a:ext>
            </a:extLst>
          </p:cNvPr>
          <p:cNvSpPr txBox="1"/>
          <p:nvPr/>
        </p:nvSpPr>
        <p:spPr>
          <a:xfrm>
            <a:off x="933157" y="6457890"/>
            <a:ext cx="103256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Mohamed, Abdelrahman, Hung-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Lee, Lasse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Borgholt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Jakob D.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Havtorn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Joakim Edin, Christian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Igel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Katrin Kirchhoff et al. (2022)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"Self-Supervised Speech Representation Learning: A Review."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arXiv:2205.10643.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C2D75C-9A51-5D38-0247-0B1B7C284154}"/>
              </a:ext>
            </a:extLst>
          </p:cNvPr>
          <p:cNvSpPr txBox="1"/>
          <p:nvPr/>
        </p:nvSpPr>
        <p:spPr>
          <a:xfrm>
            <a:off x="160421" y="1863696"/>
            <a:ext cx="470476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Self-Supervised Learning </a:t>
            </a:r>
            <a:br>
              <a:rPr lang="en-US" sz="3200" b="1" dirty="0">
                <a:solidFill>
                  <a:srgbClr val="C00000"/>
                </a:solidFill>
              </a:rPr>
            </a:br>
            <a:r>
              <a:rPr lang="en-US" sz="3200" b="1" dirty="0">
                <a:solidFill>
                  <a:srgbClr val="C00000"/>
                </a:solidFill>
              </a:rPr>
              <a:t>(SSL) </a:t>
            </a:r>
          </a:p>
        </p:txBody>
      </p:sp>
    </p:spTree>
    <p:extLst>
      <p:ext uri="{BB962C8B-B14F-4D97-AF65-F5344CB8AC3E}">
        <p14:creationId xmlns:p14="http://schemas.microsoft.com/office/powerpoint/2010/main" val="141476825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06263-3233-6D55-04AE-0D84545C9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3217"/>
            <a:ext cx="11222181" cy="760268"/>
          </a:xfrm>
        </p:spPr>
        <p:txBody>
          <a:bodyPr>
            <a:normAutofit fontScale="90000"/>
          </a:bodyPr>
          <a:lstStyle/>
          <a:p>
            <a:r>
              <a:rPr lang="en-US" dirty="0"/>
              <a:t>Stable Diffusion</a:t>
            </a:r>
            <a:endParaRPr lang="en-US" sz="2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90C1A-D09C-047D-73BF-8E5E0454C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1D050B-3D91-65E2-B90B-93B1B94FCE18}"/>
              </a:ext>
            </a:extLst>
          </p:cNvPr>
          <p:cNvSpPr txBox="1"/>
          <p:nvPr/>
        </p:nvSpPr>
        <p:spPr>
          <a:xfrm>
            <a:off x="3092037" y="6432567"/>
            <a:ext cx="6106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https://huggingface.co/spaces/stabilityai/stable-diffusion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C78147-DE36-C043-1D08-02DD89F6D2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6767" y="758167"/>
            <a:ext cx="8617424" cy="572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85475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24A9F-4664-D544-A4A6-2A5485706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2199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Papers with Code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State-of-the-Art (SOTA)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FBF997-E09C-484C-8C9B-0387329EE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96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3B1D34-4357-0D4E-AB86-D0B0FD219162}"/>
              </a:ext>
            </a:extLst>
          </p:cNvPr>
          <p:cNvSpPr/>
          <p:nvPr/>
        </p:nvSpPr>
        <p:spPr>
          <a:xfrm>
            <a:off x="4418457" y="6536350"/>
            <a:ext cx="3355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https://paperswithcode.com/sota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6AD6D5-6F04-664C-905E-6BEBDEC4E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970" y="1308533"/>
            <a:ext cx="8801891" cy="5201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05813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5341D1-2899-264F-ACE1-165D4AF4B3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029024"/>
            <a:ext cx="9144000" cy="554138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>
                <a:solidFill>
                  <a:schemeClr val="accent1"/>
                </a:solidFill>
              </a:rPr>
              <a:t>Python in Google Colab (Python101)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2142D2-3D74-E746-AF4F-F845C8CB7B98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4"/>
              </a:rPr>
              <a:t>https://tinyurl.com/aintpupython101</a:t>
            </a:r>
            <a:endParaRPr lang="en-US" dirty="0">
              <a:hlinkClick r:id="rId5"/>
            </a:endParaRPr>
          </a:p>
        </p:txBody>
      </p:sp>
    </p:spTree>
    <p:extLst>
      <p:ext uri="{BB962C8B-B14F-4D97-AF65-F5344CB8AC3E}">
        <p14:creationId xmlns:p14="http://schemas.microsoft.com/office/powerpoint/2010/main" val="35545449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5A5D8-1366-7F4E-8684-40F571C5E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49300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tx2"/>
                </a:solidFill>
              </a:rPr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8173C-66A3-264E-94CB-06DA62308A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217" y="1207096"/>
            <a:ext cx="10354579" cy="5030217"/>
          </a:xfrm>
        </p:spPr>
        <p:txBody>
          <a:bodyPr/>
          <a:lstStyle/>
          <a:p>
            <a:r>
              <a:rPr lang="en-US" sz="4400" dirty="0"/>
              <a:t>Solving Problems by Searching</a:t>
            </a:r>
          </a:p>
          <a:p>
            <a:r>
              <a:rPr lang="en-US" sz="4400" dirty="0"/>
              <a:t>Search in Complex Environments</a:t>
            </a:r>
          </a:p>
          <a:p>
            <a:r>
              <a:rPr lang="en-US" sz="4400" dirty="0"/>
              <a:t>Adversarial Search and Games</a:t>
            </a:r>
          </a:p>
          <a:p>
            <a:r>
              <a:rPr lang="en-US" sz="4400" dirty="0"/>
              <a:t>Constraint Satisfaction Problems</a:t>
            </a:r>
          </a:p>
          <a:p>
            <a:endParaRPr lang="en-US" sz="2800" dirty="0"/>
          </a:p>
          <a:p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87625A-1DE5-8B41-BA0C-CF9F24443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4157424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16F70-8938-FB4A-954F-072E275BE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6695" y="44624"/>
            <a:ext cx="10133102" cy="907306"/>
          </a:xfrm>
        </p:spPr>
        <p:txBody>
          <a:bodyPr/>
          <a:lstStyle/>
          <a:p>
            <a:r>
              <a:rPr lang="en-US" altLang="zh-TW" dirty="0">
                <a:solidFill>
                  <a:schemeClr val="tx2"/>
                </a:solidFill>
              </a:rPr>
              <a:t>References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F9B6D8-C75A-8144-8E1A-6A08EAB1DA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895" y="1106905"/>
            <a:ext cx="10700084" cy="5634464"/>
          </a:xfrm>
        </p:spPr>
        <p:txBody>
          <a:bodyPr>
            <a:noAutofit/>
          </a:bodyPr>
          <a:lstStyle/>
          <a:p>
            <a:pPr marL="228600" indent="-228600">
              <a:spcAft>
                <a:spcPts val="300"/>
              </a:spcAft>
            </a:pPr>
            <a:r>
              <a:rPr lang="en-US" altLang="zh-TW" sz="2800" b="0" dirty="0"/>
              <a:t>Stuart Russell and Peter </a:t>
            </a:r>
            <a:r>
              <a:rPr lang="en-US" altLang="zh-TW" sz="2800" b="0" dirty="0" err="1"/>
              <a:t>Norvig</a:t>
            </a:r>
            <a:r>
              <a:rPr lang="en-US" altLang="zh-TW" sz="2800" b="0" dirty="0"/>
              <a:t> (2020), Artificial Intelligence: A Modern Approach, 4th Edition, Pearson.</a:t>
            </a:r>
          </a:p>
          <a:p>
            <a:pPr marL="228600" indent="-228600">
              <a:spcAft>
                <a:spcPts val="300"/>
              </a:spcAft>
            </a:pPr>
            <a:r>
              <a:rPr lang="en-US" altLang="zh-TW" sz="2800" b="0" dirty="0" err="1"/>
              <a:t>Aurélien</a:t>
            </a:r>
            <a:r>
              <a:rPr lang="en-US" altLang="zh-TW" sz="2800" b="0" dirty="0"/>
              <a:t> </a:t>
            </a:r>
            <a:r>
              <a:rPr lang="en-US" altLang="zh-TW" sz="2800" b="0" dirty="0" err="1"/>
              <a:t>Géron</a:t>
            </a:r>
            <a:r>
              <a:rPr lang="en-US" altLang="zh-TW" sz="2800" b="0" dirty="0"/>
              <a:t> (2019), Hands-On Machine Learning with Scikit-Learn, </a:t>
            </a:r>
            <a:r>
              <a:rPr lang="en-US" altLang="zh-TW" sz="2800" b="0" dirty="0" err="1"/>
              <a:t>Keras</a:t>
            </a:r>
            <a:r>
              <a:rPr lang="en-US" altLang="zh-TW" sz="2800" b="0" dirty="0"/>
              <a:t>, and TensorFlow: Concepts, Tools, and Techniques to Build Intelligent Systems, 2nd Edition, O’Reilly Media.</a:t>
            </a:r>
          </a:p>
          <a:p>
            <a:pPr marL="228600" indent="-228600">
              <a:spcAft>
                <a:spcPts val="300"/>
              </a:spcAft>
            </a:pPr>
            <a:r>
              <a:rPr lang="en-US" sz="2800" b="0" dirty="0"/>
              <a:t>Steven </a:t>
            </a:r>
            <a:r>
              <a:rPr lang="en-US" sz="2800" b="0" dirty="0" err="1"/>
              <a:t>D'Ascoli</a:t>
            </a:r>
            <a:r>
              <a:rPr lang="en-US" sz="2800" b="0" dirty="0"/>
              <a:t> (2022), Artificial Intelligence and Deep Learning with Python:  Every Line of Code Explained For Readers New to AI and New to Python, Independently published.</a:t>
            </a:r>
          </a:p>
          <a:p>
            <a:pPr marL="228600" indent="-228600">
              <a:spcAft>
                <a:spcPts val="300"/>
              </a:spcAft>
            </a:pPr>
            <a:r>
              <a:rPr lang="en-US" sz="2800" b="0" dirty="0" err="1"/>
              <a:t>Nithin</a:t>
            </a:r>
            <a:r>
              <a:rPr lang="en-US" sz="2800" b="0" dirty="0"/>
              <a:t> </a:t>
            </a:r>
            <a:r>
              <a:rPr lang="en-US" sz="2800" b="0" dirty="0" err="1"/>
              <a:t>Buduma</a:t>
            </a:r>
            <a:r>
              <a:rPr lang="en-US" sz="2800" b="0" dirty="0"/>
              <a:t>, Nikhil </a:t>
            </a:r>
            <a:r>
              <a:rPr lang="en-US" sz="2800" b="0" dirty="0" err="1"/>
              <a:t>Buduma</a:t>
            </a:r>
            <a:r>
              <a:rPr lang="en-US" sz="2800" b="0" dirty="0"/>
              <a:t>, Joe Papa (2022), Fundamentals of Deep Learning: Designing Next-Generation Machine Intelligence Algorithms, 2nd Edition, ‎O'Reilly Media.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68DDE3-DE9A-684D-A2C4-2DDE871B8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574871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26080</TotalTime>
  <Words>4171</Words>
  <Application>Microsoft Macintosh PowerPoint</Application>
  <PresentationFormat>Widescreen</PresentationFormat>
  <Paragraphs>415</Paragraphs>
  <Slides>99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99</vt:i4>
      </vt:variant>
    </vt:vector>
  </HeadingPairs>
  <TitlesOfParts>
    <vt:vector size="106" baseType="lpstr">
      <vt:lpstr>PMingLiU</vt:lpstr>
      <vt:lpstr>Arial</vt:lpstr>
      <vt:lpstr>Calibri</vt:lpstr>
      <vt:lpstr>Georgia</vt:lpstr>
      <vt:lpstr>Segoe UI Symbol</vt:lpstr>
      <vt:lpstr>Times New Roman</vt:lpstr>
      <vt:lpstr>Office Theme</vt:lpstr>
      <vt:lpstr>Problem Solving</vt:lpstr>
      <vt:lpstr>Syllabus</vt:lpstr>
      <vt:lpstr>Syllabus</vt:lpstr>
      <vt:lpstr>Syllabus</vt:lpstr>
      <vt:lpstr>Artificial Intelligence  Problem Solving</vt:lpstr>
      <vt:lpstr>Outline</vt:lpstr>
      <vt:lpstr>Stuart Russell and Peter Norvig (2020),  Artificial Intelligence: A Modern Approach,  4th Edition, Pearson</vt:lpstr>
      <vt:lpstr>Artificial Intelligence:  A Modern Approach </vt:lpstr>
      <vt:lpstr>Artificial Intelligence:  Problem Solving</vt:lpstr>
      <vt:lpstr>Artificial Intelligence:  2. Problem Solving</vt:lpstr>
      <vt:lpstr>Intelligent Agents</vt:lpstr>
      <vt:lpstr>4 Approaches of AI</vt:lpstr>
      <vt:lpstr>Reinforcement Learning (DL)</vt:lpstr>
      <vt:lpstr>Reinforcement Learning (DL)</vt:lpstr>
      <vt:lpstr>Reinforcement Learning (DL)</vt:lpstr>
      <vt:lpstr>Agents interact with environments through sensors and actuators</vt:lpstr>
      <vt:lpstr>Solving Problems  by  Searching</vt:lpstr>
      <vt:lpstr>AI: Solving Problems by Searching</vt:lpstr>
      <vt:lpstr>The state-space graph for  the two-cell vacuum world</vt:lpstr>
      <vt:lpstr>A typical instance of  the 8-puzzle</vt:lpstr>
      <vt:lpstr>Arad to Bucharest</vt:lpstr>
      <vt:lpstr>Three partial search trees for finding a route from Arad to Bucharest</vt:lpstr>
      <vt:lpstr>Three partial search trees for finding a route from Arad to Bucharest</vt:lpstr>
      <vt:lpstr>Three partial search trees for finding a route from Arad to Bucharest</vt:lpstr>
      <vt:lpstr>Three partial search trees for finding a route from Arad to Bucharest</vt:lpstr>
      <vt:lpstr>A sequence of search trees generated by a graph search  on the Romania problem </vt:lpstr>
      <vt:lpstr>The Separation Property of  Graph Search illustrated on a rectangular-grid problem</vt:lpstr>
      <vt:lpstr>The Best-First Search (BFS) Algorithm</vt:lpstr>
      <vt:lpstr>Breadth-First Search  on a Simple Binary Tree</vt:lpstr>
      <vt:lpstr>Breadth-First Search  on a Simple Binary Tree</vt:lpstr>
      <vt:lpstr>Breadth-First Search  on a Simple Binary Tree</vt:lpstr>
      <vt:lpstr>Breadth-First Search  on a Simple Binary Tree</vt:lpstr>
      <vt:lpstr>Breadth-First Search  on a Simple Binary Tree</vt:lpstr>
      <vt:lpstr>Breadth-First Search and  Uniform-Cost Search Algorithms</vt:lpstr>
      <vt:lpstr>Part of the Romania State Space Uniform-Cost Search</vt:lpstr>
      <vt:lpstr>Depth-First Search  (DFS) </vt:lpstr>
      <vt:lpstr>PowerPoint Presentation</vt:lpstr>
      <vt:lpstr>Iterative deepening and  depth-limited tree-like search</vt:lpstr>
      <vt:lpstr>Four iterations of iterative deepening search </vt:lpstr>
      <vt:lpstr>Four iterations of iterative deepening search </vt:lpstr>
      <vt:lpstr>Four iterations of iterative deepening search </vt:lpstr>
      <vt:lpstr>Bidirectional Best-First Search  keeps two frontiers and two tables of reached states</vt:lpstr>
      <vt:lpstr>PowerPoint Presentation</vt:lpstr>
      <vt:lpstr>Evaluation of search algorithms</vt:lpstr>
      <vt:lpstr>Values of hSLD  —straight-line distances to Bucharest.</vt:lpstr>
      <vt:lpstr>A∗ search</vt:lpstr>
      <vt:lpstr>A∗ search</vt:lpstr>
      <vt:lpstr>A∗ search</vt:lpstr>
      <vt:lpstr>A∗ search</vt:lpstr>
      <vt:lpstr>Triangle Inequality</vt:lpstr>
      <vt:lpstr>Map of Romania showing contours at  f = 380, f = 400, and f = 420,  with Arad as the start state</vt:lpstr>
      <vt:lpstr>(a) A∗ Search  (b) Weighted A∗ Search </vt:lpstr>
      <vt:lpstr>Recursive Best-First Search (RBFS) Algorithm</vt:lpstr>
      <vt:lpstr>Recursive Best-First Search (RBFS) </vt:lpstr>
      <vt:lpstr>Recursive Best-First Search (RBFS) </vt:lpstr>
      <vt:lpstr>Recursive Best-First Search (RBFS) </vt:lpstr>
      <vt:lpstr>Bidirectional Search  maintains two frontiers</vt:lpstr>
      <vt:lpstr>A typical instance of the 8-puzzle</vt:lpstr>
      <vt:lpstr>Comparison of the search costs and effective branching factors for 8-puzzle problems</vt:lpstr>
      <vt:lpstr>A subproblem of the 8-puzzle </vt:lpstr>
      <vt:lpstr>A Web service providing driving directions, computed by a search algorithm.</vt:lpstr>
      <vt:lpstr>Search  in  Complex Environments</vt:lpstr>
      <vt:lpstr>A one-dimensional  state-space landscape</vt:lpstr>
      <vt:lpstr>Adversarial  Search  and  Games</vt:lpstr>
      <vt:lpstr>Game Tree for the Game of Tic-tac-toe</vt:lpstr>
      <vt:lpstr>Constraint Satisfaction Problems</vt:lpstr>
      <vt:lpstr>The Map-Coloring Problem Represented as a Constraint Graph</vt:lpstr>
      <vt:lpstr>A Tree Decomposition of the Constraint Graph</vt:lpstr>
      <vt:lpstr>Artificial Intelligence: A Modern Approach (AIMA)</vt:lpstr>
      <vt:lpstr>Artificial Intelligence: A Modern Approach (AIMA)</vt:lpstr>
      <vt:lpstr>AIMA Code</vt:lpstr>
      <vt:lpstr>AIMA Python</vt:lpstr>
      <vt:lpstr>Tom Lawry (2020),  AI in Health:  A Leader’s Guide to Winning in the New Age of Intelligent Health Systems,  HIMSS Publishing</vt:lpstr>
      <vt:lpstr>AI in Healthcare</vt:lpstr>
      <vt:lpstr>Multimodal Fall Detection </vt:lpstr>
      <vt:lpstr>Multimodal Fall Detection </vt:lpstr>
      <vt:lpstr>Challenges of Multimodal Fall Detection </vt:lpstr>
      <vt:lpstr>Fall Detection  Non-Wearable Sensors Fusion</vt:lpstr>
      <vt:lpstr>Fall Detection Datasets</vt:lpstr>
      <vt:lpstr>Human Action Recognition  (HAR)</vt:lpstr>
      <vt:lpstr>Human Action Recognition (HAR)  Modality</vt:lpstr>
      <vt:lpstr>Human Action Recognition (HAR)  Modality</vt:lpstr>
      <vt:lpstr>Computer Vision in the Metaverse  with scene understanding, object detection, and human action/activity recognition</vt:lpstr>
      <vt:lpstr>Fall Detection</vt:lpstr>
      <vt:lpstr>Conversational AI  to deliver contextual and personal experience to users</vt:lpstr>
      <vt:lpstr>Task-Oriented Dialogue (ToD) System Speech, Text, NLP</vt:lpstr>
      <vt:lpstr>Multimodal Pipeline  that includes three different modalities (Image, Text. Audio)</vt:lpstr>
      <vt:lpstr>Video and Audio Multimodal Fusion </vt:lpstr>
      <vt:lpstr>Visual and Textual Representation</vt:lpstr>
      <vt:lpstr>Hybrid Multimodal Data Fusion</vt:lpstr>
      <vt:lpstr>Multimodal Transfer Learning</vt:lpstr>
      <vt:lpstr>CLIP: Learning Transferable Visual Models From Natural Language Supervision</vt:lpstr>
      <vt:lpstr>ViLT: Vision-and-Language Transformer Without Convolution or Region Supervision</vt:lpstr>
      <vt:lpstr>Self-Supervised Representation Learning  in Speech Downstream Applications</vt:lpstr>
      <vt:lpstr>Stable Diffusion</vt:lpstr>
      <vt:lpstr>Papers with Code State-of-the-Art (SOTA)</vt:lpstr>
      <vt:lpstr>PowerPoint Presentation</vt:lpstr>
      <vt:lpstr>Summary</vt:lpstr>
      <vt:lpstr>References</vt:lpstr>
    </vt:vector>
  </TitlesOfParts>
  <Manager/>
  <Company>National Taipei University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Artificial Intelligence</dc:title>
  <dc:subject/>
  <dc:creator>Min-Yuh Day</dc:creator>
  <cp:keywords>Artificial Intelligence, AI</cp:keywords>
  <dc:description>Artificial Intelligence</dc:description>
  <cp:lastModifiedBy>imyday@gmail.com</cp:lastModifiedBy>
  <cp:revision>1389</cp:revision>
  <cp:lastPrinted>2020-12-23T14:44:17Z</cp:lastPrinted>
  <dcterms:created xsi:type="dcterms:W3CDTF">2019-09-12T03:09:52Z</dcterms:created>
  <dcterms:modified xsi:type="dcterms:W3CDTF">2022-09-27T23:38:59Z</dcterms:modified>
  <cp:category/>
</cp:coreProperties>
</file>