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5"/>
  </p:notesMasterIdLst>
  <p:sldIdLst>
    <p:sldId id="3462" r:id="rId2"/>
    <p:sldId id="3806" r:id="rId3"/>
    <p:sldId id="3814" r:id="rId4"/>
    <p:sldId id="3815" r:id="rId5"/>
    <p:sldId id="3968" r:id="rId6"/>
    <p:sldId id="3680" r:id="rId7"/>
    <p:sldId id="819" r:id="rId8"/>
    <p:sldId id="823" r:id="rId9"/>
    <p:sldId id="3013" r:id="rId10"/>
    <p:sldId id="3014" r:id="rId11"/>
    <p:sldId id="3017" r:id="rId12"/>
    <p:sldId id="3019" r:id="rId13"/>
    <p:sldId id="3018" r:id="rId14"/>
    <p:sldId id="3065" r:id="rId15"/>
    <p:sldId id="3084" r:id="rId16"/>
    <p:sldId id="3094" r:id="rId17"/>
    <p:sldId id="3090" r:id="rId18"/>
    <p:sldId id="3091" r:id="rId19"/>
    <p:sldId id="3092" r:id="rId20"/>
    <p:sldId id="3093" r:id="rId21"/>
    <p:sldId id="3146" r:id="rId22"/>
    <p:sldId id="3827" r:id="rId23"/>
    <p:sldId id="3828" r:id="rId24"/>
    <p:sldId id="3314" r:id="rId25"/>
    <p:sldId id="3417" r:id="rId26"/>
    <p:sldId id="3416" r:id="rId27"/>
    <p:sldId id="3478" r:id="rId28"/>
    <p:sldId id="3595" r:id="rId29"/>
    <p:sldId id="3607" r:id="rId30"/>
    <p:sldId id="3606" r:id="rId31"/>
    <p:sldId id="3673" r:id="rId32"/>
    <p:sldId id="3674" r:id="rId33"/>
    <p:sldId id="3658" r:id="rId34"/>
    <p:sldId id="3663" r:id="rId35"/>
    <p:sldId id="3697" r:id="rId36"/>
    <p:sldId id="3418" r:id="rId37"/>
    <p:sldId id="3698" r:id="rId38"/>
    <p:sldId id="3699" r:id="rId39"/>
    <p:sldId id="3479" r:id="rId40"/>
    <p:sldId id="3499" r:id="rId41"/>
    <p:sldId id="3501" r:id="rId42"/>
    <p:sldId id="3502" r:id="rId43"/>
    <p:sldId id="3503" r:id="rId44"/>
    <p:sldId id="3504" r:id="rId45"/>
    <p:sldId id="3505" r:id="rId46"/>
    <p:sldId id="3506" r:id="rId47"/>
    <p:sldId id="3516" r:id="rId48"/>
    <p:sldId id="3507" r:id="rId49"/>
    <p:sldId id="3508" r:id="rId50"/>
    <p:sldId id="3509" r:id="rId51"/>
    <p:sldId id="3511" r:id="rId52"/>
    <p:sldId id="3512" r:id="rId53"/>
    <p:sldId id="3513" r:id="rId54"/>
    <p:sldId id="3510" r:id="rId55"/>
    <p:sldId id="3514" r:id="rId56"/>
    <p:sldId id="3517" r:id="rId57"/>
    <p:sldId id="3518" r:id="rId58"/>
    <p:sldId id="3519" r:id="rId59"/>
    <p:sldId id="3544" r:id="rId60"/>
    <p:sldId id="3545" r:id="rId61"/>
    <p:sldId id="3546" r:id="rId62"/>
    <p:sldId id="3549" r:id="rId63"/>
    <p:sldId id="3550" r:id="rId64"/>
    <p:sldId id="3547" r:id="rId65"/>
    <p:sldId id="3551" r:id="rId66"/>
    <p:sldId id="3552" r:id="rId67"/>
    <p:sldId id="3553" r:id="rId68"/>
    <p:sldId id="3554" r:id="rId69"/>
    <p:sldId id="3548" r:id="rId70"/>
    <p:sldId id="3521" r:id="rId71"/>
    <p:sldId id="3543" r:id="rId72"/>
    <p:sldId id="3522" r:id="rId73"/>
    <p:sldId id="3523" r:id="rId74"/>
    <p:sldId id="3524" r:id="rId75"/>
    <p:sldId id="3525" r:id="rId76"/>
    <p:sldId id="3526" r:id="rId77"/>
    <p:sldId id="3542" r:id="rId78"/>
    <p:sldId id="3520" r:id="rId79"/>
    <p:sldId id="3529" r:id="rId80"/>
    <p:sldId id="3530" r:id="rId81"/>
    <p:sldId id="3531" r:id="rId82"/>
    <p:sldId id="3532" r:id="rId83"/>
    <p:sldId id="3533" r:id="rId84"/>
    <p:sldId id="3534" r:id="rId85"/>
    <p:sldId id="3700" r:id="rId86"/>
    <p:sldId id="3701" r:id="rId87"/>
    <p:sldId id="3702" r:id="rId88"/>
    <p:sldId id="3565" r:id="rId89"/>
    <p:sldId id="3566" r:id="rId90"/>
    <p:sldId id="3567" r:id="rId91"/>
    <p:sldId id="3568" r:id="rId92"/>
    <p:sldId id="3569" r:id="rId93"/>
    <p:sldId id="3570" r:id="rId94"/>
    <p:sldId id="3571" r:id="rId95"/>
    <p:sldId id="3572" r:id="rId96"/>
    <p:sldId id="3590" r:id="rId97"/>
    <p:sldId id="3591" r:id="rId98"/>
    <p:sldId id="3573" r:id="rId99"/>
    <p:sldId id="3574" r:id="rId100"/>
    <p:sldId id="3593" r:id="rId101"/>
    <p:sldId id="3592" r:id="rId102"/>
    <p:sldId id="3594" r:id="rId103"/>
    <p:sldId id="3576" r:id="rId104"/>
    <p:sldId id="3577" r:id="rId105"/>
    <p:sldId id="3596" r:id="rId106"/>
    <p:sldId id="3578" r:id="rId107"/>
    <p:sldId id="3579" r:id="rId108"/>
    <p:sldId id="3580" r:id="rId109"/>
    <p:sldId id="3581" r:id="rId110"/>
    <p:sldId id="3582" r:id="rId111"/>
    <p:sldId id="3583" r:id="rId112"/>
    <p:sldId id="3584" r:id="rId113"/>
    <p:sldId id="3597" r:id="rId114"/>
    <p:sldId id="3979" r:id="rId115"/>
    <p:sldId id="3587" r:id="rId116"/>
    <p:sldId id="3598" r:id="rId117"/>
    <p:sldId id="3600" r:id="rId118"/>
    <p:sldId id="3599" r:id="rId119"/>
    <p:sldId id="3601" r:id="rId120"/>
    <p:sldId id="3602" r:id="rId121"/>
    <p:sldId id="3604" r:id="rId122"/>
    <p:sldId id="3603" r:id="rId123"/>
    <p:sldId id="3605" r:id="rId124"/>
    <p:sldId id="3586" r:id="rId125"/>
    <p:sldId id="3703" r:id="rId126"/>
    <p:sldId id="3555" r:id="rId127"/>
    <p:sldId id="3563" r:id="rId128"/>
    <p:sldId id="3564" r:id="rId129"/>
    <p:sldId id="3969" r:id="rId130"/>
    <p:sldId id="3970" r:id="rId131"/>
    <p:sldId id="3971" r:id="rId132"/>
    <p:sldId id="3608" r:id="rId133"/>
    <p:sldId id="3623" r:id="rId134"/>
    <p:sldId id="3609" r:id="rId135"/>
    <p:sldId id="3624" r:id="rId136"/>
    <p:sldId id="3980" r:id="rId137"/>
    <p:sldId id="3611" r:id="rId138"/>
    <p:sldId id="3612" r:id="rId139"/>
    <p:sldId id="3613" r:id="rId140"/>
    <p:sldId id="3625" r:id="rId141"/>
    <p:sldId id="3614" r:id="rId142"/>
    <p:sldId id="3626" r:id="rId143"/>
    <p:sldId id="3615" r:id="rId144"/>
    <p:sldId id="3616" r:id="rId145"/>
    <p:sldId id="3617" r:id="rId146"/>
    <p:sldId id="3627" r:id="rId147"/>
    <p:sldId id="3618" r:id="rId148"/>
    <p:sldId id="3619" r:id="rId149"/>
    <p:sldId id="3620" r:id="rId150"/>
    <p:sldId id="3621" r:id="rId151"/>
    <p:sldId id="3634" r:id="rId152"/>
    <p:sldId id="3635" r:id="rId153"/>
    <p:sldId id="3628" r:id="rId154"/>
    <p:sldId id="3629" r:id="rId155"/>
    <p:sldId id="3636" r:id="rId156"/>
    <p:sldId id="3630" r:id="rId157"/>
    <p:sldId id="3637" r:id="rId158"/>
    <p:sldId id="3638" r:id="rId159"/>
    <p:sldId id="3639" r:id="rId160"/>
    <p:sldId id="3631" r:id="rId161"/>
    <p:sldId id="3632" r:id="rId162"/>
    <p:sldId id="3633" r:id="rId163"/>
    <p:sldId id="3622" r:id="rId164"/>
    <p:sldId id="3981" r:id="rId165"/>
    <p:sldId id="3641" r:id="rId166"/>
    <p:sldId id="3648" r:id="rId167"/>
    <p:sldId id="3654" r:id="rId168"/>
    <p:sldId id="3655" r:id="rId169"/>
    <p:sldId id="3642" r:id="rId170"/>
    <p:sldId id="3643" r:id="rId171"/>
    <p:sldId id="3644" r:id="rId172"/>
    <p:sldId id="3645" r:id="rId173"/>
    <p:sldId id="3646" r:id="rId174"/>
    <p:sldId id="3972" r:id="rId175"/>
    <p:sldId id="3650" r:id="rId176"/>
    <p:sldId id="3651" r:id="rId177"/>
    <p:sldId id="3652" r:id="rId178"/>
    <p:sldId id="3653" r:id="rId179"/>
    <p:sldId id="3973" r:id="rId180"/>
    <p:sldId id="3974" r:id="rId181"/>
    <p:sldId id="3982" r:id="rId182"/>
    <p:sldId id="3975" r:id="rId183"/>
    <p:sldId id="3976" r:id="rId184"/>
    <p:sldId id="3656" r:id="rId185"/>
    <p:sldId id="3657" r:id="rId186"/>
    <p:sldId id="3977" r:id="rId187"/>
    <p:sldId id="3659" r:id="rId188"/>
    <p:sldId id="3660" r:id="rId189"/>
    <p:sldId id="3661" r:id="rId190"/>
    <p:sldId id="3675" r:id="rId191"/>
    <p:sldId id="3662" r:id="rId192"/>
    <p:sldId id="3978" r:id="rId193"/>
    <p:sldId id="3664" r:id="rId194"/>
    <p:sldId id="3665" r:id="rId195"/>
    <p:sldId id="3676" r:id="rId196"/>
    <p:sldId id="3666" r:id="rId197"/>
    <p:sldId id="3667" r:id="rId198"/>
    <p:sldId id="3677" r:id="rId199"/>
    <p:sldId id="3668" r:id="rId200"/>
    <p:sldId id="3669" r:id="rId201"/>
    <p:sldId id="3670" r:id="rId202"/>
    <p:sldId id="3671" r:id="rId203"/>
    <p:sldId id="3672" r:id="rId204"/>
    <p:sldId id="3685" r:id="rId205"/>
    <p:sldId id="3678" r:id="rId206"/>
    <p:sldId id="3679" r:id="rId207"/>
    <p:sldId id="3684" r:id="rId208"/>
    <p:sldId id="3705" r:id="rId209"/>
    <p:sldId id="3706" r:id="rId210"/>
    <p:sldId id="3681" r:id="rId211"/>
    <p:sldId id="3682" r:id="rId212"/>
    <p:sldId id="3683" r:id="rId213"/>
    <p:sldId id="3025" r:id="rId2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D883FF"/>
    <a:srgbClr val="0096FF"/>
    <a:srgbClr val="AF52DE"/>
    <a:srgbClr val="ED7D31"/>
    <a:srgbClr val="FFD579"/>
    <a:srgbClr val="28CD41"/>
    <a:srgbClr val="76D6FF"/>
    <a:srgbClr val="A9D18E"/>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3917"/>
  </p:normalViewPr>
  <p:slideViewPr>
    <p:cSldViewPr snapToGrid="0" snapToObjects="1">
      <p:cViewPr varScale="1">
        <p:scale>
          <a:sx n="89" d="100"/>
          <a:sy n="89" d="100"/>
        </p:scale>
        <p:origin x="19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5/25/22</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5/25/22</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5/25/22</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5/25/22</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5/25/22</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5/25/22</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5/25/22</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5/25/22</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5/25/22</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5/25/22</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5/25/22</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5/25/22</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270158"/>
            <a:ext cx="11819066" cy="2298720"/>
          </a:xfrm>
        </p:spPr>
        <p:txBody>
          <a:bodyPr anchor="ctr">
            <a:noAutofit/>
          </a:bodyPr>
          <a:lstStyle/>
          <a:p>
            <a:pPr>
              <a:lnSpc>
                <a:spcPct val="100000"/>
              </a:lnSpc>
            </a:pPr>
            <a:r>
              <a:rPr lang="en-US" altLang="zh-TW" sz="38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3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800" dirty="0">
                <a:solidFill>
                  <a:srgbClr val="C00000"/>
                </a:solidFill>
                <a:latin typeface="Calibri" panose="020F0502020204030204" pitchFamily="34" charset="0"/>
                <a:ea typeface="Heiti TC Medium" pitchFamily="2" charset="-128"/>
                <a:cs typeface="Arial" panose="020B0604020202020204" pitchFamily="34" charset="0"/>
              </a:rPr>
              <a:t>Testing: Test-driven development, and Code reviews; </a:t>
            </a:r>
            <a:br>
              <a:rPr lang="en-US" altLang="zh-TW" sz="3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3800" dirty="0">
                <a:solidFill>
                  <a:srgbClr val="C00000"/>
                </a:solidFill>
                <a:latin typeface="Calibri" panose="020F0502020204030204" pitchFamily="34" charset="0"/>
                <a:ea typeface="Heiti TC Medium" pitchFamily="2" charset="-128"/>
                <a:cs typeface="Arial" panose="020B0604020202020204" pitchFamily="34" charset="0"/>
              </a:rPr>
              <a:t>DevOps and Code Management: DevOps automation</a:t>
            </a:r>
            <a:endParaRPr lang="en-US" sz="3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84790"/>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1102SE09</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2022)</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(B8F40)</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2022-05-25</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64569" y="3625336"/>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514746" y="5035248"/>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676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19622849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8406389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124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819929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207788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098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32501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Tree>
    <p:extLst>
      <p:ext uri="{BB962C8B-B14F-4D97-AF65-F5344CB8AC3E}">
        <p14:creationId xmlns:p14="http://schemas.microsoft.com/office/powerpoint/2010/main" val="14353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40977794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Tree>
    <p:extLst>
      <p:ext uri="{BB962C8B-B14F-4D97-AF65-F5344CB8AC3E}">
        <p14:creationId xmlns:p14="http://schemas.microsoft.com/office/powerpoint/2010/main" val="938674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181</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a:defRPr/>
            </a:pPr>
            <a:r>
              <a:rPr lang="en-US" altLang="zh-TW" sz="1000" dirty="0"/>
              <a:t>Source: The DevOps Institute (2022),  </a:t>
            </a:r>
            <a:r>
              <a:rPr lang="en-US" altLang="zh-TW" sz="1000" dirty="0">
                <a:hlinkClick r:id="rId2"/>
              </a:rPr>
              <a:t>https://thedevopsinstitute.com/?page_id=22</a:t>
            </a:r>
            <a:endParaRPr lang="en-US" altLang="zh-TW" sz="1000" dirty="0"/>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r>
              <a:rPr lang="en-US" sz="4800" b="1" dirty="0"/>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r>
              <a:rPr lang="en-US" sz="4800" b="1" dirty="0"/>
              <a:t>Ops</a:t>
            </a:r>
          </a:p>
        </p:txBody>
      </p:sp>
    </p:spTree>
    <p:extLst>
      <p:ext uri="{BB962C8B-B14F-4D97-AF65-F5344CB8AC3E}">
        <p14:creationId xmlns:p14="http://schemas.microsoft.com/office/powerpoint/2010/main" val="10086917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800" b="1" dirty="0">
                <a:solidFill>
                  <a:schemeClr val="tx1"/>
                </a:solidFill>
              </a:rPr>
              <a:t>Problem and bug </a:t>
            </a:r>
            <a:br>
              <a:rPr lang="en-US" sz="2800" b="1" dirty="0">
                <a:solidFill>
                  <a:schemeClr val="tx1"/>
                </a:solidFill>
              </a:rPr>
            </a:br>
            <a:r>
              <a:rPr lang="en-US" sz="2800" b="1" dirty="0">
                <a:solidFill>
                  <a:schemeClr val="tx1"/>
                </a:solidFill>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Tested software </a:t>
            </a:r>
            <a:br>
              <a:rPr lang="en-US" sz="2000" b="1" dirty="0">
                <a:solidFill>
                  <a:schemeClr val="tx1"/>
                </a:solidFill>
              </a:rPr>
            </a:br>
            <a:r>
              <a:rPr lang="en-US" sz="2000" b="1" dirty="0">
                <a:solidFill>
                  <a:schemeClr val="tx1"/>
                </a:solidFill>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Deployed software </a:t>
            </a:r>
            <a:br>
              <a:rPr lang="en-US" sz="2000" b="1" dirty="0">
                <a:solidFill>
                  <a:schemeClr val="tx1"/>
                </a:solidFill>
              </a:rPr>
            </a:br>
            <a:r>
              <a:rPr lang="en-US" sz="2000" b="1" dirty="0">
                <a:solidFill>
                  <a:schemeClr val="tx1"/>
                </a:solidFill>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Reduced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More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productive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Software can be deployed to production more quickly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because communication delays between the people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The increment of functionality in each release is small </a:t>
            </a:r>
          </a:p>
          <a:p>
            <a:pPr algn="ctr">
              <a:defRPr/>
            </a:pPr>
            <a:r>
              <a:rPr lang="en-US" sz="2000" dirty="0">
                <a:latin typeface="Calibri" panose="020F0502020204030204" pitchFamily="34" charset="0"/>
                <a:cs typeface="Calibri" panose="020F0502020204030204" pitchFamily="34" charset="0"/>
              </a:rPr>
              <a:t>so there is less chance of feature interactions and </a:t>
            </a:r>
          </a:p>
          <a:p>
            <a:pPr algn="ctr">
              <a:defRPr/>
            </a:pPr>
            <a:r>
              <a:rPr lang="en-US" sz="2000" dirty="0">
                <a:latin typeface="Calibri" panose="020F0502020204030204" pitchFamily="34" charset="0"/>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work together to get the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are happier and more productive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58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a:defRPr/>
            </a:pPr>
            <a:fld id="{E78C9E75-97FD-45D9-8ED3-955348887BB1}" type="slidenum">
              <a:rPr lang="zh-TW" altLang="en-US" smtClean="0"/>
              <a:pPr>
                <a:defRPr/>
              </a:pPr>
              <a:t>198</a:t>
            </a:fld>
            <a:endParaRPr lang="zh-TW" altLang="en-US"/>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r>
              <a:rPr lang="en-US" sz="1200" dirty="0">
                <a:solidFill>
                  <a:schemeClr val="bg1">
                    <a:lumMod val="65000"/>
                  </a:schemeClr>
                </a:solidFill>
              </a:rPr>
              <a:t>Source: https://git-</a:t>
            </a:r>
            <a:r>
              <a:rPr lang="en-US" sz="1200" dirty="0" err="1">
                <a:solidFill>
                  <a:schemeClr val="bg1">
                    <a:lumMod val="65000"/>
                  </a:schemeClr>
                </a:solidFill>
              </a:rPr>
              <a:t>scm.com</a:t>
            </a:r>
            <a:r>
              <a:rPr lang="en-US" sz="1200" dirty="0">
                <a:solidFill>
                  <a:schemeClr val="bg1">
                    <a:lumMod val="65000"/>
                  </a:schemeClr>
                </a:solidFill>
              </a:rPr>
              <a:t>/</a:t>
            </a:r>
          </a:p>
        </p:txBody>
      </p:sp>
    </p:spTree>
    <p:extLst>
      <p:ext uri="{BB962C8B-B14F-4D97-AF65-F5344CB8AC3E}">
        <p14:creationId xmlns:p14="http://schemas.microsoft.com/office/powerpoint/2010/main" val="36591781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2022/02/23   Introduction to Software Engineering</a:t>
            </a:r>
          </a:p>
          <a:p>
            <a:pPr marL="0" indent="0">
              <a:buNone/>
            </a:pPr>
            <a:r>
              <a:rPr lang="en-US" sz="2800" dirty="0"/>
              <a:t>2   2022/03/02   Software Products and Project Management: </a:t>
            </a:r>
            <a:br>
              <a:rPr lang="en-US" sz="2800" dirty="0"/>
            </a:br>
            <a:r>
              <a:rPr lang="en-US" sz="2800" dirty="0"/>
              <a:t>                              Software product management and prototyping</a:t>
            </a:r>
          </a:p>
          <a:p>
            <a:pPr marL="0" indent="0">
              <a:buNone/>
            </a:pPr>
            <a:r>
              <a:rPr lang="en-US" sz="2800" dirty="0"/>
              <a:t>3   2022/03/09   Agile Software Engineering: </a:t>
            </a:r>
            <a:br>
              <a:rPr lang="en-US" sz="2800" dirty="0"/>
            </a:br>
            <a:r>
              <a:rPr lang="en-US" sz="2800" dirty="0"/>
              <a:t>                              Agile methods, Scrum, and Extreme Programming</a:t>
            </a:r>
          </a:p>
          <a:p>
            <a:pPr marL="0" indent="0">
              <a:buNone/>
            </a:pPr>
            <a:r>
              <a:rPr lang="en-US" sz="2800" dirty="0"/>
              <a:t>4   2022/03/16   Features, Scenarios, and Stories</a:t>
            </a:r>
          </a:p>
          <a:p>
            <a:pPr marL="0" indent="0">
              <a:buNone/>
            </a:pPr>
            <a:r>
              <a:rPr lang="en-US" sz="2800" dirty="0">
                <a:solidFill>
                  <a:srgbClr val="7030A0"/>
                </a:solidFill>
              </a:rPr>
              <a:t>5   2022/03/23   Case Study on Software Engineering I</a:t>
            </a:r>
          </a:p>
          <a:p>
            <a:pPr marL="0" indent="0">
              <a:buNone/>
            </a:pPr>
            <a:r>
              <a:rPr lang="en-US" sz="2800" dirty="0"/>
              <a:t>6   2022/03/30   Software Architecture: Architectural design, </a:t>
            </a:r>
            <a:br>
              <a:rPr lang="en-US" sz="2800" dirty="0"/>
            </a:br>
            <a:r>
              <a:rPr lang="en-US" sz="2800" dirty="0"/>
              <a:t>                              System decomposition, and Distribution architecture</a:t>
            </a:r>
          </a:p>
          <a:p>
            <a:endParaRPr lang="en-US"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56321356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Infrastructure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Each time a developer commits a change to the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project’s master branch, an  executable version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A simulation of the product’s operating environment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A new release of the system is made available </a:t>
            </a:r>
          </a:p>
          <a:p>
            <a:pPr algn="ctr">
              <a:defRPr/>
            </a:pPr>
            <a:r>
              <a:rPr lang="en-US" sz="2200" dirty="0">
                <a:latin typeface="Calibri" panose="020F0502020204030204" pitchFamily="34" charset="0"/>
                <a:cs typeface="Calibri" panose="020F0502020204030204" pitchFamily="34" charset="0"/>
              </a:rPr>
              <a:t>to users every time a change is made to the </a:t>
            </a:r>
          </a:p>
          <a:p>
            <a:pPr algn="ctr">
              <a:defRPr/>
            </a:pPr>
            <a:r>
              <a:rPr lang="en-US" sz="2200" dirty="0">
                <a:latin typeface="Calibri" panose="020F0502020204030204" pitchFamily="34" charset="0"/>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Machine-readable models of the infrastructure </a:t>
            </a:r>
          </a:p>
          <a:p>
            <a:pPr algn="ctr">
              <a:defRPr/>
            </a:pPr>
            <a:r>
              <a:rPr lang="en-US" dirty="0">
                <a:latin typeface="Calibri" panose="020F0502020204030204" pitchFamily="34" charset="0"/>
                <a:cs typeface="Calibri" panose="020F0502020204030204" pitchFamily="34" charset="0"/>
              </a:rPr>
              <a:t>(network, servers, routers, etc.) </a:t>
            </a:r>
          </a:p>
          <a:p>
            <a:pPr algn="ctr">
              <a:defRPr/>
            </a:pPr>
            <a:r>
              <a:rPr lang="en-US" dirty="0">
                <a:latin typeface="Calibri" panose="020F0502020204030204" pitchFamily="34" charset="0"/>
                <a:cs typeface="Calibri" panose="020F0502020204030204" pitchFamily="34" charset="0"/>
              </a:rPr>
              <a:t>on which the product executes are used by configuration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a:solidFill>
                  <a:srgbClr val="C00000"/>
                </a:solidFill>
                <a:latin typeface="Calibri" panose="020F0502020204030204" pitchFamily="34" charset="0"/>
                <a:cs typeface="Calibri" panose="020F0502020204030204" pitchFamily="34" charset="0"/>
              </a:rPr>
              <a:t>Reproducibility</a:t>
            </a:r>
            <a:endParaRPr lang="en-US" sz="32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DevOps </a:t>
            </a:r>
          </a:p>
          <a:p>
            <a:pPr algn="ctr"/>
            <a:r>
              <a:rPr lang="en-US" sz="3200" b="1" dirty="0">
                <a:solidFill>
                  <a:srgbClr val="C00000"/>
                </a:solidFill>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Deployment </a:t>
            </a:r>
            <a:br>
              <a:rPr lang="en-US" dirty="0">
                <a:solidFill>
                  <a:schemeClr val="tx1"/>
                </a:solidFill>
              </a:rPr>
            </a:br>
            <a:r>
              <a:rPr lang="en-US" dirty="0">
                <a:solidFill>
                  <a:schemeClr val="tx1"/>
                </a:solidFill>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Change </a:t>
            </a:r>
            <a:br>
              <a:rPr lang="en-US" dirty="0">
                <a:solidFill>
                  <a:schemeClr val="tx1"/>
                </a:solidFill>
              </a:rPr>
            </a:br>
            <a:r>
              <a:rPr lang="en-US" dirty="0">
                <a:solidFill>
                  <a:schemeClr val="tx1"/>
                </a:solidFill>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600" dirty="0">
                <a:solidFill>
                  <a:schemeClr val="tx1"/>
                </a:solidFill>
              </a:rPr>
              <a:t>Lead time from </a:t>
            </a:r>
            <a:br>
              <a:rPr lang="en-US" sz="1600" dirty="0">
                <a:solidFill>
                  <a:schemeClr val="tx1"/>
                </a:solidFill>
              </a:rPr>
            </a:br>
            <a:r>
              <a:rPr lang="en-US" sz="1600" dirty="0">
                <a:solidFill>
                  <a:schemeClr val="tx1"/>
                </a:solidFill>
              </a:rPr>
              <a:t>development to </a:t>
            </a:r>
            <a:br>
              <a:rPr lang="en-US" sz="1600" dirty="0">
                <a:solidFill>
                  <a:schemeClr val="tx1"/>
                </a:solidFill>
              </a:rPr>
            </a:br>
            <a:r>
              <a:rPr lang="en-US" sz="1600" dirty="0">
                <a:solidFill>
                  <a:schemeClr val="tx1"/>
                </a:solidFill>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a:t>
            </a:r>
            <a:br>
              <a:rPr lang="en-US" sz="1400" dirty="0">
                <a:solidFill>
                  <a:schemeClr val="tx1"/>
                </a:solidFill>
              </a:rPr>
            </a:br>
            <a:r>
              <a:rPr lang="en-US" sz="1400" dirty="0">
                <a:solidFill>
                  <a:schemeClr val="tx1"/>
                </a:solidFill>
              </a:rPr>
              <a:t>increase in </a:t>
            </a:r>
            <a:br>
              <a:rPr lang="en-US" sz="1400" dirty="0">
                <a:solidFill>
                  <a:schemeClr val="tx1"/>
                </a:solidFill>
              </a:rPr>
            </a:br>
            <a:r>
              <a:rPr lang="en-US" sz="1400" dirty="0">
                <a:solidFill>
                  <a:schemeClr val="tx1"/>
                </a:solidFill>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Number of customer</a:t>
            </a:r>
            <a:br>
              <a:rPr lang="en-US" sz="1400" dirty="0">
                <a:solidFill>
                  <a:schemeClr val="tx1"/>
                </a:solidFill>
              </a:rPr>
            </a:br>
            <a:r>
              <a:rPr lang="en-US" sz="1400" dirty="0">
                <a:solidFill>
                  <a:schemeClr val="tx1"/>
                </a:solidFill>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of </a:t>
            </a:r>
            <a:br>
              <a:rPr lang="en-US" sz="1400" dirty="0">
                <a:solidFill>
                  <a:schemeClr val="tx1"/>
                </a:solidFill>
              </a:rPr>
            </a:br>
            <a:r>
              <a:rPr lang="en-US" sz="1400" dirty="0">
                <a:solidFill>
                  <a:schemeClr val="tx1"/>
                </a:solidFill>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Mean time </a:t>
            </a:r>
            <a:br>
              <a:rPr lang="en-US" dirty="0">
                <a:solidFill>
                  <a:schemeClr val="tx1"/>
                </a:solidFill>
              </a:rPr>
            </a:br>
            <a:r>
              <a:rPr lang="en-US" dirty="0">
                <a:solidFill>
                  <a:schemeClr val="tx1"/>
                </a:solidFill>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4"/>
            <a:ext cx="10318549" cy="5375449"/>
          </a:xfrm>
        </p:spPr>
        <p:txBody>
          <a:bodyPr/>
          <a:lstStyle/>
          <a:p>
            <a:r>
              <a:rPr lang="en-US" sz="2800" dirty="0"/>
              <a:t>All </a:t>
            </a:r>
            <a:r>
              <a:rPr lang="en-US" sz="2800" dirty="0">
                <a:solidFill>
                  <a:srgbClr val="C00000"/>
                </a:solidFill>
              </a:rPr>
              <a:t>code management systems </a:t>
            </a:r>
            <a:r>
              <a:rPr lang="en-US" sz="2800" dirty="0"/>
              <a:t>are based around a </a:t>
            </a:r>
            <a:r>
              <a:rPr lang="en-US" sz="2800" dirty="0">
                <a:solidFill>
                  <a:srgbClr val="C00000"/>
                </a:solidFill>
              </a:rPr>
              <a:t>shared code repository </a:t>
            </a:r>
            <a:r>
              <a:rPr lang="en-US" sz="2800" dirty="0"/>
              <a:t>with a set of features that support code transfer, version storage and retrieval, branching and merging and maintaining version information.</a:t>
            </a:r>
          </a:p>
          <a:p>
            <a:r>
              <a:rPr lang="en-US" sz="2800" dirty="0">
                <a:solidFill>
                  <a:srgbClr val="C00000"/>
                </a:solidFill>
              </a:rPr>
              <a:t>Git</a:t>
            </a:r>
            <a:r>
              <a:rPr lang="en-US" sz="2800" dirty="0"/>
              <a:t> is a </a:t>
            </a:r>
            <a:r>
              <a:rPr lang="en-US" sz="2800" dirty="0">
                <a:solidFill>
                  <a:srgbClr val="C00000"/>
                </a:solidFill>
              </a:rPr>
              <a:t>distributed code management system </a:t>
            </a:r>
            <a:r>
              <a:rPr lang="en-US" sz="2800" dirty="0"/>
              <a:t>that is the most widely used system for software product development. Each developer works with their own copy of the repository which may be merged with the shared project repository.</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2006284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lstStyle/>
          <a:p>
            <a:r>
              <a:rPr lang="en-US" sz="2800" dirty="0">
                <a:solidFill>
                  <a:srgbClr val="C00000"/>
                </a:solidFill>
              </a:rPr>
              <a:t>Infrastructure as code </a:t>
            </a:r>
            <a:r>
              <a:rPr lang="en-US" sz="2800" dirty="0"/>
              <a:t>means that the infrastructure (network, installed software, etc.) on which software executes is defined as a machine-readable model. Automated tools, such as Chef and Puppet, can provision servers based on the infrastructure model.</a:t>
            </a:r>
          </a:p>
          <a:p>
            <a:r>
              <a:rPr lang="en-US" sz="2800" dirty="0">
                <a:solidFill>
                  <a:srgbClr val="C00000"/>
                </a:solidFill>
              </a:rPr>
              <a:t>Measurement</a:t>
            </a:r>
            <a:r>
              <a:rPr lang="en-US" sz="2800" dirty="0"/>
              <a:t> is </a:t>
            </a:r>
            <a:r>
              <a:rPr lang="en-US" sz="2800" dirty="0">
                <a:solidFill>
                  <a:srgbClr val="C00000"/>
                </a:solidFill>
              </a:rPr>
              <a:t>a fundamental principle of DevOps</a:t>
            </a:r>
            <a:r>
              <a:rPr lang="en-US" sz="2800" dirty="0"/>
              <a:t>. You may make both process and product measurements. </a:t>
            </a:r>
            <a:r>
              <a:rPr lang="en-US" sz="2800" dirty="0">
                <a:solidFill>
                  <a:srgbClr val="C00000"/>
                </a:solidFill>
              </a:rPr>
              <a:t>Important process metrics </a:t>
            </a:r>
            <a:r>
              <a:rPr lang="en-US" sz="2800" dirty="0"/>
              <a:t>are </a:t>
            </a:r>
            <a:r>
              <a:rPr lang="en-US" sz="2800" dirty="0">
                <a:solidFill>
                  <a:srgbClr val="C00000"/>
                </a:solidFill>
              </a:rPr>
              <a:t>deployment frequency, percentage of failed deployments, and mean time to recovery from failure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213</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5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79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333571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13617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2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417796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388728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365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429459" y="964142"/>
            <a:ext cx="11556871" cy="5818908"/>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2022/04/06   Make-up holiday (No Classes)</a:t>
            </a:r>
          </a:p>
          <a:p>
            <a:pPr marL="0" indent="0">
              <a:buNone/>
            </a:pPr>
            <a:r>
              <a:rPr lang="en-US" sz="2800" dirty="0">
                <a:solidFill>
                  <a:schemeClr val="accent2">
                    <a:lumMod val="75000"/>
                  </a:schemeClr>
                </a:solidFill>
              </a:rPr>
              <a:t>8   2022/04/13   Midterm Project Report</a:t>
            </a:r>
          </a:p>
          <a:p>
            <a:pPr marL="0" indent="0">
              <a:buNone/>
            </a:pPr>
            <a:r>
              <a:rPr lang="en-US" sz="2800" dirty="0"/>
              <a:t>9   2022/04/20   Cloud-Based Software: Virtualization and containers,</a:t>
            </a:r>
            <a:br>
              <a:rPr lang="en-US" sz="2800" dirty="0"/>
            </a:br>
            <a:r>
              <a:rPr lang="en-US" sz="2800" dirty="0"/>
              <a:t>                              Everything as a service, Software as a service</a:t>
            </a:r>
          </a:p>
          <a:p>
            <a:pPr marL="0" indent="0">
              <a:buNone/>
            </a:pPr>
            <a:r>
              <a:rPr lang="en-US" sz="2800" dirty="0"/>
              <a:t>10   2022/04/27   Cloud Computing and Cloud Software Architecture</a:t>
            </a:r>
          </a:p>
          <a:p>
            <a:pPr marL="0" indent="0">
              <a:buNone/>
            </a:pPr>
            <a:r>
              <a:rPr lang="en-US" sz="2800" dirty="0"/>
              <a:t>11   2022/05/04   Microservices Architecture, RESTful services, </a:t>
            </a:r>
            <a:br>
              <a:rPr lang="en-US" sz="2800" dirty="0"/>
            </a:br>
            <a:r>
              <a:rPr lang="en-US" sz="2800" dirty="0"/>
              <a:t>                                 Service deployment</a:t>
            </a:r>
          </a:p>
          <a:p>
            <a:pPr marL="0" indent="0">
              <a:buNone/>
            </a:pPr>
            <a:r>
              <a:rPr lang="en-US" sz="2800" dirty="0">
                <a:solidFill>
                  <a:schemeClr val="accent6">
                    <a:lumMod val="75000"/>
                  </a:schemeClr>
                </a:solidFill>
              </a:rPr>
              <a:t>12   2022/05/11   Industry Practices of Software Engineering</a:t>
            </a:r>
            <a:br>
              <a:rPr lang="en-US" sz="1800" dirty="0">
                <a:solidFill>
                  <a:schemeClr val="accent6">
                    <a:lumMod val="75000"/>
                  </a:schemeClr>
                </a:solidFill>
              </a:rPr>
            </a:br>
            <a:r>
              <a:rPr lang="en-US" sz="1800" dirty="0">
                <a:solidFill>
                  <a:schemeClr val="accent6">
                    <a:lumMod val="75000"/>
                  </a:schemeClr>
                </a:solidFill>
              </a:rPr>
              <a:t>                                                 [Invited Talk: "Agile Principles Patterns and Practices in FinTech and Digital  Transformation", </a:t>
            </a:r>
            <a:br>
              <a:rPr lang="en-US" sz="1800" dirty="0">
                <a:solidFill>
                  <a:schemeClr val="accent6">
                    <a:lumMod val="75000"/>
                  </a:schemeClr>
                </a:solidFill>
              </a:rPr>
            </a:br>
            <a:r>
              <a:rPr lang="en-US" sz="1800" dirty="0">
                <a:solidFill>
                  <a:schemeClr val="accent6">
                    <a:lumMod val="75000"/>
                  </a:schemeClr>
                </a:solidFill>
              </a:rPr>
              <a:t>                                                  Invited Speaker: </a:t>
            </a:r>
            <a:r>
              <a:rPr lang="en-US" sz="1800" dirty="0" err="1">
                <a:solidFill>
                  <a:schemeClr val="accent6">
                    <a:lumMod val="75000"/>
                  </a:schemeClr>
                </a:solidFill>
              </a:rPr>
              <a:t>Shihyu</a:t>
            </a:r>
            <a:r>
              <a:rPr lang="en-US" sz="1800" dirty="0">
                <a:solidFill>
                  <a:schemeClr val="accent6">
                    <a:lumMod val="75000"/>
                  </a:schemeClr>
                </a:solidFill>
              </a:rPr>
              <a:t> (Alex) Chu, </a:t>
            </a:r>
            <a:br>
              <a:rPr lang="en-US" sz="1800" dirty="0">
                <a:solidFill>
                  <a:schemeClr val="accent6">
                    <a:lumMod val="75000"/>
                  </a:schemeClr>
                </a:solidFill>
              </a:rPr>
            </a:br>
            <a:r>
              <a:rPr lang="en-US" sz="1800" dirty="0">
                <a:solidFill>
                  <a:schemeClr val="accent6">
                    <a:lumMod val="75000"/>
                  </a:schemeClr>
                </a:solidFill>
              </a:rPr>
              <a:t>                                                  </a:t>
            </a:r>
            <a:r>
              <a:rPr lang="en-US" sz="1700" dirty="0">
                <a:solidFill>
                  <a:schemeClr val="accent6">
                    <a:lumMod val="75000"/>
                  </a:schemeClr>
                </a:solidFill>
              </a:rPr>
              <a:t>Senior Industry Analyst/Program Manager, Market Intelligence &amp; Consulting Institute (MIC)]</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57370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00290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7639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5821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080665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293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lstStyle/>
          <a:p>
            <a:r>
              <a:rPr lang="en-US" altLang="zh-TW" sz="8000" dirty="0">
                <a:solidFill>
                  <a:srgbClr val="C00000"/>
                </a:solidFill>
              </a:rPr>
              <a:t>Security </a:t>
            </a:r>
            <a:br>
              <a:rPr lang="en-US" altLang="zh-TW" sz="8000" dirty="0">
                <a:solidFill>
                  <a:srgbClr val="C00000"/>
                </a:solidFill>
              </a:rPr>
            </a:br>
            <a:r>
              <a:rPr lang="en-US" altLang="zh-TW" sz="8000" dirty="0">
                <a:solidFill>
                  <a:srgbClr val="C00000"/>
                </a:solidFill>
              </a:rPr>
              <a:t>and </a:t>
            </a:r>
            <a:br>
              <a:rPr lang="en-US" altLang="zh-TW" sz="8000" dirty="0">
                <a:solidFill>
                  <a:srgbClr val="C00000"/>
                </a:solidFill>
              </a:rPr>
            </a:br>
            <a:r>
              <a:rPr lang="en-US" altLang="zh-TW" sz="8000" dirty="0">
                <a:solidFill>
                  <a:srgbClr val="C00000"/>
                </a:solidFill>
              </a:rPr>
              <a:t>Privacy</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207096"/>
            <a:ext cx="10003536" cy="5030217"/>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rgbClr val="7030A0"/>
                </a:solidFill>
              </a:rPr>
              <a:t>13   2022/05/18   Case Study on Software Engineering II</a:t>
            </a:r>
          </a:p>
          <a:p>
            <a:pPr marL="0" indent="0">
              <a:buNone/>
            </a:pPr>
            <a:r>
              <a:rPr lang="en-US" sz="2800" dirty="0">
                <a:solidFill>
                  <a:srgbClr val="C00000"/>
                </a:solidFill>
              </a:rPr>
              <a:t>14   2022/05/25   Security and Privacy; Reliable Programming; </a:t>
            </a:r>
            <a:br>
              <a:rPr lang="en-US" sz="2800" dirty="0">
                <a:solidFill>
                  <a:srgbClr val="C00000"/>
                </a:solidFill>
              </a:rPr>
            </a:br>
            <a:r>
              <a:rPr lang="en-US" sz="2800" dirty="0">
                <a:solidFill>
                  <a:srgbClr val="C00000"/>
                </a:solidFill>
              </a:rPr>
              <a:t>                                Testing: Test-driven development, and Code reviews; </a:t>
            </a:r>
            <a:br>
              <a:rPr lang="en-US" sz="2800" dirty="0">
                <a:solidFill>
                  <a:srgbClr val="C00000"/>
                </a:solidFill>
              </a:rPr>
            </a:br>
            <a:r>
              <a:rPr lang="en-US" sz="2800" dirty="0">
                <a:solidFill>
                  <a:srgbClr val="C00000"/>
                </a:solidFill>
              </a:rPr>
              <a:t>                                DevOps and Code Management: DevOps automation</a:t>
            </a:r>
          </a:p>
          <a:p>
            <a:pPr marL="0" indent="0">
              <a:buNone/>
            </a:pPr>
            <a:r>
              <a:rPr lang="en-US" sz="2800" dirty="0">
                <a:solidFill>
                  <a:schemeClr val="accent2"/>
                </a:solidFill>
              </a:rPr>
              <a:t>15   2022/06/01   Final Project Report I</a:t>
            </a:r>
          </a:p>
          <a:p>
            <a:pPr marL="0" indent="0">
              <a:buNone/>
            </a:pPr>
            <a:r>
              <a:rPr lang="en-US" sz="2800" dirty="0">
                <a:solidFill>
                  <a:schemeClr val="accent2"/>
                </a:solidFill>
              </a:rPr>
              <a:t>16   2022/06/08   Final Project Report II</a:t>
            </a:r>
          </a:p>
          <a:p>
            <a:pPr marL="0" indent="0">
              <a:buNone/>
            </a:pPr>
            <a:r>
              <a:rPr lang="en-US" sz="2800" b="0" dirty="0"/>
              <a:t>17   2022/06/15   Self-learning</a:t>
            </a:r>
          </a:p>
          <a:p>
            <a:pPr marL="0" indent="0">
              <a:buNone/>
            </a:pPr>
            <a:r>
              <a:rPr lang="en-US" sz="2800" b="0" dirty="0"/>
              <a:t>18   2022/06/22   Self-learning</a:t>
            </a:r>
            <a:endParaRPr lang="en-US" b="0"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75999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175" y="274638"/>
            <a:ext cx="11587163" cy="6245225"/>
          </a:xfrm>
        </p:spPr>
        <p:txBody>
          <a:bodyPr>
            <a:normAutofit/>
          </a:bodyPr>
          <a:lstStyle/>
          <a:p>
            <a:pPr>
              <a:spcAft>
                <a:spcPts val="1200"/>
              </a:spcAft>
            </a:pPr>
            <a:r>
              <a:rPr lang="en-US" altLang="zh-TW" sz="6000" dirty="0">
                <a:solidFill>
                  <a:srgbClr val="C00000"/>
                </a:solidFill>
              </a:rPr>
              <a:t>Security and Privacy; </a:t>
            </a:r>
            <a:br>
              <a:rPr lang="en-US" altLang="zh-TW" sz="6000" dirty="0">
                <a:solidFill>
                  <a:srgbClr val="C00000"/>
                </a:solidFill>
              </a:rPr>
            </a:br>
            <a:r>
              <a:rPr lang="en-US" altLang="zh-TW" sz="6000" dirty="0">
                <a:solidFill>
                  <a:srgbClr val="C00000"/>
                </a:solidFill>
              </a:rPr>
              <a:t>Reliable Programming; </a:t>
            </a:r>
            <a:br>
              <a:rPr lang="en-US" altLang="zh-TW" sz="4000" dirty="0">
                <a:solidFill>
                  <a:srgbClr val="C00000"/>
                </a:solidFill>
              </a:rPr>
            </a:br>
            <a:r>
              <a:rPr lang="en-US" altLang="zh-TW" sz="6000" dirty="0">
                <a:solidFill>
                  <a:srgbClr val="C00000"/>
                </a:solidFill>
              </a:rPr>
              <a:t>Testing:</a:t>
            </a:r>
            <a:r>
              <a:rPr lang="en-US" altLang="zh-TW" sz="4000" dirty="0">
                <a:solidFill>
                  <a:srgbClr val="C00000"/>
                </a:solidFill>
              </a:rPr>
              <a:t> </a:t>
            </a:r>
            <a:br>
              <a:rPr lang="en-US" altLang="zh-TW" sz="4000" dirty="0">
                <a:solidFill>
                  <a:srgbClr val="C00000"/>
                </a:solidFill>
              </a:rPr>
            </a:br>
            <a:r>
              <a:rPr lang="en-US" altLang="zh-TW" sz="4000" dirty="0">
                <a:solidFill>
                  <a:srgbClr val="C00000"/>
                </a:solidFill>
              </a:rPr>
              <a:t>Test-driven development, and Code reviews; </a:t>
            </a:r>
            <a:br>
              <a:rPr lang="en-US" altLang="zh-TW" sz="4000" dirty="0">
                <a:solidFill>
                  <a:srgbClr val="C00000"/>
                </a:solidFill>
              </a:rPr>
            </a:br>
            <a:r>
              <a:rPr lang="en-US" altLang="zh-TW" sz="6000" dirty="0">
                <a:solidFill>
                  <a:srgbClr val="C00000"/>
                </a:solidFill>
              </a:rPr>
              <a:t>DevOps and Code Management: </a:t>
            </a:r>
            <a:r>
              <a:rPr lang="en-US" altLang="zh-TW" sz="4000" dirty="0">
                <a:solidFill>
                  <a:srgbClr val="C00000"/>
                </a:solidFill>
              </a:rPr>
              <a:t>DevOps automation</a:t>
            </a:r>
            <a:endParaRPr lang="zh-TW" altLang="en-US" sz="4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297171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719875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Tree>
    <p:extLst>
      <p:ext uri="{BB962C8B-B14F-4D97-AF65-F5344CB8AC3E}">
        <p14:creationId xmlns:p14="http://schemas.microsoft.com/office/powerpoint/2010/main" val="3232149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42417" y="1207096"/>
            <a:ext cx="10117380" cy="5030217"/>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496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14181</TotalTime>
  <Words>18094</Words>
  <Application>Microsoft Macintosh PowerPoint</Application>
  <PresentationFormat>Widescreen</PresentationFormat>
  <Paragraphs>2205</Paragraphs>
  <Slides>213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213</vt:i4>
      </vt:variant>
    </vt:vector>
  </HeadingPairs>
  <TitlesOfParts>
    <vt:vector size="217" baseType="lpstr">
      <vt:lpstr>Arial</vt:lpstr>
      <vt:lpstr>Calibri</vt:lpstr>
      <vt:lpstr>Courier</vt:lpstr>
      <vt:lpstr>Office Theme</vt:lpstr>
      <vt:lpstr>Security and Privacy; Reliable Programming;  Testing: Test-driven development, and Code reviews;  DevOps and Code Management: DevOps automation</vt:lpstr>
      <vt:lpstr>Syllabus</vt:lpstr>
      <vt:lpstr>Syllabus</vt:lpstr>
      <vt:lpstr>Syllabus</vt:lpstr>
      <vt:lpstr>Security and Privacy;  Reliable Programming;  Testing:  Test-driven development, and Code reviews;  DevOps and Code Management: DevOps automation</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Security  and  Privacy</vt:lpstr>
      <vt:lpstr>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DevOps and  Code Management:  Code management and  DevOps automation</vt:lpstr>
      <vt:lpstr>Outline</vt:lpstr>
      <vt:lpstr>DevOps</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imyday@gmail.com</cp:lastModifiedBy>
  <cp:revision>895</cp:revision>
  <cp:lastPrinted>2020-12-23T14:44:17Z</cp:lastPrinted>
  <dcterms:created xsi:type="dcterms:W3CDTF">2019-09-12T03:09:52Z</dcterms:created>
  <dcterms:modified xsi:type="dcterms:W3CDTF">2022-05-24T22:33:30Z</dcterms:modified>
  <cp:category/>
</cp:coreProperties>
</file>