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1"/>
  </p:notesMasterIdLst>
  <p:sldIdLst>
    <p:sldId id="3462" r:id="rId2"/>
    <p:sldId id="3806" r:id="rId3"/>
    <p:sldId id="3814" r:id="rId4"/>
    <p:sldId id="3815" r:id="rId5"/>
    <p:sldId id="3968" r:id="rId6"/>
    <p:sldId id="3680" r:id="rId7"/>
    <p:sldId id="819" r:id="rId8"/>
    <p:sldId id="823" r:id="rId9"/>
    <p:sldId id="3013" r:id="rId10"/>
    <p:sldId id="3014" r:id="rId11"/>
    <p:sldId id="3017" r:id="rId12"/>
    <p:sldId id="3019" r:id="rId13"/>
    <p:sldId id="3018" r:id="rId14"/>
    <p:sldId id="3065" r:id="rId15"/>
    <p:sldId id="3084" r:id="rId16"/>
    <p:sldId id="3094" r:id="rId17"/>
    <p:sldId id="3090" r:id="rId18"/>
    <p:sldId id="3091" r:id="rId19"/>
    <p:sldId id="3092" r:id="rId20"/>
    <p:sldId id="3093" r:id="rId21"/>
    <p:sldId id="3146" r:id="rId22"/>
    <p:sldId id="3827" r:id="rId23"/>
    <p:sldId id="3828" r:id="rId24"/>
    <p:sldId id="3314" r:id="rId25"/>
    <p:sldId id="3417" r:id="rId26"/>
    <p:sldId id="3416" r:id="rId27"/>
    <p:sldId id="3478" r:id="rId28"/>
    <p:sldId id="3595" r:id="rId29"/>
    <p:sldId id="3607" r:id="rId30"/>
    <p:sldId id="3606" r:id="rId31"/>
    <p:sldId id="3673" r:id="rId32"/>
    <p:sldId id="3674" r:id="rId33"/>
    <p:sldId id="3658" r:id="rId34"/>
    <p:sldId id="3663" r:id="rId35"/>
    <p:sldId id="3024" r:id="rId36"/>
    <p:sldId id="3696" r:id="rId37"/>
    <p:sldId id="3419" r:id="rId38"/>
    <p:sldId id="3420" r:id="rId39"/>
    <p:sldId id="3430" r:id="rId40"/>
    <p:sldId id="3421" r:id="rId41"/>
    <p:sldId id="3422" r:id="rId42"/>
    <p:sldId id="3431" r:id="rId43"/>
    <p:sldId id="3423" r:id="rId44"/>
    <p:sldId id="3424" r:id="rId45"/>
    <p:sldId id="3425" r:id="rId46"/>
    <p:sldId id="3426" r:id="rId47"/>
    <p:sldId id="3427" r:id="rId48"/>
    <p:sldId id="3428" r:id="rId49"/>
    <p:sldId id="3432" r:id="rId50"/>
    <p:sldId id="3433" r:id="rId51"/>
    <p:sldId id="3429" r:id="rId52"/>
    <p:sldId id="3434" r:id="rId53"/>
    <p:sldId id="3435" r:id="rId54"/>
    <p:sldId id="3436" r:id="rId55"/>
    <p:sldId id="3967" r:id="rId56"/>
    <p:sldId id="3445" r:id="rId57"/>
    <p:sldId id="3439" r:id="rId58"/>
    <p:sldId id="3468" r:id="rId59"/>
    <p:sldId id="3469" r:id="rId60"/>
    <p:sldId id="3472" r:id="rId61"/>
    <p:sldId id="3473" r:id="rId62"/>
    <p:sldId id="3440" r:id="rId63"/>
    <p:sldId id="3474" r:id="rId64"/>
    <p:sldId id="3441" r:id="rId65"/>
    <p:sldId id="3442" r:id="rId66"/>
    <p:sldId id="3475" r:id="rId67"/>
    <p:sldId id="3476" r:id="rId68"/>
    <p:sldId id="3467" r:id="rId69"/>
    <p:sldId id="3443" r:id="rId70"/>
    <p:sldId id="3446" r:id="rId71"/>
    <p:sldId id="3444" r:id="rId72"/>
    <p:sldId id="3438" r:id="rId73"/>
    <p:sldId id="3447" r:id="rId74"/>
    <p:sldId id="3453" r:id="rId75"/>
    <p:sldId id="3457" r:id="rId76"/>
    <p:sldId id="3454" r:id="rId77"/>
    <p:sldId id="3477" r:id="rId78"/>
    <p:sldId id="3455" r:id="rId79"/>
    <p:sldId id="3456" r:id="rId80"/>
    <p:sldId id="3459" r:id="rId81"/>
    <p:sldId id="3448" r:id="rId82"/>
    <p:sldId id="3460" r:id="rId83"/>
    <p:sldId id="3465" r:id="rId84"/>
    <p:sldId id="3466" r:id="rId85"/>
    <p:sldId id="3449" r:id="rId86"/>
    <p:sldId id="3461" r:id="rId87"/>
    <p:sldId id="3966" r:id="rId88"/>
    <p:sldId id="3463" r:id="rId89"/>
    <p:sldId id="3025" r:id="rId9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FF"/>
    <a:srgbClr val="D883FF"/>
    <a:srgbClr val="AF52DE"/>
    <a:srgbClr val="ED7D31"/>
    <a:srgbClr val="FF8AD8"/>
    <a:srgbClr val="FFD579"/>
    <a:srgbClr val="28CD41"/>
    <a:srgbClr val="76D6FF"/>
    <a:srgbClr val="A9D18E"/>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70"/>
    <p:restoredTop sz="93917"/>
  </p:normalViewPr>
  <p:slideViewPr>
    <p:cSldViewPr snapToGrid="0" snapToObjects="1">
      <p:cViewPr varScale="1">
        <p:scale>
          <a:sx n="85" d="100"/>
          <a:sy n="85" d="100"/>
        </p:scale>
        <p:origin x="176"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5/3/22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5/3/22</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5/3/22</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5/3/22</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5/3/22</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5/3/22</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5/3/22</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5/3/22</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5/3/22</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5/3/22</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5/3/22</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5/3/22</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5/3/22</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hyperlink" Target="http://www.mis.ntpu.edu.tw/en/" TargetMode="External"/><Relationship Id="rId7" Type="http://schemas.openxmlformats.org/officeDocument/2006/relationships/image" Target="../media/image1.jpeg"/><Relationship Id="rId12" Type="http://schemas.openxmlformats.org/officeDocument/2006/relationships/image" Target="../media/image6.jpeg"/><Relationship Id="rId2" Type="http://schemas.openxmlformats.org/officeDocument/2006/relationships/hyperlink" Target="https://web.ntpu.edu.tw/~myday/" TargetMode="External"/><Relationship Id="rId16" Type="http://schemas.openxmlformats.org/officeDocument/2006/relationships/hyperlink" Target="https://meet.google.com/ish-gzmy-pmo" TargetMode="External"/><Relationship Id="rId1" Type="http://schemas.openxmlformats.org/officeDocument/2006/relationships/slideLayout" Target="../slideLayouts/slideLayout1.xml"/><Relationship Id="rId6" Type="http://schemas.openxmlformats.org/officeDocument/2006/relationships/hyperlink" Target="https://web.ntpu.edu.tw/~myday" TargetMode="External"/><Relationship Id="rId11" Type="http://schemas.openxmlformats.org/officeDocument/2006/relationships/image" Target="../media/image5.png"/><Relationship Id="rId5" Type="http://schemas.openxmlformats.org/officeDocument/2006/relationships/hyperlink" Target="http://mail.im.tku.edu.tw/~myday/" TargetMode="Externa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hyperlink" Target="https://www.ntpu.edu.tw/" TargetMode="External"/><Relationship Id="rId9" Type="http://schemas.openxmlformats.org/officeDocument/2006/relationships/image" Target="../media/image3.png"/><Relationship Id="rId14" Type="http://schemas.openxmlformats.org/officeDocument/2006/relationships/image" Target="../media/image8.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trafficinfo.net/incidents/"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trafficinfo.net/incidents/A90/stonehaven/north/1"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272194" y="1270158"/>
            <a:ext cx="11819066" cy="2298720"/>
          </a:xfrm>
        </p:spPr>
        <p:txBody>
          <a:bodyPr anchor="ctr">
            <a:noAutofit/>
          </a:bodyPr>
          <a:lstStyle/>
          <a:p>
            <a:pPr>
              <a:lnSpc>
                <a:spcPct val="100000"/>
              </a:lnSpc>
            </a:pPr>
            <a:r>
              <a:rPr lang="en-US" altLang="zh-TW" sz="5400" dirty="0">
                <a:solidFill>
                  <a:srgbClr val="C00000"/>
                </a:solidFill>
                <a:latin typeface="Calibri" panose="020F0502020204030204" pitchFamily="34" charset="0"/>
                <a:ea typeface="Heiti TC Medium" pitchFamily="2" charset="-128"/>
                <a:cs typeface="Arial" panose="020B0604020202020204" pitchFamily="34" charset="0"/>
              </a:rPr>
              <a:t>Microservices Architecture, </a:t>
            </a:r>
            <a:br>
              <a:rPr lang="en-US" altLang="zh-TW" sz="5400"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5400" dirty="0">
                <a:solidFill>
                  <a:srgbClr val="C00000"/>
                </a:solidFill>
                <a:latin typeface="Calibri" panose="020F0502020204030204" pitchFamily="34" charset="0"/>
                <a:ea typeface="Heiti TC Medium" pitchFamily="2" charset="-128"/>
                <a:cs typeface="Arial" panose="020B0604020202020204" pitchFamily="34" charset="0"/>
              </a:rPr>
              <a:t>RESTful services, Service deployment</a:t>
            </a:r>
            <a:endParaRPr lang="en-US" sz="5400"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2"/>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Associate</a:t>
            </a:r>
            <a:r>
              <a:rPr lang="zh-TW" altLang="en-US"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Professor</a:t>
            </a:r>
          </a:p>
          <a:p>
            <a:pPr>
              <a:lnSpc>
                <a:spcPct val="120000"/>
              </a:lnSpc>
              <a:spcBef>
                <a:spcPts val="600"/>
              </a:spcBef>
            </a:pPr>
            <a:r>
              <a:rPr lang="en-US" sz="8000" dirty="0">
                <a:latin typeface="Calibri" panose="020F0502020204030204" pitchFamily="34" charset="0"/>
                <a:cs typeface="Calibri" panose="020F0502020204030204" pitchFamily="34" charset="0"/>
                <a:hlinkClick r:id="rId3"/>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4"/>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5"/>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6"/>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684790"/>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1102SE08</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2022)</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(B8F40)</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2022-05-04</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5"/>
          <a:stretch>
            <a:fillRect/>
          </a:stretch>
        </p:blipFill>
        <p:spPr>
          <a:xfrm>
            <a:off x="10564569" y="3625336"/>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514746" y="5035248"/>
            <a:ext cx="1552881" cy="400110"/>
          </a:xfrm>
          <a:prstGeom prst="rect">
            <a:avLst/>
          </a:prstGeom>
          <a:noFill/>
        </p:spPr>
        <p:txBody>
          <a:bodyPr wrap="square">
            <a:spAutoFit/>
          </a:bodyPr>
          <a:lstStyle/>
          <a:p>
            <a:pPr algn="ctr"/>
            <a:r>
              <a:rPr lang="en-US" sz="1000" dirty="0">
                <a:solidFill>
                  <a:schemeClr val="accent1"/>
                </a:solidFill>
                <a:hlinkClick r:id="rId16">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9667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1962284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840638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01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681992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20778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1009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325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4097779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55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t>1   2022/02/23   Introduction to Software Engineering</a:t>
            </a:r>
          </a:p>
          <a:p>
            <a:pPr marL="0" indent="0">
              <a:buNone/>
            </a:pPr>
            <a:r>
              <a:rPr lang="en-US" sz="2800" dirty="0"/>
              <a:t>2   2022/03/02   Software Products and Project Management: </a:t>
            </a:r>
            <a:br>
              <a:rPr lang="en-US" sz="2800" dirty="0"/>
            </a:br>
            <a:r>
              <a:rPr lang="en-US" sz="2800" dirty="0"/>
              <a:t>                              Software product management and prototyping</a:t>
            </a:r>
          </a:p>
          <a:p>
            <a:pPr marL="0" indent="0">
              <a:buNone/>
            </a:pPr>
            <a:r>
              <a:rPr lang="en-US" sz="2800" dirty="0"/>
              <a:t>3   2022/03/09   Agile Software Engineering: </a:t>
            </a:r>
            <a:br>
              <a:rPr lang="en-US" sz="2800" dirty="0"/>
            </a:br>
            <a:r>
              <a:rPr lang="en-US" sz="2800" dirty="0"/>
              <a:t>                              Agile methods, Scrum, and Extreme Programming</a:t>
            </a:r>
          </a:p>
          <a:p>
            <a:pPr marL="0" indent="0">
              <a:buNone/>
            </a:pPr>
            <a:r>
              <a:rPr lang="en-US" sz="2800" dirty="0"/>
              <a:t>4   2022/03/16   Features, Scenarios, and Stories</a:t>
            </a:r>
          </a:p>
          <a:p>
            <a:pPr marL="0" indent="0">
              <a:buNone/>
            </a:pPr>
            <a:r>
              <a:rPr lang="en-US" sz="2800" dirty="0">
                <a:solidFill>
                  <a:srgbClr val="7030A0"/>
                </a:solidFill>
              </a:rPr>
              <a:t>5   2022/03/23   Case Study on Software Engineering I</a:t>
            </a:r>
          </a:p>
          <a:p>
            <a:pPr marL="0" indent="0">
              <a:buNone/>
            </a:pPr>
            <a:r>
              <a:rPr lang="en-US" sz="2800" dirty="0"/>
              <a:t>6   2022/03/30   Software Architecture: Architectural design, </a:t>
            </a:r>
            <a:br>
              <a:rPr lang="en-US" sz="2800" dirty="0"/>
            </a:br>
            <a:r>
              <a:rPr lang="en-US" sz="2800" dirty="0"/>
              <a:t>                              System decomposition, and Distribution architecture</a:t>
            </a:r>
          </a:p>
          <a:p>
            <a:endParaRPr lang="en-US"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563213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220062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58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796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3335712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136171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826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4177961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3887287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7365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429459" y="964142"/>
            <a:ext cx="11556871" cy="5818908"/>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bg1">
                    <a:lumMod val="65000"/>
                  </a:schemeClr>
                </a:solidFill>
              </a:rPr>
              <a:t>7   2022/04/06   Make-up holiday (No Classes)</a:t>
            </a:r>
          </a:p>
          <a:p>
            <a:pPr marL="0" indent="0">
              <a:buNone/>
            </a:pPr>
            <a:r>
              <a:rPr lang="en-US" sz="2800" dirty="0">
                <a:solidFill>
                  <a:schemeClr val="accent2">
                    <a:lumMod val="75000"/>
                  </a:schemeClr>
                </a:solidFill>
              </a:rPr>
              <a:t>8   2022/04/13   Midterm Project Report</a:t>
            </a:r>
          </a:p>
          <a:p>
            <a:pPr marL="0" indent="0">
              <a:buNone/>
            </a:pPr>
            <a:r>
              <a:rPr lang="en-US" sz="2800" dirty="0"/>
              <a:t>9   2022/04/20   Cloud-Based Software: Virtualization and containers,</a:t>
            </a:r>
            <a:br>
              <a:rPr lang="en-US" sz="2800" dirty="0"/>
            </a:br>
            <a:r>
              <a:rPr lang="en-US" sz="2800" dirty="0"/>
              <a:t>                              Everything as a service, Software as a service</a:t>
            </a:r>
          </a:p>
          <a:p>
            <a:pPr marL="0" indent="0">
              <a:buNone/>
            </a:pPr>
            <a:r>
              <a:rPr lang="en-US" sz="2800" dirty="0"/>
              <a:t>10   2022/04/27   Cloud Computing and Cloud Software Architecture</a:t>
            </a:r>
          </a:p>
          <a:p>
            <a:pPr marL="0" indent="0">
              <a:buNone/>
            </a:pPr>
            <a:r>
              <a:rPr lang="en-US" sz="2800" dirty="0">
                <a:solidFill>
                  <a:srgbClr val="C00000"/>
                </a:solidFill>
              </a:rPr>
              <a:t>11   2022/05/04   Microservices Architecture, RESTful services, </a:t>
            </a:r>
            <a:br>
              <a:rPr lang="en-US" sz="2800" dirty="0">
                <a:solidFill>
                  <a:srgbClr val="C00000"/>
                </a:solidFill>
              </a:rPr>
            </a:br>
            <a:r>
              <a:rPr lang="en-US" sz="2800" dirty="0">
                <a:solidFill>
                  <a:srgbClr val="C00000"/>
                </a:solidFill>
              </a:rPr>
              <a:t>                                 Service deployment</a:t>
            </a:r>
          </a:p>
          <a:p>
            <a:pPr marL="0" indent="0">
              <a:buNone/>
            </a:pPr>
            <a:r>
              <a:rPr lang="en-US" sz="2800" dirty="0">
                <a:solidFill>
                  <a:schemeClr val="accent6">
                    <a:lumMod val="75000"/>
                  </a:schemeClr>
                </a:solidFill>
              </a:rPr>
              <a:t>12   2022/05/11   Industry Practices of Software Engineering</a:t>
            </a:r>
            <a:br>
              <a:rPr lang="en-US" sz="1800" dirty="0">
                <a:solidFill>
                  <a:schemeClr val="accent6">
                    <a:lumMod val="75000"/>
                  </a:schemeClr>
                </a:solidFill>
              </a:rPr>
            </a:br>
            <a:r>
              <a:rPr lang="en-US" sz="1800" dirty="0">
                <a:solidFill>
                  <a:schemeClr val="accent6">
                    <a:lumMod val="75000"/>
                  </a:schemeClr>
                </a:solidFill>
              </a:rPr>
              <a:t>                                                 [Invited Talk: "Agile Principles Patterns and Practices in FinTech and Digital  Transformation", </a:t>
            </a:r>
            <a:br>
              <a:rPr lang="en-US" sz="1800" dirty="0">
                <a:solidFill>
                  <a:schemeClr val="accent6">
                    <a:lumMod val="75000"/>
                  </a:schemeClr>
                </a:solidFill>
              </a:rPr>
            </a:br>
            <a:r>
              <a:rPr lang="en-US" sz="1800" dirty="0">
                <a:solidFill>
                  <a:schemeClr val="accent6">
                    <a:lumMod val="75000"/>
                  </a:schemeClr>
                </a:solidFill>
              </a:rPr>
              <a:t>                                                  Invited Speaker: </a:t>
            </a:r>
            <a:r>
              <a:rPr lang="en-US" sz="1800" dirty="0" err="1">
                <a:solidFill>
                  <a:schemeClr val="accent6">
                    <a:lumMod val="75000"/>
                  </a:schemeClr>
                </a:solidFill>
              </a:rPr>
              <a:t>Shihyu</a:t>
            </a:r>
            <a:r>
              <a:rPr lang="en-US" sz="1800" dirty="0">
                <a:solidFill>
                  <a:schemeClr val="accent6">
                    <a:lumMod val="75000"/>
                  </a:schemeClr>
                </a:solidFill>
              </a:rPr>
              <a:t> (Alex) Chu, </a:t>
            </a:r>
            <a:br>
              <a:rPr lang="en-US" sz="1800" dirty="0">
                <a:solidFill>
                  <a:schemeClr val="accent6">
                    <a:lumMod val="75000"/>
                  </a:schemeClr>
                </a:solidFill>
              </a:rPr>
            </a:br>
            <a:r>
              <a:rPr lang="en-US" sz="1800" dirty="0">
                <a:solidFill>
                  <a:schemeClr val="accent6">
                    <a:lumMod val="75000"/>
                  </a:schemeClr>
                </a:solidFill>
              </a:rPr>
              <a:t>                                                  </a:t>
            </a:r>
            <a:r>
              <a:rPr lang="en-US" sz="1700" dirty="0">
                <a:solidFill>
                  <a:schemeClr val="accent6">
                    <a:lumMod val="75000"/>
                  </a:schemeClr>
                </a:solidFill>
              </a:rPr>
              <a:t>Senior Industry Analyst/Program Manager, Market Intelligence &amp; Consulting Institute (MIC)]</a:t>
            </a: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573705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002908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176397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58212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080665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5293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58368" y="274638"/>
            <a:ext cx="10936224" cy="6245225"/>
          </a:xfrm>
        </p:spPr>
        <p:txBody>
          <a:bodyPr>
            <a:normAutofit/>
          </a:bodyPr>
          <a:lstStyle/>
          <a:p>
            <a:r>
              <a:rPr lang="en-US" altLang="zh-TW" sz="7200" dirty="0">
                <a:solidFill>
                  <a:srgbClr val="C00000"/>
                </a:solidFill>
              </a:rPr>
              <a:t>Microservices Architecture: </a:t>
            </a:r>
            <a:br>
              <a:rPr lang="en-US" altLang="zh-TW" sz="7200" dirty="0">
                <a:solidFill>
                  <a:srgbClr val="C00000"/>
                </a:solidFill>
              </a:rPr>
            </a:br>
            <a:r>
              <a:rPr lang="en-US" altLang="zh-TW" sz="7200" dirty="0">
                <a:solidFill>
                  <a:srgbClr val="C00000"/>
                </a:solidFill>
              </a:rPr>
              <a:t>RESTful services, Service deployment</a:t>
            </a:r>
            <a:endParaRPr lang="zh-TW" altLang="en-US" sz="72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Tree>
    <p:extLst>
      <p:ext uri="{BB962C8B-B14F-4D97-AF65-F5344CB8AC3E}">
        <p14:creationId xmlns:p14="http://schemas.microsoft.com/office/powerpoint/2010/main" val="13574483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078991" y="274638"/>
            <a:ext cx="10080805" cy="749300"/>
          </a:xfrm>
        </p:spPr>
        <p:txBody>
          <a:bodyPr>
            <a:normAutofit fontScale="90000"/>
          </a:bodyPr>
          <a:lstStyle/>
          <a:p>
            <a:r>
              <a:rPr lang="en-US" sz="5400" dirty="0">
                <a:solidFill>
                  <a:schemeClr val="accent1"/>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1078991" y="1207096"/>
            <a:ext cx="10080805" cy="5030217"/>
          </a:xfrm>
        </p:spPr>
        <p:txBody>
          <a:bodyPr/>
          <a:lstStyle/>
          <a:p>
            <a:r>
              <a:rPr lang="en-US" sz="4400" dirty="0"/>
              <a:t>Microservices Architecture</a:t>
            </a:r>
          </a:p>
          <a:p>
            <a:r>
              <a:rPr lang="en-US" sz="4400" dirty="0"/>
              <a:t>RESTful services</a:t>
            </a:r>
          </a:p>
          <a:p>
            <a:r>
              <a:rPr lang="en-US" sz="4400" dirty="0"/>
              <a:t>Service deployment</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Tree>
    <p:extLst>
      <p:ext uri="{BB962C8B-B14F-4D97-AF65-F5344CB8AC3E}">
        <p14:creationId xmlns:p14="http://schemas.microsoft.com/office/powerpoint/2010/main" val="738889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6376243"/>
          </a:xfrm>
        </p:spPr>
        <p:txBody>
          <a:bodyPr/>
          <a:lstStyle/>
          <a:p>
            <a:r>
              <a:rPr lang="en-US" sz="10000" dirty="0">
                <a:solidFill>
                  <a:srgbClr val="C00000"/>
                </a:solidFill>
              </a:rPr>
              <a:t>Microservices </a:t>
            </a:r>
            <a:br>
              <a:rPr lang="en-US" sz="10000" dirty="0">
                <a:solidFill>
                  <a:srgbClr val="C00000"/>
                </a:solidFill>
              </a:rPr>
            </a:br>
            <a:r>
              <a:rPr lang="en-US" sz="10000" dirty="0">
                <a:solidFill>
                  <a:srgbClr val="C00000"/>
                </a:solidFill>
              </a:rPr>
              <a:t>architecture</a:t>
            </a:r>
          </a:p>
        </p:txBody>
      </p:sp>
    </p:spTree>
    <p:extLst>
      <p:ext uri="{BB962C8B-B14F-4D97-AF65-F5344CB8AC3E}">
        <p14:creationId xmlns:p14="http://schemas.microsoft.com/office/powerpoint/2010/main" val="3656025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50975" y="1144414"/>
            <a:ext cx="10208821" cy="5375449"/>
          </a:xfrm>
        </p:spPr>
        <p:txBody>
          <a:bodyPr>
            <a:normAutofit/>
          </a:bodyPr>
          <a:lstStyle/>
          <a:p>
            <a:r>
              <a:rPr lang="en-US" dirty="0"/>
              <a:t>A </a:t>
            </a:r>
            <a:r>
              <a:rPr lang="en-US" b="1" dirty="0">
                <a:solidFill>
                  <a:srgbClr val="C00000"/>
                </a:solidFill>
              </a:rPr>
              <a:t>software service </a:t>
            </a:r>
            <a:r>
              <a:rPr lang="en-US" dirty="0"/>
              <a:t>is a </a:t>
            </a:r>
            <a:r>
              <a:rPr lang="en-US" dirty="0">
                <a:solidFill>
                  <a:schemeClr val="accent6">
                    <a:lumMod val="50000"/>
                  </a:schemeClr>
                </a:solidFill>
              </a:rPr>
              <a:t>software component </a:t>
            </a:r>
            <a:r>
              <a:rPr lang="en-US" dirty="0"/>
              <a:t>that can be accessed from remote computers over the Internet. Given an input, a service produces a corresponding output, without side effects.  </a:t>
            </a:r>
          </a:p>
          <a:p>
            <a:pPr lvl="1"/>
            <a:r>
              <a:rPr lang="en-US" dirty="0"/>
              <a:t>The service is accessed through its published </a:t>
            </a:r>
            <a:r>
              <a:rPr lang="en-US" dirty="0">
                <a:solidFill>
                  <a:srgbClr val="C00000"/>
                </a:solidFill>
              </a:rPr>
              <a:t>interface </a:t>
            </a:r>
            <a:r>
              <a:rPr lang="en-US" dirty="0"/>
              <a:t>and </a:t>
            </a:r>
            <a:r>
              <a:rPr lang="en-US" dirty="0">
                <a:solidFill>
                  <a:schemeClr val="accent6">
                    <a:lumMod val="50000"/>
                  </a:schemeClr>
                </a:solidFill>
              </a:rPr>
              <a:t>all details of the service implementation are hidden</a:t>
            </a:r>
            <a:r>
              <a:rPr lang="en-US" dirty="0"/>
              <a:t>. </a:t>
            </a:r>
          </a:p>
          <a:p>
            <a:pPr lvl="1"/>
            <a:r>
              <a:rPr lang="en-US" dirty="0"/>
              <a:t>Services do not maintain any </a:t>
            </a:r>
            <a:r>
              <a:rPr lang="en-US" dirty="0">
                <a:solidFill>
                  <a:srgbClr val="C00000"/>
                </a:solidFill>
              </a:rPr>
              <a:t>internal state</a:t>
            </a:r>
            <a:r>
              <a:rPr lang="en-US" dirty="0"/>
              <a:t>. </a:t>
            </a:r>
            <a:br>
              <a:rPr lang="en-US" dirty="0"/>
            </a:br>
            <a:r>
              <a:rPr lang="en-US" dirty="0">
                <a:solidFill>
                  <a:schemeClr val="accent6">
                    <a:lumMod val="50000"/>
                  </a:schemeClr>
                </a:solidFill>
              </a:rPr>
              <a:t>State information </a:t>
            </a:r>
            <a:r>
              <a:rPr lang="en-US" dirty="0"/>
              <a:t>is either stored in a </a:t>
            </a:r>
            <a:r>
              <a:rPr lang="en-US" dirty="0">
                <a:solidFill>
                  <a:schemeClr val="accent6">
                    <a:lumMod val="50000"/>
                  </a:schemeClr>
                </a:solidFill>
              </a:rPr>
              <a:t>database</a:t>
            </a:r>
            <a:r>
              <a:rPr lang="en-US" dirty="0"/>
              <a:t> or is maintained by the </a:t>
            </a:r>
            <a:r>
              <a:rPr lang="en-US" dirty="0">
                <a:solidFill>
                  <a:schemeClr val="accent6">
                    <a:lumMod val="50000"/>
                  </a:schemeClr>
                </a:solidFill>
              </a:rPr>
              <a:t>service requestor</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950975" y="116633"/>
            <a:ext cx="10208821" cy="949995"/>
          </a:xfrm>
        </p:spPr>
        <p:txBody>
          <a:bodyPr/>
          <a:lstStyle/>
          <a:p>
            <a:r>
              <a:rPr lang="en-US" dirty="0">
                <a:solidFill>
                  <a:schemeClr val="accent1"/>
                </a:solidFill>
              </a:rPr>
              <a:t>Software services</a:t>
            </a:r>
          </a:p>
        </p:txBody>
      </p:sp>
    </p:spTree>
    <p:extLst>
      <p:ext uri="{BB962C8B-B14F-4D97-AF65-F5344CB8AC3E}">
        <p14:creationId xmlns:p14="http://schemas.microsoft.com/office/powerpoint/2010/main" val="1132011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4439" y="1144414"/>
            <a:ext cx="10305357" cy="5375449"/>
          </a:xfrm>
        </p:spPr>
        <p:txBody>
          <a:bodyPr>
            <a:normAutofit/>
          </a:bodyPr>
          <a:lstStyle/>
          <a:p>
            <a:r>
              <a:rPr lang="en-US" sz="3600" dirty="0"/>
              <a:t>When a service request is made, the </a:t>
            </a:r>
            <a:r>
              <a:rPr lang="en-US" sz="3600" dirty="0">
                <a:solidFill>
                  <a:srgbClr val="C00000"/>
                </a:solidFill>
              </a:rPr>
              <a:t>state information</a:t>
            </a:r>
            <a:r>
              <a:rPr lang="en-US" sz="3600" dirty="0"/>
              <a:t> may be included as part of the request and the </a:t>
            </a:r>
            <a:r>
              <a:rPr lang="en-US" sz="3600" dirty="0">
                <a:solidFill>
                  <a:srgbClr val="C00000"/>
                </a:solidFill>
              </a:rPr>
              <a:t>updated state information </a:t>
            </a:r>
            <a:r>
              <a:rPr lang="en-US" sz="3600" dirty="0"/>
              <a:t>is returned as part of the service result. </a:t>
            </a:r>
          </a:p>
          <a:p>
            <a:r>
              <a:rPr lang="en-US" sz="3600" dirty="0"/>
              <a:t>As there is </a:t>
            </a:r>
            <a:r>
              <a:rPr lang="en-US" sz="3600" dirty="0">
                <a:solidFill>
                  <a:srgbClr val="C00000"/>
                </a:solidFill>
              </a:rPr>
              <a:t>no local state</a:t>
            </a:r>
            <a:r>
              <a:rPr lang="en-US" sz="3600" dirty="0"/>
              <a:t>, services can be </a:t>
            </a:r>
            <a:r>
              <a:rPr lang="en-US" sz="3600" dirty="0">
                <a:solidFill>
                  <a:srgbClr val="C00000"/>
                </a:solidFill>
              </a:rPr>
              <a:t>dynamically reallocated </a:t>
            </a:r>
            <a:r>
              <a:rPr lang="en-US" sz="3600" dirty="0"/>
              <a:t>from one virtual server to another and replicated across several servers.</a:t>
            </a:r>
          </a:p>
          <a:p>
            <a:endParaRPr lang="en-US" sz="3600" dirty="0"/>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042415" y="116633"/>
            <a:ext cx="10117381" cy="949995"/>
          </a:xfrm>
        </p:spPr>
        <p:txBody>
          <a:bodyPr/>
          <a:lstStyle/>
          <a:p>
            <a:r>
              <a:rPr lang="en-US" dirty="0">
                <a:solidFill>
                  <a:schemeClr val="accent1"/>
                </a:solidFill>
              </a:rPr>
              <a:t>Software services</a:t>
            </a:r>
          </a:p>
        </p:txBody>
      </p:sp>
    </p:spTree>
    <p:extLst>
      <p:ext uri="{BB962C8B-B14F-4D97-AF65-F5344CB8AC3E}">
        <p14:creationId xmlns:p14="http://schemas.microsoft.com/office/powerpoint/2010/main" val="614716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rgbClr val="7030A0"/>
                </a:solidFill>
              </a:rPr>
              <a:t>13   2022/05/18   Case Study on Software Engineering II</a:t>
            </a:r>
          </a:p>
          <a:p>
            <a:pPr marL="0" indent="0">
              <a:buNone/>
            </a:pPr>
            <a:r>
              <a:rPr lang="en-US" sz="2800" dirty="0"/>
              <a:t>14   2022/05/25   Security and Privacy; Reliable Programming; </a:t>
            </a:r>
            <a:br>
              <a:rPr lang="en-US" sz="2800" dirty="0"/>
            </a:br>
            <a:r>
              <a:rPr lang="en-US" sz="2800" dirty="0"/>
              <a:t>                                Testing: Test-driven development, and Code reviews; </a:t>
            </a:r>
            <a:br>
              <a:rPr lang="en-US" sz="2800" dirty="0"/>
            </a:br>
            <a:r>
              <a:rPr lang="en-US" sz="2800" dirty="0"/>
              <a:t>                                DevOps and Code Management: DevOps automation</a:t>
            </a:r>
          </a:p>
          <a:p>
            <a:pPr marL="0" indent="0">
              <a:buNone/>
            </a:pPr>
            <a:r>
              <a:rPr lang="en-US" sz="2800" dirty="0">
                <a:solidFill>
                  <a:schemeClr val="accent2"/>
                </a:solidFill>
              </a:rPr>
              <a:t>15   2022/06/01   Final Project Report I</a:t>
            </a:r>
          </a:p>
          <a:p>
            <a:pPr marL="0" indent="0">
              <a:buNone/>
            </a:pPr>
            <a:r>
              <a:rPr lang="en-US" sz="2800" dirty="0">
                <a:solidFill>
                  <a:schemeClr val="accent2"/>
                </a:solidFill>
              </a:rPr>
              <a:t>16   2022/06/08   Final Project Report II</a:t>
            </a:r>
          </a:p>
          <a:p>
            <a:pPr marL="0" indent="0">
              <a:buNone/>
            </a:pPr>
            <a:r>
              <a:rPr lang="en-US" sz="2800" b="0" dirty="0"/>
              <a:t>17   2022/06/15   Self-learning</a:t>
            </a:r>
          </a:p>
          <a:p>
            <a:pPr marL="0" indent="0">
              <a:buNone/>
            </a:pPr>
            <a:r>
              <a:rPr lang="en-US" sz="2800" b="0" dirty="0"/>
              <a:t>18   2022/06/22   Self-learning</a:t>
            </a:r>
            <a:endParaRPr lang="en-US" b="0"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759990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696201" y="1144414"/>
            <a:ext cx="10727861" cy="5375449"/>
          </a:xfrm>
        </p:spPr>
        <p:txBody>
          <a:bodyPr>
            <a:noAutofit/>
          </a:bodyPr>
          <a:lstStyle/>
          <a:p>
            <a:r>
              <a:rPr lang="en-US" sz="2800" dirty="0"/>
              <a:t>After various experiments in the 1990s with </a:t>
            </a:r>
            <a:r>
              <a:rPr lang="en-US" sz="2800" dirty="0">
                <a:solidFill>
                  <a:srgbClr val="C00000"/>
                </a:solidFill>
              </a:rPr>
              <a:t>service-oriented computing</a:t>
            </a:r>
            <a:r>
              <a:rPr lang="en-US" sz="2800" dirty="0"/>
              <a:t>, the idea of </a:t>
            </a:r>
            <a:r>
              <a:rPr lang="en-US" sz="2800" dirty="0">
                <a:solidFill>
                  <a:srgbClr val="C00000"/>
                </a:solidFill>
              </a:rPr>
              <a:t>‘big’ Web Services</a:t>
            </a:r>
            <a:r>
              <a:rPr lang="en-US" sz="2800" dirty="0"/>
              <a:t> emerged in the early 2000s. </a:t>
            </a:r>
          </a:p>
          <a:p>
            <a:pPr lvl="1"/>
            <a:r>
              <a:rPr lang="en-US" dirty="0"/>
              <a:t>These were based on </a:t>
            </a:r>
            <a:r>
              <a:rPr lang="en-US" dirty="0">
                <a:solidFill>
                  <a:srgbClr val="C00000"/>
                </a:solidFill>
              </a:rPr>
              <a:t>XML-based </a:t>
            </a:r>
            <a:r>
              <a:rPr lang="en-US" dirty="0"/>
              <a:t>protocols and standards such as </a:t>
            </a:r>
            <a:r>
              <a:rPr lang="en-US" dirty="0">
                <a:solidFill>
                  <a:srgbClr val="C00000"/>
                </a:solidFill>
              </a:rPr>
              <a:t>Simple Object Access Protocol  (SOAP)</a:t>
            </a:r>
            <a:r>
              <a:rPr lang="en-US" dirty="0"/>
              <a:t> for service interaction and </a:t>
            </a:r>
            <a:r>
              <a:rPr lang="en-US" dirty="0">
                <a:solidFill>
                  <a:srgbClr val="C00000"/>
                </a:solidFill>
              </a:rPr>
              <a:t>Web Service Definition Language (WSDL)</a:t>
            </a:r>
            <a:r>
              <a:rPr lang="en-US" dirty="0"/>
              <a:t> for interface description.</a:t>
            </a:r>
          </a:p>
          <a:p>
            <a:pPr lvl="1"/>
            <a:r>
              <a:rPr lang="en-US" dirty="0"/>
              <a:t>Most software services don’t need the generality that’s inherent in the design of web service protocols. </a:t>
            </a:r>
          </a:p>
          <a:p>
            <a:r>
              <a:rPr lang="en-US" sz="2800" dirty="0"/>
              <a:t>Consequently, modern service-oriented systems, use simpler, </a:t>
            </a:r>
            <a:r>
              <a:rPr lang="en-US" sz="2800" dirty="0">
                <a:solidFill>
                  <a:srgbClr val="C00000"/>
                </a:solidFill>
              </a:rPr>
              <a:t>‘lighter weight’ service-interaction </a:t>
            </a:r>
            <a:r>
              <a:rPr lang="en-US" sz="2800" dirty="0"/>
              <a:t>protocols that have lower overheads and, consequently, faster execution.</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914400" y="116633"/>
            <a:ext cx="10245397" cy="949995"/>
          </a:xfrm>
        </p:spPr>
        <p:txBody>
          <a:bodyPr/>
          <a:lstStyle/>
          <a:p>
            <a:r>
              <a:rPr lang="en-US" dirty="0">
                <a:solidFill>
                  <a:schemeClr val="accent1"/>
                </a:solidFill>
              </a:rPr>
              <a:t>Modern web services</a:t>
            </a:r>
          </a:p>
        </p:txBody>
      </p:sp>
    </p:spTree>
    <p:extLst>
      <p:ext uri="{BB962C8B-B14F-4D97-AF65-F5344CB8AC3E}">
        <p14:creationId xmlns:p14="http://schemas.microsoft.com/office/powerpoint/2010/main" val="2081139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14399" y="1144414"/>
            <a:ext cx="10245397" cy="5375449"/>
          </a:xfrm>
        </p:spPr>
        <p:txBody>
          <a:bodyPr/>
          <a:lstStyle/>
          <a:p>
            <a:r>
              <a:rPr lang="en-US" dirty="0">
                <a:solidFill>
                  <a:srgbClr val="C00000"/>
                </a:solidFill>
              </a:rPr>
              <a:t>Microservices</a:t>
            </a:r>
            <a:r>
              <a:rPr lang="en-US" dirty="0"/>
              <a:t> are </a:t>
            </a:r>
            <a:r>
              <a:rPr lang="en-US" dirty="0">
                <a:solidFill>
                  <a:srgbClr val="C00000"/>
                </a:solidFill>
              </a:rPr>
              <a:t>small-scale, stateless, services </a:t>
            </a:r>
            <a:r>
              <a:rPr lang="en-US" dirty="0"/>
              <a:t>that have a </a:t>
            </a:r>
            <a:r>
              <a:rPr lang="en-US" dirty="0">
                <a:solidFill>
                  <a:srgbClr val="C00000"/>
                </a:solidFill>
              </a:rPr>
              <a:t>single responsibility</a:t>
            </a:r>
            <a:r>
              <a:rPr lang="en-US" dirty="0"/>
              <a:t>. They are combined to create applications.</a:t>
            </a:r>
          </a:p>
          <a:p>
            <a:r>
              <a:rPr lang="en-US" dirty="0"/>
              <a:t>They are completely </a:t>
            </a:r>
            <a:r>
              <a:rPr lang="en-US" dirty="0">
                <a:solidFill>
                  <a:srgbClr val="C00000"/>
                </a:solidFill>
              </a:rPr>
              <a:t>independent</a:t>
            </a:r>
            <a:r>
              <a:rPr lang="en-US" dirty="0"/>
              <a:t> with their own </a:t>
            </a:r>
            <a:r>
              <a:rPr lang="en-US" dirty="0">
                <a:solidFill>
                  <a:schemeClr val="accent6">
                    <a:lumMod val="50000"/>
                  </a:schemeClr>
                </a:solidFill>
              </a:rPr>
              <a:t>database</a:t>
            </a:r>
            <a:r>
              <a:rPr lang="en-US" dirty="0">
                <a:solidFill>
                  <a:srgbClr val="C00000"/>
                </a:solidFill>
              </a:rPr>
              <a:t> </a:t>
            </a:r>
            <a:r>
              <a:rPr lang="en-US" dirty="0"/>
              <a:t>and </a:t>
            </a:r>
            <a:r>
              <a:rPr lang="en-US" dirty="0">
                <a:solidFill>
                  <a:schemeClr val="accent6">
                    <a:lumMod val="50000"/>
                  </a:schemeClr>
                </a:solidFill>
              </a:rPr>
              <a:t>UI management code</a:t>
            </a:r>
            <a:r>
              <a:rPr lang="en-US" dirty="0"/>
              <a:t>.</a:t>
            </a:r>
          </a:p>
          <a:p>
            <a:r>
              <a:rPr lang="en-US" dirty="0">
                <a:solidFill>
                  <a:srgbClr val="C00000"/>
                </a:solidFill>
              </a:rPr>
              <a:t>Software products </a:t>
            </a:r>
            <a:r>
              <a:rPr lang="en-US" dirty="0"/>
              <a:t>that use microservices have a </a:t>
            </a:r>
            <a:r>
              <a:rPr lang="en-US" dirty="0">
                <a:solidFill>
                  <a:srgbClr val="C00000"/>
                </a:solidFill>
              </a:rPr>
              <a:t>microservices architecture</a:t>
            </a:r>
            <a:r>
              <a:rPr lang="en-US" dirty="0"/>
              <a:t>. </a:t>
            </a:r>
          </a:p>
          <a:p>
            <a:pPr lvl="1"/>
            <a:r>
              <a:rPr lang="en-US" sz="3200" dirty="0"/>
              <a:t>Create cloud-based software products that are adaptable, </a:t>
            </a:r>
            <a:r>
              <a:rPr lang="en-US" sz="3200" dirty="0" err="1"/>
              <a:t>scaleable</a:t>
            </a:r>
            <a:r>
              <a:rPr lang="en-US" sz="3200" dirty="0"/>
              <a:t> and resilient.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Microservices</a:t>
            </a:r>
          </a:p>
        </p:txBody>
      </p:sp>
    </p:spTree>
    <p:extLst>
      <p:ext uri="{BB962C8B-B14F-4D97-AF65-F5344CB8AC3E}">
        <p14:creationId xmlns:p14="http://schemas.microsoft.com/office/powerpoint/2010/main" val="3052671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1144414"/>
            <a:ext cx="10497311" cy="5375449"/>
          </a:xfrm>
        </p:spPr>
        <p:txBody>
          <a:bodyPr>
            <a:normAutofit/>
          </a:bodyPr>
          <a:lstStyle/>
          <a:p>
            <a:r>
              <a:rPr lang="en-US" b="1" dirty="0">
                <a:solidFill>
                  <a:srgbClr val="C00000"/>
                </a:solidFill>
              </a:rPr>
              <a:t>System authentication</a:t>
            </a:r>
          </a:p>
          <a:p>
            <a:pPr lvl="1"/>
            <a:r>
              <a:rPr lang="en-US" dirty="0">
                <a:solidFill>
                  <a:srgbClr val="C00000"/>
                </a:solidFill>
              </a:rPr>
              <a:t>User registration</a:t>
            </a:r>
            <a:r>
              <a:rPr lang="en-US" dirty="0"/>
              <a:t>, where users provide information about their identity, security information, mobile (cell) phone number and email address.</a:t>
            </a:r>
          </a:p>
          <a:p>
            <a:pPr lvl="1"/>
            <a:r>
              <a:rPr lang="en-US" dirty="0">
                <a:solidFill>
                  <a:srgbClr val="C00000"/>
                </a:solidFill>
              </a:rPr>
              <a:t>Authentication</a:t>
            </a:r>
            <a:r>
              <a:rPr lang="en-US" dirty="0"/>
              <a:t> using UID/password.</a:t>
            </a:r>
          </a:p>
          <a:p>
            <a:pPr lvl="1"/>
            <a:r>
              <a:rPr lang="en-US" dirty="0">
                <a:solidFill>
                  <a:srgbClr val="C00000"/>
                </a:solidFill>
              </a:rPr>
              <a:t>Two-factor authentication </a:t>
            </a:r>
            <a:r>
              <a:rPr lang="en-US" dirty="0"/>
              <a:t>using code sent to mobile phone.</a:t>
            </a:r>
          </a:p>
          <a:p>
            <a:pPr lvl="1"/>
            <a:r>
              <a:rPr lang="en-US" dirty="0">
                <a:solidFill>
                  <a:srgbClr val="C00000"/>
                </a:solidFill>
              </a:rPr>
              <a:t>User information management </a:t>
            </a:r>
            <a:r>
              <a:rPr lang="en-US" dirty="0"/>
              <a:t>e.g. change password or mobile phone number.</a:t>
            </a:r>
          </a:p>
          <a:p>
            <a:pPr lvl="1"/>
            <a:r>
              <a:rPr lang="en-US" dirty="0"/>
              <a:t>Reset forgotten password.</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A microservice example</a:t>
            </a:r>
          </a:p>
        </p:txBody>
      </p:sp>
    </p:spTree>
    <p:extLst>
      <p:ext uri="{BB962C8B-B14F-4D97-AF65-F5344CB8AC3E}">
        <p14:creationId xmlns:p14="http://schemas.microsoft.com/office/powerpoint/2010/main" val="3116388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22959" y="1144414"/>
            <a:ext cx="10336837" cy="5375449"/>
          </a:xfrm>
        </p:spPr>
        <p:txBody>
          <a:bodyPr>
            <a:normAutofit/>
          </a:bodyPr>
          <a:lstStyle/>
          <a:p>
            <a:r>
              <a:rPr lang="en-US" b="1" dirty="0">
                <a:solidFill>
                  <a:srgbClr val="C00000"/>
                </a:solidFill>
              </a:rPr>
              <a:t>System authentication</a:t>
            </a:r>
          </a:p>
          <a:p>
            <a:r>
              <a:rPr lang="en-US" dirty="0"/>
              <a:t>Each of these features could be implemented as a </a:t>
            </a:r>
            <a:r>
              <a:rPr lang="en-US" dirty="0">
                <a:solidFill>
                  <a:srgbClr val="C00000"/>
                </a:solidFill>
              </a:rPr>
              <a:t>separate service </a:t>
            </a:r>
            <a:r>
              <a:rPr lang="en-US" dirty="0"/>
              <a:t>that uses a </a:t>
            </a:r>
            <a:r>
              <a:rPr lang="en-US" dirty="0">
                <a:solidFill>
                  <a:srgbClr val="C00000"/>
                </a:solidFill>
              </a:rPr>
              <a:t>central shared database</a:t>
            </a:r>
            <a:r>
              <a:rPr lang="en-US" dirty="0"/>
              <a:t> to hold </a:t>
            </a:r>
            <a:r>
              <a:rPr lang="en-US" dirty="0">
                <a:solidFill>
                  <a:srgbClr val="C00000"/>
                </a:solidFill>
              </a:rPr>
              <a:t>authentication information</a:t>
            </a:r>
            <a:r>
              <a:rPr lang="en-US" dirty="0"/>
              <a:t>.</a:t>
            </a:r>
          </a:p>
          <a:p>
            <a:r>
              <a:rPr lang="en-US" dirty="0"/>
              <a:t>However, these features are too large to be microservices. To identify the microservices that might be used in the authentication system, you need to </a:t>
            </a:r>
            <a:r>
              <a:rPr lang="en-US" dirty="0">
                <a:solidFill>
                  <a:srgbClr val="C00000"/>
                </a:solidFill>
              </a:rPr>
              <a:t>break down </a:t>
            </a:r>
            <a:r>
              <a:rPr lang="en-US" dirty="0"/>
              <a:t>the coarse-grain features </a:t>
            </a:r>
            <a:r>
              <a:rPr lang="en-US" dirty="0">
                <a:solidFill>
                  <a:srgbClr val="C00000"/>
                </a:solidFill>
              </a:rPr>
              <a:t>into more detailed functions</a:t>
            </a:r>
            <a:r>
              <a:rPr lang="en-US" dirty="0"/>
              <a:t>.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A microservice example</a:t>
            </a:r>
          </a:p>
        </p:txBody>
      </p:sp>
    </p:spTree>
    <p:extLst>
      <p:ext uri="{BB962C8B-B14F-4D97-AF65-F5344CB8AC3E}">
        <p14:creationId xmlns:p14="http://schemas.microsoft.com/office/powerpoint/2010/main" val="12540508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Functional breakdown of authentication features</a:t>
            </a:r>
          </a:p>
        </p:txBody>
      </p:sp>
      <p:sp>
        <p:nvSpPr>
          <p:cNvPr id="8" name="Rounded Rectangle 7">
            <a:extLst>
              <a:ext uri="{FF2B5EF4-FFF2-40B4-BE49-F238E27FC236}">
                <a16:creationId xmlns:a16="http://schemas.microsoft.com/office/drawing/2014/main" id="{8227D36F-9AF1-6E43-966F-3D8257233E01}"/>
              </a:ext>
            </a:extLst>
          </p:cNvPr>
          <p:cNvSpPr>
            <a:spLocks noChangeArrowheads="1"/>
          </p:cNvSpPr>
          <p:nvPr/>
        </p:nvSpPr>
        <p:spPr bwMode="auto">
          <a:xfrm>
            <a:off x="2039496" y="2409448"/>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new login ID</a:t>
            </a:r>
          </a:p>
        </p:txBody>
      </p:sp>
      <p:sp>
        <p:nvSpPr>
          <p:cNvPr id="9" name="Rounded Rectangle 8">
            <a:extLst>
              <a:ext uri="{FF2B5EF4-FFF2-40B4-BE49-F238E27FC236}">
                <a16:creationId xmlns:a16="http://schemas.microsoft.com/office/drawing/2014/main" id="{4683F608-53B1-6F41-A562-4FB433D1F8E6}"/>
              </a:ext>
            </a:extLst>
          </p:cNvPr>
          <p:cNvSpPr>
            <a:spLocks noChangeArrowheads="1"/>
          </p:cNvSpPr>
          <p:nvPr/>
        </p:nvSpPr>
        <p:spPr bwMode="auto">
          <a:xfrm>
            <a:off x="2039496" y="3258402"/>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new Password</a:t>
            </a:r>
          </a:p>
        </p:txBody>
      </p:sp>
      <p:sp>
        <p:nvSpPr>
          <p:cNvPr id="10" name="Rounded Rectangle 9">
            <a:extLst>
              <a:ext uri="{FF2B5EF4-FFF2-40B4-BE49-F238E27FC236}">
                <a16:creationId xmlns:a16="http://schemas.microsoft.com/office/drawing/2014/main" id="{EEAE9D77-8C01-E64B-9F74-A29C06F3AAFA}"/>
              </a:ext>
            </a:extLst>
          </p:cNvPr>
          <p:cNvSpPr>
            <a:spLocks noChangeArrowheads="1"/>
          </p:cNvSpPr>
          <p:nvPr/>
        </p:nvSpPr>
        <p:spPr bwMode="auto">
          <a:xfrm>
            <a:off x="2039496" y="4107356"/>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Password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recovery information</a:t>
            </a:r>
          </a:p>
        </p:txBody>
      </p:sp>
      <p:sp>
        <p:nvSpPr>
          <p:cNvPr id="11" name="Rounded Rectangle 10">
            <a:extLst>
              <a:ext uri="{FF2B5EF4-FFF2-40B4-BE49-F238E27FC236}">
                <a16:creationId xmlns:a16="http://schemas.microsoft.com/office/drawing/2014/main" id="{F824760F-143E-5C4A-96F9-B8B1089032C4}"/>
              </a:ext>
            </a:extLst>
          </p:cNvPr>
          <p:cNvSpPr>
            <a:spLocks noChangeArrowheads="1"/>
          </p:cNvSpPr>
          <p:nvPr/>
        </p:nvSpPr>
        <p:spPr bwMode="auto">
          <a:xfrm>
            <a:off x="2039496" y="4956310"/>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Two-factor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authentication</a:t>
            </a:r>
          </a:p>
        </p:txBody>
      </p:sp>
      <p:sp>
        <p:nvSpPr>
          <p:cNvPr id="12" name="Rounded Rectangle 11">
            <a:extLst>
              <a:ext uri="{FF2B5EF4-FFF2-40B4-BE49-F238E27FC236}">
                <a16:creationId xmlns:a16="http://schemas.microsoft.com/office/drawing/2014/main" id="{B245DA56-6460-1E41-B7E6-6411A242DFFC}"/>
              </a:ext>
            </a:extLst>
          </p:cNvPr>
          <p:cNvSpPr>
            <a:spLocks noChangeArrowheads="1"/>
          </p:cNvSpPr>
          <p:nvPr/>
        </p:nvSpPr>
        <p:spPr bwMode="auto">
          <a:xfrm>
            <a:off x="2039496" y="5805264"/>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Confirm registration</a:t>
            </a:r>
          </a:p>
        </p:txBody>
      </p:sp>
      <p:sp>
        <p:nvSpPr>
          <p:cNvPr id="19" name="Rounded Rectangle 18">
            <a:extLst>
              <a:ext uri="{FF2B5EF4-FFF2-40B4-BE49-F238E27FC236}">
                <a16:creationId xmlns:a16="http://schemas.microsoft.com/office/drawing/2014/main" id="{740D87AD-2B26-8C47-A200-C4D7E75601B4}"/>
              </a:ext>
            </a:extLst>
          </p:cNvPr>
          <p:cNvSpPr>
            <a:spLocks noChangeArrowheads="1"/>
          </p:cNvSpPr>
          <p:nvPr/>
        </p:nvSpPr>
        <p:spPr bwMode="auto">
          <a:xfrm>
            <a:off x="6411123" y="2412045"/>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Get login ID</a:t>
            </a:r>
          </a:p>
        </p:txBody>
      </p:sp>
      <p:sp>
        <p:nvSpPr>
          <p:cNvPr id="20" name="Rounded Rectangle 19">
            <a:extLst>
              <a:ext uri="{FF2B5EF4-FFF2-40B4-BE49-F238E27FC236}">
                <a16:creationId xmlns:a16="http://schemas.microsoft.com/office/drawing/2014/main" id="{687AB88D-95B0-B14E-9D3D-A9B512875507}"/>
              </a:ext>
            </a:extLst>
          </p:cNvPr>
          <p:cNvSpPr>
            <a:spLocks noChangeArrowheads="1"/>
          </p:cNvSpPr>
          <p:nvPr/>
        </p:nvSpPr>
        <p:spPr bwMode="auto">
          <a:xfrm>
            <a:off x="6411123" y="3260091"/>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Get Password</a:t>
            </a:r>
          </a:p>
        </p:txBody>
      </p:sp>
      <p:sp>
        <p:nvSpPr>
          <p:cNvPr id="21" name="Rounded Rectangle 20">
            <a:extLst>
              <a:ext uri="{FF2B5EF4-FFF2-40B4-BE49-F238E27FC236}">
                <a16:creationId xmlns:a16="http://schemas.microsoft.com/office/drawing/2014/main" id="{77A87628-7601-354F-99C5-E698A8A26DFB}"/>
              </a:ext>
            </a:extLst>
          </p:cNvPr>
          <p:cNvSpPr>
            <a:spLocks noChangeArrowheads="1"/>
          </p:cNvSpPr>
          <p:nvPr/>
        </p:nvSpPr>
        <p:spPr bwMode="auto">
          <a:xfrm>
            <a:off x="6411123" y="4108137"/>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Credentials</a:t>
            </a:r>
          </a:p>
        </p:txBody>
      </p:sp>
      <p:sp>
        <p:nvSpPr>
          <p:cNvPr id="22" name="Rounded Rectangle 21">
            <a:extLst>
              <a:ext uri="{FF2B5EF4-FFF2-40B4-BE49-F238E27FC236}">
                <a16:creationId xmlns:a16="http://schemas.microsoft.com/office/drawing/2014/main" id="{84F7BA94-93F1-9243-8753-321DBF11C3B0}"/>
              </a:ext>
            </a:extLst>
          </p:cNvPr>
          <p:cNvSpPr>
            <a:spLocks noChangeArrowheads="1"/>
          </p:cNvSpPr>
          <p:nvPr/>
        </p:nvSpPr>
        <p:spPr bwMode="auto">
          <a:xfrm>
            <a:off x="6411123" y="4956182"/>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Confirm authentication</a:t>
            </a:r>
          </a:p>
        </p:txBody>
      </p:sp>
      <p:sp>
        <p:nvSpPr>
          <p:cNvPr id="23" name="TextBox 22">
            <a:extLst>
              <a:ext uri="{FF2B5EF4-FFF2-40B4-BE49-F238E27FC236}">
                <a16:creationId xmlns:a16="http://schemas.microsoft.com/office/drawing/2014/main" id="{A8244770-5C10-3647-AEEC-290ADA5E9BF2}"/>
              </a:ext>
            </a:extLst>
          </p:cNvPr>
          <p:cNvSpPr txBox="1"/>
          <p:nvPr/>
        </p:nvSpPr>
        <p:spPr>
          <a:xfrm>
            <a:off x="2039496" y="1375808"/>
            <a:ext cx="3840480"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User registration</a:t>
            </a:r>
          </a:p>
        </p:txBody>
      </p:sp>
      <p:sp>
        <p:nvSpPr>
          <p:cNvPr id="24" name="TextBox 23">
            <a:extLst>
              <a:ext uri="{FF2B5EF4-FFF2-40B4-BE49-F238E27FC236}">
                <a16:creationId xmlns:a16="http://schemas.microsoft.com/office/drawing/2014/main" id="{F57484CE-EA84-2041-B1FE-01377B2DCDE5}"/>
              </a:ext>
            </a:extLst>
          </p:cNvPr>
          <p:cNvSpPr txBox="1"/>
          <p:nvPr/>
        </p:nvSpPr>
        <p:spPr>
          <a:xfrm>
            <a:off x="6411123" y="1374471"/>
            <a:ext cx="3840480"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Authentication using UID/Password</a:t>
            </a:r>
          </a:p>
        </p:txBody>
      </p:sp>
      <p:sp>
        <p:nvSpPr>
          <p:cNvPr id="25" name="Rounded Rectangle 24">
            <a:extLst>
              <a:ext uri="{FF2B5EF4-FFF2-40B4-BE49-F238E27FC236}">
                <a16:creationId xmlns:a16="http://schemas.microsoft.com/office/drawing/2014/main" id="{92F38A52-E77E-5840-B732-EE3C21EEE52A}"/>
              </a:ext>
            </a:extLst>
          </p:cNvPr>
          <p:cNvSpPr>
            <a:spLocks noChangeArrowheads="1"/>
          </p:cNvSpPr>
          <p:nvPr/>
        </p:nvSpPr>
        <p:spPr bwMode="auto">
          <a:xfrm>
            <a:off x="1919536"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26" name="Rounded Rectangle 25">
            <a:extLst>
              <a:ext uri="{FF2B5EF4-FFF2-40B4-BE49-F238E27FC236}">
                <a16:creationId xmlns:a16="http://schemas.microsoft.com/office/drawing/2014/main" id="{6AACBABA-10B0-A143-B27E-F4D02DAF8B75}"/>
              </a:ext>
            </a:extLst>
          </p:cNvPr>
          <p:cNvSpPr>
            <a:spLocks noChangeArrowheads="1"/>
          </p:cNvSpPr>
          <p:nvPr/>
        </p:nvSpPr>
        <p:spPr bwMode="auto">
          <a:xfrm>
            <a:off x="6312024"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Tree>
    <p:extLst>
      <p:ext uri="{BB962C8B-B14F-4D97-AF65-F5344CB8AC3E}">
        <p14:creationId xmlns:p14="http://schemas.microsoft.com/office/powerpoint/2010/main" val="28837192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Authentication microservices</a:t>
            </a:r>
          </a:p>
        </p:txBody>
      </p:sp>
      <p:sp>
        <p:nvSpPr>
          <p:cNvPr id="12" name="Rounded Rectangle 11">
            <a:extLst>
              <a:ext uri="{FF2B5EF4-FFF2-40B4-BE49-F238E27FC236}">
                <a16:creationId xmlns:a16="http://schemas.microsoft.com/office/drawing/2014/main" id="{CF22F78F-4530-3040-AB78-E23086544F1D}"/>
              </a:ext>
            </a:extLst>
          </p:cNvPr>
          <p:cNvSpPr>
            <a:spLocks noChangeArrowheads="1"/>
          </p:cNvSpPr>
          <p:nvPr/>
        </p:nvSpPr>
        <p:spPr bwMode="auto">
          <a:xfrm>
            <a:off x="1778268" y="3236427"/>
            <a:ext cx="2415634" cy="959816"/>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a:t>
            </a:r>
          </a:p>
        </p:txBody>
      </p:sp>
      <p:cxnSp>
        <p:nvCxnSpPr>
          <p:cNvPr id="17" name="Straight Arrow Connector 16">
            <a:extLst>
              <a:ext uri="{FF2B5EF4-FFF2-40B4-BE49-F238E27FC236}">
                <a16:creationId xmlns:a16="http://schemas.microsoft.com/office/drawing/2014/main" id="{6DA8157E-138B-884F-BDF0-3CA4EC17EF54}"/>
              </a:ext>
            </a:extLst>
          </p:cNvPr>
          <p:cNvCxnSpPr>
            <a:cxnSpLocks/>
            <a:stCxn id="42" idx="3"/>
            <a:endCxn id="18" idx="1"/>
          </p:cNvCxnSpPr>
          <p:nvPr/>
        </p:nvCxnSpPr>
        <p:spPr>
          <a:xfrm>
            <a:off x="7251967" y="2252724"/>
            <a:ext cx="123588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B96A834E-DDF3-FE47-98F8-70157D8E8457}"/>
              </a:ext>
            </a:extLst>
          </p:cNvPr>
          <p:cNvSpPr>
            <a:spLocks noChangeArrowheads="1"/>
          </p:cNvSpPr>
          <p:nvPr/>
        </p:nvSpPr>
        <p:spPr bwMode="auto">
          <a:xfrm>
            <a:off x="8487854" y="1835439"/>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UID </a:t>
            </a:r>
            <a:br>
              <a:rPr lang="en-US" sz="2400" b="1" dirty="0">
                <a:solidFill>
                  <a:schemeClr val="tx2"/>
                </a:solidFill>
                <a:latin typeface="Calibri" panose="020F0502020204030204" pitchFamily="34" charset="0"/>
                <a:cs typeface="Calibri" panose="020F0502020204030204" pitchFamily="34" charset="0"/>
              </a:rPr>
            </a:br>
            <a:r>
              <a:rPr lang="en-US" sz="2400" b="1" dirty="0">
                <a:solidFill>
                  <a:schemeClr val="tx2"/>
                </a:solidFill>
                <a:latin typeface="Calibri" panose="020F0502020204030204" pitchFamily="34" charset="0"/>
                <a:cs typeface="Calibri" panose="020F0502020204030204" pitchFamily="34" charset="0"/>
              </a:rPr>
              <a:t>data</a:t>
            </a:r>
          </a:p>
        </p:txBody>
      </p:sp>
      <p:cxnSp>
        <p:nvCxnSpPr>
          <p:cNvPr id="31" name="Straight Arrow Connector 30">
            <a:extLst>
              <a:ext uri="{FF2B5EF4-FFF2-40B4-BE49-F238E27FC236}">
                <a16:creationId xmlns:a16="http://schemas.microsoft.com/office/drawing/2014/main" id="{AF7E2296-27A9-7448-9A95-908BEE3C2565}"/>
              </a:ext>
            </a:extLst>
          </p:cNvPr>
          <p:cNvCxnSpPr>
            <a:cxnSpLocks/>
            <a:stCxn id="12" idx="3"/>
            <a:endCxn id="42" idx="1"/>
          </p:cNvCxnSpPr>
          <p:nvPr/>
        </p:nvCxnSpPr>
        <p:spPr>
          <a:xfrm flipV="1">
            <a:off x="4193902" y="2252725"/>
            <a:ext cx="763256" cy="1463611"/>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2" name="Rounded Rectangle 41">
            <a:extLst>
              <a:ext uri="{FF2B5EF4-FFF2-40B4-BE49-F238E27FC236}">
                <a16:creationId xmlns:a16="http://schemas.microsoft.com/office/drawing/2014/main" id="{F0E84F91-13F5-2D4A-B1CD-F7CCC7A716B9}"/>
              </a:ext>
            </a:extLst>
          </p:cNvPr>
          <p:cNvSpPr>
            <a:spLocks noChangeArrowheads="1"/>
          </p:cNvSpPr>
          <p:nvPr/>
        </p:nvSpPr>
        <p:spPr bwMode="auto">
          <a:xfrm>
            <a:off x="4957159" y="1772816"/>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UID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sp>
        <p:nvSpPr>
          <p:cNvPr id="51" name="Rounded Rectangle 50">
            <a:extLst>
              <a:ext uri="{FF2B5EF4-FFF2-40B4-BE49-F238E27FC236}">
                <a16:creationId xmlns:a16="http://schemas.microsoft.com/office/drawing/2014/main" id="{1021F14B-F71E-6843-97C5-1CFF02950138}"/>
              </a:ext>
            </a:extLst>
          </p:cNvPr>
          <p:cNvSpPr>
            <a:spLocks noChangeArrowheads="1"/>
          </p:cNvSpPr>
          <p:nvPr/>
        </p:nvSpPr>
        <p:spPr bwMode="auto">
          <a:xfrm>
            <a:off x="8487854" y="3299050"/>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Password data</a:t>
            </a:r>
          </a:p>
        </p:txBody>
      </p:sp>
      <p:sp>
        <p:nvSpPr>
          <p:cNvPr id="52" name="Rounded Rectangle 51">
            <a:extLst>
              <a:ext uri="{FF2B5EF4-FFF2-40B4-BE49-F238E27FC236}">
                <a16:creationId xmlns:a16="http://schemas.microsoft.com/office/drawing/2014/main" id="{32024EB6-0DC7-624E-A834-A896F7BDFC87}"/>
              </a:ext>
            </a:extLst>
          </p:cNvPr>
          <p:cNvSpPr>
            <a:spLocks noChangeArrowheads="1"/>
          </p:cNvSpPr>
          <p:nvPr/>
        </p:nvSpPr>
        <p:spPr bwMode="auto">
          <a:xfrm>
            <a:off x="8487854" y="4787767"/>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User </a:t>
            </a:r>
            <a:br>
              <a:rPr lang="en-US" sz="2400" b="1" dirty="0">
                <a:solidFill>
                  <a:schemeClr val="tx2"/>
                </a:solidFill>
                <a:latin typeface="Calibri" panose="020F0502020204030204" pitchFamily="34" charset="0"/>
                <a:cs typeface="Calibri" panose="020F0502020204030204" pitchFamily="34" charset="0"/>
              </a:rPr>
            </a:br>
            <a:r>
              <a:rPr lang="en-US" sz="2400" b="1" dirty="0">
                <a:solidFill>
                  <a:schemeClr val="tx2"/>
                </a:solidFill>
                <a:latin typeface="Calibri" panose="020F0502020204030204" pitchFamily="34" charset="0"/>
                <a:cs typeface="Calibri" panose="020F0502020204030204" pitchFamily="34" charset="0"/>
              </a:rPr>
              <a:t>data</a:t>
            </a:r>
          </a:p>
        </p:txBody>
      </p:sp>
      <p:sp>
        <p:nvSpPr>
          <p:cNvPr id="53" name="Rounded Rectangle 52">
            <a:extLst>
              <a:ext uri="{FF2B5EF4-FFF2-40B4-BE49-F238E27FC236}">
                <a16:creationId xmlns:a16="http://schemas.microsoft.com/office/drawing/2014/main" id="{F1F5F6D2-9F1B-B641-AD1D-042821C3118D}"/>
              </a:ext>
            </a:extLst>
          </p:cNvPr>
          <p:cNvSpPr>
            <a:spLocks noChangeArrowheads="1"/>
          </p:cNvSpPr>
          <p:nvPr/>
        </p:nvSpPr>
        <p:spPr bwMode="auto">
          <a:xfrm>
            <a:off x="4957159" y="3236427"/>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sp>
        <p:nvSpPr>
          <p:cNvPr id="54" name="Rounded Rectangle 53">
            <a:extLst>
              <a:ext uri="{FF2B5EF4-FFF2-40B4-BE49-F238E27FC236}">
                <a16:creationId xmlns:a16="http://schemas.microsoft.com/office/drawing/2014/main" id="{6FE9865A-4ED5-714A-B294-AF7578B35EBB}"/>
              </a:ext>
            </a:extLst>
          </p:cNvPr>
          <p:cNvSpPr>
            <a:spLocks noChangeArrowheads="1"/>
          </p:cNvSpPr>
          <p:nvPr/>
        </p:nvSpPr>
        <p:spPr bwMode="auto">
          <a:xfrm>
            <a:off x="4957159" y="4725144"/>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User Info</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cxnSp>
        <p:nvCxnSpPr>
          <p:cNvPr id="58" name="Straight Arrow Connector 57">
            <a:extLst>
              <a:ext uri="{FF2B5EF4-FFF2-40B4-BE49-F238E27FC236}">
                <a16:creationId xmlns:a16="http://schemas.microsoft.com/office/drawing/2014/main" id="{AD77CC6A-BE57-CB46-86E4-FEF6B2D7A4C7}"/>
              </a:ext>
            </a:extLst>
          </p:cNvPr>
          <p:cNvCxnSpPr>
            <a:cxnSpLocks/>
            <a:stCxn id="12" idx="3"/>
            <a:endCxn id="53" idx="1"/>
          </p:cNvCxnSpPr>
          <p:nvPr/>
        </p:nvCxnSpPr>
        <p:spPr>
          <a:xfrm>
            <a:off x="4193902" y="3716335"/>
            <a:ext cx="763256" cy="0"/>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945269C-A799-C84E-B22D-5F05B09E2588}"/>
              </a:ext>
            </a:extLst>
          </p:cNvPr>
          <p:cNvCxnSpPr>
            <a:cxnSpLocks/>
            <a:stCxn id="12" idx="3"/>
            <a:endCxn id="54" idx="1"/>
          </p:cNvCxnSpPr>
          <p:nvPr/>
        </p:nvCxnSpPr>
        <p:spPr>
          <a:xfrm>
            <a:off x="4193902" y="3716336"/>
            <a:ext cx="763256" cy="1488717"/>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E555A2FC-CDB8-8E43-9CC1-BFAD9DDFA266}"/>
              </a:ext>
            </a:extLst>
          </p:cNvPr>
          <p:cNvCxnSpPr>
            <a:cxnSpLocks/>
            <a:stCxn id="53" idx="3"/>
            <a:endCxn id="51" idx="1"/>
          </p:cNvCxnSpPr>
          <p:nvPr/>
        </p:nvCxnSpPr>
        <p:spPr>
          <a:xfrm>
            <a:off x="7251967" y="3716335"/>
            <a:ext cx="123588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110F9ECE-AD38-A443-8E79-52876AE38AFB}"/>
              </a:ext>
            </a:extLst>
          </p:cNvPr>
          <p:cNvCxnSpPr>
            <a:cxnSpLocks/>
            <a:endCxn id="52" idx="1"/>
          </p:cNvCxnSpPr>
          <p:nvPr/>
        </p:nvCxnSpPr>
        <p:spPr>
          <a:xfrm>
            <a:off x="7230051" y="5205052"/>
            <a:ext cx="1257802"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512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614597" y="833770"/>
            <a:ext cx="11197652" cy="5763879"/>
          </a:xfrm>
        </p:spPr>
        <p:txBody>
          <a:bodyPr>
            <a:noAutofit/>
          </a:bodyPr>
          <a:lstStyle/>
          <a:p>
            <a:pPr>
              <a:spcAft>
                <a:spcPts val="300"/>
              </a:spcAft>
            </a:pPr>
            <a:r>
              <a:rPr lang="en-US" sz="2800" dirty="0">
                <a:solidFill>
                  <a:srgbClr val="C00000"/>
                </a:solidFill>
              </a:rPr>
              <a:t>Self-contained</a:t>
            </a:r>
          </a:p>
          <a:p>
            <a:pPr lvl="1">
              <a:spcAft>
                <a:spcPts val="300"/>
              </a:spcAft>
            </a:pPr>
            <a:r>
              <a:rPr lang="en-US" sz="2400" dirty="0"/>
              <a:t>Microservices do not have external dependencies. They manage their own data and implement their own user interface.</a:t>
            </a:r>
          </a:p>
          <a:p>
            <a:pPr>
              <a:spcAft>
                <a:spcPts val="300"/>
              </a:spcAft>
            </a:pPr>
            <a:r>
              <a:rPr lang="en-US" sz="2800" dirty="0">
                <a:solidFill>
                  <a:srgbClr val="C00000"/>
                </a:solidFill>
              </a:rPr>
              <a:t>Lightweight</a:t>
            </a:r>
          </a:p>
          <a:p>
            <a:pPr lvl="1">
              <a:spcAft>
                <a:spcPts val="300"/>
              </a:spcAft>
            </a:pPr>
            <a:r>
              <a:rPr lang="en-US" sz="2400" dirty="0"/>
              <a:t>Microservices communicate using lightweight protocols.</a:t>
            </a:r>
          </a:p>
          <a:p>
            <a:pPr>
              <a:spcAft>
                <a:spcPts val="300"/>
              </a:spcAft>
            </a:pPr>
            <a:r>
              <a:rPr lang="en-US" sz="2800" dirty="0">
                <a:solidFill>
                  <a:srgbClr val="C00000"/>
                </a:solidFill>
              </a:rPr>
              <a:t>Implementation-independent</a:t>
            </a:r>
          </a:p>
          <a:p>
            <a:pPr lvl="1">
              <a:spcAft>
                <a:spcPts val="300"/>
              </a:spcAft>
            </a:pPr>
            <a:r>
              <a:rPr lang="en-US" sz="2400" dirty="0"/>
              <a:t>Microservices may be implemented using different programming languages and may use different technologies in their implementation.</a:t>
            </a:r>
          </a:p>
          <a:p>
            <a:pPr>
              <a:spcAft>
                <a:spcPts val="300"/>
              </a:spcAft>
            </a:pPr>
            <a:r>
              <a:rPr lang="en-US" sz="2800" dirty="0">
                <a:solidFill>
                  <a:srgbClr val="C00000"/>
                </a:solidFill>
              </a:rPr>
              <a:t>Independently deployable</a:t>
            </a:r>
          </a:p>
          <a:p>
            <a:pPr lvl="1">
              <a:spcAft>
                <a:spcPts val="300"/>
              </a:spcAft>
            </a:pPr>
            <a:r>
              <a:rPr lang="en-US" sz="2400" dirty="0"/>
              <a:t>Each microservice runs in its own process and is independently deployable, using automated systems.</a:t>
            </a:r>
          </a:p>
          <a:p>
            <a:pPr>
              <a:spcAft>
                <a:spcPts val="300"/>
              </a:spcAft>
            </a:pPr>
            <a:r>
              <a:rPr lang="en-US" sz="2800" dirty="0">
                <a:solidFill>
                  <a:srgbClr val="C00000"/>
                </a:solidFill>
              </a:rPr>
              <a:t>Business-oriented</a:t>
            </a:r>
          </a:p>
          <a:p>
            <a:pPr lvl="1">
              <a:spcAft>
                <a:spcPts val="300"/>
              </a:spcAft>
            </a:pPr>
            <a:r>
              <a:rPr lang="en-US" sz="2400" dirty="0"/>
              <a:t>Microservices should implement business capabilities and needs, rather than simply provide a technical service.</a:t>
            </a:r>
          </a:p>
          <a:p>
            <a:pPr>
              <a:spcAft>
                <a:spcPts val="300"/>
              </a:spcAft>
            </a:pPr>
            <a:endParaRPr lang="en-US" sz="2400" dirty="0"/>
          </a:p>
          <a:p>
            <a:pPr>
              <a:spcAft>
                <a:spcPts val="300"/>
              </a:spcAft>
            </a:pPr>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71663"/>
            <a:ext cx="8229600" cy="792089"/>
          </a:xfrm>
        </p:spPr>
        <p:txBody>
          <a:bodyPr>
            <a:normAutofit fontScale="90000"/>
          </a:bodyPr>
          <a:lstStyle/>
          <a:p>
            <a:r>
              <a:rPr lang="en-US" dirty="0">
                <a:solidFill>
                  <a:schemeClr val="accent1"/>
                </a:solidFill>
              </a:rPr>
              <a:t>Characteristics of microservices</a:t>
            </a:r>
          </a:p>
        </p:txBody>
      </p:sp>
    </p:spTree>
    <p:extLst>
      <p:ext uri="{BB962C8B-B14F-4D97-AF65-F5344CB8AC3E}">
        <p14:creationId xmlns:p14="http://schemas.microsoft.com/office/powerpoint/2010/main" val="25084020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14399" y="1144414"/>
            <a:ext cx="10424161" cy="5375449"/>
          </a:xfrm>
        </p:spPr>
        <p:txBody>
          <a:bodyPr>
            <a:normAutofit/>
          </a:bodyPr>
          <a:lstStyle/>
          <a:p>
            <a:r>
              <a:rPr lang="en-US" sz="2800" dirty="0">
                <a:solidFill>
                  <a:srgbClr val="C00000"/>
                </a:solidFill>
              </a:rPr>
              <a:t>Microservices communicate </a:t>
            </a:r>
            <a:r>
              <a:rPr lang="en-US" sz="2800" dirty="0"/>
              <a:t>by </a:t>
            </a:r>
            <a:r>
              <a:rPr lang="en-US" sz="2800" dirty="0">
                <a:solidFill>
                  <a:srgbClr val="C00000"/>
                </a:solidFill>
              </a:rPr>
              <a:t>exchanging messages</a:t>
            </a:r>
            <a:r>
              <a:rPr lang="en-US" sz="2800" dirty="0"/>
              <a:t>. </a:t>
            </a:r>
          </a:p>
          <a:p>
            <a:r>
              <a:rPr lang="en-US" sz="2800" dirty="0"/>
              <a:t>A message that is sent between services includes some administrative information, a </a:t>
            </a:r>
            <a:r>
              <a:rPr lang="en-US" sz="2800" dirty="0">
                <a:solidFill>
                  <a:srgbClr val="C00000"/>
                </a:solidFill>
              </a:rPr>
              <a:t>service request </a:t>
            </a:r>
            <a:r>
              <a:rPr lang="en-US" sz="2800" dirty="0"/>
              <a:t>and the </a:t>
            </a:r>
            <a:r>
              <a:rPr lang="en-US" sz="2800" dirty="0">
                <a:solidFill>
                  <a:srgbClr val="C00000"/>
                </a:solidFill>
              </a:rPr>
              <a:t>data</a:t>
            </a:r>
            <a:r>
              <a:rPr lang="en-US" sz="2800" dirty="0"/>
              <a:t> required to deliver the requested service. </a:t>
            </a:r>
          </a:p>
          <a:p>
            <a:r>
              <a:rPr lang="en-US" sz="2800" dirty="0"/>
              <a:t>Services return a response to service request messages.</a:t>
            </a:r>
          </a:p>
          <a:p>
            <a:pPr lvl="1"/>
            <a:r>
              <a:rPr lang="en-US" sz="2600" dirty="0"/>
              <a:t>An authentication service may send a message to a login service that includes the name input by the user. </a:t>
            </a:r>
          </a:p>
          <a:p>
            <a:pPr lvl="1"/>
            <a:r>
              <a:rPr lang="en-US" sz="2600" dirty="0"/>
              <a:t>The response may be a token associated with a valid user name or might be an error saying that there is no registered user.</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communication</a:t>
            </a:r>
          </a:p>
        </p:txBody>
      </p:sp>
    </p:spTree>
    <p:extLst>
      <p:ext uri="{BB962C8B-B14F-4D97-AF65-F5344CB8AC3E}">
        <p14:creationId xmlns:p14="http://schemas.microsoft.com/office/powerpoint/2010/main" val="1412456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50975" y="1144414"/>
            <a:ext cx="10208821" cy="5375449"/>
          </a:xfrm>
        </p:spPr>
        <p:txBody>
          <a:bodyPr>
            <a:normAutofit/>
          </a:bodyPr>
          <a:lstStyle/>
          <a:p>
            <a:r>
              <a:rPr lang="en-US" dirty="0"/>
              <a:t>A </a:t>
            </a:r>
            <a:r>
              <a:rPr lang="en-US" b="1" dirty="0">
                <a:solidFill>
                  <a:srgbClr val="C00000"/>
                </a:solidFill>
              </a:rPr>
              <a:t>well-designed microservice </a:t>
            </a:r>
            <a:r>
              <a:rPr lang="en-US" dirty="0"/>
              <a:t>should have </a:t>
            </a:r>
            <a:r>
              <a:rPr lang="en-US" dirty="0">
                <a:solidFill>
                  <a:srgbClr val="C00000"/>
                </a:solidFill>
              </a:rPr>
              <a:t>high cohesion</a:t>
            </a:r>
            <a:r>
              <a:rPr lang="en-US" dirty="0"/>
              <a:t> and </a:t>
            </a:r>
            <a:r>
              <a:rPr lang="en-US" dirty="0">
                <a:solidFill>
                  <a:srgbClr val="C00000"/>
                </a:solidFill>
              </a:rPr>
              <a:t>low coupling</a:t>
            </a:r>
            <a:r>
              <a:rPr lang="en-US" dirty="0"/>
              <a:t>.</a:t>
            </a:r>
          </a:p>
          <a:p>
            <a:pPr lvl="1"/>
            <a:r>
              <a:rPr lang="en-US" sz="2600" dirty="0">
                <a:solidFill>
                  <a:srgbClr val="C00000"/>
                </a:solidFill>
              </a:rPr>
              <a:t>Cohesion</a:t>
            </a:r>
            <a:r>
              <a:rPr lang="en-US" sz="2600" dirty="0"/>
              <a:t> is a measure of the number of relationships that parts of a component have with each other. </a:t>
            </a:r>
          </a:p>
          <a:p>
            <a:pPr lvl="2"/>
            <a:r>
              <a:rPr lang="en-US" sz="2600" b="1" dirty="0">
                <a:solidFill>
                  <a:srgbClr val="C00000"/>
                </a:solidFill>
              </a:rPr>
              <a:t>High cohesion </a:t>
            </a:r>
            <a:r>
              <a:rPr lang="en-US" sz="2600" dirty="0"/>
              <a:t>means that all of the parts that are needed to deliver the component’s functionality are included in the component. </a:t>
            </a:r>
          </a:p>
          <a:p>
            <a:pPr lvl="1"/>
            <a:r>
              <a:rPr lang="en-US" sz="2600" dirty="0">
                <a:solidFill>
                  <a:srgbClr val="C00000"/>
                </a:solidFill>
              </a:rPr>
              <a:t>Coupling</a:t>
            </a:r>
            <a:r>
              <a:rPr lang="en-US" sz="2600" dirty="0"/>
              <a:t> is a measure of the number of relationships that one component has with other components in the system. </a:t>
            </a:r>
          </a:p>
          <a:p>
            <a:pPr lvl="2"/>
            <a:r>
              <a:rPr lang="en-US" sz="2600" b="1" dirty="0">
                <a:solidFill>
                  <a:srgbClr val="C00000"/>
                </a:solidFill>
              </a:rPr>
              <a:t>Low coupling </a:t>
            </a:r>
            <a:r>
              <a:rPr lang="en-US" sz="2600" dirty="0"/>
              <a:t>means that components do not have many relationships with other components. </a:t>
            </a:r>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characteristics</a:t>
            </a:r>
          </a:p>
        </p:txBody>
      </p:sp>
    </p:spTree>
    <p:extLst>
      <p:ext uri="{BB962C8B-B14F-4D97-AF65-F5344CB8AC3E}">
        <p14:creationId xmlns:p14="http://schemas.microsoft.com/office/powerpoint/2010/main" val="4373407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14400" y="1144414"/>
            <a:ext cx="10405872" cy="5375449"/>
          </a:xfrm>
        </p:spPr>
        <p:txBody>
          <a:bodyPr>
            <a:normAutofit/>
          </a:bodyPr>
          <a:lstStyle/>
          <a:p>
            <a:r>
              <a:rPr lang="en-US" sz="3600" dirty="0"/>
              <a:t>Each microservice should have a </a:t>
            </a:r>
            <a:r>
              <a:rPr lang="en-US" sz="3600" dirty="0">
                <a:solidFill>
                  <a:srgbClr val="C00000"/>
                </a:solidFill>
              </a:rPr>
              <a:t>single responsibility</a:t>
            </a:r>
            <a:r>
              <a:rPr lang="en-US" sz="3600" dirty="0"/>
              <a:t> i.e. it should </a:t>
            </a:r>
            <a:r>
              <a:rPr lang="en-US" sz="3600" dirty="0">
                <a:solidFill>
                  <a:srgbClr val="C00000"/>
                </a:solidFill>
              </a:rPr>
              <a:t>do one thing only </a:t>
            </a:r>
            <a:r>
              <a:rPr lang="en-US" sz="3600" dirty="0"/>
              <a:t>and it should do it well.  </a:t>
            </a:r>
          </a:p>
          <a:p>
            <a:pPr lvl="1"/>
            <a:r>
              <a:rPr lang="en-US" sz="3600" dirty="0"/>
              <a:t>However, ‘one thing only’ is difficult to define in a way that’s applicable to all services.</a:t>
            </a:r>
          </a:p>
          <a:p>
            <a:pPr lvl="1"/>
            <a:r>
              <a:rPr lang="en-US" sz="3600" dirty="0"/>
              <a:t>Responsibility does not always mean a single, functional activity. </a:t>
            </a:r>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characteristics</a:t>
            </a:r>
          </a:p>
        </p:txBody>
      </p:sp>
    </p:spTree>
    <p:extLst>
      <p:ext uri="{BB962C8B-B14F-4D97-AF65-F5344CB8AC3E}">
        <p14:creationId xmlns:p14="http://schemas.microsoft.com/office/powerpoint/2010/main" val="3493305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58368" y="274638"/>
            <a:ext cx="10936224" cy="6245225"/>
          </a:xfrm>
        </p:spPr>
        <p:txBody>
          <a:bodyPr>
            <a:normAutofit/>
          </a:bodyPr>
          <a:lstStyle/>
          <a:p>
            <a:r>
              <a:rPr lang="en-US" altLang="zh-TW" sz="7200" dirty="0">
                <a:solidFill>
                  <a:srgbClr val="C00000"/>
                </a:solidFill>
              </a:rPr>
              <a:t>Microservices Architecture: </a:t>
            </a:r>
            <a:br>
              <a:rPr lang="en-US" altLang="zh-TW" sz="7200" dirty="0">
                <a:solidFill>
                  <a:srgbClr val="C00000"/>
                </a:solidFill>
              </a:rPr>
            </a:br>
            <a:r>
              <a:rPr lang="en-US" altLang="zh-TW" sz="7200" dirty="0">
                <a:solidFill>
                  <a:srgbClr val="C00000"/>
                </a:solidFill>
              </a:rPr>
              <a:t>RESTful services, Service deployment</a:t>
            </a:r>
            <a:endParaRPr lang="zh-TW" altLang="en-US" sz="72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Tree>
    <p:extLst>
      <p:ext uri="{BB962C8B-B14F-4D97-AF65-F5344CB8AC3E}">
        <p14:creationId xmlns:p14="http://schemas.microsoft.com/office/powerpoint/2010/main" val="29717146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Password management functionality</a:t>
            </a:r>
          </a:p>
        </p:txBody>
      </p:sp>
      <p:sp>
        <p:nvSpPr>
          <p:cNvPr id="8" name="Rounded Rectangle 7">
            <a:extLst>
              <a:ext uri="{FF2B5EF4-FFF2-40B4-BE49-F238E27FC236}">
                <a16:creationId xmlns:a16="http://schemas.microsoft.com/office/drawing/2014/main" id="{8227D36F-9AF1-6E43-966F-3D8257233E01}"/>
              </a:ext>
            </a:extLst>
          </p:cNvPr>
          <p:cNvSpPr>
            <a:spLocks noChangeArrowheads="1"/>
          </p:cNvSpPr>
          <p:nvPr/>
        </p:nvSpPr>
        <p:spPr bwMode="auto">
          <a:xfrm>
            <a:off x="2039496" y="2311175"/>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Create password</a:t>
            </a:r>
          </a:p>
        </p:txBody>
      </p:sp>
      <p:sp>
        <p:nvSpPr>
          <p:cNvPr id="9" name="Rounded Rectangle 8">
            <a:extLst>
              <a:ext uri="{FF2B5EF4-FFF2-40B4-BE49-F238E27FC236}">
                <a16:creationId xmlns:a16="http://schemas.microsoft.com/office/drawing/2014/main" id="{4683F608-53B1-6F41-A562-4FB433D1F8E6}"/>
              </a:ext>
            </a:extLst>
          </p:cNvPr>
          <p:cNvSpPr>
            <a:spLocks noChangeArrowheads="1"/>
          </p:cNvSpPr>
          <p:nvPr/>
        </p:nvSpPr>
        <p:spPr bwMode="auto">
          <a:xfrm>
            <a:off x="2039496" y="3011937"/>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Change password</a:t>
            </a:r>
          </a:p>
        </p:txBody>
      </p:sp>
      <p:sp>
        <p:nvSpPr>
          <p:cNvPr id="10" name="Rounded Rectangle 9">
            <a:extLst>
              <a:ext uri="{FF2B5EF4-FFF2-40B4-BE49-F238E27FC236}">
                <a16:creationId xmlns:a16="http://schemas.microsoft.com/office/drawing/2014/main" id="{EEAE9D77-8C01-E64B-9F74-A29C06F3AAFA}"/>
              </a:ext>
            </a:extLst>
          </p:cNvPr>
          <p:cNvSpPr>
            <a:spLocks noChangeArrowheads="1"/>
          </p:cNvSpPr>
          <p:nvPr/>
        </p:nvSpPr>
        <p:spPr bwMode="auto">
          <a:xfrm>
            <a:off x="2039496" y="3712699"/>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password</a:t>
            </a:r>
          </a:p>
        </p:txBody>
      </p:sp>
      <p:sp>
        <p:nvSpPr>
          <p:cNvPr id="11" name="Rounded Rectangle 10">
            <a:extLst>
              <a:ext uri="{FF2B5EF4-FFF2-40B4-BE49-F238E27FC236}">
                <a16:creationId xmlns:a16="http://schemas.microsoft.com/office/drawing/2014/main" id="{F824760F-143E-5C4A-96F9-B8B1089032C4}"/>
              </a:ext>
            </a:extLst>
          </p:cNvPr>
          <p:cNvSpPr>
            <a:spLocks noChangeArrowheads="1"/>
          </p:cNvSpPr>
          <p:nvPr/>
        </p:nvSpPr>
        <p:spPr bwMode="auto">
          <a:xfrm>
            <a:off x="2051524" y="4413462"/>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Recover password</a:t>
            </a:r>
          </a:p>
        </p:txBody>
      </p:sp>
      <p:sp>
        <p:nvSpPr>
          <p:cNvPr id="19" name="Rounded Rectangle 18">
            <a:extLst>
              <a:ext uri="{FF2B5EF4-FFF2-40B4-BE49-F238E27FC236}">
                <a16:creationId xmlns:a16="http://schemas.microsoft.com/office/drawing/2014/main" id="{740D87AD-2B26-8C47-A200-C4D7E75601B4}"/>
              </a:ext>
            </a:extLst>
          </p:cNvPr>
          <p:cNvSpPr>
            <a:spLocks noChangeArrowheads="1"/>
          </p:cNvSpPr>
          <p:nvPr/>
        </p:nvSpPr>
        <p:spPr bwMode="auto">
          <a:xfrm>
            <a:off x="6418343" y="2313771"/>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password validity</a:t>
            </a:r>
          </a:p>
        </p:txBody>
      </p:sp>
      <p:sp>
        <p:nvSpPr>
          <p:cNvPr id="20" name="Rounded Rectangle 19">
            <a:extLst>
              <a:ext uri="{FF2B5EF4-FFF2-40B4-BE49-F238E27FC236}">
                <a16:creationId xmlns:a16="http://schemas.microsoft.com/office/drawing/2014/main" id="{687AB88D-95B0-B14E-9D3D-A9B512875507}"/>
              </a:ext>
            </a:extLst>
          </p:cNvPr>
          <p:cNvSpPr>
            <a:spLocks noChangeArrowheads="1"/>
          </p:cNvSpPr>
          <p:nvPr/>
        </p:nvSpPr>
        <p:spPr bwMode="auto">
          <a:xfrm>
            <a:off x="6418343" y="3013668"/>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Delete password</a:t>
            </a:r>
          </a:p>
        </p:txBody>
      </p:sp>
      <p:sp>
        <p:nvSpPr>
          <p:cNvPr id="21" name="Rounded Rectangle 20">
            <a:extLst>
              <a:ext uri="{FF2B5EF4-FFF2-40B4-BE49-F238E27FC236}">
                <a16:creationId xmlns:a16="http://schemas.microsoft.com/office/drawing/2014/main" id="{77A87628-7601-354F-99C5-E698A8A26DFB}"/>
              </a:ext>
            </a:extLst>
          </p:cNvPr>
          <p:cNvSpPr>
            <a:spLocks noChangeArrowheads="1"/>
          </p:cNvSpPr>
          <p:nvPr/>
        </p:nvSpPr>
        <p:spPr bwMode="auto">
          <a:xfrm>
            <a:off x="6418343" y="3713565"/>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Backup password database</a:t>
            </a:r>
          </a:p>
        </p:txBody>
      </p:sp>
      <p:sp>
        <p:nvSpPr>
          <p:cNvPr id="22" name="Rounded Rectangle 21">
            <a:extLst>
              <a:ext uri="{FF2B5EF4-FFF2-40B4-BE49-F238E27FC236}">
                <a16:creationId xmlns:a16="http://schemas.microsoft.com/office/drawing/2014/main" id="{84F7BA94-93F1-9243-8753-321DBF11C3B0}"/>
              </a:ext>
            </a:extLst>
          </p:cNvPr>
          <p:cNvSpPr>
            <a:spLocks noChangeArrowheads="1"/>
          </p:cNvSpPr>
          <p:nvPr/>
        </p:nvSpPr>
        <p:spPr bwMode="auto">
          <a:xfrm>
            <a:off x="6418343" y="4413462"/>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Recover password database</a:t>
            </a:r>
          </a:p>
        </p:txBody>
      </p:sp>
      <p:sp>
        <p:nvSpPr>
          <p:cNvPr id="23" name="TextBox 22">
            <a:extLst>
              <a:ext uri="{FF2B5EF4-FFF2-40B4-BE49-F238E27FC236}">
                <a16:creationId xmlns:a16="http://schemas.microsoft.com/office/drawing/2014/main" id="{A8244770-5C10-3647-AEEC-290ADA5E9BF2}"/>
              </a:ext>
            </a:extLst>
          </p:cNvPr>
          <p:cNvSpPr txBox="1"/>
          <p:nvPr/>
        </p:nvSpPr>
        <p:spPr>
          <a:xfrm>
            <a:off x="2039496" y="1375808"/>
            <a:ext cx="384048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User functions</a:t>
            </a:r>
          </a:p>
        </p:txBody>
      </p:sp>
      <p:sp>
        <p:nvSpPr>
          <p:cNvPr id="24" name="TextBox 23">
            <a:extLst>
              <a:ext uri="{FF2B5EF4-FFF2-40B4-BE49-F238E27FC236}">
                <a16:creationId xmlns:a16="http://schemas.microsoft.com/office/drawing/2014/main" id="{F57484CE-EA84-2041-B1FE-01377B2DCDE5}"/>
              </a:ext>
            </a:extLst>
          </p:cNvPr>
          <p:cNvSpPr txBox="1"/>
          <p:nvPr/>
        </p:nvSpPr>
        <p:spPr>
          <a:xfrm>
            <a:off x="6411123" y="1374470"/>
            <a:ext cx="384048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Supporting functions</a:t>
            </a:r>
          </a:p>
        </p:txBody>
      </p:sp>
      <p:sp>
        <p:nvSpPr>
          <p:cNvPr id="25" name="Rounded Rectangle 24">
            <a:extLst>
              <a:ext uri="{FF2B5EF4-FFF2-40B4-BE49-F238E27FC236}">
                <a16:creationId xmlns:a16="http://schemas.microsoft.com/office/drawing/2014/main" id="{92F38A52-E77E-5840-B732-EE3C21EEE52A}"/>
              </a:ext>
            </a:extLst>
          </p:cNvPr>
          <p:cNvSpPr>
            <a:spLocks noChangeArrowheads="1"/>
          </p:cNvSpPr>
          <p:nvPr/>
        </p:nvSpPr>
        <p:spPr bwMode="auto">
          <a:xfrm>
            <a:off x="1919536"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26" name="Rounded Rectangle 25">
            <a:extLst>
              <a:ext uri="{FF2B5EF4-FFF2-40B4-BE49-F238E27FC236}">
                <a16:creationId xmlns:a16="http://schemas.microsoft.com/office/drawing/2014/main" id="{6AACBABA-10B0-A143-B27E-F4D02DAF8B75}"/>
              </a:ext>
            </a:extLst>
          </p:cNvPr>
          <p:cNvSpPr>
            <a:spLocks noChangeArrowheads="1"/>
          </p:cNvSpPr>
          <p:nvPr/>
        </p:nvSpPr>
        <p:spPr bwMode="auto">
          <a:xfrm>
            <a:off x="6312024"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27" name="Rounded Rectangle 26">
            <a:extLst>
              <a:ext uri="{FF2B5EF4-FFF2-40B4-BE49-F238E27FC236}">
                <a16:creationId xmlns:a16="http://schemas.microsoft.com/office/drawing/2014/main" id="{08A82517-E14F-0540-A690-4D733BDFF175}"/>
              </a:ext>
            </a:extLst>
          </p:cNvPr>
          <p:cNvSpPr>
            <a:spLocks noChangeArrowheads="1"/>
          </p:cNvSpPr>
          <p:nvPr/>
        </p:nvSpPr>
        <p:spPr bwMode="auto">
          <a:xfrm>
            <a:off x="6418343" y="5113359"/>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database integrity</a:t>
            </a:r>
          </a:p>
        </p:txBody>
      </p:sp>
      <p:sp>
        <p:nvSpPr>
          <p:cNvPr id="28" name="Rounded Rectangle 27">
            <a:extLst>
              <a:ext uri="{FF2B5EF4-FFF2-40B4-BE49-F238E27FC236}">
                <a16:creationId xmlns:a16="http://schemas.microsoft.com/office/drawing/2014/main" id="{E95454E0-A1DB-E245-BC2C-4691AA0075D3}"/>
              </a:ext>
            </a:extLst>
          </p:cNvPr>
          <p:cNvSpPr>
            <a:spLocks noChangeArrowheads="1"/>
          </p:cNvSpPr>
          <p:nvPr/>
        </p:nvSpPr>
        <p:spPr bwMode="auto">
          <a:xfrm>
            <a:off x="6418343" y="5813256"/>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Repair database DB</a:t>
            </a:r>
          </a:p>
        </p:txBody>
      </p:sp>
    </p:spTree>
    <p:extLst>
      <p:ext uri="{BB962C8B-B14F-4D97-AF65-F5344CB8AC3E}">
        <p14:creationId xmlns:p14="http://schemas.microsoft.com/office/powerpoint/2010/main" val="25541986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support code</a:t>
            </a:r>
          </a:p>
        </p:txBody>
      </p:sp>
      <p:sp>
        <p:nvSpPr>
          <p:cNvPr id="8" name="Rounded Rectangle 7">
            <a:extLst>
              <a:ext uri="{FF2B5EF4-FFF2-40B4-BE49-F238E27FC236}">
                <a16:creationId xmlns:a16="http://schemas.microsoft.com/office/drawing/2014/main" id="{D3E3B8AE-44D9-3747-AC5B-754CC1F17A52}"/>
              </a:ext>
            </a:extLst>
          </p:cNvPr>
          <p:cNvSpPr>
            <a:spLocks noChangeArrowheads="1"/>
          </p:cNvSpPr>
          <p:nvPr/>
        </p:nvSpPr>
        <p:spPr bwMode="auto">
          <a:xfrm>
            <a:off x="1821868" y="2204864"/>
            <a:ext cx="8547122" cy="1008112"/>
          </a:xfrm>
          <a:prstGeom prst="roundRect">
            <a:avLst>
              <a:gd name="adj" fmla="val 3899"/>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Service functionality</a:t>
            </a:r>
          </a:p>
        </p:txBody>
      </p:sp>
      <p:sp>
        <p:nvSpPr>
          <p:cNvPr id="9" name="TextBox 8">
            <a:extLst>
              <a:ext uri="{FF2B5EF4-FFF2-40B4-BE49-F238E27FC236}">
                <a16:creationId xmlns:a16="http://schemas.microsoft.com/office/drawing/2014/main" id="{4C785DAC-A8F2-9C41-928E-152AA1D3C2FA}"/>
              </a:ext>
            </a:extLst>
          </p:cNvPr>
          <p:cNvSpPr txBox="1"/>
          <p:nvPr/>
        </p:nvSpPr>
        <p:spPr>
          <a:xfrm>
            <a:off x="4211764" y="1403243"/>
            <a:ext cx="3840480" cy="707886"/>
          </a:xfrm>
          <a:prstGeom prst="rect">
            <a:avLst/>
          </a:prstGeom>
          <a:noFill/>
        </p:spPr>
        <p:txBody>
          <a:bodyPr wrap="squar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Microservice X</a:t>
            </a:r>
          </a:p>
        </p:txBody>
      </p:sp>
      <p:sp>
        <p:nvSpPr>
          <p:cNvPr id="11" name="Rounded Rectangle 10">
            <a:extLst>
              <a:ext uri="{FF2B5EF4-FFF2-40B4-BE49-F238E27FC236}">
                <a16:creationId xmlns:a16="http://schemas.microsoft.com/office/drawing/2014/main" id="{79C5EBE3-0C94-3D41-AD78-EF85B5659DCD}"/>
              </a:ext>
            </a:extLst>
          </p:cNvPr>
          <p:cNvSpPr>
            <a:spLocks noChangeArrowheads="1"/>
          </p:cNvSpPr>
          <p:nvPr/>
        </p:nvSpPr>
        <p:spPr bwMode="auto">
          <a:xfrm>
            <a:off x="1821869" y="3212976"/>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Message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
        <p:nvSpPr>
          <p:cNvPr id="12" name="Rounded Rectangle 11">
            <a:extLst>
              <a:ext uri="{FF2B5EF4-FFF2-40B4-BE49-F238E27FC236}">
                <a16:creationId xmlns:a16="http://schemas.microsoft.com/office/drawing/2014/main" id="{F1866705-9FE1-2147-A69F-85755A17421B}"/>
              </a:ext>
            </a:extLst>
          </p:cNvPr>
          <p:cNvSpPr>
            <a:spLocks noChangeArrowheads="1"/>
          </p:cNvSpPr>
          <p:nvPr/>
        </p:nvSpPr>
        <p:spPr bwMode="auto">
          <a:xfrm>
            <a:off x="1821869" y="4581128"/>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UI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implementation</a:t>
            </a:r>
          </a:p>
        </p:txBody>
      </p:sp>
      <p:sp>
        <p:nvSpPr>
          <p:cNvPr id="13" name="Rounded Rectangle 12">
            <a:extLst>
              <a:ext uri="{FF2B5EF4-FFF2-40B4-BE49-F238E27FC236}">
                <a16:creationId xmlns:a16="http://schemas.microsoft.com/office/drawing/2014/main" id="{35B962FA-8DB5-8A44-91D0-3D2697C654E3}"/>
              </a:ext>
            </a:extLst>
          </p:cNvPr>
          <p:cNvSpPr>
            <a:spLocks noChangeArrowheads="1"/>
          </p:cNvSpPr>
          <p:nvPr/>
        </p:nvSpPr>
        <p:spPr bwMode="auto">
          <a:xfrm>
            <a:off x="6095430" y="3212976"/>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Failure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
        <p:nvSpPr>
          <p:cNvPr id="14" name="Rounded Rectangle 13">
            <a:extLst>
              <a:ext uri="{FF2B5EF4-FFF2-40B4-BE49-F238E27FC236}">
                <a16:creationId xmlns:a16="http://schemas.microsoft.com/office/drawing/2014/main" id="{4EE017F8-5018-C444-8A1C-AA31BBD6D751}"/>
              </a:ext>
            </a:extLst>
          </p:cNvPr>
          <p:cNvSpPr>
            <a:spLocks noChangeArrowheads="1"/>
          </p:cNvSpPr>
          <p:nvPr/>
        </p:nvSpPr>
        <p:spPr bwMode="auto">
          <a:xfrm>
            <a:off x="6095430" y="4581128"/>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Data consistency</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Tree>
    <p:extLst>
      <p:ext uri="{BB962C8B-B14F-4D97-AF65-F5344CB8AC3E}">
        <p14:creationId xmlns:p14="http://schemas.microsoft.com/office/powerpoint/2010/main" val="28407869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96111" y="1144414"/>
            <a:ext cx="10263685" cy="5375449"/>
          </a:xfrm>
        </p:spPr>
        <p:txBody>
          <a:bodyPr>
            <a:normAutofit lnSpcReduction="10000"/>
          </a:bodyPr>
          <a:lstStyle/>
          <a:p>
            <a:r>
              <a:rPr lang="en-US" sz="2800" dirty="0"/>
              <a:t>A </a:t>
            </a:r>
            <a:r>
              <a:rPr lang="en-US" sz="2800" dirty="0">
                <a:solidFill>
                  <a:srgbClr val="C00000"/>
                </a:solidFill>
              </a:rPr>
              <a:t>microservices architecture </a:t>
            </a:r>
            <a:r>
              <a:rPr lang="en-US" sz="2800" dirty="0"/>
              <a:t>is an </a:t>
            </a:r>
            <a:r>
              <a:rPr lang="en-US" sz="2800" dirty="0">
                <a:solidFill>
                  <a:srgbClr val="C00000"/>
                </a:solidFill>
              </a:rPr>
              <a:t>architectural style </a:t>
            </a:r>
            <a:r>
              <a:rPr lang="en-US" sz="2800" dirty="0"/>
              <a:t>–  a tried and tested way of implementing a </a:t>
            </a:r>
            <a:r>
              <a:rPr lang="en-US" sz="2800" dirty="0">
                <a:solidFill>
                  <a:srgbClr val="C00000"/>
                </a:solidFill>
              </a:rPr>
              <a:t>logical software architecture</a:t>
            </a:r>
            <a:r>
              <a:rPr lang="en-US" sz="2800" dirty="0"/>
              <a:t>.   </a:t>
            </a:r>
          </a:p>
          <a:p>
            <a:r>
              <a:rPr lang="en-US" sz="2800" dirty="0"/>
              <a:t>This architectural style addresses two problems with </a:t>
            </a:r>
            <a:r>
              <a:rPr lang="en-US" sz="2800" dirty="0">
                <a:solidFill>
                  <a:srgbClr val="C00000"/>
                </a:solidFill>
              </a:rPr>
              <a:t>monolithic applications</a:t>
            </a:r>
          </a:p>
          <a:p>
            <a:pPr lvl="1"/>
            <a:r>
              <a:rPr lang="en-US" dirty="0"/>
              <a:t>The </a:t>
            </a:r>
            <a:r>
              <a:rPr lang="en-US" dirty="0">
                <a:solidFill>
                  <a:schemeClr val="accent6">
                    <a:lumMod val="50000"/>
                  </a:schemeClr>
                </a:solidFill>
              </a:rPr>
              <a:t>whole system has to be rebuilt, re-tested and re-deployed</a:t>
            </a:r>
            <a:r>
              <a:rPr lang="en-US" dirty="0"/>
              <a:t> when any change is made. This can be a slow process as changes to one part of the system can adversely affect other components.  </a:t>
            </a:r>
          </a:p>
          <a:p>
            <a:pPr lvl="1"/>
            <a:r>
              <a:rPr lang="en-US" dirty="0"/>
              <a:t>As the </a:t>
            </a:r>
            <a:r>
              <a:rPr lang="en-US" dirty="0">
                <a:solidFill>
                  <a:schemeClr val="accent6">
                    <a:lumMod val="50000"/>
                  </a:schemeClr>
                </a:solidFill>
              </a:rPr>
              <a:t>demand</a:t>
            </a:r>
            <a:r>
              <a:rPr lang="en-US" dirty="0"/>
              <a:t> on the system </a:t>
            </a:r>
            <a:r>
              <a:rPr lang="en-US" dirty="0">
                <a:solidFill>
                  <a:schemeClr val="accent6">
                    <a:lumMod val="50000"/>
                  </a:schemeClr>
                </a:solidFill>
              </a:rPr>
              <a:t>increases</a:t>
            </a:r>
            <a:r>
              <a:rPr lang="en-US" dirty="0"/>
              <a:t>, the whole system has to be </a:t>
            </a:r>
            <a:r>
              <a:rPr lang="en-US" dirty="0">
                <a:solidFill>
                  <a:schemeClr val="accent6">
                    <a:lumMod val="50000"/>
                  </a:schemeClr>
                </a:solidFill>
              </a:rPr>
              <a:t>scaled</a:t>
            </a:r>
            <a:r>
              <a:rPr lang="en-US" dirty="0"/>
              <a:t>, even if the demand is localized to a small number of system components that implement the most popular system functions. </a:t>
            </a:r>
          </a:p>
          <a:p>
            <a:pPr lvl="1"/>
            <a:endParaRPr lang="en-US"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Microservices architecture</a:t>
            </a:r>
          </a:p>
        </p:txBody>
      </p:sp>
    </p:spTree>
    <p:extLst>
      <p:ext uri="{BB962C8B-B14F-4D97-AF65-F5344CB8AC3E}">
        <p14:creationId xmlns:p14="http://schemas.microsoft.com/office/powerpoint/2010/main" val="6239987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1418556"/>
            <a:ext cx="10533888" cy="5101307"/>
          </a:xfrm>
        </p:spPr>
        <p:txBody>
          <a:bodyPr/>
          <a:lstStyle/>
          <a:p>
            <a:r>
              <a:rPr lang="en-US" sz="2800" dirty="0">
                <a:solidFill>
                  <a:srgbClr val="C00000"/>
                </a:solidFill>
              </a:rPr>
              <a:t>Microservices</a:t>
            </a:r>
            <a:r>
              <a:rPr lang="en-US" sz="2800" dirty="0"/>
              <a:t> are </a:t>
            </a:r>
            <a:r>
              <a:rPr lang="en-US" sz="2800" dirty="0">
                <a:solidFill>
                  <a:srgbClr val="C00000"/>
                </a:solidFill>
              </a:rPr>
              <a:t>self-contained</a:t>
            </a:r>
            <a:r>
              <a:rPr lang="en-US" sz="2800" dirty="0"/>
              <a:t> and run in separate processes. </a:t>
            </a:r>
          </a:p>
          <a:p>
            <a:r>
              <a:rPr lang="en-US" sz="2800" dirty="0"/>
              <a:t>In </a:t>
            </a:r>
            <a:r>
              <a:rPr lang="en-US" sz="2800" dirty="0">
                <a:solidFill>
                  <a:srgbClr val="C00000"/>
                </a:solidFill>
              </a:rPr>
              <a:t>cloud-based systems</a:t>
            </a:r>
            <a:r>
              <a:rPr lang="en-US" sz="2800" dirty="0"/>
              <a:t>, each </a:t>
            </a:r>
            <a:r>
              <a:rPr lang="en-US" sz="2800" dirty="0">
                <a:solidFill>
                  <a:srgbClr val="C00000"/>
                </a:solidFill>
              </a:rPr>
              <a:t>microservice</a:t>
            </a:r>
            <a:r>
              <a:rPr lang="en-US" sz="2800" dirty="0"/>
              <a:t> may be </a:t>
            </a:r>
            <a:r>
              <a:rPr lang="en-US" sz="2800" dirty="0">
                <a:solidFill>
                  <a:srgbClr val="C00000"/>
                </a:solidFill>
              </a:rPr>
              <a:t>deployed</a:t>
            </a:r>
            <a:r>
              <a:rPr lang="en-US" sz="2800" dirty="0"/>
              <a:t> in its own </a:t>
            </a:r>
            <a:r>
              <a:rPr lang="en-US" sz="2800" dirty="0">
                <a:solidFill>
                  <a:srgbClr val="C00000"/>
                </a:solidFill>
              </a:rPr>
              <a:t>container</a:t>
            </a:r>
            <a:r>
              <a:rPr lang="en-US" sz="2800" dirty="0"/>
              <a:t>. This means a microservice can be stopped and restarted without affecting other parts of the system. </a:t>
            </a:r>
          </a:p>
          <a:p>
            <a:r>
              <a:rPr lang="en-US" sz="2800" dirty="0"/>
              <a:t>If the demand on a service increases, </a:t>
            </a:r>
            <a:r>
              <a:rPr lang="en-US" sz="2800" dirty="0">
                <a:solidFill>
                  <a:srgbClr val="C00000"/>
                </a:solidFill>
              </a:rPr>
              <a:t>service replicas </a:t>
            </a:r>
            <a:r>
              <a:rPr lang="en-US" sz="2800" dirty="0"/>
              <a:t>can be quickly created and deployed. These do not require a more powerful server so ‘</a:t>
            </a:r>
            <a:r>
              <a:rPr lang="en-US" sz="2800" dirty="0">
                <a:solidFill>
                  <a:srgbClr val="C00000"/>
                </a:solidFill>
              </a:rPr>
              <a:t>scaling-out</a:t>
            </a:r>
            <a:r>
              <a:rPr lang="en-US" sz="2800" dirty="0"/>
              <a:t>’ is, typically, much cheaper than ’scaling up’.</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064301" y="116632"/>
            <a:ext cx="10095495" cy="1224136"/>
          </a:xfrm>
        </p:spPr>
        <p:txBody>
          <a:bodyPr>
            <a:normAutofit/>
          </a:bodyPr>
          <a:lstStyle/>
          <a:p>
            <a:r>
              <a:rPr lang="en-US" dirty="0">
                <a:solidFill>
                  <a:schemeClr val="accent1"/>
                </a:solidFill>
              </a:rPr>
              <a:t>Benefits of microservices architecture</a:t>
            </a:r>
          </a:p>
        </p:txBody>
      </p:sp>
    </p:spTree>
    <p:extLst>
      <p:ext uri="{BB962C8B-B14F-4D97-AF65-F5344CB8AC3E}">
        <p14:creationId xmlns:p14="http://schemas.microsoft.com/office/powerpoint/2010/main" val="6647276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139251" y="116632"/>
            <a:ext cx="9773587" cy="1152128"/>
          </a:xfrm>
        </p:spPr>
        <p:txBody>
          <a:bodyPr>
            <a:normAutofit fontScale="90000"/>
          </a:bodyPr>
          <a:lstStyle/>
          <a:p>
            <a:r>
              <a:rPr lang="en-US" dirty="0">
                <a:solidFill>
                  <a:schemeClr val="accent1"/>
                </a:solidFill>
              </a:rPr>
              <a:t>A microservices architecture for </a:t>
            </a:r>
            <a:br>
              <a:rPr lang="en-US" dirty="0">
                <a:solidFill>
                  <a:schemeClr val="accent1"/>
                </a:solidFill>
              </a:rPr>
            </a:br>
            <a:r>
              <a:rPr lang="en-US" dirty="0">
                <a:solidFill>
                  <a:schemeClr val="accent1"/>
                </a:solidFill>
              </a:rPr>
              <a:t>a photo printing system</a:t>
            </a:r>
          </a:p>
        </p:txBody>
      </p:sp>
      <p:sp>
        <p:nvSpPr>
          <p:cNvPr id="12" name="Rounded Rectangle 11">
            <a:extLst>
              <a:ext uri="{FF2B5EF4-FFF2-40B4-BE49-F238E27FC236}">
                <a16:creationId xmlns:a16="http://schemas.microsoft.com/office/drawing/2014/main" id="{DBF71643-0075-6242-B935-AD6CF49BA69D}"/>
              </a:ext>
            </a:extLst>
          </p:cNvPr>
          <p:cNvSpPr>
            <a:spLocks noChangeArrowheads="1"/>
          </p:cNvSpPr>
          <p:nvPr/>
        </p:nvSpPr>
        <p:spPr bwMode="auto">
          <a:xfrm>
            <a:off x="2460452" y="3284477"/>
            <a:ext cx="1584176" cy="1635245"/>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Mobile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App</a:t>
            </a:r>
          </a:p>
        </p:txBody>
      </p:sp>
      <p:sp>
        <p:nvSpPr>
          <p:cNvPr id="13" name="Rounded Rectangle 12">
            <a:extLst>
              <a:ext uri="{FF2B5EF4-FFF2-40B4-BE49-F238E27FC236}">
                <a16:creationId xmlns:a16="http://schemas.microsoft.com/office/drawing/2014/main" id="{8178277E-B00E-6147-84FA-AED133F9C529}"/>
              </a:ext>
            </a:extLst>
          </p:cNvPr>
          <p:cNvSpPr>
            <a:spLocks noChangeArrowheads="1"/>
          </p:cNvSpPr>
          <p:nvPr/>
        </p:nvSpPr>
        <p:spPr bwMode="auto">
          <a:xfrm>
            <a:off x="4871865" y="3105731"/>
            <a:ext cx="1540367" cy="2039791"/>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API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7" name="Straight Arrow Connector 16">
            <a:extLst>
              <a:ext uri="{FF2B5EF4-FFF2-40B4-BE49-F238E27FC236}">
                <a16:creationId xmlns:a16="http://schemas.microsoft.com/office/drawing/2014/main" id="{B01A1CE0-F6E9-4648-ABFC-79327623B6EA}"/>
              </a:ext>
            </a:extLst>
          </p:cNvPr>
          <p:cNvCxnSpPr>
            <a:cxnSpLocks/>
            <a:endCxn id="13" idx="1"/>
          </p:cNvCxnSpPr>
          <p:nvPr/>
        </p:nvCxnSpPr>
        <p:spPr>
          <a:xfrm flipV="1">
            <a:off x="4035968" y="4125626"/>
            <a:ext cx="835896" cy="2"/>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63C1C17E-532C-2645-AE65-9FBD36E3D880}"/>
              </a:ext>
            </a:extLst>
          </p:cNvPr>
          <p:cNvSpPr>
            <a:spLocks noChangeArrowheads="1"/>
          </p:cNvSpPr>
          <p:nvPr/>
        </p:nvSpPr>
        <p:spPr bwMode="auto">
          <a:xfrm>
            <a:off x="7658543" y="1916833"/>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Registration</a:t>
            </a:r>
          </a:p>
        </p:txBody>
      </p:sp>
      <p:sp>
        <p:nvSpPr>
          <p:cNvPr id="24" name="TextBox 23">
            <a:extLst>
              <a:ext uri="{FF2B5EF4-FFF2-40B4-BE49-F238E27FC236}">
                <a16:creationId xmlns:a16="http://schemas.microsoft.com/office/drawing/2014/main" id="{4DA222CE-0DA0-6E4E-8C77-4B2107B0AFE2}"/>
              </a:ext>
            </a:extLst>
          </p:cNvPr>
          <p:cNvSpPr txBox="1"/>
          <p:nvPr/>
        </p:nvSpPr>
        <p:spPr>
          <a:xfrm>
            <a:off x="7950752" y="1332058"/>
            <a:ext cx="176420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SERVICES</a:t>
            </a:r>
          </a:p>
        </p:txBody>
      </p:sp>
      <p:cxnSp>
        <p:nvCxnSpPr>
          <p:cNvPr id="25" name="Straight Arrow Connector 24">
            <a:extLst>
              <a:ext uri="{FF2B5EF4-FFF2-40B4-BE49-F238E27FC236}">
                <a16:creationId xmlns:a16="http://schemas.microsoft.com/office/drawing/2014/main" id="{284B0070-CC28-0344-ACB3-5365365C4C71}"/>
              </a:ext>
            </a:extLst>
          </p:cNvPr>
          <p:cNvCxnSpPr>
            <a:cxnSpLocks/>
            <a:endCxn id="18" idx="1"/>
          </p:cNvCxnSpPr>
          <p:nvPr/>
        </p:nvCxnSpPr>
        <p:spPr>
          <a:xfrm flipV="1">
            <a:off x="6417694" y="2193441"/>
            <a:ext cx="1240849" cy="98279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3634AFA-2CDC-924F-AEB6-CD6F81CA7305}"/>
              </a:ext>
            </a:extLst>
          </p:cNvPr>
          <p:cNvCxnSpPr>
            <a:cxnSpLocks/>
            <a:endCxn id="40" idx="1"/>
          </p:cNvCxnSpPr>
          <p:nvPr/>
        </p:nvCxnSpPr>
        <p:spPr>
          <a:xfrm flipV="1">
            <a:off x="6412232" y="2975255"/>
            <a:ext cx="1246311" cy="51970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935DDD3-37A3-A64B-8D46-CB3C6A82BC0A}"/>
              </a:ext>
            </a:extLst>
          </p:cNvPr>
          <p:cNvCxnSpPr>
            <a:cxnSpLocks/>
            <a:endCxn id="42" idx="1"/>
          </p:cNvCxnSpPr>
          <p:nvPr/>
        </p:nvCxnSpPr>
        <p:spPr>
          <a:xfrm flipV="1">
            <a:off x="6412232" y="3757070"/>
            <a:ext cx="1246311" cy="100095"/>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26907DD-B764-3046-AC72-DFCC31B04CB6}"/>
              </a:ext>
            </a:extLst>
          </p:cNvPr>
          <p:cNvCxnSpPr>
            <a:cxnSpLocks/>
            <a:endCxn id="43" idx="1"/>
          </p:cNvCxnSpPr>
          <p:nvPr/>
        </p:nvCxnSpPr>
        <p:spPr>
          <a:xfrm>
            <a:off x="6412232" y="4359685"/>
            <a:ext cx="1246311" cy="17919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B67254B-CCB2-EB4C-A9A7-043383EB1E9F}"/>
              </a:ext>
            </a:extLst>
          </p:cNvPr>
          <p:cNvCxnSpPr>
            <a:cxnSpLocks/>
            <a:endCxn id="44" idx="1"/>
          </p:cNvCxnSpPr>
          <p:nvPr/>
        </p:nvCxnSpPr>
        <p:spPr>
          <a:xfrm>
            <a:off x="6412232" y="4836331"/>
            <a:ext cx="1246311" cy="48436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7C62CF3-86AF-844E-9849-6B755BC57E4C}"/>
              </a:ext>
            </a:extLst>
          </p:cNvPr>
          <p:cNvCxnSpPr>
            <a:cxnSpLocks/>
            <a:endCxn id="45" idx="1"/>
          </p:cNvCxnSpPr>
          <p:nvPr/>
        </p:nvCxnSpPr>
        <p:spPr>
          <a:xfrm>
            <a:off x="6412232" y="5141498"/>
            <a:ext cx="1246311" cy="96101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0" name="Rounded Rectangle 39">
            <a:extLst>
              <a:ext uri="{FF2B5EF4-FFF2-40B4-BE49-F238E27FC236}">
                <a16:creationId xmlns:a16="http://schemas.microsoft.com/office/drawing/2014/main" id="{316A6275-9A29-114F-910A-5FB1D0EE5B72}"/>
              </a:ext>
            </a:extLst>
          </p:cNvPr>
          <p:cNvSpPr>
            <a:spLocks noChangeArrowheads="1"/>
          </p:cNvSpPr>
          <p:nvPr/>
        </p:nvSpPr>
        <p:spPr bwMode="auto">
          <a:xfrm>
            <a:off x="7658543" y="2698647"/>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Authentication</a:t>
            </a:r>
          </a:p>
        </p:txBody>
      </p:sp>
      <p:sp>
        <p:nvSpPr>
          <p:cNvPr id="42" name="Rounded Rectangle 41">
            <a:extLst>
              <a:ext uri="{FF2B5EF4-FFF2-40B4-BE49-F238E27FC236}">
                <a16:creationId xmlns:a16="http://schemas.microsoft.com/office/drawing/2014/main" id="{43193486-B6A2-004B-B029-EC60D020C300}"/>
              </a:ext>
            </a:extLst>
          </p:cNvPr>
          <p:cNvSpPr>
            <a:spLocks noChangeArrowheads="1"/>
          </p:cNvSpPr>
          <p:nvPr/>
        </p:nvSpPr>
        <p:spPr bwMode="auto">
          <a:xfrm>
            <a:off x="7658543" y="3480461"/>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Upload</a:t>
            </a:r>
          </a:p>
        </p:txBody>
      </p:sp>
      <p:sp>
        <p:nvSpPr>
          <p:cNvPr id="43" name="Rounded Rectangle 42">
            <a:extLst>
              <a:ext uri="{FF2B5EF4-FFF2-40B4-BE49-F238E27FC236}">
                <a16:creationId xmlns:a16="http://schemas.microsoft.com/office/drawing/2014/main" id="{17A3485F-11C7-F840-89F0-477682EFC2BA}"/>
              </a:ext>
            </a:extLst>
          </p:cNvPr>
          <p:cNvSpPr>
            <a:spLocks noChangeArrowheads="1"/>
          </p:cNvSpPr>
          <p:nvPr/>
        </p:nvSpPr>
        <p:spPr bwMode="auto">
          <a:xfrm>
            <a:off x="7658543" y="4262275"/>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Payment</a:t>
            </a:r>
          </a:p>
        </p:txBody>
      </p:sp>
      <p:sp>
        <p:nvSpPr>
          <p:cNvPr id="44" name="Rounded Rectangle 43">
            <a:extLst>
              <a:ext uri="{FF2B5EF4-FFF2-40B4-BE49-F238E27FC236}">
                <a16:creationId xmlns:a16="http://schemas.microsoft.com/office/drawing/2014/main" id="{E64B2D3C-964D-AE4E-9C1A-454E4F63D083}"/>
              </a:ext>
            </a:extLst>
          </p:cNvPr>
          <p:cNvSpPr>
            <a:spLocks noChangeArrowheads="1"/>
          </p:cNvSpPr>
          <p:nvPr/>
        </p:nvSpPr>
        <p:spPr bwMode="auto">
          <a:xfrm>
            <a:off x="7658543" y="5044089"/>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Printing</a:t>
            </a:r>
          </a:p>
        </p:txBody>
      </p:sp>
      <p:sp>
        <p:nvSpPr>
          <p:cNvPr id="45" name="Rounded Rectangle 44">
            <a:extLst>
              <a:ext uri="{FF2B5EF4-FFF2-40B4-BE49-F238E27FC236}">
                <a16:creationId xmlns:a16="http://schemas.microsoft.com/office/drawing/2014/main" id="{FC2D301F-BF96-7848-8B84-CF5B9C6B0030}"/>
              </a:ext>
            </a:extLst>
          </p:cNvPr>
          <p:cNvSpPr>
            <a:spLocks noChangeArrowheads="1"/>
          </p:cNvSpPr>
          <p:nvPr/>
        </p:nvSpPr>
        <p:spPr bwMode="auto">
          <a:xfrm>
            <a:off x="7658543" y="5825902"/>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err="1">
                <a:solidFill>
                  <a:schemeClr val="tx2"/>
                </a:solidFill>
                <a:latin typeface="Calibri" panose="020F0502020204030204" pitchFamily="34" charset="0"/>
                <a:cs typeface="Calibri" panose="020F0502020204030204" pitchFamily="34" charset="0"/>
              </a:rPr>
              <a:t>Despatch</a:t>
            </a:r>
            <a:endParaRPr lang="en-US" sz="24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4172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39145845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349119" y="84772"/>
            <a:ext cx="9188785" cy="1111980"/>
          </a:xfrm>
        </p:spPr>
        <p:txBody>
          <a:bodyPr>
            <a:normAutofit fontScale="90000"/>
          </a:bodyPr>
          <a:lstStyle/>
          <a:p>
            <a:r>
              <a:rPr lang="en-US" dirty="0">
                <a:solidFill>
                  <a:schemeClr val="accent1"/>
                </a:solidFill>
              </a:rPr>
              <a:t>Synchronous and asynchronous microservice interaction</a:t>
            </a:r>
          </a:p>
        </p:txBody>
      </p:sp>
      <p:sp>
        <p:nvSpPr>
          <p:cNvPr id="8" name="Rounded Rectangle 7">
            <a:extLst>
              <a:ext uri="{FF2B5EF4-FFF2-40B4-BE49-F238E27FC236}">
                <a16:creationId xmlns:a16="http://schemas.microsoft.com/office/drawing/2014/main" id="{9FDAE3E8-9F01-E04E-A0D0-F8BF4B69671F}"/>
              </a:ext>
            </a:extLst>
          </p:cNvPr>
          <p:cNvSpPr>
            <a:spLocks noChangeArrowheads="1"/>
          </p:cNvSpPr>
          <p:nvPr/>
        </p:nvSpPr>
        <p:spPr bwMode="auto">
          <a:xfrm>
            <a:off x="1775520" y="2863875"/>
            <a:ext cx="1152128"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cxnSp>
        <p:nvCxnSpPr>
          <p:cNvPr id="9" name="Straight Arrow Connector 8">
            <a:extLst>
              <a:ext uri="{FF2B5EF4-FFF2-40B4-BE49-F238E27FC236}">
                <a16:creationId xmlns:a16="http://schemas.microsoft.com/office/drawing/2014/main" id="{22BF6211-805C-824B-8584-99106CE55345}"/>
              </a:ext>
            </a:extLst>
          </p:cNvPr>
          <p:cNvCxnSpPr>
            <a:cxnSpLocks/>
          </p:cNvCxnSpPr>
          <p:nvPr/>
        </p:nvCxnSpPr>
        <p:spPr>
          <a:xfrm flipV="1">
            <a:off x="2927648" y="3161429"/>
            <a:ext cx="288032" cy="10938"/>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9D32F262-0A12-4E45-B479-C3749F2DC960}"/>
              </a:ext>
            </a:extLst>
          </p:cNvPr>
          <p:cNvSpPr>
            <a:spLocks noChangeArrowheads="1"/>
          </p:cNvSpPr>
          <p:nvPr/>
        </p:nvSpPr>
        <p:spPr bwMode="auto">
          <a:xfrm>
            <a:off x="6768719" y="2863875"/>
            <a:ext cx="1203129" cy="606049"/>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2" name="Rounded Rectangle 31">
            <a:extLst>
              <a:ext uri="{FF2B5EF4-FFF2-40B4-BE49-F238E27FC236}">
                <a16:creationId xmlns:a16="http://schemas.microsoft.com/office/drawing/2014/main" id="{8B0AAE3A-0A69-E741-83BC-30BE239C1134}"/>
              </a:ext>
            </a:extLst>
          </p:cNvPr>
          <p:cNvSpPr>
            <a:spLocks noChangeArrowheads="1"/>
          </p:cNvSpPr>
          <p:nvPr/>
        </p:nvSpPr>
        <p:spPr bwMode="auto">
          <a:xfrm>
            <a:off x="1775520" y="5314873"/>
            <a:ext cx="1152128" cy="606049"/>
          </a:xfrm>
          <a:prstGeom prst="roundRect">
            <a:avLst>
              <a:gd name="adj" fmla="val 20942"/>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3" name="Rounded Rectangle 32">
            <a:extLst>
              <a:ext uri="{FF2B5EF4-FFF2-40B4-BE49-F238E27FC236}">
                <a16:creationId xmlns:a16="http://schemas.microsoft.com/office/drawing/2014/main" id="{94A9DDBB-3B16-0F46-BB4E-0C40E8A58325}"/>
              </a:ext>
            </a:extLst>
          </p:cNvPr>
          <p:cNvSpPr>
            <a:spLocks noChangeArrowheads="1"/>
          </p:cNvSpPr>
          <p:nvPr/>
        </p:nvSpPr>
        <p:spPr bwMode="auto">
          <a:xfrm>
            <a:off x="3215680" y="5314873"/>
            <a:ext cx="1152128" cy="606049"/>
          </a:xfrm>
          <a:prstGeom prst="roundRect">
            <a:avLst>
              <a:gd name="adj" fmla="val 20942"/>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4" name="Rounded Rectangle 33">
            <a:extLst>
              <a:ext uri="{FF2B5EF4-FFF2-40B4-BE49-F238E27FC236}">
                <a16:creationId xmlns:a16="http://schemas.microsoft.com/office/drawing/2014/main" id="{79CAEEE5-475D-444B-AE08-F066D743E3F2}"/>
              </a:ext>
            </a:extLst>
          </p:cNvPr>
          <p:cNvSpPr>
            <a:spLocks noChangeArrowheads="1"/>
          </p:cNvSpPr>
          <p:nvPr/>
        </p:nvSpPr>
        <p:spPr bwMode="auto">
          <a:xfrm>
            <a:off x="3215680" y="2863875"/>
            <a:ext cx="1152128" cy="606049"/>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Waiting</a:t>
            </a:r>
          </a:p>
        </p:txBody>
      </p:sp>
      <p:sp>
        <p:nvSpPr>
          <p:cNvPr id="35" name="Rounded Rectangle 34">
            <a:extLst>
              <a:ext uri="{FF2B5EF4-FFF2-40B4-BE49-F238E27FC236}">
                <a16:creationId xmlns:a16="http://schemas.microsoft.com/office/drawing/2014/main" id="{22E958FF-3EDD-B540-BDE3-743937E31A75}"/>
              </a:ext>
            </a:extLst>
          </p:cNvPr>
          <p:cNvSpPr>
            <a:spLocks noChangeArrowheads="1"/>
          </p:cNvSpPr>
          <p:nvPr/>
        </p:nvSpPr>
        <p:spPr bwMode="auto">
          <a:xfrm>
            <a:off x="4655840" y="2863875"/>
            <a:ext cx="1152128"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cxnSp>
        <p:nvCxnSpPr>
          <p:cNvPr id="37" name="Straight Arrow Connector 36">
            <a:extLst>
              <a:ext uri="{FF2B5EF4-FFF2-40B4-BE49-F238E27FC236}">
                <a16:creationId xmlns:a16="http://schemas.microsoft.com/office/drawing/2014/main" id="{B1C70CA8-AFAE-0949-8081-CF4DECD186E5}"/>
              </a:ext>
            </a:extLst>
          </p:cNvPr>
          <p:cNvCxnSpPr>
            <a:cxnSpLocks/>
          </p:cNvCxnSpPr>
          <p:nvPr/>
        </p:nvCxnSpPr>
        <p:spPr>
          <a:xfrm>
            <a:off x="4367808" y="3166898"/>
            <a:ext cx="288032"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74AC936B-A510-BC43-87D5-FB2C75361AF0}"/>
              </a:ext>
            </a:extLst>
          </p:cNvPr>
          <p:cNvCxnSpPr>
            <a:cxnSpLocks/>
          </p:cNvCxnSpPr>
          <p:nvPr/>
        </p:nvCxnSpPr>
        <p:spPr>
          <a:xfrm>
            <a:off x="2914088" y="5611063"/>
            <a:ext cx="301592" cy="1366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629903B-B1FF-F84F-9836-48888C8A64FB}"/>
              </a:ext>
            </a:extLst>
          </p:cNvPr>
          <p:cNvCxnSpPr>
            <a:cxnSpLocks/>
          </p:cNvCxnSpPr>
          <p:nvPr/>
        </p:nvCxnSpPr>
        <p:spPr>
          <a:xfrm>
            <a:off x="4367808" y="5615456"/>
            <a:ext cx="320600" cy="488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D66E5F2D-4570-C642-92C4-869D40970501}"/>
              </a:ext>
            </a:extLst>
          </p:cNvPr>
          <p:cNvCxnSpPr>
            <a:cxnSpLocks/>
            <a:stCxn id="35" idx="3"/>
          </p:cNvCxnSpPr>
          <p:nvPr/>
        </p:nvCxnSpPr>
        <p:spPr>
          <a:xfrm flipV="1">
            <a:off x="5807968" y="3161429"/>
            <a:ext cx="288032" cy="547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3BA898D-8252-A34C-B686-657CE42FC20F}"/>
              </a:ext>
            </a:extLst>
          </p:cNvPr>
          <p:cNvCxnSpPr>
            <a:cxnSpLocks/>
            <a:stCxn id="8" idx="2"/>
            <a:endCxn id="32" idx="0"/>
          </p:cNvCxnSpPr>
          <p:nvPr/>
        </p:nvCxnSpPr>
        <p:spPr>
          <a:xfrm>
            <a:off x="2351584" y="3469924"/>
            <a:ext cx="0" cy="184494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B84D990-0167-034B-BA4B-5B1896A33AD7}"/>
              </a:ext>
            </a:extLst>
          </p:cNvPr>
          <p:cNvCxnSpPr>
            <a:cxnSpLocks/>
            <a:stCxn id="33" idx="0"/>
            <a:endCxn id="34" idx="2"/>
          </p:cNvCxnSpPr>
          <p:nvPr/>
        </p:nvCxnSpPr>
        <p:spPr>
          <a:xfrm flipV="1">
            <a:off x="3791744" y="3469924"/>
            <a:ext cx="0" cy="184494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F01079B8-7D66-D340-A6F0-0A4214BD237E}"/>
              </a:ext>
            </a:extLst>
          </p:cNvPr>
          <p:cNvSpPr>
            <a:spLocks noChangeArrowheads="1"/>
          </p:cNvSpPr>
          <p:nvPr/>
        </p:nvSpPr>
        <p:spPr bwMode="auto">
          <a:xfrm>
            <a:off x="6768719" y="5314873"/>
            <a:ext cx="1203129" cy="606049"/>
          </a:xfrm>
          <a:prstGeom prst="roundRect">
            <a:avLst>
              <a:gd name="adj" fmla="val 3104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1" name="Rounded Rectangle 50">
            <a:extLst>
              <a:ext uri="{FF2B5EF4-FFF2-40B4-BE49-F238E27FC236}">
                <a16:creationId xmlns:a16="http://schemas.microsoft.com/office/drawing/2014/main" id="{88188A31-F237-D843-834B-9C65372684C5}"/>
              </a:ext>
            </a:extLst>
          </p:cNvPr>
          <p:cNvSpPr>
            <a:spLocks noChangeArrowheads="1"/>
          </p:cNvSpPr>
          <p:nvPr/>
        </p:nvSpPr>
        <p:spPr bwMode="auto">
          <a:xfrm>
            <a:off x="8709296" y="5314873"/>
            <a:ext cx="1203129" cy="606049"/>
          </a:xfrm>
          <a:prstGeom prst="roundRect">
            <a:avLst>
              <a:gd name="adj" fmla="val 3104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2" name="Rounded Rectangle 51">
            <a:extLst>
              <a:ext uri="{FF2B5EF4-FFF2-40B4-BE49-F238E27FC236}">
                <a16:creationId xmlns:a16="http://schemas.microsoft.com/office/drawing/2014/main" id="{FAD61069-1347-8149-9032-280FDA9932AC}"/>
              </a:ext>
            </a:extLst>
          </p:cNvPr>
          <p:cNvSpPr>
            <a:spLocks noChangeArrowheads="1"/>
          </p:cNvSpPr>
          <p:nvPr/>
        </p:nvSpPr>
        <p:spPr bwMode="auto">
          <a:xfrm>
            <a:off x="8709296" y="2863875"/>
            <a:ext cx="1203129" cy="606049"/>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3" name="Rounded Rectangle 52">
            <a:extLst>
              <a:ext uri="{FF2B5EF4-FFF2-40B4-BE49-F238E27FC236}">
                <a16:creationId xmlns:a16="http://schemas.microsoft.com/office/drawing/2014/main" id="{9C6DA20E-4984-124A-866E-39D9BBA855FE}"/>
              </a:ext>
            </a:extLst>
          </p:cNvPr>
          <p:cNvSpPr>
            <a:spLocks noChangeArrowheads="1"/>
          </p:cNvSpPr>
          <p:nvPr/>
        </p:nvSpPr>
        <p:spPr bwMode="auto">
          <a:xfrm>
            <a:off x="6768719" y="4164048"/>
            <a:ext cx="1203129" cy="606049"/>
          </a:xfrm>
          <a:prstGeom prst="roundRect">
            <a:avLst>
              <a:gd name="adj" fmla="val 10472"/>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Queue B</a:t>
            </a:r>
          </a:p>
        </p:txBody>
      </p:sp>
      <p:sp>
        <p:nvSpPr>
          <p:cNvPr id="54" name="Rounded Rectangle 53">
            <a:extLst>
              <a:ext uri="{FF2B5EF4-FFF2-40B4-BE49-F238E27FC236}">
                <a16:creationId xmlns:a16="http://schemas.microsoft.com/office/drawing/2014/main" id="{C14E9F01-62B1-6C4A-9A71-BB11A73923C9}"/>
              </a:ext>
            </a:extLst>
          </p:cNvPr>
          <p:cNvSpPr>
            <a:spLocks noChangeArrowheads="1"/>
          </p:cNvSpPr>
          <p:nvPr/>
        </p:nvSpPr>
        <p:spPr bwMode="auto">
          <a:xfrm>
            <a:off x="8709296" y="4149081"/>
            <a:ext cx="1203129" cy="606049"/>
          </a:xfrm>
          <a:prstGeom prst="roundRect">
            <a:avLst>
              <a:gd name="adj" fmla="val 10472"/>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Queue A</a:t>
            </a:r>
          </a:p>
        </p:txBody>
      </p:sp>
      <p:sp>
        <p:nvSpPr>
          <p:cNvPr id="55" name="TextBox 54">
            <a:extLst>
              <a:ext uri="{FF2B5EF4-FFF2-40B4-BE49-F238E27FC236}">
                <a16:creationId xmlns:a16="http://schemas.microsoft.com/office/drawing/2014/main" id="{351FAE0E-DEBD-0343-B860-826884F663E2}"/>
              </a:ext>
            </a:extLst>
          </p:cNvPr>
          <p:cNvSpPr txBox="1"/>
          <p:nvPr/>
        </p:nvSpPr>
        <p:spPr>
          <a:xfrm>
            <a:off x="2414412" y="1258092"/>
            <a:ext cx="2754665" cy="1015663"/>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Synchronous – </a:t>
            </a:r>
            <a:br>
              <a:rPr lang="en-US" sz="32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A waits for B</a:t>
            </a:r>
          </a:p>
        </p:txBody>
      </p:sp>
      <p:sp>
        <p:nvSpPr>
          <p:cNvPr id="56" name="TextBox 55">
            <a:extLst>
              <a:ext uri="{FF2B5EF4-FFF2-40B4-BE49-F238E27FC236}">
                <a16:creationId xmlns:a16="http://schemas.microsoft.com/office/drawing/2014/main" id="{D04D3B63-A0EA-D546-BB86-A0FB2A75966B}"/>
              </a:ext>
            </a:extLst>
          </p:cNvPr>
          <p:cNvSpPr txBox="1"/>
          <p:nvPr/>
        </p:nvSpPr>
        <p:spPr>
          <a:xfrm>
            <a:off x="1775520" y="2288576"/>
            <a:ext cx="1556772"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Service A</a:t>
            </a:r>
          </a:p>
        </p:txBody>
      </p:sp>
      <p:sp>
        <p:nvSpPr>
          <p:cNvPr id="57" name="TextBox 56">
            <a:extLst>
              <a:ext uri="{FF2B5EF4-FFF2-40B4-BE49-F238E27FC236}">
                <a16:creationId xmlns:a16="http://schemas.microsoft.com/office/drawing/2014/main" id="{D6A92E52-17EC-3249-B66D-57B5F6C461BC}"/>
              </a:ext>
            </a:extLst>
          </p:cNvPr>
          <p:cNvSpPr txBox="1"/>
          <p:nvPr/>
        </p:nvSpPr>
        <p:spPr>
          <a:xfrm>
            <a:off x="1775521" y="5949280"/>
            <a:ext cx="1540743" cy="523220"/>
          </a:xfrm>
          <a:prstGeom prst="rect">
            <a:avLst/>
          </a:prstGeom>
          <a:noFill/>
        </p:spPr>
        <p:txBody>
          <a:bodyPr wrap="none" rtlCol="0">
            <a:spAutoFit/>
          </a:bodyPr>
          <a:lstStyle/>
          <a:p>
            <a:pPr algn="ctr"/>
            <a:r>
              <a:rPr lang="en-US" sz="2800" b="1" dirty="0">
                <a:solidFill>
                  <a:schemeClr val="accent3">
                    <a:lumMod val="75000"/>
                  </a:schemeClr>
                </a:solidFill>
                <a:latin typeface="Calibri" panose="020F0502020204030204" pitchFamily="34" charset="0"/>
                <a:cs typeface="Calibri" panose="020F0502020204030204" pitchFamily="34" charset="0"/>
              </a:rPr>
              <a:t>Service B</a:t>
            </a:r>
          </a:p>
        </p:txBody>
      </p:sp>
      <p:sp>
        <p:nvSpPr>
          <p:cNvPr id="58" name="TextBox 57">
            <a:extLst>
              <a:ext uri="{FF2B5EF4-FFF2-40B4-BE49-F238E27FC236}">
                <a16:creationId xmlns:a16="http://schemas.microsoft.com/office/drawing/2014/main" id="{03ED7925-F9B0-E24B-8D44-2D9EEFF22DCF}"/>
              </a:ext>
            </a:extLst>
          </p:cNvPr>
          <p:cNvSpPr txBox="1"/>
          <p:nvPr/>
        </p:nvSpPr>
        <p:spPr>
          <a:xfrm>
            <a:off x="2364716" y="3500125"/>
            <a:ext cx="623889"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Calls</a:t>
            </a:r>
          </a:p>
        </p:txBody>
      </p:sp>
      <p:sp>
        <p:nvSpPr>
          <p:cNvPr id="59" name="TextBox 58">
            <a:extLst>
              <a:ext uri="{FF2B5EF4-FFF2-40B4-BE49-F238E27FC236}">
                <a16:creationId xmlns:a16="http://schemas.microsoft.com/office/drawing/2014/main" id="{BCBAAC1E-7617-914A-A48A-9B23267EDDCD}"/>
              </a:ext>
            </a:extLst>
          </p:cNvPr>
          <p:cNvSpPr txBox="1"/>
          <p:nvPr/>
        </p:nvSpPr>
        <p:spPr>
          <a:xfrm>
            <a:off x="3791745" y="4831938"/>
            <a:ext cx="925061"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Returns</a:t>
            </a:r>
          </a:p>
        </p:txBody>
      </p:sp>
      <p:sp>
        <p:nvSpPr>
          <p:cNvPr id="60" name="TextBox 59">
            <a:extLst>
              <a:ext uri="{FF2B5EF4-FFF2-40B4-BE49-F238E27FC236}">
                <a16:creationId xmlns:a16="http://schemas.microsoft.com/office/drawing/2014/main" id="{89CA821C-767F-4942-830D-062250D02317}"/>
              </a:ext>
            </a:extLst>
          </p:cNvPr>
          <p:cNvSpPr txBox="1"/>
          <p:nvPr/>
        </p:nvSpPr>
        <p:spPr>
          <a:xfrm>
            <a:off x="7384150" y="3501008"/>
            <a:ext cx="1376146"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Requests (B)</a:t>
            </a:r>
          </a:p>
        </p:txBody>
      </p:sp>
      <p:sp>
        <p:nvSpPr>
          <p:cNvPr id="61" name="TextBox 60">
            <a:extLst>
              <a:ext uri="{FF2B5EF4-FFF2-40B4-BE49-F238E27FC236}">
                <a16:creationId xmlns:a16="http://schemas.microsoft.com/office/drawing/2014/main" id="{6D0F39E8-DDF9-B744-B92C-5F67968F7948}"/>
              </a:ext>
            </a:extLst>
          </p:cNvPr>
          <p:cNvSpPr txBox="1"/>
          <p:nvPr/>
        </p:nvSpPr>
        <p:spPr>
          <a:xfrm>
            <a:off x="6745791" y="2288211"/>
            <a:ext cx="1556772"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Service A</a:t>
            </a:r>
          </a:p>
        </p:txBody>
      </p:sp>
      <p:sp>
        <p:nvSpPr>
          <p:cNvPr id="62" name="TextBox 61">
            <a:extLst>
              <a:ext uri="{FF2B5EF4-FFF2-40B4-BE49-F238E27FC236}">
                <a16:creationId xmlns:a16="http://schemas.microsoft.com/office/drawing/2014/main" id="{7FE1F833-2965-D748-BC3D-3F094035B3BD}"/>
              </a:ext>
            </a:extLst>
          </p:cNvPr>
          <p:cNvSpPr txBox="1"/>
          <p:nvPr/>
        </p:nvSpPr>
        <p:spPr>
          <a:xfrm>
            <a:off x="6761821" y="5930116"/>
            <a:ext cx="1540743" cy="523220"/>
          </a:xfrm>
          <a:prstGeom prst="rect">
            <a:avLst/>
          </a:prstGeom>
          <a:noFill/>
        </p:spPr>
        <p:txBody>
          <a:bodyPr wrap="none" rtlCol="0">
            <a:spAutoFit/>
          </a:bodyPr>
          <a:lstStyle/>
          <a:p>
            <a:pPr algn="ctr"/>
            <a:r>
              <a:rPr lang="en-US" sz="2800" b="1" dirty="0">
                <a:solidFill>
                  <a:schemeClr val="accent4">
                    <a:lumMod val="75000"/>
                  </a:schemeClr>
                </a:solidFill>
                <a:latin typeface="Calibri" panose="020F0502020204030204" pitchFamily="34" charset="0"/>
                <a:cs typeface="Calibri" panose="020F0502020204030204" pitchFamily="34" charset="0"/>
              </a:rPr>
              <a:t>Service B</a:t>
            </a:r>
          </a:p>
        </p:txBody>
      </p:sp>
      <p:sp>
        <p:nvSpPr>
          <p:cNvPr id="63" name="TextBox 62">
            <a:extLst>
              <a:ext uri="{FF2B5EF4-FFF2-40B4-BE49-F238E27FC236}">
                <a16:creationId xmlns:a16="http://schemas.microsoft.com/office/drawing/2014/main" id="{74FDDEDC-99B3-1D4D-9FE4-7ADCBBFB788B}"/>
              </a:ext>
            </a:extLst>
          </p:cNvPr>
          <p:cNvSpPr txBox="1"/>
          <p:nvPr/>
        </p:nvSpPr>
        <p:spPr>
          <a:xfrm>
            <a:off x="6312024" y="1246025"/>
            <a:ext cx="4225900" cy="98488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Asynchronous – </a:t>
            </a:r>
            <a:br>
              <a:rPr lang="en-US" sz="2800" b="1" dirty="0">
                <a:solidFill>
                  <a:srgbClr val="C00000"/>
                </a:solidFill>
                <a:latin typeface="Calibri" panose="020F0502020204030204" pitchFamily="34" charset="0"/>
                <a:cs typeface="Calibri" panose="020F0502020204030204" pitchFamily="34" charset="0"/>
              </a:rPr>
            </a:br>
            <a:r>
              <a:rPr lang="en-US" sz="2600" b="1" dirty="0">
                <a:solidFill>
                  <a:srgbClr val="C00000"/>
                </a:solidFill>
                <a:latin typeface="Calibri" panose="020F0502020204030204" pitchFamily="34" charset="0"/>
                <a:cs typeface="Calibri" panose="020F0502020204030204" pitchFamily="34" charset="0"/>
              </a:rPr>
              <a:t>A and B execute concurrently</a:t>
            </a:r>
          </a:p>
        </p:txBody>
      </p:sp>
      <p:sp>
        <p:nvSpPr>
          <p:cNvPr id="64" name="TextBox 63">
            <a:extLst>
              <a:ext uri="{FF2B5EF4-FFF2-40B4-BE49-F238E27FC236}">
                <a16:creationId xmlns:a16="http://schemas.microsoft.com/office/drawing/2014/main" id="{749B1071-0942-3B4E-BF6C-89762C707D14}"/>
              </a:ext>
            </a:extLst>
          </p:cNvPr>
          <p:cNvSpPr txBox="1"/>
          <p:nvPr/>
        </p:nvSpPr>
        <p:spPr>
          <a:xfrm>
            <a:off x="9306357" y="4915606"/>
            <a:ext cx="1376146"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Requests (A)</a:t>
            </a:r>
          </a:p>
        </p:txBody>
      </p:sp>
      <p:cxnSp>
        <p:nvCxnSpPr>
          <p:cNvPr id="74" name="Straight Arrow Connector 73">
            <a:extLst>
              <a:ext uri="{FF2B5EF4-FFF2-40B4-BE49-F238E27FC236}">
                <a16:creationId xmlns:a16="http://schemas.microsoft.com/office/drawing/2014/main" id="{9F59F450-D48B-AE4A-A9D2-2FCE382B138C}"/>
              </a:ext>
            </a:extLst>
          </p:cNvPr>
          <p:cNvCxnSpPr>
            <a:cxnSpLocks/>
            <a:stCxn id="12" idx="2"/>
            <a:endCxn id="53" idx="0"/>
          </p:cNvCxnSpPr>
          <p:nvPr/>
        </p:nvCxnSpPr>
        <p:spPr>
          <a:xfrm>
            <a:off x="7370283" y="3469923"/>
            <a:ext cx="0" cy="694124"/>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8D432DA-88D7-074D-80F5-FFA02FA318B2}"/>
              </a:ext>
            </a:extLst>
          </p:cNvPr>
          <p:cNvCxnSpPr>
            <a:cxnSpLocks/>
            <a:stCxn id="53" idx="2"/>
            <a:endCxn id="50" idx="0"/>
          </p:cNvCxnSpPr>
          <p:nvPr/>
        </p:nvCxnSpPr>
        <p:spPr>
          <a:xfrm>
            <a:off x="7370283" y="4770096"/>
            <a:ext cx="0" cy="54477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14B64901-80C9-4547-A4F0-53C8F378235B}"/>
              </a:ext>
            </a:extLst>
          </p:cNvPr>
          <p:cNvCxnSpPr>
            <a:cxnSpLocks/>
            <a:endCxn id="51" idx="1"/>
          </p:cNvCxnSpPr>
          <p:nvPr/>
        </p:nvCxnSpPr>
        <p:spPr>
          <a:xfrm>
            <a:off x="7971847" y="5611065"/>
            <a:ext cx="737448" cy="683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F78EACD-A00F-0B4E-BCC2-63397CB7F608}"/>
              </a:ext>
            </a:extLst>
          </p:cNvPr>
          <p:cNvCxnSpPr>
            <a:cxnSpLocks/>
            <a:endCxn id="52" idx="1"/>
          </p:cNvCxnSpPr>
          <p:nvPr/>
        </p:nvCxnSpPr>
        <p:spPr>
          <a:xfrm>
            <a:off x="7971847" y="3166899"/>
            <a:ext cx="737448" cy="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CE7242B-4CD0-4541-9130-F6D7BE4275EF}"/>
              </a:ext>
            </a:extLst>
          </p:cNvPr>
          <p:cNvCxnSpPr>
            <a:cxnSpLocks/>
            <a:stCxn id="51" idx="0"/>
            <a:endCxn id="54" idx="2"/>
          </p:cNvCxnSpPr>
          <p:nvPr/>
        </p:nvCxnSpPr>
        <p:spPr>
          <a:xfrm flipV="1">
            <a:off x="9310860" y="4755130"/>
            <a:ext cx="0" cy="55974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A93DCF61-1AC6-7A44-8F2A-F6BFAF500F87}"/>
              </a:ext>
            </a:extLst>
          </p:cNvPr>
          <p:cNvCxnSpPr>
            <a:cxnSpLocks/>
            <a:stCxn id="54" idx="0"/>
            <a:endCxn id="52" idx="2"/>
          </p:cNvCxnSpPr>
          <p:nvPr/>
        </p:nvCxnSpPr>
        <p:spPr>
          <a:xfrm flipV="1">
            <a:off x="9310860" y="3469924"/>
            <a:ext cx="0" cy="67915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E67DD94-234E-1D4E-AC06-442BFE1CDF0E}"/>
              </a:ext>
            </a:extLst>
          </p:cNvPr>
          <p:cNvCxnSpPr>
            <a:cxnSpLocks/>
          </p:cNvCxnSpPr>
          <p:nvPr/>
        </p:nvCxnSpPr>
        <p:spPr>
          <a:xfrm>
            <a:off x="6168008" y="1340769"/>
            <a:ext cx="0" cy="5179095"/>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7364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1129815"/>
          </a:xfrm>
        </p:spPr>
        <p:txBody>
          <a:bodyPr>
            <a:normAutofit fontScale="90000"/>
          </a:bodyPr>
          <a:lstStyle/>
          <a:p>
            <a:r>
              <a:rPr lang="en-US" dirty="0">
                <a:solidFill>
                  <a:schemeClr val="accent1"/>
                </a:solidFill>
              </a:rPr>
              <a:t>Direct and indirect service communication</a:t>
            </a:r>
          </a:p>
        </p:txBody>
      </p:sp>
      <p:sp>
        <p:nvSpPr>
          <p:cNvPr id="8" name="Rounded Rectangle 7">
            <a:extLst>
              <a:ext uri="{FF2B5EF4-FFF2-40B4-BE49-F238E27FC236}">
                <a16:creationId xmlns:a16="http://schemas.microsoft.com/office/drawing/2014/main" id="{7D0C58EA-7F6F-144A-A568-1727F9A3DCBE}"/>
              </a:ext>
            </a:extLst>
          </p:cNvPr>
          <p:cNvSpPr>
            <a:spLocks noChangeArrowheads="1"/>
          </p:cNvSpPr>
          <p:nvPr/>
        </p:nvSpPr>
        <p:spPr bwMode="auto">
          <a:xfrm>
            <a:off x="3503712" y="2553000"/>
            <a:ext cx="1912503" cy="60604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a:t>
            </a:r>
          </a:p>
        </p:txBody>
      </p:sp>
      <p:sp>
        <p:nvSpPr>
          <p:cNvPr id="20" name="TextBox 19">
            <a:extLst>
              <a:ext uri="{FF2B5EF4-FFF2-40B4-BE49-F238E27FC236}">
                <a16:creationId xmlns:a16="http://schemas.microsoft.com/office/drawing/2014/main" id="{ABDCFA6D-9029-1549-8ACD-08209FD7ACE5}"/>
              </a:ext>
            </a:extLst>
          </p:cNvPr>
          <p:cNvSpPr txBox="1"/>
          <p:nvPr/>
        </p:nvSpPr>
        <p:spPr>
          <a:xfrm>
            <a:off x="2850183" y="1458898"/>
            <a:ext cx="6419898" cy="1077218"/>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Direct communication –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A and B send message to each other </a:t>
            </a:r>
            <a:endParaRPr lang="en-US" sz="2800" b="1" dirty="0">
              <a:solidFill>
                <a:srgbClr val="C00000"/>
              </a:solidFill>
              <a:latin typeface="Calibri" panose="020F0502020204030204" pitchFamily="34" charset="0"/>
              <a:cs typeface="Calibri" panose="020F0502020204030204" pitchFamily="34" charset="0"/>
            </a:endParaRPr>
          </a:p>
        </p:txBody>
      </p:sp>
      <p:sp>
        <p:nvSpPr>
          <p:cNvPr id="29" name="Rounded Rectangle 28">
            <a:extLst>
              <a:ext uri="{FF2B5EF4-FFF2-40B4-BE49-F238E27FC236}">
                <a16:creationId xmlns:a16="http://schemas.microsoft.com/office/drawing/2014/main" id="{378BE41A-60F9-9E4E-A876-9D5E52DCC4B3}"/>
              </a:ext>
            </a:extLst>
          </p:cNvPr>
          <p:cNvSpPr>
            <a:spLocks noChangeArrowheads="1"/>
          </p:cNvSpPr>
          <p:nvPr/>
        </p:nvSpPr>
        <p:spPr bwMode="auto">
          <a:xfrm>
            <a:off x="6433666" y="2573109"/>
            <a:ext cx="1912503"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B</a:t>
            </a:r>
          </a:p>
        </p:txBody>
      </p:sp>
      <p:cxnSp>
        <p:nvCxnSpPr>
          <p:cNvPr id="30" name="Straight Arrow Connector 29">
            <a:extLst>
              <a:ext uri="{FF2B5EF4-FFF2-40B4-BE49-F238E27FC236}">
                <a16:creationId xmlns:a16="http://schemas.microsoft.com/office/drawing/2014/main" id="{0EED6809-6B65-B543-8583-99FD85059183}"/>
              </a:ext>
            </a:extLst>
          </p:cNvPr>
          <p:cNvCxnSpPr>
            <a:cxnSpLocks/>
            <a:endCxn id="29" idx="1"/>
          </p:cNvCxnSpPr>
          <p:nvPr/>
        </p:nvCxnSpPr>
        <p:spPr>
          <a:xfrm flipV="1">
            <a:off x="5416215" y="2876133"/>
            <a:ext cx="1017451" cy="1852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7565C18-89A9-4D46-B517-71C6340EBB7E}"/>
              </a:ext>
            </a:extLst>
          </p:cNvPr>
          <p:cNvSpPr txBox="1"/>
          <p:nvPr/>
        </p:nvSpPr>
        <p:spPr>
          <a:xfrm>
            <a:off x="2005588" y="3431902"/>
            <a:ext cx="8410892" cy="1077218"/>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Indirect communication –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A and B communicate through a message broker</a:t>
            </a:r>
            <a:endParaRPr lang="en-US" sz="2800" b="1" dirty="0">
              <a:solidFill>
                <a:srgbClr val="C00000"/>
              </a:solidFill>
              <a:latin typeface="Calibri" panose="020F0502020204030204" pitchFamily="34" charset="0"/>
              <a:cs typeface="Calibri" panose="020F0502020204030204" pitchFamily="34" charset="0"/>
            </a:endParaRPr>
          </a:p>
        </p:txBody>
      </p:sp>
      <p:sp>
        <p:nvSpPr>
          <p:cNvPr id="33" name="Rounded Rectangle 32">
            <a:extLst>
              <a:ext uri="{FF2B5EF4-FFF2-40B4-BE49-F238E27FC236}">
                <a16:creationId xmlns:a16="http://schemas.microsoft.com/office/drawing/2014/main" id="{C39AA9DA-6E81-D444-B01E-B7459839F1C2}"/>
              </a:ext>
            </a:extLst>
          </p:cNvPr>
          <p:cNvSpPr>
            <a:spLocks noChangeArrowheads="1"/>
          </p:cNvSpPr>
          <p:nvPr/>
        </p:nvSpPr>
        <p:spPr bwMode="auto">
          <a:xfrm>
            <a:off x="3359697" y="5755171"/>
            <a:ext cx="1912503" cy="60604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a:t>
            </a:r>
          </a:p>
        </p:txBody>
      </p:sp>
      <p:sp>
        <p:nvSpPr>
          <p:cNvPr id="34" name="Rounded Rectangle 33">
            <a:extLst>
              <a:ext uri="{FF2B5EF4-FFF2-40B4-BE49-F238E27FC236}">
                <a16:creationId xmlns:a16="http://schemas.microsoft.com/office/drawing/2014/main" id="{D12A8754-711D-F840-B1E1-CD9CF4754F13}"/>
              </a:ext>
            </a:extLst>
          </p:cNvPr>
          <p:cNvSpPr>
            <a:spLocks noChangeArrowheads="1"/>
          </p:cNvSpPr>
          <p:nvPr/>
        </p:nvSpPr>
        <p:spPr bwMode="auto">
          <a:xfrm>
            <a:off x="6289651" y="5775280"/>
            <a:ext cx="1912503"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B</a:t>
            </a:r>
          </a:p>
        </p:txBody>
      </p:sp>
      <p:cxnSp>
        <p:nvCxnSpPr>
          <p:cNvPr id="35" name="Straight Arrow Connector 34">
            <a:extLst>
              <a:ext uri="{FF2B5EF4-FFF2-40B4-BE49-F238E27FC236}">
                <a16:creationId xmlns:a16="http://schemas.microsoft.com/office/drawing/2014/main" id="{47CD7069-3DD6-A540-9DA5-07800F149B2B}"/>
              </a:ext>
            </a:extLst>
          </p:cNvPr>
          <p:cNvCxnSpPr>
            <a:cxnSpLocks/>
            <a:endCxn id="33" idx="0"/>
          </p:cNvCxnSpPr>
          <p:nvPr/>
        </p:nvCxnSpPr>
        <p:spPr>
          <a:xfrm>
            <a:off x="4315948" y="5236496"/>
            <a:ext cx="0" cy="51867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6" name="Rounded Rectangle 35">
            <a:extLst>
              <a:ext uri="{FF2B5EF4-FFF2-40B4-BE49-F238E27FC236}">
                <a16:creationId xmlns:a16="http://schemas.microsoft.com/office/drawing/2014/main" id="{8DC586E7-7ED4-784F-BBE8-350AC7E6F649}"/>
              </a:ext>
            </a:extLst>
          </p:cNvPr>
          <p:cNvSpPr>
            <a:spLocks noChangeArrowheads="1"/>
          </p:cNvSpPr>
          <p:nvPr/>
        </p:nvSpPr>
        <p:spPr bwMode="auto">
          <a:xfrm>
            <a:off x="3359696" y="4630448"/>
            <a:ext cx="4842457" cy="606049"/>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Message broker</a:t>
            </a:r>
          </a:p>
        </p:txBody>
      </p:sp>
      <p:cxnSp>
        <p:nvCxnSpPr>
          <p:cNvPr id="40" name="Straight Arrow Connector 39">
            <a:extLst>
              <a:ext uri="{FF2B5EF4-FFF2-40B4-BE49-F238E27FC236}">
                <a16:creationId xmlns:a16="http://schemas.microsoft.com/office/drawing/2014/main" id="{E6683FC2-9118-3A42-B14F-974C5FA65990}"/>
              </a:ext>
            </a:extLst>
          </p:cNvPr>
          <p:cNvCxnSpPr>
            <a:cxnSpLocks/>
            <a:endCxn id="34" idx="0"/>
          </p:cNvCxnSpPr>
          <p:nvPr/>
        </p:nvCxnSpPr>
        <p:spPr>
          <a:xfrm>
            <a:off x="7245902" y="5236497"/>
            <a:ext cx="0" cy="53878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3" name="Rounded Rectangle 42">
            <a:extLst>
              <a:ext uri="{FF2B5EF4-FFF2-40B4-BE49-F238E27FC236}">
                <a16:creationId xmlns:a16="http://schemas.microsoft.com/office/drawing/2014/main" id="{453BB199-4024-2840-B18D-1C48406F3C39}"/>
              </a:ext>
            </a:extLst>
          </p:cNvPr>
          <p:cNvSpPr>
            <a:spLocks noChangeArrowheads="1"/>
          </p:cNvSpPr>
          <p:nvPr/>
        </p:nvSpPr>
        <p:spPr bwMode="auto">
          <a:xfrm>
            <a:off x="1919536" y="3388868"/>
            <a:ext cx="8496944" cy="3208782"/>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44" name="Rounded Rectangle 43">
            <a:extLst>
              <a:ext uri="{FF2B5EF4-FFF2-40B4-BE49-F238E27FC236}">
                <a16:creationId xmlns:a16="http://schemas.microsoft.com/office/drawing/2014/main" id="{78654E2D-9B18-6F4E-94A6-2B64A690B7EE}"/>
              </a:ext>
            </a:extLst>
          </p:cNvPr>
          <p:cNvSpPr>
            <a:spLocks noChangeArrowheads="1"/>
          </p:cNvSpPr>
          <p:nvPr/>
        </p:nvSpPr>
        <p:spPr bwMode="auto">
          <a:xfrm>
            <a:off x="1919536" y="1412777"/>
            <a:ext cx="8496944" cy="192790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Tree>
    <p:extLst>
      <p:ext uri="{BB962C8B-B14F-4D97-AF65-F5344CB8AC3E}">
        <p14:creationId xmlns:p14="http://schemas.microsoft.com/office/powerpoint/2010/main" val="29191973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1000793"/>
          </a:xfrm>
        </p:spPr>
        <p:txBody>
          <a:bodyPr/>
          <a:lstStyle/>
          <a:p>
            <a:r>
              <a:rPr lang="en-US" dirty="0">
                <a:solidFill>
                  <a:schemeClr val="accent1"/>
                </a:solidFill>
              </a:rPr>
              <a:t>Microservice data design</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22960" y="1144414"/>
            <a:ext cx="10552176"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You should </a:t>
            </a:r>
            <a:r>
              <a:rPr lang="en-US" b="1" dirty="0">
                <a:solidFill>
                  <a:srgbClr val="C00000"/>
                </a:solidFill>
              </a:rPr>
              <a:t>isolate data </a:t>
            </a:r>
            <a:r>
              <a:rPr lang="en-US" b="1" dirty="0"/>
              <a:t>within each system service with as </a:t>
            </a:r>
            <a:r>
              <a:rPr lang="en-US" b="1" dirty="0">
                <a:solidFill>
                  <a:srgbClr val="C00000"/>
                </a:solidFill>
              </a:rPr>
              <a:t>little data sharing </a:t>
            </a:r>
            <a:r>
              <a:rPr lang="en-US" b="1" dirty="0"/>
              <a:t>as possible.</a:t>
            </a:r>
          </a:p>
          <a:p>
            <a:r>
              <a:rPr lang="en-US" b="1" dirty="0"/>
              <a:t>If data sharing is unavoidable, you should design microservices so that most sharing is ‘</a:t>
            </a:r>
            <a:r>
              <a:rPr lang="en-US" b="1" dirty="0">
                <a:solidFill>
                  <a:srgbClr val="C00000"/>
                </a:solidFill>
              </a:rPr>
              <a:t>read-only</a:t>
            </a:r>
            <a:r>
              <a:rPr lang="en-US" b="1" dirty="0"/>
              <a:t>’, with a minimal number of services responsible for data updates.</a:t>
            </a:r>
          </a:p>
          <a:p>
            <a:r>
              <a:rPr lang="en-US" b="1" dirty="0"/>
              <a:t>If services are replicated in your system, you must include a mechanism that can keep the database copies used by </a:t>
            </a:r>
            <a:r>
              <a:rPr lang="en-US" b="1" dirty="0">
                <a:solidFill>
                  <a:srgbClr val="C00000"/>
                </a:solidFill>
              </a:rPr>
              <a:t>replica services consistent</a:t>
            </a:r>
            <a:r>
              <a:rPr lang="en-US" b="1" dirty="0"/>
              <a:t>.</a:t>
            </a:r>
          </a:p>
          <a:p>
            <a:endParaRPr lang="en-US" b="1" dirty="0"/>
          </a:p>
          <a:p>
            <a:endParaRPr lang="en-US" sz="2800" b="1" dirty="0"/>
          </a:p>
        </p:txBody>
      </p:sp>
    </p:spTree>
    <p:extLst>
      <p:ext uri="{BB962C8B-B14F-4D97-AF65-F5344CB8AC3E}">
        <p14:creationId xmlns:p14="http://schemas.microsoft.com/office/powerpoint/2010/main" val="1306435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Inconsistency management</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22960" y="1144414"/>
            <a:ext cx="10552176"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An </a:t>
            </a:r>
            <a:r>
              <a:rPr lang="en-US" b="1" dirty="0">
                <a:solidFill>
                  <a:srgbClr val="C00000"/>
                </a:solidFill>
              </a:rPr>
              <a:t>ACID (atomicity, consistency, isolation, durability) </a:t>
            </a:r>
            <a:r>
              <a:rPr lang="en-US" b="1" dirty="0"/>
              <a:t>transaction bundles a set of data updates into a single unit so that either all updates are completed or none of them are. </a:t>
            </a:r>
          </a:p>
          <a:p>
            <a:r>
              <a:rPr lang="en-US" b="1" dirty="0"/>
              <a:t>ACID transactions are impractical in a microservices architecture.</a:t>
            </a:r>
          </a:p>
          <a:p>
            <a:r>
              <a:rPr lang="en-US" b="1" dirty="0"/>
              <a:t>The databases used by different microservices or microservice replicas need not be completely consistent all of the time.  </a:t>
            </a:r>
          </a:p>
          <a:p>
            <a:endParaRPr lang="en-US" b="1" dirty="0"/>
          </a:p>
          <a:p>
            <a:endParaRPr lang="en-US" sz="2800" b="1" dirty="0"/>
          </a:p>
        </p:txBody>
      </p:sp>
    </p:spTree>
    <p:extLst>
      <p:ext uri="{BB962C8B-B14F-4D97-AF65-F5344CB8AC3E}">
        <p14:creationId xmlns:p14="http://schemas.microsoft.com/office/powerpoint/2010/main" val="1624382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Inconsistency management</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59536" y="1144414"/>
            <a:ext cx="10479024"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Dependent data inconsistency </a:t>
            </a:r>
          </a:p>
          <a:p>
            <a:pPr lvl="1"/>
            <a:r>
              <a:rPr lang="en-US" b="1" dirty="0"/>
              <a:t>The actions or failures of one service can cause the data managed by another service to become inconsistent.</a:t>
            </a:r>
          </a:p>
          <a:p>
            <a:r>
              <a:rPr lang="en-US" b="1" dirty="0">
                <a:solidFill>
                  <a:srgbClr val="C00000"/>
                </a:solidFill>
              </a:rPr>
              <a:t>Replica inconsistency</a:t>
            </a:r>
          </a:p>
          <a:p>
            <a:pPr lvl="1"/>
            <a:r>
              <a:rPr lang="en-US" b="1" dirty="0"/>
              <a:t>There are several replicas of the same service that are executing concurrently. These all have their own database copy and each updates its own copy of the service data. You need a way of making these databases ‘eventually consistent’ so that all replicas are working on the same data.</a:t>
            </a:r>
          </a:p>
          <a:p>
            <a:endParaRPr lang="en-US" b="1" dirty="0"/>
          </a:p>
          <a:p>
            <a:endParaRPr lang="en-US" sz="2800" b="1" dirty="0"/>
          </a:p>
        </p:txBody>
      </p:sp>
    </p:spTree>
    <p:extLst>
      <p:ext uri="{BB962C8B-B14F-4D97-AF65-F5344CB8AC3E}">
        <p14:creationId xmlns:p14="http://schemas.microsoft.com/office/powerpoint/2010/main" val="24654023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Eventual consistency</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96112" y="1144414"/>
            <a:ext cx="10442448"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Eventual consistency </a:t>
            </a:r>
            <a:r>
              <a:rPr lang="en-US" b="1" dirty="0"/>
              <a:t>is a situation where the system guarantees that the </a:t>
            </a:r>
            <a:r>
              <a:rPr lang="en-US" b="1" dirty="0">
                <a:solidFill>
                  <a:srgbClr val="C00000"/>
                </a:solidFill>
              </a:rPr>
              <a:t>databases will eventually become consistent</a:t>
            </a:r>
            <a:r>
              <a:rPr lang="en-US" b="1" dirty="0"/>
              <a:t>.   </a:t>
            </a:r>
          </a:p>
          <a:p>
            <a:r>
              <a:rPr lang="en-US" b="1" dirty="0"/>
              <a:t>You can implement eventual consistency by </a:t>
            </a:r>
            <a:r>
              <a:rPr lang="en-US" b="1" dirty="0">
                <a:solidFill>
                  <a:srgbClr val="C00000"/>
                </a:solidFill>
              </a:rPr>
              <a:t>maintaining a transaction log</a:t>
            </a:r>
            <a:r>
              <a:rPr lang="en-US" b="1" dirty="0"/>
              <a:t>. </a:t>
            </a:r>
          </a:p>
          <a:p>
            <a:r>
              <a:rPr lang="en-US" b="1" dirty="0"/>
              <a:t>When a database change is made, this is recorded on a ‘</a:t>
            </a:r>
            <a:r>
              <a:rPr lang="en-US" b="1" dirty="0">
                <a:solidFill>
                  <a:srgbClr val="C00000"/>
                </a:solidFill>
              </a:rPr>
              <a:t>pending updates</a:t>
            </a:r>
            <a:r>
              <a:rPr lang="en-US" b="1" dirty="0"/>
              <a:t>’ log. </a:t>
            </a:r>
          </a:p>
          <a:p>
            <a:r>
              <a:rPr lang="en-US" b="1" dirty="0"/>
              <a:t>Other service instances look at this log, update their own database and indicate that they have made the change</a:t>
            </a:r>
            <a:endParaRPr lang="en-US" sz="2800" b="1" dirty="0"/>
          </a:p>
        </p:txBody>
      </p:sp>
    </p:spTree>
    <p:extLst>
      <p:ext uri="{BB962C8B-B14F-4D97-AF65-F5344CB8AC3E}">
        <p14:creationId xmlns:p14="http://schemas.microsoft.com/office/powerpoint/2010/main" val="14070905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Using a pending transaction log</a:t>
            </a:r>
          </a:p>
        </p:txBody>
      </p:sp>
      <p:sp>
        <p:nvSpPr>
          <p:cNvPr id="8" name="Rounded Rectangle 7">
            <a:extLst>
              <a:ext uri="{FF2B5EF4-FFF2-40B4-BE49-F238E27FC236}">
                <a16:creationId xmlns:a16="http://schemas.microsoft.com/office/drawing/2014/main" id="{A3128ACF-1E31-754F-B1E9-14666542ED5A}"/>
              </a:ext>
            </a:extLst>
          </p:cNvPr>
          <p:cNvSpPr>
            <a:spLocks noChangeArrowheads="1"/>
          </p:cNvSpPr>
          <p:nvPr/>
        </p:nvSpPr>
        <p:spPr bwMode="auto">
          <a:xfrm>
            <a:off x="3895466" y="1340768"/>
            <a:ext cx="1912503" cy="1152128"/>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A1</a:t>
            </a:r>
          </a:p>
          <a:p>
            <a:pPr algn="ctr">
              <a:defRPr/>
            </a:pPr>
            <a:r>
              <a:rPr lang="en-US" sz="2800" b="1" dirty="0">
                <a:latin typeface="Calibri" panose="020F0502020204030204" pitchFamily="34" charset="0"/>
                <a:cs typeface="Calibri" panose="020F0502020204030204" pitchFamily="34" charset="0"/>
              </a:rPr>
              <a:t>Database A</a:t>
            </a:r>
          </a:p>
        </p:txBody>
      </p:sp>
      <p:sp>
        <p:nvSpPr>
          <p:cNvPr id="9" name="Rounded Rectangle 8">
            <a:extLst>
              <a:ext uri="{FF2B5EF4-FFF2-40B4-BE49-F238E27FC236}">
                <a16:creationId xmlns:a16="http://schemas.microsoft.com/office/drawing/2014/main" id="{ADAC50A5-5349-874D-AC37-506C7D16A6A1}"/>
              </a:ext>
            </a:extLst>
          </p:cNvPr>
          <p:cNvSpPr>
            <a:spLocks noChangeArrowheads="1"/>
          </p:cNvSpPr>
          <p:nvPr/>
        </p:nvSpPr>
        <p:spPr bwMode="auto">
          <a:xfrm>
            <a:off x="6559762" y="1340768"/>
            <a:ext cx="1912503" cy="1152128"/>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A2</a:t>
            </a:r>
          </a:p>
          <a:p>
            <a:pPr algn="ctr">
              <a:defRPr/>
            </a:pPr>
            <a:r>
              <a:rPr lang="en-US" sz="2800" b="1" dirty="0">
                <a:latin typeface="Calibri" panose="020F0502020204030204" pitchFamily="34" charset="0"/>
                <a:cs typeface="Calibri" panose="020F0502020204030204" pitchFamily="34" charset="0"/>
              </a:rPr>
              <a:t>Database A</a:t>
            </a:r>
          </a:p>
        </p:txBody>
      </p:sp>
      <p:cxnSp>
        <p:nvCxnSpPr>
          <p:cNvPr id="10" name="Straight Arrow Connector 9">
            <a:extLst>
              <a:ext uri="{FF2B5EF4-FFF2-40B4-BE49-F238E27FC236}">
                <a16:creationId xmlns:a16="http://schemas.microsoft.com/office/drawing/2014/main" id="{CEC30D63-113B-C64B-8FA9-1D92DC01D509}"/>
              </a:ext>
            </a:extLst>
          </p:cNvPr>
          <p:cNvCxnSpPr>
            <a:cxnSpLocks/>
            <a:stCxn id="8" idx="2"/>
          </p:cNvCxnSpPr>
          <p:nvPr/>
        </p:nvCxnSpPr>
        <p:spPr>
          <a:xfrm>
            <a:off x="4851717" y="2492897"/>
            <a:ext cx="0" cy="844995"/>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370F45AE-F898-BF46-87EF-4EFE2B15DFE2}"/>
              </a:ext>
            </a:extLst>
          </p:cNvPr>
          <p:cNvSpPr>
            <a:spLocks noChangeArrowheads="1"/>
          </p:cNvSpPr>
          <p:nvPr/>
        </p:nvSpPr>
        <p:spPr bwMode="auto">
          <a:xfrm>
            <a:off x="4372922" y="3337892"/>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A1/DB update 1</a:t>
            </a:r>
          </a:p>
        </p:txBody>
      </p:sp>
      <p:sp>
        <p:nvSpPr>
          <p:cNvPr id="13" name="Rounded Rectangle 12">
            <a:extLst>
              <a:ext uri="{FF2B5EF4-FFF2-40B4-BE49-F238E27FC236}">
                <a16:creationId xmlns:a16="http://schemas.microsoft.com/office/drawing/2014/main" id="{3B7654DC-7ED8-A542-8226-2959768270F8}"/>
              </a:ext>
            </a:extLst>
          </p:cNvPr>
          <p:cNvSpPr>
            <a:spLocks noChangeArrowheads="1"/>
          </p:cNvSpPr>
          <p:nvPr/>
        </p:nvSpPr>
        <p:spPr bwMode="auto">
          <a:xfrm>
            <a:off x="4372922" y="4009967"/>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A1/DB update 2</a:t>
            </a:r>
          </a:p>
        </p:txBody>
      </p:sp>
      <p:sp>
        <p:nvSpPr>
          <p:cNvPr id="14" name="Rounded Rectangle 13">
            <a:extLst>
              <a:ext uri="{FF2B5EF4-FFF2-40B4-BE49-F238E27FC236}">
                <a16:creationId xmlns:a16="http://schemas.microsoft.com/office/drawing/2014/main" id="{0756ED2B-311F-864D-8093-3517C5F9F213}"/>
              </a:ext>
            </a:extLst>
          </p:cNvPr>
          <p:cNvSpPr>
            <a:spLocks noChangeArrowheads="1"/>
          </p:cNvSpPr>
          <p:nvPr/>
        </p:nvSpPr>
        <p:spPr bwMode="auto">
          <a:xfrm>
            <a:off x="4372922" y="4682042"/>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A2/DB update 1</a:t>
            </a:r>
          </a:p>
        </p:txBody>
      </p:sp>
      <p:sp>
        <p:nvSpPr>
          <p:cNvPr id="15" name="Rounded Rectangle 14">
            <a:extLst>
              <a:ext uri="{FF2B5EF4-FFF2-40B4-BE49-F238E27FC236}">
                <a16:creationId xmlns:a16="http://schemas.microsoft.com/office/drawing/2014/main" id="{EE151C62-9F6E-E549-95FC-3D06AA27AA39}"/>
              </a:ext>
            </a:extLst>
          </p:cNvPr>
          <p:cNvSpPr>
            <a:spLocks noChangeArrowheads="1"/>
          </p:cNvSpPr>
          <p:nvPr/>
        </p:nvSpPr>
        <p:spPr bwMode="auto">
          <a:xfrm>
            <a:off x="4372922" y="5354116"/>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19" name="Straight Arrow Connector 18">
            <a:extLst>
              <a:ext uri="{FF2B5EF4-FFF2-40B4-BE49-F238E27FC236}">
                <a16:creationId xmlns:a16="http://schemas.microsoft.com/office/drawing/2014/main" id="{B5E8A881-287A-9B44-B5A0-04F6F7F073A3}"/>
              </a:ext>
            </a:extLst>
          </p:cNvPr>
          <p:cNvCxnSpPr>
            <a:cxnSpLocks/>
            <a:stCxn id="9" idx="2"/>
          </p:cNvCxnSpPr>
          <p:nvPr/>
        </p:nvCxnSpPr>
        <p:spPr>
          <a:xfrm>
            <a:off x="7516013" y="2492897"/>
            <a:ext cx="0" cy="844995"/>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ED96A99-96F4-9F40-A356-42FDC0CED699}"/>
              </a:ext>
            </a:extLst>
          </p:cNvPr>
          <p:cNvSpPr txBox="1"/>
          <p:nvPr/>
        </p:nvSpPr>
        <p:spPr>
          <a:xfrm>
            <a:off x="4036704" y="6084586"/>
            <a:ext cx="4344844"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Pending transactions log</a:t>
            </a:r>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08189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Service coordination</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1024127" y="1144414"/>
            <a:ext cx="10135669"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Most </a:t>
            </a:r>
            <a:r>
              <a:rPr lang="en-US" b="1" dirty="0">
                <a:solidFill>
                  <a:srgbClr val="C00000"/>
                </a:solidFill>
              </a:rPr>
              <a:t>user sessions </a:t>
            </a:r>
            <a:r>
              <a:rPr lang="en-US" b="1" dirty="0"/>
              <a:t>involve a </a:t>
            </a:r>
            <a:r>
              <a:rPr lang="en-US" b="1" dirty="0">
                <a:solidFill>
                  <a:srgbClr val="C00000"/>
                </a:solidFill>
              </a:rPr>
              <a:t>series of interactions </a:t>
            </a:r>
            <a:r>
              <a:rPr lang="en-US" b="1" dirty="0"/>
              <a:t>in which operations have to be carried out in a specific order.</a:t>
            </a:r>
          </a:p>
          <a:p>
            <a:r>
              <a:rPr lang="en-US" b="1" dirty="0"/>
              <a:t>This is called a </a:t>
            </a:r>
            <a:r>
              <a:rPr lang="en-US" b="1" dirty="0">
                <a:solidFill>
                  <a:srgbClr val="C00000"/>
                </a:solidFill>
              </a:rPr>
              <a:t>workflow</a:t>
            </a:r>
            <a:r>
              <a:rPr lang="en-US" b="1" dirty="0"/>
              <a:t>. </a:t>
            </a:r>
          </a:p>
          <a:p>
            <a:pPr lvl="1"/>
            <a:r>
              <a:rPr lang="en-US" sz="3200" b="1" dirty="0"/>
              <a:t>An </a:t>
            </a:r>
            <a:r>
              <a:rPr lang="en-US" sz="3200" b="1" dirty="0">
                <a:solidFill>
                  <a:srgbClr val="C00000"/>
                </a:solidFill>
              </a:rPr>
              <a:t>authentication workflow </a:t>
            </a:r>
            <a:r>
              <a:rPr lang="en-US" sz="3200" b="1" dirty="0"/>
              <a:t>for UID/password authentication shows the steps involved in authenticating a user.</a:t>
            </a:r>
          </a:p>
          <a:p>
            <a:pPr lvl="1"/>
            <a:r>
              <a:rPr lang="en-US" sz="3200" b="1" dirty="0"/>
              <a:t>In this example, the user is allowed 3 login attempts before the system indicates that the login has failed.</a:t>
            </a:r>
          </a:p>
          <a:p>
            <a:endParaRPr lang="en-US" b="1" dirty="0"/>
          </a:p>
          <a:p>
            <a:endParaRPr lang="en-US" b="1" dirty="0"/>
          </a:p>
        </p:txBody>
      </p:sp>
    </p:spTree>
    <p:extLst>
      <p:ext uri="{BB962C8B-B14F-4D97-AF65-F5344CB8AC3E}">
        <p14:creationId xmlns:p14="http://schemas.microsoft.com/office/powerpoint/2010/main" val="32974388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08749"/>
          </a:xfrm>
        </p:spPr>
        <p:txBody>
          <a:bodyPr>
            <a:normAutofit fontScale="90000"/>
          </a:bodyPr>
          <a:lstStyle/>
          <a:p>
            <a:r>
              <a:rPr lang="en-US" dirty="0">
                <a:solidFill>
                  <a:schemeClr val="accent1"/>
                </a:solidFill>
              </a:rPr>
              <a:t>Authentication workflow</a:t>
            </a:r>
          </a:p>
        </p:txBody>
      </p:sp>
      <p:sp>
        <p:nvSpPr>
          <p:cNvPr id="8" name="Rounded Rectangle 7">
            <a:extLst>
              <a:ext uri="{FF2B5EF4-FFF2-40B4-BE49-F238E27FC236}">
                <a16:creationId xmlns:a16="http://schemas.microsoft.com/office/drawing/2014/main" id="{C30A7D5C-9715-664B-9187-C116642E392E}"/>
              </a:ext>
            </a:extLst>
          </p:cNvPr>
          <p:cNvSpPr>
            <a:spLocks noChangeArrowheads="1"/>
          </p:cNvSpPr>
          <p:nvPr/>
        </p:nvSpPr>
        <p:spPr bwMode="auto">
          <a:xfrm>
            <a:off x="3359696" y="1844824"/>
            <a:ext cx="548640" cy="54864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Start</a:t>
            </a:r>
          </a:p>
        </p:txBody>
      </p:sp>
      <p:sp>
        <p:nvSpPr>
          <p:cNvPr id="9" name="Rounded Rectangle 8">
            <a:extLst>
              <a:ext uri="{FF2B5EF4-FFF2-40B4-BE49-F238E27FC236}">
                <a16:creationId xmlns:a16="http://schemas.microsoft.com/office/drawing/2014/main" id="{8C89E3D1-F21B-CC4B-B7E2-456BC8B30EE8}"/>
              </a:ext>
            </a:extLst>
          </p:cNvPr>
          <p:cNvSpPr>
            <a:spLocks noChangeArrowheads="1"/>
          </p:cNvSpPr>
          <p:nvPr/>
        </p:nvSpPr>
        <p:spPr bwMode="auto">
          <a:xfrm>
            <a:off x="3215680" y="2909593"/>
            <a:ext cx="864096" cy="534761"/>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attempts = 1</a:t>
            </a:r>
          </a:p>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F</a:t>
            </a:r>
          </a:p>
        </p:txBody>
      </p:sp>
      <p:sp>
        <p:nvSpPr>
          <p:cNvPr id="10" name="Rounded Rectangle 9">
            <a:extLst>
              <a:ext uri="{FF2B5EF4-FFF2-40B4-BE49-F238E27FC236}">
                <a16:creationId xmlns:a16="http://schemas.microsoft.com/office/drawing/2014/main" id="{C4828DC3-383B-024B-AA6D-ABFD6C2E3CC6}"/>
              </a:ext>
            </a:extLst>
          </p:cNvPr>
          <p:cNvSpPr>
            <a:spLocks noChangeArrowheads="1"/>
          </p:cNvSpPr>
          <p:nvPr/>
        </p:nvSpPr>
        <p:spPr bwMode="auto">
          <a:xfrm>
            <a:off x="4327405" y="2972321"/>
            <a:ext cx="728881" cy="40930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Get login</a:t>
            </a:r>
          </a:p>
        </p:txBody>
      </p:sp>
      <p:cxnSp>
        <p:nvCxnSpPr>
          <p:cNvPr id="11" name="Straight Arrow Connector 10">
            <a:extLst>
              <a:ext uri="{FF2B5EF4-FFF2-40B4-BE49-F238E27FC236}">
                <a16:creationId xmlns:a16="http://schemas.microsoft.com/office/drawing/2014/main" id="{63F44239-5A62-BF4E-BAF6-BAFD84291B11}"/>
              </a:ext>
            </a:extLst>
          </p:cNvPr>
          <p:cNvCxnSpPr>
            <a:cxnSpLocks/>
            <a:stCxn id="8" idx="2"/>
            <a:endCxn id="9" idx="0"/>
          </p:cNvCxnSpPr>
          <p:nvPr/>
        </p:nvCxnSpPr>
        <p:spPr>
          <a:xfrm>
            <a:off x="3634016" y="2393464"/>
            <a:ext cx="13712" cy="51612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41E894B1-A102-3B44-B3AB-9729B27CBEFE}"/>
              </a:ext>
            </a:extLst>
          </p:cNvPr>
          <p:cNvSpPr>
            <a:spLocks noChangeArrowheads="1"/>
          </p:cNvSpPr>
          <p:nvPr/>
        </p:nvSpPr>
        <p:spPr bwMode="auto">
          <a:xfrm>
            <a:off x="5347698" y="2964645"/>
            <a:ext cx="728881" cy="424654"/>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Check</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login</a:t>
            </a:r>
          </a:p>
        </p:txBody>
      </p:sp>
      <p:sp>
        <p:nvSpPr>
          <p:cNvPr id="18" name="Rounded Rectangle 17">
            <a:extLst>
              <a:ext uri="{FF2B5EF4-FFF2-40B4-BE49-F238E27FC236}">
                <a16:creationId xmlns:a16="http://schemas.microsoft.com/office/drawing/2014/main" id="{5A625FEF-61CF-9842-AA66-457C71D3BAC5}"/>
              </a:ext>
            </a:extLst>
          </p:cNvPr>
          <p:cNvSpPr>
            <a:spLocks noChangeArrowheads="1"/>
          </p:cNvSpPr>
          <p:nvPr/>
        </p:nvSpPr>
        <p:spPr bwMode="auto">
          <a:xfrm>
            <a:off x="5347698" y="4407049"/>
            <a:ext cx="728881" cy="409302"/>
          </a:xfrm>
          <a:prstGeom prst="roundRect">
            <a:avLst>
              <a:gd name="adj" fmla="val 28597"/>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Get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password</a:t>
            </a:r>
          </a:p>
        </p:txBody>
      </p:sp>
      <p:sp>
        <p:nvSpPr>
          <p:cNvPr id="19" name="Rounded Rectangle 18">
            <a:extLst>
              <a:ext uri="{FF2B5EF4-FFF2-40B4-BE49-F238E27FC236}">
                <a16:creationId xmlns:a16="http://schemas.microsoft.com/office/drawing/2014/main" id="{B452FA5F-8EDE-934C-8F4E-999BE60675CB}"/>
              </a:ext>
            </a:extLst>
          </p:cNvPr>
          <p:cNvSpPr>
            <a:spLocks noChangeArrowheads="1"/>
          </p:cNvSpPr>
          <p:nvPr/>
        </p:nvSpPr>
        <p:spPr bwMode="auto">
          <a:xfrm>
            <a:off x="6384033" y="5297699"/>
            <a:ext cx="728881" cy="409302"/>
          </a:xfrm>
          <a:prstGeom prst="roundRect">
            <a:avLst>
              <a:gd name="adj" fmla="val 28597"/>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Check</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password</a:t>
            </a:r>
          </a:p>
        </p:txBody>
      </p:sp>
      <p:sp>
        <p:nvSpPr>
          <p:cNvPr id="20" name="Rounded Rectangle 19">
            <a:extLst>
              <a:ext uri="{FF2B5EF4-FFF2-40B4-BE49-F238E27FC236}">
                <a16:creationId xmlns:a16="http://schemas.microsoft.com/office/drawing/2014/main" id="{B6EDC328-618A-694E-BA52-3462EB6EEFD0}"/>
              </a:ext>
            </a:extLst>
          </p:cNvPr>
          <p:cNvSpPr>
            <a:spLocks noChangeArrowheads="1"/>
          </p:cNvSpPr>
          <p:nvPr/>
        </p:nvSpPr>
        <p:spPr bwMode="auto">
          <a:xfrm>
            <a:off x="7032104" y="2438624"/>
            <a:ext cx="806916" cy="409302"/>
          </a:xfrm>
          <a:prstGeom prst="roundRect">
            <a:avLst>
              <a:gd name="adj" fmla="val 28597"/>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Increment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attempts</a:t>
            </a:r>
          </a:p>
        </p:txBody>
      </p:sp>
      <p:sp>
        <p:nvSpPr>
          <p:cNvPr id="21" name="Rounded Rectangle 20">
            <a:extLst>
              <a:ext uri="{FF2B5EF4-FFF2-40B4-BE49-F238E27FC236}">
                <a16:creationId xmlns:a16="http://schemas.microsoft.com/office/drawing/2014/main" id="{001D4DF6-4783-7A44-AAA7-7FD0450B61BD}"/>
              </a:ext>
            </a:extLst>
          </p:cNvPr>
          <p:cNvSpPr>
            <a:spLocks noChangeArrowheads="1"/>
          </p:cNvSpPr>
          <p:nvPr/>
        </p:nvSpPr>
        <p:spPr bwMode="auto">
          <a:xfrm>
            <a:off x="8086986" y="1762474"/>
            <a:ext cx="806916" cy="409302"/>
          </a:xfrm>
          <a:prstGeom prst="roundRect">
            <a:avLst>
              <a:gd name="adj" fmla="val 28597"/>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Indicate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failure</a:t>
            </a:r>
          </a:p>
        </p:txBody>
      </p:sp>
      <p:sp>
        <p:nvSpPr>
          <p:cNvPr id="22" name="Rounded Rectangle 21">
            <a:extLst>
              <a:ext uri="{FF2B5EF4-FFF2-40B4-BE49-F238E27FC236}">
                <a16:creationId xmlns:a16="http://schemas.microsoft.com/office/drawing/2014/main" id="{617644B0-6078-C04E-9409-767DA9CB98F0}"/>
              </a:ext>
            </a:extLst>
          </p:cNvPr>
          <p:cNvSpPr>
            <a:spLocks noChangeArrowheads="1"/>
          </p:cNvSpPr>
          <p:nvPr/>
        </p:nvSpPr>
        <p:spPr bwMode="auto">
          <a:xfrm>
            <a:off x="5286108" y="1762474"/>
            <a:ext cx="806916" cy="40930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Retry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login</a:t>
            </a:r>
          </a:p>
        </p:txBody>
      </p:sp>
      <p:sp>
        <p:nvSpPr>
          <p:cNvPr id="26" name="Rounded Rectangle 25">
            <a:extLst>
              <a:ext uri="{FF2B5EF4-FFF2-40B4-BE49-F238E27FC236}">
                <a16:creationId xmlns:a16="http://schemas.microsoft.com/office/drawing/2014/main" id="{8F33B02E-1E9A-2E43-936F-A3D86B9D6907}"/>
              </a:ext>
            </a:extLst>
          </p:cNvPr>
          <p:cNvSpPr>
            <a:spLocks noChangeArrowheads="1"/>
          </p:cNvSpPr>
          <p:nvPr/>
        </p:nvSpPr>
        <p:spPr bwMode="auto">
          <a:xfrm>
            <a:off x="7334964" y="5874778"/>
            <a:ext cx="457200" cy="45720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End</a:t>
            </a:r>
          </a:p>
        </p:txBody>
      </p:sp>
      <p:sp>
        <p:nvSpPr>
          <p:cNvPr id="27" name="Rounded Rectangle 26">
            <a:extLst>
              <a:ext uri="{FF2B5EF4-FFF2-40B4-BE49-F238E27FC236}">
                <a16:creationId xmlns:a16="http://schemas.microsoft.com/office/drawing/2014/main" id="{C549BA0E-D83C-2449-B021-84128EEB768D}"/>
              </a:ext>
            </a:extLst>
          </p:cNvPr>
          <p:cNvSpPr>
            <a:spLocks noChangeArrowheads="1"/>
          </p:cNvSpPr>
          <p:nvPr/>
        </p:nvSpPr>
        <p:spPr bwMode="auto">
          <a:xfrm>
            <a:off x="8261844" y="980728"/>
            <a:ext cx="457200" cy="45720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End</a:t>
            </a:r>
          </a:p>
        </p:txBody>
      </p:sp>
      <p:sp>
        <p:nvSpPr>
          <p:cNvPr id="28" name="Rounded Rectangle 27">
            <a:extLst>
              <a:ext uri="{FF2B5EF4-FFF2-40B4-BE49-F238E27FC236}">
                <a16:creationId xmlns:a16="http://schemas.microsoft.com/office/drawing/2014/main" id="{5697DB72-4BF9-3F4B-8C8E-D0874A77719D}"/>
              </a:ext>
            </a:extLst>
          </p:cNvPr>
          <p:cNvSpPr>
            <a:spLocks noChangeArrowheads="1"/>
          </p:cNvSpPr>
          <p:nvPr/>
        </p:nvSpPr>
        <p:spPr bwMode="auto">
          <a:xfrm>
            <a:off x="4259796" y="2286225"/>
            <a:ext cx="864096" cy="304798"/>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F</a:t>
            </a:r>
          </a:p>
        </p:txBody>
      </p:sp>
      <p:sp>
        <p:nvSpPr>
          <p:cNvPr id="29" name="Rounded Rectangle 28">
            <a:extLst>
              <a:ext uri="{FF2B5EF4-FFF2-40B4-BE49-F238E27FC236}">
                <a16:creationId xmlns:a16="http://schemas.microsoft.com/office/drawing/2014/main" id="{B1BE4B15-7617-1246-A37B-E354FEF1F456}"/>
              </a:ext>
            </a:extLst>
          </p:cNvPr>
          <p:cNvSpPr>
            <a:spLocks noChangeArrowheads="1"/>
          </p:cNvSpPr>
          <p:nvPr/>
        </p:nvSpPr>
        <p:spPr bwMode="auto">
          <a:xfrm>
            <a:off x="6672064" y="3768014"/>
            <a:ext cx="864096" cy="304798"/>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T</a:t>
            </a:r>
          </a:p>
        </p:txBody>
      </p:sp>
      <p:sp>
        <p:nvSpPr>
          <p:cNvPr id="30" name="Diamond 29">
            <a:extLst>
              <a:ext uri="{FF2B5EF4-FFF2-40B4-BE49-F238E27FC236}">
                <a16:creationId xmlns:a16="http://schemas.microsoft.com/office/drawing/2014/main" id="{599D0E68-61A8-9243-AC4A-FA3FF98B631A}"/>
              </a:ext>
            </a:extLst>
          </p:cNvPr>
          <p:cNvSpPr/>
          <p:nvPr/>
        </p:nvSpPr>
        <p:spPr>
          <a:xfrm>
            <a:off x="7344122" y="1875685"/>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iamond 30">
            <a:extLst>
              <a:ext uri="{FF2B5EF4-FFF2-40B4-BE49-F238E27FC236}">
                <a16:creationId xmlns:a16="http://schemas.microsoft.com/office/drawing/2014/main" id="{50748461-74D7-C442-8ED3-C93C789970EE}"/>
              </a:ext>
            </a:extLst>
          </p:cNvPr>
          <p:cNvSpPr/>
          <p:nvPr/>
        </p:nvSpPr>
        <p:spPr>
          <a:xfrm>
            <a:off x="5620697" y="3817954"/>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iamond 31">
            <a:extLst>
              <a:ext uri="{FF2B5EF4-FFF2-40B4-BE49-F238E27FC236}">
                <a16:creationId xmlns:a16="http://schemas.microsoft.com/office/drawing/2014/main" id="{1826651C-EDBC-6E4E-B478-E148DA042CF2}"/>
              </a:ext>
            </a:extLst>
          </p:cNvPr>
          <p:cNvSpPr/>
          <p:nvPr/>
        </p:nvSpPr>
        <p:spPr>
          <a:xfrm>
            <a:off x="6657032" y="4633471"/>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iamond 32">
            <a:extLst>
              <a:ext uri="{FF2B5EF4-FFF2-40B4-BE49-F238E27FC236}">
                <a16:creationId xmlns:a16="http://schemas.microsoft.com/office/drawing/2014/main" id="{D1BD3A55-4D53-0B4B-9956-F76120604C7E}"/>
              </a:ext>
            </a:extLst>
          </p:cNvPr>
          <p:cNvSpPr/>
          <p:nvPr/>
        </p:nvSpPr>
        <p:spPr>
          <a:xfrm>
            <a:off x="7472124" y="5410910"/>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452B594B-7F21-4547-BE7F-7CAB89875B56}"/>
              </a:ext>
            </a:extLst>
          </p:cNvPr>
          <p:cNvSpPr txBox="1"/>
          <p:nvPr/>
        </p:nvSpPr>
        <p:spPr>
          <a:xfrm>
            <a:off x="7206962" y="1556793"/>
            <a:ext cx="1054882"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attempts &gt; 3 </a:t>
            </a:r>
          </a:p>
        </p:txBody>
      </p:sp>
      <p:sp>
        <p:nvSpPr>
          <p:cNvPr id="35" name="TextBox 34">
            <a:extLst>
              <a:ext uri="{FF2B5EF4-FFF2-40B4-BE49-F238E27FC236}">
                <a16:creationId xmlns:a16="http://schemas.microsoft.com/office/drawing/2014/main" id="{DA86E90E-4477-6341-9D7D-0D745A11B0E3}"/>
              </a:ext>
            </a:extLst>
          </p:cNvPr>
          <p:cNvSpPr txBox="1"/>
          <p:nvPr/>
        </p:nvSpPr>
        <p:spPr>
          <a:xfrm>
            <a:off x="6175973" y="1727168"/>
            <a:ext cx="1043599"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attempts &lt;= 3 </a:t>
            </a:r>
          </a:p>
        </p:txBody>
      </p:sp>
      <p:sp>
        <p:nvSpPr>
          <p:cNvPr id="36" name="TextBox 35">
            <a:extLst>
              <a:ext uri="{FF2B5EF4-FFF2-40B4-BE49-F238E27FC236}">
                <a16:creationId xmlns:a16="http://schemas.microsoft.com/office/drawing/2014/main" id="{C4E41D47-9388-3D45-B975-7C25E9D47163}"/>
              </a:ext>
            </a:extLst>
          </p:cNvPr>
          <p:cNvSpPr txBox="1"/>
          <p:nvPr/>
        </p:nvSpPr>
        <p:spPr>
          <a:xfrm>
            <a:off x="5807968" y="3501009"/>
            <a:ext cx="720080" cy="461665"/>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login invalid</a:t>
            </a:r>
          </a:p>
        </p:txBody>
      </p:sp>
      <p:sp>
        <p:nvSpPr>
          <p:cNvPr id="37" name="TextBox 36">
            <a:extLst>
              <a:ext uri="{FF2B5EF4-FFF2-40B4-BE49-F238E27FC236}">
                <a16:creationId xmlns:a16="http://schemas.microsoft.com/office/drawing/2014/main" id="{F0E6F37A-0130-1A4B-9B27-2A19460ED24B}"/>
              </a:ext>
            </a:extLst>
          </p:cNvPr>
          <p:cNvSpPr txBox="1"/>
          <p:nvPr/>
        </p:nvSpPr>
        <p:spPr>
          <a:xfrm>
            <a:off x="4858171" y="4060331"/>
            <a:ext cx="1011944"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login OK</a:t>
            </a:r>
          </a:p>
        </p:txBody>
      </p:sp>
      <p:sp>
        <p:nvSpPr>
          <p:cNvPr id="38" name="TextBox 37">
            <a:extLst>
              <a:ext uri="{FF2B5EF4-FFF2-40B4-BE49-F238E27FC236}">
                <a16:creationId xmlns:a16="http://schemas.microsoft.com/office/drawing/2014/main" id="{AFC4A73D-4BA8-4244-8105-8BBE55C80A39}"/>
              </a:ext>
            </a:extLst>
          </p:cNvPr>
          <p:cNvSpPr txBox="1"/>
          <p:nvPr/>
        </p:nvSpPr>
        <p:spPr>
          <a:xfrm>
            <a:off x="8107260" y="4820011"/>
            <a:ext cx="797053" cy="461665"/>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password </a:t>
            </a:r>
            <a:br>
              <a:rPr lang="en-US" sz="1200" dirty="0">
                <a:solidFill>
                  <a:schemeClr val="tx2"/>
                </a:solidFill>
                <a:latin typeface="Calibri" panose="020F0502020204030204" pitchFamily="34" charset="0"/>
                <a:cs typeface="Calibri" panose="020F0502020204030204" pitchFamily="34" charset="0"/>
              </a:rPr>
            </a:br>
            <a:r>
              <a:rPr lang="en-US" sz="1200" dirty="0">
                <a:solidFill>
                  <a:schemeClr val="tx2"/>
                </a:solidFill>
                <a:latin typeface="Calibri" panose="020F0502020204030204" pitchFamily="34" charset="0"/>
                <a:cs typeface="Calibri" panose="020F0502020204030204" pitchFamily="34" charset="0"/>
              </a:rPr>
              <a:t>invalid</a:t>
            </a:r>
          </a:p>
        </p:txBody>
      </p:sp>
      <p:sp>
        <p:nvSpPr>
          <p:cNvPr id="39" name="TextBox 38">
            <a:extLst>
              <a:ext uri="{FF2B5EF4-FFF2-40B4-BE49-F238E27FC236}">
                <a16:creationId xmlns:a16="http://schemas.microsoft.com/office/drawing/2014/main" id="{BE4AB02F-6947-F148-BFAC-3221D74FAACE}"/>
              </a:ext>
            </a:extLst>
          </p:cNvPr>
          <p:cNvSpPr txBox="1"/>
          <p:nvPr/>
        </p:nvSpPr>
        <p:spPr>
          <a:xfrm>
            <a:off x="7529350" y="5589241"/>
            <a:ext cx="1015670"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password OK</a:t>
            </a:r>
          </a:p>
        </p:txBody>
      </p:sp>
      <p:sp>
        <p:nvSpPr>
          <p:cNvPr id="40" name="TextBox 39">
            <a:extLst>
              <a:ext uri="{FF2B5EF4-FFF2-40B4-BE49-F238E27FC236}">
                <a16:creationId xmlns:a16="http://schemas.microsoft.com/office/drawing/2014/main" id="{61A664DA-1253-6245-8308-D10A95B51249}"/>
              </a:ext>
            </a:extLst>
          </p:cNvPr>
          <p:cNvSpPr txBox="1"/>
          <p:nvPr/>
        </p:nvSpPr>
        <p:spPr>
          <a:xfrm>
            <a:off x="6769654" y="4736178"/>
            <a:ext cx="1003288" cy="276999"/>
          </a:xfrm>
          <a:prstGeom prst="rect">
            <a:avLst/>
          </a:prstGeom>
          <a:noFill/>
        </p:spPr>
        <p:txBody>
          <a:bodyPr wrap="square" rtlCol="0">
            <a:spAutoFit/>
          </a:bodyPr>
          <a:lstStyle/>
          <a:p>
            <a:pPr algn="ctr"/>
            <a:r>
              <a:rPr lang="en-US" sz="1200" dirty="0" err="1">
                <a:solidFill>
                  <a:schemeClr val="tx2"/>
                </a:solidFill>
                <a:latin typeface="Calibri" panose="020F0502020204030204" pitchFamily="34" charset="0"/>
                <a:cs typeface="Calibri" panose="020F0502020204030204" pitchFamily="34" charset="0"/>
              </a:rPr>
              <a:t>authfail</a:t>
            </a:r>
            <a:r>
              <a:rPr lang="en-US" sz="1200" dirty="0">
                <a:solidFill>
                  <a:schemeClr val="tx2"/>
                </a:solidFill>
                <a:latin typeface="Calibri" panose="020F0502020204030204" pitchFamily="34" charset="0"/>
                <a:cs typeface="Calibri" panose="020F0502020204030204" pitchFamily="34" charset="0"/>
              </a:rPr>
              <a:t> = T</a:t>
            </a:r>
          </a:p>
        </p:txBody>
      </p:sp>
      <p:sp>
        <p:nvSpPr>
          <p:cNvPr id="41" name="TextBox 40">
            <a:extLst>
              <a:ext uri="{FF2B5EF4-FFF2-40B4-BE49-F238E27FC236}">
                <a16:creationId xmlns:a16="http://schemas.microsoft.com/office/drawing/2014/main" id="{86033D6D-07C7-C444-8C16-A85DE8DB5116}"/>
              </a:ext>
            </a:extLst>
          </p:cNvPr>
          <p:cNvSpPr txBox="1"/>
          <p:nvPr/>
        </p:nvSpPr>
        <p:spPr>
          <a:xfrm>
            <a:off x="5865104" y="4919750"/>
            <a:ext cx="883369" cy="276999"/>
          </a:xfrm>
          <a:prstGeom prst="rect">
            <a:avLst/>
          </a:prstGeom>
          <a:noFill/>
        </p:spPr>
        <p:txBody>
          <a:bodyPr wrap="square" rtlCol="0">
            <a:spAutoFit/>
          </a:bodyPr>
          <a:lstStyle/>
          <a:p>
            <a:pPr algn="ctr"/>
            <a:r>
              <a:rPr lang="en-US" sz="1200" dirty="0" err="1">
                <a:solidFill>
                  <a:schemeClr val="tx2"/>
                </a:solidFill>
                <a:latin typeface="Calibri" panose="020F0502020204030204" pitchFamily="34" charset="0"/>
                <a:cs typeface="Calibri" panose="020F0502020204030204" pitchFamily="34" charset="0"/>
              </a:rPr>
              <a:t>authfail</a:t>
            </a:r>
            <a:r>
              <a:rPr lang="en-US" sz="1200" dirty="0">
                <a:solidFill>
                  <a:schemeClr val="tx2"/>
                </a:solidFill>
                <a:latin typeface="Calibri" panose="020F0502020204030204" pitchFamily="34" charset="0"/>
                <a:cs typeface="Calibri" panose="020F0502020204030204" pitchFamily="34" charset="0"/>
              </a:rPr>
              <a:t> = F</a:t>
            </a:r>
          </a:p>
        </p:txBody>
      </p:sp>
      <p:cxnSp>
        <p:nvCxnSpPr>
          <p:cNvPr id="42" name="Straight Arrow Connector 41">
            <a:extLst>
              <a:ext uri="{FF2B5EF4-FFF2-40B4-BE49-F238E27FC236}">
                <a16:creationId xmlns:a16="http://schemas.microsoft.com/office/drawing/2014/main" id="{A52354B4-1D5A-B543-A427-636A0C01C014}"/>
              </a:ext>
            </a:extLst>
          </p:cNvPr>
          <p:cNvCxnSpPr>
            <a:cxnSpLocks/>
            <a:stCxn id="9" idx="3"/>
            <a:endCxn id="10" idx="1"/>
          </p:cNvCxnSpPr>
          <p:nvPr/>
        </p:nvCxnSpPr>
        <p:spPr>
          <a:xfrm flipV="1">
            <a:off x="4079776" y="3176973"/>
            <a:ext cx="247628" cy="1"/>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EB98DE1-4EDC-6848-AA89-7FBB6AE2A1C1}"/>
              </a:ext>
            </a:extLst>
          </p:cNvPr>
          <p:cNvCxnSpPr>
            <a:cxnSpLocks/>
            <a:stCxn id="10" idx="3"/>
            <a:endCxn id="16" idx="1"/>
          </p:cNvCxnSpPr>
          <p:nvPr/>
        </p:nvCxnSpPr>
        <p:spPr>
          <a:xfrm>
            <a:off x="5056285" y="3176972"/>
            <a:ext cx="291412"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E283817-8F40-BE4C-9CDF-29D051EF9D52}"/>
              </a:ext>
            </a:extLst>
          </p:cNvPr>
          <p:cNvCxnSpPr>
            <a:cxnSpLocks/>
            <a:stCxn id="16" idx="2"/>
          </p:cNvCxnSpPr>
          <p:nvPr/>
        </p:nvCxnSpPr>
        <p:spPr>
          <a:xfrm>
            <a:off x="5712138" y="3389300"/>
            <a:ext cx="0" cy="428655"/>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4DADA1E-7B97-FE48-8C3E-CE5CA4D558C8}"/>
              </a:ext>
            </a:extLst>
          </p:cNvPr>
          <p:cNvCxnSpPr>
            <a:cxnSpLocks/>
          </p:cNvCxnSpPr>
          <p:nvPr/>
        </p:nvCxnSpPr>
        <p:spPr>
          <a:xfrm>
            <a:off x="5712137" y="4012825"/>
            <a:ext cx="0" cy="394224"/>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6E7707A-3A84-7B49-BF14-14E04AF50752}"/>
              </a:ext>
            </a:extLst>
          </p:cNvPr>
          <p:cNvCxnSpPr>
            <a:cxnSpLocks/>
          </p:cNvCxnSpPr>
          <p:nvPr/>
        </p:nvCxnSpPr>
        <p:spPr>
          <a:xfrm flipV="1">
            <a:off x="5803578" y="3894272"/>
            <a:ext cx="853455" cy="15123"/>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7685A7F-D8AF-2943-B2D9-C84B23543E96}"/>
              </a:ext>
            </a:extLst>
          </p:cNvPr>
          <p:cNvCxnSpPr>
            <a:cxnSpLocks/>
            <a:endCxn id="32" idx="1"/>
          </p:cNvCxnSpPr>
          <p:nvPr/>
        </p:nvCxnSpPr>
        <p:spPr>
          <a:xfrm>
            <a:off x="6093024" y="4719177"/>
            <a:ext cx="564008" cy="5734"/>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7BFAA11-78DC-D640-99A0-BA68B56DDBB3}"/>
              </a:ext>
            </a:extLst>
          </p:cNvPr>
          <p:cNvCxnSpPr>
            <a:cxnSpLocks/>
            <a:stCxn id="32" idx="2"/>
            <a:endCxn id="19" idx="0"/>
          </p:cNvCxnSpPr>
          <p:nvPr/>
        </p:nvCxnSpPr>
        <p:spPr>
          <a:xfrm>
            <a:off x="6748473" y="4816351"/>
            <a:ext cx="1" cy="48134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8DA46C70-F19D-4042-92B6-CCFA8B3BB411}"/>
              </a:ext>
            </a:extLst>
          </p:cNvPr>
          <p:cNvCxnSpPr>
            <a:cxnSpLocks/>
            <a:stCxn id="19" idx="3"/>
            <a:endCxn id="33" idx="1"/>
          </p:cNvCxnSpPr>
          <p:nvPr/>
        </p:nvCxnSpPr>
        <p:spPr>
          <a:xfrm>
            <a:off x="7112914" y="5502350"/>
            <a:ext cx="359211"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AD864E1-40BF-1246-85C9-DC84405CC106}"/>
              </a:ext>
            </a:extLst>
          </p:cNvPr>
          <p:cNvCxnSpPr>
            <a:cxnSpLocks/>
            <a:stCxn id="33" idx="2"/>
            <a:endCxn id="26" idx="0"/>
          </p:cNvCxnSpPr>
          <p:nvPr/>
        </p:nvCxnSpPr>
        <p:spPr>
          <a:xfrm>
            <a:off x="7563564" y="5593790"/>
            <a:ext cx="0" cy="28098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12D88B82-00E6-F241-84FF-24A0373B59E9}"/>
              </a:ext>
            </a:extLst>
          </p:cNvPr>
          <p:cNvCxnSpPr>
            <a:cxnSpLocks/>
            <a:stCxn id="20" idx="0"/>
            <a:endCxn id="30" idx="2"/>
          </p:cNvCxnSpPr>
          <p:nvPr/>
        </p:nvCxnSpPr>
        <p:spPr>
          <a:xfrm flipV="1">
            <a:off x="7435562" y="2058566"/>
            <a:ext cx="0" cy="380059"/>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1A0B608-2575-894D-884C-9BD664A14C15}"/>
              </a:ext>
            </a:extLst>
          </p:cNvPr>
          <p:cNvCxnSpPr>
            <a:cxnSpLocks/>
            <a:stCxn id="30" idx="3"/>
            <a:endCxn id="21" idx="1"/>
          </p:cNvCxnSpPr>
          <p:nvPr/>
        </p:nvCxnSpPr>
        <p:spPr>
          <a:xfrm>
            <a:off x="7527002" y="1967125"/>
            <a:ext cx="559984"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D69D8D3-342E-0C41-992A-6EE7C930ECA7}"/>
              </a:ext>
            </a:extLst>
          </p:cNvPr>
          <p:cNvCxnSpPr>
            <a:cxnSpLocks/>
            <a:stCxn id="30" idx="1"/>
          </p:cNvCxnSpPr>
          <p:nvPr/>
        </p:nvCxnSpPr>
        <p:spPr>
          <a:xfrm flipH="1">
            <a:off x="6106344" y="1967125"/>
            <a:ext cx="1237778"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99B12F65-2F4E-6141-8158-0136761DC6A7}"/>
              </a:ext>
            </a:extLst>
          </p:cNvPr>
          <p:cNvCxnSpPr>
            <a:cxnSpLocks/>
            <a:stCxn id="28" idx="2"/>
            <a:endCxn id="10" idx="0"/>
          </p:cNvCxnSpPr>
          <p:nvPr/>
        </p:nvCxnSpPr>
        <p:spPr>
          <a:xfrm>
            <a:off x="4691845" y="2591023"/>
            <a:ext cx="1" cy="38129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Elbow Connector 91">
            <a:extLst>
              <a:ext uri="{FF2B5EF4-FFF2-40B4-BE49-F238E27FC236}">
                <a16:creationId xmlns:a16="http://schemas.microsoft.com/office/drawing/2014/main" id="{B52B4BE9-B8A2-A94F-8FA5-78A4528FD2DA}"/>
              </a:ext>
            </a:extLst>
          </p:cNvPr>
          <p:cNvCxnSpPr>
            <a:cxnSpLocks/>
            <a:stCxn id="22" idx="1"/>
            <a:endCxn id="28" idx="0"/>
          </p:cNvCxnSpPr>
          <p:nvPr/>
        </p:nvCxnSpPr>
        <p:spPr>
          <a:xfrm rot="10800000" flipV="1">
            <a:off x="4691844" y="1967125"/>
            <a:ext cx="594264" cy="319100"/>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97" name="Elbow Connector 96">
            <a:extLst>
              <a:ext uri="{FF2B5EF4-FFF2-40B4-BE49-F238E27FC236}">
                <a16:creationId xmlns:a16="http://schemas.microsoft.com/office/drawing/2014/main" id="{8AFFDBEB-8D6E-CC45-8BEC-AA0DA2D3DD0C}"/>
              </a:ext>
            </a:extLst>
          </p:cNvPr>
          <p:cNvCxnSpPr>
            <a:cxnSpLocks/>
            <a:stCxn id="29" idx="2"/>
          </p:cNvCxnSpPr>
          <p:nvPr/>
        </p:nvCxnSpPr>
        <p:spPr>
          <a:xfrm rot="5400000">
            <a:off x="6383310" y="3766081"/>
            <a:ext cx="414073" cy="1027534"/>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2" name="Elbow Connector 101">
            <a:extLst>
              <a:ext uri="{FF2B5EF4-FFF2-40B4-BE49-F238E27FC236}">
                <a16:creationId xmlns:a16="http://schemas.microsoft.com/office/drawing/2014/main" id="{BE96210E-512B-9846-AA5E-B31F59273350}"/>
              </a:ext>
            </a:extLst>
          </p:cNvPr>
          <p:cNvCxnSpPr>
            <a:cxnSpLocks/>
            <a:stCxn id="32" idx="3"/>
          </p:cNvCxnSpPr>
          <p:nvPr/>
        </p:nvCxnSpPr>
        <p:spPr>
          <a:xfrm flipV="1">
            <a:off x="6839913" y="2834553"/>
            <a:ext cx="913823" cy="1890358"/>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6" name="Elbow Connector 105">
            <a:extLst>
              <a:ext uri="{FF2B5EF4-FFF2-40B4-BE49-F238E27FC236}">
                <a16:creationId xmlns:a16="http://schemas.microsoft.com/office/drawing/2014/main" id="{B834412D-5049-474F-9BC1-BCF8ADAE8784}"/>
              </a:ext>
            </a:extLst>
          </p:cNvPr>
          <p:cNvCxnSpPr>
            <a:cxnSpLocks/>
            <a:stCxn id="33" idx="3"/>
            <a:endCxn id="20" idx="3"/>
          </p:cNvCxnSpPr>
          <p:nvPr/>
        </p:nvCxnSpPr>
        <p:spPr>
          <a:xfrm flipV="1">
            <a:off x="7655004" y="2643276"/>
            <a:ext cx="184016" cy="2859075"/>
          </a:xfrm>
          <a:prstGeom prst="bentConnector3">
            <a:avLst>
              <a:gd name="adj1" fmla="val 224228"/>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D8BB7569-7ED7-8743-A286-A05FD57FF387}"/>
              </a:ext>
            </a:extLst>
          </p:cNvPr>
          <p:cNvCxnSpPr>
            <a:cxnSpLocks/>
            <a:stCxn id="21" idx="0"/>
            <a:endCxn id="27" idx="2"/>
          </p:cNvCxnSpPr>
          <p:nvPr/>
        </p:nvCxnSpPr>
        <p:spPr>
          <a:xfrm flipV="1">
            <a:off x="8490444" y="1437928"/>
            <a:ext cx="0" cy="324546"/>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6818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Orchestration and choreography</a:t>
            </a:r>
          </a:p>
        </p:txBody>
      </p:sp>
      <p:sp>
        <p:nvSpPr>
          <p:cNvPr id="8" name="Rounded Rectangle 7">
            <a:extLst>
              <a:ext uri="{FF2B5EF4-FFF2-40B4-BE49-F238E27FC236}">
                <a16:creationId xmlns:a16="http://schemas.microsoft.com/office/drawing/2014/main" id="{C738ABCC-2F22-514D-9504-437AB4365FDE}"/>
              </a:ext>
            </a:extLst>
          </p:cNvPr>
          <p:cNvSpPr>
            <a:spLocks noChangeArrowheads="1"/>
          </p:cNvSpPr>
          <p:nvPr/>
        </p:nvSpPr>
        <p:spPr bwMode="auto">
          <a:xfrm>
            <a:off x="2063552" y="4653136"/>
            <a:ext cx="1645920" cy="1188720"/>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Login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service</a:t>
            </a:r>
          </a:p>
        </p:txBody>
      </p:sp>
      <p:sp>
        <p:nvSpPr>
          <p:cNvPr id="9" name="Rounded Rectangle 8">
            <a:extLst>
              <a:ext uri="{FF2B5EF4-FFF2-40B4-BE49-F238E27FC236}">
                <a16:creationId xmlns:a16="http://schemas.microsoft.com/office/drawing/2014/main" id="{585AEDE5-547F-C544-A7F7-AEF5A066CDA6}"/>
              </a:ext>
            </a:extLst>
          </p:cNvPr>
          <p:cNvSpPr>
            <a:spLocks noChangeArrowheads="1"/>
          </p:cNvSpPr>
          <p:nvPr/>
        </p:nvSpPr>
        <p:spPr bwMode="auto">
          <a:xfrm>
            <a:off x="4234056" y="4653136"/>
            <a:ext cx="1645920" cy="1188720"/>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a:p>
            <a:pPr algn="ctr">
              <a:defRPr/>
            </a:pPr>
            <a:r>
              <a:rPr lang="en-US" sz="2800" b="1" dirty="0">
                <a:latin typeface="Calibri" panose="020F0502020204030204" pitchFamily="34" charset="0"/>
                <a:cs typeface="Calibri" panose="020F0502020204030204" pitchFamily="34" charset="0"/>
              </a:rPr>
              <a:t>service</a:t>
            </a:r>
          </a:p>
        </p:txBody>
      </p:sp>
      <p:sp>
        <p:nvSpPr>
          <p:cNvPr id="11" name="Rounded Rectangle 10">
            <a:extLst>
              <a:ext uri="{FF2B5EF4-FFF2-40B4-BE49-F238E27FC236}">
                <a16:creationId xmlns:a16="http://schemas.microsoft.com/office/drawing/2014/main" id="{17392267-FF8D-0F42-90A4-405B4E9AD019}"/>
              </a:ext>
            </a:extLst>
          </p:cNvPr>
          <p:cNvSpPr>
            <a:spLocks noChangeArrowheads="1"/>
          </p:cNvSpPr>
          <p:nvPr/>
        </p:nvSpPr>
        <p:spPr bwMode="auto">
          <a:xfrm>
            <a:off x="2351584" y="2438048"/>
            <a:ext cx="3240360"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controller</a:t>
            </a:r>
          </a:p>
        </p:txBody>
      </p:sp>
      <p:cxnSp>
        <p:nvCxnSpPr>
          <p:cNvPr id="17" name="Straight Arrow Connector 16">
            <a:extLst>
              <a:ext uri="{FF2B5EF4-FFF2-40B4-BE49-F238E27FC236}">
                <a16:creationId xmlns:a16="http://schemas.microsoft.com/office/drawing/2014/main" id="{85A6F372-4BF4-904E-846F-5625FE16FB93}"/>
              </a:ext>
            </a:extLst>
          </p:cNvPr>
          <p:cNvCxnSpPr>
            <a:cxnSpLocks/>
            <a:stCxn id="8" idx="3"/>
            <a:endCxn id="9" idx="1"/>
          </p:cNvCxnSpPr>
          <p:nvPr/>
        </p:nvCxnSpPr>
        <p:spPr>
          <a:xfrm>
            <a:off x="3709472" y="5247496"/>
            <a:ext cx="524584"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B8415BE-F6FA-BA4A-AA41-C98CC7562837}"/>
              </a:ext>
            </a:extLst>
          </p:cNvPr>
          <p:cNvCxnSpPr>
            <a:cxnSpLocks/>
            <a:stCxn id="32" idx="2"/>
          </p:cNvCxnSpPr>
          <p:nvPr/>
        </p:nvCxnSpPr>
        <p:spPr>
          <a:xfrm>
            <a:off x="7260774" y="3556050"/>
            <a:ext cx="0" cy="1307592"/>
          </a:xfrm>
          <a:prstGeom prst="straightConnector1">
            <a:avLst/>
          </a:prstGeom>
          <a:ln w="38100">
            <a:solidFill>
              <a:schemeClr val="accent1">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CCA861D-EC57-8446-B38C-9A38185AD7B6}"/>
              </a:ext>
            </a:extLst>
          </p:cNvPr>
          <p:cNvCxnSpPr>
            <a:cxnSpLocks/>
            <a:stCxn id="8" idx="0"/>
            <a:endCxn id="11" idx="2"/>
          </p:cNvCxnSpPr>
          <p:nvPr/>
        </p:nvCxnSpPr>
        <p:spPr>
          <a:xfrm flipV="1">
            <a:off x="2886512" y="3356992"/>
            <a:ext cx="1085252" cy="1296144"/>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5DFABA7-226D-F246-B095-32DEEE960E81}"/>
              </a:ext>
            </a:extLst>
          </p:cNvPr>
          <p:cNvCxnSpPr>
            <a:cxnSpLocks/>
            <a:stCxn id="9" idx="0"/>
            <a:endCxn id="11" idx="2"/>
          </p:cNvCxnSpPr>
          <p:nvPr/>
        </p:nvCxnSpPr>
        <p:spPr>
          <a:xfrm flipH="1" flipV="1">
            <a:off x="3971764" y="3356992"/>
            <a:ext cx="1085252" cy="1296144"/>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2" name="Rounded Rectangle 31">
            <a:extLst>
              <a:ext uri="{FF2B5EF4-FFF2-40B4-BE49-F238E27FC236}">
                <a16:creationId xmlns:a16="http://schemas.microsoft.com/office/drawing/2014/main" id="{DCF86EE3-9FC2-5746-B079-105C69942629}"/>
              </a:ext>
            </a:extLst>
          </p:cNvPr>
          <p:cNvSpPr>
            <a:spLocks noChangeArrowheads="1"/>
          </p:cNvSpPr>
          <p:nvPr/>
        </p:nvSpPr>
        <p:spPr bwMode="auto">
          <a:xfrm>
            <a:off x="6437814" y="2367330"/>
            <a:ext cx="1645920" cy="1188720"/>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Login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service</a:t>
            </a:r>
          </a:p>
        </p:txBody>
      </p:sp>
      <p:sp>
        <p:nvSpPr>
          <p:cNvPr id="33" name="Rounded Rectangle 32">
            <a:extLst>
              <a:ext uri="{FF2B5EF4-FFF2-40B4-BE49-F238E27FC236}">
                <a16:creationId xmlns:a16="http://schemas.microsoft.com/office/drawing/2014/main" id="{931F77C1-F290-324E-A448-64D6C113F620}"/>
              </a:ext>
            </a:extLst>
          </p:cNvPr>
          <p:cNvSpPr>
            <a:spLocks noChangeArrowheads="1"/>
          </p:cNvSpPr>
          <p:nvPr/>
        </p:nvSpPr>
        <p:spPr bwMode="auto">
          <a:xfrm>
            <a:off x="8338512" y="2367330"/>
            <a:ext cx="1645920" cy="1188720"/>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a:p>
            <a:pPr algn="ctr">
              <a:defRPr/>
            </a:pPr>
            <a:r>
              <a:rPr lang="en-US" sz="2800" b="1" dirty="0">
                <a:latin typeface="Calibri" panose="020F0502020204030204" pitchFamily="34" charset="0"/>
                <a:cs typeface="Calibri" panose="020F0502020204030204" pitchFamily="34" charset="0"/>
              </a:rPr>
              <a:t>service</a:t>
            </a:r>
          </a:p>
        </p:txBody>
      </p:sp>
      <p:sp>
        <p:nvSpPr>
          <p:cNvPr id="34" name="Rounded Rectangle 33">
            <a:extLst>
              <a:ext uri="{FF2B5EF4-FFF2-40B4-BE49-F238E27FC236}">
                <a16:creationId xmlns:a16="http://schemas.microsoft.com/office/drawing/2014/main" id="{3B4C2E74-A139-0147-8B45-818D477D86C7}"/>
              </a:ext>
            </a:extLst>
          </p:cNvPr>
          <p:cNvSpPr>
            <a:spLocks noChangeArrowheads="1"/>
          </p:cNvSpPr>
          <p:nvPr/>
        </p:nvSpPr>
        <p:spPr bwMode="auto">
          <a:xfrm>
            <a:off x="6437815" y="4863643"/>
            <a:ext cx="3542259" cy="918945"/>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events</a:t>
            </a:r>
          </a:p>
        </p:txBody>
      </p:sp>
      <p:cxnSp>
        <p:nvCxnSpPr>
          <p:cNvPr id="38" name="Straight Arrow Connector 37">
            <a:extLst>
              <a:ext uri="{FF2B5EF4-FFF2-40B4-BE49-F238E27FC236}">
                <a16:creationId xmlns:a16="http://schemas.microsoft.com/office/drawing/2014/main" id="{66F23B58-547B-FA48-83E1-D6CD9AF3242D}"/>
              </a:ext>
            </a:extLst>
          </p:cNvPr>
          <p:cNvCxnSpPr>
            <a:cxnSpLocks/>
          </p:cNvCxnSpPr>
          <p:nvPr/>
        </p:nvCxnSpPr>
        <p:spPr>
          <a:xfrm>
            <a:off x="9130601" y="3556050"/>
            <a:ext cx="0" cy="1307592"/>
          </a:xfrm>
          <a:prstGeom prst="straightConnector1">
            <a:avLst/>
          </a:prstGeom>
          <a:ln w="38100">
            <a:solidFill>
              <a:schemeClr val="accent1">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DEC54A-37A0-DF4A-BFC8-81B94E7C0FC3}"/>
              </a:ext>
            </a:extLst>
          </p:cNvPr>
          <p:cNvSpPr txBox="1"/>
          <p:nvPr/>
        </p:nvSpPr>
        <p:spPr>
          <a:xfrm>
            <a:off x="2039496" y="1268760"/>
            <a:ext cx="3840480"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Service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orchestration</a:t>
            </a:r>
          </a:p>
        </p:txBody>
      </p:sp>
      <p:sp>
        <p:nvSpPr>
          <p:cNvPr id="44" name="Rounded Rectangle 43">
            <a:extLst>
              <a:ext uri="{FF2B5EF4-FFF2-40B4-BE49-F238E27FC236}">
                <a16:creationId xmlns:a16="http://schemas.microsoft.com/office/drawing/2014/main" id="{E09D6957-1560-BD49-9E4A-2975A1C78CFF}"/>
              </a:ext>
            </a:extLst>
          </p:cNvPr>
          <p:cNvSpPr>
            <a:spLocks noChangeArrowheads="1"/>
          </p:cNvSpPr>
          <p:nvPr/>
        </p:nvSpPr>
        <p:spPr bwMode="auto">
          <a:xfrm>
            <a:off x="1919536" y="1268760"/>
            <a:ext cx="4104456" cy="5112568"/>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54" name="TextBox 53">
            <a:extLst>
              <a:ext uri="{FF2B5EF4-FFF2-40B4-BE49-F238E27FC236}">
                <a16:creationId xmlns:a16="http://schemas.microsoft.com/office/drawing/2014/main" id="{B28BE944-EB9E-6A47-804F-2E3D5D8421E4}"/>
              </a:ext>
            </a:extLst>
          </p:cNvPr>
          <p:cNvSpPr txBox="1"/>
          <p:nvPr/>
        </p:nvSpPr>
        <p:spPr>
          <a:xfrm>
            <a:off x="6287968" y="1268760"/>
            <a:ext cx="3840480"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Service Choreography</a:t>
            </a:r>
          </a:p>
        </p:txBody>
      </p:sp>
      <p:sp>
        <p:nvSpPr>
          <p:cNvPr id="55" name="Rounded Rectangle 54">
            <a:extLst>
              <a:ext uri="{FF2B5EF4-FFF2-40B4-BE49-F238E27FC236}">
                <a16:creationId xmlns:a16="http://schemas.microsoft.com/office/drawing/2014/main" id="{37E8EDB9-2825-2A43-B985-4C75EB71E51B}"/>
              </a:ext>
            </a:extLst>
          </p:cNvPr>
          <p:cNvSpPr>
            <a:spLocks noChangeArrowheads="1"/>
          </p:cNvSpPr>
          <p:nvPr/>
        </p:nvSpPr>
        <p:spPr bwMode="auto">
          <a:xfrm>
            <a:off x="6168008" y="1268760"/>
            <a:ext cx="4104456" cy="5112568"/>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Tree>
    <p:extLst>
      <p:ext uri="{BB962C8B-B14F-4D97-AF65-F5344CB8AC3E}">
        <p14:creationId xmlns:p14="http://schemas.microsoft.com/office/powerpoint/2010/main" val="19296688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1274935"/>
          </a:xfrm>
        </p:spPr>
        <p:txBody>
          <a:bodyPr>
            <a:normAutofit fontScale="90000"/>
          </a:bodyPr>
          <a:lstStyle/>
          <a:p>
            <a:r>
              <a:rPr lang="en-US" dirty="0">
                <a:solidFill>
                  <a:schemeClr val="accent1"/>
                </a:solidFill>
              </a:rPr>
              <a:t>Failure types in a </a:t>
            </a:r>
            <a:br>
              <a:rPr lang="en-US" dirty="0">
                <a:solidFill>
                  <a:schemeClr val="accent1"/>
                </a:solidFill>
              </a:rPr>
            </a:br>
            <a:r>
              <a:rPr lang="en-US" dirty="0">
                <a:solidFill>
                  <a:schemeClr val="accent1"/>
                </a:solidFill>
              </a:rPr>
              <a:t>microservices system</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59536" y="1402828"/>
            <a:ext cx="10479024" cy="5194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Internal service failure</a:t>
            </a:r>
          </a:p>
          <a:p>
            <a:pPr lvl="1"/>
            <a:r>
              <a:rPr lang="en-US" sz="2000" dirty="0"/>
              <a:t>These are conditions that are detected by the service and can be reported to the service client in an error message. An example of this type of failure is a service that takes a URL as an input and discovers that this is an invalid link.</a:t>
            </a:r>
          </a:p>
          <a:p>
            <a:r>
              <a:rPr lang="en-US" b="1" dirty="0">
                <a:solidFill>
                  <a:srgbClr val="C00000"/>
                </a:solidFill>
              </a:rPr>
              <a:t>External service failure</a:t>
            </a:r>
          </a:p>
          <a:p>
            <a:pPr lvl="1"/>
            <a:r>
              <a:rPr lang="en-US" sz="2000" dirty="0"/>
              <a:t>These failures have an external cause, which affects the availability of a service. Failure may cause the service to become unresponsive and actions have to be taken to restart the service.</a:t>
            </a:r>
          </a:p>
          <a:p>
            <a:r>
              <a:rPr lang="en-US" b="1" dirty="0">
                <a:solidFill>
                  <a:srgbClr val="C00000"/>
                </a:solidFill>
              </a:rPr>
              <a:t>Service performance failure</a:t>
            </a:r>
          </a:p>
          <a:p>
            <a:pPr lvl="1"/>
            <a:r>
              <a:rPr lang="en-US" sz="2000" dirty="0"/>
              <a:t>The performance of the service degrades to an unacceptable level. This may be due to a heavy load or an internal problem with the service. External service monitoring can be used to detect performance failures and unresponsive services.</a:t>
            </a:r>
          </a:p>
          <a:p>
            <a:endParaRPr lang="en-US" sz="2000" dirty="0"/>
          </a:p>
          <a:p>
            <a:endParaRPr lang="en-US" sz="2000" dirty="0"/>
          </a:p>
          <a:p>
            <a:endParaRPr lang="en-US" sz="2000" dirty="0"/>
          </a:p>
        </p:txBody>
      </p:sp>
    </p:spTree>
    <p:extLst>
      <p:ext uri="{BB962C8B-B14F-4D97-AF65-F5344CB8AC3E}">
        <p14:creationId xmlns:p14="http://schemas.microsoft.com/office/powerpoint/2010/main" val="26831319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Timeouts and circuit breakers</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04672" y="1066626"/>
            <a:ext cx="10533887" cy="55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Timeout</a:t>
            </a:r>
          </a:p>
          <a:p>
            <a:pPr lvl="1"/>
            <a:r>
              <a:rPr lang="en-US" sz="2400" dirty="0"/>
              <a:t>A </a:t>
            </a:r>
            <a:r>
              <a:rPr lang="en-US" sz="2400" dirty="0">
                <a:solidFill>
                  <a:srgbClr val="C00000"/>
                </a:solidFill>
              </a:rPr>
              <a:t>timeout</a:t>
            </a:r>
            <a:r>
              <a:rPr lang="en-US" sz="2400" dirty="0"/>
              <a:t> is a counter that this associated with the service requests and starts running when the request is made. </a:t>
            </a:r>
          </a:p>
          <a:p>
            <a:pPr lvl="1"/>
            <a:r>
              <a:rPr lang="en-US" sz="2400" dirty="0"/>
              <a:t>Once the counter reaches some predefined value, such as 10 seconds, the calling service assumes that the service request has failed and acts accordingly.</a:t>
            </a:r>
          </a:p>
          <a:p>
            <a:pPr lvl="1"/>
            <a:r>
              <a:rPr lang="en-US" sz="2400" dirty="0"/>
              <a:t>The problem with the timeout approach is that every service call to a ‘</a:t>
            </a:r>
            <a:r>
              <a:rPr lang="en-US" sz="2400" dirty="0">
                <a:solidFill>
                  <a:srgbClr val="C00000"/>
                </a:solidFill>
              </a:rPr>
              <a:t>failed service</a:t>
            </a:r>
            <a:r>
              <a:rPr lang="en-US" sz="2400" dirty="0"/>
              <a:t>’ is delayed by the timeout value so the whole system slows down. </a:t>
            </a:r>
          </a:p>
          <a:p>
            <a:r>
              <a:rPr lang="en-US" b="1" dirty="0">
                <a:solidFill>
                  <a:srgbClr val="C00000"/>
                </a:solidFill>
              </a:rPr>
              <a:t>Circuit breaker</a:t>
            </a:r>
          </a:p>
          <a:p>
            <a:pPr lvl="1"/>
            <a:r>
              <a:rPr lang="en-US" sz="2400" dirty="0"/>
              <a:t>Instead of using timeouts explicitly when a service call is made</a:t>
            </a:r>
          </a:p>
          <a:p>
            <a:pPr lvl="1"/>
            <a:r>
              <a:rPr lang="en-US" sz="2400" dirty="0"/>
              <a:t>Like an electrical circuit breaker, </a:t>
            </a:r>
            <a:r>
              <a:rPr lang="en-US" sz="2400" dirty="0">
                <a:solidFill>
                  <a:srgbClr val="C00000"/>
                </a:solidFill>
              </a:rPr>
              <a:t>this immediately denies access to a failed service </a:t>
            </a:r>
            <a:r>
              <a:rPr lang="en-US" sz="2400" dirty="0"/>
              <a:t>without the delays associated with timeouts.</a:t>
            </a:r>
          </a:p>
          <a:p>
            <a:endParaRPr lang="en-US" sz="2600" dirty="0"/>
          </a:p>
        </p:txBody>
      </p:sp>
    </p:spTree>
    <p:extLst>
      <p:ext uri="{BB962C8B-B14F-4D97-AF65-F5344CB8AC3E}">
        <p14:creationId xmlns:p14="http://schemas.microsoft.com/office/powerpoint/2010/main" val="21836079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Using a circuit breaker to </a:t>
            </a:r>
            <a:br>
              <a:rPr lang="en-US" dirty="0">
                <a:solidFill>
                  <a:schemeClr val="accent1"/>
                </a:solidFill>
              </a:rPr>
            </a:br>
            <a:r>
              <a:rPr lang="en-US" dirty="0">
                <a:solidFill>
                  <a:schemeClr val="accent1"/>
                </a:solidFill>
              </a:rPr>
              <a:t>cope with service failure</a:t>
            </a:r>
          </a:p>
        </p:txBody>
      </p:sp>
      <p:sp>
        <p:nvSpPr>
          <p:cNvPr id="8" name="Rounded Rectangle 7">
            <a:extLst>
              <a:ext uri="{FF2B5EF4-FFF2-40B4-BE49-F238E27FC236}">
                <a16:creationId xmlns:a16="http://schemas.microsoft.com/office/drawing/2014/main" id="{C738ABCC-2F22-514D-9504-437AB4365FDE}"/>
              </a:ext>
            </a:extLst>
          </p:cNvPr>
          <p:cNvSpPr>
            <a:spLocks noChangeArrowheads="1"/>
          </p:cNvSpPr>
          <p:nvPr/>
        </p:nvSpPr>
        <p:spPr bwMode="auto">
          <a:xfrm>
            <a:off x="2096806" y="1403297"/>
            <a:ext cx="1766946" cy="69616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S1</a:t>
            </a:r>
          </a:p>
        </p:txBody>
      </p:sp>
      <p:cxnSp>
        <p:nvCxnSpPr>
          <p:cNvPr id="17" name="Straight Arrow Connector 16">
            <a:extLst>
              <a:ext uri="{FF2B5EF4-FFF2-40B4-BE49-F238E27FC236}">
                <a16:creationId xmlns:a16="http://schemas.microsoft.com/office/drawing/2014/main" id="{85A6F372-4BF4-904E-846F-5625FE16FB93}"/>
              </a:ext>
            </a:extLst>
          </p:cNvPr>
          <p:cNvCxnSpPr>
            <a:cxnSpLocks/>
            <a:stCxn id="40" idx="3"/>
            <a:endCxn id="42" idx="1"/>
          </p:cNvCxnSpPr>
          <p:nvPr/>
        </p:nvCxnSpPr>
        <p:spPr>
          <a:xfrm>
            <a:off x="7824192" y="3190470"/>
            <a:ext cx="242710"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8" name="Rounded Rectangle 27">
            <a:extLst>
              <a:ext uri="{FF2B5EF4-FFF2-40B4-BE49-F238E27FC236}">
                <a16:creationId xmlns:a16="http://schemas.microsoft.com/office/drawing/2014/main" id="{183692F4-7ACC-BA44-8A3C-2F7B6162CD59}"/>
              </a:ext>
            </a:extLst>
          </p:cNvPr>
          <p:cNvSpPr>
            <a:spLocks noChangeArrowheads="1"/>
          </p:cNvSpPr>
          <p:nvPr/>
        </p:nvSpPr>
        <p:spPr bwMode="auto">
          <a:xfrm>
            <a:off x="8208943" y="1340769"/>
            <a:ext cx="1766946" cy="69616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S2</a:t>
            </a:r>
          </a:p>
        </p:txBody>
      </p:sp>
      <p:sp>
        <p:nvSpPr>
          <p:cNvPr id="30" name="Rounded Rectangle 29">
            <a:extLst>
              <a:ext uri="{FF2B5EF4-FFF2-40B4-BE49-F238E27FC236}">
                <a16:creationId xmlns:a16="http://schemas.microsoft.com/office/drawing/2014/main" id="{6792A6EB-1F8D-644D-893B-15C3C469B298}"/>
              </a:ext>
            </a:extLst>
          </p:cNvPr>
          <p:cNvSpPr>
            <a:spLocks noChangeArrowheads="1"/>
          </p:cNvSpPr>
          <p:nvPr/>
        </p:nvSpPr>
        <p:spPr bwMode="auto">
          <a:xfrm>
            <a:off x="2927648" y="284238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Check S2</a:t>
            </a:r>
          </a:p>
          <a:p>
            <a:pPr algn="ctr">
              <a:defRPr/>
            </a:pPr>
            <a:r>
              <a:rPr lang="en-US" sz="2000" b="1" dirty="0">
                <a:latin typeface="Calibri" panose="020F0502020204030204" pitchFamily="34" charset="0"/>
                <a:cs typeface="Calibri" panose="020F0502020204030204" pitchFamily="34" charset="0"/>
              </a:rPr>
              <a:t>availability</a:t>
            </a:r>
          </a:p>
        </p:txBody>
      </p:sp>
      <p:sp>
        <p:nvSpPr>
          <p:cNvPr id="31" name="Rounded Rectangle 30">
            <a:extLst>
              <a:ext uri="{FF2B5EF4-FFF2-40B4-BE49-F238E27FC236}">
                <a16:creationId xmlns:a16="http://schemas.microsoft.com/office/drawing/2014/main" id="{077F7A46-E39B-084D-96E4-C4B0C8E808A5}"/>
              </a:ext>
            </a:extLst>
          </p:cNvPr>
          <p:cNvSpPr>
            <a:spLocks noChangeArrowheads="1"/>
          </p:cNvSpPr>
          <p:nvPr/>
        </p:nvSpPr>
        <p:spPr bwMode="auto">
          <a:xfrm>
            <a:off x="2927648" y="424021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S2</a:t>
            </a:r>
          </a:p>
          <a:p>
            <a:pPr algn="ctr">
              <a:defRPr/>
            </a:pPr>
            <a:r>
              <a:rPr lang="en-US" sz="2000" b="1" dirty="0">
                <a:latin typeface="Calibri" panose="020F0502020204030204" pitchFamily="34" charset="0"/>
                <a:cs typeface="Calibri" panose="020F0502020204030204" pitchFamily="34" charset="0"/>
              </a:rPr>
              <a:t>availability</a:t>
            </a:r>
          </a:p>
        </p:txBody>
      </p:sp>
      <p:sp>
        <p:nvSpPr>
          <p:cNvPr id="35" name="Rounded Rectangle 34">
            <a:extLst>
              <a:ext uri="{FF2B5EF4-FFF2-40B4-BE49-F238E27FC236}">
                <a16:creationId xmlns:a16="http://schemas.microsoft.com/office/drawing/2014/main" id="{AD85FB37-7D84-9F49-A58A-FBDC3AC7838C}"/>
              </a:ext>
            </a:extLst>
          </p:cNvPr>
          <p:cNvSpPr>
            <a:spLocks noChangeArrowheads="1"/>
          </p:cNvSpPr>
          <p:nvPr/>
        </p:nvSpPr>
        <p:spPr bwMode="auto">
          <a:xfrm>
            <a:off x="2996055" y="5605838"/>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Route service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response</a:t>
            </a:r>
          </a:p>
        </p:txBody>
      </p:sp>
      <p:sp>
        <p:nvSpPr>
          <p:cNvPr id="37" name="Rounded Rectangle 36">
            <a:extLst>
              <a:ext uri="{FF2B5EF4-FFF2-40B4-BE49-F238E27FC236}">
                <a16:creationId xmlns:a16="http://schemas.microsoft.com/office/drawing/2014/main" id="{D9B77A4E-7A76-ED43-9DCD-2E4A3EB8626F}"/>
              </a:ext>
            </a:extLst>
          </p:cNvPr>
          <p:cNvSpPr>
            <a:spLocks noChangeArrowheads="1"/>
          </p:cNvSpPr>
          <p:nvPr/>
        </p:nvSpPr>
        <p:spPr bwMode="auto">
          <a:xfrm>
            <a:off x="4885650" y="4240216"/>
            <a:ext cx="1426375"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 S2</a:t>
            </a:r>
          </a:p>
          <a:p>
            <a:pPr algn="ctr">
              <a:defRPr/>
            </a:pPr>
            <a:r>
              <a:rPr lang="en-US" sz="2000" b="1" dirty="0">
                <a:latin typeface="Calibri" panose="020F0502020204030204" pitchFamily="34" charset="0"/>
                <a:cs typeface="Calibri" panose="020F0502020204030204" pitchFamily="34" charset="0"/>
              </a:rPr>
              <a:t>unavailable</a:t>
            </a:r>
          </a:p>
        </p:txBody>
      </p:sp>
      <p:sp>
        <p:nvSpPr>
          <p:cNvPr id="39" name="Rounded Rectangle 38">
            <a:extLst>
              <a:ext uri="{FF2B5EF4-FFF2-40B4-BE49-F238E27FC236}">
                <a16:creationId xmlns:a16="http://schemas.microsoft.com/office/drawing/2014/main" id="{E402AFEA-FB08-A845-BD0F-A85909E9DAB6}"/>
              </a:ext>
            </a:extLst>
          </p:cNvPr>
          <p:cNvSpPr>
            <a:spLocks noChangeArrowheads="1"/>
          </p:cNvSpPr>
          <p:nvPr/>
        </p:nvSpPr>
        <p:spPr bwMode="auto">
          <a:xfrm>
            <a:off x="6349238" y="510909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Increment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retries</a:t>
            </a:r>
          </a:p>
        </p:txBody>
      </p:sp>
      <p:sp>
        <p:nvSpPr>
          <p:cNvPr id="40" name="Rounded Rectangle 39">
            <a:extLst>
              <a:ext uri="{FF2B5EF4-FFF2-40B4-BE49-F238E27FC236}">
                <a16:creationId xmlns:a16="http://schemas.microsoft.com/office/drawing/2014/main" id="{81F80594-8FF5-BA46-96EE-A200CF33C3A1}"/>
              </a:ext>
            </a:extLst>
          </p:cNvPr>
          <p:cNvSpPr>
            <a:spLocks noChangeArrowheads="1"/>
          </p:cNvSpPr>
          <p:nvPr/>
        </p:nvSpPr>
        <p:spPr bwMode="auto">
          <a:xfrm>
            <a:off x="6349238" y="284238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timeout</a:t>
            </a:r>
          </a:p>
        </p:txBody>
      </p:sp>
      <p:sp>
        <p:nvSpPr>
          <p:cNvPr id="41" name="Rounded Rectangle 40">
            <a:extLst>
              <a:ext uri="{FF2B5EF4-FFF2-40B4-BE49-F238E27FC236}">
                <a16:creationId xmlns:a16="http://schemas.microsoft.com/office/drawing/2014/main" id="{114CD176-080E-AC4B-8B30-5BCCE8B79EBD}"/>
              </a:ext>
            </a:extLst>
          </p:cNvPr>
          <p:cNvSpPr>
            <a:spLocks noChangeArrowheads="1"/>
          </p:cNvSpPr>
          <p:nvPr/>
        </p:nvSpPr>
        <p:spPr bwMode="auto">
          <a:xfrm>
            <a:off x="8149723" y="392184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Check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timeout</a:t>
            </a:r>
          </a:p>
        </p:txBody>
      </p:sp>
      <p:sp>
        <p:nvSpPr>
          <p:cNvPr id="42" name="Rounded Rectangle 41">
            <a:extLst>
              <a:ext uri="{FF2B5EF4-FFF2-40B4-BE49-F238E27FC236}">
                <a16:creationId xmlns:a16="http://schemas.microsoft.com/office/drawing/2014/main" id="{AEA25C1B-3D74-6741-BF97-EA7C85D1B74F}"/>
              </a:ext>
            </a:extLst>
          </p:cNvPr>
          <p:cNvSpPr>
            <a:spLocks noChangeArrowheads="1"/>
          </p:cNvSpPr>
          <p:nvPr/>
        </p:nvSpPr>
        <p:spPr bwMode="auto">
          <a:xfrm>
            <a:off x="8066902" y="284238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Route service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request</a:t>
            </a:r>
          </a:p>
        </p:txBody>
      </p:sp>
      <p:sp>
        <p:nvSpPr>
          <p:cNvPr id="45" name="TextBox 44">
            <a:extLst>
              <a:ext uri="{FF2B5EF4-FFF2-40B4-BE49-F238E27FC236}">
                <a16:creationId xmlns:a16="http://schemas.microsoft.com/office/drawing/2014/main" id="{61D0B75E-3313-0B4A-A2F8-9F48E81EF7B1}"/>
              </a:ext>
            </a:extLst>
          </p:cNvPr>
          <p:cNvSpPr txBox="1"/>
          <p:nvPr/>
        </p:nvSpPr>
        <p:spPr>
          <a:xfrm>
            <a:off x="4139891" y="1988841"/>
            <a:ext cx="3840480" cy="584775"/>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Circuit breaker</a:t>
            </a:r>
          </a:p>
        </p:txBody>
      </p:sp>
      <p:sp>
        <p:nvSpPr>
          <p:cNvPr id="46" name="Rounded Rectangle 45">
            <a:extLst>
              <a:ext uri="{FF2B5EF4-FFF2-40B4-BE49-F238E27FC236}">
                <a16:creationId xmlns:a16="http://schemas.microsoft.com/office/drawing/2014/main" id="{F596A99A-CC71-E34A-8B5F-F5BCAD6EF011}"/>
              </a:ext>
            </a:extLst>
          </p:cNvPr>
          <p:cNvSpPr>
            <a:spLocks noChangeArrowheads="1"/>
          </p:cNvSpPr>
          <p:nvPr/>
        </p:nvSpPr>
        <p:spPr bwMode="auto">
          <a:xfrm>
            <a:off x="2639616" y="2561496"/>
            <a:ext cx="7128792" cy="4009167"/>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47" name="Diamond 46">
            <a:extLst>
              <a:ext uri="{FF2B5EF4-FFF2-40B4-BE49-F238E27FC236}">
                <a16:creationId xmlns:a16="http://schemas.microsoft.com/office/drawing/2014/main" id="{10391E82-EC97-5D48-AD3C-609CAF3D0551}"/>
              </a:ext>
            </a:extLst>
          </p:cNvPr>
          <p:cNvSpPr/>
          <p:nvPr/>
        </p:nvSpPr>
        <p:spPr>
          <a:xfrm>
            <a:off x="4583832" y="3053309"/>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F6F2BEE5-7129-EF4A-92D4-93AAC5ACCAD1}"/>
              </a:ext>
            </a:extLst>
          </p:cNvPr>
          <p:cNvCxnSpPr>
            <a:cxnSpLocks/>
            <a:endCxn id="30" idx="0"/>
          </p:cNvCxnSpPr>
          <p:nvPr/>
        </p:nvCxnSpPr>
        <p:spPr>
          <a:xfrm>
            <a:off x="3665125" y="2099465"/>
            <a:ext cx="0" cy="74292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0" name="Elbow Connector 49">
            <a:extLst>
              <a:ext uri="{FF2B5EF4-FFF2-40B4-BE49-F238E27FC236}">
                <a16:creationId xmlns:a16="http://schemas.microsoft.com/office/drawing/2014/main" id="{752D7146-1E6E-8245-9E4F-DEEF8187333E}"/>
              </a:ext>
            </a:extLst>
          </p:cNvPr>
          <p:cNvCxnSpPr>
            <a:cxnSpLocks/>
            <a:endCxn id="41" idx="1"/>
          </p:cNvCxnSpPr>
          <p:nvPr/>
        </p:nvCxnSpPr>
        <p:spPr>
          <a:xfrm>
            <a:off x="7437225" y="3573762"/>
            <a:ext cx="712498" cy="696169"/>
          </a:xfrm>
          <a:prstGeom prst="bentConnector3">
            <a:avLst>
              <a:gd name="adj1" fmla="val -2285"/>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E67132A0-2CCE-EE46-921A-D23B68352DE5}"/>
              </a:ext>
            </a:extLst>
          </p:cNvPr>
          <p:cNvCxnSpPr>
            <a:cxnSpLocks/>
          </p:cNvCxnSpPr>
          <p:nvPr/>
        </p:nvCxnSpPr>
        <p:spPr>
          <a:xfrm flipV="1">
            <a:off x="8499475" y="2019996"/>
            <a:ext cx="0" cy="82239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7" name="Elbow Connector 56">
            <a:extLst>
              <a:ext uri="{FF2B5EF4-FFF2-40B4-BE49-F238E27FC236}">
                <a16:creationId xmlns:a16="http://schemas.microsoft.com/office/drawing/2014/main" id="{5EB7AD38-4A8D-524F-9359-E604EF6780E9}"/>
              </a:ext>
            </a:extLst>
          </p:cNvPr>
          <p:cNvCxnSpPr>
            <a:cxnSpLocks/>
            <a:stCxn id="28" idx="3"/>
            <a:endCxn id="41" idx="3"/>
          </p:cNvCxnSpPr>
          <p:nvPr/>
        </p:nvCxnSpPr>
        <p:spPr>
          <a:xfrm flipH="1">
            <a:off x="9624677" y="1688854"/>
            <a:ext cx="351212" cy="2581077"/>
          </a:xfrm>
          <a:prstGeom prst="bentConnector3">
            <a:avLst>
              <a:gd name="adj1" fmla="val -65089"/>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63" name="Elbow Connector 62">
            <a:extLst>
              <a:ext uri="{FF2B5EF4-FFF2-40B4-BE49-F238E27FC236}">
                <a16:creationId xmlns:a16="http://schemas.microsoft.com/office/drawing/2014/main" id="{F9E83ECA-5344-5B44-B108-76D11AB6F9D9}"/>
              </a:ext>
            </a:extLst>
          </p:cNvPr>
          <p:cNvCxnSpPr>
            <a:cxnSpLocks/>
            <a:stCxn id="31" idx="1"/>
            <a:endCxn id="8" idx="1"/>
          </p:cNvCxnSpPr>
          <p:nvPr/>
        </p:nvCxnSpPr>
        <p:spPr>
          <a:xfrm rot="10800000">
            <a:off x="2096806" y="1751383"/>
            <a:ext cx="830842" cy="2836919"/>
          </a:xfrm>
          <a:prstGeom prst="bentConnector3">
            <a:avLst>
              <a:gd name="adj1" fmla="val 139743"/>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69" name="Elbow Connector 68">
            <a:extLst>
              <a:ext uri="{FF2B5EF4-FFF2-40B4-BE49-F238E27FC236}">
                <a16:creationId xmlns:a16="http://schemas.microsoft.com/office/drawing/2014/main" id="{397A3055-94C7-6744-A646-4D87A027C8D1}"/>
              </a:ext>
            </a:extLst>
          </p:cNvPr>
          <p:cNvCxnSpPr>
            <a:cxnSpLocks/>
            <a:stCxn id="35" idx="1"/>
            <a:endCxn id="8" idx="1"/>
          </p:cNvCxnSpPr>
          <p:nvPr/>
        </p:nvCxnSpPr>
        <p:spPr>
          <a:xfrm rot="10800000">
            <a:off x="2096808" y="1751383"/>
            <a:ext cx="899249" cy="4202541"/>
          </a:xfrm>
          <a:prstGeom prst="bentConnector3">
            <a:avLst>
              <a:gd name="adj1" fmla="val 13860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3795F555-CB47-5641-BA08-C30B8133F9AD}"/>
              </a:ext>
            </a:extLst>
          </p:cNvPr>
          <p:cNvCxnSpPr>
            <a:cxnSpLocks/>
            <a:stCxn id="47" idx="3"/>
            <a:endCxn id="40" idx="1"/>
          </p:cNvCxnSpPr>
          <p:nvPr/>
        </p:nvCxnSpPr>
        <p:spPr>
          <a:xfrm>
            <a:off x="4858152" y="3190470"/>
            <a:ext cx="1491086"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4343BBAA-8BA2-E44D-BED4-DA0ABDD7054E}"/>
              </a:ext>
            </a:extLst>
          </p:cNvPr>
          <p:cNvCxnSpPr>
            <a:cxnSpLocks/>
            <a:stCxn id="30" idx="3"/>
            <a:endCxn id="47" idx="1"/>
          </p:cNvCxnSpPr>
          <p:nvPr/>
        </p:nvCxnSpPr>
        <p:spPr>
          <a:xfrm flipV="1">
            <a:off x="4402602" y="3190470"/>
            <a:ext cx="181230"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0" name="Elbow Connector 79">
            <a:extLst>
              <a:ext uri="{FF2B5EF4-FFF2-40B4-BE49-F238E27FC236}">
                <a16:creationId xmlns:a16="http://schemas.microsoft.com/office/drawing/2014/main" id="{A2936509-4854-3A4C-8D9A-EA42E7A9C0D4}"/>
              </a:ext>
            </a:extLst>
          </p:cNvPr>
          <p:cNvCxnSpPr>
            <a:cxnSpLocks/>
            <a:stCxn id="86" idx="2"/>
            <a:endCxn id="35" idx="3"/>
          </p:cNvCxnSpPr>
          <p:nvPr/>
        </p:nvCxnSpPr>
        <p:spPr>
          <a:xfrm rot="5400000">
            <a:off x="6504443" y="3560908"/>
            <a:ext cx="359583" cy="4426447"/>
          </a:xfrm>
          <a:prstGeom prst="bentConnector2">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85" name="Diamond 84">
            <a:extLst>
              <a:ext uri="{FF2B5EF4-FFF2-40B4-BE49-F238E27FC236}">
                <a16:creationId xmlns:a16="http://schemas.microsoft.com/office/drawing/2014/main" id="{3387EFB4-E456-B24E-832E-6D4224808296}"/>
              </a:ext>
            </a:extLst>
          </p:cNvPr>
          <p:cNvSpPr/>
          <p:nvPr/>
        </p:nvSpPr>
        <p:spPr>
          <a:xfrm>
            <a:off x="6949555" y="4428918"/>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iamond 85">
            <a:extLst>
              <a:ext uri="{FF2B5EF4-FFF2-40B4-BE49-F238E27FC236}">
                <a16:creationId xmlns:a16="http://schemas.microsoft.com/office/drawing/2014/main" id="{F1F6CD39-1A55-6D4C-BEB6-B36EFFBC40B3}"/>
              </a:ext>
            </a:extLst>
          </p:cNvPr>
          <p:cNvSpPr/>
          <p:nvPr/>
        </p:nvSpPr>
        <p:spPr>
          <a:xfrm>
            <a:off x="8760296" y="5320019"/>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Arrow Connector 89">
            <a:extLst>
              <a:ext uri="{FF2B5EF4-FFF2-40B4-BE49-F238E27FC236}">
                <a16:creationId xmlns:a16="http://schemas.microsoft.com/office/drawing/2014/main" id="{BBAFA8B5-75A3-4244-8054-7FB1E3995C27}"/>
              </a:ext>
            </a:extLst>
          </p:cNvPr>
          <p:cNvCxnSpPr>
            <a:cxnSpLocks/>
            <a:stCxn id="86" idx="1"/>
            <a:endCxn id="39" idx="3"/>
          </p:cNvCxnSpPr>
          <p:nvPr/>
        </p:nvCxnSpPr>
        <p:spPr>
          <a:xfrm flipH="1">
            <a:off x="7824192" y="5457180"/>
            <a:ext cx="936104"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DBFECC32-9D79-DD47-98B9-D33ADD45D619}"/>
              </a:ext>
            </a:extLst>
          </p:cNvPr>
          <p:cNvCxnSpPr>
            <a:cxnSpLocks/>
            <a:stCxn id="85" idx="0"/>
            <a:endCxn id="40" idx="2"/>
          </p:cNvCxnSpPr>
          <p:nvPr/>
        </p:nvCxnSpPr>
        <p:spPr>
          <a:xfrm flipV="1">
            <a:off x="7086715" y="3538554"/>
            <a:ext cx="0" cy="890364"/>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C0DA8673-B94B-AA49-97E5-F83A50AF72BE}"/>
              </a:ext>
            </a:extLst>
          </p:cNvPr>
          <p:cNvCxnSpPr>
            <a:cxnSpLocks/>
            <a:stCxn id="85" idx="1"/>
            <a:endCxn id="37" idx="3"/>
          </p:cNvCxnSpPr>
          <p:nvPr/>
        </p:nvCxnSpPr>
        <p:spPr>
          <a:xfrm flipH="1">
            <a:off x="6312025" y="4566078"/>
            <a:ext cx="637531" cy="22222"/>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105DEF87-7AFE-9640-8A82-415D345CED15}"/>
              </a:ext>
            </a:extLst>
          </p:cNvPr>
          <p:cNvCxnSpPr>
            <a:cxnSpLocks/>
            <a:stCxn id="39" idx="0"/>
            <a:endCxn id="85" idx="2"/>
          </p:cNvCxnSpPr>
          <p:nvPr/>
        </p:nvCxnSpPr>
        <p:spPr>
          <a:xfrm flipV="1">
            <a:off x="7086715" y="4703239"/>
            <a:ext cx="0" cy="405857"/>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4" name="Elbow Connector 103">
            <a:extLst>
              <a:ext uri="{FF2B5EF4-FFF2-40B4-BE49-F238E27FC236}">
                <a16:creationId xmlns:a16="http://schemas.microsoft.com/office/drawing/2014/main" id="{A0A03AE3-116E-B640-93A5-B82231DAAA64}"/>
              </a:ext>
            </a:extLst>
          </p:cNvPr>
          <p:cNvCxnSpPr>
            <a:cxnSpLocks/>
            <a:stCxn id="47" idx="2"/>
            <a:endCxn id="31" idx="3"/>
          </p:cNvCxnSpPr>
          <p:nvPr/>
        </p:nvCxnSpPr>
        <p:spPr>
          <a:xfrm rot="5400000">
            <a:off x="3931463" y="3798769"/>
            <a:ext cx="1260671" cy="318390"/>
          </a:xfrm>
          <a:prstGeom prst="bentConnector2">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51548353-6C29-6B42-8D45-DC92F0324260}"/>
              </a:ext>
            </a:extLst>
          </p:cNvPr>
          <p:cNvCxnSpPr>
            <a:cxnSpLocks/>
          </p:cNvCxnSpPr>
          <p:nvPr/>
        </p:nvCxnSpPr>
        <p:spPr>
          <a:xfrm flipH="1">
            <a:off x="4411793" y="4733224"/>
            <a:ext cx="473857"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F106866D-2557-3E47-AAA0-8BC074E647AE}"/>
              </a:ext>
            </a:extLst>
          </p:cNvPr>
          <p:cNvSpPr txBox="1"/>
          <p:nvPr/>
        </p:nvSpPr>
        <p:spPr>
          <a:xfrm>
            <a:off x="4778364" y="2812866"/>
            <a:ext cx="1533661"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S2 available</a:t>
            </a:r>
          </a:p>
        </p:txBody>
      </p:sp>
      <p:sp>
        <p:nvSpPr>
          <p:cNvPr id="111" name="TextBox 110">
            <a:extLst>
              <a:ext uri="{FF2B5EF4-FFF2-40B4-BE49-F238E27FC236}">
                <a16:creationId xmlns:a16="http://schemas.microsoft.com/office/drawing/2014/main" id="{13B4B0D9-4EF5-4343-A8C2-A9870694022B}"/>
              </a:ext>
            </a:extLst>
          </p:cNvPr>
          <p:cNvSpPr txBox="1"/>
          <p:nvPr/>
        </p:nvSpPr>
        <p:spPr>
          <a:xfrm>
            <a:off x="2927649" y="3645024"/>
            <a:ext cx="1973619"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S2 unavailable</a:t>
            </a:r>
          </a:p>
        </p:txBody>
      </p:sp>
      <p:sp>
        <p:nvSpPr>
          <p:cNvPr id="112" name="TextBox 111">
            <a:extLst>
              <a:ext uri="{FF2B5EF4-FFF2-40B4-BE49-F238E27FC236}">
                <a16:creationId xmlns:a16="http://schemas.microsoft.com/office/drawing/2014/main" id="{D3FB401C-9577-8046-9392-AF574B150E6B}"/>
              </a:ext>
            </a:extLst>
          </p:cNvPr>
          <p:cNvSpPr txBox="1"/>
          <p:nvPr/>
        </p:nvSpPr>
        <p:spPr>
          <a:xfrm>
            <a:off x="7710513" y="4906167"/>
            <a:ext cx="1285624" cy="584775"/>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timeout </a:t>
            </a:r>
            <a:br>
              <a:rPr lang="en-US" sz="1600" b="1" dirty="0">
                <a:solidFill>
                  <a:schemeClr val="accent1">
                    <a:lumMod val="75000"/>
                  </a:schemeClr>
                </a:solidFill>
                <a:latin typeface="Calibri" panose="020F0502020204030204" pitchFamily="34" charset="0"/>
                <a:cs typeface="Calibri" panose="020F0502020204030204" pitchFamily="34" charset="0"/>
              </a:rPr>
            </a:br>
            <a:r>
              <a:rPr lang="en-US" sz="1600" b="1" dirty="0">
                <a:solidFill>
                  <a:schemeClr val="accent1">
                    <a:lumMod val="75000"/>
                  </a:schemeClr>
                </a:solidFill>
                <a:latin typeface="Calibri" panose="020F0502020204030204" pitchFamily="34" charset="0"/>
                <a:cs typeface="Calibri" panose="020F0502020204030204" pitchFamily="34" charset="0"/>
              </a:rPr>
              <a:t>fail</a:t>
            </a:r>
          </a:p>
        </p:txBody>
      </p:sp>
      <p:cxnSp>
        <p:nvCxnSpPr>
          <p:cNvPr id="113" name="Straight Arrow Connector 112">
            <a:extLst>
              <a:ext uri="{FF2B5EF4-FFF2-40B4-BE49-F238E27FC236}">
                <a16:creationId xmlns:a16="http://schemas.microsoft.com/office/drawing/2014/main" id="{94854AAD-6849-1945-9574-0DE70EE70C3F}"/>
              </a:ext>
            </a:extLst>
          </p:cNvPr>
          <p:cNvCxnSpPr>
            <a:cxnSpLocks/>
            <a:stCxn id="41" idx="2"/>
            <a:endCxn id="86" idx="0"/>
          </p:cNvCxnSpPr>
          <p:nvPr/>
        </p:nvCxnSpPr>
        <p:spPr>
          <a:xfrm>
            <a:off x="8887200" y="4618015"/>
            <a:ext cx="10256" cy="702005"/>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11B94F8C-C103-8B43-BB60-DC48A60EFA78}"/>
              </a:ext>
            </a:extLst>
          </p:cNvPr>
          <p:cNvSpPr txBox="1"/>
          <p:nvPr/>
        </p:nvSpPr>
        <p:spPr>
          <a:xfrm>
            <a:off x="7752184" y="5970766"/>
            <a:ext cx="1285624" cy="338554"/>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timeout OK</a:t>
            </a:r>
          </a:p>
        </p:txBody>
      </p:sp>
      <p:sp>
        <p:nvSpPr>
          <p:cNvPr id="117" name="TextBox 116">
            <a:extLst>
              <a:ext uri="{FF2B5EF4-FFF2-40B4-BE49-F238E27FC236}">
                <a16:creationId xmlns:a16="http://schemas.microsoft.com/office/drawing/2014/main" id="{F4ECFA2F-63A2-B948-8F84-6E656DC19D2E}"/>
              </a:ext>
            </a:extLst>
          </p:cNvPr>
          <p:cNvSpPr txBox="1"/>
          <p:nvPr/>
        </p:nvSpPr>
        <p:spPr>
          <a:xfrm>
            <a:off x="6328706" y="4581129"/>
            <a:ext cx="847414" cy="276999"/>
          </a:xfrm>
          <a:prstGeom prst="rect">
            <a:avLst/>
          </a:prstGeom>
          <a:noFill/>
        </p:spPr>
        <p:txBody>
          <a:bodyPr wrap="square" rtlCol="0">
            <a:spAutoFit/>
          </a:bodyPr>
          <a:lstStyle/>
          <a:p>
            <a:pPr algn="ctr"/>
            <a:r>
              <a:rPr lang="en-US" sz="1200" b="1" dirty="0">
                <a:solidFill>
                  <a:schemeClr val="accent1">
                    <a:lumMod val="75000"/>
                  </a:schemeClr>
                </a:solidFill>
                <a:latin typeface="Calibri" panose="020F0502020204030204" pitchFamily="34" charset="0"/>
                <a:cs typeface="Calibri" panose="020F0502020204030204" pitchFamily="34" charset="0"/>
              </a:rPr>
              <a:t>retries &gt;3</a:t>
            </a:r>
          </a:p>
        </p:txBody>
      </p:sp>
      <p:sp>
        <p:nvSpPr>
          <p:cNvPr id="118" name="TextBox 117">
            <a:extLst>
              <a:ext uri="{FF2B5EF4-FFF2-40B4-BE49-F238E27FC236}">
                <a16:creationId xmlns:a16="http://schemas.microsoft.com/office/drawing/2014/main" id="{1856257E-0BB1-8545-8184-9F51E482008C}"/>
              </a:ext>
            </a:extLst>
          </p:cNvPr>
          <p:cNvSpPr txBox="1"/>
          <p:nvPr/>
        </p:nvSpPr>
        <p:spPr>
          <a:xfrm>
            <a:off x="5798849" y="3752568"/>
            <a:ext cx="1285624" cy="338554"/>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retries &lt;=3</a:t>
            </a:r>
          </a:p>
        </p:txBody>
      </p:sp>
    </p:spTree>
    <p:extLst>
      <p:ext uri="{BB962C8B-B14F-4D97-AF65-F5344CB8AC3E}">
        <p14:creationId xmlns:p14="http://schemas.microsoft.com/office/powerpoint/2010/main" val="35728406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9536" y="1144414"/>
            <a:ext cx="10552176" cy="5375449"/>
          </a:xfrm>
        </p:spPr>
        <p:txBody>
          <a:bodyPr/>
          <a:lstStyle/>
          <a:p>
            <a:r>
              <a:rPr lang="en-US" dirty="0"/>
              <a:t>The </a:t>
            </a:r>
            <a:r>
              <a:rPr lang="en-US" dirty="0">
                <a:solidFill>
                  <a:srgbClr val="C00000"/>
                </a:solidFill>
              </a:rPr>
              <a:t>REST (</a:t>
            </a:r>
            <a:r>
              <a:rPr lang="en-US" dirty="0" err="1">
                <a:solidFill>
                  <a:srgbClr val="C00000"/>
                </a:solidFill>
              </a:rPr>
              <a:t>REpresentational</a:t>
            </a:r>
            <a:r>
              <a:rPr lang="en-US" dirty="0">
                <a:solidFill>
                  <a:srgbClr val="C00000"/>
                </a:solidFill>
              </a:rPr>
              <a:t> State Transfer) </a:t>
            </a:r>
            <a:r>
              <a:rPr lang="en-US" dirty="0"/>
              <a:t>architectural style is based on the idea of transferring representations of digital resources </a:t>
            </a:r>
            <a:r>
              <a:rPr lang="en-US" dirty="0">
                <a:solidFill>
                  <a:schemeClr val="accent6">
                    <a:lumMod val="50000"/>
                  </a:schemeClr>
                </a:solidFill>
              </a:rPr>
              <a:t>from a server to a client</a:t>
            </a:r>
            <a:r>
              <a:rPr lang="en-US" dirty="0"/>
              <a:t>. </a:t>
            </a:r>
          </a:p>
          <a:p>
            <a:pPr lvl="1"/>
            <a:r>
              <a:rPr lang="en-US" dirty="0"/>
              <a:t>You can think of a </a:t>
            </a:r>
            <a:r>
              <a:rPr lang="en-US" dirty="0">
                <a:solidFill>
                  <a:schemeClr val="accent6">
                    <a:lumMod val="50000"/>
                  </a:schemeClr>
                </a:solidFill>
              </a:rPr>
              <a:t>resource</a:t>
            </a:r>
            <a:r>
              <a:rPr lang="en-US" dirty="0"/>
              <a:t> as any chunk of data such as credit card details, an individual’s medical record, a magazine or newspaper, a library catalogue, and so on.</a:t>
            </a:r>
          </a:p>
          <a:p>
            <a:pPr lvl="1"/>
            <a:r>
              <a:rPr lang="en-US" dirty="0"/>
              <a:t>Resources are accessed via their unique </a:t>
            </a:r>
            <a:r>
              <a:rPr lang="en-US" dirty="0">
                <a:solidFill>
                  <a:schemeClr val="accent6">
                    <a:lumMod val="50000"/>
                  </a:schemeClr>
                </a:solidFill>
              </a:rPr>
              <a:t>URI and RESTful services </a:t>
            </a:r>
            <a:r>
              <a:rPr lang="en-US" dirty="0"/>
              <a:t>operate on these resources.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RESTful services</a:t>
            </a:r>
          </a:p>
        </p:txBody>
      </p:sp>
    </p:spTree>
    <p:extLst>
      <p:ext uri="{BB962C8B-B14F-4D97-AF65-F5344CB8AC3E}">
        <p14:creationId xmlns:p14="http://schemas.microsoft.com/office/powerpoint/2010/main" val="416127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7</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15230395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9" y="1144414"/>
            <a:ext cx="10460736" cy="5375449"/>
          </a:xfrm>
        </p:spPr>
        <p:txBody>
          <a:bodyPr>
            <a:normAutofit/>
          </a:bodyPr>
          <a:lstStyle/>
          <a:p>
            <a:r>
              <a:rPr lang="en-US" dirty="0"/>
              <a:t>This is the fundamental approach used in the web where the </a:t>
            </a:r>
            <a:r>
              <a:rPr lang="en-US" dirty="0">
                <a:solidFill>
                  <a:srgbClr val="C00000"/>
                </a:solidFill>
              </a:rPr>
              <a:t>resource is a page </a:t>
            </a:r>
            <a:r>
              <a:rPr lang="en-US" dirty="0"/>
              <a:t>to be displayed in the user’s browser. </a:t>
            </a:r>
          </a:p>
          <a:p>
            <a:pPr lvl="1"/>
            <a:r>
              <a:rPr lang="en-US" sz="3200" dirty="0"/>
              <a:t>An HTML representation is generated by the server in response to an </a:t>
            </a:r>
            <a:r>
              <a:rPr lang="en-US" sz="3200" dirty="0">
                <a:solidFill>
                  <a:srgbClr val="C00000"/>
                </a:solidFill>
              </a:rPr>
              <a:t>HTTP GET request </a:t>
            </a:r>
            <a:r>
              <a:rPr lang="en-US" sz="3200" dirty="0"/>
              <a:t>and is transferred to the client for display by a browser or a special-purpose app.</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RESTful services</a:t>
            </a:r>
          </a:p>
        </p:txBody>
      </p:sp>
    </p:spTree>
    <p:extLst>
      <p:ext uri="{BB962C8B-B14F-4D97-AF65-F5344CB8AC3E}">
        <p14:creationId xmlns:p14="http://schemas.microsoft.com/office/powerpoint/2010/main" val="9503602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908720"/>
            <a:ext cx="10497312" cy="5661942"/>
          </a:xfrm>
        </p:spPr>
        <p:txBody>
          <a:bodyPr>
            <a:normAutofit lnSpcReduction="10000"/>
          </a:bodyPr>
          <a:lstStyle/>
          <a:p>
            <a:r>
              <a:rPr lang="en-US" sz="2800" dirty="0">
                <a:solidFill>
                  <a:srgbClr val="C00000"/>
                </a:solidFill>
              </a:rPr>
              <a:t>Use HTTP verbs</a:t>
            </a:r>
          </a:p>
          <a:p>
            <a:pPr lvl="1"/>
            <a:r>
              <a:rPr lang="en-US" sz="2200" dirty="0"/>
              <a:t>The basic methods defined in the </a:t>
            </a:r>
            <a:r>
              <a:rPr lang="en-US" sz="2200" dirty="0">
                <a:solidFill>
                  <a:srgbClr val="C00000"/>
                </a:solidFill>
              </a:rPr>
              <a:t>HTTP protocol (GET, PUT,  POST,  DELETE) </a:t>
            </a:r>
            <a:r>
              <a:rPr lang="en-US" sz="2200" dirty="0"/>
              <a:t>must be used to access the operations made available by the service.</a:t>
            </a:r>
          </a:p>
          <a:p>
            <a:r>
              <a:rPr lang="en-US" sz="2800" dirty="0">
                <a:solidFill>
                  <a:srgbClr val="C00000"/>
                </a:solidFill>
              </a:rPr>
              <a:t>Stateless services</a:t>
            </a:r>
          </a:p>
          <a:p>
            <a:pPr lvl="1"/>
            <a:r>
              <a:rPr lang="en-US" sz="2200" dirty="0"/>
              <a:t>Services must never maintain internal state. As I have already explained, microservices are stateless so fit with this principle.</a:t>
            </a:r>
          </a:p>
          <a:p>
            <a:r>
              <a:rPr lang="en-US" sz="2800" dirty="0">
                <a:solidFill>
                  <a:srgbClr val="C00000"/>
                </a:solidFill>
              </a:rPr>
              <a:t>URI addressable</a:t>
            </a:r>
          </a:p>
          <a:p>
            <a:pPr lvl="1"/>
            <a:r>
              <a:rPr lang="en-US" sz="2200" dirty="0"/>
              <a:t>All resources must have a URI, with a hierarchical structure, that is used to access sub-resources.</a:t>
            </a:r>
          </a:p>
          <a:p>
            <a:r>
              <a:rPr lang="en-US" sz="2800" dirty="0">
                <a:solidFill>
                  <a:srgbClr val="C00000"/>
                </a:solidFill>
              </a:rPr>
              <a:t>Use XML or JSON</a:t>
            </a:r>
          </a:p>
          <a:p>
            <a:pPr lvl="1"/>
            <a:r>
              <a:rPr lang="en-US" sz="2200" dirty="0"/>
              <a:t>Resources should normally be represented in JSON or XML or both. Other representations, such as audio and video representations, may be used if appropriate.</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81200" y="102742"/>
            <a:ext cx="8229600" cy="778991"/>
          </a:xfrm>
        </p:spPr>
        <p:txBody>
          <a:bodyPr>
            <a:normAutofit fontScale="90000"/>
          </a:bodyPr>
          <a:lstStyle/>
          <a:p>
            <a:r>
              <a:rPr lang="en-US" dirty="0">
                <a:solidFill>
                  <a:schemeClr val="accent1"/>
                </a:solidFill>
              </a:rPr>
              <a:t>RESTful service principles</a:t>
            </a:r>
          </a:p>
        </p:txBody>
      </p:sp>
    </p:spTree>
    <p:extLst>
      <p:ext uri="{BB962C8B-B14F-4D97-AF65-F5344CB8AC3E}">
        <p14:creationId xmlns:p14="http://schemas.microsoft.com/office/powerpoint/2010/main" val="1081966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980729"/>
            <a:ext cx="10424159" cy="5539134"/>
          </a:xfrm>
        </p:spPr>
        <p:txBody>
          <a:bodyPr>
            <a:normAutofit lnSpcReduction="10000"/>
          </a:bodyPr>
          <a:lstStyle/>
          <a:p>
            <a:r>
              <a:rPr lang="en-US" sz="2800" dirty="0">
                <a:solidFill>
                  <a:srgbClr val="C00000"/>
                </a:solidFill>
              </a:rPr>
              <a:t>Create</a:t>
            </a:r>
          </a:p>
          <a:p>
            <a:pPr lvl="1"/>
            <a:r>
              <a:rPr lang="en-US" sz="2100" dirty="0"/>
              <a:t>Implemented using </a:t>
            </a:r>
            <a:r>
              <a:rPr lang="en-US" sz="2100" dirty="0">
                <a:solidFill>
                  <a:srgbClr val="C00000"/>
                </a:solidFill>
              </a:rPr>
              <a:t>HTTP POST</a:t>
            </a:r>
            <a:r>
              <a:rPr lang="en-US" sz="2100" dirty="0"/>
              <a:t>, which creates the resource with the given URI. If the resource has already been created, an error is returned.</a:t>
            </a:r>
          </a:p>
          <a:p>
            <a:r>
              <a:rPr lang="en-US" sz="2800" dirty="0">
                <a:solidFill>
                  <a:srgbClr val="C00000"/>
                </a:solidFill>
              </a:rPr>
              <a:t>Read</a:t>
            </a:r>
          </a:p>
          <a:p>
            <a:pPr lvl="1"/>
            <a:r>
              <a:rPr lang="en-US" sz="2000" dirty="0"/>
              <a:t>Implemented using </a:t>
            </a:r>
            <a:r>
              <a:rPr lang="en-US" sz="2000" dirty="0">
                <a:solidFill>
                  <a:srgbClr val="C00000"/>
                </a:solidFill>
              </a:rPr>
              <a:t>HTTP GET</a:t>
            </a:r>
            <a:r>
              <a:rPr lang="en-US" sz="2000" dirty="0"/>
              <a:t>, which reads the resource and returns its value. GET operations should never update a resource so that successive GET operations with no intervening PUT operations always return the same value.</a:t>
            </a:r>
          </a:p>
          <a:p>
            <a:r>
              <a:rPr lang="en-US" sz="2800" dirty="0">
                <a:solidFill>
                  <a:srgbClr val="C00000"/>
                </a:solidFill>
              </a:rPr>
              <a:t>Update</a:t>
            </a:r>
          </a:p>
          <a:p>
            <a:pPr lvl="1"/>
            <a:r>
              <a:rPr lang="en-US" sz="2100" dirty="0"/>
              <a:t>Implemented using </a:t>
            </a:r>
            <a:r>
              <a:rPr lang="en-US" sz="2100" dirty="0">
                <a:solidFill>
                  <a:srgbClr val="C00000"/>
                </a:solidFill>
              </a:rPr>
              <a:t>HTTP PUT</a:t>
            </a:r>
            <a:r>
              <a:rPr lang="en-US" sz="2100" dirty="0"/>
              <a:t>, which modifies an existing resource. PUT should not be used for resource creation.</a:t>
            </a:r>
          </a:p>
          <a:p>
            <a:r>
              <a:rPr lang="en-US" sz="2800" dirty="0">
                <a:solidFill>
                  <a:srgbClr val="C00000"/>
                </a:solidFill>
              </a:rPr>
              <a:t>Delete</a:t>
            </a:r>
          </a:p>
          <a:p>
            <a:pPr lvl="1"/>
            <a:r>
              <a:rPr lang="en-US" sz="2000" dirty="0"/>
              <a:t>Implemented using </a:t>
            </a:r>
            <a:r>
              <a:rPr lang="en-US" sz="2000" dirty="0">
                <a:solidFill>
                  <a:srgbClr val="C00000"/>
                </a:solidFill>
              </a:rPr>
              <a:t>HTTP DELETE</a:t>
            </a:r>
            <a:r>
              <a:rPr lang="en-US" sz="2000" dirty="0"/>
              <a:t>, which makes the resource inaccessible using the specified URI. The resource may or may not be physically deleted.</a:t>
            </a:r>
          </a:p>
          <a:p>
            <a:endParaRPr lang="en-US" sz="2000" dirty="0"/>
          </a:p>
          <a:p>
            <a:endParaRPr lang="en-US" sz="2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RESTful service operations</a:t>
            </a:r>
          </a:p>
        </p:txBody>
      </p:sp>
    </p:spTree>
    <p:extLst>
      <p:ext uri="{BB962C8B-B14F-4D97-AF65-F5344CB8AC3E}">
        <p14:creationId xmlns:p14="http://schemas.microsoft.com/office/powerpoint/2010/main" val="35628710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1066628"/>
            <a:ext cx="10424160" cy="5453235"/>
          </a:xfrm>
        </p:spPr>
        <p:txBody>
          <a:bodyPr>
            <a:normAutofit lnSpcReduction="10000"/>
          </a:bodyPr>
          <a:lstStyle/>
          <a:p>
            <a:r>
              <a:rPr lang="en-US" b="1" dirty="0">
                <a:solidFill>
                  <a:srgbClr val="C00000"/>
                </a:solidFill>
              </a:rPr>
              <a:t>Retrieve</a:t>
            </a:r>
          </a:p>
          <a:p>
            <a:pPr lvl="1"/>
            <a:r>
              <a:rPr lang="en-US" sz="2400" dirty="0"/>
              <a:t>Returns information about a reported incident or incidents. Accessed using the </a:t>
            </a:r>
            <a:r>
              <a:rPr lang="en-US" sz="2400" dirty="0">
                <a:solidFill>
                  <a:srgbClr val="C00000"/>
                </a:solidFill>
              </a:rPr>
              <a:t>GET</a:t>
            </a:r>
            <a:r>
              <a:rPr lang="en-US" sz="2400" dirty="0"/>
              <a:t> verb.</a:t>
            </a:r>
          </a:p>
          <a:p>
            <a:r>
              <a:rPr lang="en-US" b="1" dirty="0">
                <a:solidFill>
                  <a:srgbClr val="C00000"/>
                </a:solidFill>
              </a:rPr>
              <a:t>Add</a:t>
            </a:r>
          </a:p>
          <a:p>
            <a:pPr lvl="1"/>
            <a:r>
              <a:rPr lang="en-US" sz="2400" dirty="0"/>
              <a:t>Adds information about a new incident. Accessed using the </a:t>
            </a:r>
            <a:r>
              <a:rPr lang="en-US" sz="2400" dirty="0">
                <a:solidFill>
                  <a:srgbClr val="C00000"/>
                </a:solidFill>
              </a:rPr>
              <a:t>POST</a:t>
            </a:r>
            <a:r>
              <a:rPr lang="en-US" sz="2400" dirty="0"/>
              <a:t> verb.</a:t>
            </a:r>
          </a:p>
          <a:p>
            <a:r>
              <a:rPr lang="en-US" b="1" dirty="0">
                <a:solidFill>
                  <a:srgbClr val="C00000"/>
                </a:solidFill>
              </a:rPr>
              <a:t>Update</a:t>
            </a:r>
          </a:p>
          <a:p>
            <a:pPr lvl="1"/>
            <a:r>
              <a:rPr lang="en-US" sz="2400" dirty="0"/>
              <a:t>Updates the information about a reported incident. Accessed using the </a:t>
            </a:r>
            <a:r>
              <a:rPr lang="en-US" sz="2400" dirty="0">
                <a:solidFill>
                  <a:srgbClr val="C00000"/>
                </a:solidFill>
              </a:rPr>
              <a:t>PUT</a:t>
            </a:r>
            <a:r>
              <a:rPr lang="en-US" sz="2400" dirty="0"/>
              <a:t> verb.</a:t>
            </a:r>
          </a:p>
          <a:p>
            <a:r>
              <a:rPr lang="en-US" b="1" dirty="0">
                <a:solidFill>
                  <a:srgbClr val="C00000"/>
                </a:solidFill>
              </a:rPr>
              <a:t>Delete</a:t>
            </a:r>
          </a:p>
          <a:p>
            <a:pPr lvl="1"/>
            <a:r>
              <a:rPr lang="en-US" sz="2400" dirty="0"/>
              <a:t>Deletes an incident. The </a:t>
            </a:r>
            <a:r>
              <a:rPr lang="en-US" sz="2400" dirty="0">
                <a:solidFill>
                  <a:srgbClr val="C00000"/>
                </a:solidFill>
              </a:rPr>
              <a:t>DELETE</a:t>
            </a:r>
            <a:r>
              <a:rPr lang="en-US" sz="2400" dirty="0"/>
              <a:t> verb is used when an incident has been cleared.</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Service operations</a:t>
            </a:r>
          </a:p>
        </p:txBody>
      </p:sp>
    </p:spTree>
    <p:extLst>
      <p:ext uri="{BB962C8B-B14F-4D97-AF65-F5344CB8AC3E}">
        <p14:creationId xmlns:p14="http://schemas.microsoft.com/office/powerpoint/2010/main" val="1252412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1144414"/>
            <a:ext cx="10442448" cy="5375449"/>
          </a:xfrm>
        </p:spPr>
        <p:txBody>
          <a:bodyPr/>
          <a:lstStyle/>
          <a:p>
            <a:r>
              <a:rPr lang="en-US" dirty="0"/>
              <a:t>Imagine a system that maintains information about incidents, such as traffic delays, roadworks and accidents on a national road network. This system can be accessed via a browser using the URL:</a:t>
            </a:r>
          </a:p>
          <a:p>
            <a:pPr lvl="1"/>
            <a:r>
              <a:rPr lang="en-US" dirty="0">
                <a:hlinkClick r:id="rId2"/>
              </a:rPr>
              <a:t>https://trafficinfo.net/incidents/</a:t>
            </a:r>
            <a:endParaRPr lang="en-US" dirty="0"/>
          </a:p>
          <a:p>
            <a:r>
              <a:rPr lang="en-US" dirty="0"/>
              <a:t>Users can query the system to discover incidents on the roads on which they are planning to travel.</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Road information system</a:t>
            </a:r>
          </a:p>
        </p:txBody>
      </p:sp>
    </p:spTree>
    <p:extLst>
      <p:ext uri="{BB962C8B-B14F-4D97-AF65-F5344CB8AC3E}">
        <p14:creationId xmlns:p14="http://schemas.microsoft.com/office/powerpoint/2010/main" val="8157221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32687" y="1144414"/>
            <a:ext cx="10227109" cy="5375449"/>
          </a:xfrm>
        </p:spPr>
        <p:txBody>
          <a:bodyPr/>
          <a:lstStyle/>
          <a:p>
            <a:r>
              <a:rPr lang="en-US" dirty="0"/>
              <a:t>When implemented as a RESTful web service, you need to design the resource structure so that incidents are organized hierarchically. </a:t>
            </a:r>
          </a:p>
          <a:p>
            <a:r>
              <a:rPr lang="en-US" dirty="0"/>
              <a:t>For example, incidents may be recorded according to the road identifier (e.g. A90), the location (e.g. </a:t>
            </a:r>
            <a:r>
              <a:rPr lang="en-US" dirty="0" err="1"/>
              <a:t>stonehaven</a:t>
            </a:r>
            <a:r>
              <a:rPr lang="en-US" dirty="0"/>
              <a:t>), the carriageway direction (e.g. north) and an incident number (e.g. 1).  Therefore, each incident can be accessed using its URI:</a:t>
            </a:r>
            <a:r>
              <a:rPr lang="zh-TW" altLang="en-US" dirty="0"/>
              <a:t> </a:t>
            </a:r>
            <a:endParaRPr lang="en-US" altLang="zh-TW" dirty="0"/>
          </a:p>
          <a:p>
            <a:pPr lvl="1"/>
            <a:r>
              <a:rPr lang="en-US" sz="2400" dirty="0">
                <a:hlinkClick r:id="rId2"/>
              </a:rPr>
              <a:t>https://trafficinfo.net/incidents/A90/stonehaven/north/1</a:t>
            </a:r>
            <a:endParaRPr lang="en-US" sz="2400" dirty="0"/>
          </a:p>
          <a:p>
            <a:pPr lvl="1"/>
            <a:endParaRPr lang="en-US" sz="2400"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Road information system</a:t>
            </a:r>
          </a:p>
        </p:txBody>
      </p:sp>
    </p:spTree>
    <p:extLst>
      <p:ext uri="{BB962C8B-B14F-4D97-AF65-F5344CB8AC3E}">
        <p14:creationId xmlns:p14="http://schemas.microsoft.com/office/powerpoint/2010/main" val="9232618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normAutofit fontScale="90000"/>
          </a:bodyPr>
          <a:lstStyle/>
          <a:p>
            <a:r>
              <a:rPr lang="en-US" dirty="0">
                <a:solidFill>
                  <a:schemeClr val="accent1"/>
                </a:solidFill>
              </a:rPr>
              <a:t>HTTP request and response processing</a:t>
            </a:r>
          </a:p>
        </p:txBody>
      </p:sp>
      <p:sp>
        <p:nvSpPr>
          <p:cNvPr id="8" name="Rounded Rectangle 7">
            <a:extLst>
              <a:ext uri="{FF2B5EF4-FFF2-40B4-BE49-F238E27FC236}">
                <a16:creationId xmlns:a16="http://schemas.microsoft.com/office/drawing/2014/main" id="{E6D2F6EB-2C7D-EB4B-99FA-551F2ED4E3CC}"/>
              </a:ext>
            </a:extLst>
          </p:cNvPr>
          <p:cNvSpPr>
            <a:spLocks noChangeArrowheads="1"/>
          </p:cNvSpPr>
          <p:nvPr/>
        </p:nvSpPr>
        <p:spPr bwMode="auto">
          <a:xfrm>
            <a:off x="5048117" y="2209013"/>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Request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processing</a:t>
            </a:r>
          </a:p>
        </p:txBody>
      </p:sp>
      <p:sp>
        <p:nvSpPr>
          <p:cNvPr id="10" name="Rounded Rectangle 9">
            <a:extLst>
              <a:ext uri="{FF2B5EF4-FFF2-40B4-BE49-F238E27FC236}">
                <a16:creationId xmlns:a16="http://schemas.microsoft.com/office/drawing/2014/main" id="{80575E0C-F766-E647-A84B-C90CF17C2D79}"/>
              </a:ext>
            </a:extLst>
          </p:cNvPr>
          <p:cNvSpPr>
            <a:spLocks noChangeArrowheads="1"/>
          </p:cNvSpPr>
          <p:nvPr/>
        </p:nvSpPr>
        <p:spPr bwMode="auto">
          <a:xfrm>
            <a:off x="1991544" y="2197980"/>
            <a:ext cx="1512168"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HTTP</a:t>
            </a:r>
          </a:p>
          <a:p>
            <a:pPr algn="ctr">
              <a:defRPr/>
            </a:pPr>
            <a:r>
              <a:rPr lang="en-US" sz="2400" b="1" dirty="0">
                <a:latin typeface="Calibri" panose="020F0502020204030204" pitchFamily="34" charset="0"/>
                <a:cs typeface="Calibri" panose="020F0502020204030204" pitchFamily="34" charset="0"/>
              </a:rPr>
              <a:t>request</a:t>
            </a:r>
          </a:p>
        </p:txBody>
      </p:sp>
      <p:cxnSp>
        <p:nvCxnSpPr>
          <p:cNvPr id="11" name="Straight Arrow Connector 10">
            <a:extLst>
              <a:ext uri="{FF2B5EF4-FFF2-40B4-BE49-F238E27FC236}">
                <a16:creationId xmlns:a16="http://schemas.microsoft.com/office/drawing/2014/main" id="{ED86566F-4058-5645-9CCB-E7C28353B692}"/>
              </a:ext>
            </a:extLst>
          </p:cNvPr>
          <p:cNvCxnSpPr>
            <a:cxnSpLocks/>
            <a:stCxn id="8" idx="2"/>
            <a:endCxn id="19" idx="0"/>
          </p:cNvCxnSpPr>
          <p:nvPr/>
        </p:nvCxnSpPr>
        <p:spPr>
          <a:xfrm>
            <a:off x="6062188" y="3105892"/>
            <a:ext cx="0" cy="610229"/>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ED22D6BE-A8FA-A145-864C-3E1E45D4CDCC}"/>
              </a:ext>
            </a:extLst>
          </p:cNvPr>
          <p:cNvSpPr>
            <a:spLocks noChangeArrowheads="1"/>
          </p:cNvSpPr>
          <p:nvPr/>
        </p:nvSpPr>
        <p:spPr bwMode="auto">
          <a:xfrm>
            <a:off x="5048117" y="3716121"/>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actions</a:t>
            </a:r>
          </a:p>
        </p:txBody>
      </p:sp>
      <p:sp>
        <p:nvSpPr>
          <p:cNvPr id="20" name="Rounded Rectangle 19">
            <a:extLst>
              <a:ext uri="{FF2B5EF4-FFF2-40B4-BE49-F238E27FC236}">
                <a16:creationId xmlns:a16="http://schemas.microsoft.com/office/drawing/2014/main" id="{FF35AAB0-C7BE-7342-80F7-3C3F42CCF841}"/>
              </a:ext>
            </a:extLst>
          </p:cNvPr>
          <p:cNvSpPr>
            <a:spLocks noChangeArrowheads="1"/>
          </p:cNvSpPr>
          <p:nvPr/>
        </p:nvSpPr>
        <p:spPr bwMode="auto">
          <a:xfrm>
            <a:off x="5048117" y="5185385"/>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Response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generation</a:t>
            </a:r>
          </a:p>
        </p:txBody>
      </p:sp>
      <p:cxnSp>
        <p:nvCxnSpPr>
          <p:cNvPr id="23" name="Straight Arrow Connector 22">
            <a:extLst>
              <a:ext uri="{FF2B5EF4-FFF2-40B4-BE49-F238E27FC236}">
                <a16:creationId xmlns:a16="http://schemas.microsoft.com/office/drawing/2014/main" id="{8E6E2042-E685-7E45-AE3C-A08736341978}"/>
              </a:ext>
            </a:extLst>
          </p:cNvPr>
          <p:cNvCxnSpPr>
            <a:cxnSpLocks/>
            <a:endCxn id="20" idx="0"/>
          </p:cNvCxnSpPr>
          <p:nvPr/>
        </p:nvCxnSpPr>
        <p:spPr>
          <a:xfrm>
            <a:off x="6060134" y="4621236"/>
            <a:ext cx="2055" cy="564148"/>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4" name="Rounded Rectangle 23">
            <a:extLst>
              <a:ext uri="{FF2B5EF4-FFF2-40B4-BE49-F238E27FC236}">
                <a16:creationId xmlns:a16="http://schemas.microsoft.com/office/drawing/2014/main" id="{D133DCA1-2CCD-0A45-87B5-BB8C7819C627}"/>
              </a:ext>
            </a:extLst>
          </p:cNvPr>
          <p:cNvSpPr>
            <a:spLocks noChangeArrowheads="1"/>
          </p:cNvSpPr>
          <p:nvPr/>
        </p:nvSpPr>
        <p:spPr bwMode="auto">
          <a:xfrm>
            <a:off x="8499475" y="5174352"/>
            <a:ext cx="1512168"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HTTP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response</a:t>
            </a:r>
          </a:p>
        </p:txBody>
      </p:sp>
      <p:sp>
        <p:nvSpPr>
          <p:cNvPr id="25" name="TextBox 24">
            <a:extLst>
              <a:ext uri="{FF2B5EF4-FFF2-40B4-BE49-F238E27FC236}">
                <a16:creationId xmlns:a16="http://schemas.microsoft.com/office/drawing/2014/main" id="{61022D20-88E7-4A47-BDD6-8E8D5D5F94CB}"/>
              </a:ext>
            </a:extLst>
          </p:cNvPr>
          <p:cNvSpPr txBox="1"/>
          <p:nvPr/>
        </p:nvSpPr>
        <p:spPr>
          <a:xfrm>
            <a:off x="4241373" y="1381821"/>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Microservice</a:t>
            </a:r>
          </a:p>
        </p:txBody>
      </p:sp>
      <p:sp>
        <p:nvSpPr>
          <p:cNvPr id="26" name="Rounded Rectangle 25">
            <a:extLst>
              <a:ext uri="{FF2B5EF4-FFF2-40B4-BE49-F238E27FC236}">
                <a16:creationId xmlns:a16="http://schemas.microsoft.com/office/drawing/2014/main" id="{DDAFD971-D15E-6C4C-8EC7-B246D4BC30C4}"/>
              </a:ext>
            </a:extLst>
          </p:cNvPr>
          <p:cNvSpPr>
            <a:spLocks noChangeArrowheads="1"/>
          </p:cNvSpPr>
          <p:nvPr/>
        </p:nvSpPr>
        <p:spPr bwMode="auto">
          <a:xfrm>
            <a:off x="4536411" y="1988806"/>
            <a:ext cx="3047442" cy="432051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cxnSp>
        <p:nvCxnSpPr>
          <p:cNvPr id="27" name="Straight Arrow Connector 26">
            <a:extLst>
              <a:ext uri="{FF2B5EF4-FFF2-40B4-BE49-F238E27FC236}">
                <a16:creationId xmlns:a16="http://schemas.microsoft.com/office/drawing/2014/main" id="{39263A94-FA69-6A42-A95A-792947CBF0DA}"/>
              </a:ext>
            </a:extLst>
          </p:cNvPr>
          <p:cNvCxnSpPr>
            <a:cxnSpLocks/>
            <a:stCxn id="10" idx="3"/>
            <a:endCxn id="8" idx="1"/>
          </p:cNvCxnSpPr>
          <p:nvPr/>
        </p:nvCxnSpPr>
        <p:spPr>
          <a:xfrm>
            <a:off x="3503713" y="2657452"/>
            <a:ext cx="1544405"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931E71B-C61E-604E-A8C0-7C300E3F0509}"/>
              </a:ext>
            </a:extLst>
          </p:cNvPr>
          <p:cNvCxnSpPr>
            <a:cxnSpLocks/>
            <a:stCxn id="20" idx="3"/>
            <a:endCxn id="24" idx="1"/>
          </p:cNvCxnSpPr>
          <p:nvPr/>
        </p:nvCxnSpPr>
        <p:spPr>
          <a:xfrm>
            <a:off x="7076259" y="5633824"/>
            <a:ext cx="1423216"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6445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normAutofit fontScale="90000"/>
          </a:bodyPr>
          <a:lstStyle/>
          <a:p>
            <a:r>
              <a:rPr lang="en-US" dirty="0">
                <a:solidFill>
                  <a:schemeClr val="accent1"/>
                </a:solidFill>
              </a:rPr>
              <a:t>HTTP request and response processing</a:t>
            </a:r>
          </a:p>
        </p:txBody>
      </p:sp>
      <p:sp>
        <p:nvSpPr>
          <p:cNvPr id="25" name="TextBox 24">
            <a:extLst>
              <a:ext uri="{FF2B5EF4-FFF2-40B4-BE49-F238E27FC236}">
                <a16:creationId xmlns:a16="http://schemas.microsoft.com/office/drawing/2014/main" id="{61022D20-88E7-4A47-BDD6-8E8D5D5F94CB}"/>
              </a:ext>
            </a:extLst>
          </p:cNvPr>
          <p:cNvSpPr txBox="1"/>
          <p:nvPr/>
        </p:nvSpPr>
        <p:spPr>
          <a:xfrm>
            <a:off x="1829090" y="1564770"/>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REQUEST</a:t>
            </a:r>
          </a:p>
        </p:txBody>
      </p:sp>
      <p:sp>
        <p:nvSpPr>
          <p:cNvPr id="26" name="Rounded Rectangle 25">
            <a:extLst>
              <a:ext uri="{FF2B5EF4-FFF2-40B4-BE49-F238E27FC236}">
                <a16:creationId xmlns:a16="http://schemas.microsoft.com/office/drawing/2014/main" id="{DDAFD971-D15E-6C4C-8EC7-B246D4BC30C4}"/>
              </a:ext>
            </a:extLst>
          </p:cNvPr>
          <p:cNvSpPr>
            <a:spLocks noChangeArrowheads="1"/>
          </p:cNvSpPr>
          <p:nvPr/>
        </p:nvSpPr>
        <p:spPr bwMode="auto">
          <a:xfrm>
            <a:off x="1668016" y="1556793"/>
            <a:ext cx="4139952" cy="432051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18" name="Rounded Rectangle 17">
            <a:extLst>
              <a:ext uri="{FF2B5EF4-FFF2-40B4-BE49-F238E27FC236}">
                <a16:creationId xmlns:a16="http://schemas.microsoft.com/office/drawing/2014/main" id="{72856038-561E-6A49-96EE-63072B136DE2}"/>
              </a:ext>
            </a:extLst>
          </p:cNvPr>
          <p:cNvSpPr>
            <a:spLocks noChangeArrowheads="1"/>
          </p:cNvSpPr>
          <p:nvPr/>
        </p:nvSpPr>
        <p:spPr bwMode="auto">
          <a:xfrm>
            <a:off x="1775520" y="2237561"/>
            <a:ext cx="1512168"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verb]</a:t>
            </a:r>
          </a:p>
        </p:txBody>
      </p:sp>
      <p:sp>
        <p:nvSpPr>
          <p:cNvPr id="21" name="Rounded Rectangle 20">
            <a:extLst>
              <a:ext uri="{FF2B5EF4-FFF2-40B4-BE49-F238E27FC236}">
                <a16:creationId xmlns:a16="http://schemas.microsoft.com/office/drawing/2014/main" id="{F37D32B4-A8E4-574D-8D4D-BEBBF53EB379}"/>
              </a:ext>
            </a:extLst>
          </p:cNvPr>
          <p:cNvSpPr>
            <a:spLocks noChangeArrowheads="1"/>
          </p:cNvSpPr>
          <p:nvPr/>
        </p:nvSpPr>
        <p:spPr bwMode="auto">
          <a:xfrm>
            <a:off x="3311840" y="2237561"/>
            <a:ext cx="67985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[URI]</a:t>
            </a:r>
          </a:p>
        </p:txBody>
      </p:sp>
      <p:sp>
        <p:nvSpPr>
          <p:cNvPr id="22" name="Rounded Rectangle 21">
            <a:extLst>
              <a:ext uri="{FF2B5EF4-FFF2-40B4-BE49-F238E27FC236}">
                <a16:creationId xmlns:a16="http://schemas.microsoft.com/office/drawing/2014/main" id="{59B4B287-1A1F-C141-BB76-E2B10D978237}"/>
              </a:ext>
            </a:extLst>
          </p:cNvPr>
          <p:cNvSpPr>
            <a:spLocks noChangeArrowheads="1"/>
          </p:cNvSpPr>
          <p:nvPr/>
        </p:nvSpPr>
        <p:spPr bwMode="auto">
          <a:xfrm>
            <a:off x="4007769" y="2237561"/>
            <a:ext cx="169677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version]</a:t>
            </a:r>
          </a:p>
        </p:txBody>
      </p:sp>
      <p:sp>
        <p:nvSpPr>
          <p:cNvPr id="28" name="Rounded Rectangle 27">
            <a:extLst>
              <a:ext uri="{FF2B5EF4-FFF2-40B4-BE49-F238E27FC236}">
                <a16:creationId xmlns:a16="http://schemas.microsoft.com/office/drawing/2014/main" id="{A5464EE1-A8A9-4A40-B666-B7E125B9D9DB}"/>
              </a:ext>
            </a:extLst>
          </p:cNvPr>
          <p:cNvSpPr>
            <a:spLocks noChangeArrowheads="1"/>
          </p:cNvSpPr>
          <p:nvPr/>
        </p:nvSpPr>
        <p:spPr bwMode="auto">
          <a:xfrm>
            <a:off x="1775520" y="2707447"/>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[Request header]</a:t>
            </a:r>
          </a:p>
        </p:txBody>
      </p:sp>
      <p:sp>
        <p:nvSpPr>
          <p:cNvPr id="29" name="Rounded Rectangle 28">
            <a:extLst>
              <a:ext uri="{FF2B5EF4-FFF2-40B4-BE49-F238E27FC236}">
                <a16:creationId xmlns:a16="http://schemas.microsoft.com/office/drawing/2014/main" id="{3E07B46D-BF32-B746-B854-80EBF421BE84}"/>
              </a:ext>
            </a:extLst>
          </p:cNvPr>
          <p:cNvSpPr>
            <a:spLocks noChangeArrowheads="1"/>
          </p:cNvSpPr>
          <p:nvPr/>
        </p:nvSpPr>
        <p:spPr bwMode="auto">
          <a:xfrm>
            <a:off x="1775520" y="3319931"/>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[Request body]</a:t>
            </a:r>
          </a:p>
        </p:txBody>
      </p:sp>
      <p:sp>
        <p:nvSpPr>
          <p:cNvPr id="30" name="TextBox 29">
            <a:extLst>
              <a:ext uri="{FF2B5EF4-FFF2-40B4-BE49-F238E27FC236}">
                <a16:creationId xmlns:a16="http://schemas.microsoft.com/office/drawing/2014/main" id="{885BF018-6893-A640-96E2-CADFC6036F6C}"/>
              </a:ext>
            </a:extLst>
          </p:cNvPr>
          <p:cNvSpPr txBox="1"/>
          <p:nvPr/>
        </p:nvSpPr>
        <p:spPr>
          <a:xfrm>
            <a:off x="6149570" y="1564770"/>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RESPONSE</a:t>
            </a:r>
          </a:p>
        </p:txBody>
      </p:sp>
      <p:sp>
        <p:nvSpPr>
          <p:cNvPr id="31" name="Rounded Rectangle 30">
            <a:extLst>
              <a:ext uri="{FF2B5EF4-FFF2-40B4-BE49-F238E27FC236}">
                <a16:creationId xmlns:a16="http://schemas.microsoft.com/office/drawing/2014/main" id="{E3557502-58D5-0148-BBCC-E7B1B3311B62}"/>
              </a:ext>
            </a:extLst>
          </p:cNvPr>
          <p:cNvSpPr>
            <a:spLocks noChangeArrowheads="1"/>
          </p:cNvSpPr>
          <p:nvPr/>
        </p:nvSpPr>
        <p:spPr bwMode="auto">
          <a:xfrm>
            <a:off x="5988496" y="1556793"/>
            <a:ext cx="4139952" cy="432051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42E43C6A-A986-5E42-9CB2-97411253E7CF}"/>
              </a:ext>
            </a:extLst>
          </p:cNvPr>
          <p:cNvSpPr>
            <a:spLocks noChangeArrowheads="1"/>
          </p:cNvSpPr>
          <p:nvPr/>
        </p:nvSpPr>
        <p:spPr bwMode="auto">
          <a:xfrm>
            <a:off x="6096000" y="2237561"/>
            <a:ext cx="194829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version]</a:t>
            </a:r>
          </a:p>
        </p:txBody>
      </p:sp>
      <p:sp>
        <p:nvSpPr>
          <p:cNvPr id="35" name="Rounded Rectangle 34">
            <a:extLst>
              <a:ext uri="{FF2B5EF4-FFF2-40B4-BE49-F238E27FC236}">
                <a16:creationId xmlns:a16="http://schemas.microsoft.com/office/drawing/2014/main" id="{8594AFBD-C0A3-954E-9FA5-7E5C884B243C}"/>
              </a:ext>
            </a:extLst>
          </p:cNvPr>
          <p:cNvSpPr>
            <a:spLocks noChangeArrowheads="1"/>
          </p:cNvSpPr>
          <p:nvPr/>
        </p:nvSpPr>
        <p:spPr bwMode="auto">
          <a:xfrm>
            <a:off x="8044297" y="2237561"/>
            <a:ext cx="1980729"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code]</a:t>
            </a:r>
          </a:p>
        </p:txBody>
      </p:sp>
      <p:sp>
        <p:nvSpPr>
          <p:cNvPr id="36" name="Rounded Rectangle 35">
            <a:extLst>
              <a:ext uri="{FF2B5EF4-FFF2-40B4-BE49-F238E27FC236}">
                <a16:creationId xmlns:a16="http://schemas.microsoft.com/office/drawing/2014/main" id="{A2E83799-8816-DD49-A70C-BA5D01CBE508}"/>
              </a:ext>
            </a:extLst>
          </p:cNvPr>
          <p:cNvSpPr>
            <a:spLocks noChangeArrowheads="1"/>
          </p:cNvSpPr>
          <p:nvPr/>
        </p:nvSpPr>
        <p:spPr bwMode="auto">
          <a:xfrm>
            <a:off x="6096000" y="2707447"/>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header]</a:t>
            </a:r>
          </a:p>
        </p:txBody>
      </p:sp>
      <p:sp>
        <p:nvSpPr>
          <p:cNvPr id="37" name="Rounded Rectangle 36">
            <a:extLst>
              <a:ext uri="{FF2B5EF4-FFF2-40B4-BE49-F238E27FC236}">
                <a16:creationId xmlns:a16="http://schemas.microsoft.com/office/drawing/2014/main" id="{10A8B5DE-D538-2D45-948F-296023BC68BB}"/>
              </a:ext>
            </a:extLst>
          </p:cNvPr>
          <p:cNvSpPr>
            <a:spLocks noChangeArrowheads="1"/>
          </p:cNvSpPr>
          <p:nvPr/>
        </p:nvSpPr>
        <p:spPr bwMode="auto">
          <a:xfrm>
            <a:off x="6096000" y="3319931"/>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body]</a:t>
            </a:r>
          </a:p>
        </p:txBody>
      </p:sp>
    </p:spTree>
    <p:extLst>
      <p:ext uri="{BB962C8B-B14F-4D97-AF65-F5344CB8AC3E}">
        <p14:creationId xmlns:p14="http://schemas.microsoft.com/office/powerpoint/2010/main" val="37924508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00324" y="1158493"/>
            <a:ext cx="5365980" cy="5375449"/>
          </a:xfrm>
          <a:solidFill>
            <a:schemeClr val="accent2">
              <a:lumMod val="20000"/>
              <a:lumOff val="80000"/>
            </a:schemeClr>
          </a:solidFill>
          <a:ln>
            <a:solidFill>
              <a:schemeClr val="bg1">
                <a:lumMod val="65000"/>
              </a:schemeClr>
            </a:solidFill>
          </a:ln>
        </p:spPr>
        <p:txBody>
          <a:bodyPr>
            <a:normAutofit fontScale="92500" lnSpcReduction="10000"/>
          </a:bodyPr>
          <a:lstStyle/>
          <a:p>
            <a:pPr marL="0" indent="0">
              <a:buNone/>
            </a:pPr>
            <a:r>
              <a:rPr lang="en-US" b="1" dirty="0">
                <a:solidFill>
                  <a:srgbClr val="C00000"/>
                </a:solidFill>
              </a:rPr>
              <a:t>XML</a:t>
            </a:r>
          </a:p>
          <a:p>
            <a:pPr marL="0" indent="0">
              <a:buNone/>
            </a:pPr>
            <a:r>
              <a:rPr lang="en-US" sz="2600" dirty="0"/>
              <a:t>&lt;id&gt;</a:t>
            </a:r>
            <a:br>
              <a:rPr lang="en-US" sz="2600" dirty="0"/>
            </a:br>
            <a:r>
              <a:rPr lang="en-US" sz="2600" dirty="0"/>
              <a:t>A90N17061714391</a:t>
            </a:r>
            <a:br>
              <a:rPr lang="en-US" sz="2600" dirty="0"/>
            </a:br>
            <a:r>
              <a:rPr lang="en-US" sz="2600" dirty="0"/>
              <a:t>&lt;/id&gt;</a:t>
            </a:r>
            <a:br>
              <a:rPr lang="en-US" sz="2600" dirty="0"/>
            </a:br>
            <a:r>
              <a:rPr lang="en-US" sz="2600" dirty="0"/>
              <a:t>&lt;date&gt;</a:t>
            </a:r>
            <a:br>
              <a:rPr lang="en-US" sz="2600" dirty="0"/>
            </a:br>
            <a:r>
              <a:rPr lang="en-US" sz="2600" dirty="0"/>
              <a:t>20170617</a:t>
            </a:r>
            <a:br>
              <a:rPr lang="en-US" sz="2600" dirty="0"/>
            </a:br>
            <a:r>
              <a:rPr lang="en-US" sz="2600" dirty="0"/>
              <a:t>&lt;/date&gt;</a:t>
            </a:r>
            <a:br>
              <a:rPr lang="en-US" sz="2600" dirty="0"/>
            </a:br>
            <a:r>
              <a:rPr lang="en-US" sz="2600" dirty="0"/>
              <a:t>&lt;time&gt;</a:t>
            </a:r>
            <a:br>
              <a:rPr lang="en-US" sz="2600" dirty="0"/>
            </a:br>
            <a:r>
              <a:rPr lang="en-US" sz="2600" dirty="0"/>
              <a:t>1437</a:t>
            </a:r>
            <a:br>
              <a:rPr lang="en-US" sz="2600" dirty="0"/>
            </a:br>
            <a:r>
              <a:rPr lang="en-US" sz="2600" dirty="0"/>
              <a:t>&lt;/time&gt;</a:t>
            </a:r>
            <a:br>
              <a:rPr lang="en-US" sz="2600" dirty="0"/>
            </a:br>
            <a:r>
              <a:rPr lang="en-US" sz="2600" dirty="0"/>
              <a:t>…</a:t>
            </a:r>
            <a:br>
              <a:rPr lang="en-US" sz="2600" dirty="0"/>
            </a:br>
            <a:r>
              <a:rPr lang="en-US" sz="2600" dirty="0"/>
              <a:t>&lt;description&gt;Broken-down bus on north carriageway. One lane closed. Expect delays of up to 30 minutes.</a:t>
            </a:r>
            <a:br>
              <a:rPr lang="en-US" sz="2600" dirty="0"/>
            </a:br>
            <a:r>
              <a:rPr lang="en-US" sz="2600" dirty="0"/>
              <a:t>&lt;/description&gt;</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rgbClr val="C00000"/>
                </a:solidFill>
              </a:rPr>
              <a:t>XML</a:t>
            </a:r>
            <a:r>
              <a:rPr lang="en-US" dirty="0">
                <a:solidFill>
                  <a:schemeClr val="accent1"/>
                </a:solidFill>
              </a:rPr>
              <a:t> and </a:t>
            </a:r>
            <a:r>
              <a:rPr lang="en-US" dirty="0">
                <a:solidFill>
                  <a:schemeClr val="accent6">
                    <a:lumMod val="75000"/>
                  </a:schemeClr>
                </a:solidFill>
              </a:rPr>
              <a:t>JSON</a:t>
            </a:r>
            <a:r>
              <a:rPr lang="en-US" dirty="0">
                <a:solidFill>
                  <a:schemeClr val="accent1"/>
                </a:solidFill>
              </a:rPr>
              <a:t> descriptions</a:t>
            </a:r>
          </a:p>
        </p:txBody>
      </p:sp>
      <p:sp>
        <p:nvSpPr>
          <p:cNvPr id="7" name="Content Placeholder 2">
            <a:extLst>
              <a:ext uri="{FF2B5EF4-FFF2-40B4-BE49-F238E27FC236}">
                <a16:creationId xmlns:a16="http://schemas.microsoft.com/office/drawing/2014/main" id="{3CB2DDC3-2771-0A9A-F848-0530A1E410B4}"/>
              </a:ext>
            </a:extLst>
          </p:cNvPr>
          <p:cNvSpPr txBox="1">
            <a:spLocks/>
          </p:cNvSpPr>
          <p:nvPr/>
        </p:nvSpPr>
        <p:spPr>
          <a:xfrm>
            <a:off x="6340841" y="1144414"/>
            <a:ext cx="5365980" cy="5375449"/>
          </a:xfrm>
          <a:prstGeom prst="rect">
            <a:avLst/>
          </a:prstGeom>
          <a:solidFill>
            <a:schemeClr val="accent6">
              <a:lumMod val="20000"/>
              <a:lumOff val="80000"/>
            </a:schemeClr>
          </a:solidFill>
          <a:ln>
            <a:solidFill>
              <a:schemeClr val="bg1">
                <a:lumMod val="65000"/>
              </a:schemeClr>
            </a:solidFill>
          </a:ln>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3200" b="1" kern="1200">
                <a:solidFill>
                  <a:schemeClr val="tx1"/>
                </a:solidFill>
                <a:latin typeface="Calibri" panose="020F0502020204030204" pitchFamily="34" charset="0"/>
                <a:ea typeface="Heiti TC Medium" pitchFamily="2" charset="-128"/>
                <a:cs typeface="Calibri" panose="020F0502020204030204" pitchFamily="34" charset="0"/>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800" b="1" kern="1200">
                <a:solidFill>
                  <a:schemeClr val="tx1"/>
                </a:solidFill>
                <a:latin typeface="Calibri" panose="020F0502020204030204" pitchFamily="34" charset="0"/>
                <a:ea typeface="Heiti TC Medium" pitchFamily="2" charset="-128"/>
                <a:cs typeface="Calibri" panose="020F0502020204030204" pitchFamily="34" charset="0"/>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Calibri" panose="020F0502020204030204" pitchFamily="34" charset="0"/>
                <a:ea typeface="Heiti TC Medium" pitchFamily="2" charset="-128"/>
                <a:cs typeface="Calibri" panose="020F0502020204030204" pitchFamily="34" charset="0"/>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Calibri" panose="020F0502020204030204" pitchFamily="34" charset="0"/>
                <a:ea typeface="Heiti TC Medium" pitchFamily="2" charset="-128"/>
                <a:cs typeface="Calibri" panose="020F0502020204030204" pitchFamily="34" charset="0"/>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Calibri" panose="020F0502020204030204" pitchFamily="34" charset="0"/>
                <a:ea typeface="Heiti TC Medium" pitchFamily="2" charset="-128"/>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chemeClr val="accent6">
                    <a:lumMod val="50000"/>
                  </a:schemeClr>
                </a:solidFill>
              </a:rPr>
              <a:t>JSON</a:t>
            </a:r>
            <a:endParaRPr lang="en-US" sz="2400" dirty="0">
              <a:solidFill>
                <a:schemeClr val="accent6">
                  <a:lumMod val="50000"/>
                </a:schemeClr>
              </a:solidFill>
            </a:endParaRPr>
          </a:p>
          <a:p>
            <a:pPr marL="0" indent="0">
              <a:buFont typeface="Arial" panose="020B0604020202020204" pitchFamily="34" charset="0"/>
              <a:buNone/>
            </a:pPr>
            <a:r>
              <a:rPr lang="en-US" sz="2400" dirty="0"/>
              <a:t>{</a:t>
            </a:r>
            <a:br>
              <a:rPr lang="en-US" sz="2400" dirty="0"/>
            </a:br>
            <a:r>
              <a:rPr lang="en-US" sz="2400" dirty="0"/>
              <a:t>id: “A90N17061714391”,</a:t>
            </a:r>
            <a:br>
              <a:rPr lang="en-US" sz="2400" dirty="0"/>
            </a:br>
            <a:r>
              <a:rPr lang="en-US" sz="2400" dirty="0"/>
              <a:t>“date”: “20170617”,</a:t>
            </a:r>
            <a:br>
              <a:rPr lang="en-US" sz="2400" dirty="0"/>
            </a:br>
            <a:r>
              <a:rPr lang="en-US" sz="2400" dirty="0"/>
              <a:t>“time”: “1437”,</a:t>
            </a:r>
            <a:br>
              <a:rPr lang="en-US" sz="2400" dirty="0"/>
            </a:br>
            <a:r>
              <a:rPr lang="en-US" sz="2400" dirty="0"/>
              <a:t>“</a:t>
            </a:r>
            <a:r>
              <a:rPr lang="en-US" sz="2400" dirty="0" err="1"/>
              <a:t>road_id</a:t>
            </a:r>
            <a:r>
              <a:rPr lang="en-US" sz="2400" dirty="0"/>
              <a:t>”: “A90”,</a:t>
            </a:r>
            <a:br>
              <a:rPr lang="en-US" sz="2400" dirty="0"/>
            </a:br>
            <a:r>
              <a:rPr lang="en-US" sz="2400" dirty="0"/>
              <a:t>“place”: “Stonehaven”,</a:t>
            </a:r>
            <a:br>
              <a:rPr lang="en-US" sz="2400" dirty="0"/>
            </a:br>
            <a:r>
              <a:rPr lang="en-US" sz="2400" dirty="0"/>
              <a:t>“direction”: “north”,</a:t>
            </a:r>
            <a:br>
              <a:rPr lang="en-US" sz="2400" dirty="0"/>
            </a:br>
            <a:r>
              <a:rPr lang="en-US" sz="2400" dirty="0"/>
              <a:t>“severity”: “significant”,</a:t>
            </a:r>
            <a:br>
              <a:rPr lang="en-US" sz="2400" dirty="0"/>
            </a:br>
            <a:r>
              <a:rPr lang="en-US" sz="2400" dirty="0"/>
              <a:t>“description”: “Broken-down bus on north carriageway. One lane closed. Expect delays of up to 30 minutes.”</a:t>
            </a:r>
            <a:br>
              <a:rPr lang="en-US" sz="2400" dirty="0"/>
            </a:br>
            <a:r>
              <a:rPr lang="en-US" sz="2400" dirty="0"/>
              <a:t>}</a:t>
            </a:r>
          </a:p>
          <a:p>
            <a:pPr marL="0" indent="0">
              <a:buFont typeface="Arial" panose="020B0604020202020204" pitchFamily="34" charset="0"/>
              <a:buNone/>
            </a:pPr>
            <a:endParaRPr lang="en-US" sz="2400" dirty="0"/>
          </a:p>
          <a:p>
            <a:pPr marL="0" indent="0">
              <a:buFont typeface="Arial" panose="020B0604020202020204" pitchFamily="34" charset="0"/>
              <a:buNone/>
            </a:pPr>
            <a:endParaRPr lang="en-US" sz="2400" dirty="0"/>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18152796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24459" y="1144414"/>
            <a:ext cx="10463134" cy="5375449"/>
          </a:xfrm>
        </p:spPr>
        <p:txBody>
          <a:bodyPr>
            <a:normAutofit/>
          </a:bodyPr>
          <a:lstStyle/>
          <a:p>
            <a:r>
              <a:rPr lang="en-US" sz="2800" dirty="0"/>
              <a:t>After a system has been developed and delivered, it has to be </a:t>
            </a:r>
            <a:r>
              <a:rPr lang="en-US" sz="2800" dirty="0">
                <a:solidFill>
                  <a:srgbClr val="C00000"/>
                </a:solidFill>
              </a:rPr>
              <a:t>deployed on servers</a:t>
            </a:r>
            <a:r>
              <a:rPr lang="en-US" sz="2800" dirty="0"/>
              <a:t>, monitored for problems and updated as new versions become available. </a:t>
            </a:r>
          </a:p>
          <a:p>
            <a:r>
              <a:rPr lang="en-US" sz="2800" dirty="0"/>
              <a:t>When a system is composed of </a:t>
            </a:r>
            <a:r>
              <a:rPr lang="en-US" sz="2800" dirty="0">
                <a:solidFill>
                  <a:srgbClr val="C00000"/>
                </a:solidFill>
              </a:rPr>
              <a:t>tens or even hundreds of microservices</a:t>
            </a:r>
            <a:r>
              <a:rPr lang="en-US" sz="2800" dirty="0"/>
              <a:t>, deployment of the system is more complex than for </a:t>
            </a:r>
            <a:r>
              <a:rPr lang="en-US" sz="2800" dirty="0">
                <a:solidFill>
                  <a:srgbClr val="C00000"/>
                </a:solidFill>
              </a:rPr>
              <a:t>monolithic systems</a:t>
            </a:r>
            <a:r>
              <a:rPr lang="en-US" sz="2800" dirty="0"/>
              <a:t>.</a:t>
            </a:r>
          </a:p>
          <a:p>
            <a:r>
              <a:rPr lang="en-US" sz="2800" dirty="0"/>
              <a:t>The service development teams decide which programming language, database, libraries and other support software should be used to implement their service. Consequently, </a:t>
            </a:r>
            <a:r>
              <a:rPr lang="en-US" sz="2800" dirty="0">
                <a:solidFill>
                  <a:srgbClr val="C00000"/>
                </a:solidFill>
              </a:rPr>
              <a:t>there is no ‘standard’ deployment configuration for all services</a:t>
            </a:r>
            <a:r>
              <a:rPr lang="en-US" sz="2800" dirty="0"/>
              <a:t>.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Service deployment</a:t>
            </a:r>
          </a:p>
        </p:txBody>
      </p:sp>
    </p:spTree>
    <p:extLst>
      <p:ext uri="{BB962C8B-B14F-4D97-AF65-F5344CB8AC3E}">
        <p14:creationId xmlns:p14="http://schemas.microsoft.com/office/powerpoint/2010/main" val="2380489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8</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27198759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84421" y="1144414"/>
            <a:ext cx="10463134" cy="5375449"/>
          </a:xfrm>
        </p:spPr>
        <p:txBody>
          <a:bodyPr>
            <a:normAutofit/>
          </a:bodyPr>
          <a:lstStyle/>
          <a:p>
            <a:r>
              <a:rPr lang="en-US" sz="3600" dirty="0"/>
              <a:t>It is now normal practice for </a:t>
            </a:r>
            <a:r>
              <a:rPr lang="en-US" sz="3600" dirty="0">
                <a:solidFill>
                  <a:srgbClr val="C00000"/>
                </a:solidFill>
              </a:rPr>
              <a:t>microservice development teams </a:t>
            </a:r>
            <a:r>
              <a:rPr lang="en-US" sz="3600" dirty="0"/>
              <a:t>to be responsible for </a:t>
            </a:r>
            <a:r>
              <a:rPr lang="en-US" sz="3600" dirty="0">
                <a:solidFill>
                  <a:srgbClr val="C00000"/>
                </a:solidFill>
              </a:rPr>
              <a:t>deployment and service management </a:t>
            </a:r>
            <a:r>
              <a:rPr lang="en-US" sz="3600" dirty="0"/>
              <a:t>as well as software development and to use </a:t>
            </a:r>
            <a:r>
              <a:rPr lang="en-US" sz="3600" dirty="0">
                <a:solidFill>
                  <a:srgbClr val="C00000"/>
                </a:solidFill>
              </a:rPr>
              <a:t>continuous deployment</a:t>
            </a:r>
            <a:r>
              <a:rPr lang="en-US" sz="3600" dirty="0"/>
              <a:t>.</a:t>
            </a:r>
          </a:p>
          <a:p>
            <a:r>
              <a:rPr lang="en-US" sz="3600" dirty="0">
                <a:solidFill>
                  <a:srgbClr val="C00000"/>
                </a:solidFill>
              </a:rPr>
              <a:t>Continuous deployment </a:t>
            </a:r>
            <a:r>
              <a:rPr lang="en-US" sz="3600" dirty="0"/>
              <a:t>means that as soon as a change to a service has been made and validated, the modified service is redeployed. </a:t>
            </a:r>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Service deployment</a:t>
            </a:r>
          </a:p>
        </p:txBody>
      </p:sp>
    </p:spTree>
    <p:extLst>
      <p:ext uri="{BB962C8B-B14F-4D97-AF65-F5344CB8AC3E}">
        <p14:creationId xmlns:p14="http://schemas.microsoft.com/office/powerpoint/2010/main" val="1756580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4439" y="1144414"/>
            <a:ext cx="10433154" cy="5375449"/>
          </a:xfrm>
        </p:spPr>
        <p:txBody>
          <a:bodyPr/>
          <a:lstStyle/>
          <a:p>
            <a:r>
              <a:rPr lang="en-US" sz="2800" dirty="0">
                <a:solidFill>
                  <a:srgbClr val="C00000"/>
                </a:solidFill>
              </a:rPr>
              <a:t>Continuous deployment </a:t>
            </a:r>
            <a:r>
              <a:rPr lang="en-US" sz="2800" dirty="0"/>
              <a:t>depends on </a:t>
            </a:r>
            <a:r>
              <a:rPr lang="en-US" sz="2800" dirty="0">
                <a:solidFill>
                  <a:srgbClr val="C00000"/>
                </a:solidFill>
              </a:rPr>
              <a:t>automation</a:t>
            </a:r>
            <a:r>
              <a:rPr lang="en-US" sz="2800" dirty="0"/>
              <a:t> so that as soon as a change is committed, a series of automated activities is triggered to test the software. </a:t>
            </a:r>
          </a:p>
          <a:p>
            <a:r>
              <a:rPr lang="en-US" sz="2800" dirty="0"/>
              <a:t>If the software ‘passes’ these tests, it then enters another </a:t>
            </a:r>
            <a:r>
              <a:rPr lang="en-US" sz="2800" dirty="0">
                <a:solidFill>
                  <a:srgbClr val="C00000"/>
                </a:solidFill>
              </a:rPr>
              <a:t>automation pipeline </a:t>
            </a:r>
            <a:r>
              <a:rPr lang="en-US" sz="2800" dirty="0"/>
              <a:t>that packages and deploys the software.</a:t>
            </a:r>
          </a:p>
          <a:p>
            <a:r>
              <a:rPr lang="en-US" sz="2800" dirty="0"/>
              <a:t>The </a:t>
            </a:r>
            <a:r>
              <a:rPr lang="en-US" sz="2800" dirty="0">
                <a:solidFill>
                  <a:srgbClr val="C00000"/>
                </a:solidFill>
              </a:rPr>
              <a:t>deployment of a new service version </a:t>
            </a:r>
            <a:r>
              <a:rPr lang="en-US" sz="2800" dirty="0"/>
              <a:t>starts with the programmer committing the code changes to a </a:t>
            </a:r>
            <a:r>
              <a:rPr lang="en-US" sz="2800" dirty="0">
                <a:solidFill>
                  <a:srgbClr val="C00000"/>
                </a:solidFill>
              </a:rPr>
              <a:t>code management system </a:t>
            </a:r>
            <a:r>
              <a:rPr lang="en-US" sz="2800" dirty="0"/>
              <a:t>such as Git.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Deployment automation</a:t>
            </a:r>
          </a:p>
        </p:txBody>
      </p:sp>
    </p:spTree>
    <p:extLst>
      <p:ext uri="{BB962C8B-B14F-4D97-AF65-F5344CB8AC3E}">
        <p14:creationId xmlns:p14="http://schemas.microsoft.com/office/powerpoint/2010/main" val="21392370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9535" y="1144414"/>
            <a:ext cx="10300261" cy="5375449"/>
          </a:xfrm>
        </p:spPr>
        <p:txBody>
          <a:bodyPr>
            <a:normAutofit/>
          </a:bodyPr>
          <a:lstStyle/>
          <a:p>
            <a:r>
              <a:rPr lang="en-US" sz="3600" dirty="0"/>
              <a:t>This triggers a set of </a:t>
            </a:r>
            <a:r>
              <a:rPr lang="en-US" sz="3600" dirty="0">
                <a:solidFill>
                  <a:srgbClr val="C00000"/>
                </a:solidFill>
              </a:rPr>
              <a:t>automated tests</a:t>
            </a:r>
            <a:r>
              <a:rPr lang="en-US" sz="3600" dirty="0"/>
              <a:t> that run using the modified service. </a:t>
            </a:r>
          </a:p>
          <a:p>
            <a:pPr lvl="1"/>
            <a:r>
              <a:rPr lang="en-US" sz="3200" dirty="0"/>
              <a:t>If all service tests run successfully, a new version of the system that incorporates the changed service is created. </a:t>
            </a:r>
          </a:p>
          <a:p>
            <a:r>
              <a:rPr lang="en-US" sz="3600" dirty="0"/>
              <a:t>Another set of automated system tests are then executed. </a:t>
            </a:r>
          </a:p>
          <a:p>
            <a:pPr lvl="1"/>
            <a:r>
              <a:rPr lang="en-US" sz="3200" dirty="0"/>
              <a:t>If these run successfully, the service is ready for deployment.</a:t>
            </a:r>
          </a:p>
          <a:p>
            <a:endParaRPr lang="en-US" sz="3600" dirty="0"/>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Deployment automation</a:t>
            </a:r>
          </a:p>
        </p:txBody>
      </p:sp>
    </p:spTree>
    <p:extLst>
      <p:ext uri="{BB962C8B-B14F-4D97-AF65-F5344CB8AC3E}">
        <p14:creationId xmlns:p14="http://schemas.microsoft.com/office/powerpoint/2010/main" val="25952343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normAutofit fontScale="90000"/>
          </a:bodyPr>
          <a:lstStyle/>
          <a:p>
            <a:r>
              <a:rPr lang="en-US" dirty="0">
                <a:solidFill>
                  <a:schemeClr val="accent1"/>
                </a:solidFill>
              </a:rPr>
              <a:t>A continuous deployment pipeline</a:t>
            </a:r>
          </a:p>
        </p:txBody>
      </p:sp>
      <p:sp>
        <p:nvSpPr>
          <p:cNvPr id="33" name="Rounded Rectangle 32">
            <a:extLst>
              <a:ext uri="{FF2B5EF4-FFF2-40B4-BE49-F238E27FC236}">
                <a16:creationId xmlns:a16="http://schemas.microsoft.com/office/drawing/2014/main" id="{819E9D1C-3403-4C40-92E1-F94A2A5DDEF4}"/>
              </a:ext>
            </a:extLst>
          </p:cNvPr>
          <p:cNvSpPr>
            <a:spLocks noChangeArrowheads="1"/>
          </p:cNvSpPr>
          <p:nvPr/>
        </p:nvSpPr>
        <p:spPr bwMode="auto">
          <a:xfrm>
            <a:off x="1847528" y="3461444"/>
            <a:ext cx="1645920" cy="587842"/>
          </a:xfrm>
          <a:prstGeom prst="roundRect">
            <a:avLst>
              <a:gd name="adj" fmla="val 28597"/>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unit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49" name="TextBox 48">
            <a:extLst>
              <a:ext uri="{FF2B5EF4-FFF2-40B4-BE49-F238E27FC236}">
                <a16:creationId xmlns:a16="http://schemas.microsoft.com/office/drawing/2014/main" id="{958D4C55-DB88-BF46-BEF1-E5FE4F444601}"/>
              </a:ext>
            </a:extLst>
          </p:cNvPr>
          <p:cNvSpPr txBox="1"/>
          <p:nvPr/>
        </p:nvSpPr>
        <p:spPr>
          <a:xfrm>
            <a:off x="1561110" y="2704468"/>
            <a:ext cx="1149444"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Triggers</a:t>
            </a:r>
          </a:p>
        </p:txBody>
      </p:sp>
      <p:cxnSp>
        <p:nvCxnSpPr>
          <p:cNvPr id="56" name="Straight Arrow Connector 55">
            <a:extLst>
              <a:ext uri="{FF2B5EF4-FFF2-40B4-BE49-F238E27FC236}">
                <a16:creationId xmlns:a16="http://schemas.microsoft.com/office/drawing/2014/main" id="{B0953C9C-501A-1F48-8498-B395BC5EB0BE}"/>
              </a:ext>
            </a:extLst>
          </p:cNvPr>
          <p:cNvCxnSpPr>
            <a:cxnSpLocks/>
            <a:stCxn id="72" idx="3"/>
            <a:endCxn id="69" idx="1"/>
          </p:cNvCxnSpPr>
          <p:nvPr/>
        </p:nvCxnSpPr>
        <p:spPr>
          <a:xfrm>
            <a:off x="4161374" y="3755365"/>
            <a:ext cx="485444"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69" name="Rounded Rectangle 68">
            <a:extLst>
              <a:ext uri="{FF2B5EF4-FFF2-40B4-BE49-F238E27FC236}">
                <a16:creationId xmlns:a16="http://schemas.microsoft.com/office/drawing/2014/main" id="{72699EDE-39D3-594E-928F-467D84FE1C8C}"/>
              </a:ext>
            </a:extLst>
          </p:cNvPr>
          <p:cNvSpPr>
            <a:spLocks noChangeArrowheads="1"/>
          </p:cNvSpPr>
          <p:nvPr/>
        </p:nvSpPr>
        <p:spPr bwMode="auto">
          <a:xfrm>
            <a:off x="4646818" y="3461444"/>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Built test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system</a:t>
            </a:r>
          </a:p>
        </p:txBody>
      </p:sp>
      <p:sp>
        <p:nvSpPr>
          <p:cNvPr id="70" name="Rounded Rectangle 69">
            <a:extLst>
              <a:ext uri="{FF2B5EF4-FFF2-40B4-BE49-F238E27FC236}">
                <a16:creationId xmlns:a16="http://schemas.microsoft.com/office/drawing/2014/main" id="{42C57928-FBE6-6647-895E-7C56FE39EB07}"/>
              </a:ext>
            </a:extLst>
          </p:cNvPr>
          <p:cNvSpPr>
            <a:spLocks noChangeArrowheads="1"/>
          </p:cNvSpPr>
          <p:nvPr/>
        </p:nvSpPr>
        <p:spPr bwMode="auto">
          <a:xfrm>
            <a:off x="7456709" y="3461444"/>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integration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71" name="Rounded Rectangle 70">
            <a:extLst>
              <a:ext uri="{FF2B5EF4-FFF2-40B4-BE49-F238E27FC236}">
                <a16:creationId xmlns:a16="http://schemas.microsoft.com/office/drawing/2014/main" id="{9BBF0036-5363-DA45-BB48-BFBA68E5E407}"/>
              </a:ext>
            </a:extLst>
          </p:cNvPr>
          <p:cNvSpPr>
            <a:spLocks noChangeArrowheads="1"/>
          </p:cNvSpPr>
          <p:nvPr/>
        </p:nvSpPr>
        <p:spPr bwMode="auto">
          <a:xfrm>
            <a:off x="1919536"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Containerize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a:t>
            </a:r>
          </a:p>
        </p:txBody>
      </p:sp>
      <p:sp>
        <p:nvSpPr>
          <p:cNvPr id="72" name="Diamond 71">
            <a:extLst>
              <a:ext uri="{FF2B5EF4-FFF2-40B4-BE49-F238E27FC236}">
                <a16:creationId xmlns:a16="http://schemas.microsoft.com/office/drawing/2014/main" id="{657E24CD-2F54-114E-B1A2-B87B230B7CAA}"/>
              </a:ext>
            </a:extLst>
          </p:cNvPr>
          <p:cNvSpPr/>
          <p:nvPr/>
        </p:nvSpPr>
        <p:spPr>
          <a:xfrm>
            <a:off x="3887054"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Elbow Connector 72">
            <a:extLst>
              <a:ext uri="{FF2B5EF4-FFF2-40B4-BE49-F238E27FC236}">
                <a16:creationId xmlns:a16="http://schemas.microsoft.com/office/drawing/2014/main" id="{14A63A23-AB55-E24E-9A38-975DDA84AA2C}"/>
              </a:ext>
            </a:extLst>
          </p:cNvPr>
          <p:cNvCxnSpPr>
            <a:cxnSpLocks/>
            <a:stCxn id="78" idx="2"/>
            <a:endCxn id="71" idx="0"/>
          </p:cNvCxnSpPr>
          <p:nvPr/>
        </p:nvCxnSpPr>
        <p:spPr>
          <a:xfrm rot="5400000">
            <a:off x="5660773" y="974251"/>
            <a:ext cx="1036865" cy="6873415"/>
          </a:xfrm>
          <a:prstGeom prst="bentConnector3">
            <a:avLst>
              <a:gd name="adj1" fmla="val 50000"/>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74" name="Rounded Rectangle 73">
            <a:extLst>
              <a:ext uri="{FF2B5EF4-FFF2-40B4-BE49-F238E27FC236}">
                <a16:creationId xmlns:a16="http://schemas.microsoft.com/office/drawing/2014/main" id="{0B1A127B-8720-D047-A313-22C7D2C5E31B}"/>
              </a:ext>
            </a:extLst>
          </p:cNvPr>
          <p:cNvSpPr>
            <a:spLocks noChangeArrowheads="1"/>
          </p:cNvSpPr>
          <p:nvPr/>
        </p:nvSpPr>
        <p:spPr bwMode="auto">
          <a:xfrm>
            <a:off x="3935760"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Deploy service</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container</a:t>
            </a:r>
          </a:p>
        </p:txBody>
      </p:sp>
      <p:sp>
        <p:nvSpPr>
          <p:cNvPr id="75" name="Rounded Rectangle 74">
            <a:extLst>
              <a:ext uri="{FF2B5EF4-FFF2-40B4-BE49-F238E27FC236}">
                <a16:creationId xmlns:a16="http://schemas.microsoft.com/office/drawing/2014/main" id="{16DACDF6-EC47-A549-B197-EA3E5EE7CC41}"/>
              </a:ext>
            </a:extLst>
          </p:cNvPr>
          <p:cNvSpPr>
            <a:spLocks noChangeArrowheads="1"/>
          </p:cNvSpPr>
          <p:nvPr/>
        </p:nvSpPr>
        <p:spPr bwMode="auto">
          <a:xfrm>
            <a:off x="5967915"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acceptance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76" name="Rounded Rectangle 75">
            <a:extLst>
              <a:ext uri="{FF2B5EF4-FFF2-40B4-BE49-F238E27FC236}">
                <a16:creationId xmlns:a16="http://schemas.microsoft.com/office/drawing/2014/main" id="{FDDDE6AE-90C2-084C-A489-E488E38E888D}"/>
              </a:ext>
            </a:extLst>
          </p:cNvPr>
          <p:cNvSpPr>
            <a:spLocks noChangeArrowheads="1"/>
          </p:cNvSpPr>
          <p:nvPr/>
        </p:nvSpPr>
        <p:spPr bwMode="auto">
          <a:xfrm>
            <a:off x="8765560" y="4929390"/>
            <a:ext cx="1645920" cy="587842"/>
          </a:xfrm>
          <a:prstGeom prst="roundRect">
            <a:avLst>
              <a:gd name="adj" fmla="val 28597"/>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Replace current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a:t>
            </a:r>
          </a:p>
        </p:txBody>
      </p:sp>
      <p:sp>
        <p:nvSpPr>
          <p:cNvPr id="77" name="Diamond 76">
            <a:extLst>
              <a:ext uri="{FF2B5EF4-FFF2-40B4-BE49-F238E27FC236}">
                <a16:creationId xmlns:a16="http://schemas.microsoft.com/office/drawing/2014/main" id="{07F143D9-2092-DC48-BA93-168699DEAD80}"/>
              </a:ext>
            </a:extLst>
          </p:cNvPr>
          <p:cNvSpPr/>
          <p:nvPr/>
        </p:nvSpPr>
        <p:spPr>
          <a:xfrm>
            <a:off x="6700673"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Diamond 77">
            <a:extLst>
              <a:ext uri="{FF2B5EF4-FFF2-40B4-BE49-F238E27FC236}">
                <a16:creationId xmlns:a16="http://schemas.microsoft.com/office/drawing/2014/main" id="{CC199FA0-69D6-084D-8FC1-56B7E7A84F51}"/>
              </a:ext>
            </a:extLst>
          </p:cNvPr>
          <p:cNvSpPr/>
          <p:nvPr/>
        </p:nvSpPr>
        <p:spPr>
          <a:xfrm>
            <a:off x="9478751"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Diamond 78">
            <a:extLst>
              <a:ext uri="{FF2B5EF4-FFF2-40B4-BE49-F238E27FC236}">
                <a16:creationId xmlns:a16="http://schemas.microsoft.com/office/drawing/2014/main" id="{3C9DAB7E-531F-3041-830A-0F2D5489222A}"/>
              </a:ext>
            </a:extLst>
          </p:cNvPr>
          <p:cNvSpPr/>
          <p:nvPr/>
        </p:nvSpPr>
        <p:spPr>
          <a:xfrm>
            <a:off x="7996817" y="5086151"/>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Arrow Connector 79">
            <a:extLst>
              <a:ext uri="{FF2B5EF4-FFF2-40B4-BE49-F238E27FC236}">
                <a16:creationId xmlns:a16="http://schemas.microsoft.com/office/drawing/2014/main" id="{DDAA36D2-326A-A149-A78E-8C7616832EE3}"/>
              </a:ext>
            </a:extLst>
          </p:cNvPr>
          <p:cNvCxnSpPr>
            <a:cxnSpLocks/>
            <a:stCxn id="33" idx="3"/>
            <a:endCxn id="72" idx="1"/>
          </p:cNvCxnSpPr>
          <p:nvPr/>
        </p:nvCxnSpPr>
        <p:spPr>
          <a:xfrm>
            <a:off x="3493448" y="3755365"/>
            <a:ext cx="39360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FAEE229A-9164-9440-B109-D899CF168130}"/>
              </a:ext>
            </a:extLst>
          </p:cNvPr>
          <p:cNvCxnSpPr>
            <a:cxnSpLocks/>
            <a:stCxn id="69" idx="3"/>
            <a:endCxn id="77" idx="1"/>
          </p:cNvCxnSpPr>
          <p:nvPr/>
        </p:nvCxnSpPr>
        <p:spPr>
          <a:xfrm>
            <a:off x="6292739" y="3755365"/>
            <a:ext cx="40793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060DE95A-FD11-6E4D-B4A7-2B16E64EBDEB}"/>
              </a:ext>
            </a:extLst>
          </p:cNvPr>
          <p:cNvCxnSpPr>
            <a:cxnSpLocks/>
            <a:stCxn id="77" idx="3"/>
            <a:endCxn id="70" idx="1"/>
          </p:cNvCxnSpPr>
          <p:nvPr/>
        </p:nvCxnSpPr>
        <p:spPr>
          <a:xfrm>
            <a:off x="6974993" y="3755365"/>
            <a:ext cx="48171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37B1072A-D44B-9548-BA91-B221488C544F}"/>
              </a:ext>
            </a:extLst>
          </p:cNvPr>
          <p:cNvCxnSpPr>
            <a:cxnSpLocks/>
            <a:stCxn id="70" idx="3"/>
            <a:endCxn id="78" idx="1"/>
          </p:cNvCxnSpPr>
          <p:nvPr/>
        </p:nvCxnSpPr>
        <p:spPr>
          <a:xfrm>
            <a:off x="9102629" y="3755365"/>
            <a:ext cx="376122"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978F3F0-4AA1-9544-AB6E-8AA40DDDDE56}"/>
              </a:ext>
            </a:extLst>
          </p:cNvPr>
          <p:cNvCxnSpPr>
            <a:cxnSpLocks/>
            <a:stCxn id="71" idx="3"/>
            <a:endCxn id="74" idx="1"/>
          </p:cNvCxnSpPr>
          <p:nvPr/>
        </p:nvCxnSpPr>
        <p:spPr>
          <a:xfrm>
            <a:off x="3565456" y="5223311"/>
            <a:ext cx="370304"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892605E-E343-B84E-8615-D0F946584DFC}"/>
              </a:ext>
            </a:extLst>
          </p:cNvPr>
          <p:cNvCxnSpPr>
            <a:cxnSpLocks/>
            <a:stCxn id="74" idx="3"/>
            <a:endCxn id="75" idx="1"/>
          </p:cNvCxnSpPr>
          <p:nvPr/>
        </p:nvCxnSpPr>
        <p:spPr>
          <a:xfrm>
            <a:off x="5581681" y="5223311"/>
            <a:ext cx="38623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C445C1DB-67FB-BA4A-8477-030254126929}"/>
              </a:ext>
            </a:extLst>
          </p:cNvPr>
          <p:cNvCxnSpPr>
            <a:cxnSpLocks/>
            <a:stCxn id="75" idx="3"/>
            <a:endCxn id="79" idx="1"/>
          </p:cNvCxnSpPr>
          <p:nvPr/>
        </p:nvCxnSpPr>
        <p:spPr>
          <a:xfrm>
            <a:off x="7613835" y="5223311"/>
            <a:ext cx="382982"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69A8C285-1B38-0047-B486-C3779CDBABA3}"/>
              </a:ext>
            </a:extLst>
          </p:cNvPr>
          <p:cNvCxnSpPr>
            <a:cxnSpLocks/>
            <a:endCxn id="76" idx="1"/>
          </p:cNvCxnSpPr>
          <p:nvPr/>
        </p:nvCxnSpPr>
        <p:spPr>
          <a:xfrm>
            <a:off x="8227670" y="5220445"/>
            <a:ext cx="537891" cy="286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7B47AE8C-E06B-B645-A18A-717B62F7E7F8}"/>
              </a:ext>
            </a:extLst>
          </p:cNvPr>
          <p:cNvSpPr txBox="1"/>
          <p:nvPr/>
        </p:nvSpPr>
        <p:spPr>
          <a:xfrm>
            <a:off x="3210373"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cxnSp>
        <p:nvCxnSpPr>
          <p:cNvPr id="89" name="Straight Arrow Connector 88">
            <a:extLst>
              <a:ext uri="{FF2B5EF4-FFF2-40B4-BE49-F238E27FC236}">
                <a16:creationId xmlns:a16="http://schemas.microsoft.com/office/drawing/2014/main" id="{553AEF65-4DF0-924F-9602-2094D9DD31BC}"/>
              </a:ext>
            </a:extLst>
          </p:cNvPr>
          <p:cNvCxnSpPr>
            <a:cxnSpLocks/>
            <a:stCxn id="72" idx="0"/>
            <a:endCxn id="88" idx="2"/>
          </p:cNvCxnSpPr>
          <p:nvPr/>
        </p:nvCxnSpPr>
        <p:spPr>
          <a:xfrm flipV="1">
            <a:off x="4024214" y="2780929"/>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507175EF-8F72-0C4C-864E-588922F7CAB3}"/>
              </a:ext>
            </a:extLst>
          </p:cNvPr>
          <p:cNvCxnSpPr>
            <a:cxnSpLocks/>
            <a:stCxn id="77" idx="0"/>
            <a:endCxn id="93" idx="2"/>
          </p:cNvCxnSpPr>
          <p:nvPr/>
        </p:nvCxnSpPr>
        <p:spPr>
          <a:xfrm flipV="1">
            <a:off x="6837833" y="2780929"/>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EFDF5698-371F-7849-B9D3-719E91C200E0}"/>
              </a:ext>
            </a:extLst>
          </p:cNvPr>
          <p:cNvCxnSpPr>
            <a:cxnSpLocks/>
            <a:stCxn id="78" idx="0"/>
            <a:endCxn id="94" idx="2"/>
          </p:cNvCxnSpPr>
          <p:nvPr/>
        </p:nvCxnSpPr>
        <p:spPr>
          <a:xfrm flipV="1">
            <a:off x="9615911" y="2780929"/>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938D0541-8DC6-3B43-8950-74890919686A}"/>
              </a:ext>
            </a:extLst>
          </p:cNvPr>
          <p:cNvCxnSpPr>
            <a:cxnSpLocks/>
            <a:stCxn id="79" idx="2"/>
            <a:endCxn id="95" idx="0"/>
          </p:cNvCxnSpPr>
          <p:nvPr/>
        </p:nvCxnSpPr>
        <p:spPr>
          <a:xfrm>
            <a:off x="8133977" y="5360472"/>
            <a:ext cx="0" cy="840859"/>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E49FF31A-1882-6F4C-838D-4F276708A865}"/>
              </a:ext>
            </a:extLst>
          </p:cNvPr>
          <p:cNvSpPr txBox="1"/>
          <p:nvPr/>
        </p:nvSpPr>
        <p:spPr>
          <a:xfrm>
            <a:off x="6023992"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4" name="TextBox 93">
            <a:extLst>
              <a:ext uri="{FF2B5EF4-FFF2-40B4-BE49-F238E27FC236}">
                <a16:creationId xmlns:a16="http://schemas.microsoft.com/office/drawing/2014/main" id="{E5F2A9C0-DA61-F046-9693-1B13684DF20E}"/>
              </a:ext>
            </a:extLst>
          </p:cNvPr>
          <p:cNvSpPr txBox="1"/>
          <p:nvPr/>
        </p:nvSpPr>
        <p:spPr>
          <a:xfrm>
            <a:off x="8802070"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5" name="TextBox 94">
            <a:extLst>
              <a:ext uri="{FF2B5EF4-FFF2-40B4-BE49-F238E27FC236}">
                <a16:creationId xmlns:a16="http://schemas.microsoft.com/office/drawing/2014/main" id="{B2805138-6389-754E-8D43-FA517905B84B}"/>
              </a:ext>
            </a:extLst>
          </p:cNvPr>
          <p:cNvSpPr txBox="1"/>
          <p:nvPr/>
        </p:nvSpPr>
        <p:spPr>
          <a:xfrm>
            <a:off x="7320136" y="6201330"/>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6" name="TextBox 95">
            <a:extLst>
              <a:ext uri="{FF2B5EF4-FFF2-40B4-BE49-F238E27FC236}">
                <a16:creationId xmlns:a16="http://schemas.microsoft.com/office/drawing/2014/main" id="{CE7CA6C7-FC83-4745-BDD8-FC8931A96E86}"/>
              </a:ext>
            </a:extLst>
          </p:cNvPr>
          <p:cNvSpPr txBox="1"/>
          <p:nvPr/>
        </p:nvSpPr>
        <p:spPr>
          <a:xfrm>
            <a:off x="6816081" y="3342601"/>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97" name="TextBox 96">
            <a:extLst>
              <a:ext uri="{FF2B5EF4-FFF2-40B4-BE49-F238E27FC236}">
                <a16:creationId xmlns:a16="http://schemas.microsoft.com/office/drawing/2014/main" id="{DAB17D17-A032-B14D-9443-30AFDEA26046}"/>
              </a:ext>
            </a:extLst>
          </p:cNvPr>
          <p:cNvSpPr txBox="1"/>
          <p:nvPr/>
        </p:nvSpPr>
        <p:spPr>
          <a:xfrm>
            <a:off x="9504898" y="3002780"/>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98" name="TextBox 97">
            <a:extLst>
              <a:ext uri="{FF2B5EF4-FFF2-40B4-BE49-F238E27FC236}">
                <a16:creationId xmlns:a16="http://schemas.microsoft.com/office/drawing/2014/main" id="{0D64E5CD-FA4D-0949-9BF3-22C8F71612E3}"/>
              </a:ext>
            </a:extLst>
          </p:cNvPr>
          <p:cNvSpPr txBox="1"/>
          <p:nvPr/>
        </p:nvSpPr>
        <p:spPr>
          <a:xfrm>
            <a:off x="6709240" y="295155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99" name="TextBox 98">
            <a:extLst>
              <a:ext uri="{FF2B5EF4-FFF2-40B4-BE49-F238E27FC236}">
                <a16:creationId xmlns:a16="http://schemas.microsoft.com/office/drawing/2014/main" id="{4E031962-9C78-DB4E-B6DC-EFBF6741245D}"/>
              </a:ext>
            </a:extLst>
          </p:cNvPr>
          <p:cNvSpPr txBox="1"/>
          <p:nvPr/>
        </p:nvSpPr>
        <p:spPr>
          <a:xfrm>
            <a:off x="4079777" y="2936520"/>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100" name="TextBox 99">
            <a:extLst>
              <a:ext uri="{FF2B5EF4-FFF2-40B4-BE49-F238E27FC236}">
                <a16:creationId xmlns:a16="http://schemas.microsoft.com/office/drawing/2014/main" id="{CE31E34F-DE9E-CC49-A269-58BF5536F4BB}"/>
              </a:ext>
            </a:extLst>
          </p:cNvPr>
          <p:cNvSpPr txBox="1"/>
          <p:nvPr/>
        </p:nvSpPr>
        <p:spPr>
          <a:xfrm>
            <a:off x="4038014" y="3342601"/>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1" name="TextBox 100">
            <a:extLst>
              <a:ext uri="{FF2B5EF4-FFF2-40B4-BE49-F238E27FC236}">
                <a16:creationId xmlns:a16="http://schemas.microsoft.com/office/drawing/2014/main" id="{A9FB72D7-A9AF-B14F-8056-3C48DCE7448F}"/>
              </a:ext>
            </a:extLst>
          </p:cNvPr>
          <p:cNvSpPr txBox="1"/>
          <p:nvPr/>
        </p:nvSpPr>
        <p:spPr>
          <a:xfrm>
            <a:off x="8120627" y="4785084"/>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2" name="TextBox 101">
            <a:extLst>
              <a:ext uri="{FF2B5EF4-FFF2-40B4-BE49-F238E27FC236}">
                <a16:creationId xmlns:a16="http://schemas.microsoft.com/office/drawing/2014/main" id="{1E4E0DA4-A9E2-BC44-BC17-39DC49178050}"/>
              </a:ext>
            </a:extLst>
          </p:cNvPr>
          <p:cNvSpPr txBox="1"/>
          <p:nvPr/>
        </p:nvSpPr>
        <p:spPr>
          <a:xfrm>
            <a:off x="3178222" y="409561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3" name="TextBox 102">
            <a:extLst>
              <a:ext uri="{FF2B5EF4-FFF2-40B4-BE49-F238E27FC236}">
                <a16:creationId xmlns:a16="http://schemas.microsoft.com/office/drawing/2014/main" id="{4C027689-F66E-3345-8EC7-43FB3C2D154B}"/>
              </a:ext>
            </a:extLst>
          </p:cNvPr>
          <p:cNvSpPr txBox="1"/>
          <p:nvPr/>
        </p:nvSpPr>
        <p:spPr>
          <a:xfrm>
            <a:off x="7573336" y="558558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cxnSp>
        <p:nvCxnSpPr>
          <p:cNvPr id="104" name="Straight Arrow Connector 103">
            <a:extLst>
              <a:ext uri="{FF2B5EF4-FFF2-40B4-BE49-F238E27FC236}">
                <a16:creationId xmlns:a16="http://schemas.microsoft.com/office/drawing/2014/main" id="{760FA494-3786-1D40-9E60-2E7908EE1B35}"/>
              </a:ext>
            </a:extLst>
          </p:cNvPr>
          <p:cNvCxnSpPr>
            <a:cxnSpLocks/>
          </p:cNvCxnSpPr>
          <p:nvPr/>
        </p:nvCxnSpPr>
        <p:spPr>
          <a:xfrm>
            <a:off x="2710554" y="2373691"/>
            <a:ext cx="0" cy="111127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CE7947E6-BA54-4441-A55A-5D2F039B76BE}"/>
              </a:ext>
            </a:extLst>
          </p:cNvPr>
          <p:cNvSpPr txBox="1"/>
          <p:nvPr/>
        </p:nvSpPr>
        <p:spPr>
          <a:xfrm>
            <a:off x="1590538" y="1340769"/>
            <a:ext cx="1985183" cy="1015663"/>
          </a:xfrm>
          <a:prstGeom prst="rect">
            <a:avLst/>
          </a:prstGeom>
          <a:noFill/>
        </p:spPr>
        <p:txBody>
          <a:bodyPr wrap="squar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Commit change to version management</a:t>
            </a:r>
          </a:p>
        </p:txBody>
      </p:sp>
    </p:spTree>
    <p:extLst>
      <p:ext uri="{BB962C8B-B14F-4D97-AF65-F5344CB8AC3E}">
        <p14:creationId xmlns:p14="http://schemas.microsoft.com/office/powerpoint/2010/main" val="21800778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lstStyle/>
          <a:p>
            <a:r>
              <a:rPr lang="en-US" dirty="0">
                <a:solidFill>
                  <a:schemeClr val="accent1"/>
                </a:solidFill>
              </a:rPr>
              <a:t>Versioned services</a:t>
            </a:r>
          </a:p>
        </p:txBody>
      </p:sp>
      <p:sp>
        <p:nvSpPr>
          <p:cNvPr id="8" name="Rounded Rectangle 7">
            <a:extLst>
              <a:ext uri="{FF2B5EF4-FFF2-40B4-BE49-F238E27FC236}">
                <a16:creationId xmlns:a16="http://schemas.microsoft.com/office/drawing/2014/main" id="{4AE55870-925B-334C-9887-DB7CDBB8A2BB}"/>
              </a:ext>
            </a:extLst>
          </p:cNvPr>
          <p:cNvSpPr>
            <a:spLocks noChangeArrowheads="1"/>
          </p:cNvSpPr>
          <p:nvPr/>
        </p:nvSpPr>
        <p:spPr bwMode="auto">
          <a:xfrm>
            <a:off x="3586049" y="3661008"/>
            <a:ext cx="1280160" cy="1280160"/>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API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gateway</a:t>
            </a:r>
          </a:p>
        </p:txBody>
      </p:sp>
      <p:sp>
        <p:nvSpPr>
          <p:cNvPr id="9" name="Rounded Rectangle 8">
            <a:extLst>
              <a:ext uri="{FF2B5EF4-FFF2-40B4-BE49-F238E27FC236}">
                <a16:creationId xmlns:a16="http://schemas.microsoft.com/office/drawing/2014/main" id="{8AC87ADC-DBC4-F746-94F9-5AD6F09A65F1}"/>
              </a:ext>
            </a:extLst>
          </p:cNvPr>
          <p:cNvSpPr>
            <a:spLocks noChangeArrowheads="1"/>
          </p:cNvSpPr>
          <p:nvPr/>
        </p:nvSpPr>
        <p:spPr bwMode="auto">
          <a:xfrm>
            <a:off x="6898352" y="2204865"/>
            <a:ext cx="1645920" cy="725969"/>
          </a:xfrm>
          <a:prstGeom prst="roundRect">
            <a:avLst>
              <a:gd name="adj" fmla="val 28597"/>
            </a:avLst>
          </a:prstGeom>
          <a:solidFill>
            <a:schemeClr val="accent4">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Service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monitor</a:t>
            </a:r>
          </a:p>
        </p:txBody>
      </p:sp>
      <p:sp>
        <p:nvSpPr>
          <p:cNvPr id="10" name="TextBox 9">
            <a:extLst>
              <a:ext uri="{FF2B5EF4-FFF2-40B4-BE49-F238E27FC236}">
                <a16:creationId xmlns:a16="http://schemas.microsoft.com/office/drawing/2014/main" id="{61FE4354-F8CE-9A43-BC9E-E7F653FDC719}"/>
              </a:ext>
            </a:extLst>
          </p:cNvPr>
          <p:cNvSpPr txBox="1"/>
          <p:nvPr/>
        </p:nvSpPr>
        <p:spPr>
          <a:xfrm>
            <a:off x="1635215" y="2722123"/>
            <a:ext cx="2283859" cy="1200329"/>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Service request from cameras service</a:t>
            </a:r>
          </a:p>
        </p:txBody>
      </p:sp>
      <p:cxnSp>
        <p:nvCxnSpPr>
          <p:cNvPr id="11" name="Straight Arrow Connector 10">
            <a:extLst>
              <a:ext uri="{FF2B5EF4-FFF2-40B4-BE49-F238E27FC236}">
                <a16:creationId xmlns:a16="http://schemas.microsoft.com/office/drawing/2014/main" id="{D8BED391-7F3A-CD4B-854A-B7B6891CC5B2}"/>
              </a:ext>
            </a:extLst>
          </p:cNvPr>
          <p:cNvCxnSpPr>
            <a:cxnSpLocks/>
            <a:endCxn id="14" idx="1"/>
          </p:cNvCxnSpPr>
          <p:nvPr/>
        </p:nvCxnSpPr>
        <p:spPr>
          <a:xfrm flipV="1">
            <a:off x="4866209" y="4301089"/>
            <a:ext cx="512536" cy="1"/>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4" name="Rounded Rectangle 13">
            <a:extLst>
              <a:ext uri="{FF2B5EF4-FFF2-40B4-BE49-F238E27FC236}">
                <a16:creationId xmlns:a16="http://schemas.microsoft.com/office/drawing/2014/main" id="{3F9CF8E7-9FA0-BE4A-818C-F1DFE28AFFE6}"/>
              </a:ext>
            </a:extLst>
          </p:cNvPr>
          <p:cNvSpPr>
            <a:spLocks noChangeArrowheads="1"/>
          </p:cNvSpPr>
          <p:nvPr/>
        </p:nvSpPr>
        <p:spPr bwMode="auto">
          <a:xfrm>
            <a:off x="5378745" y="3981048"/>
            <a:ext cx="1645920" cy="640080"/>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a:t>
            </a:r>
          </a:p>
        </p:txBody>
      </p:sp>
      <p:sp>
        <p:nvSpPr>
          <p:cNvPr id="15" name="Rounded Rectangle 14">
            <a:extLst>
              <a:ext uri="{FF2B5EF4-FFF2-40B4-BE49-F238E27FC236}">
                <a16:creationId xmlns:a16="http://schemas.microsoft.com/office/drawing/2014/main" id="{B36420E4-8BE7-334B-85B9-34FEAD6B0F91}"/>
              </a:ext>
            </a:extLst>
          </p:cNvPr>
          <p:cNvSpPr>
            <a:spLocks noChangeArrowheads="1"/>
          </p:cNvSpPr>
          <p:nvPr/>
        </p:nvSpPr>
        <p:spPr bwMode="auto">
          <a:xfrm>
            <a:off x="8510008" y="4762892"/>
            <a:ext cx="1772955" cy="640080"/>
          </a:xfrm>
          <a:prstGeom prst="roundRect">
            <a:avLst>
              <a:gd name="adj" fmla="val 28597"/>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 001</a:t>
            </a:r>
          </a:p>
        </p:txBody>
      </p:sp>
      <p:sp>
        <p:nvSpPr>
          <p:cNvPr id="16" name="Rounded Rectangle 15">
            <a:extLst>
              <a:ext uri="{FF2B5EF4-FFF2-40B4-BE49-F238E27FC236}">
                <a16:creationId xmlns:a16="http://schemas.microsoft.com/office/drawing/2014/main" id="{C6264FAE-32BC-4646-AE12-B34B22D4BEF6}"/>
              </a:ext>
            </a:extLst>
          </p:cNvPr>
          <p:cNvSpPr>
            <a:spLocks noChangeArrowheads="1"/>
          </p:cNvSpPr>
          <p:nvPr/>
        </p:nvSpPr>
        <p:spPr bwMode="auto">
          <a:xfrm>
            <a:off x="8499475" y="3981048"/>
            <a:ext cx="1772955" cy="640080"/>
          </a:xfrm>
          <a:prstGeom prst="roundRect">
            <a:avLst>
              <a:gd name="adj" fmla="val 28597"/>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 002</a:t>
            </a:r>
          </a:p>
        </p:txBody>
      </p:sp>
      <p:cxnSp>
        <p:nvCxnSpPr>
          <p:cNvPr id="19" name="Straight Arrow Connector 18">
            <a:extLst>
              <a:ext uri="{FF2B5EF4-FFF2-40B4-BE49-F238E27FC236}">
                <a16:creationId xmlns:a16="http://schemas.microsoft.com/office/drawing/2014/main" id="{AAEDF831-4436-BD42-A9C6-B1E6D61120E9}"/>
              </a:ext>
            </a:extLst>
          </p:cNvPr>
          <p:cNvCxnSpPr>
            <a:cxnSpLocks/>
          </p:cNvCxnSpPr>
          <p:nvPr/>
        </p:nvCxnSpPr>
        <p:spPr>
          <a:xfrm>
            <a:off x="2838824" y="4005064"/>
            <a:ext cx="80890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CFB5D20-BB7F-2745-9668-C849A2BC6525}"/>
              </a:ext>
            </a:extLst>
          </p:cNvPr>
          <p:cNvCxnSpPr>
            <a:cxnSpLocks/>
          </p:cNvCxnSpPr>
          <p:nvPr/>
        </p:nvCxnSpPr>
        <p:spPr>
          <a:xfrm flipH="1">
            <a:off x="2777144" y="4509120"/>
            <a:ext cx="80890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56FD436-8182-C840-B280-64A560321572}"/>
              </a:ext>
            </a:extLst>
          </p:cNvPr>
          <p:cNvCxnSpPr>
            <a:cxnSpLocks/>
            <a:stCxn id="9" idx="1"/>
          </p:cNvCxnSpPr>
          <p:nvPr/>
        </p:nvCxnSpPr>
        <p:spPr>
          <a:xfrm flipH="1">
            <a:off x="4683062" y="2567850"/>
            <a:ext cx="2215291" cy="1289283"/>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A728223-7340-EB41-B40F-C09259A42E57}"/>
              </a:ext>
            </a:extLst>
          </p:cNvPr>
          <p:cNvCxnSpPr>
            <a:cxnSpLocks/>
            <a:stCxn id="16" idx="0"/>
          </p:cNvCxnSpPr>
          <p:nvPr/>
        </p:nvCxnSpPr>
        <p:spPr>
          <a:xfrm flipH="1" flipV="1">
            <a:off x="8416996" y="2966294"/>
            <a:ext cx="968956" cy="1014754"/>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50A6D2D-2601-E641-B972-CDD64666C48E}"/>
              </a:ext>
            </a:extLst>
          </p:cNvPr>
          <p:cNvCxnSpPr>
            <a:cxnSpLocks/>
            <a:stCxn id="9" idx="2"/>
            <a:endCxn id="14" idx="0"/>
          </p:cNvCxnSpPr>
          <p:nvPr/>
        </p:nvCxnSpPr>
        <p:spPr>
          <a:xfrm flipH="1">
            <a:off x="6201706" y="2930834"/>
            <a:ext cx="1519607" cy="1050215"/>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27E9F5B-8B30-2B4D-9481-69D31423753D}"/>
              </a:ext>
            </a:extLst>
          </p:cNvPr>
          <p:cNvCxnSpPr>
            <a:cxnSpLocks/>
            <a:stCxn id="14" idx="3"/>
            <a:endCxn id="16" idx="1"/>
          </p:cNvCxnSpPr>
          <p:nvPr/>
        </p:nvCxnSpPr>
        <p:spPr>
          <a:xfrm>
            <a:off x="7024666" y="4301088"/>
            <a:ext cx="1474809"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958BF1E9-0969-E04A-A987-4E25854B5802}"/>
              </a:ext>
            </a:extLst>
          </p:cNvPr>
          <p:cNvCxnSpPr>
            <a:cxnSpLocks/>
            <a:stCxn id="14" idx="3"/>
            <a:endCxn id="15" idx="1"/>
          </p:cNvCxnSpPr>
          <p:nvPr/>
        </p:nvCxnSpPr>
        <p:spPr>
          <a:xfrm>
            <a:off x="7024665" y="4301088"/>
            <a:ext cx="1485342" cy="781844"/>
          </a:xfrm>
          <a:prstGeom prst="straightConnector1">
            <a:avLst/>
          </a:prstGeom>
          <a:ln w="25400">
            <a:solidFill>
              <a:schemeClr val="accent1">
                <a:lumMod val="75000"/>
              </a:schemeClr>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1D79946-0964-3045-B8FE-D6427EFF6BB1}"/>
              </a:ext>
            </a:extLst>
          </p:cNvPr>
          <p:cNvSpPr txBox="1"/>
          <p:nvPr/>
        </p:nvSpPr>
        <p:spPr>
          <a:xfrm>
            <a:off x="1485778" y="4565661"/>
            <a:ext cx="228385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cameras service </a:t>
            </a:r>
            <a:br>
              <a:rPr lang="en-US" sz="2400" b="1" dirty="0">
                <a:solidFill>
                  <a:schemeClr val="accent6">
                    <a:lumMod val="50000"/>
                  </a:schemeClr>
                </a:solidFill>
                <a:latin typeface="Calibri" panose="020F0502020204030204" pitchFamily="34" charset="0"/>
                <a:cs typeface="Calibri" panose="020F0502020204030204" pitchFamily="34" charset="0"/>
              </a:rPr>
            </a:br>
            <a:r>
              <a:rPr lang="en-US" sz="2400" b="1" dirty="0">
                <a:solidFill>
                  <a:schemeClr val="accent6">
                    <a:lumMod val="50000"/>
                  </a:schemeClr>
                </a:solidFill>
                <a:latin typeface="Calibri" panose="020F0502020204030204" pitchFamily="34" charset="0"/>
                <a:cs typeface="Calibri" panose="020F0502020204030204" pitchFamily="34" charset="0"/>
              </a:rPr>
              <a:t>response</a:t>
            </a:r>
          </a:p>
        </p:txBody>
      </p:sp>
      <p:sp>
        <p:nvSpPr>
          <p:cNvPr id="42" name="TextBox 41">
            <a:extLst>
              <a:ext uri="{FF2B5EF4-FFF2-40B4-BE49-F238E27FC236}">
                <a16:creationId xmlns:a16="http://schemas.microsoft.com/office/drawing/2014/main" id="{3346377E-499B-E642-804B-0F772129192F}"/>
              </a:ext>
            </a:extLst>
          </p:cNvPr>
          <p:cNvSpPr txBox="1"/>
          <p:nvPr/>
        </p:nvSpPr>
        <p:spPr>
          <a:xfrm>
            <a:off x="4727848" y="2348880"/>
            <a:ext cx="1522154"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Monitor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response</a:t>
            </a:r>
          </a:p>
        </p:txBody>
      </p:sp>
      <p:sp>
        <p:nvSpPr>
          <p:cNvPr id="43" name="TextBox 42">
            <a:extLst>
              <a:ext uri="{FF2B5EF4-FFF2-40B4-BE49-F238E27FC236}">
                <a16:creationId xmlns:a16="http://schemas.microsoft.com/office/drawing/2014/main" id="{E3E5B673-2102-6946-923F-6F0179A7D34E}"/>
              </a:ext>
            </a:extLst>
          </p:cNvPr>
          <p:cNvSpPr txBox="1"/>
          <p:nvPr/>
        </p:nvSpPr>
        <p:spPr>
          <a:xfrm>
            <a:off x="8832304" y="2848000"/>
            <a:ext cx="1259706"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service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response</a:t>
            </a:r>
          </a:p>
        </p:txBody>
      </p:sp>
      <p:sp>
        <p:nvSpPr>
          <p:cNvPr id="44" name="TextBox 43">
            <a:extLst>
              <a:ext uri="{FF2B5EF4-FFF2-40B4-BE49-F238E27FC236}">
                <a16:creationId xmlns:a16="http://schemas.microsoft.com/office/drawing/2014/main" id="{5BB8A31A-476C-D649-A92A-CB60231FF7DF}"/>
              </a:ext>
            </a:extLst>
          </p:cNvPr>
          <p:cNvSpPr txBox="1"/>
          <p:nvPr/>
        </p:nvSpPr>
        <p:spPr>
          <a:xfrm>
            <a:off x="7032105" y="3573016"/>
            <a:ext cx="1527599"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Current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link</a:t>
            </a:r>
          </a:p>
        </p:txBody>
      </p:sp>
    </p:spTree>
    <p:extLst>
      <p:ext uri="{BB962C8B-B14F-4D97-AF65-F5344CB8AC3E}">
        <p14:creationId xmlns:p14="http://schemas.microsoft.com/office/powerpoint/2010/main" val="10250136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1144414"/>
            <a:ext cx="10533888" cy="5375449"/>
          </a:xfrm>
        </p:spPr>
        <p:txBody>
          <a:bodyPr/>
          <a:lstStyle/>
          <a:p>
            <a:r>
              <a:rPr lang="en-US" sz="2800" dirty="0"/>
              <a:t>A </a:t>
            </a:r>
            <a:r>
              <a:rPr lang="en-US" sz="2800" dirty="0">
                <a:solidFill>
                  <a:srgbClr val="C00000"/>
                </a:solidFill>
              </a:rPr>
              <a:t>microservice</a:t>
            </a:r>
            <a:r>
              <a:rPr lang="en-US" sz="2800" dirty="0"/>
              <a:t> is an </a:t>
            </a:r>
            <a:r>
              <a:rPr lang="en-US" sz="2800" dirty="0">
                <a:solidFill>
                  <a:srgbClr val="C00000"/>
                </a:solidFill>
              </a:rPr>
              <a:t>independent and self-contained software component </a:t>
            </a:r>
            <a:r>
              <a:rPr lang="en-US" sz="2800" dirty="0"/>
              <a:t>that runs in its own process and communicates with other microservices using lightweight protocols.</a:t>
            </a:r>
          </a:p>
          <a:p>
            <a:r>
              <a:rPr lang="en-US" sz="2800" dirty="0">
                <a:solidFill>
                  <a:srgbClr val="C00000"/>
                </a:solidFill>
              </a:rPr>
              <a:t>Microservices in a system </a:t>
            </a:r>
            <a:r>
              <a:rPr lang="en-US" sz="2800" dirty="0"/>
              <a:t>can be implemented using different programming languages and database technologies.</a:t>
            </a:r>
          </a:p>
          <a:p>
            <a:r>
              <a:rPr lang="en-US" sz="2800" dirty="0">
                <a:solidFill>
                  <a:srgbClr val="C00000"/>
                </a:solidFill>
              </a:rPr>
              <a:t>Microservices have a single responsibility </a:t>
            </a:r>
            <a:r>
              <a:rPr lang="en-US" sz="2800" dirty="0"/>
              <a:t>and should be designed so that they can be easily changed without having to change other microservices in the system.</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1012559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1144414"/>
            <a:ext cx="10515599" cy="5375449"/>
          </a:xfrm>
        </p:spPr>
        <p:txBody>
          <a:bodyPr>
            <a:normAutofit/>
          </a:bodyPr>
          <a:lstStyle/>
          <a:p>
            <a:r>
              <a:rPr lang="en-US" dirty="0">
                <a:solidFill>
                  <a:srgbClr val="C00000"/>
                </a:solidFill>
              </a:rPr>
              <a:t>Microservices architecture </a:t>
            </a:r>
            <a:r>
              <a:rPr lang="en-US" dirty="0"/>
              <a:t>is an </a:t>
            </a:r>
            <a:r>
              <a:rPr lang="en-US" dirty="0">
                <a:solidFill>
                  <a:srgbClr val="C00000"/>
                </a:solidFill>
              </a:rPr>
              <a:t>architectural style </a:t>
            </a:r>
            <a:r>
              <a:rPr lang="en-US" dirty="0"/>
              <a:t>in which the system is constructed from communicating microservices. </a:t>
            </a:r>
            <a:r>
              <a:rPr lang="en-US" dirty="0">
                <a:solidFill>
                  <a:srgbClr val="C00000"/>
                </a:solidFill>
              </a:rPr>
              <a:t>It is well-suited to cloud based systems where each microservice can run in its own container</a:t>
            </a:r>
            <a:r>
              <a:rPr lang="en-US" dirty="0"/>
              <a:t>.</a:t>
            </a:r>
          </a:p>
          <a:p>
            <a:r>
              <a:rPr lang="en-US" dirty="0"/>
              <a:t>The </a:t>
            </a:r>
            <a:r>
              <a:rPr lang="en-US" dirty="0">
                <a:solidFill>
                  <a:srgbClr val="C00000"/>
                </a:solidFill>
              </a:rPr>
              <a:t>two most important responsibilities of architects </a:t>
            </a:r>
            <a:r>
              <a:rPr lang="en-US" dirty="0"/>
              <a:t>of a microservices system are to decide </a:t>
            </a:r>
            <a:r>
              <a:rPr lang="en-US" dirty="0">
                <a:solidFill>
                  <a:srgbClr val="C00000"/>
                </a:solidFill>
              </a:rPr>
              <a:t>how to structure the system into microservices</a:t>
            </a:r>
            <a:r>
              <a:rPr lang="en-US" dirty="0"/>
              <a:t> and to decide </a:t>
            </a:r>
            <a:r>
              <a:rPr lang="en-US" dirty="0">
                <a:solidFill>
                  <a:srgbClr val="C00000"/>
                </a:solidFill>
              </a:rPr>
              <a:t>how microservices should communicate and be coordinated</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39434809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27100" y="1144414"/>
            <a:ext cx="10466324" cy="5375449"/>
          </a:xfrm>
        </p:spPr>
        <p:txBody>
          <a:bodyPr>
            <a:noAutofit/>
          </a:bodyPr>
          <a:lstStyle/>
          <a:p>
            <a:r>
              <a:rPr lang="en-US" sz="3000" dirty="0">
                <a:solidFill>
                  <a:srgbClr val="C00000"/>
                </a:solidFill>
              </a:rPr>
              <a:t>Communication and coordination decisions </a:t>
            </a:r>
            <a:r>
              <a:rPr lang="en-US" sz="3000" dirty="0"/>
              <a:t>include deciding on microservice </a:t>
            </a:r>
            <a:r>
              <a:rPr lang="en-US" sz="3000" dirty="0">
                <a:solidFill>
                  <a:srgbClr val="C00000"/>
                </a:solidFill>
              </a:rPr>
              <a:t>communication protocols, data sharing</a:t>
            </a:r>
            <a:r>
              <a:rPr lang="en-US" sz="3000" dirty="0"/>
              <a:t>, whether services should be </a:t>
            </a:r>
            <a:r>
              <a:rPr lang="en-US" sz="3000" dirty="0">
                <a:solidFill>
                  <a:srgbClr val="C00000"/>
                </a:solidFill>
              </a:rPr>
              <a:t>centrally coordinated, and failure management</a:t>
            </a:r>
            <a:r>
              <a:rPr lang="en-US" sz="3000" dirty="0"/>
              <a:t>. </a:t>
            </a:r>
          </a:p>
          <a:p>
            <a:r>
              <a:rPr lang="en-US" sz="3000" dirty="0"/>
              <a:t>The </a:t>
            </a:r>
            <a:r>
              <a:rPr lang="en-US" sz="3000" dirty="0">
                <a:solidFill>
                  <a:srgbClr val="C00000"/>
                </a:solidFill>
              </a:rPr>
              <a:t>RESTful </a:t>
            </a:r>
            <a:r>
              <a:rPr lang="en-US" sz="3000" dirty="0"/>
              <a:t>architectural style is widely used in microservice-based systems. Services are designed so that the </a:t>
            </a:r>
            <a:r>
              <a:rPr lang="en-US" sz="3000" dirty="0">
                <a:solidFill>
                  <a:srgbClr val="C00000"/>
                </a:solidFill>
              </a:rPr>
              <a:t>HTTP verbs, GET, POST, PUT and DELETE</a:t>
            </a:r>
            <a:r>
              <a:rPr lang="en-US" sz="3000" dirty="0"/>
              <a:t>, map onto the service operations.</a:t>
            </a:r>
          </a:p>
          <a:p>
            <a:r>
              <a:rPr lang="en-US" sz="3000" dirty="0"/>
              <a:t>The </a:t>
            </a:r>
            <a:r>
              <a:rPr lang="en-US" sz="3000" dirty="0">
                <a:solidFill>
                  <a:srgbClr val="C00000"/>
                </a:solidFill>
              </a:rPr>
              <a:t>RESTful style </a:t>
            </a:r>
            <a:r>
              <a:rPr lang="en-US" sz="3000" dirty="0"/>
              <a:t>is based on digital resources that, in a microservices architecture, may be represented using </a:t>
            </a:r>
            <a:r>
              <a:rPr lang="en-US" sz="3000" dirty="0">
                <a:solidFill>
                  <a:srgbClr val="C00000"/>
                </a:solidFill>
              </a:rPr>
              <a:t>XML</a:t>
            </a:r>
            <a:r>
              <a:rPr lang="en-US" sz="3000" dirty="0"/>
              <a:t> or, more commonly, </a:t>
            </a:r>
            <a:r>
              <a:rPr lang="en-US" sz="3000" dirty="0">
                <a:solidFill>
                  <a:srgbClr val="C00000"/>
                </a:solidFill>
              </a:rPr>
              <a:t>JSON</a:t>
            </a:r>
            <a:r>
              <a:rPr lang="en-US" sz="3000" dirty="0"/>
              <a:t>.</a:t>
            </a:r>
          </a:p>
          <a:p>
            <a:endParaRPr lang="en-US" sz="3000" dirty="0"/>
          </a:p>
          <a:p>
            <a:endParaRPr lang="en-US" sz="3000" dirty="0"/>
          </a:p>
          <a:p>
            <a:endParaRPr lang="en-US" sz="3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20828381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12800" y="1144414"/>
            <a:ext cx="10629900" cy="5375449"/>
          </a:xfrm>
        </p:spPr>
        <p:txBody>
          <a:bodyPr>
            <a:normAutofit/>
          </a:bodyPr>
          <a:lstStyle/>
          <a:p>
            <a:r>
              <a:rPr lang="en-US" dirty="0">
                <a:solidFill>
                  <a:srgbClr val="C00000"/>
                </a:solidFill>
              </a:rPr>
              <a:t>Continuous deployment </a:t>
            </a:r>
            <a:r>
              <a:rPr lang="en-US" dirty="0"/>
              <a:t>is a process where new versions of a service are put into production as soon as a service change has been made. It is a completely automated process that relies on automated testing to check that the new version is of ‘</a:t>
            </a:r>
            <a:r>
              <a:rPr lang="en-US" dirty="0">
                <a:solidFill>
                  <a:srgbClr val="C00000"/>
                </a:solidFill>
              </a:rPr>
              <a:t>production quality</a:t>
            </a:r>
            <a:r>
              <a:rPr lang="en-US" dirty="0"/>
              <a:t>’.</a:t>
            </a:r>
          </a:p>
          <a:p>
            <a:r>
              <a:rPr lang="en-US" dirty="0"/>
              <a:t>If continuous deployment is used, you may need to </a:t>
            </a:r>
            <a:r>
              <a:rPr lang="en-US" dirty="0">
                <a:solidFill>
                  <a:srgbClr val="C00000"/>
                </a:solidFill>
              </a:rPr>
              <a:t>maintain multiple versions </a:t>
            </a:r>
            <a:r>
              <a:rPr lang="en-US" dirty="0"/>
              <a:t>of deployed services so that you can switch to an older version if problems are discovered in a newly-deployed service.</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1931560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89</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4496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14033</TotalTime>
  <Words>6551</Words>
  <Application>Microsoft Macintosh PowerPoint</Application>
  <PresentationFormat>Widescreen</PresentationFormat>
  <Paragraphs>1009</Paragraphs>
  <Slides>89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89</vt:i4>
      </vt:variant>
    </vt:vector>
  </HeadingPairs>
  <TitlesOfParts>
    <vt:vector size="92" baseType="lpstr">
      <vt:lpstr>Arial</vt:lpstr>
      <vt:lpstr>Calibri</vt:lpstr>
      <vt:lpstr>Office Theme</vt:lpstr>
      <vt:lpstr>Microservices Architecture,  RESTful services, Service deployment</vt:lpstr>
      <vt:lpstr>Syllabus</vt:lpstr>
      <vt:lpstr>Syllabus</vt:lpstr>
      <vt:lpstr>Syllabus</vt:lpstr>
      <vt:lpstr>Microservices Architecture:  RESTful services, Service deployment</vt:lpstr>
      <vt:lpstr>Software Engineering  and  Project Management</vt:lpstr>
      <vt:lpstr>Information Management (MIS) Information Systems</vt:lpstr>
      <vt:lpstr>Fundamental MIS Concepts</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Microservices Architecture:  RESTful services, Service deployment</vt:lpstr>
      <vt:lpstr>Outline</vt:lpstr>
      <vt:lpstr>Microservices  architecture</vt:lpstr>
      <vt:lpstr>Software services</vt:lpstr>
      <vt:lpstr>Software services</vt:lpstr>
      <vt:lpstr>Modern web services</vt:lpstr>
      <vt:lpstr>Microservices</vt:lpstr>
      <vt:lpstr>A microservice example</vt:lpstr>
      <vt:lpstr>A microservice example</vt:lpstr>
      <vt:lpstr>Functional breakdown of authentication features</vt:lpstr>
      <vt:lpstr>Authentication microservices</vt:lpstr>
      <vt:lpstr>Characteristics of microservices</vt:lpstr>
      <vt:lpstr>Microservice communication</vt:lpstr>
      <vt:lpstr>Microservice characteristics</vt:lpstr>
      <vt:lpstr>Microservice characteristics</vt:lpstr>
      <vt:lpstr>Password management functionality</vt:lpstr>
      <vt:lpstr>Microservice support code</vt:lpstr>
      <vt:lpstr>Microservices architecture</vt:lpstr>
      <vt:lpstr>Benefits of microservices architecture</vt:lpstr>
      <vt:lpstr>A microservices architecture for  a photo printing system</vt:lpstr>
      <vt:lpstr>Microservices architecture –  key design questions</vt:lpstr>
      <vt:lpstr>Synchronous and asynchronous microservice interaction</vt:lpstr>
      <vt:lpstr>Direct and indirect service communication</vt:lpstr>
      <vt:lpstr>Microservice data design</vt:lpstr>
      <vt:lpstr>Inconsistency management</vt:lpstr>
      <vt:lpstr>Inconsistency management</vt:lpstr>
      <vt:lpstr>Eventual consistency</vt:lpstr>
      <vt:lpstr>Using a pending transaction log</vt:lpstr>
      <vt:lpstr>Service coordination</vt:lpstr>
      <vt:lpstr>Authentication workflow</vt:lpstr>
      <vt:lpstr>Orchestration and choreography</vt:lpstr>
      <vt:lpstr>Failure types in a  microservices system</vt:lpstr>
      <vt:lpstr>Timeouts and circuit breakers</vt:lpstr>
      <vt:lpstr>Using a circuit breaker to  cope with service failure</vt:lpstr>
      <vt:lpstr>RESTful services</vt:lpstr>
      <vt:lpstr>RESTful services</vt:lpstr>
      <vt:lpstr>RESTful service principles</vt:lpstr>
      <vt:lpstr>RESTful service operations</vt:lpstr>
      <vt:lpstr>Service operations</vt:lpstr>
      <vt:lpstr>Road information system</vt:lpstr>
      <vt:lpstr>Road information system</vt:lpstr>
      <vt:lpstr>HTTP request and response processing</vt:lpstr>
      <vt:lpstr>HTTP request and response processing</vt:lpstr>
      <vt:lpstr>XML and JSON descriptions</vt:lpstr>
      <vt:lpstr>Service deployment</vt:lpstr>
      <vt:lpstr>Service deployment</vt:lpstr>
      <vt:lpstr>Deployment automation</vt:lpstr>
      <vt:lpstr>Deployment automation</vt:lpstr>
      <vt:lpstr>A continuous deployment pipeline</vt:lpstr>
      <vt:lpstr>Versioned services</vt:lpstr>
      <vt:lpstr>Summary</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imyday@gmail.com</cp:lastModifiedBy>
  <cp:revision>831</cp:revision>
  <cp:lastPrinted>2020-12-23T14:44:17Z</cp:lastPrinted>
  <dcterms:created xsi:type="dcterms:W3CDTF">2019-09-12T03:09:52Z</dcterms:created>
  <dcterms:modified xsi:type="dcterms:W3CDTF">2022-05-03T15:53:41Z</dcterms:modified>
  <cp:category/>
</cp:coreProperties>
</file>