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sldIdLst>
    <p:sldId id="3462" r:id="rId2"/>
    <p:sldId id="3463" r:id="rId3"/>
    <p:sldId id="3464" r:id="rId4"/>
    <p:sldId id="3800" r:id="rId5"/>
    <p:sldId id="3801" r:id="rId6"/>
    <p:sldId id="3802" r:id="rId7"/>
    <p:sldId id="3803" r:id="rId8"/>
    <p:sldId id="3804" r:id="rId9"/>
    <p:sldId id="3805" r:id="rId10"/>
    <p:sldId id="3806" r:id="rId11"/>
    <p:sldId id="3814" r:id="rId12"/>
    <p:sldId id="3815" r:id="rId13"/>
    <p:sldId id="3809" r:id="rId14"/>
    <p:sldId id="3810" r:id="rId15"/>
    <p:sldId id="3811" r:id="rId16"/>
    <p:sldId id="3812" r:id="rId17"/>
    <p:sldId id="3010" r:id="rId18"/>
    <p:sldId id="3011" r:id="rId19"/>
    <p:sldId id="3012" r:id="rId20"/>
    <p:sldId id="3676" r:id="rId21"/>
    <p:sldId id="3675" r:id="rId22"/>
    <p:sldId id="3818" r:id="rId23"/>
    <p:sldId id="3819" r:id="rId24"/>
    <p:sldId id="3820" r:id="rId25"/>
    <p:sldId id="819" r:id="rId26"/>
    <p:sldId id="3822" r:id="rId27"/>
    <p:sldId id="3823" r:id="rId28"/>
    <p:sldId id="3824" r:id="rId29"/>
    <p:sldId id="3825" r:id="rId30"/>
    <p:sldId id="3826" r:id="rId31"/>
    <p:sldId id="3827" r:id="rId32"/>
    <p:sldId id="3828" r:id="rId33"/>
    <p:sldId id="3829" r:id="rId34"/>
    <p:sldId id="3830" r:id="rId35"/>
    <p:sldId id="3831" r:id="rId36"/>
    <p:sldId id="3832" r:id="rId37"/>
    <p:sldId id="3833" r:id="rId38"/>
    <p:sldId id="3834" r:id="rId39"/>
    <p:sldId id="3835" r:id="rId40"/>
    <p:sldId id="3836" r:id="rId41"/>
    <p:sldId id="3837" r:id="rId42"/>
    <p:sldId id="3838" r:id="rId43"/>
    <p:sldId id="3839" r:id="rId44"/>
    <p:sldId id="3840" r:id="rId45"/>
    <p:sldId id="3841" r:id="rId46"/>
    <p:sldId id="3842" r:id="rId47"/>
    <p:sldId id="3843" r:id="rId48"/>
    <p:sldId id="3844" r:id="rId49"/>
    <p:sldId id="3845" r:id="rId50"/>
    <p:sldId id="3846" r:id="rId51"/>
    <p:sldId id="3847" r:id="rId52"/>
    <p:sldId id="3848" r:id="rId53"/>
    <p:sldId id="3849" r:id="rId54"/>
    <p:sldId id="3850" r:id="rId55"/>
    <p:sldId id="3851" r:id="rId56"/>
    <p:sldId id="3852" r:id="rId57"/>
    <p:sldId id="3853" r:id="rId58"/>
    <p:sldId id="3854" r:id="rId59"/>
    <p:sldId id="3855" r:id="rId60"/>
    <p:sldId id="3856" r:id="rId61"/>
    <p:sldId id="3817" r:id="rId62"/>
    <p:sldId id="3816" r:id="rId63"/>
    <p:sldId id="3466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A9D18E"/>
    <a:srgbClr val="D883FF"/>
    <a:srgbClr val="FF8AD8"/>
    <a:srgbClr val="FF2600"/>
    <a:srgbClr val="FF7E79"/>
    <a:srgbClr val="C00000"/>
    <a:srgbClr val="F8CBAD"/>
    <a:srgbClr val="000000"/>
    <a:srgbClr val="FF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3"/>
    <p:restoredTop sz="86821"/>
  </p:normalViewPr>
  <p:slideViewPr>
    <p:cSldViewPr snapToGrid="0" snapToObjects="1">
      <p:cViewPr varScale="1">
        <p:scale>
          <a:sx n="64" d="100"/>
          <a:sy n="64" d="100"/>
        </p:scale>
        <p:origin x="20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A3957-4C3A-0949-A668-E5B432EFB7B5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3BE1D-9CA5-194E-A79F-6FE8485E6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6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CC4B-04C0-E345-9135-AF2AAC1F6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7307F-E82F-6C41-94D7-0B918F030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956-9324-FB4E-AEF2-D9D738D0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3FA3-22CF-D24E-9257-B4BAD3401880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2AD58-8C94-5746-A2CF-4E8B65CD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6D2F-B142-C34E-B53B-8319FC56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6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6172-8336-0A40-B4C3-4D8A5C93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20883-F177-154D-8E05-CA7696CC3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D4DA9-1F29-B84E-80DC-38966792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9A0E-6D67-224D-9CFD-01A351FD6A9C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BD03-736F-184E-8D7C-026EFBAE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E6B7-5864-5F49-A039-0A08BCD1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9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38E1BA-4517-8F4C-BECF-2D4D4F947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35B11-57DD-6647-A778-87C8BED79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5C4B8-A561-E841-8C61-AA17720C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26E0-5B06-6D4B-BE9C-55EAEC63A6AC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7148-7E46-1642-856B-2C503505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49ADD-0B1A-2C4D-963C-BCAD6CA8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BE4ED-5B09-6A4A-B804-3F95E7CD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32556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8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68D9A-CD57-CE49-8834-30E3992B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615044"/>
            <a:ext cx="11222181" cy="473825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32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8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4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00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18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9C6CC-B570-4F45-86AC-540D1BEBC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4267" y="6460525"/>
            <a:ext cx="2743200" cy="365125"/>
          </a:xfrm>
        </p:spPr>
        <p:txBody>
          <a:bodyPr/>
          <a:lstStyle/>
          <a:p>
            <a:fld id="{3AF6F8BD-BCC6-7D43-A79E-885049D004FB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60589-8BB0-5240-B769-F0C1B0E4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09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6F5F2-9431-DB42-A29F-B6D0844B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7" y="6562244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8BE4-B9DB-8B46-BE99-ED3CD203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FA206-4434-6C49-93D6-8FB3309A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590A-DE44-944F-A5EE-1F6F42A0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91CB-B2E0-BC45-A47A-800ECE7C338D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59D8B-60E1-EF4B-98C5-B7F4C2B7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B3723-86B1-B349-9F2F-09C62F85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5C9C-EC45-E046-A3D4-2894A304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FDE4-30E7-4649-822C-2D4099F6B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CFADF-67B0-0644-8361-4420EA3D4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DBED8-2B40-EA47-A7D2-0AA3D29F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BBA4-D3DD-E64D-B22D-26AB1DAC96C8}" type="datetime1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B1922-CDFB-504A-97B2-40E4B4D8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EE245-AF96-D849-A4E3-6D346AF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2ECE3-9FE9-2549-980A-462110AB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AEA5C-9D0D-8540-A802-044357BA9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4DC00-D8DE-A24F-A23A-E81A91EDE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FDA34-08D1-8B4A-A358-1EB1A2A08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2EC87-22D6-044E-A89A-063D1D3ED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721565-F153-184B-8089-F20E5C8B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BD54-CFAB-9A4A-A893-D1FFE0B82A24}" type="datetime1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E93DEC-A740-CB4B-9590-8DF2B976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7F901-E097-5540-B08C-3E642445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EC7A-C47E-9946-9B90-160BDE67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48236E-5C25-094A-990A-B390F559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65FB-1085-8649-9C39-7DD624120DB2}" type="datetime1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B224D-7B77-F246-86B4-B234C2E9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347A5-4489-DF44-9AA3-B64959E2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6F886-4BA7-0040-8ACE-5C7FAE55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9962-BA7E-D649-BE8D-7B231E22E385}" type="datetime1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D98E3-0A3F-0448-8AA0-D38E4BFA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5C1BB-88EF-9448-8DE7-F4A5DABE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5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DE33-7AE5-8543-AF89-B5653C78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E98C8-7EDE-CE4D-A528-970586C98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EB3E7-F144-F641-B54D-3EB47B8E7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0B833-546C-6148-B1FA-57BC3099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777E-FE95-3E40-9E3A-837DD39FEE15}" type="datetime1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FA3FB-D1B1-0746-848E-1BEF540F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A8433-197A-2142-8CEE-EF06B5D6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806E-8191-AF49-8CB3-41DE2879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DE83BE-7594-C041-A25D-3B73D4218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8B594-88B6-6149-B1FD-74BAD06D9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C2BA2-1BA6-C449-A364-D072C486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2F62-C870-1A46-B89C-F9319BBEAAC6}" type="datetime1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35E02-B667-C745-939D-5B704920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28B53-7F35-524C-B44E-89322CDF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2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214AE-FC9D-504C-9A5B-0B18C04B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25B55-C874-BC45-9CCA-C277E871D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1020D-CF91-734E-B3D3-51E961C9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7300-BA5E-404D-9C5C-6790A31E4A9D}" type="datetime1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2CA18-9323-ED4D-9C5F-8CE6AE063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D4A42-A60C-0741-81C2-92B55CA94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0931" y="6481000"/>
            <a:ext cx="1005444" cy="3444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F71F-CF6A-4C46-8F9B-61D49EEA7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hyperlink" Target="http://www.mis.ntpu.edu.tw/en/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jpeg"/><Relationship Id="rId2" Type="http://schemas.openxmlformats.org/officeDocument/2006/relationships/hyperlink" Target="https://web.ntpu.edu.tw/~myday/" TargetMode="External"/><Relationship Id="rId16" Type="http://schemas.openxmlformats.org/officeDocument/2006/relationships/hyperlink" Target="https://meet.google.com/ish-gzmy-pm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eb.ntpu.edu.tw/~myday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mail.im.tku.edu.tw/~myday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hyperlink" Target="https://www.ntpu.edu.tw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Engineering-Software-Products-Ian-Sommerville/dp/013521064X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hyperlink" Target="https://www.amazon.com/Software-Engineering-10th-Ian-Sommerville/dp/013394303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hyperlink" Target="https://www.amazon.com/Software-Engineering-Google-Lessons-Programming/dp/14920827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8.tif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.jpeg"/><Relationship Id="rId5" Type="http://schemas.openxmlformats.org/officeDocument/2006/relationships/image" Target="../media/image13.jp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hyperlink" Target="https://www.amazon.com/Agile-Practice-Project-Management-Institute/dp/1628251999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Guide-Project-Management-Knowledge-PMBOK%C2%AE/dp/1628256648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eet.google.com/ish-gzmy-pm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tiff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hyperlink" Target="https://www.ntpu.edu.tw/" TargetMode="External"/><Relationship Id="rId7" Type="http://schemas.openxmlformats.org/officeDocument/2006/relationships/image" Target="../media/image12.png"/><Relationship Id="rId12" Type="http://schemas.openxmlformats.org/officeDocument/2006/relationships/image" Target="../media/image1.jpeg"/><Relationship Id="rId2" Type="http://schemas.openxmlformats.org/officeDocument/2006/relationships/hyperlink" Target="http://www.mis.ntpu.edu.tw/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8.tiff"/><Relationship Id="rId4" Type="http://schemas.openxmlformats.org/officeDocument/2006/relationships/hyperlink" Target="http://web.ntpu.edu.tw/~myday/" TargetMode="External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3241-FC1A-9D47-B630-2B20ADB2C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194" y="1146693"/>
            <a:ext cx="11819066" cy="19130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Introduction to </a:t>
            </a:r>
            <a:b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</a:br>
            <a:r>
              <a:rPr lang="en-US" altLang="zh-TW" sz="5600" dirty="0">
                <a:solidFill>
                  <a:srgbClr val="C00000"/>
                </a:solidFill>
                <a:latin typeface="Calibri" panose="020F0502020204030204" pitchFamily="34" charset="0"/>
                <a:ea typeface="Heiti TC Medium" pitchFamily="2" charset="-128"/>
                <a:cs typeface="Arial" panose="020B0604020202020204" pitchFamily="34" charset="0"/>
              </a:rPr>
              <a:t>Software Engineering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739AE-61B3-9644-82E1-CFFEDC06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02"/>
            <a:ext cx="9144000" cy="8276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4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Software Engineering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ED901-FEBB-2F45-A237-0DFFB7B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D6FF71F-CF6A-4C46-8F9B-61D49EEA70E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22C2EBB-D9C1-D646-BE1E-780D746DC521}"/>
              </a:ext>
            </a:extLst>
          </p:cNvPr>
          <p:cNvSpPr txBox="1">
            <a:spLocks/>
          </p:cNvSpPr>
          <p:nvPr/>
        </p:nvSpPr>
        <p:spPr>
          <a:xfrm>
            <a:off x="1875514" y="4699887"/>
            <a:ext cx="8440972" cy="191674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14400" dirty="0">
                <a:solidFill>
                  <a:srgbClr val="898989"/>
                </a:solidFill>
                <a:cs typeface="Calibri" panose="020F0502020204030204" pitchFamily="34" charset="0"/>
                <a:hlinkClick r:id="rId2"/>
              </a:rPr>
              <a:t>Min-Yuh Day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r>
              <a:rPr lang="en-US" altLang="zh-TW" sz="14400" dirty="0" err="1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Ph.D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, </a:t>
            </a:r>
            <a:b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</a:b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Associate</a:t>
            </a:r>
            <a:r>
              <a:rPr lang="zh-TW" altLang="en-US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 </a:t>
            </a:r>
            <a:r>
              <a:rPr lang="en-US" altLang="zh-TW" sz="14400" dirty="0">
                <a:solidFill>
                  <a:schemeClr val="accent1"/>
                </a:solidFill>
                <a:latin typeface="Calibri" panose="020F0502020204030204" pitchFamily="34" charset="0"/>
                <a:ea typeface="標楷體" pitchFamily="65" charset="-120"/>
                <a:cs typeface="Calibri" panose="020F0502020204030204" pitchFamily="34" charset="0"/>
              </a:rPr>
              <a:t>Professor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Institute of Information Management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National Taipei University</a:t>
            </a:r>
            <a:endParaRPr lang="en-US" altLang="zh-TW" sz="8000" dirty="0">
              <a:solidFill>
                <a:srgbClr val="898989"/>
              </a:solidFill>
              <a:latin typeface="Calibri" panose="020F0502020204030204" pitchFamily="34" charset="0"/>
              <a:cs typeface="Calibri" panose="020F0502020204030204" pitchFamily="34" charset="0"/>
              <a:hlinkClick r:id="rId5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https://web.ntpu.edu.tw/~myday</a:t>
            </a:r>
            <a:endParaRPr lang="en-US" sz="4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://mail.tku.edu.tw/myday/images/Myday_Photo.jpg">
            <a:extLst>
              <a:ext uri="{FF2B5EF4-FFF2-40B4-BE49-F238E27FC236}">
                <a16:creationId xmlns:a16="http://schemas.microsoft.com/office/drawing/2014/main" id="{8392620C-E0E7-BD47-A4BD-CD41DE203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973" y="4738465"/>
            <a:ext cx="1206269" cy="149347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A123DF-B5B7-0741-A601-C566754FCA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547" y="5320739"/>
            <a:ext cx="421513" cy="511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1554C2F-EE75-1146-9192-B193DB4DD7A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32" y="5753055"/>
            <a:ext cx="511280" cy="511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384EC2-A8FB-574F-A3A4-C14C04FDAE7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727" y="5748361"/>
            <a:ext cx="511280" cy="5112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576615-D765-F74F-A854-B57D46746B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94" y="4798351"/>
            <a:ext cx="935665" cy="4219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53A563-6F2F-4D43-A9CA-738A2637D05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E914CD-8B6C-2D41-ACC1-7849D3B7E72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2132BE-AEB3-A34C-888A-14B93402560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6105" y="5976255"/>
            <a:ext cx="791692" cy="7916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DF0C98-61FE-964B-A9AA-9A27B763C0CD}"/>
              </a:ext>
            </a:extLst>
          </p:cNvPr>
          <p:cNvSpPr txBox="1"/>
          <p:nvPr/>
        </p:nvSpPr>
        <p:spPr>
          <a:xfrm>
            <a:off x="3180607" y="3587805"/>
            <a:ext cx="5830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1102SE01</a:t>
            </a:r>
          </a:p>
          <a:p>
            <a:pPr algn="ctr"/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MBA, IM, NTPU (M5010) (Spring 2022)</a:t>
            </a:r>
            <a:b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Wed 2, 3, 4 (9:10-12:00) (B8F40)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6B0928-98E1-A94A-9E81-B0F0F78D4E86}"/>
              </a:ext>
            </a:extLst>
          </p:cNvPr>
          <p:cNvSpPr txBox="1"/>
          <p:nvPr/>
        </p:nvSpPr>
        <p:spPr>
          <a:xfrm>
            <a:off x="4540332" y="6616627"/>
            <a:ext cx="3111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2022-02-23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C2FCF3-02C7-BB40-9AAE-C09343A9041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523004" y="3389801"/>
            <a:ext cx="1453236" cy="14532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DC6737D-F09F-CE4D-8A99-08E768DBEFD6}"/>
              </a:ext>
            </a:extLst>
          </p:cNvPr>
          <p:cNvSpPr txBox="1"/>
          <p:nvPr/>
        </p:nvSpPr>
        <p:spPr>
          <a:xfrm>
            <a:off x="10473181" y="4799713"/>
            <a:ext cx="1552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https://meet.google.com/ish-gzmy-pmo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34251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1   2022/02/23   Introduction to Software Engineering</a:t>
            </a:r>
          </a:p>
          <a:p>
            <a:pPr marL="0" indent="0">
              <a:buNone/>
            </a:pPr>
            <a:r>
              <a:rPr lang="en-US" sz="2800" dirty="0"/>
              <a:t>2   2022/03/02   Software Products and Project Management: </a:t>
            </a:r>
            <a:br>
              <a:rPr lang="en-US" sz="2800" dirty="0"/>
            </a:br>
            <a:r>
              <a:rPr lang="en-US" sz="2800" dirty="0"/>
              <a:t>                              Software product management and prototyping</a:t>
            </a:r>
          </a:p>
          <a:p>
            <a:pPr marL="0" indent="0">
              <a:buNone/>
            </a:pPr>
            <a:r>
              <a:rPr lang="en-US" sz="2800" dirty="0"/>
              <a:t>3   2022/03/09   Agile Software Engineering: </a:t>
            </a:r>
            <a:br>
              <a:rPr lang="en-US" sz="2800" dirty="0"/>
            </a:br>
            <a:r>
              <a:rPr lang="en-US" sz="2800" dirty="0"/>
              <a:t>                              Agile methods, Scrum, and Extreme Programming</a:t>
            </a:r>
          </a:p>
          <a:p>
            <a:pPr marL="0" indent="0">
              <a:buNone/>
            </a:pPr>
            <a:r>
              <a:rPr lang="en-US" sz="2800" dirty="0"/>
              <a:t>4   2022/03/16   Features, Scenarios, and Stories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5   2022/03/23   Case Study on Software Engineering I</a:t>
            </a:r>
          </a:p>
          <a:p>
            <a:pPr marL="0" indent="0">
              <a:buNone/>
            </a:pPr>
            <a:r>
              <a:rPr lang="en-US" sz="2800" dirty="0"/>
              <a:t>6   2022/03/30   Software Architecture: Architectural design, </a:t>
            </a:r>
            <a:br>
              <a:rPr lang="en-US" sz="2800" dirty="0"/>
            </a:br>
            <a:r>
              <a:rPr lang="en-US" sz="2800" dirty="0"/>
              <a:t>                              System decomposition, and Distribution architecture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0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7   2022/04/06   Make-up holiday (No Classes)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8   2022/04/13   Midterm Project Report</a:t>
            </a:r>
          </a:p>
          <a:p>
            <a:pPr marL="0" indent="0">
              <a:buNone/>
            </a:pPr>
            <a:r>
              <a:rPr lang="en-US" sz="2800" dirty="0"/>
              <a:t>9   2022/04/20   Cloud-Based Software: Virtualization and containers,</a:t>
            </a:r>
            <a:br>
              <a:rPr lang="en-US" sz="2800" dirty="0"/>
            </a:br>
            <a:r>
              <a:rPr lang="en-US" sz="2800" dirty="0"/>
              <a:t>                              Everything as a service, Software as a service</a:t>
            </a:r>
          </a:p>
          <a:p>
            <a:pPr marL="0" indent="0">
              <a:buNone/>
            </a:pPr>
            <a:r>
              <a:rPr lang="en-US" sz="2800" dirty="0"/>
              <a:t>10   2022/04/27   Cloud Computing and Cloud Software Architecture</a:t>
            </a:r>
          </a:p>
          <a:p>
            <a:pPr marL="0" indent="0">
              <a:buNone/>
            </a:pPr>
            <a:r>
              <a:rPr lang="en-US" sz="2800" dirty="0"/>
              <a:t>11   2022/05/04   Microservices Architecture, RESTful services, </a:t>
            </a:r>
            <a:br>
              <a:rPr lang="en-US" sz="2800" dirty="0"/>
            </a:br>
            <a:r>
              <a:rPr lang="en-US" sz="2800" dirty="0"/>
              <a:t>                                 Service deployment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12   2022/05/11   Industry Practices of Software Engineering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0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DA260-D82C-834A-A2BC-FCBAD5A4C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07394"/>
            <a:ext cx="11222181" cy="903987"/>
          </a:xfrm>
        </p:spPr>
        <p:txBody>
          <a:bodyPr>
            <a:normAutofit/>
          </a:bodyPr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0FD-04E7-6242-8CFB-A2F0A9F58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039092"/>
            <a:ext cx="11222181" cy="56838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800" dirty="0"/>
              <a:t>Week    Date    Subject/Topics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13   2022/05/18   Case Study on Software Engineering II</a:t>
            </a:r>
          </a:p>
          <a:p>
            <a:pPr marL="0" indent="0">
              <a:buNone/>
            </a:pPr>
            <a:r>
              <a:rPr lang="en-US" sz="2800" dirty="0"/>
              <a:t>14   2022/05/25   Security and Privacy; Reliable Programming; </a:t>
            </a:r>
            <a:br>
              <a:rPr lang="en-US" sz="2800" dirty="0"/>
            </a:br>
            <a:r>
              <a:rPr lang="en-US" sz="2800" dirty="0"/>
              <a:t>                                Testing: Test-driven development, and Code reviews; </a:t>
            </a:r>
            <a:br>
              <a:rPr lang="en-US" sz="2800" dirty="0"/>
            </a:br>
            <a:r>
              <a:rPr lang="en-US" sz="2800" dirty="0"/>
              <a:t>                                DevOps and Code Management: DevOps automation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15   2022/06/01   Final Project Report I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16   2022/06/08   Final Project Report II</a:t>
            </a:r>
          </a:p>
          <a:p>
            <a:pPr marL="0" indent="0">
              <a:buNone/>
            </a:pPr>
            <a:r>
              <a:rPr lang="en-US" sz="2800" b="0" dirty="0"/>
              <a:t>17   2022/06/15   Self-learning</a:t>
            </a:r>
          </a:p>
          <a:p>
            <a:pPr marL="0" indent="0">
              <a:buNone/>
            </a:pPr>
            <a:r>
              <a:rPr lang="en-US" sz="2800" b="0" dirty="0"/>
              <a:t>18   2022/06/22   Self-learning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0E0B2-0864-5F44-9C79-2EC8070A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C0774D-A256-BA43-877D-8F5FD06E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EE8C73-3AA1-EA46-A8F6-0F326BF9EB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9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Methods and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Lecture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Discussion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sz="4400" dirty="0"/>
              <a:t>Practicum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63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Individual Presentation 60 %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Group Presentation 10 %</a:t>
            </a:r>
            <a:endParaRPr lang="zh-TW" altLang="en-US" sz="4400" dirty="0"/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Case Report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Class Participation 10 %</a:t>
            </a:r>
          </a:p>
          <a:p>
            <a:pPr marL="320040" indent="-320040">
              <a:lnSpc>
                <a:spcPct val="120000"/>
              </a:lnSpc>
              <a:spcAft>
                <a:spcPts val="600"/>
              </a:spcAft>
            </a:pPr>
            <a:r>
              <a:rPr lang="en-US" altLang="zh-TW" sz="4400" dirty="0"/>
              <a:t>Assignment 10 %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5ADA-999F-AB48-8677-B48707AD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5"/>
            <a:ext cx="11222181" cy="1119956"/>
          </a:xfrm>
        </p:spPr>
        <p:txBody>
          <a:bodyPr/>
          <a:lstStyle/>
          <a:p>
            <a:r>
              <a:rPr lang="en-US" dirty="0"/>
              <a:t>Required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5761-B9BA-114A-AAC3-7328153B5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359324"/>
            <a:ext cx="11222181" cy="4993975"/>
          </a:xfrm>
        </p:spPr>
        <p:txBody>
          <a:bodyPr>
            <a:normAutofit/>
          </a:bodyPr>
          <a:lstStyle/>
          <a:p>
            <a:r>
              <a:rPr lang="en-US" altLang="zh-TW" dirty="0"/>
              <a:t>Ian Sommerville (2019), </a:t>
            </a:r>
            <a:br>
              <a:rPr lang="en-US" altLang="zh-TW" dirty="0"/>
            </a:br>
            <a:r>
              <a:rPr lang="en-US" altLang="zh-TW" dirty="0"/>
              <a:t>Engineering Software Products: </a:t>
            </a:r>
            <a:br>
              <a:rPr lang="en-US" altLang="zh-TW" dirty="0"/>
            </a:br>
            <a:r>
              <a:rPr lang="en-US" altLang="zh-TW" dirty="0"/>
              <a:t>An Introduction to Modern Software Engineering, </a:t>
            </a:r>
            <a:br>
              <a:rPr lang="en-US" altLang="zh-TW" dirty="0"/>
            </a:br>
            <a:r>
              <a:rPr lang="en-US" altLang="zh-TW" dirty="0"/>
              <a:t>Pearson.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5E3DA-E152-8940-B83F-B1F69969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BA1492-0FA2-3843-BB58-92733B769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79" y="3387244"/>
            <a:ext cx="25654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46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5ADA-999F-AB48-8677-B48707ADA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05761-B9BA-114A-AAC3-7328153B5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308848"/>
            <a:ext cx="11222181" cy="5044452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sz="3600" b="0" dirty="0"/>
              <a:t>Ian Sommerville (2015), </a:t>
            </a:r>
            <a:br>
              <a:rPr lang="en-US" altLang="zh-TW" sz="3600" b="0" dirty="0"/>
            </a:br>
            <a:r>
              <a:rPr lang="en-US" altLang="zh-TW" sz="3600" b="0" dirty="0"/>
              <a:t>Software Engineering, </a:t>
            </a:r>
            <a:br>
              <a:rPr lang="en-US" altLang="zh-TW" sz="3600" b="0" dirty="0"/>
            </a:br>
            <a:r>
              <a:rPr lang="en-US" altLang="zh-TW" sz="3600" b="0" dirty="0"/>
              <a:t>10th Edition, Pearson.</a:t>
            </a:r>
          </a:p>
          <a:p>
            <a:r>
              <a:rPr lang="en-US" altLang="zh-TW" sz="3600" b="0" dirty="0"/>
              <a:t>Titus Winters, Tom </a:t>
            </a:r>
            <a:r>
              <a:rPr lang="en-US" altLang="zh-TW" sz="3600" b="0" dirty="0" err="1"/>
              <a:t>Manshreck</a:t>
            </a:r>
            <a:r>
              <a:rPr lang="en-US" altLang="zh-TW" sz="3600" b="0" dirty="0"/>
              <a:t>, and Hyrum Wright (2020), </a:t>
            </a:r>
            <a:br>
              <a:rPr lang="en-US" altLang="zh-TW" sz="3600" b="0" dirty="0"/>
            </a:br>
            <a:r>
              <a:rPr lang="en-US" altLang="zh-TW" sz="3600" b="0" dirty="0"/>
              <a:t>Software Engineering at Google: Lessons Learned from Programming Over Time, O'Reilly Media.</a:t>
            </a:r>
          </a:p>
          <a:p>
            <a:r>
              <a:rPr lang="en-US" altLang="zh-TW" sz="3600" b="0" dirty="0"/>
              <a:t>Project Management Institute (2017), </a:t>
            </a:r>
            <a:br>
              <a:rPr lang="en-US" altLang="zh-TW" sz="3600" b="0" dirty="0"/>
            </a:br>
            <a:r>
              <a:rPr lang="en-US" altLang="zh-TW" sz="3600" b="0" dirty="0"/>
              <a:t>Agile Practice Guide, PMI</a:t>
            </a:r>
          </a:p>
          <a:p>
            <a:r>
              <a:rPr lang="en-US" altLang="zh-TW" sz="3600" b="0" dirty="0"/>
              <a:t>Project Management Institute (2021),</a:t>
            </a:r>
            <a:br>
              <a:rPr lang="en-US" altLang="zh-TW" sz="3600" b="0" dirty="0"/>
            </a:br>
            <a:r>
              <a:rPr lang="en-US" altLang="zh-TW" sz="3600" b="0" dirty="0"/>
              <a:t>A Guide to the Project Management Body of Knowledge (PMBOK Guide) – Seventh Edition and The Standard for Project Management, PMI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5E3DA-E152-8940-B83F-B1F69969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49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CB1A-686D-C943-9B4A-FD00127D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Ian Sommerville (2019), </a:t>
            </a:r>
            <a:br>
              <a:rPr lang="en-US" sz="2800" dirty="0"/>
            </a:br>
            <a:r>
              <a:rPr lang="en-US" sz="4000" dirty="0">
                <a:solidFill>
                  <a:srgbClr val="C00000"/>
                </a:solidFill>
              </a:rPr>
              <a:t>Engineering Software Products: 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An Introduction to Modern Software Engineering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400" dirty="0"/>
              <a:t>Pearson.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58510-5905-2A4E-90B9-F196E144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1ABBC0-328E-4D49-8605-37D3151CB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93" y="2154366"/>
            <a:ext cx="3531751" cy="4370979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E995AB-DDF7-3546-9EEA-4EAAB05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altLang="zh-TW" sz="1000" dirty="0">
                <a:hlinkClick r:id="rId3"/>
              </a:rPr>
              <a:t>https://www.amazon.com/Engineering-Software-Products-Ian-Sommerville/dp/013521064X</a:t>
            </a:r>
            <a:endParaRPr lang="en-U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3805499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CB1A-686D-C943-9B4A-FD00127D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Ian Sommerville (2015), </a:t>
            </a:r>
            <a:br>
              <a:rPr lang="en-US" sz="2800" dirty="0"/>
            </a:br>
            <a:r>
              <a:rPr lang="en-US" sz="4000" dirty="0">
                <a:solidFill>
                  <a:srgbClr val="C00000"/>
                </a:solidFill>
              </a:rPr>
              <a:t>Software Engineering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400" dirty="0"/>
              <a:t>10</a:t>
            </a:r>
            <a:r>
              <a:rPr lang="en-US" sz="2400" baseline="30000" dirty="0"/>
              <a:t>th</a:t>
            </a:r>
            <a:r>
              <a:rPr lang="en-US" sz="2400" dirty="0"/>
              <a:t> Edition, Pearson.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58510-5905-2A4E-90B9-F196E144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E995AB-DDF7-3546-9EEA-4EAAB05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sz="1000" dirty="0">
                <a:hlinkClick r:id="rId2"/>
              </a:rPr>
              <a:t>https://www.amazon.com/Software-Engineering-10th-Ian-Sommerville/dp/0133943038</a:t>
            </a:r>
            <a:endParaRPr lang="en-US" altLang="zh-TW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FAF81-675A-BB43-8E9D-3A7455E4F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1639739"/>
            <a:ext cx="3996106" cy="49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47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CB1A-686D-C943-9B4A-FD00127D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Titus Winters, Tom </a:t>
            </a:r>
            <a:r>
              <a:rPr lang="en-US" sz="2400" dirty="0" err="1"/>
              <a:t>Manshreck</a:t>
            </a:r>
            <a:r>
              <a:rPr lang="en-US" sz="2400" dirty="0"/>
              <a:t>, and Hyrum Wright (2020), </a:t>
            </a:r>
            <a:br>
              <a:rPr lang="en-US" sz="2800" dirty="0"/>
            </a:br>
            <a:r>
              <a:rPr lang="en-US" sz="3600" dirty="0">
                <a:solidFill>
                  <a:srgbClr val="C00000"/>
                </a:solidFill>
              </a:rPr>
              <a:t>Software Engineering at Google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Lessons Learned from Programming Over Time, </a:t>
            </a:r>
            <a:br>
              <a:rPr lang="en-US" sz="2800" dirty="0"/>
            </a:br>
            <a:r>
              <a:rPr lang="en-US" sz="2400" dirty="0"/>
              <a:t>O'Reilly Media.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58510-5905-2A4E-90B9-F196E1446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5E995AB-DDF7-3546-9EEA-4EAAB05E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sz="1000" dirty="0">
                <a:hlinkClick r:id="rId2"/>
              </a:rPr>
              <a:t>https://www.amazon.com/Software-Engineering-Google-Lessons-Programming/dp/1492082791</a:t>
            </a:r>
            <a:endParaRPr lang="en-US" altLang="zh-TW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8D88B9-28F0-1246-AA03-1F869DD4A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126" y="1772817"/>
            <a:ext cx="3690074" cy="483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27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82B7-9F96-1347-A4FE-8244FBD0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7322" y="88992"/>
            <a:ext cx="5877356" cy="1367336"/>
          </a:xfrm>
        </p:spPr>
        <p:txBody>
          <a:bodyPr>
            <a:normAutofit/>
          </a:bodyPr>
          <a:lstStyle/>
          <a:p>
            <a:r>
              <a:rPr lang="en-US" altLang="zh-TW" sz="5400" dirty="0">
                <a:latin typeface="Calibri" pitchFamily="34" charset="0"/>
                <a:ea typeface="標楷體" pitchFamily="65" charset="-120"/>
              </a:rPr>
              <a:t>Min-</a:t>
            </a:r>
            <a:r>
              <a:rPr lang="en-US" altLang="zh-TW" sz="5400" dirty="0" err="1">
                <a:latin typeface="Calibri" pitchFamily="34" charset="0"/>
                <a:ea typeface="標楷體" pitchFamily="65" charset="-120"/>
              </a:rPr>
              <a:t>Yuh</a:t>
            </a:r>
            <a:r>
              <a:rPr lang="en-US" altLang="zh-TW" sz="5400" dirty="0">
                <a:latin typeface="Calibri" pitchFamily="34" charset="0"/>
                <a:ea typeface="標楷體" pitchFamily="65" charset="-120"/>
              </a:rPr>
              <a:t> Day, Ph.D.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0208-5AAF-174A-BBCF-0F64DC2BB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3770" y="1557891"/>
            <a:ext cx="9024079" cy="356144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zh-TW" sz="2800" dirty="0">
                <a:solidFill>
                  <a:srgbClr val="C00000"/>
                </a:solidFill>
              </a:rPr>
              <a:t>Associate Professor, Information Management, NTPU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3600" dirty="0">
                <a:solidFill>
                  <a:schemeClr val="tx2"/>
                </a:solidFill>
              </a:rPr>
              <a:t>Visiting Scholar, IIS, Academia </a:t>
            </a:r>
            <a:r>
              <a:rPr lang="en-US" altLang="zh-TW" sz="3600" dirty="0" err="1">
                <a:solidFill>
                  <a:schemeClr val="tx2"/>
                </a:solidFill>
              </a:rPr>
              <a:t>Sinica</a:t>
            </a:r>
            <a:endParaRPr lang="en-US" altLang="zh-TW" sz="3600" dirty="0">
              <a:solidFill>
                <a:schemeClr val="tx2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984807"/>
                </a:solidFill>
              </a:rPr>
              <a:t>Ph.D., Information Management, NTU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2200" dirty="0">
                <a:solidFill>
                  <a:schemeClr val="accent2"/>
                </a:solidFill>
              </a:rPr>
              <a:t>Director, Intelligent Financial Innovation Technology, IFIT Lab, IM, NTPU</a:t>
            </a:r>
            <a:endParaRPr lang="en-US" altLang="zh-TW" sz="2200" dirty="0">
              <a:solidFill>
                <a:srgbClr val="984807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zh-TW" sz="1900" dirty="0">
              <a:solidFill>
                <a:srgbClr val="17375E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Artificial Intelligence, Financial Technology, Big Data Analytics, </a:t>
            </a:r>
            <a:b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r>
              <a:rPr lang="en-US" altLang="zh-TW" sz="1900" dirty="0">
                <a:solidFill>
                  <a:srgbClr val="17375E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Data Mining and Text Mining, Electronic Commerce</a:t>
            </a:r>
            <a:endParaRPr lang="zh-TW" altLang="en-US" sz="1900" dirty="0">
              <a:solidFill>
                <a:srgbClr val="17375E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06F8D-0162-0C4F-80D9-42457C32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8" y="6582720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7DF210-999B-B543-BB08-55CA178F3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551" y="2180184"/>
            <a:ext cx="1311157" cy="1590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DE749-A11A-4B4B-B93C-D23011400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97" y="5290161"/>
            <a:ext cx="1499864" cy="1499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8A6C2B-5B98-E645-BB38-226FE4E9A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97" y="3780120"/>
            <a:ext cx="1499864" cy="14998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678771-3ADB-CF49-99A2-83DC529401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732" y="221752"/>
            <a:ext cx="1314378" cy="8479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0A6B40-66E6-5D46-92CE-45FA16B46E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24" y="1144819"/>
            <a:ext cx="1317405" cy="32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94920-FFB6-4749-8B58-CBD2482335A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1" name="Picture 2" descr="http://mail.tku.edu.tw/myday/images/AS_Logo1.gif">
            <a:extLst>
              <a:ext uri="{FF2B5EF4-FFF2-40B4-BE49-F238E27FC236}">
                <a16:creationId xmlns:a16="http://schemas.microsoft.com/office/drawing/2014/main" id="{21A7643E-D757-6C4E-BA60-6DD316B11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473" y="5119337"/>
            <a:ext cx="1662113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http://mail.tku.edu.tw/myday/images/NTU_logo.jpg">
            <a:extLst>
              <a:ext uri="{FF2B5EF4-FFF2-40B4-BE49-F238E27FC236}">
                <a16:creationId xmlns:a16="http://schemas.microsoft.com/office/drawing/2014/main" id="{DD4095AA-1C8D-4D40-BE13-12AE2C2A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6689" y="5157192"/>
            <a:ext cx="159385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D298B8C-812E-4242-B99C-1FE21191A3C4}"/>
              </a:ext>
            </a:extLst>
          </p:cNvPr>
          <p:cNvGrpSpPr/>
          <p:nvPr/>
        </p:nvGrpSpPr>
        <p:grpSpPr>
          <a:xfrm>
            <a:off x="3220823" y="5178296"/>
            <a:ext cx="1563618" cy="1491064"/>
            <a:chOff x="1940523" y="5229200"/>
            <a:chExt cx="1563618" cy="149106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E5E5D47-46B4-3746-AE25-62ED375E0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0523" y="5229200"/>
              <a:ext cx="1563618" cy="1008786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8B756A3-2536-5946-A56A-4994F9B6B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0523" y="6339133"/>
              <a:ext cx="1563618" cy="381131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5B4A6350-74C3-D94B-AD70-E4FD3D7F20E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426" y="1635008"/>
            <a:ext cx="1317406" cy="594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4E4C50-8BEC-6840-B59B-579F85F628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36099" y="364819"/>
            <a:ext cx="2253148" cy="1016127"/>
          </a:xfrm>
          <a:prstGeom prst="rect">
            <a:avLst/>
          </a:prstGeom>
        </p:spPr>
      </p:pic>
      <p:pic>
        <p:nvPicPr>
          <p:cNvPr id="18" name="Picture 4" descr="http://mail.tku.edu.tw/myday/images/Myday_Photo.jpg">
            <a:extLst>
              <a:ext uri="{FF2B5EF4-FFF2-40B4-BE49-F238E27FC236}">
                <a16:creationId xmlns:a16="http://schemas.microsoft.com/office/drawing/2014/main" id="{22AB4522-29E3-1547-A495-77E5F754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4431" y="88466"/>
            <a:ext cx="1104812" cy="1367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8184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8AFC-93E4-0441-9414-37E6419F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4288"/>
            <a:ext cx="8229600" cy="132648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Project Management Institute (2017),</a:t>
            </a:r>
            <a:br>
              <a:rPr lang="en-US" sz="2400" dirty="0"/>
            </a:br>
            <a:r>
              <a:rPr lang="en-US" sz="4000" dirty="0">
                <a:solidFill>
                  <a:srgbClr val="C00000"/>
                </a:solidFill>
              </a:rPr>
              <a:t>Agile Practice Guide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2400" dirty="0"/>
              <a:t>PMI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C1B7E-5518-1D42-B244-481C35C2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4A9BAF3-8497-EF4E-85AF-31D76895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altLang="zh-TW" sz="1000" dirty="0">
                <a:hlinkClick r:id="rId2"/>
              </a:rPr>
              <a:t>https://www.amazon.com/Agile-Practice-Project-Management-Institute/dp/1628251999/</a:t>
            </a:r>
            <a:endParaRPr lang="en-US" altLang="zh-TW" sz="1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6449E-315A-EC45-BB4A-945E2395E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161" y="1451625"/>
            <a:ext cx="3949678" cy="509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95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8AFC-93E4-0441-9414-37E6419F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4288"/>
            <a:ext cx="8229600" cy="2362274"/>
          </a:xfrm>
        </p:spPr>
        <p:txBody>
          <a:bodyPr/>
          <a:lstStyle/>
          <a:p>
            <a:r>
              <a:rPr lang="en-US" sz="2400" dirty="0"/>
              <a:t>Project Management Institute (2021),</a:t>
            </a:r>
            <a:br>
              <a:rPr lang="en-US" sz="2400" dirty="0"/>
            </a:br>
            <a:r>
              <a:rPr lang="en-US" sz="3200" dirty="0">
                <a:solidFill>
                  <a:srgbClr val="C00000"/>
                </a:solidFill>
              </a:rPr>
              <a:t>A Guide to the 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Project Management Body of Knowledge (PMBOK Guide) – </a:t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Seventh Edition and The Standard for Project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C1B7E-5518-1D42-B244-481C35C2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21</a:t>
            </a:fld>
            <a:endParaRPr lang="zh-TW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744A39-EA63-0D47-9FC8-6A4997B60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16" y="2398848"/>
            <a:ext cx="3225724" cy="4183360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4A9BAF3-8497-EF4E-85AF-31D76895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</a:t>
            </a:r>
            <a:r>
              <a:rPr lang="en-US" altLang="zh-TW" sz="1000" dirty="0">
                <a:hlinkClick r:id="rId3"/>
              </a:rPr>
              <a:t>https://www.amazon.com/Guide-Project-Management-Knowledge-PMBOK%C2%AE/dp/1628256648</a:t>
            </a:r>
            <a:endParaRPr lang="en-U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924744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6690"/>
          </a:xfrm>
        </p:spPr>
        <p:txBody>
          <a:bodyPr/>
          <a:lstStyle/>
          <a:p>
            <a:r>
              <a:rPr lang="en-US" altLang="zh-TW" sz="12000" dirty="0">
                <a:solidFill>
                  <a:srgbClr val="C00000"/>
                </a:solidFill>
              </a:rPr>
              <a:t>Software </a:t>
            </a:r>
            <a:br>
              <a:rPr lang="en-US" altLang="zh-TW" sz="12000" dirty="0">
                <a:solidFill>
                  <a:srgbClr val="C00000"/>
                </a:solidFill>
              </a:rPr>
            </a:br>
            <a:r>
              <a:rPr lang="en-US" altLang="zh-TW" sz="12000" dirty="0">
                <a:solidFill>
                  <a:srgbClr val="C00000"/>
                </a:solidFill>
              </a:rPr>
              <a:t>Engineering</a:t>
            </a:r>
            <a:endParaRPr lang="zh-TW" altLang="en-US" sz="12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781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9442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Software Engineering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and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Project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23</a:t>
            </a:fld>
            <a:endParaRPr lang="zh-TW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0FAB96-6CA6-C84C-BC09-2F218226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443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Analyze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Requirements </a:t>
            </a:r>
            <a:b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 algn="ctr">
              <a:defRPr/>
            </a:pP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2F0C49-0C9B-A349-A0FE-704737E52AE3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225609" y="3620091"/>
            <a:ext cx="267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F0D68B3-74C9-A341-9C2E-7FE71E736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158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Design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dirty="0"/>
              <a:t>System and Software design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8C49311-C68C-7C41-A2D6-48D129FED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873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Build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sz="1600" dirty="0">
                <a:solidFill>
                  <a:srgbClr val="C00000"/>
                </a:solidFill>
              </a:rPr>
              <a:t>I</a:t>
            </a:r>
            <a:r>
              <a:rPr lang="en-US" sz="1700" dirty="0">
                <a:solidFill>
                  <a:srgbClr val="C00000"/>
                </a:solidFill>
              </a:rPr>
              <a:t>mplementation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dirty="0"/>
              <a:t>and </a:t>
            </a:r>
          </a:p>
          <a:p>
            <a:pPr algn="ctr">
              <a:defRPr/>
            </a:pPr>
            <a:r>
              <a:rPr lang="en-US" dirty="0"/>
              <a:t>unit testing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C33793-94ED-6B47-9E82-B87039CC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588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Test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dirty="0"/>
              <a:t>Integration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system testing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C831C68-5249-B548-83DF-D9C10556F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305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Deliver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dirty="0"/>
              <a:t>Operation </a:t>
            </a:r>
            <a:br>
              <a:rPr lang="en-US" dirty="0"/>
            </a:br>
            <a:r>
              <a:rPr lang="en-US" dirty="0"/>
              <a:t>and maintenance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8C3B97-8D4B-344C-BF02-08D3156CA41A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5005324" y="3620091"/>
            <a:ext cx="267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64CB77-6170-5342-AFAC-BA4CE372E62E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6785039" y="3620091"/>
            <a:ext cx="267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723A19-86FF-8941-9FBE-B02D825AA54B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8564754" y="3620091"/>
            <a:ext cx="267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AB093D2-1C24-EB44-94DE-BF8BAB00A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443" y="5013176"/>
            <a:ext cx="8631029" cy="881478"/>
          </a:xfrm>
          <a:prstGeom prst="roundRect">
            <a:avLst>
              <a:gd name="adj" fmla="val 10737"/>
            </a:avLst>
          </a:prstGeom>
          <a:solidFill>
            <a:srgbClr val="FFD579"/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</a:rPr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2185629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6690"/>
          </a:xfrm>
        </p:spPr>
        <p:txBody>
          <a:bodyPr/>
          <a:lstStyle/>
          <a:p>
            <a:r>
              <a:rPr lang="en-US" altLang="zh-TW" sz="5400" dirty="0">
                <a:solidFill>
                  <a:srgbClr val="FF0000"/>
                </a:solidFill>
              </a:rPr>
              <a:t>Information Management </a:t>
            </a:r>
            <a:br>
              <a:rPr lang="en-US" altLang="zh-TW" sz="5400" dirty="0">
                <a:solidFill>
                  <a:srgbClr val="FF0000"/>
                </a:solidFill>
              </a:rPr>
            </a:br>
            <a:br>
              <a:rPr lang="en-US" altLang="zh-TW" sz="5400" dirty="0">
                <a:solidFill>
                  <a:srgbClr val="FF0000"/>
                </a:solidFill>
              </a:rPr>
            </a:br>
            <a:r>
              <a:rPr lang="en-US" altLang="zh-TW" sz="5400" dirty="0">
                <a:solidFill>
                  <a:srgbClr val="FF0000"/>
                </a:solidFill>
              </a:rPr>
              <a:t> </a:t>
            </a:r>
            <a:r>
              <a:rPr lang="en-US" altLang="zh-TW" sz="5400" dirty="0">
                <a:solidFill>
                  <a:srgbClr val="C00000"/>
                </a:solidFill>
              </a:rPr>
              <a:t>Management </a:t>
            </a:r>
            <a:br>
              <a:rPr lang="en-US" altLang="zh-TW" sz="5400" dirty="0">
                <a:solidFill>
                  <a:srgbClr val="C00000"/>
                </a:solidFill>
              </a:rPr>
            </a:br>
            <a:r>
              <a:rPr lang="en-US" altLang="zh-TW" sz="5400" dirty="0">
                <a:solidFill>
                  <a:srgbClr val="C00000"/>
                </a:solidFill>
              </a:rPr>
              <a:t>Information Systems (MIS)</a:t>
            </a:r>
            <a:br>
              <a:rPr lang="en-US" altLang="zh-TW" sz="5400" dirty="0">
                <a:solidFill>
                  <a:srgbClr val="C00000"/>
                </a:solidFill>
              </a:rPr>
            </a:br>
            <a:br>
              <a:rPr lang="en-US" altLang="zh-TW" sz="5400" dirty="0">
                <a:solidFill>
                  <a:srgbClr val="C00000"/>
                </a:solidFill>
              </a:rPr>
            </a:br>
            <a:r>
              <a:rPr lang="en-US" altLang="zh-TW" sz="6000" dirty="0">
                <a:solidFill>
                  <a:srgbClr val="FF0000"/>
                </a:solidFill>
              </a:rPr>
              <a:t>Information Systems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754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chemeClr val="accent1"/>
                </a:solidFill>
              </a:rPr>
              <a:t>Information Management (MIS)</a:t>
            </a:r>
            <a:br>
              <a:rPr lang="en-US" altLang="zh-TW" dirty="0">
                <a:solidFill>
                  <a:schemeClr val="accent1"/>
                </a:solidFill>
              </a:rPr>
            </a:br>
            <a:r>
              <a:rPr lang="en-US" altLang="zh-TW" dirty="0">
                <a:solidFill>
                  <a:schemeClr val="accent1"/>
                </a:solidFill>
              </a:rPr>
              <a:t>Information Systems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3F112-14A5-4234-9468-B1413C10EC68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9BA17A-1078-BC4C-853D-8C205557F940}"/>
              </a:ext>
            </a:extLst>
          </p:cNvPr>
          <p:cNvGrpSpPr/>
          <p:nvPr/>
        </p:nvGrpSpPr>
        <p:grpSpPr>
          <a:xfrm>
            <a:off x="3025370" y="1619333"/>
            <a:ext cx="5840065" cy="4819650"/>
            <a:chOff x="3025370" y="1619333"/>
            <a:chExt cx="5840065" cy="4819650"/>
          </a:xfrm>
        </p:grpSpPr>
        <p:sp>
          <p:nvSpPr>
            <p:cNvPr id="2" name="Pie 1">
              <a:extLst>
                <a:ext uri="{FF2B5EF4-FFF2-40B4-BE49-F238E27FC236}">
                  <a16:creationId xmlns:a16="http://schemas.microsoft.com/office/drawing/2014/main" id="{980DE626-363D-AD4B-B35A-608FB83FBE07}"/>
                </a:ext>
              </a:extLst>
            </p:cNvPr>
            <p:cNvSpPr/>
            <p:nvPr/>
          </p:nvSpPr>
          <p:spPr>
            <a:xfrm>
              <a:off x="3025370" y="1619333"/>
              <a:ext cx="5840065" cy="4819650"/>
            </a:xfrm>
            <a:prstGeom prst="pie">
              <a:avLst>
                <a:gd name="adj1" fmla="val 9122187"/>
                <a:gd name="adj2" fmla="val 16250759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Pie 6">
              <a:extLst>
                <a:ext uri="{FF2B5EF4-FFF2-40B4-BE49-F238E27FC236}">
                  <a16:creationId xmlns:a16="http://schemas.microsoft.com/office/drawing/2014/main" id="{45C0A829-B8EE-574B-8EF0-2969E87D30EC}"/>
                </a:ext>
              </a:extLst>
            </p:cNvPr>
            <p:cNvSpPr/>
            <p:nvPr/>
          </p:nvSpPr>
          <p:spPr>
            <a:xfrm>
              <a:off x="3025370" y="1619333"/>
              <a:ext cx="5840065" cy="4819650"/>
            </a:xfrm>
            <a:prstGeom prst="pie">
              <a:avLst>
                <a:gd name="adj1" fmla="val 16232190"/>
                <a:gd name="adj2" fmla="val 2102315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Pie 7">
              <a:extLst>
                <a:ext uri="{FF2B5EF4-FFF2-40B4-BE49-F238E27FC236}">
                  <a16:creationId xmlns:a16="http://schemas.microsoft.com/office/drawing/2014/main" id="{1B4DB169-7FF5-E74A-97C5-1FB7E79B1EB0}"/>
                </a:ext>
              </a:extLst>
            </p:cNvPr>
            <p:cNvSpPr/>
            <p:nvPr/>
          </p:nvSpPr>
          <p:spPr>
            <a:xfrm>
              <a:off x="3025370" y="1619333"/>
              <a:ext cx="5840065" cy="4819650"/>
            </a:xfrm>
            <a:prstGeom prst="pie">
              <a:avLst>
                <a:gd name="adj1" fmla="val 2080744"/>
                <a:gd name="adj2" fmla="val 9136223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9CCA30-DD3F-5C4D-9698-8798D8CE6795}"/>
                </a:ext>
              </a:extLst>
            </p:cNvPr>
            <p:cNvSpPr txBox="1"/>
            <p:nvPr/>
          </p:nvSpPr>
          <p:spPr>
            <a:xfrm>
              <a:off x="3625846" y="2829879"/>
              <a:ext cx="1935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Organizations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FE4F71-4724-BC46-81C5-E9F98FBDB877}"/>
                </a:ext>
              </a:extLst>
            </p:cNvPr>
            <p:cNvSpPr txBox="1"/>
            <p:nvPr/>
          </p:nvSpPr>
          <p:spPr>
            <a:xfrm>
              <a:off x="6577567" y="2862524"/>
              <a:ext cx="16215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Technology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1E22CEF-69DF-E04F-AD26-7A494561AB6F}"/>
                </a:ext>
              </a:extLst>
            </p:cNvPr>
            <p:cNvSpPr txBox="1"/>
            <p:nvPr/>
          </p:nvSpPr>
          <p:spPr>
            <a:xfrm>
              <a:off x="4996969" y="5309305"/>
              <a:ext cx="1896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Management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E4F645F-4B34-A94C-9CF1-0097999B5998}"/>
                </a:ext>
              </a:extLst>
            </p:cNvPr>
            <p:cNvSpPr/>
            <p:nvPr/>
          </p:nvSpPr>
          <p:spPr>
            <a:xfrm>
              <a:off x="4943568" y="3212578"/>
              <a:ext cx="2003668" cy="1633161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3F82C4-0DD5-174A-A9EE-FB30DEE20751}"/>
                </a:ext>
              </a:extLst>
            </p:cNvPr>
            <p:cNvSpPr txBox="1"/>
            <p:nvPr/>
          </p:nvSpPr>
          <p:spPr>
            <a:xfrm>
              <a:off x="5042891" y="3654310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 </a:t>
              </a:r>
              <a:b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039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47851" y="44450"/>
            <a:ext cx="8569325" cy="1081088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</a:rPr>
              <a:t>Fundamental MIS Concepts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0CC56-6FAA-4993-945A-B30ECCD67ADF}" type="slidenum">
              <a:rPr lang="zh-TW" altLang="en-US" smtClean="0"/>
              <a:pPr>
                <a:defRPr/>
              </a:pPr>
              <a:t>26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 bwMode="auto">
          <a:xfrm>
            <a:off x="2330544" y="2765040"/>
            <a:ext cx="1695928" cy="811358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Management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330544" y="4207455"/>
            <a:ext cx="1695740" cy="811358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Organization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330544" y="5649869"/>
            <a:ext cx="1695740" cy="811358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Technology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157091" y="4207455"/>
            <a:ext cx="1695928" cy="8113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Information </a:t>
            </a:r>
            <a:br>
              <a:rPr lang="en-US" altLang="zh-TW" sz="2000" b="1" dirty="0">
                <a:solidFill>
                  <a:schemeClr val="tx1"/>
                </a:solidFill>
              </a:rPr>
            </a:br>
            <a:r>
              <a:rPr lang="en-US" altLang="zh-TW" sz="2000" b="1" dirty="0">
                <a:solidFill>
                  <a:schemeClr val="tx1"/>
                </a:solidFill>
              </a:rPr>
              <a:t>System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157091" y="1412776"/>
            <a:ext cx="1695928" cy="8113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tx1"/>
                </a:solidFill>
              </a:rPr>
              <a:t>Business </a:t>
            </a:r>
            <a:br>
              <a:rPr lang="en-US" altLang="zh-TW" sz="2000" b="1" dirty="0">
                <a:solidFill>
                  <a:schemeClr val="tx1"/>
                </a:solidFill>
              </a:rPr>
            </a:br>
            <a:r>
              <a:rPr lang="en-US" altLang="zh-TW" sz="2000" b="1" dirty="0">
                <a:solidFill>
                  <a:schemeClr val="tx1"/>
                </a:solidFill>
              </a:rPr>
              <a:t>Challenges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360512" y="4207455"/>
            <a:ext cx="1695928" cy="811358"/>
          </a:xfrm>
          <a:prstGeom prst="rect">
            <a:avLst/>
          </a:prstGeom>
          <a:solidFill>
            <a:schemeClr val="accent5"/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altLang="zh-TW" sz="2000" b="1" dirty="0">
                <a:solidFill>
                  <a:schemeClr val="bg1"/>
                </a:solidFill>
              </a:rPr>
              <a:t>Business </a:t>
            </a:r>
            <a:br>
              <a:rPr lang="en-US" altLang="zh-TW" sz="2000" b="1" dirty="0">
                <a:solidFill>
                  <a:schemeClr val="bg1"/>
                </a:solidFill>
              </a:rPr>
            </a:br>
            <a:r>
              <a:rPr lang="en-US" altLang="zh-TW" sz="2000" b="1" dirty="0">
                <a:solidFill>
                  <a:schemeClr val="bg1"/>
                </a:solidFill>
              </a:rPr>
              <a:t>Solutions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4" name="直線單箭頭接點 13"/>
          <p:cNvCxnSpPr/>
          <p:nvPr/>
        </p:nvCxnSpPr>
        <p:spPr bwMode="auto">
          <a:xfrm>
            <a:off x="4025900" y="3170239"/>
            <a:ext cx="1131888" cy="1036637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 bwMode="auto">
          <a:xfrm>
            <a:off x="4025900" y="4613275"/>
            <a:ext cx="1131888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 bwMode="auto">
          <a:xfrm flipV="1">
            <a:off x="4025900" y="5018089"/>
            <a:ext cx="1131888" cy="1038225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 bwMode="auto">
          <a:xfrm>
            <a:off x="6853239" y="4613275"/>
            <a:ext cx="1506537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圖案 29"/>
          <p:cNvCxnSpPr/>
          <p:nvPr/>
        </p:nvCxnSpPr>
        <p:spPr bwMode="auto">
          <a:xfrm rot="16200000" flipV="1">
            <a:off x="6836570" y="1834357"/>
            <a:ext cx="2389187" cy="2355850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圖案 30"/>
          <p:cNvCxnSpPr/>
          <p:nvPr/>
        </p:nvCxnSpPr>
        <p:spPr bwMode="auto">
          <a:xfrm rot="10800000" flipV="1">
            <a:off x="3178176" y="1817689"/>
            <a:ext cx="1979613" cy="947737"/>
          </a:xfrm>
          <a:prstGeom prst="bentConnector2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Kenneth C. Laudon &amp; Jane P. Laudon (2014), Management Information Systems: Managing the Digital Firm, Thirteenth Edition, Pearson. 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939477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6632"/>
            <a:ext cx="8654550" cy="8447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Project-based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software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88AA651-D1E9-D948-B8E3-92B4DCFCF8D5}"/>
              </a:ext>
            </a:extLst>
          </p:cNvPr>
          <p:cNvSpPr/>
          <p:nvPr/>
        </p:nvSpPr>
        <p:spPr>
          <a:xfrm>
            <a:off x="4871864" y="1736204"/>
            <a:ext cx="2808312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Problem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9126C0-C46E-BB42-9AD1-0BFE4B4E792A}"/>
              </a:ext>
            </a:extLst>
          </p:cNvPr>
          <p:cNvSpPr/>
          <p:nvPr/>
        </p:nvSpPr>
        <p:spPr>
          <a:xfrm>
            <a:off x="7392144" y="4577160"/>
            <a:ext cx="2808312" cy="12961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Software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7EFED1-0300-1346-9363-6EF925B48EC6}"/>
              </a:ext>
            </a:extLst>
          </p:cNvPr>
          <p:cNvSpPr/>
          <p:nvPr/>
        </p:nvSpPr>
        <p:spPr>
          <a:xfrm>
            <a:off x="2567608" y="4605017"/>
            <a:ext cx="2808312" cy="1296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Requirements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8C00E5-E554-5440-8DD7-6C3BD87E968B}"/>
              </a:ext>
            </a:extLst>
          </p:cNvPr>
          <p:cNvSpPr txBox="1"/>
          <p:nvPr/>
        </p:nvSpPr>
        <p:spPr>
          <a:xfrm>
            <a:off x="5472674" y="1196753"/>
            <a:ext cx="1610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CUSTOMER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78E30B-1DEE-E44E-A65B-D6F335973FC9}"/>
              </a:ext>
            </a:extLst>
          </p:cNvPr>
          <p:cNvSpPr txBox="1"/>
          <p:nvPr/>
        </p:nvSpPr>
        <p:spPr>
          <a:xfrm>
            <a:off x="2322970" y="5910372"/>
            <a:ext cx="3268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CUSTOMER and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DEVELOPER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0C3EE7-BA39-0D48-A57D-60D7007868EC}"/>
              </a:ext>
            </a:extLst>
          </p:cNvPr>
          <p:cNvSpPr txBox="1"/>
          <p:nvPr/>
        </p:nvSpPr>
        <p:spPr>
          <a:xfrm>
            <a:off x="7845834" y="5932477"/>
            <a:ext cx="165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DEVELOPER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B031AE-7D41-584C-8DF3-2A81D348011D}"/>
              </a:ext>
            </a:extLst>
          </p:cNvPr>
          <p:cNvSpPr txBox="1"/>
          <p:nvPr/>
        </p:nvSpPr>
        <p:spPr>
          <a:xfrm>
            <a:off x="2927649" y="3389580"/>
            <a:ext cx="1415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generates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0E6DF3-5EE0-F14F-A8EB-B5F48DA91BDA}"/>
              </a:ext>
            </a:extLst>
          </p:cNvPr>
          <p:cNvSpPr txBox="1"/>
          <p:nvPr/>
        </p:nvSpPr>
        <p:spPr>
          <a:xfrm>
            <a:off x="5223667" y="4556699"/>
            <a:ext cx="225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implemented-by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D6C07E-C7C7-6B4B-862C-06A66A64949D}"/>
              </a:ext>
            </a:extLst>
          </p:cNvPr>
          <p:cNvSpPr txBox="1"/>
          <p:nvPr/>
        </p:nvSpPr>
        <p:spPr>
          <a:xfrm>
            <a:off x="8247307" y="3389580"/>
            <a:ext cx="1500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helps-with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421E336-71E9-2B46-ACC7-EFB81D26FA64}"/>
              </a:ext>
            </a:extLst>
          </p:cNvPr>
          <p:cNvCxnSpPr>
            <a:cxnSpLocks/>
            <a:stCxn id="7" idx="3"/>
            <a:endCxn id="9" idx="0"/>
          </p:cNvCxnSpPr>
          <p:nvPr/>
        </p:nvCxnSpPr>
        <p:spPr>
          <a:xfrm flipH="1">
            <a:off x="3971764" y="2842533"/>
            <a:ext cx="1311368" cy="1762485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4351DE-A09F-2341-BCD8-F73701B9E9CB}"/>
              </a:ext>
            </a:extLst>
          </p:cNvPr>
          <p:cNvCxnSpPr>
            <a:cxnSpLocks/>
            <a:stCxn id="9" idx="6"/>
            <a:endCxn id="8" idx="2"/>
          </p:cNvCxnSpPr>
          <p:nvPr/>
        </p:nvCxnSpPr>
        <p:spPr>
          <a:xfrm flipV="1">
            <a:off x="5375920" y="5225233"/>
            <a:ext cx="2016224" cy="27857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41064D-F6E9-874F-AD61-C59F8631D483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7256826" y="2842534"/>
            <a:ext cx="1539474" cy="1734626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8F1006F-DDAB-2644-8B72-92449B579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02BA49-81F6-BD45-AE4E-078F1D6DD218}"/>
              </a:ext>
            </a:extLst>
          </p:cNvPr>
          <p:cNvGrpSpPr/>
          <p:nvPr/>
        </p:nvGrpSpPr>
        <p:grpSpPr>
          <a:xfrm>
            <a:off x="1907232" y="4797291"/>
            <a:ext cx="586408" cy="769441"/>
            <a:chOff x="383232" y="4797290"/>
            <a:chExt cx="586408" cy="769441"/>
          </a:xfrm>
        </p:grpSpPr>
        <p:sp>
          <p:nvSpPr>
            <p:cNvPr id="20" name="文字方塊 14">
              <a:extLst>
                <a:ext uri="{FF2B5EF4-FFF2-40B4-BE49-F238E27FC236}">
                  <a16:creationId xmlns:a16="http://schemas.microsoft.com/office/drawing/2014/main" id="{3ACCBD5F-D467-224A-A925-66F33BCE9D67}"/>
                </a:ext>
              </a:extLst>
            </p:cNvPr>
            <p:cNvSpPr txBox="1"/>
            <p:nvPr/>
          </p:nvSpPr>
          <p:spPr>
            <a:xfrm>
              <a:off x="427009" y="4797290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400" b="1" dirty="0">
                  <a:solidFill>
                    <a:srgbClr val="FF0000"/>
                  </a:solidFill>
                </a:rPr>
                <a:t>1</a:t>
              </a:r>
              <a:endParaRPr lang="zh-TW" alt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4F5D2EE-B76D-E042-AE83-370A61FB7A32}"/>
                </a:ext>
              </a:extLst>
            </p:cNvPr>
            <p:cNvSpPr/>
            <p:nvPr/>
          </p:nvSpPr>
          <p:spPr>
            <a:xfrm>
              <a:off x="383232" y="4889093"/>
              <a:ext cx="586408" cy="58583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9611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6FE07-1693-614F-9C3E-80473132B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1196753"/>
            <a:ext cx="10784541" cy="5029235"/>
          </a:xfrm>
        </p:spPr>
        <p:txBody>
          <a:bodyPr>
            <a:noAutofit/>
          </a:bodyPr>
          <a:lstStyle/>
          <a:p>
            <a:r>
              <a:rPr lang="en-US" sz="2600" b="0" dirty="0"/>
              <a:t>The starting point for the software development is a set of ‘</a:t>
            </a:r>
            <a:r>
              <a:rPr lang="en-US" sz="2600" b="0" dirty="0">
                <a:solidFill>
                  <a:srgbClr val="C00000"/>
                </a:solidFill>
              </a:rPr>
              <a:t>software requirements</a:t>
            </a:r>
            <a:r>
              <a:rPr lang="en-US" sz="2600" b="0" dirty="0"/>
              <a:t>’ that are owned by an external client and which set out what they want a software system to do to support their business processes.</a:t>
            </a:r>
          </a:p>
          <a:p>
            <a:r>
              <a:rPr lang="en-US" sz="2600" b="0" dirty="0"/>
              <a:t>The software is developed by a software company (the contractor) who </a:t>
            </a:r>
            <a:r>
              <a:rPr lang="en-US" sz="2600" b="0" dirty="0">
                <a:solidFill>
                  <a:srgbClr val="C00000"/>
                </a:solidFill>
              </a:rPr>
              <a:t>design and implement a system </a:t>
            </a:r>
            <a:r>
              <a:rPr lang="en-US" sz="2600" b="0" dirty="0"/>
              <a:t>that delivers functionality to meet the requirements.</a:t>
            </a:r>
          </a:p>
          <a:p>
            <a:r>
              <a:rPr lang="en-US" sz="2600" b="0" dirty="0"/>
              <a:t>The customer may change the requirements at any time in response to business changes (they usually do). The contractor must change the software to reflect these requirements changes.</a:t>
            </a:r>
          </a:p>
          <a:p>
            <a:r>
              <a:rPr lang="en-US" sz="2600" b="0" dirty="0"/>
              <a:t>Custom software usually has a long-lifetime (10 years or more) and it must be supported over that lifetime.</a:t>
            </a:r>
          </a:p>
          <a:p>
            <a:endParaRPr lang="en-US" sz="2600" b="0" dirty="0"/>
          </a:p>
          <a:p>
            <a:endParaRPr lang="en-US" sz="2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6087E-3355-9840-A4CA-25B4103F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3EC159-9826-7E4F-A2E3-7F737308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6632"/>
            <a:ext cx="8654550" cy="8447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Project-based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software engineering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DFB081-4831-0140-800A-D35B6E19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1835223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45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software engineering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472AC1-5622-5044-9808-14F0C4975DF3}"/>
              </a:ext>
            </a:extLst>
          </p:cNvPr>
          <p:cNvSpPr/>
          <p:nvPr/>
        </p:nvSpPr>
        <p:spPr>
          <a:xfrm>
            <a:off x="4871864" y="1736204"/>
            <a:ext cx="2808312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Opportunity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7D76207-EC3E-5C4E-8E26-4503441C05FC}"/>
              </a:ext>
            </a:extLst>
          </p:cNvPr>
          <p:cNvSpPr/>
          <p:nvPr/>
        </p:nvSpPr>
        <p:spPr>
          <a:xfrm>
            <a:off x="7392144" y="4577160"/>
            <a:ext cx="2808312" cy="129614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Software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CD29FF6-00EF-2C43-BF23-36251C892A03}"/>
              </a:ext>
            </a:extLst>
          </p:cNvPr>
          <p:cNvSpPr/>
          <p:nvPr/>
        </p:nvSpPr>
        <p:spPr>
          <a:xfrm>
            <a:off x="2567608" y="4605017"/>
            <a:ext cx="2808312" cy="129614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Product features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2BC15-F569-0E41-8FCB-F870D3CAF143}"/>
              </a:ext>
            </a:extLst>
          </p:cNvPr>
          <p:cNvSpPr txBox="1"/>
          <p:nvPr/>
        </p:nvSpPr>
        <p:spPr>
          <a:xfrm>
            <a:off x="5231905" y="1196753"/>
            <a:ext cx="165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DEVELOPER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58A7E-1AAA-984F-948E-33991B5CBCAD}"/>
              </a:ext>
            </a:extLst>
          </p:cNvPr>
          <p:cNvSpPr txBox="1"/>
          <p:nvPr/>
        </p:nvSpPr>
        <p:spPr>
          <a:xfrm>
            <a:off x="2805274" y="5974868"/>
            <a:ext cx="165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DEVELOPER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AE4414-B7C8-BE4B-B745-8195D9529253}"/>
              </a:ext>
            </a:extLst>
          </p:cNvPr>
          <p:cNvSpPr txBox="1"/>
          <p:nvPr/>
        </p:nvSpPr>
        <p:spPr>
          <a:xfrm>
            <a:off x="7845834" y="5932477"/>
            <a:ext cx="165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DEVELOPER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A579CF-B6AC-634C-A30C-BB83139AE88A}"/>
              </a:ext>
            </a:extLst>
          </p:cNvPr>
          <p:cNvSpPr txBox="1"/>
          <p:nvPr/>
        </p:nvSpPr>
        <p:spPr>
          <a:xfrm>
            <a:off x="3287689" y="3389580"/>
            <a:ext cx="1147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inspires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88423-15EF-9441-8745-C546088A3E39}"/>
              </a:ext>
            </a:extLst>
          </p:cNvPr>
          <p:cNvSpPr txBox="1"/>
          <p:nvPr/>
        </p:nvSpPr>
        <p:spPr>
          <a:xfrm>
            <a:off x="5223667" y="4556699"/>
            <a:ext cx="225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implemented-by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1B8A5A-3A21-EC46-A0BD-A74B23D825E2}"/>
              </a:ext>
            </a:extLst>
          </p:cNvPr>
          <p:cNvSpPr txBox="1"/>
          <p:nvPr/>
        </p:nvSpPr>
        <p:spPr>
          <a:xfrm>
            <a:off x="8247307" y="3389580"/>
            <a:ext cx="1119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realizes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CA90CE1-8CB5-5941-9DCD-63539040AEF2}"/>
              </a:ext>
            </a:extLst>
          </p:cNvPr>
          <p:cNvCxnSpPr>
            <a:cxnSpLocks/>
            <a:stCxn id="8" idx="3"/>
            <a:endCxn id="10" idx="0"/>
          </p:cNvCxnSpPr>
          <p:nvPr/>
        </p:nvCxnSpPr>
        <p:spPr>
          <a:xfrm flipH="1">
            <a:off x="3971764" y="2842533"/>
            <a:ext cx="1311368" cy="1762485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BE37E0E-96A9-4C48-9E01-AE313509497C}"/>
              </a:ext>
            </a:extLst>
          </p:cNvPr>
          <p:cNvCxnSpPr>
            <a:cxnSpLocks/>
            <a:stCxn id="10" idx="6"/>
            <a:endCxn id="9" idx="2"/>
          </p:cNvCxnSpPr>
          <p:nvPr/>
        </p:nvCxnSpPr>
        <p:spPr>
          <a:xfrm flipV="1">
            <a:off x="5375920" y="5225233"/>
            <a:ext cx="2016224" cy="27857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FA67944-96C3-8C48-8F4D-1CD760919879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7256826" y="2842534"/>
            <a:ext cx="1539474" cy="1734626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B48951-791E-AA44-A04E-097AE7B3BE58}"/>
              </a:ext>
            </a:extLst>
          </p:cNvPr>
          <p:cNvGrpSpPr/>
          <p:nvPr/>
        </p:nvGrpSpPr>
        <p:grpSpPr>
          <a:xfrm>
            <a:off x="4130818" y="1947858"/>
            <a:ext cx="586408" cy="769441"/>
            <a:chOff x="383232" y="4797290"/>
            <a:chExt cx="586408" cy="769441"/>
          </a:xfrm>
        </p:grpSpPr>
        <p:sp>
          <p:nvSpPr>
            <p:cNvPr id="40" name="文字方塊 14">
              <a:extLst>
                <a:ext uri="{FF2B5EF4-FFF2-40B4-BE49-F238E27FC236}">
                  <a16:creationId xmlns:a16="http://schemas.microsoft.com/office/drawing/2014/main" id="{0130F48C-E365-C44E-8449-CA365E3EF1ED}"/>
                </a:ext>
              </a:extLst>
            </p:cNvPr>
            <p:cNvSpPr txBox="1"/>
            <p:nvPr/>
          </p:nvSpPr>
          <p:spPr>
            <a:xfrm>
              <a:off x="427009" y="4797290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400" b="1" dirty="0">
                  <a:solidFill>
                    <a:srgbClr val="FF0000"/>
                  </a:solidFill>
                </a:rPr>
                <a:t>1</a:t>
              </a:r>
              <a:endParaRPr lang="zh-TW" altLang="en-US" sz="44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6E94A96-BCC7-0143-B15F-A7326F670552}"/>
                </a:ext>
              </a:extLst>
            </p:cNvPr>
            <p:cNvSpPr/>
            <p:nvPr/>
          </p:nvSpPr>
          <p:spPr>
            <a:xfrm>
              <a:off x="383232" y="4889093"/>
              <a:ext cx="586408" cy="585834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867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BE8F-8E77-634C-8332-BB199982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135104"/>
            <a:ext cx="11222181" cy="1769757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a typeface="Heiti TC Medium" pitchFamily="2" charset="-128"/>
              </a:rPr>
              <a:t>Course Syllabus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National Taipei University</a:t>
            </a:r>
            <a:br>
              <a:rPr lang="en-US" altLang="zh-TW" dirty="0">
                <a:ea typeface="Heiti TC Medium" pitchFamily="2" charset="-128"/>
              </a:rPr>
            </a:br>
            <a:r>
              <a:rPr lang="en-US" altLang="zh-TW" dirty="0">
                <a:ea typeface="Heiti TC Medium" pitchFamily="2" charset="-128"/>
              </a:rPr>
              <a:t>Academic Year 110, 2</a:t>
            </a:r>
            <a:r>
              <a:rPr lang="en-US" altLang="zh-TW" baseline="30000" dirty="0">
                <a:ea typeface="Heiti TC Medium" pitchFamily="2" charset="-128"/>
              </a:rPr>
              <a:t>nd</a:t>
            </a:r>
            <a:r>
              <a:rPr lang="en-US" altLang="zh-TW" dirty="0">
                <a:ea typeface="Heiti TC Medium" pitchFamily="2" charset="-128"/>
              </a:rPr>
              <a:t> Semester (Spring 2022)</a:t>
            </a:r>
            <a:endParaRPr lang="en-US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585B-1D8F-6C47-AA13-A968D1CE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2078182"/>
            <a:ext cx="11222181" cy="4358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dirty="0"/>
              <a:t>Course Title: </a:t>
            </a:r>
            <a:r>
              <a:rPr lang="en-US" altLang="zh-TW" dirty="0">
                <a:solidFill>
                  <a:srgbClr val="C00000"/>
                </a:solidFill>
              </a:rPr>
              <a:t>Software Engineering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Instructor: Min-</a:t>
            </a:r>
            <a:r>
              <a:rPr lang="en-US" altLang="zh-TW" dirty="0" err="1"/>
              <a:t>Yuh</a:t>
            </a:r>
            <a:r>
              <a:rPr lang="en-US" altLang="zh-TW" dirty="0"/>
              <a:t> Day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Course Class: MBA, IM, NTPU (3 Credits, Elective) </a:t>
            </a:r>
          </a:p>
          <a:p>
            <a:pPr>
              <a:spcAft>
                <a:spcPts val="600"/>
              </a:spcAft>
            </a:pPr>
            <a:r>
              <a:rPr lang="en-US" altLang="zh-TW" dirty="0"/>
              <a:t>Details</a:t>
            </a:r>
          </a:p>
          <a:p>
            <a:pPr lvl="1">
              <a:spcAft>
                <a:spcPts val="600"/>
              </a:spcAft>
            </a:pPr>
            <a:r>
              <a:rPr lang="en-US" altLang="zh-TW" dirty="0"/>
              <a:t>In-Person and Distance Learning EMI Course </a:t>
            </a:r>
            <a:br>
              <a:rPr lang="en-US" altLang="zh-TW" dirty="0"/>
            </a:br>
            <a:r>
              <a:rPr lang="en-US" altLang="zh-TW" dirty="0"/>
              <a:t>(3 </a:t>
            </a:r>
            <a:r>
              <a:rPr lang="en-US" dirty="0"/>
              <a:t>Credits, Elective, </a:t>
            </a:r>
            <a:r>
              <a:rPr lang="en-US" altLang="zh-TW" dirty="0"/>
              <a:t>One Semester</a:t>
            </a:r>
            <a:r>
              <a:rPr lang="en-US" dirty="0"/>
              <a:t>) (M5010)</a:t>
            </a:r>
            <a:endParaRPr lang="en-US" altLang="zh-TW" dirty="0"/>
          </a:p>
          <a:p>
            <a:pPr>
              <a:spcAft>
                <a:spcPts val="600"/>
              </a:spcAft>
            </a:pPr>
            <a:r>
              <a:rPr lang="en-US" altLang="zh-TW" dirty="0"/>
              <a:t>Time &amp; Place: Wed, 2, 3, 4, (9:10-12:00) (B8F40)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Google Meet</a:t>
            </a:r>
            <a:r>
              <a:rPr lang="en-US" sz="2400" dirty="0">
                <a:solidFill>
                  <a:schemeClr val="accent1"/>
                </a:solidFill>
              </a:rPr>
              <a:t>: </a:t>
            </a:r>
            <a:r>
              <a:rPr lang="en-US" sz="2400" b="0" dirty="0">
                <a:solidFill>
                  <a:schemeClr val="accent1"/>
                </a:solidFill>
                <a:hlinkClick r:id="rId2"/>
              </a:rPr>
              <a:t>https://meet.google.com/ish-gzmy-pmo</a:t>
            </a:r>
            <a:endParaRPr lang="en-US" sz="2400" b="0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>
              <a:solidFill>
                <a:schemeClr val="accent1"/>
              </a:solidFill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19933-A934-BD47-AD81-7D08DAF6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2E2DD3-DD0E-B549-9C9F-47B1F513A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FFE905-387B-D749-8B47-4EEFCCBD81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702077-207D-0C46-90C5-453A00FA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A00891-7D7D-CC49-AC3E-95AEAC413A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3004" y="3389801"/>
            <a:ext cx="1453236" cy="145323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997460D-3CA9-A244-B1D7-3CDC822794CF}"/>
              </a:ext>
            </a:extLst>
          </p:cNvPr>
          <p:cNvSpPr txBox="1"/>
          <p:nvPr/>
        </p:nvSpPr>
        <p:spPr>
          <a:xfrm>
            <a:off x="10473181" y="4799713"/>
            <a:ext cx="15528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https://meet.google.com/ish-gzmy-pmo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4333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6FE07-1693-614F-9C3E-80473132B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506" y="1196753"/>
            <a:ext cx="10381130" cy="5323111"/>
          </a:xfrm>
        </p:spPr>
        <p:txBody>
          <a:bodyPr/>
          <a:lstStyle/>
          <a:p>
            <a:r>
              <a:rPr lang="en-US" sz="2400" b="0" dirty="0"/>
              <a:t>The starting point for product development is a </a:t>
            </a:r>
            <a:r>
              <a:rPr lang="en-US" sz="2400" b="0" dirty="0">
                <a:solidFill>
                  <a:srgbClr val="C00000"/>
                </a:solidFill>
              </a:rPr>
              <a:t>business opportunit</a:t>
            </a:r>
            <a:r>
              <a:rPr lang="en-US" sz="2400" b="0" dirty="0"/>
              <a:t>y that is identified by individuals or a company. </a:t>
            </a:r>
            <a:br>
              <a:rPr lang="en-US" sz="2400" b="0" dirty="0"/>
            </a:br>
            <a:r>
              <a:rPr lang="en-US" sz="2400" b="0" dirty="0"/>
              <a:t>They develop a software product to take advantage of this opportunity and sell this to customers.</a:t>
            </a:r>
          </a:p>
          <a:p>
            <a:r>
              <a:rPr lang="en-US" sz="2400" b="0" dirty="0"/>
              <a:t>The company who identified the opportunity </a:t>
            </a:r>
            <a:r>
              <a:rPr lang="en-US" sz="2400" b="0" dirty="0">
                <a:solidFill>
                  <a:srgbClr val="C00000"/>
                </a:solidFill>
              </a:rPr>
              <a:t>design and implement a set of software features</a:t>
            </a:r>
            <a:r>
              <a:rPr lang="en-US" sz="2400" b="0" dirty="0"/>
              <a:t> that realize the opportunity and that will be useful to customers.</a:t>
            </a:r>
          </a:p>
          <a:p>
            <a:r>
              <a:rPr lang="en-US" sz="2400" b="0" dirty="0"/>
              <a:t>The software development company are responsible for deciding on the development timescale, what features to include and when the product should change. </a:t>
            </a:r>
          </a:p>
          <a:p>
            <a:r>
              <a:rPr lang="en-US" sz="2400" b="0" dirty="0"/>
              <a:t>Rapid delivery of software products is essential to capture the market for that type of product.</a:t>
            </a:r>
          </a:p>
          <a:p>
            <a:endParaRPr lang="en-US" sz="2400" b="0" dirty="0"/>
          </a:p>
          <a:p>
            <a:endParaRPr lang="en-US" sz="2400" b="0" dirty="0"/>
          </a:p>
          <a:p>
            <a:endParaRPr lang="en-US" sz="2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6087E-3355-9840-A4CA-25B4103F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0DE0F-BFC0-5548-9B57-AA1975EA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C2E55F6-EB5D-364E-9B8B-E46AA928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45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Product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737610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45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Software execution models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FA67944-96C3-8C48-8F4D-1CD760919879}"/>
              </a:ext>
            </a:extLst>
          </p:cNvPr>
          <p:cNvCxnSpPr>
            <a:cxnSpLocks/>
            <a:stCxn id="27" idx="0"/>
            <a:endCxn id="22" idx="2"/>
          </p:cNvCxnSpPr>
          <p:nvPr/>
        </p:nvCxnSpPr>
        <p:spPr>
          <a:xfrm flipV="1">
            <a:off x="3215680" y="3741938"/>
            <a:ext cx="0" cy="911198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96B7BEBA-5FA2-274A-9D33-90033C6A8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566" y="2492896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/>
              <a:t>User interface </a:t>
            </a:r>
          </a:p>
          <a:p>
            <a:pPr algn="ctr">
              <a:defRPr/>
            </a:pPr>
            <a:r>
              <a:rPr lang="en-US" sz="1700" dirty="0"/>
              <a:t>Product functionality</a:t>
            </a:r>
          </a:p>
          <a:p>
            <a:pPr algn="ctr">
              <a:defRPr/>
            </a:pPr>
            <a:r>
              <a:rPr lang="en-US" sz="1700" dirty="0"/>
              <a:t>User data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B624DE-0DC6-9A41-830F-8FAEFCEFE2B3}"/>
              </a:ext>
            </a:extLst>
          </p:cNvPr>
          <p:cNvSpPr txBox="1"/>
          <p:nvPr/>
        </p:nvSpPr>
        <p:spPr>
          <a:xfrm>
            <a:off x="1910546" y="1689397"/>
            <a:ext cx="2610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Stand-alone execution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16FF25-D41B-FA4C-88FF-14E9F79668A9}"/>
              </a:ext>
            </a:extLst>
          </p:cNvPr>
          <p:cNvSpPr txBox="1"/>
          <p:nvPr/>
        </p:nvSpPr>
        <p:spPr>
          <a:xfrm>
            <a:off x="4792997" y="1689397"/>
            <a:ext cx="2610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Hybrid execution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E8A027A-9A9D-144C-BDEB-776149CD0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0566" y="4653136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/>
              <a:t>Product updates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2ABC9C-040D-A647-A1B7-282891201F44}"/>
              </a:ext>
            </a:extLst>
          </p:cNvPr>
          <p:cNvSpPr txBox="1"/>
          <p:nvPr/>
        </p:nvSpPr>
        <p:spPr>
          <a:xfrm>
            <a:off x="1910546" y="2115348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User’s computer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998508C-ACBB-F24A-8FE3-ED48166B1B6F}"/>
              </a:ext>
            </a:extLst>
          </p:cNvPr>
          <p:cNvSpPr txBox="1"/>
          <p:nvPr/>
        </p:nvSpPr>
        <p:spPr>
          <a:xfrm>
            <a:off x="1910546" y="6021289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Vendor’s servers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A3F47E-3AF0-E043-B857-DD59F9954BD6}"/>
              </a:ext>
            </a:extLst>
          </p:cNvPr>
          <p:cNvCxnSpPr>
            <a:cxnSpLocks/>
          </p:cNvCxnSpPr>
          <p:nvPr/>
        </p:nvCxnSpPr>
        <p:spPr>
          <a:xfrm flipV="1">
            <a:off x="6098131" y="3748035"/>
            <a:ext cx="0" cy="911198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F8EEA15-4DAF-654B-91D2-55198A014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017" y="2498993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/>
              <a:t>User interface </a:t>
            </a:r>
          </a:p>
          <a:p>
            <a:pPr algn="ctr">
              <a:defRPr/>
            </a:pPr>
            <a:r>
              <a:rPr lang="en-US" sz="1700" dirty="0"/>
              <a:t>Partial functionality</a:t>
            </a:r>
          </a:p>
          <a:p>
            <a:pPr algn="ctr">
              <a:defRPr/>
            </a:pPr>
            <a:r>
              <a:rPr lang="en-US" sz="1700" dirty="0"/>
              <a:t>User data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05664AD5-DF95-0C42-B2E7-21FF6B658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017" y="4659233"/>
            <a:ext cx="2250228" cy="1249042"/>
          </a:xfrm>
          <a:prstGeom prst="roundRect">
            <a:avLst>
              <a:gd name="adj" fmla="val 23989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/>
              <a:t>Additional functionality</a:t>
            </a:r>
          </a:p>
          <a:p>
            <a:pPr algn="ctr">
              <a:defRPr/>
            </a:pPr>
            <a:r>
              <a:rPr lang="en-US" sz="1700" dirty="0"/>
              <a:t>User data backups</a:t>
            </a:r>
          </a:p>
          <a:p>
            <a:pPr algn="ctr">
              <a:defRPr/>
            </a:pPr>
            <a:r>
              <a:rPr lang="en-US" sz="1700" dirty="0"/>
              <a:t>Product updates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A2AFEFC-9081-A943-B9E5-F3D49D77E0D7}"/>
              </a:ext>
            </a:extLst>
          </p:cNvPr>
          <p:cNvSpPr txBox="1"/>
          <p:nvPr/>
        </p:nvSpPr>
        <p:spPr>
          <a:xfrm>
            <a:off x="4792997" y="2121445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User’s computer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CA7BAC-80D7-E84B-9AAC-2C4EDDE6B4F5}"/>
              </a:ext>
            </a:extLst>
          </p:cNvPr>
          <p:cNvSpPr txBox="1"/>
          <p:nvPr/>
        </p:nvSpPr>
        <p:spPr>
          <a:xfrm>
            <a:off x="4792997" y="6027386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Vendor’s servers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154760-DC1B-2747-9A97-1826A8714C05}"/>
              </a:ext>
            </a:extLst>
          </p:cNvPr>
          <p:cNvSpPr txBox="1"/>
          <p:nvPr/>
        </p:nvSpPr>
        <p:spPr>
          <a:xfrm>
            <a:off x="7608168" y="1706906"/>
            <a:ext cx="2610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</a:rPr>
              <a:t>Software as a service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74CDA3-82A9-424E-B2AC-645CEF704FEC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8893360" y="3765544"/>
            <a:ext cx="19942" cy="911198"/>
          </a:xfrm>
          <a:prstGeom prst="straightConnector1">
            <a:avLst/>
          </a:prstGeom>
          <a:ln w="1016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AA8F57A4-0AC4-EF4B-8CFC-E62C647B9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188" y="2516502"/>
            <a:ext cx="2250228" cy="1249042"/>
          </a:xfrm>
          <a:prstGeom prst="roundRect">
            <a:avLst>
              <a:gd name="adj" fmla="val 23989"/>
            </a:avLst>
          </a:prstGeom>
          <a:solidFill>
            <a:srgbClr val="FFC000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/>
              <a:t>User interface </a:t>
            </a:r>
          </a:p>
          <a:p>
            <a:pPr algn="ctr">
              <a:defRPr/>
            </a:pPr>
            <a:r>
              <a:rPr lang="en-US" sz="1700" dirty="0"/>
              <a:t>(browser or app)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25BC42CC-0223-364D-9264-7DACB71D2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188" y="4676742"/>
            <a:ext cx="2250228" cy="1249042"/>
          </a:xfrm>
          <a:prstGeom prst="roundRect">
            <a:avLst>
              <a:gd name="adj" fmla="val 23989"/>
            </a:avLst>
          </a:prstGeom>
          <a:solidFill>
            <a:srgbClr val="FFC000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700" dirty="0"/>
              <a:t>Product functionality</a:t>
            </a:r>
          </a:p>
          <a:p>
            <a:pPr algn="ctr">
              <a:defRPr/>
            </a:pPr>
            <a:r>
              <a:rPr lang="en-US" sz="1700" dirty="0"/>
              <a:t>User data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2A361E-A90C-FE4F-B4F3-43410894C2EA}"/>
              </a:ext>
            </a:extLst>
          </p:cNvPr>
          <p:cNvSpPr txBox="1"/>
          <p:nvPr/>
        </p:nvSpPr>
        <p:spPr>
          <a:xfrm>
            <a:off x="7608168" y="2138954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User’s computer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A9FF29-70D0-6143-BC8F-21E0B8C2CD3D}"/>
              </a:ext>
            </a:extLst>
          </p:cNvPr>
          <p:cNvSpPr txBox="1"/>
          <p:nvPr/>
        </p:nvSpPr>
        <p:spPr>
          <a:xfrm>
            <a:off x="7608168" y="6044895"/>
            <a:ext cx="26102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chemeClr val="tx2"/>
                </a:solidFill>
              </a:rPr>
              <a:t>Vendor’s servers</a:t>
            </a:r>
          </a:p>
        </p:txBody>
      </p:sp>
    </p:spTree>
    <p:extLst>
      <p:ext uri="{BB962C8B-B14F-4D97-AF65-F5344CB8AC3E}">
        <p14:creationId xmlns:p14="http://schemas.microsoft.com/office/powerpoint/2010/main" val="4243716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450" y="0"/>
            <a:ext cx="8229600" cy="1030924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Product management concerns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472AC1-5622-5044-9808-14F0C4975DF3}"/>
              </a:ext>
            </a:extLst>
          </p:cNvPr>
          <p:cNvSpPr/>
          <p:nvPr/>
        </p:nvSpPr>
        <p:spPr>
          <a:xfrm>
            <a:off x="5161916" y="3183044"/>
            <a:ext cx="1961226" cy="174386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Product manager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FAC8EA-274E-6845-BC78-923E0F4B1DD8}"/>
              </a:ext>
            </a:extLst>
          </p:cNvPr>
          <p:cNvCxnSpPr>
            <a:cxnSpLocks/>
            <a:stCxn id="8" idx="0"/>
            <a:endCxn id="39" idx="4"/>
          </p:cNvCxnSpPr>
          <p:nvPr/>
        </p:nvCxnSpPr>
        <p:spPr>
          <a:xfrm flipV="1">
            <a:off x="6142529" y="2652589"/>
            <a:ext cx="52978" cy="530454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B560C62-2788-E141-AC3E-A199E695708B}"/>
              </a:ext>
            </a:extLst>
          </p:cNvPr>
          <p:cNvCxnSpPr>
            <a:cxnSpLocks/>
            <a:stCxn id="44" idx="1"/>
            <a:endCxn id="8" idx="5"/>
          </p:cNvCxnSpPr>
          <p:nvPr/>
        </p:nvCxnSpPr>
        <p:spPr>
          <a:xfrm flipH="1" flipV="1">
            <a:off x="6835927" y="4671528"/>
            <a:ext cx="627408" cy="381008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E40601-CBB1-2E45-9950-1EA9B9D59C06}"/>
              </a:ext>
            </a:extLst>
          </p:cNvPr>
          <p:cNvCxnSpPr>
            <a:cxnSpLocks/>
            <a:stCxn id="8" idx="3"/>
            <a:endCxn id="40" idx="7"/>
          </p:cNvCxnSpPr>
          <p:nvPr/>
        </p:nvCxnSpPr>
        <p:spPr>
          <a:xfrm flipH="1">
            <a:off x="4901869" y="4671528"/>
            <a:ext cx="547262" cy="301872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>
            <a:extLst>
              <a:ext uri="{FF2B5EF4-FFF2-40B4-BE49-F238E27FC236}">
                <a16:creationId xmlns:a16="http://schemas.microsoft.com/office/drawing/2014/main" id="{B90BB890-DAF0-F941-A1D5-9E7FFA8488D1}"/>
              </a:ext>
            </a:extLst>
          </p:cNvPr>
          <p:cNvSpPr/>
          <p:nvPr/>
        </p:nvSpPr>
        <p:spPr>
          <a:xfrm>
            <a:off x="3701318" y="1730396"/>
            <a:ext cx="5022974" cy="4598793"/>
          </a:xfrm>
          <a:prstGeom prst="arc">
            <a:avLst>
              <a:gd name="adj1" fmla="val 9741802"/>
              <a:gd name="adj2" fmla="val 14635118"/>
            </a:avLst>
          </a:prstGeom>
          <a:noFill/>
          <a:ln w="101600">
            <a:solidFill>
              <a:schemeClr val="bg1">
                <a:lumMod val="6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5CE6C5C4-5FEB-A14D-A26F-29680D3A7CA9}"/>
              </a:ext>
            </a:extLst>
          </p:cNvPr>
          <p:cNvSpPr/>
          <p:nvPr/>
        </p:nvSpPr>
        <p:spPr>
          <a:xfrm>
            <a:off x="3701318" y="1730396"/>
            <a:ext cx="5022974" cy="4598793"/>
          </a:xfrm>
          <a:prstGeom prst="arc">
            <a:avLst>
              <a:gd name="adj1" fmla="val 3775274"/>
              <a:gd name="adj2" fmla="val 7120452"/>
            </a:avLst>
          </a:prstGeom>
          <a:noFill/>
          <a:ln w="101600">
            <a:solidFill>
              <a:schemeClr val="bg1">
                <a:lumMod val="6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B641726D-2A04-C344-867A-777D0D9C13A5}"/>
              </a:ext>
            </a:extLst>
          </p:cNvPr>
          <p:cNvSpPr/>
          <p:nvPr/>
        </p:nvSpPr>
        <p:spPr>
          <a:xfrm>
            <a:off x="3701318" y="1730396"/>
            <a:ext cx="5022974" cy="4598793"/>
          </a:xfrm>
          <a:prstGeom prst="arc">
            <a:avLst>
              <a:gd name="adj1" fmla="val 17753740"/>
              <a:gd name="adj2" fmla="val 1006704"/>
            </a:avLst>
          </a:prstGeom>
          <a:noFill/>
          <a:ln w="101600">
            <a:solidFill>
              <a:schemeClr val="bg1">
                <a:lumMod val="6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45E486-27D8-CF45-B954-E18AA9D79371}"/>
              </a:ext>
            </a:extLst>
          </p:cNvPr>
          <p:cNvSpPr/>
          <p:nvPr/>
        </p:nvSpPr>
        <p:spPr>
          <a:xfrm>
            <a:off x="5214894" y="908721"/>
            <a:ext cx="1961226" cy="174386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Business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needs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C4926C6-4649-FC44-BCBF-0BF5FAEC0729}"/>
              </a:ext>
            </a:extLst>
          </p:cNvPr>
          <p:cNvSpPr/>
          <p:nvPr/>
        </p:nvSpPr>
        <p:spPr>
          <a:xfrm>
            <a:off x="3227858" y="4718017"/>
            <a:ext cx="1961226" cy="17438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Technology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constraints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F10589E-910A-A640-945F-3E5E43895909}"/>
              </a:ext>
            </a:extLst>
          </p:cNvPr>
          <p:cNvSpPr/>
          <p:nvPr/>
        </p:nvSpPr>
        <p:spPr>
          <a:xfrm>
            <a:off x="7176120" y="4797153"/>
            <a:ext cx="1961226" cy="17438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Customer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3324105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940D-C259-8D4C-B1EA-4CEB2ABAF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450" y="0"/>
            <a:ext cx="8229600" cy="13915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Technical interactions of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product managers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8F833-D1B4-084E-A918-4CD2DC9A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43E4-D1E5-D94A-BCB4-D613CC7A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472AC1-5622-5044-9808-14F0C4975DF3}"/>
              </a:ext>
            </a:extLst>
          </p:cNvPr>
          <p:cNvSpPr/>
          <p:nvPr/>
        </p:nvSpPr>
        <p:spPr>
          <a:xfrm>
            <a:off x="5161916" y="3095359"/>
            <a:ext cx="1961226" cy="1743869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Product manager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FAC8EA-274E-6845-BC78-923E0F4B1DD8}"/>
              </a:ext>
            </a:extLst>
          </p:cNvPr>
          <p:cNvCxnSpPr>
            <a:cxnSpLocks/>
          </p:cNvCxnSpPr>
          <p:nvPr/>
        </p:nvCxnSpPr>
        <p:spPr>
          <a:xfrm flipH="1" flipV="1">
            <a:off x="6136574" y="2534906"/>
            <a:ext cx="11913" cy="560452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FA3CAFD3-1096-4A49-B367-BF0108CA1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601" y="25649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/>
              <a:t>Product </a:t>
            </a:r>
            <a:br>
              <a:rPr lang="en-US" sz="2200" dirty="0"/>
            </a:br>
            <a:r>
              <a:rPr lang="en-US" sz="2200" dirty="0"/>
              <a:t>backlog management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FA5EA15E-1EE4-BB4F-B800-8A06560A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166" y="1517236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/>
              <a:t>Product </a:t>
            </a:r>
            <a:br>
              <a:rPr lang="en-US" sz="2200" dirty="0"/>
            </a:br>
            <a:r>
              <a:rPr lang="en-US" sz="2200" dirty="0"/>
              <a:t>vision management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B532AB51-04A7-3D45-A465-5343822D1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7643" y="43651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/>
              <a:t>Acceptance </a:t>
            </a:r>
            <a:br>
              <a:rPr lang="en-US" sz="2200" dirty="0"/>
            </a:br>
            <a:r>
              <a:rPr lang="en-US" sz="2200" dirty="0"/>
              <a:t>testing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F2110A9-5DD6-8C4E-8E1F-E46C8E266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828" y="5368714"/>
            <a:ext cx="1807402" cy="1157183"/>
          </a:xfrm>
          <a:prstGeom prst="roundRect">
            <a:avLst>
              <a:gd name="adj" fmla="val 7883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/>
              <a:t>User </a:t>
            </a:r>
            <a:br>
              <a:rPr lang="en-US" sz="2200" dirty="0"/>
            </a:br>
            <a:r>
              <a:rPr lang="en-US" sz="2200" dirty="0"/>
              <a:t>interface </a:t>
            </a:r>
            <a:br>
              <a:rPr lang="en-US" sz="2200" dirty="0"/>
            </a:br>
            <a:r>
              <a:rPr lang="en-US" sz="2200" dirty="0"/>
              <a:t>design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9647544-1085-F444-BF6C-2A7BCD12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672" y="43651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/>
              <a:t>Customer </a:t>
            </a:r>
            <a:br>
              <a:rPr lang="en-US" sz="2200" dirty="0"/>
            </a:br>
            <a:r>
              <a:rPr lang="en-US" sz="2200" dirty="0"/>
              <a:t>testing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19A1516E-1840-F34F-821B-D6419C620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672" y="2564904"/>
            <a:ext cx="1962729" cy="1017670"/>
          </a:xfrm>
          <a:prstGeom prst="roundRect">
            <a:avLst>
              <a:gd name="adj" fmla="val 7883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dirty="0"/>
              <a:t>User stories </a:t>
            </a:r>
            <a:br>
              <a:rPr lang="en-US" sz="2200" dirty="0"/>
            </a:br>
            <a:r>
              <a:rPr lang="en-US" sz="2200" dirty="0"/>
              <a:t> and </a:t>
            </a:r>
            <a:br>
              <a:rPr lang="en-US" sz="2200" dirty="0"/>
            </a:br>
            <a:r>
              <a:rPr lang="en-US" sz="2200" dirty="0"/>
              <a:t>scenarios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B560C62-2788-E141-AC3E-A199E695708B}"/>
              </a:ext>
            </a:extLst>
          </p:cNvPr>
          <p:cNvCxnSpPr>
            <a:cxnSpLocks/>
          </p:cNvCxnSpPr>
          <p:nvPr/>
        </p:nvCxnSpPr>
        <p:spPr>
          <a:xfrm flipH="1" flipV="1">
            <a:off x="6124661" y="4823744"/>
            <a:ext cx="11913" cy="560452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DED2CB2-17ED-8145-B6D5-479F97D69BA3}"/>
              </a:ext>
            </a:extLst>
          </p:cNvPr>
          <p:cNvCxnSpPr>
            <a:cxnSpLocks/>
            <a:stCxn id="8" idx="1"/>
            <a:endCxn id="25" idx="3"/>
          </p:cNvCxnSpPr>
          <p:nvPr/>
        </p:nvCxnSpPr>
        <p:spPr>
          <a:xfrm flipH="1" flipV="1">
            <a:off x="4458329" y="3073740"/>
            <a:ext cx="990802" cy="277003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E40601-CBB1-2E45-9950-1EA9B9D59C06}"/>
              </a:ext>
            </a:extLst>
          </p:cNvPr>
          <p:cNvCxnSpPr>
            <a:cxnSpLocks/>
            <a:stCxn id="8" idx="3"/>
            <a:endCxn id="27" idx="3"/>
          </p:cNvCxnSpPr>
          <p:nvPr/>
        </p:nvCxnSpPr>
        <p:spPr>
          <a:xfrm flipH="1">
            <a:off x="4490371" y="4583843"/>
            <a:ext cx="958760" cy="290096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EAF0EF7-6B7B-9142-88BA-E3366C4FA14E}"/>
              </a:ext>
            </a:extLst>
          </p:cNvPr>
          <p:cNvCxnSpPr>
            <a:cxnSpLocks/>
            <a:stCxn id="8" idx="5"/>
            <a:endCxn id="30" idx="1"/>
          </p:cNvCxnSpPr>
          <p:nvPr/>
        </p:nvCxnSpPr>
        <p:spPr>
          <a:xfrm>
            <a:off x="6835927" y="4583843"/>
            <a:ext cx="897744" cy="290096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A5ADFAA-8A60-354E-92F0-4E186229AA9C}"/>
              </a:ext>
            </a:extLst>
          </p:cNvPr>
          <p:cNvCxnSpPr>
            <a:cxnSpLocks/>
            <a:stCxn id="8" idx="7"/>
            <a:endCxn id="31" idx="1"/>
          </p:cNvCxnSpPr>
          <p:nvPr/>
        </p:nvCxnSpPr>
        <p:spPr>
          <a:xfrm flipV="1">
            <a:off x="6835927" y="3073740"/>
            <a:ext cx="897744" cy="277003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stealth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5969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06107-ACB8-8043-AE51-A250C2BE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5" y="188640"/>
            <a:ext cx="892956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Software Development Life Cycle </a:t>
            </a:r>
            <a:r>
              <a:rPr lang="en-US" sz="2400" dirty="0">
                <a:solidFill>
                  <a:schemeClr val="accent1"/>
                </a:solidFill>
              </a:rPr>
              <a:t>(SDLC)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The waterfall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95118-C47B-5F49-B125-5F0A919A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34</a:t>
            </a:fld>
            <a:endParaRPr lang="zh-TW" alt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A9A958F-91EC-E34B-A881-86AE4075C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90" y="1670020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definition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83D832D-73E8-8F4A-AFFA-068082B57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174" y="2663755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System and Software design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5D50CBC-2606-A942-B96C-D6596FAB0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522" y="3667005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Implementation and unit testing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33732E-8DB7-494E-8310-2C66B049C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1745" y="4590107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Integration and system testing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423AB6A-7872-C249-80C3-4D99C08C9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240" y="5592654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Operation and maintenance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5713B6F8-7E0B-6D42-836B-0511318A58BA}"/>
              </a:ext>
            </a:extLst>
          </p:cNvPr>
          <p:cNvCxnSpPr>
            <a:stCxn id="6" idx="3"/>
            <a:endCxn id="7" idx="0"/>
          </p:cNvCxnSpPr>
          <p:nvPr/>
        </p:nvCxnSpPr>
        <p:spPr>
          <a:xfrm>
            <a:off x="3603929" y="2100362"/>
            <a:ext cx="795615" cy="56339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60D15B15-F223-124D-95EE-3354069FE8EF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>
          <a:xfrm>
            <a:off x="5303913" y="3094096"/>
            <a:ext cx="684979" cy="57290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65E72B4D-3F99-3546-B8EC-D07EE18CEEC5}"/>
              </a:ext>
            </a:extLst>
          </p:cNvPr>
          <p:cNvCxnSpPr>
            <a:cxnSpLocks/>
            <a:stCxn id="8" idx="3"/>
            <a:endCxn id="9" idx="0"/>
          </p:cNvCxnSpPr>
          <p:nvPr/>
        </p:nvCxnSpPr>
        <p:spPr>
          <a:xfrm>
            <a:off x="6893260" y="4097346"/>
            <a:ext cx="712854" cy="49276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AB950C16-F3DB-A542-A012-AA15A7275720}"/>
              </a:ext>
            </a:extLst>
          </p:cNvPr>
          <p:cNvCxnSpPr>
            <a:cxnSpLocks/>
            <a:stCxn id="9" idx="3"/>
            <a:endCxn id="10" idx="0"/>
          </p:cNvCxnSpPr>
          <p:nvPr/>
        </p:nvCxnSpPr>
        <p:spPr>
          <a:xfrm>
            <a:off x="8510483" y="5020449"/>
            <a:ext cx="650126" cy="57220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6EE27BCA-556C-614A-BB49-DDEB2B603352}"/>
              </a:ext>
            </a:extLst>
          </p:cNvPr>
          <p:cNvCxnSpPr>
            <a:cxnSpLocks/>
            <a:endCxn id="9" idx="2"/>
          </p:cNvCxnSpPr>
          <p:nvPr/>
        </p:nvCxnSpPr>
        <p:spPr>
          <a:xfrm rot="10800000">
            <a:off x="7606114" y="5450789"/>
            <a:ext cx="650126" cy="572206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>
            <a:extLst>
              <a:ext uri="{FF2B5EF4-FFF2-40B4-BE49-F238E27FC236}">
                <a16:creationId xmlns:a16="http://schemas.microsoft.com/office/drawing/2014/main" id="{11B03968-A895-364D-B1FE-8C285A585806}"/>
              </a:ext>
            </a:extLst>
          </p:cNvPr>
          <p:cNvCxnSpPr>
            <a:cxnSpLocks/>
            <a:endCxn id="8" idx="2"/>
          </p:cNvCxnSpPr>
          <p:nvPr/>
        </p:nvCxnSpPr>
        <p:spPr>
          <a:xfrm rot="10800000">
            <a:off x="5988891" y="4527689"/>
            <a:ext cx="2216792" cy="149530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BF98DC7C-98C4-1F4A-A84E-D469D700A067}"/>
              </a:ext>
            </a:extLst>
          </p:cNvPr>
          <p:cNvCxnSpPr>
            <a:cxnSpLocks/>
            <a:stCxn id="10" idx="1"/>
            <a:endCxn id="7" idx="2"/>
          </p:cNvCxnSpPr>
          <p:nvPr/>
        </p:nvCxnSpPr>
        <p:spPr>
          <a:xfrm rot="10800000">
            <a:off x="4399545" y="3524437"/>
            <a:ext cx="3856697" cy="249855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3404DA58-E4DB-2A4F-88D8-E3DF3DBDA9F2}"/>
              </a:ext>
            </a:extLst>
          </p:cNvPr>
          <p:cNvCxnSpPr>
            <a:cxnSpLocks/>
            <a:stCxn id="10" idx="1"/>
            <a:endCxn id="6" idx="2"/>
          </p:cNvCxnSpPr>
          <p:nvPr/>
        </p:nvCxnSpPr>
        <p:spPr>
          <a:xfrm rot="10800000">
            <a:off x="2699561" y="2530704"/>
            <a:ext cx="5556681" cy="349229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7F45DC00-2FBD-EF44-A879-A63DCAA5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(2015), Software Engineering, 10th Edition, Pearson.</a:t>
            </a:r>
          </a:p>
        </p:txBody>
      </p:sp>
    </p:spTree>
    <p:extLst>
      <p:ext uri="{BB962C8B-B14F-4D97-AF65-F5344CB8AC3E}">
        <p14:creationId xmlns:p14="http://schemas.microsoft.com/office/powerpoint/2010/main" val="2552982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4003-70CE-1C4B-8D04-E377B30A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553" y="142925"/>
            <a:ext cx="8388003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Plan-based and Agile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3BCCC-8979-DB48-A55A-2607F6E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35</a:t>
            </a:fld>
            <a:endParaRPr lang="zh-TW" alt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CB8732F-9CC3-254D-96BF-A595CE372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0856" y="2264252"/>
            <a:ext cx="1584176" cy="720080"/>
          </a:xfrm>
          <a:prstGeom prst="roundRect">
            <a:avLst>
              <a:gd name="adj" fmla="val 9274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specification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8E97ABE-E234-B24E-93C3-8D726726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7608" y="2193952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engineering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B9B2A56-7BC7-FF49-B2FE-9D6243E74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2527" y="2193952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Design and implementation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58FAFFD-4F61-334F-8F04-013342838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208" y="4941169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engineering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EFF814C-1A7D-024A-A7D3-91789FEB9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545" y="4941169"/>
            <a:ext cx="1808738" cy="86068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dirty="0"/>
              <a:t>Design and implementation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69FA192-6CB8-2F44-BE9B-253D39C048D8}"/>
              </a:ext>
            </a:extLst>
          </p:cNvPr>
          <p:cNvSpPr/>
          <p:nvPr/>
        </p:nvSpPr>
        <p:spPr>
          <a:xfrm>
            <a:off x="5015880" y="4437112"/>
            <a:ext cx="2160240" cy="1475121"/>
          </a:xfrm>
          <a:prstGeom prst="arc">
            <a:avLst>
              <a:gd name="adj1" fmla="val 11598803"/>
              <a:gd name="adj2" fmla="val 20782976"/>
            </a:avLst>
          </a:prstGeom>
          <a:noFill/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BD6BB434-3CBA-6C40-B79B-C000F4590C26}"/>
              </a:ext>
            </a:extLst>
          </p:cNvPr>
          <p:cNvSpPr/>
          <p:nvPr/>
        </p:nvSpPr>
        <p:spPr>
          <a:xfrm>
            <a:off x="3863752" y="4589512"/>
            <a:ext cx="4464496" cy="1719809"/>
          </a:xfrm>
          <a:prstGeom prst="arc">
            <a:avLst>
              <a:gd name="adj1" fmla="val 629487"/>
              <a:gd name="adj2" fmla="val 10150990"/>
            </a:avLst>
          </a:prstGeom>
          <a:noFill/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4F967C7C-A30E-B345-8978-9D4245F900E7}"/>
              </a:ext>
            </a:extLst>
          </p:cNvPr>
          <p:cNvSpPr/>
          <p:nvPr/>
        </p:nvSpPr>
        <p:spPr>
          <a:xfrm>
            <a:off x="3431402" y="1790650"/>
            <a:ext cx="5068073" cy="1822063"/>
          </a:xfrm>
          <a:prstGeom prst="arc">
            <a:avLst>
              <a:gd name="adj1" fmla="val 673640"/>
              <a:gd name="adj2" fmla="val 10250129"/>
            </a:avLst>
          </a:prstGeom>
          <a:noFill/>
          <a:ln w="381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BB49CD8C-3F9C-1946-AF3E-F92B3E18671F}"/>
              </a:ext>
            </a:extLst>
          </p:cNvPr>
          <p:cNvSpPr/>
          <p:nvPr/>
        </p:nvSpPr>
        <p:spPr>
          <a:xfrm>
            <a:off x="7998898" y="1855539"/>
            <a:ext cx="1193447" cy="960750"/>
          </a:xfrm>
          <a:prstGeom prst="arc">
            <a:avLst>
              <a:gd name="adj1" fmla="val 11598803"/>
              <a:gd name="adj2" fmla="val 659380"/>
            </a:avLst>
          </a:prstGeom>
          <a:noFill/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66C27CD-6966-5C45-B29F-BE36DBE47AC1}"/>
              </a:ext>
            </a:extLst>
          </p:cNvPr>
          <p:cNvSpPr/>
          <p:nvPr/>
        </p:nvSpPr>
        <p:spPr>
          <a:xfrm>
            <a:off x="3143673" y="1805943"/>
            <a:ext cx="1193447" cy="960750"/>
          </a:xfrm>
          <a:prstGeom prst="arc">
            <a:avLst>
              <a:gd name="adj1" fmla="val 11598803"/>
              <a:gd name="adj2" fmla="val 659380"/>
            </a:avLst>
          </a:prstGeom>
          <a:noFill/>
          <a:ln w="381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AAB656A-C08C-A84F-8C0A-29798DAA603E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 flipV="1">
            <a:off x="4376346" y="2624293"/>
            <a:ext cx="77451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25CEA0-5DCF-A84D-A12E-95366EA835A7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735033" y="2624293"/>
            <a:ext cx="677495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45B936D-40E5-CE40-8BDE-8D2D13B64AC4}"/>
              </a:ext>
            </a:extLst>
          </p:cNvPr>
          <p:cNvSpPr txBox="1"/>
          <p:nvPr/>
        </p:nvSpPr>
        <p:spPr>
          <a:xfrm>
            <a:off x="2251203" y="4514602"/>
            <a:ext cx="2589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Agile development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1BBF84-FFF3-0547-B3F1-8EDCBD57A11B}"/>
              </a:ext>
            </a:extLst>
          </p:cNvPr>
          <p:cNvSpPr txBox="1"/>
          <p:nvPr/>
        </p:nvSpPr>
        <p:spPr>
          <a:xfrm>
            <a:off x="1795706" y="1340769"/>
            <a:ext cx="336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Plan-based development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E1A086-DAAE-DE49-8E09-72CC4F20BF04}"/>
              </a:ext>
            </a:extLst>
          </p:cNvPr>
          <p:cNvSpPr txBox="1"/>
          <p:nvPr/>
        </p:nvSpPr>
        <p:spPr>
          <a:xfrm>
            <a:off x="4037341" y="3645025"/>
            <a:ext cx="4041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Requirements change requests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BFB92F3-2C50-9E45-99FF-A1DA687B9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1" y="1360836"/>
            <a:ext cx="8568951" cy="2721207"/>
          </a:xfrm>
          <a:prstGeom prst="roundRect">
            <a:avLst>
              <a:gd name="adj" fmla="val 3436"/>
            </a:avLst>
          </a:prstGeom>
          <a:noFill/>
          <a:ln w="38100">
            <a:solidFill>
              <a:schemeClr val="accent5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B40B72B-A736-8D41-BAD3-17CFFC2D8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706" y="4240254"/>
            <a:ext cx="8568951" cy="2279610"/>
          </a:xfrm>
          <a:prstGeom prst="roundRect">
            <a:avLst>
              <a:gd name="adj" fmla="val 3436"/>
            </a:avLst>
          </a:prstGeom>
          <a:noFill/>
          <a:ln w="38100">
            <a:solidFill>
              <a:schemeClr val="accent2">
                <a:lumMod val="75000"/>
              </a:schemeClr>
            </a:solidFill>
            <a:prstDash val="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F8C12879-4ED1-3F43-990A-E19146D6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(2015), Software Engineering, 10th Edition, Pearson.</a:t>
            </a:r>
          </a:p>
        </p:txBody>
      </p:sp>
    </p:spTree>
    <p:extLst>
      <p:ext uri="{BB962C8B-B14F-4D97-AF65-F5344CB8AC3E}">
        <p14:creationId xmlns:p14="http://schemas.microsoft.com/office/powerpoint/2010/main" val="966866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864096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Continuum of Life Cycles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36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465C67-23E6-1F4A-AB5B-83F9C4AC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Project Management Institute (2017), Agile Practice Guide, Project Management Institute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DA04CE6-8008-0740-B484-099DDAA62B0F}"/>
              </a:ext>
            </a:extLst>
          </p:cNvPr>
          <p:cNvCxnSpPr>
            <a:cxnSpLocks/>
          </p:cNvCxnSpPr>
          <p:nvPr/>
        </p:nvCxnSpPr>
        <p:spPr>
          <a:xfrm>
            <a:off x="3719736" y="5805264"/>
            <a:ext cx="547260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C744E3-94F6-B04F-A4C8-9044C2AD2B7B}"/>
              </a:ext>
            </a:extLst>
          </p:cNvPr>
          <p:cNvCxnSpPr>
            <a:cxnSpLocks/>
          </p:cNvCxnSpPr>
          <p:nvPr/>
        </p:nvCxnSpPr>
        <p:spPr>
          <a:xfrm flipV="1">
            <a:off x="3719736" y="1340769"/>
            <a:ext cx="0" cy="44644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F32194A-FC68-4F4A-835E-301D04771E46}"/>
              </a:ext>
            </a:extLst>
          </p:cNvPr>
          <p:cNvSpPr txBox="1"/>
          <p:nvPr/>
        </p:nvSpPr>
        <p:spPr>
          <a:xfrm>
            <a:off x="7464153" y="5149645"/>
            <a:ext cx="1613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Iterative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7BAA53-9E12-4D45-A568-81B554EBFE43}"/>
              </a:ext>
            </a:extLst>
          </p:cNvPr>
          <p:cNvSpPr txBox="1"/>
          <p:nvPr/>
        </p:nvSpPr>
        <p:spPr>
          <a:xfrm>
            <a:off x="3924801" y="5149645"/>
            <a:ext cx="1883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Predictive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77F3-C42B-E04F-9ED4-49517A58EA6F}"/>
              </a:ext>
            </a:extLst>
          </p:cNvPr>
          <p:cNvSpPr txBox="1"/>
          <p:nvPr/>
        </p:nvSpPr>
        <p:spPr>
          <a:xfrm>
            <a:off x="3863752" y="1710221"/>
            <a:ext cx="2230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Incremental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CFEF0C-46E5-624E-91C7-9BA04E533506}"/>
              </a:ext>
            </a:extLst>
          </p:cNvPr>
          <p:cNvSpPr txBox="1"/>
          <p:nvPr/>
        </p:nvSpPr>
        <p:spPr>
          <a:xfrm>
            <a:off x="7940460" y="1764106"/>
            <a:ext cx="1035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Agile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78A967-CF89-1A41-B280-158639D24E54}"/>
              </a:ext>
            </a:extLst>
          </p:cNvPr>
          <p:cNvSpPr txBox="1"/>
          <p:nvPr/>
        </p:nvSpPr>
        <p:spPr>
          <a:xfrm>
            <a:off x="5202054" y="6063855"/>
            <a:ext cx="2068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Degree of Change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C15C9C-A136-2C44-8E8C-3018F1A25288}"/>
              </a:ext>
            </a:extLst>
          </p:cNvPr>
          <p:cNvSpPr txBox="1"/>
          <p:nvPr/>
        </p:nvSpPr>
        <p:spPr>
          <a:xfrm rot="16200000">
            <a:off x="1760404" y="3488452"/>
            <a:ext cx="2508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Frequency of Delivery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D655B4-6473-284A-A7DC-77B1A4C4131E}"/>
              </a:ext>
            </a:extLst>
          </p:cNvPr>
          <p:cNvSpPr txBox="1"/>
          <p:nvPr/>
        </p:nvSpPr>
        <p:spPr>
          <a:xfrm rot="16200000">
            <a:off x="3152695" y="5372549"/>
            <a:ext cx="52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5ECB1B-2028-B84B-8DBC-ED8CAEFB3982}"/>
              </a:ext>
            </a:extLst>
          </p:cNvPr>
          <p:cNvSpPr txBox="1"/>
          <p:nvPr/>
        </p:nvSpPr>
        <p:spPr>
          <a:xfrm rot="16200000">
            <a:off x="3120810" y="1524987"/>
            <a:ext cx="562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91A8C9-4BC3-2744-B696-6C4FFAB3FFCF}"/>
              </a:ext>
            </a:extLst>
          </p:cNvPr>
          <p:cNvSpPr txBox="1"/>
          <p:nvPr/>
        </p:nvSpPr>
        <p:spPr>
          <a:xfrm>
            <a:off x="3652243" y="5867980"/>
            <a:ext cx="56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A00467-8644-7C44-9EAA-718831C78469}"/>
              </a:ext>
            </a:extLst>
          </p:cNvPr>
          <p:cNvSpPr txBox="1"/>
          <p:nvPr/>
        </p:nvSpPr>
        <p:spPr>
          <a:xfrm>
            <a:off x="8601765" y="587727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</a:p>
        </p:txBody>
      </p:sp>
      <p:sp>
        <p:nvSpPr>
          <p:cNvPr id="25" name="Up-Down Arrow 24">
            <a:extLst>
              <a:ext uri="{FF2B5EF4-FFF2-40B4-BE49-F238E27FC236}">
                <a16:creationId xmlns:a16="http://schemas.microsoft.com/office/drawing/2014/main" id="{2445BDD8-CB4D-5545-9BE0-BA1744B2037E}"/>
              </a:ext>
            </a:extLst>
          </p:cNvPr>
          <p:cNvSpPr/>
          <p:nvPr/>
        </p:nvSpPr>
        <p:spPr>
          <a:xfrm rot="2700925">
            <a:off x="5708106" y="1723164"/>
            <a:ext cx="1440160" cy="3979443"/>
          </a:xfrm>
          <a:prstGeom prst="upDownArrow">
            <a:avLst>
              <a:gd name="adj1" fmla="val 63410"/>
              <a:gd name="adj2" fmla="val 70232"/>
            </a:avLst>
          </a:prstGeom>
          <a:solidFill>
            <a:srgbClr val="FFD57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69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Predictive Life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37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465C67-23E6-1F4A-AB5B-83F9C4AC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Project Management Institute (2017), Agile Practice Guide, Project Management Institute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0FAB96-6CA6-C84C-BC09-2F218226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912" y="2942946"/>
            <a:ext cx="1343784" cy="918102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Analyze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2F0C49-0C9B-A349-A0FE-704737E52AE3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359696" y="3401997"/>
            <a:ext cx="37583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F0D68B3-74C9-A341-9C2E-7FE71E736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530" y="2942946"/>
            <a:ext cx="1343784" cy="918102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Design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8C49311-C68C-7C41-A2D6-48D129FED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148" y="2942946"/>
            <a:ext cx="1343784" cy="918102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Build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C33793-94ED-6B47-9E82-B87039CC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4766" y="2942946"/>
            <a:ext cx="1343784" cy="918102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Test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C831C68-5249-B548-83DF-D9C10556F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4383" y="2942946"/>
            <a:ext cx="1343784" cy="918102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Deliver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8C3B97-8D4B-344C-BF02-08D3156CA41A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5079314" y="3401997"/>
            <a:ext cx="37583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64CB77-6170-5342-AFAC-BA4CE372E62E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6798932" y="3401997"/>
            <a:ext cx="37583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723A19-86FF-8941-9FBE-B02D825AA54B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8518551" y="3401997"/>
            <a:ext cx="37583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6127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Iterative Life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38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465C67-23E6-1F4A-AB5B-83F9C4AC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Project Management Institute (2017), Agile Practice Guide, Project Management Institute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25D02D6-4FD3-2348-AFED-F77A9CDDA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3645024"/>
            <a:ext cx="1656184" cy="108012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Analyze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4A5F37E-AC6A-0541-B062-0B938318CCC7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647728" y="4185084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D3C769D-A14E-014E-869D-77C03B94D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3645024"/>
            <a:ext cx="1656184" cy="108012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Analyze</a:t>
            </a:r>
          </a:p>
          <a:p>
            <a:pPr algn="ctr">
              <a:defRPr/>
            </a:pPr>
            <a:r>
              <a:rPr lang="en-US" sz="2400" b="1" dirty="0"/>
              <a:t>Design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5251283-A15F-DD44-8B38-13646FAD9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040" y="3645024"/>
            <a:ext cx="1656184" cy="108012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Build</a:t>
            </a:r>
          </a:p>
          <a:p>
            <a:pPr algn="ctr">
              <a:defRPr/>
            </a:pPr>
            <a:r>
              <a:rPr lang="en-US" sz="2400" b="1" dirty="0"/>
              <a:t>Test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CC4DFCA-6C1E-CB49-80F0-800A6E500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288" y="3645024"/>
            <a:ext cx="1656184" cy="108012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Deliver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560287C-833C-F74F-ADF9-2D60018CBD12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>
            <a:off x="5879976" y="4185084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BCCD76-CAEE-8343-8FF7-3CAE419B3BDE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8112224" y="4185084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7C4449D8-8AE8-EA4C-A232-CA8391B00313}"/>
              </a:ext>
            </a:extLst>
          </p:cNvPr>
          <p:cNvSpPr/>
          <p:nvPr/>
        </p:nvSpPr>
        <p:spPr>
          <a:xfrm>
            <a:off x="4511824" y="3094208"/>
            <a:ext cx="936104" cy="1047656"/>
          </a:xfrm>
          <a:prstGeom prst="arc">
            <a:avLst>
              <a:gd name="adj1" fmla="val 10932647"/>
              <a:gd name="adj2" fmla="val 21298226"/>
            </a:avLst>
          </a:prstGeom>
          <a:noFill/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161867-A0E6-C248-ABFF-A43D8AE1CC7E}"/>
              </a:ext>
            </a:extLst>
          </p:cNvPr>
          <p:cNvSpPr txBox="1"/>
          <p:nvPr/>
        </p:nvSpPr>
        <p:spPr>
          <a:xfrm>
            <a:off x="4308902" y="2719570"/>
            <a:ext cx="1461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Prototype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5E31662D-57C7-F442-A725-B44D6842EDED}"/>
              </a:ext>
            </a:extLst>
          </p:cNvPr>
          <p:cNvSpPr/>
          <p:nvPr/>
        </p:nvSpPr>
        <p:spPr>
          <a:xfrm>
            <a:off x="6790908" y="3110257"/>
            <a:ext cx="936104" cy="1047656"/>
          </a:xfrm>
          <a:prstGeom prst="arc">
            <a:avLst>
              <a:gd name="adj1" fmla="val 10932647"/>
              <a:gd name="adj2" fmla="val 21298226"/>
            </a:avLst>
          </a:prstGeom>
          <a:noFill/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FD4313-D679-9547-A99A-E3AD77069564}"/>
              </a:ext>
            </a:extLst>
          </p:cNvPr>
          <p:cNvSpPr txBox="1"/>
          <p:nvPr/>
        </p:nvSpPr>
        <p:spPr>
          <a:xfrm>
            <a:off x="6758824" y="2710148"/>
            <a:ext cx="1000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Refine</a:t>
            </a:r>
          </a:p>
        </p:txBody>
      </p:sp>
    </p:spTree>
    <p:extLst>
      <p:ext uri="{BB962C8B-B14F-4D97-AF65-F5344CB8AC3E}">
        <p14:creationId xmlns:p14="http://schemas.microsoft.com/office/powerpoint/2010/main" val="24780284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A Life Cycle of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Varying-Sized Increments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39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465C67-23E6-1F4A-AB5B-83F9C4AC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Project Management Institute (2017), Agile Practice Guide, Project Management Institute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FAEA39F-66A7-5049-AD68-3E91BAC8D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258" y="2780928"/>
            <a:ext cx="3153623" cy="252028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Analyze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Deliver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7CDF35D-BB5A-634F-B31A-071CFD12F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948" y="2780928"/>
            <a:ext cx="1656184" cy="252028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Analyze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Deliver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A1B14DE-685A-3A43-934D-8DB7C5F00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00" y="2780928"/>
            <a:ext cx="2314600" cy="2520280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Analyze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Deliver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F4B625-92D9-A84E-B4AD-C545C0D5C4A7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5015880" y="4041068"/>
            <a:ext cx="6120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AC59D0-A832-A244-BFA8-17AD64CCFE58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7284132" y="4041068"/>
            <a:ext cx="61206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67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Understand the </a:t>
            </a:r>
            <a:r>
              <a:rPr lang="en-US" altLang="zh-TW" sz="3600" dirty="0">
                <a:solidFill>
                  <a:srgbClr val="C00000"/>
                </a:solidFill>
              </a:rPr>
              <a:t>fundamental concepts </a:t>
            </a: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rgbClr val="C00000"/>
                </a:solidFill>
              </a:rPr>
              <a:t>research issues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Equip with </a:t>
            </a:r>
            <a:r>
              <a:rPr lang="en-US" altLang="zh-TW" sz="3600" dirty="0">
                <a:solidFill>
                  <a:srgbClr val="C00000"/>
                </a:solidFill>
              </a:rPr>
              <a:t>Hands-on practices </a:t>
            </a:r>
            <a:r>
              <a:rPr lang="en-US" altLang="zh-TW" sz="3600" dirty="0"/>
              <a:t>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sz="3600" dirty="0"/>
              <a:t>Conduct </a:t>
            </a:r>
            <a:r>
              <a:rPr lang="en-US" altLang="zh-TW" sz="3600" dirty="0">
                <a:solidFill>
                  <a:srgbClr val="C00000"/>
                </a:solidFill>
              </a:rPr>
              <a:t>information systems research </a:t>
            </a:r>
            <a:r>
              <a:rPr lang="en-US" altLang="zh-TW" sz="3600" dirty="0"/>
              <a:t>in the context of </a:t>
            </a:r>
            <a:r>
              <a:rPr lang="en-US" altLang="zh-TW" sz="3600" u="sng" dirty="0">
                <a:solidFill>
                  <a:srgbClr val="FF0000"/>
                </a:solidFill>
              </a:rPr>
              <a:t>software engineering</a:t>
            </a:r>
            <a:r>
              <a:rPr lang="en-US" altLang="zh-TW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3453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Iteration-Based and Flow-Based Agile Life Cycles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40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465C67-23E6-1F4A-AB5B-83F9C4AC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Project Management Institute (2017), Agile Practice Guide, Project Management Institute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BAF8388-CCB7-5948-AE8A-4BF2308C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529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19EA8F8-F823-1645-9D83-BB215145B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691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71743F9-E6D3-5A40-A560-050C28C44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9853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557C97C-05F3-5C4D-94E2-D15DCAB6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6015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4F02FAA-4EA4-C145-AD1A-DAA93C6A3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2177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Repeat </a:t>
            </a:r>
            <a:b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as needed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A23ADBF-A3D3-E743-BF03-3549DAC8C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8339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7AE58B7-90AF-4F46-A56A-7A7D22D4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4503" y="1969686"/>
            <a:ext cx="1219851" cy="1663684"/>
          </a:xfrm>
          <a:prstGeom prst="roundRect">
            <a:avLst>
              <a:gd name="adj" fmla="val 10737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6510D07-8E1B-4C4B-96CF-94186D56E72B}"/>
              </a:ext>
            </a:extLst>
          </p:cNvPr>
          <p:cNvSpPr txBox="1"/>
          <p:nvPr/>
        </p:nvSpPr>
        <p:spPr>
          <a:xfrm>
            <a:off x="4526635" y="1434042"/>
            <a:ext cx="2861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Iteration-Based Agile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4885981A-1118-3E43-A2D8-211AE9131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3165" y="4251149"/>
            <a:ext cx="1455254" cy="2268714"/>
          </a:xfrm>
          <a:prstGeom prst="roundRect">
            <a:avLst>
              <a:gd name="adj" fmla="val 1073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the number of features in the WIP limit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DE781752-7FB6-DA41-8A09-9FBAA8DE8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8419" y="4251149"/>
            <a:ext cx="1198215" cy="2268714"/>
          </a:xfrm>
          <a:prstGeom prst="roundRect">
            <a:avLst>
              <a:gd name="adj" fmla="val 1073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the number of features in the WIP limit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47F8613E-294F-D144-9472-81A82FA90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635" y="4251149"/>
            <a:ext cx="1785388" cy="2268714"/>
          </a:xfrm>
          <a:prstGeom prst="roundRect">
            <a:avLst>
              <a:gd name="adj" fmla="val 1073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the number of features in the WIP limit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BED75C5-0104-FF4E-AFC1-E9370A9B8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2025" y="4251149"/>
            <a:ext cx="1075835" cy="2268714"/>
          </a:xfrm>
          <a:prstGeom prst="roundRect">
            <a:avLst>
              <a:gd name="adj" fmla="val 1073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Repeat </a:t>
            </a:r>
            <a:b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as needed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7E32A7ED-5481-F44E-9B70-21044D3E9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7622" y="4251149"/>
            <a:ext cx="1228659" cy="2268714"/>
          </a:xfrm>
          <a:prstGeom prst="roundRect">
            <a:avLst>
              <a:gd name="adj" fmla="val 1073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the number of features in the WIP limit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7AF3BA4-05F2-6946-AAD6-61571838B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281" y="4251149"/>
            <a:ext cx="1833710" cy="2268714"/>
          </a:xfrm>
          <a:prstGeom prst="roundRect">
            <a:avLst>
              <a:gd name="adj" fmla="val 1073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</a:p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>
              <a:defRPr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the number of features in the WIP limit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0E318F-70D0-BF42-8E43-8845D81F8F49}"/>
              </a:ext>
            </a:extLst>
          </p:cNvPr>
          <p:cNvSpPr txBox="1"/>
          <p:nvPr/>
        </p:nvSpPr>
        <p:spPr>
          <a:xfrm>
            <a:off x="4776543" y="3762497"/>
            <a:ext cx="2361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Flow-Based Agile</a:t>
            </a:r>
          </a:p>
        </p:txBody>
      </p:sp>
    </p:spTree>
    <p:extLst>
      <p:ext uri="{BB962C8B-B14F-4D97-AF65-F5344CB8AC3E}">
        <p14:creationId xmlns:p14="http://schemas.microsoft.com/office/powerpoint/2010/main" val="1681597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B4753-5A15-F84F-97C2-423BF5C1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56735"/>
            <a:ext cx="8229600" cy="833959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From personas to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79704-0609-B54C-AC1D-EC6C6D09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41</a:t>
            </a:fld>
            <a:endParaRPr lang="zh-TW" altLang="en-US"/>
          </a:p>
        </p:txBody>
      </p:sp>
      <p:sp>
        <p:nvSpPr>
          <p:cNvPr id="6" name="Natural language descriptions of a user interacting with a software product">
            <a:extLst>
              <a:ext uri="{FF2B5EF4-FFF2-40B4-BE49-F238E27FC236}">
                <a16:creationId xmlns:a16="http://schemas.microsoft.com/office/drawing/2014/main" id="{0FAC68B3-D91F-4547-A3DC-992F67FF82F0}"/>
              </a:ext>
            </a:extLst>
          </p:cNvPr>
          <p:cNvSpPr txBox="1"/>
          <p:nvPr/>
        </p:nvSpPr>
        <p:spPr>
          <a:xfrm>
            <a:off x="5514797" y="2613721"/>
            <a:ext cx="495783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800">
                <a:solidFill>
                  <a:schemeClr val="accent5"/>
                </a:solidFill>
              </a:defRPr>
            </a:lvl1pPr>
          </a:lstStyle>
          <a:p>
            <a:r>
              <a:rPr sz="2000" dirty="0">
                <a:solidFill>
                  <a:srgbClr val="C00000"/>
                </a:solidFill>
              </a:rPr>
              <a:t>Natural language descriptions of a user interacting with a software product</a:t>
            </a:r>
          </a:p>
        </p:txBody>
      </p:sp>
      <p:sp>
        <p:nvSpPr>
          <p:cNvPr id="7" name="A way of representing users">
            <a:extLst>
              <a:ext uri="{FF2B5EF4-FFF2-40B4-BE49-F238E27FC236}">
                <a16:creationId xmlns:a16="http://schemas.microsoft.com/office/drawing/2014/main" id="{DCE2F4B2-EFA6-9841-84D6-F65BC36D772C}"/>
              </a:ext>
            </a:extLst>
          </p:cNvPr>
          <p:cNvSpPr txBox="1"/>
          <p:nvPr/>
        </p:nvSpPr>
        <p:spPr>
          <a:xfrm>
            <a:off x="5807968" y="1218432"/>
            <a:ext cx="3436498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800">
                <a:solidFill>
                  <a:schemeClr val="accent5"/>
                </a:solidFill>
              </a:defRPr>
            </a:lvl1pPr>
          </a:lstStyle>
          <a:p>
            <a:r>
              <a:rPr sz="2000" dirty="0">
                <a:solidFill>
                  <a:srgbClr val="C00000"/>
                </a:solidFill>
              </a:rPr>
              <a:t>A way of representing users</a:t>
            </a:r>
          </a:p>
        </p:txBody>
      </p:sp>
      <p:sp>
        <p:nvSpPr>
          <p:cNvPr id="8" name="Fragments of product functionality">
            <a:extLst>
              <a:ext uri="{FF2B5EF4-FFF2-40B4-BE49-F238E27FC236}">
                <a16:creationId xmlns:a16="http://schemas.microsoft.com/office/drawing/2014/main" id="{E77145DD-55E2-DA49-8E7E-3728BB2D854B}"/>
              </a:ext>
            </a:extLst>
          </p:cNvPr>
          <p:cNvSpPr txBox="1"/>
          <p:nvPr/>
        </p:nvSpPr>
        <p:spPr>
          <a:xfrm>
            <a:off x="2639617" y="6186984"/>
            <a:ext cx="4066357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800">
                <a:solidFill>
                  <a:schemeClr val="accent5"/>
                </a:solidFill>
              </a:defRPr>
            </a:lvl1pPr>
          </a:lstStyle>
          <a:p>
            <a:r>
              <a:rPr sz="2000" dirty="0">
                <a:solidFill>
                  <a:srgbClr val="C00000"/>
                </a:solidFill>
              </a:rPr>
              <a:t>Fragments of product functionality</a:t>
            </a:r>
          </a:p>
        </p:txBody>
      </p:sp>
      <p:sp>
        <p:nvSpPr>
          <p:cNvPr id="9" name="Natural language descriptions of something that is needed or wanted by users">
            <a:extLst>
              <a:ext uri="{FF2B5EF4-FFF2-40B4-BE49-F238E27FC236}">
                <a16:creationId xmlns:a16="http://schemas.microsoft.com/office/drawing/2014/main" id="{ACE7B491-990E-7D49-9354-151989A055CE}"/>
              </a:ext>
            </a:extLst>
          </p:cNvPr>
          <p:cNvSpPr txBox="1"/>
          <p:nvPr/>
        </p:nvSpPr>
        <p:spPr>
          <a:xfrm>
            <a:off x="8328248" y="4379234"/>
            <a:ext cx="2262764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800">
                <a:solidFill>
                  <a:schemeClr val="accent5"/>
                </a:solidFill>
              </a:defRPr>
            </a:lvl1pPr>
          </a:lstStyle>
          <a:p>
            <a:r>
              <a:rPr sz="2000" dirty="0">
                <a:solidFill>
                  <a:srgbClr val="C00000"/>
                </a:solidFill>
              </a:rPr>
              <a:t>Natural language descriptions of something that is needed or wanted by users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46F8F36-1069-5449-B054-03346C99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C8DD8C7A-DE62-6148-A878-ED05BF61C528}"/>
              </a:ext>
            </a:extLst>
          </p:cNvPr>
          <p:cNvSpPr/>
          <p:nvPr/>
        </p:nvSpPr>
        <p:spPr>
          <a:xfrm>
            <a:off x="2763528" y="3575720"/>
            <a:ext cx="5053290" cy="3674132"/>
          </a:xfrm>
          <a:prstGeom prst="arc">
            <a:avLst>
              <a:gd name="adj1" fmla="val 17032185"/>
              <a:gd name="adj2" fmla="val 20017287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3804EC97-EA51-724B-A017-EA3BBE8D9409}"/>
              </a:ext>
            </a:extLst>
          </p:cNvPr>
          <p:cNvSpPr/>
          <p:nvPr/>
        </p:nvSpPr>
        <p:spPr>
          <a:xfrm>
            <a:off x="4547257" y="2350028"/>
            <a:ext cx="3056535" cy="3521148"/>
          </a:xfrm>
          <a:prstGeom prst="arc">
            <a:avLst>
              <a:gd name="adj1" fmla="val 2150912"/>
              <a:gd name="adj2" fmla="val 6057485"/>
            </a:avLst>
          </a:prstGeom>
          <a:noFill/>
          <a:ln w="152400">
            <a:solidFill>
              <a:schemeClr val="accent2">
                <a:lumMod val="60000"/>
                <a:lumOff val="40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6B9256F-69C7-0745-8870-F5406674EC6D}"/>
              </a:ext>
            </a:extLst>
          </p:cNvPr>
          <p:cNvCxnSpPr>
            <a:cxnSpLocks/>
            <a:stCxn id="20" idx="2"/>
            <a:endCxn id="23" idx="0"/>
          </p:cNvCxnSpPr>
          <p:nvPr/>
        </p:nvCxnSpPr>
        <p:spPr>
          <a:xfrm>
            <a:off x="4773109" y="1772817"/>
            <a:ext cx="0" cy="1561445"/>
          </a:xfrm>
          <a:prstGeom prst="straightConnector1">
            <a:avLst/>
          </a:prstGeom>
          <a:ln w="152400">
            <a:solidFill>
              <a:schemeClr val="accent2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4FD1B8E-7582-7647-B58D-BC301E2D79A2}"/>
              </a:ext>
            </a:extLst>
          </p:cNvPr>
          <p:cNvSpPr txBox="1"/>
          <p:nvPr/>
        </p:nvSpPr>
        <p:spPr>
          <a:xfrm>
            <a:off x="4974606" y="1972061"/>
            <a:ext cx="133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inspire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6509453-EBEC-CF45-BEDC-B77190A5C24A}"/>
              </a:ext>
            </a:extLst>
          </p:cNvPr>
          <p:cNvSpPr/>
          <p:nvPr/>
        </p:nvSpPr>
        <p:spPr>
          <a:xfrm>
            <a:off x="3148302" y="3191196"/>
            <a:ext cx="4925385" cy="3188053"/>
          </a:xfrm>
          <a:prstGeom prst="arc">
            <a:avLst>
              <a:gd name="adj1" fmla="val 8990352"/>
              <a:gd name="adj2" fmla="val 12622057"/>
            </a:avLst>
          </a:prstGeom>
          <a:noFill/>
          <a:ln w="152400">
            <a:solidFill>
              <a:schemeClr val="accent5">
                <a:lumMod val="60000"/>
                <a:lumOff val="4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9329D4-0351-3242-AA2B-AA9D297714E8}"/>
              </a:ext>
            </a:extLst>
          </p:cNvPr>
          <p:cNvSpPr txBox="1"/>
          <p:nvPr/>
        </p:nvSpPr>
        <p:spPr>
          <a:xfrm>
            <a:off x="6680679" y="3341104"/>
            <a:ext cx="3451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are-developed-into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4FC2654-237A-A84A-8D11-BC84BF69AAED}"/>
              </a:ext>
            </a:extLst>
          </p:cNvPr>
          <p:cNvSpPr txBox="1"/>
          <p:nvPr/>
        </p:nvSpPr>
        <p:spPr>
          <a:xfrm>
            <a:off x="6702926" y="5564413"/>
            <a:ext cx="1265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7CCB33-175D-2E4C-BDD0-297BEB051650}"/>
              </a:ext>
            </a:extLst>
          </p:cNvPr>
          <p:cNvSpPr txBox="1"/>
          <p:nvPr/>
        </p:nvSpPr>
        <p:spPr>
          <a:xfrm>
            <a:off x="1734246" y="4363320"/>
            <a:ext cx="1337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inspire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53F87F9-CBF4-584C-B60E-5BDC7D53B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745" y="1109096"/>
            <a:ext cx="1962729" cy="663721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/>
              <a:t>Personas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A3CF226-A569-034F-9346-461F7479D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745" y="3334262"/>
            <a:ext cx="1962729" cy="663721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/>
              <a:t>Scenarios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0068D27-F887-2346-A0CA-2B7B25E5F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070" y="4386388"/>
            <a:ext cx="1962729" cy="663721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/>
              <a:t>Stories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A0D7EA1-8A7F-6A4E-9E1D-BCC4F4332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745" y="5473404"/>
            <a:ext cx="1962729" cy="663721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/>
              <a:t>Features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5490703-02B2-E847-86EF-D0275769DCAB}"/>
              </a:ext>
            </a:extLst>
          </p:cNvPr>
          <p:cNvSpPr/>
          <p:nvPr/>
        </p:nvSpPr>
        <p:spPr>
          <a:xfrm>
            <a:off x="3359696" y="980728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D4575A0-618A-8540-9DC6-B2C09A1B4D41}"/>
              </a:ext>
            </a:extLst>
          </p:cNvPr>
          <p:cNvSpPr/>
          <p:nvPr/>
        </p:nvSpPr>
        <p:spPr>
          <a:xfrm>
            <a:off x="3453374" y="2996952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C54D719-265F-A440-8CE1-58F71E11C64F}"/>
              </a:ext>
            </a:extLst>
          </p:cNvPr>
          <p:cNvSpPr/>
          <p:nvPr/>
        </p:nvSpPr>
        <p:spPr>
          <a:xfrm>
            <a:off x="5901646" y="4087303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83BD1D9-7B6A-5C42-95D4-0FE40A86E073}"/>
              </a:ext>
            </a:extLst>
          </p:cNvPr>
          <p:cNvSpPr/>
          <p:nvPr/>
        </p:nvSpPr>
        <p:spPr>
          <a:xfrm>
            <a:off x="3597632" y="5049559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777577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C4CF-2B82-DF4C-B073-207CB4B8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924" y="114414"/>
            <a:ext cx="8718161" cy="79719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Multi-tier client-server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06B33-FAF4-354F-8222-6235EE5A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42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A2F476-FB37-734B-87FF-2499BFB0A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3DDC8C0-1B89-6942-95B9-32F1F15FF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1484785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14229A8-EFCE-4B46-A499-A8D9D7A4D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2846169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2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4D4B456-B61A-FD49-9F34-3ED09BA50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4125627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3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243EF1C-F855-2D47-B5FF-355CBDABC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5418912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…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0E7D060-4D5F-BF46-A243-CFD28C2601D7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431705" y="1821977"/>
            <a:ext cx="835897" cy="16985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E66E3E7-EDF4-C04C-B60C-0FC6D7CD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800" y="3465753"/>
            <a:ext cx="1584176" cy="991786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Web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6E72E19-A547-4B42-A90C-9E4F91B9C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032" y="3465753"/>
            <a:ext cx="1872208" cy="991786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Application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6421BB7-447C-3B43-BADA-AD842BD72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0296" y="3465753"/>
            <a:ext cx="1517360" cy="991786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Database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026BD55-99DA-1948-A121-F28E148B2B3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431704" y="3183362"/>
            <a:ext cx="864096" cy="60567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12BD0A2-9D85-F84D-ADE0-813BDDCB0F3E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3431704" y="3961646"/>
            <a:ext cx="864096" cy="51436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D2A9B62-8AE1-9642-B085-D9AC662D4729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431705" y="4258620"/>
            <a:ext cx="835897" cy="149748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F451DCD-E231-C140-9674-B00637A861A9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5879976" y="3961646"/>
            <a:ext cx="504056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9029525-8325-6948-9242-A1B9C5984EC9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8256240" y="3961646"/>
            <a:ext cx="504056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791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7AFC-0AF6-F943-AC72-8FC760DD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Service-oriented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1607B-8F93-D845-A10F-36DAE5C6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43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D1346C-E8F4-0D48-ACCE-AC3FFBE3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C806B80-989C-124F-8BF7-FA9A50585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1484785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E49F451-352B-5A4F-AF69-35A93955C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2846169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2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6EC7FF9-4122-4B48-9C01-08D73A162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4125627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3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C01CA66-4215-0D43-BDE4-BE3D13F01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44" y="5418912"/>
            <a:ext cx="1440160" cy="674385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Client …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E456382-3B0A-D94D-B95C-93CDEB97B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800" y="3465753"/>
            <a:ext cx="1584176" cy="991786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Web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D8111DF-8367-2C43-BEC0-A9A65E95D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873" y="3465753"/>
            <a:ext cx="1540367" cy="991786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Service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gateway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23C180-48E3-7044-A4A0-330B3F94DAD1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431704" y="3183362"/>
            <a:ext cx="864096" cy="60567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7228757-BE0A-4146-83DE-CC478EE8E8AE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3431704" y="3961646"/>
            <a:ext cx="864096" cy="51436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F61CE4-44F9-8842-9528-4FF279E1AC80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431705" y="4258620"/>
            <a:ext cx="835897" cy="149748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B75842D-145C-7445-A925-85810C10F85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5879976" y="3961646"/>
            <a:ext cx="835896" cy="0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DB0699A9-9B24-AE4B-A40B-9E751B0A3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203" y="1607621"/>
            <a:ext cx="576065" cy="553217"/>
          </a:xfrm>
          <a:prstGeom prst="roundRect">
            <a:avLst>
              <a:gd name="adj" fmla="val 13021"/>
            </a:avLst>
          </a:prstGeom>
          <a:solidFill>
            <a:schemeClr val="accent5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S1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671BD47-9A12-DB44-B97E-88771D71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203" y="2350908"/>
            <a:ext cx="576065" cy="553217"/>
          </a:xfrm>
          <a:prstGeom prst="roundRect">
            <a:avLst>
              <a:gd name="adj" fmla="val 13021"/>
            </a:avLst>
          </a:prstGeom>
          <a:solidFill>
            <a:schemeClr val="accent5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S2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FA7EB08-66B1-5142-9EB8-29BBEECD9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203" y="3094195"/>
            <a:ext cx="576065" cy="553217"/>
          </a:xfrm>
          <a:prstGeom prst="roundRect">
            <a:avLst>
              <a:gd name="adj" fmla="val 13021"/>
            </a:avLst>
          </a:prstGeom>
          <a:solidFill>
            <a:schemeClr val="accent5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S3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B2067E9-CE44-D147-994B-A5F9A0BEA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203" y="3837482"/>
            <a:ext cx="576065" cy="553217"/>
          </a:xfrm>
          <a:prstGeom prst="roundRect">
            <a:avLst>
              <a:gd name="adj" fmla="val 13021"/>
            </a:avLst>
          </a:prstGeom>
          <a:solidFill>
            <a:schemeClr val="accent5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S4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CA3792B4-0DC1-1043-A627-A9E6C0DA4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203" y="4580769"/>
            <a:ext cx="576065" cy="553217"/>
          </a:xfrm>
          <a:prstGeom prst="roundRect">
            <a:avLst>
              <a:gd name="adj" fmla="val 13021"/>
            </a:avLst>
          </a:prstGeom>
          <a:solidFill>
            <a:schemeClr val="accent5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S5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1350348-B151-7043-A7E1-804ABE5BD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4203" y="5324056"/>
            <a:ext cx="576065" cy="553217"/>
          </a:xfrm>
          <a:prstGeom prst="roundRect">
            <a:avLst>
              <a:gd name="adj" fmla="val 13021"/>
            </a:avLst>
          </a:prstGeom>
          <a:solidFill>
            <a:schemeClr val="accent5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BABF6A-DFD5-0B4F-A0BF-CF0C4FB052C6}"/>
              </a:ext>
            </a:extLst>
          </p:cNvPr>
          <p:cNvSpPr txBox="1"/>
          <p:nvPr/>
        </p:nvSpPr>
        <p:spPr>
          <a:xfrm>
            <a:off x="9048329" y="5991672"/>
            <a:ext cx="1226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EE868D7-C9E3-8648-B9C9-2084366B4FA4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8252914" y="1884229"/>
            <a:ext cx="1211289" cy="163423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E9D74E1-4C70-1846-B53D-DED355E51557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254576" y="2627517"/>
            <a:ext cx="1209626" cy="107256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85E1E7B-1312-F349-8932-77E7834D8AE0}"/>
              </a:ext>
            </a:extLst>
          </p:cNvPr>
          <p:cNvCxnSpPr>
            <a:cxnSpLocks/>
            <a:stCxn id="13" idx="3"/>
            <a:endCxn id="25" idx="1"/>
          </p:cNvCxnSpPr>
          <p:nvPr/>
        </p:nvCxnSpPr>
        <p:spPr>
          <a:xfrm flipV="1">
            <a:off x="8256240" y="3370804"/>
            <a:ext cx="1207963" cy="59084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AF918B7-304D-724B-BA0D-B94B97241942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8229468" y="4114090"/>
            <a:ext cx="1234735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A4DCB04-2680-8D4D-A4AD-A9E76D099C79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8252914" y="4290995"/>
            <a:ext cx="1211289" cy="56638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50562E5-144B-0F42-9CEB-831BB82851CE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8229468" y="4413816"/>
            <a:ext cx="1234735" cy="118684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47A0A10-96A1-5646-ABC9-0ECA5298A21A}"/>
              </a:ext>
            </a:extLst>
          </p:cNvPr>
          <p:cNvCxnSpPr>
            <a:cxnSpLocks/>
          </p:cNvCxnSpPr>
          <p:nvPr/>
        </p:nvCxnSpPr>
        <p:spPr>
          <a:xfrm>
            <a:off x="3431705" y="1821977"/>
            <a:ext cx="835897" cy="16985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6747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189E-BDBA-6440-BD04-2BF3C203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0"/>
            <a:ext cx="3960440" cy="114727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VM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0C5A5-7C27-294A-A870-205F8B8D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44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5BDC13-5700-6C4C-939F-6B954C33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FC2BDAE-515A-A64A-B0D4-423D4A1F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351" y="3229302"/>
            <a:ext cx="1368152" cy="919778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Server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5D893B6-9AB5-A34D-BE63-563049097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351" y="2060848"/>
            <a:ext cx="1368152" cy="919778"/>
          </a:xfrm>
          <a:prstGeom prst="roundRect">
            <a:avLst>
              <a:gd name="adj" fmla="val 3899"/>
            </a:avLst>
          </a:prstGeom>
          <a:solidFill>
            <a:schemeClr val="accent2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650D574-1317-7D47-998E-7ABF0B5A2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5327" y="4437112"/>
            <a:ext cx="3816424" cy="541622"/>
          </a:xfrm>
          <a:prstGeom prst="roundRect">
            <a:avLst>
              <a:gd name="adj" fmla="val 3899"/>
            </a:avLst>
          </a:prstGeom>
          <a:solidFill>
            <a:srgbClr val="FFC00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Container manager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4FA08E2-5D31-BC4D-B585-01672841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614" y="5193863"/>
            <a:ext cx="3816424" cy="541622"/>
          </a:xfrm>
          <a:prstGeom prst="roundRect">
            <a:avLst>
              <a:gd name="adj" fmla="val 3899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Host OS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5636023-7C48-E444-8F90-08EF28DC5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614" y="5911714"/>
            <a:ext cx="3816424" cy="541622"/>
          </a:xfrm>
          <a:prstGeom prst="roundRect">
            <a:avLst>
              <a:gd name="adj" fmla="val 3899"/>
            </a:avLst>
          </a:prstGeom>
          <a:solidFill>
            <a:schemeClr val="accent6">
              <a:lumMod val="75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Server Hardware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5645A0-ACC3-EE4F-BCA7-85F999DEF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615" y="1897430"/>
            <a:ext cx="1800913" cy="2395368"/>
          </a:xfrm>
          <a:prstGeom prst="roundRect">
            <a:avLst>
              <a:gd name="adj" fmla="val 3436"/>
            </a:avLst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3D07F47-2E16-B542-8728-D34E0501D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1552" y="1916832"/>
            <a:ext cx="1800913" cy="2395368"/>
          </a:xfrm>
          <a:prstGeom prst="roundRect">
            <a:avLst>
              <a:gd name="adj" fmla="val 3436"/>
            </a:avLst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E7292A-8F47-504C-A606-08F3ECD12EDD}"/>
              </a:ext>
            </a:extLst>
          </p:cNvPr>
          <p:cNvSpPr txBox="1"/>
          <p:nvPr/>
        </p:nvSpPr>
        <p:spPr>
          <a:xfrm>
            <a:off x="6496112" y="1085836"/>
            <a:ext cx="1661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1</a:t>
            </a:r>
            <a:b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Container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D4DF06-7BC3-A44D-9F31-712A3FE9040B}"/>
              </a:ext>
            </a:extLst>
          </p:cNvPr>
          <p:cNvSpPr txBox="1"/>
          <p:nvPr/>
        </p:nvSpPr>
        <p:spPr>
          <a:xfrm>
            <a:off x="8502922" y="1085836"/>
            <a:ext cx="1661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User 2</a:t>
            </a:r>
            <a:b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Container 2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BFE1EAC-A5B2-9544-ACF7-209DE65B3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7575" y="3229302"/>
            <a:ext cx="1368152" cy="919778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Server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C074ADE2-A88F-A846-87F8-C0EE293AB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7575" y="2060848"/>
            <a:ext cx="1368152" cy="919778"/>
          </a:xfrm>
          <a:prstGeom prst="roundRect">
            <a:avLst>
              <a:gd name="adj" fmla="val 3899"/>
            </a:avLst>
          </a:prstGeom>
          <a:solidFill>
            <a:schemeClr val="accent2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3459B39-8DC2-634D-8E0A-CDD1F0208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855" y="2060848"/>
            <a:ext cx="1368152" cy="919778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Server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967E727-07EB-0644-860C-B4CF4A060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855" y="3229302"/>
            <a:ext cx="1368152" cy="919778"/>
          </a:xfrm>
          <a:prstGeom prst="roundRect">
            <a:avLst>
              <a:gd name="adj" fmla="val 3899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Guest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9C2AB61-85B2-014A-B95A-462E83062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831" y="4437112"/>
            <a:ext cx="3816424" cy="541622"/>
          </a:xfrm>
          <a:prstGeom prst="roundRect">
            <a:avLst>
              <a:gd name="adj" fmla="val 3899"/>
            </a:avLst>
          </a:prstGeom>
          <a:solidFill>
            <a:schemeClr val="accent4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Hypervisor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E5A521A-7351-D047-AC04-47CDAAB3C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193863"/>
            <a:ext cx="3816424" cy="541622"/>
          </a:xfrm>
          <a:prstGeom prst="roundRect">
            <a:avLst>
              <a:gd name="adj" fmla="val 3899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Host OS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228B751C-95AB-D544-8E84-B1258B872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8" y="5911714"/>
            <a:ext cx="3816424" cy="541622"/>
          </a:xfrm>
          <a:prstGeom prst="roundRect">
            <a:avLst>
              <a:gd name="adj" fmla="val 3899"/>
            </a:avLst>
          </a:prstGeom>
          <a:solidFill>
            <a:schemeClr val="accent6">
              <a:lumMod val="75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Server Hardware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66CF5269-4E73-514A-A5EA-1547CDCDB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0119" y="1897430"/>
            <a:ext cx="1800913" cy="2395368"/>
          </a:xfrm>
          <a:prstGeom prst="roundRect">
            <a:avLst>
              <a:gd name="adj" fmla="val 3436"/>
            </a:avLst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9B4B3DB-A4F9-D849-961A-8B9CF5B83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2080250"/>
            <a:ext cx="1368152" cy="919778"/>
          </a:xfrm>
          <a:prstGeom prst="roundRect">
            <a:avLst>
              <a:gd name="adj" fmla="val 3899"/>
            </a:avLst>
          </a:prstGeom>
          <a:solidFill>
            <a:srgbClr val="76D6FF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Server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software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AB0F91F-A654-AF40-B979-4A7A7CEC1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3248704"/>
            <a:ext cx="1368152" cy="919778"/>
          </a:xfrm>
          <a:prstGeom prst="roundRect">
            <a:avLst>
              <a:gd name="adj" fmla="val 3899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Guest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OS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7651534B-849C-2044-86F7-FDD7A2930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056" y="1916832"/>
            <a:ext cx="1800913" cy="2395368"/>
          </a:xfrm>
          <a:prstGeom prst="roundRect">
            <a:avLst>
              <a:gd name="adj" fmla="val 3436"/>
            </a:avLst>
          </a:pr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A0AB8D-F128-B74A-9435-751BF8C29D25}"/>
              </a:ext>
            </a:extLst>
          </p:cNvPr>
          <p:cNvSpPr txBox="1"/>
          <p:nvPr/>
        </p:nvSpPr>
        <p:spPr>
          <a:xfrm>
            <a:off x="2062840" y="1085836"/>
            <a:ext cx="159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  <a:b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server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B145D6-6131-DE44-BA23-281246691EDA}"/>
              </a:ext>
            </a:extLst>
          </p:cNvPr>
          <p:cNvSpPr txBox="1"/>
          <p:nvPr/>
        </p:nvSpPr>
        <p:spPr>
          <a:xfrm>
            <a:off x="4066828" y="1085836"/>
            <a:ext cx="1604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  <a:b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 server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D9AD85-1A41-9741-A728-A87742E9D9D0}"/>
              </a:ext>
            </a:extLst>
          </p:cNvPr>
          <p:cNvCxnSpPr>
            <a:cxnSpLocks/>
          </p:cNvCxnSpPr>
          <p:nvPr/>
        </p:nvCxnSpPr>
        <p:spPr>
          <a:xfrm>
            <a:off x="6168008" y="1085835"/>
            <a:ext cx="0" cy="543402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>
            <a:extLst>
              <a:ext uri="{FF2B5EF4-FFF2-40B4-BE49-F238E27FC236}">
                <a16:creationId xmlns:a16="http://schemas.microsoft.com/office/drawing/2014/main" id="{A146C5CA-887E-A640-B8BE-B3037814955C}"/>
              </a:ext>
            </a:extLst>
          </p:cNvPr>
          <p:cNvSpPr txBox="1">
            <a:spLocks/>
          </p:cNvSpPr>
          <p:nvPr/>
        </p:nvSpPr>
        <p:spPr bwMode="auto">
          <a:xfrm>
            <a:off x="6415518" y="99652"/>
            <a:ext cx="3680018" cy="94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新細明體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新細明體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lang="en-US" dirty="0">
                <a:solidFill>
                  <a:schemeClr val="accent1"/>
                </a:solidFill>
              </a:rPr>
              <a:t>Container</a:t>
            </a:r>
          </a:p>
        </p:txBody>
      </p:sp>
    </p:spTree>
    <p:extLst>
      <p:ext uri="{BB962C8B-B14F-4D97-AF65-F5344CB8AC3E}">
        <p14:creationId xmlns:p14="http://schemas.microsoft.com/office/powerpoint/2010/main" val="38732400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189E-BDBA-6440-BD04-2BF3C203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3"/>
            <a:ext cx="8229600" cy="94999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Everything as a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0C5A5-7C27-294A-A870-205F8B8D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45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5BDC13-5700-6C4C-939F-6B954C33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0C4BF621-0910-7B46-BA5F-6D3852C8A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4010348"/>
            <a:ext cx="4065806" cy="1081431"/>
          </a:xfrm>
          <a:prstGeom prst="roundRect">
            <a:avLst>
              <a:gd name="adj" fmla="val 3899"/>
            </a:avLst>
          </a:prstGeom>
          <a:solidFill>
            <a:srgbClr val="00B0F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Infrastructure as a service 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(IaaS)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993333B-8AF2-A747-9EB7-BEBA8627E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505" y="5303584"/>
            <a:ext cx="4065806" cy="1077745"/>
          </a:xfrm>
          <a:prstGeom prst="roundRect">
            <a:avLst>
              <a:gd name="adj" fmla="val 3899"/>
            </a:avLst>
          </a:prstGeom>
          <a:solidFill>
            <a:schemeClr val="accent6">
              <a:lumMod val="60000"/>
              <a:lumOff val="4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Cloud data center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0A5B95-DDE5-8A48-B0B4-E08EDAF2E502}"/>
              </a:ext>
            </a:extLst>
          </p:cNvPr>
          <p:cNvSpPr txBox="1"/>
          <p:nvPr/>
        </p:nvSpPr>
        <p:spPr>
          <a:xfrm>
            <a:off x="1801013" y="1556793"/>
            <a:ext cx="2224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</a:t>
            </a:r>
            <a:b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880652-CF07-F846-8542-8EDF597FA6C4}"/>
              </a:ext>
            </a:extLst>
          </p:cNvPr>
          <p:cNvSpPr txBox="1"/>
          <p:nvPr/>
        </p:nvSpPr>
        <p:spPr>
          <a:xfrm>
            <a:off x="8462788" y="1492297"/>
            <a:ext cx="1877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Logistics </a:t>
            </a:r>
            <a:b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B6EA08-BFA5-9D48-81EA-F7C2A27DFBAF}"/>
              </a:ext>
            </a:extLst>
          </p:cNvPr>
          <p:cNvSpPr txBox="1"/>
          <p:nvPr/>
        </p:nvSpPr>
        <p:spPr>
          <a:xfrm>
            <a:off x="8289599" y="4125171"/>
            <a:ext cx="2224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Computing Virtualization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A0FD596D-8C75-654F-BDF6-D66AAC049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505" y="2717113"/>
            <a:ext cx="4065806" cy="1081431"/>
          </a:xfrm>
          <a:prstGeom prst="roundRect">
            <a:avLst>
              <a:gd name="adj" fmla="val 3899"/>
            </a:avLst>
          </a:prstGeom>
          <a:solidFill>
            <a:schemeClr val="accent5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Platform as a service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(PaaS)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5C214BE-61D9-494C-87B4-342E1D1B1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1423878"/>
            <a:ext cx="4065806" cy="1081431"/>
          </a:xfrm>
          <a:prstGeom prst="roundRect">
            <a:avLst>
              <a:gd name="adj" fmla="val 3899"/>
            </a:avLst>
          </a:prstGeom>
          <a:solidFill>
            <a:srgbClr val="FFD579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Software as a service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(SaaS)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A60299-C367-2545-AE6B-DA38A2D2ED56}"/>
              </a:ext>
            </a:extLst>
          </p:cNvPr>
          <p:cNvSpPr txBox="1"/>
          <p:nvPr/>
        </p:nvSpPr>
        <p:spPr>
          <a:xfrm>
            <a:off x="1801013" y="2732728"/>
            <a:ext cx="2224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management </a:t>
            </a:r>
            <a:b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59EB65-60AB-EF4F-A5C8-7CE1ABAAF2AF}"/>
              </a:ext>
            </a:extLst>
          </p:cNvPr>
          <p:cNvSpPr txBox="1"/>
          <p:nvPr/>
        </p:nvSpPr>
        <p:spPr>
          <a:xfrm>
            <a:off x="1801013" y="4077073"/>
            <a:ext cx="2224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Storage Network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D30EE8-ABBD-6843-8BB8-3185A49CD0CC}"/>
              </a:ext>
            </a:extLst>
          </p:cNvPr>
          <p:cNvSpPr txBox="1"/>
          <p:nvPr/>
        </p:nvSpPr>
        <p:spPr>
          <a:xfrm>
            <a:off x="8460097" y="2649471"/>
            <a:ext cx="1883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</a:t>
            </a:r>
            <a:b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7288938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189E-BDBA-6440-BD04-2BF3C2039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3"/>
            <a:ext cx="8229600" cy="94999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Software as a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0C5A5-7C27-294A-A870-205F8B8D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46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5BDC13-5700-6C4C-939F-6B954C33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4E86622-7958-454E-A564-9F8F03167032}"/>
              </a:ext>
            </a:extLst>
          </p:cNvPr>
          <p:cNvSpPr/>
          <p:nvPr/>
        </p:nvSpPr>
        <p:spPr>
          <a:xfrm>
            <a:off x="4295800" y="3647865"/>
            <a:ext cx="5472608" cy="2088232"/>
          </a:xfrm>
          <a:custGeom>
            <a:avLst/>
            <a:gdLst>
              <a:gd name="connsiteX0" fmla="*/ 104172 w 3900668"/>
              <a:gd name="connsiteY0" fmla="*/ 798653 h 2407534"/>
              <a:gd name="connsiteX1" fmla="*/ 0 w 3900668"/>
              <a:gd name="connsiteY1" fmla="*/ 2407534 h 2407534"/>
              <a:gd name="connsiteX2" fmla="*/ 3900668 w 3900668"/>
              <a:gd name="connsiteY2" fmla="*/ 2372810 h 2407534"/>
              <a:gd name="connsiteX3" fmla="*/ 3541853 w 3900668"/>
              <a:gd name="connsiteY3" fmla="*/ 775504 h 2407534"/>
              <a:gd name="connsiteX4" fmla="*/ 2060294 w 3900668"/>
              <a:gd name="connsiteY4" fmla="*/ 0 h 2407534"/>
              <a:gd name="connsiteX5" fmla="*/ 104172 w 3900668"/>
              <a:gd name="connsiteY5" fmla="*/ 798653 h 2407534"/>
              <a:gd name="connsiteX0" fmla="*/ 104172 w 3900668"/>
              <a:gd name="connsiteY0" fmla="*/ 1146139 h 2755020"/>
              <a:gd name="connsiteX1" fmla="*/ 0 w 3900668"/>
              <a:gd name="connsiteY1" fmla="*/ 2755020 h 2755020"/>
              <a:gd name="connsiteX2" fmla="*/ 3900668 w 3900668"/>
              <a:gd name="connsiteY2" fmla="*/ 2720296 h 2755020"/>
              <a:gd name="connsiteX3" fmla="*/ 3541853 w 3900668"/>
              <a:gd name="connsiteY3" fmla="*/ 1122990 h 2755020"/>
              <a:gd name="connsiteX4" fmla="*/ 2060294 w 3900668"/>
              <a:gd name="connsiteY4" fmla="*/ 347486 h 2755020"/>
              <a:gd name="connsiteX5" fmla="*/ 104172 w 3900668"/>
              <a:gd name="connsiteY5" fmla="*/ 1146139 h 2755020"/>
              <a:gd name="connsiteX0" fmla="*/ 104172 w 3900668"/>
              <a:gd name="connsiteY0" fmla="*/ 1396284 h 3005165"/>
              <a:gd name="connsiteX1" fmla="*/ 0 w 3900668"/>
              <a:gd name="connsiteY1" fmla="*/ 3005165 h 3005165"/>
              <a:gd name="connsiteX2" fmla="*/ 3900668 w 3900668"/>
              <a:gd name="connsiteY2" fmla="*/ 2970441 h 3005165"/>
              <a:gd name="connsiteX3" fmla="*/ 3541853 w 3900668"/>
              <a:gd name="connsiteY3" fmla="*/ 1373135 h 3005165"/>
              <a:gd name="connsiteX4" fmla="*/ 2060294 w 3900668"/>
              <a:gd name="connsiteY4" fmla="*/ 597631 h 3005165"/>
              <a:gd name="connsiteX5" fmla="*/ 104172 w 3900668"/>
              <a:gd name="connsiteY5" fmla="*/ 1396284 h 3005165"/>
              <a:gd name="connsiteX0" fmla="*/ 104172 w 3900668"/>
              <a:gd name="connsiteY0" fmla="*/ 1391247 h 3000128"/>
              <a:gd name="connsiteX1" fmla="*/ 0 w 3900668"/>
              <a:gd name="connsiteY1" fmla="*/ 3000128 h 3000128"/>
              <a:gd name="connsiteX2" fmla="*/ 3900668 w 3900668"/>
              <a:gd name="connsiteY2" fmla="*/ 2965404 h 3000128"/>
              <a:gd name="connsiteX3" fmla="*/ 3541853 w 3900668"/>
              <a:gd name="connsiteY3" fmla="*/ 1368098 h 3000128"/>
              <a:gd name="connsiteX4" fmla="*/ 2060294 w 3900668"/>
              <a:gd name="connsiteY4" fmla="*/ 592594 h 3000128"/>
              <a:gd name="connsiteX5" fmla="*/ 104172 w 3900668"/>
              <a:gd name="connsiteY5" fmla="*/ 1391247 h 3000128"/>
              <a:gd name="connsiteX0" fmla="*/ 764501 w 4560997"/>
              <a:gd name="connsiteY0" fmla="*/ 1391247 h 3000128"/>
              <a:gd name="connsiteX1" fmla="*/ 660329 w 4560997"/>
              <a:gd name="connsiteY1" fmla="*/ 3000128 h 3000128"/>
              <a:gd name="connsiteX2" fmla="*/ 4560997 w 4560997"/>
              <a:gd name="connsiteY2" fmla="*/ 2965404 h 3000128"/>
              <a:gd name="connsiteX3" fmla="*/ 4202182 w 4560997"/>
              <a:gd name="connsiteY3" fmla="*/ 1368098 h 3000128"/>
              <a:gd name="connsiteX4" fmla="*/ 2720623 w 4560997"/>
              <a:gd name="connsiteY4" fmla="*/ 592594 h 3000128"/>
              <a:gd name="connsiteX5" fmla="*/ 764501 w 4560997"/>
              <a:gd name="connsiteY5" fmla="*/ 1391247 h 3000128"/>
              <a:gd name="connsiteX0" fmla="*/ 802770 w 4599266"/>
              <a:gd name="connsiteY0" fmla="*/ 1391247 h 3000128"/>
              <a:gd name="connsiteX1" fmla="*/ 698598 w 4599266"/>
              <a:gd name="connsiteY1" fmla="*/ 3000128 h 3000128"/>
              <a:gd name="connsiteX2" fmla="*/ 4599266 w 4599266"/>
              <a:gd name="connsiteY2" fmla="*/ 2965404 h 3000128"/>
              <a:gd name="connsiteX3" fmla="*/ 4240451 w 4599266"/>
              <a:gd name="connsiteY3" fmla="*/ 1368098 h 3000128"/>
              <a:gd name="connsiteX4" fmla="*/ 2758892 w 4599266"/>
              <a:gd name="connsiteY4" fmla="*/ 592594 h 3000128"/>
              <a:gd name="connsiteX5" fmla="*/ 802770 w 4599266"/>
              <a:gd name="connsiteY5" fmla="*/ 1391247 h 3000128"/>
              <a:gd name="connsiteX0" fmla="*/ 807912 w 4604408"/>
              <a:gd name="connsiteY0" fmla="*/ 1391247 h 3000128"/>
              <a:gd name="connsiteX1" fmla="*/ 703740 w 4604408"/>
              <a:gd name="connsiteY1" fmla="*/ 3000128 h 3000128"/>
              <a:gd name="connsiteX2" fmla="*/ 4604408 w 4604408"/>
              <a:gd name="connsiteY2" fmla="*/ 2965404 h 3000128"/>
              <a:gd name="connsiteX3" fmla="*/ 4245593 w 4604408"/>
              <a:gd name="connsiteY3" fmla="*/ 1368098 h 3000128"/>
              <a:gd name="connsiteX4" fmla="*/ 2764034 w 4604408"/>
              <a:gd name="connsiteY4" fmla="*/ 592594 h 3000128"/>
              <a:gd name="connsiteX5" fmla="*/ 807912 w 4604408"/>
              <a:gd name="connsiteY5" fmla="*/ 1391247 h 3000128"/>
              <a:gd name="connsiteX0" fmla="*/ 869950 w 4666446"/>
              <a:gd name="connsiteY0" fmla="*/ 1391247 h 3000128"/>
              <a:gd name="connsiteX1" fmla="*/ 765778 w 4666446"/>
              <a:gd name="connsiteY1" fmla="*/ 3000128 h 3000128"/>
              <a:gd name="connsiteX2" fmla="*/ 4666446 w 4666446"/>
              <a:gd name="connsiteY2" fmla="*/ 2965404 h 3000128"/>
              <a:gd name="connsiteX3" fmla="*/ 4307631 w 4666446"/>
              <a:gd name="connsiteY3" fmla="*/ 1368098 h 3000128"/>
              <a:gd name="connsiteX4" fmla="*/ 2826072 w 4666446"/>
              <a:gd name="connsiteY4" fmla="*/ 592594 h 3000128"/>
              <a:gd name="connsiteX5" fmla="*/ 869950 w 4666446"/>
              <a:gd name="connsiteY5" fmla="*/ 1391247 h 3000128"/>
              <a:gd name="connsiteX0" fmla="*/ 783328 w 4579824"/>
              <a:gd name="connsiteY0" fmla="*/ 1391247 h 3000128"/>
              <a:gd name="connsiteX1" fmla="*/ 679156 w 4579824"/>
              <a:gd name="connsiteY1" fmla="*/ 3000128 h 3000128"/>
              <a:gd name="connsiteX2" fmla="*/ 4579824 w 4579824"/>
              <a:gd name="connsiteY2" fmla="*/ 2965404 h 3000128"/>
              <a:gd name="connsiteX3" fmla="*/ 4221009 w 4579824"/>
              <a:gd name="connsiteY3" fmla="*/ 1368098 h 3000128"/>
              <a:gd name="connsiteX4" fmla="*/ 2739450 w 4579824"/>
              <a:gd name="connsiteY4" fmla="*/ 592594 h 3000128"/>
              <a:gd name="connsiteX5" fmla="*/ 783328 w 4579824"/>
              <a:gd name="connsiteY5" fmla="*/ 1391247 h 3000128"/>
              <a:gd name="connsiteX0" fmla="*/ 805054 w 4601550"/>
              <a:gd name="connsiteY0" fmla="*/ 1391247 h 3000128"/>
              <a:gd name="connsiteX1" fmla="*/ 700882 w 4601550"/>
              <a:gd name="connsiteY1" fmla="*/ 3000128 h 3000128"/>
              <a:gd name="connsiteX2" fmla="*/ 4601550 w 4601550"/>
              <a:gd name="connsiteY2" fmla="*/ 2965404 h 3000128"/>
              <a:gd name="connsiteX3" fmla="*/ 4242735 w 4601550"/>
              <a:gd name="connsiteY3" fmla="*/ 1368098 h 3000128"/>
              <a:gd name="connsiteX4" fmla="*/ 2761176 w 4601550"/>
              <a:gd name="connsiteY4" fmla="*/ 592594 h 3000128"/>
              <a:gd name="connsiteX5" fmla="*/ 805054 w 4601550"/>
              <a:gd name="connsiteY5" fmla="*/ 1391247 h 3000128"/>
              <a:gd name="connsiteX0" fmla="*/ 805054 w 4601550"/>
              <a:gd name="connsiteY0" fmla="*/ 1391247 h 3000128"/>
              <a:gd name="connsiteX1" fmla="*/ 700882 w 4601550"/>
              <a:gd name="connsiteY1" fmla="*/ 3000128 h 3000128"/>
              <a:gd name="connsiteX2" fmla="*/ 4601550 w 4601550"/>
              <a:gd name="connsiteY2" fmla="*/ 2965404 h 3000128"/>
              <a:gd name="connsiteX3" fmla="*/ 4242735 w 4601550"/>
              <a:gd name="connsiteY3" fmla="*/ 1368098 h 3000128"/>
              <a:gd name="connsiteX4" fmla="*/ 2761176 w 4601550"/>
              <a:gd name="connsiteY4" fmla="*/ 592594 h 3000128"/>
              <a:gd name="connsiteX5" fmla="*/ 805054 w 4601550"/>
              <a:gd name="connsiteY5" fmla="*/ 1391247 h 3000128"/>
              <a:gd name="connsiteX0" fmla="*/ 805054 w 4601550"/>
              <a:gd name="connsiteY0" fmla="*/ 1391247 h 3000128"/>
              <a:gd name="connsiteX1" fmla="*/ 700882 w 4601550"/>
              <a:gd name="connsiteY1" fmla="*/ 3000128 h 3000128"/>
              <a:gd name="connsiteX2" fmla="*/ 4601550 w 4601550"/>
              <a:gd name="connsiteY2" fmla="*/ 2965404 h 3000128"/>
              <a:gd name="connsiteX3" fmla="*/ 4242735 w 4601550"/>
              <a:gd name="connsiteY3" fmla="*/ 1368098 h 3000128"/>
              <a:gd name="connsiteX4" fmla="*/ 2761176 w 4601550"/>
              <a:gd name="connsiteY4" fmla="*/ 592594 h 3000128"/>
              <a:gd name="connsiteX5" fmla="*/ 805054 w 4601550"/>
              <a:gd name="connsiteY5" fmla="*/ 1391247 h 3000128"/>
              <a:gd name="connsiteX0" fmla="*/ 805054 w 4601550"/>
              <a:gd name="connsiteY0" fmla="*/ 1391247 h 3000128"/>
              <a:gd name="connsiteX1" fmla="*/ 700882 w 4601550"/>
              <a:gd name="connsiteY1" fmla="*/ 3000128 h 3000128"/>
              <a:gd name="connsiteX2" fmla="*/ 4601550 w 4601550"/>
              <a:gd name="connsiteY2" fmla="*/ 2965404 h 3000128"/>
              <a:gd name="connsiteX3" fmla="*/ 4242735 w 4601550"/>
              <a:gd name="connsiteY3" fmla="*/ 1368098 h 3000128"/>
              <a:gd name="connsiteX4" fmla="*/ 2761176 w 4601550"/>
              <a:gd name="connsiteY4" fmla="*/ 592594 h 3000128"/>
              <a:gd name="connsiteX5" fmla="*/ 805054 w 4601550"/>
              <a:gd name="connsiteY5" fmla="*/ 1391247 h 3000128"/>
              <a:gd name="connsiteX0" fmla="*/ 805054 w 4601550"/>
              <a:gd name="connsiteY0" fmla="*/ 1391247 h 3000128"/>
              <a:gd name="connsiteX1" fmla="*/ 700882 w 4601550"/>
              <a:gd name="connsiteY1" fmla="*/ 3000128 h 3000128"/>
              <a:gd name="connsiteX2" fmla="*/ 4601550 w 4601550"/>
              <a:gd name="connsiteY2" fmla="*/ 2965404 h 3000128"/>
              <a:gd name="connsiteX3" fmla="*/ 4242735 w 4601550"/>
              <a:gd name="connsiteY3" fmla="*/ 1368098 h 3000128"/>
              <a:gd name="connsiteX4" fmla="*/ 2761176 w 4601550"/>
              <a:gd name="connsiteY4" fmla="*/ 592594 h 3000128"/>
              <a:gd name="connsiteX5" fmla="*/ 805054 w 4601550"/>
              <a:gd name="connsiteY5" fmla="*/ 1391247 h 3000128"/>
              <a:gd name="connsiteX0" fmla="*/ 805054 w 4841325"/>
              <a:gd name="connsiteY0" fmla="*/ 1391247 h 3000128"/>
              <a:gd name="connsiteX1" fmla="*/ 700882 w 4841325"/>
              <a:gd name="connsiteY1" fmla="*/ 3000128 h 3000128"/>
              <a:gd name="connsiteX2" fmla="*/ 4601550 w 4841325"/>
              <a:gd name="connsiteY2" fmla="*/ 2965404 h 3000128"/>
              <a:gd name="connsiteX3" fmla="*/ 4242735 w 4841325"/>
              <a:gd name="connsiteY3" fmla="*/ 1368098 h 3000128"/>
              <a:gd name="connsiteX4" fmla="*/ 2761176 w 4841325"/>
              <a:gd name="connsiteY4" fmla="*/ 592594 h 3000128"/>
              <a:gd name="connsiteX5" fmla="*/ 805054 w 4841325"/>
              <a:gd name="connsiteY5" fmla="*/ 1391247 h 3000128"/>
              <a:gd name="connsiteX0" fmla="*/ 805054 w 5231855"/>
              <a:gd name="connsiteY0" fmla="*/ 1391247 h 3000128"/>
              <a:gd name="connsiteX1" fmla="*/ 700882 w 5231855"/>
              <a:gd name="connsiteY1" fmla="*/ 3000128 h 3000128"/>
              <a:gd name="connsiteX2" fmla="*/ 4601550 w 5231855"/>
              <a:gd name="connsiteY2" fmla="*/ 2965404 h 3000128"/>
              <a:gd name="connsiteX3" fmla="*/ 4242735 w 5231855"/>
              <a:gd name="connsiteY3" fmla="*/ 1368098 h 3000128"/>
              <a:gd name="connsiteX4" fmla="*/ 2761176 w 5231855"/>
              <a:gd name="connsiteY4" fmla="*/ 592594 h 3000128"/>
              <a:gd name="connsiteX5" fmla="*/ 805054 w 5231855"/>
              <a:gd name="connsiteY5" fmla="*/ 1391247 h 300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1855" h="3000128">
                <a:moveTo>
                  <a:pt x="805054" y="1391247"/>
                </a:moveTo>
                <a:cubicBezTo>
                  <a:pt x="261044" y="1267784"/>
                  <a:pt x="-641781" y="2544857"/>
                  <a:pt x="700882" y="3000128"/>
                </a:cubicBezTo>
                <a:lnTo>
                  <a:pt x="4601550" y="2965404"/>
                </a:lnTo>
                <a:cubicBezTo>
                  <a:pt x="5558390" y="2826509"/>
                  <a:pt x="5415636" y="1344948"/>
                  <a:pt x="4242735" y="1368098"/>
                </a:cubicBezTo>
                <a:cubicBezTo>
                  <a:pt x="4397064" y="785505"/>
                  <a:pt x="3648569" y="-5432"/>
                  <a:pt x="2761176" y="592594"/>
                </a:cubicBezTo>
                <a:cubicBezTo>
                  <a:pt x="2155434" y="-425977"/>
                  <a:pt x="484822" y="-113462"/>
                  <a:pt x="805054" y="139124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r>
              <a:rPr lang="en-US" sz="3200" b="1" dirty="0">
                <a:solidFill>
                  <a:srgbClr val="C00000"/>
                </a:solidFill>
              </a:rPr>
              <a:t>Cloud Infrastructure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5362C-4E30-F145-BB0F-0B69EF4C91A7}"/>
              </a:ext>
            </a:extLst>
          </p:cNvPr>
          <p:cNvSpPr txBox="1"/>
          <p:nvPr/>
        </p:nvSpPr>
        <p:spPr>
          <a:xfrm>
            <a:off x="1581557" y="4616481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</a:t>
            </a:r>
            <a:b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BF91EB-D624-2446-AD23-6D01AA0714CF}"/>
              </a:ext>
            </a:extLst>
          </p:cNvPr>
          <p:cNvSpPr txBox="1"/>
          <p:nvPr/>
        </p:nvSpPr>
        <p:spPr>
          <a:xfrm>
            <a:off x="1693640" y="3153037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</a:t>
            </a:r>
            <a:b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E7849-E569-CD46-8B92-BAB959CC73C3}"/>
              </a:ext>
            </a:extLst>
          </p:cNvPr>
          <p:cNvSpPr txBox="1"/>
          <p:nvPr/>
        </p:nvSpPr>
        <p:spPr>
          <a:xfrm>
            <a:off x="1613489" y="1616637"/>
            <a:ext cx="2900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customers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2665BFB-0A2B-B047-88B1-DA119784E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912" y="3068961"/>
            <a:ext cx="3600400" cy="1010953"/>
          </a:xfrm>
          <a:prstGeom prst="roundRect">
            <a:avLst>
              <a:gd name="adj" fmla="val 3899"/>
            </a:avLst>
          </a:prstGeom>
          <a:solidFill>
            <a:srgbClr val="FFD579"/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services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14F6028-7812-9D4E-A2EA-F4CDF698A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856" y="1868642"/>
            <a:ext cx="504056" cy="480239"/>
          </a:xfrm>
          <a:prstGeom prst="roundRect">
            <a:avLst>
              <a:gd name="adj" fmla="val 3899"/>
            </a:avLst>
          </a:prstGeom>
          <a:solidFill>
            <a:srgbClr val="FDEADA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8056D21-C9B0-B14E-9675-C61925BC3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1959" y="1868642"/>
            <a:ext cx="504056" cy="480239"/>
          </a:xfrm>
          <a:prstGeom prst="roundRect">
            <a:avLst>
              <a:gd name="adj" fmla="val 3899"/>
            </a:avLst>
          </a:prstGeom>
          <a:solidFill>
            <a:srgbClr val="FDEADA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466D557-6D52-484C-9CFE-7EADCE740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4062" y="1868642"/>
            <a:ext cx="504056" cy="480239"/>
          </a:xfrm>
          <a:prstGeom prst="roundRect">
            <a:avLst>
              <a:gd name="adj" fmla="val 3899"/>
            </a:avLst>
          </a:prstGeom>
          <a:solidFill>
            <a:srgbClr val="FDEADA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329F139-09C1-734F-9FC8-CBBBE12E2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165" y="1868642"/>
            <a:ext cx="504056" cy="480239"/>
          </a:xfrm>
          <a:prstGeom prst="roundRect">
            <a:avLst>
              <a:gd name="adj" fmla="val 3899"/>
            </a:avLst>
          </a:prstGeom>
          <a:solidFill>
            <a:srgbClr val="FDEADA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CDF86182-66D3-1143-9BDE-355D142D4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268" y="1868642"/>
            <a:ext cx="504056" cy="480239"/>
          </a:xfrm>
          <a:prstGeom prst="roundRect">
            <a:avLst>
              <a:gd name="adj" fmla="val 3899"/>
            </a:avLst>
          </a:prstGeom>
          <a:solidFill>
            <a:srgbClr val="FDEADA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CE23D12-AFCD-0643-9A4E-60794D7DA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0369" y="1868642"/>
            <a:ext cx="504056" cy="480239"/>
          </a:xfrm>
          <a:prstGeom prst="roundRect">
            <a:avLst>
              <a:gd name="adj" fmla="val 3899"/>
            </a:avLst>
          </a:prstGeom>
          <a:solidFill>
            <a:srgbClr val="FDEADA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D37ABD4-F3E9-BA40-AFCE-AD81673F63DE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5051885" y="2348880"/>
            <a:ext cx="560075" cy="7200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627AAA-91B9-6041-BB30-65344C24D7C8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5863987" y="2348880"/>
            <a:ext cx="252028" cy="7200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164A022-AB40-074C-A6A9-D07A47176672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6676090" y="2348880"/>
            <a:ext cx="0" cy="7200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B999A84-5BC6-5248-B138-E4606EDD96A9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7488193" y="2348880"/>
            <a:ext cx="0" cy="7200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C3CB9CB-3FE5-B74E-BCCF-FA2B4F2BC8FD}"/>
              </a:ext>
            </a:extLst>
          </p:cNvPr>
          <p:cNvCxnSpPr>
            <a:cxnSpLocks/>
            <a:stCxn id="19" idx="2"/>
          </p:cNvCxnSpPr>
          <p:nvPr/>
        </p:nvCxnSpPr>
        <p:spPr>
          <a:xfrm flipH="1">
            <a:off x="8048268" y="2348880"/>
            <a:ext cx="252028" cy="7200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C0FD8E9-89DD-2248-B722-D95B4328CDCB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8499475" y="2348880"/>
            <a:ext cx="612922" cy="72008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9934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Microservices architecture –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key design questions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14CBDD7-4BA5-F445-A911-3F6C7917EC31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390270" y="3524332"/>
            <a:ext cx="562210" cy="529529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07A3C3-C62F-7D45-B3A4-D9FCE1B44005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744072" y="5038838"/>
            <a:ext cx="679570" cy="79305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CEBBC0-0ACE-7546-88E4-A331A33C4A57}"/>
              </a:ext>
            </a:extLst>
          </p:cNvPr>
          <p:cNvCxnSpPr>
            <a:cxnSpLocks/>
            <a:stCxn id="17" idx="3"/>
          </p:cNvCxnSpPr>
          <p:nvPr/>
        </p:nvCxnSpPr>
        <p:spPr>
          <a:xfrm flipV="1">
            <a:off x="4923115" y="5038838"/>
            <a:ext cx="805587" cy="79305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744E67-903E-0542-A4F4-9B274D5E5AAD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4491067" y="3524331"/>
            <a:ext cx="562211" cy="571780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54EAA7-2B36-2B4F-9155-68A9FE21CBFE}"/>
              </a:ext>
            </a:extLst>
          </p:cNvPr>
          <p:cNvCxnSpPr>
            <a:cxnSpLocks/>
            <a:stCxn id="16" idx="2"/>
            <a:endCxn id="12" idx="0"/>
          </p:cNvCxnSpPr>
          <p:nvPr/>
        </p:nvCxnSpPr>
        <p:spPr>
          <a:xfrm flipH="1">
            <a:off x="6212517" y="2690037"/>
            <a:ext cx="1" cy="816046"/>
          </a:xfrm>
          <a:prstGeom prst="straightConnector1">
            <a:avLst/>
          </a:prstGeom>
          <a:ln w="76200">
            <a:solidFill>
              <a:schemeClr val="bg1">
                <a:lumMod val="65000"/>
              </a:schemeClr>
            </a:solidFill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77490C7-8C10-B742-9B78-719B68A10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763" y="3506084"/>
            <a:ext cx="2355506" cy="1532753"/>
          </a:xfrm>
          <a:prstGeom prst="roundRect">
            <a:avLst>
              <a:gd name="adj" fmla="val 21979"/>
            </a:avLst>
          </a:prstGeom>
          <a:solidFill>
            <a:srgbClr val="FFD579"/>
          </a:solidFill>
          <a:ln w="2857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Microservices architecture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4B66ADE-1CCC-5140-AE7C-8177CE0C6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2480" y="2827575"/>
            <a:ext cx="2355506" cy="1393513"/>
          </a:xfrm>
          <a:prstGeom prst="roundRect">
            <a:avLst>
              <a:gd name="adj" fmla="val 15458"/>
            </a:avLst>
          </a:prstGeom>
          <a:solidFill>
            <a:srgbClr val="FDEADA"/>
          </a:solidFill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should microservices communicate with each other?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13433704-A5A6-774E-9A7D-E3F467C9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642" y="5143913"/>
            <a:ext cx="2355506" cy="1375950"/>
          </a:xfrm>
          <a:prstGeom prst="roundRect">
            <a:avLst>
              <a:gd name="adj" fmla="val 15458"/>
            </a:avLst>
          </a:prstGeom>
          <a:solidFill>
            <a:srgbClr val="FDEADA"/>
          </a:solidFill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should service failure be detected, reported and managed?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B55C4AF-4C9A-F448-A97E-64BE95D44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560" y="2827575"/>
            <a:ext cx="2355506" cy="1393513"/>
          </a:xfrm>
          <a:prstGeom prst="roundRect">
            <a:avLst>
              <a:gd name="adj" fmla="val 17014"/>
            </a:avLst>
          </a:prstGeom>
          <a:solidFill>
            <a:srgbClr val="FDEADA"/>
          </a:solidFill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should data be distributed and shared?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CC90AAE-732E-A340-9DF6-C34A4090B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281" y="1446913"/>
            <a:ext cx="2616473" cy="1243124"/>
          </a:xfrm>
          <a:prstGeom prst="roundRect">
            <a:avLst>
              <a:gd name="adj" fmla="val 21871"/>
            </a:avLst>
          </a:prstGeom>
          <a:solidFill>
            <a:srgbClr val="FDEADA"/>
          </a:solidFill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microservices that make up the system? 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9471A82-03B9-B14F-8048-2460DFD3F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7608" y="5143913"/>
            <a:ext cx="2355506" cy="1375950"/>
          </a:xfrm>
          <a:prstGeom prst="roundRect">
            <a:avLst>
              <a:gd name="adj" fmla="val 13902"/>
            </a:avLst>
          </a:prstGeom>
          <a:solidFill>
            <a:srgbClr val="FDEADA"/>
          </a:solidFill>
          <a:ln w="28575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should the microservices in the system be coordinated?</a:t>
            </a:r>
          </a:p>
        </p:txBody>
      </p:sp>
    </p:spTree>
    <p:extLst>
      <p:ext uri="{BB962C8B-B14F-4D97-AF65-F5344CB8AC3E}">
        <p14:creationId xmlns:p14="http://schemas.microsoft.com/office/powerpoint/2010/main" val="18315634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48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3"/>
            <a:ext cx="8229600" cy="7383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Types of security threat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3677C37-FC27-704D-AEB4-DE7417EB0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8794" y="1844825"/>
            <a:ext cx="1973619" cy="871391"/>
          </a:xfrm>
          <a:prstGeom prst="roundRect">
            <a:avLst>
              <a:gd name="adj" fmla="val 20942"/>
            </a:avLst>
          </a:prstGeom>
          <a:solidFill>
            <a:schemeClr val="accent2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Availability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14EEECC-02D2-984B-A993-BBB1EA097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031" y="3484053"/>
            <a:ext cx="1836202" cy="593020"/>
          </a:xfrm>
          <a:prstGeom prst="roundRect">
            <a:avLst>
              <a:gd name="adj" fmla="val 8023"/>
            </a:avLst>
          </a:prstGeom>
          <a:solidFill>
            <a:srgbClr val="FFD579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9D311A2-2819-EE4D-B4A1-E5715F99134E}"/>
              </a:ext>
            </a:extLst>
          </p:cNvPr>
          <p:cNvCxnSpPr>
            <a:cxnSpLocks/>
            <a:stCxn id="37" idx="0"/>
            <a:endCxn id="9" idx="2"/>
          </p:cNvCxnSpPr>
          <p:nvPr/>
        </p:nvCxnSpPr>
        <p:spPr>
          <a:xfrm flipV="1">
            <a:off x="6060132" y="4077074"/>
            <a:ext cx="0" cy="749847"/>
          </a:xfrm>
          <a:prstGeom prst="straightConnector1">
            <a:avLst/>
          </a:prstGeom>
          <a:ln w="76200">
            <a:solidFill>
              <a:schemeClr val="bg1">
                <a:lumMod val="50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CC11C8B9-F148-6B4F-9297-96C460107AAF}"/>
              </a:ext>
            </a:extLst>
          </p:cNvPr>
          <p:cNvCxnSpPr>
            <a:cxnSpLocks/>
            <a:stCxn id="31" idx="2"/>
          </p:cNvCxnSpPr>
          <p:nvPr/>
        </p:nvCxnSpPr>
        <p:spPr>
          <a:xfrm rot="5400000">
            <a:off x="7166618" y="2470842"/>
            <a:ext cx="1199663" cy="1576425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C9BEB3EF-4CD1-3141-B3E5-90EA95C979B2}"/>
              </a:ext>
            </a:extLst>
          </p:cNvPr>
          <p:cNvCxnSpPr>
            <a:cxnSpLocks/>
            <a:stCxn id="8" idx="2"/>
            <a:endCxn id="17" idx="1"/>
          </p:cNvCxnSpPr>
          <p:nvPr/>
        </p:nvCxnSpPr>
        <p:spPr>
          <a:xfrm rot="16200000" flipH="1">
            <a:off x="4089995" y="2191823"/>
            <a:ext cx="527644" cy="1576428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6E8D716-2C8E-0F46-B066-B78F69FE261F}"/>
              </a:ext>
            </a:extLst>
          </p:cNvPr>
          <p:cNvSpPr txBox="1"/>
          <p:nvPr/>
        </p:nvSpPr>
        <p:spPr>
          <a:xfrm>
            <a:off x="5062508" y="2185615"/>
            <a:ext cx="1995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PRODUCT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25E924-F387-1A4C-9190-698AF4F7578D}"/>
              </a:ext>
            </a:extLst>
          </p:cNvPr>
          <p:cNvSpPr txBox="1"/>
          <p:nvPr/>
        </p:nvSpPr>
        <p:spPr>
          <a:xfrm>
            <a:off x="2135832" y="915710"/>
            <a:ext cx="2853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attacker attempts to deny access to the system for legitimate users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94E44DF-6F9D-0E4D-A31B-5D6B44915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2031" y="3021368"/>
            <a:ext cx="1836202" cy="444983"/>
          </a:xfrm>
          <a:prstGeom prst="roundRect">
            <a:avLst>
              <a:gd name="adj" fmla="val 8023"/>
            </a:avLst>
          </a:prstGeom>
          <a:solidFill>
            <a:srgbClr val="FFD579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22C562E-53C2-AB4A-BD24-83CB9D238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7851" y="1787832"/>
            <a:ext cx="1973619" cy="871391"/>
          </a:xfrm>
          <a:prstGeom prst="roundRect">
            <a:avLst>
              <a:gd name="adj" fmla="val 20942"/>
            </a:avLst>
          </a:prstGeom>
          <a:solidFill>
            <a:schemeClr val="accent2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Integrity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3319DC-B5EB-414A-A22C-B8FB0E47119B}"/>
              </a:ext>
            </a:extLst>
          </p:cNvPr>
          <p:cNvSpPr txBox="1"/>
          <p:nvPr/>
        </p:nvSpPr>
        <p:spPr>
          <a:xfrm>
            <a:off x="7388809" y="915710"/>
            <a:ext cx="2221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attacker attempts to damage the system or its data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DA7C7F1-A22E-664C-98CD-801A30737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988" y="4826921"/>
            <a:ext cx="2592288" cy="871391"/>
          </a:xfrm>
          <a:prstGeom prst="roundRect">
            <a:avLst>
              <a:gd name="adj" fmla="val 20942"/>
            </a:avLst>
          </a:prstGeom>
          <a:solidFill>
            <a:schemeClr val="accent2">
              <a:lumMod val="40000"/>
              <a:lumOff val="6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Confidentiality </a:t>
            </a:r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A05B98-9277-8C4C-8C2A-C4395F78C961}"/>
              </a:ext>
            </a:extLst>
          </p:cNvPr>
          <p:cNvSpPr txBox="1"/>
          <p:nvPr/>
        </p:nvSpPr>
        <p:spPr>
          <a:xfrm>
            <a:off x="4474891" y="5663541"/>
            <a:ext cx="2954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attacker tries to gain access to private information held by the system</a:t>
            </a:r>
          </a:p>
        </p:txBody>
      </p: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A01C568F-81E4-B747-92D2-ABA64995C254}"/>
              </a:ext>
            </a:extLst>
          </p:cNvPr>
          <p:cNvCxnSpPr>
            <a:cxnSpLocks/>
            <a:stCxn id="31" idx="2"/>
            <a:endCxn id="17" idx="3"/>
          </p:cNvCxnSpPr>
          <p:nvPr/>
        </p:nvCxnSpPr>
        <p:spPr>
          <a:xfrm rot="5400000">
            <a:off x="7474130" y="2163328"/>
            <a:ext cx="584637" cy="1576427"/>
          </a:xfrm>
          <a:prstGeom prst="bentConnector2">
            <a:avLst/>
          </a:prstGeom>
          <a:ln w="76200">
            <a:solidFill>
              <a:schemeClr val="bg1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E0214C1-2156-9F42-B730-1A8D2291999C}"/>
              </a:ext>
            </a:extLst>
          </p:cNvPr>
          <p:cNvSpPr txBox="1"/>
          <p:nvPr/>
        </p:nvSpPr>
        <p:spPr>
          <a:xfrm>
            <a:off x="2532242" y="3277747"/>
            <a:ext cx="2286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denial of service (DDoS) attack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5C45189-ADCB-6945-9561-1A05D0AADDC1}"/>
              </a:ext>
            </a:extLst>
          </p:cNvPr>
          <p:cNvSpPr txBox="1"/>
          <p:nvPr/>
        </p:nvSpPr>
        <p:spPr>
          <a:xfrm>
            <a:off x="7226792" y="3302640"/>
            <a:ext cx="105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Virus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C4BE91-61BE-6D44-B6DA-50DB55F82255}"/>
              </a:ext>
            </a:extLst>
          </p:cNvPr>
          <p:cNvSpPr txBox="1"/>
          <p:nvPr/>
        </p:nvSpPr>
        <p:spPr>
          <a:xfrm>
            <a:off x="7033417" y="3933639"/>
            <a:ext cx="1521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Ransomware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EF585B0-3647-7543-BCDD-C1847E0D2A2B}"/>
              </a:ext>
            </a:extLst>
          </p:cNvPr>
          <p:cNvSpPr txBox="1"/>
          <p:nvPr/>
        </p:nvSpPr>
        <p:spPr>
          <a:xfrm>
            <a:off x="4691188" y="4286416"/>
            <a:ext cx="1457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theft</a:t>
            </a:r>
          </a:p>
        </p:txBody>
      </p:sp>
    </p:spTree>
    <p:extLst>
      <p:ext uri="{BB962C8B-B14F-4D97-AF65-F5344CB8AC3E}">
        <p14:creationId xmlns:p14="http://schemas.microsoft.com/office/powerpoint/2010/main" val="9141080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49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4625"/>
            <a:ext cx="8712968" cy="94999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Software product quality attributes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6CB130A-3A6E-AE4A-9682-BB266D317926}"/>
              </a:ext>
            </a:extLst>
          </p:cNvPr>
          <p:cNvSpPr/>
          <p:nvPr/>
        </p:nvSpPr>
        <p:spPr>
          <a:xfrm>
            <a:off x="4495800" y="2209572"/>
            <a:ext cx="3200400" cy="3200400"/>
          </a:xfrm>
          <a:prstGeom prst="ellipse">
            <a:avLst/>
          </a:prstGeom>
          <a:solidFill>
            <a:srgbClr val="FFD579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Software product quality attributes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66C410-BF93-4449-BDA1-56C2F406F114}"/>
              </a:ext>
            </a:extLst>
          </p:cNvPr>
          <p:cNvSpPr/>
          <p:nvPr/>
        </p:nvSpPr>
        <p:spPr>
          <a:xfrm>
            <a:off x="4079776" y="893044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Reliability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0A8874-5882-C148-8FC8-D3F3933BD436}"/>
              </a:ext>
            </a:extLst>
          </p:cNvPr>
          <p:cNvSpPr/>
          <p:nvPr/>
        </p:nvSpPr>
        <p:spPr>
          <a:xfrm>
            <a:off x="3126662" y="4277420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Usability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63BA09A-0FD0-824C-B8E1-4031AC080873}"/>
              </a:ext>
            </a:extLst>
          </p:cNvPr>
          <p:cNvSpPr/>
          <p:nvPr/>
        </p:nvSpPr>
        <p:spPr>
          <a:xfrm>
            <a:off x="7104112" y="4277420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300" dirty="0">
                <a:solidFill>
                  <a:schemeClr val="tx1"/>
                </a:solidFill>
              </a:rPr>
              <a:t>Maintainability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F63CCB-EE49-9E4C-B6D4-D280E935AFAE}"/>
              </a:ext>
            </a:extLst>
          </p:cNvPr>
          <p:cNvSpPr/>
          <p:nvPr/>
        </p:nvSpPr>
        <p:spPr>
          <a:xfrm>
            <a:off x="2694614" y="2405212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Security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08CC0F-8870-7347-8AEC-47DD30042119}"/>
              </a:ext>
            </a:extLst>
          </p:cNvPr>
          <p:cNvSpPr/>
          <p:nvPr/>
        </p:nvSpPr>
        <p:spPr>
          <a:xfrm>
            <a:off x="5107442" y="4925492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200" dirty="0">
                <a:solidFill>
                  <a:schemeClr val="tx1"/>
                </a:solidFill>
              </a:rPr>
              <a:t>Responsiveness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4087CB-743D-1B4B-AFB3-86257B912CD9}"/>
              </a:ext>
            </a:extLst>
          </p:cNvPr>
          <p:cNvSpPr/>
          <p:nvPr/>
        </p:nvSpPr>
        <p:spPr>
          <a:xfrm>
            <a:off x="7536160" y="2405212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Resilience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EC4D51D-7243-6144-81CF-B27D96616167}"/>
              </a:ext>
            </a:extLst>
          </p:cNvPr>
          <p:cNvSpPr/>
          <p:nvPr/>
        </p:nvSpPr>
        <p:spPr>
          <a:xfrm>
            <a:off x="6240016" y="893044"/>
            <a:ext cx="1961226" cy="174386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sz="2600" dirty="0">
                <a:solidFill>
                  <a:schemeClr val="tx1"/>
                </a:solidFill>
              </a:rPr>
              <a:t>Availability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BA6B37D-39D0-9F46-89C5-7D2B4BED9D7D}"/>
              </a:ext>
            </a:extLst>
          </p:cNvPr>
          <p:cNvSpPr/>
          <p:nvPr/>
        </p:nvSpPr>
        <p:spPr>
          <a:xfrm>
            <a:off x="4855200" y="1002214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E12D3D-3C2E-5A43-9990-1E6018DDDE72}"/>
              </a:ext>
            </a:extLst>
          </p:cNvPr>
          <p:cNvSpPr/>
          <p:nvPr/>
        </p:nvSpPr>
        <p:spPr>
          <a:xfrm>
            <a:off x="6979436" y="977839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F6F73F0-1328-3D4D-ACCF-B43468393369}"/>
              </a:ext>
            </a:extLst>
          </p:cNvPr>
          <p:cNvSpPr/>
          <p:nvPr/>
        </p:nvSpPr>
        <p:spPr>
          <a:xfrm>
            <a:off x="8294286" y="2478373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7FED701-BF7F-F940-935C-2055FBAA077E}"/>
              </a:ext>
            </a:extLst>
          </p:cNvPr>
          <p:cNvSpPr/>
          <p:nvPr/>
        </p:nvSpPr>
        <p:spPr>
          <a:xfrm>
            <a:off x="7823513" y="4344719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40DBF97-8510-F246-9DAA-3E6F2BA55148}"/>
              </a:ext>
            </a:extLst>
          </p:cNvPr>
          <p:cNvSpPr/>
          <p:nvPr/>
        </p:nvSpPr>
        <p:spPr>
          <a:xfrm>
            <a:off x="5854943" y="4998492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133731F-3377-274E-9319-10718768E29A}"/>
              </a:ext>
            </a:extLst>
          </p:cNvPr>
          <p:cNvSpPr/>
          <p:nvPr/>
        </p:nvSpPr>
        <p:spPr>
          <a:xfrm>
            <a:off x="3902086" y="4315026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179B9BE-971A-4840-9A00-F565780E42D7}"/>
              </a:ext>
            </a:extLst>
          </p:cNvPr>
          <p:cNvSpPr/>
          <p:nvPr/>
        </p:nvSpPr>
        <p:spPr>
          <a:xfrm>
            <a:off x="3461386" y="2475454"/>
            <a:ext cx="410378" cy="4114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4816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335B-D133-054C-9D2A-3D5B6F49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2864"/>
            <a:ext cx="11222181" cy="971550"/>
          </a:xfrm>
        </p:spPr>
        <p:txBody>
          <a:bodyPr>
            <a:noAutofit/>
          </a:bodyPr>
          <a:lstStyle/>
          <a:p>
            <a:r>
              <a:rPr lang="en-US" dirty="0"/>
              <a:t>Course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7E46-0ED1-0C4E-AE3E-A101A75A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31" y="1109102"/>
            <a:ext cx="11321140" cy="563888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This course introduces the </a:t>
            </a:r>
            <a:r>
              <a:rPr lang="en-US" sz="9600" dirty="0">
                <a:solidFill>
                  <a:srgbClr val="C00000"/>
                </a:solidFill>
              </a:rPr>
              <a:t>fundamental concepts, research issues, and hands-on practices </a:t>
            </a:r>
            <a:r>
              <a:rPr lang="en-US" sz="9600" dirty="0"/>
              <a:t>of </a:t>
            </a:r>
            <a:r>
              <a:rPr lang="en-US" sz="9600" dirty="0">
                <a:solidFill>
                  <a:srgbClr val="FF0000"/>
                </a:solidFill>
              </a:rPr>
              <a:t>software engineering</a:t>
            </a:r>
            <a:r>
              <a:rPr lang="en-US" sz="9600" dirty="0"/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Topics include: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Introduction to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Products and Project Management: Software product management and prototyping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Agile Software Engineering: Agile methods, Scrum, and Extreme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Features, Scenarios, and Stories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Architecture: Architectural design, System decomposition, and Distribution architecture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Cloud-Based Software: Virtualization and containers, Everything as a service, Software as a service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 Computing and Cloud Software Architecture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Microservices Architecture, RESTful services, Service deployment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Security and Privacy; Reliable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Testing: Functional testing, Test automation, Test-driven development, and Code reviews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DevOps and Code Management: Code management and DevOps automation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Case Study on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A82B-040A-2147-9093-B00AF36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F6C06-F73B-AB42-8F44-80848BEB4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4B99A-FA19-F644-9DF7-6F0C9E85B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54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50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44625"/>
            <a:ext cx="8712968" cy="94999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 refactoring process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07D7969C-5DFD-9D48-A18B-8327D710E043}"/>
              </a:ext>
            </a:extLst>
          </p:cNvPr>
          <p:cNvSpPr/>
          <p:nvPr/>
        </p:nvSpPr>
        <p:spPr>
          <a:xfrm>
            <a:off x="4799856" y="3717032"/>
            <a:ext cx="2526852" cy="2655893"/>
          </a:xfrm>
          <a:prstGeom prst="arc">
            <a:avLst>
              <a:gd name="adj1" fmla="val 11501282"/>
              <a:gd name="adj2" fmla="val 21102937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90A464F-49C2-794C-BC13-39105D84FFEF}"/>
              </a:ext>
            </a:extLst>
          </p:cNvPr>
          <p:cNvCxnSpPr>
            <a:cxnSpLocks/>
          </p:cNvCxnSpPr>
          <p:nvPr/>
        </p:nvCxnSpPr>
        <p:spPr>
          <a:xfrm>
            <a:off x="2704688" y="2704607"/>
            <a:ext cx="1303081" cy="0"/>
          </a:xfrm>
          <a:prstGeom prst="straightConnector1">
            <a:avLst/>
          </a:prstGeom>
          <a:ln w="152400">
            <a:solidFill>
              <a:schemeClr val="accent2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FF84A9D-B039-8F49-A406-23108DAFB2B5}"/>
              </a:ext>
            </a:extLst>
          </p:cNvPr>
          <p:cNvSpPr txBox="1"/>
          <p:nvPr/>
        </p:nvSpPr>
        <p:spPr>
          <a:xfrm>
            <a:off x="2704687" y="2039269"/>
            <a:ext cx="100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156F571-121E-9541-B989-4C15D0B65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082" y="2226802"/>
            <a:ext cx="2207548" cy="107972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Identify code </a:t>
            </a:r>
            <a:br>
              <a:rPr lang="en-US" sz="2400" b="1" dirty="0"/>
            </a:br>
            <a:r>
              <a:rPr lang="en-US" sz="2400" b="1" dirty="0"/>
              <a:t>‘smell’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3FDF478-C920-3048-A29E-5FCD2C442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271" y="2226802"/>
            <a:ext cx="2207548" cy="107972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Identify refactoring strategy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1174417D-28A0-9B4B-B610-05D3A10D4113}"/>
              </a:ext>
            </a:extLst>
          </p:cNvPr>
          <p:cNvSpPr/>
          <p:nvPr/>
        </p:nvSpPr>
        <p:spPr>
          <a:xfrm>
            <a:off x="4954228" y="1393449"/>
            <a:ext cx="2808440" cy="2393634"/>
          </a:xfrm>
          <a:prstGeom prst="arc">
            <a:avLst>
              <a:gd name="adj1" fmla="val 11908221"/>
              <a:gd name="adj2" fmla="val 20671112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9C3A63C2-D3D8-DD46-B116-EA3E3198D4D8}"/>
              </a:ext>
            </a:extLst>
          </p:cNvPr>
          <p:cNvSpPr/>
          <p:nvPr/>
        </p:nvSpPr>
        <p:spPr>
          <a:xfrm>
            <a:off x="5024645" y="2147041"/>
            <a:ext cx="2808440" cy="2393634"/>
          </a:xfrm>
          <a:prstGeom prst="arc">
            <a:avLst>
              <a:gd name="adj1" fmla="val 182114"/>
              <a:gd name="adj2" fmla="val 2924959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C352EE-AE47-CA4C-AEB2-1AB139062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386" y="4869558"/>
            <a:ext cx="2757399" cy="107972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Make small </a:t>
            </a:r>
          </a:p>
          <a:p>
            <a:pPr algn="ctr">
              <a:defRPr/>
            </a:pPr>
            <a:r>
              <a:rPr lang="en-US" sz="2400" b="1" dirty="0"/>
              <a:t>improvement until strategy completed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E9304CC2-7841-4A4D-A2A7-6E5CAF519AF8}"/>
              </a:ext>
            </a:extLst>
          </p:cNvPr>
          <p:cNvSpPr/>
          <p:nvPr/>
        </p:nvSpPr>
        <p:spPr>
          <a:xfrm>
            <a:off x="4799856" y="2147041"/>
            <a:ext cx="2808440" cy="2393634"/>
          </a:xfrm>
          <a:prstGeom prst="arc">
            <a:avLst>
              <a:gd name="adj1" fmla="val 8966232"/>
              <a:gd name="adj2" fmla="val 10829317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0C3ECB1-64C8-834D-AC72-5705E3E65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597" y="4869558"/>
            <a:ext cx="2207548" cy="107972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400" b="1" dirty="0"/>
              <a:t>Run automated code tests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537ECEC-2BC2-5A4F-A8B4-26467163DD6B}"/>
              </a:ext>
            </a:extLst>
          </p:cNvPr>
          <p:cNvSpPr/>
          <p:nvPr/>
        </p:nvSpPr>
        <p:spPr>
          <a:xfrm>
            <a:off x="4717016" y="3869452"/>
            <a:ext cx="2681700" cy="2655893"/>
          </a:xfrm>
          <a:prstGeom prst="arc">
            <a:avLst>
              <a:gd name="adj1" fmla="val 2513734"/>
              <a:gd name="adj2" fmla="val 8510562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449C71D-E90B-4246-A506-8DAA3C0DD667}"/>
              </a:ext>
            </a:extLst>
          </p:cNvPr>
          <p:cNvSpPr/>
          <p:nvPr/>
        </p:nvSpPr>
        <p:spPr>
          <a:xfrm>
            <a:off x="4533494" y="1772816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6073081-3ABA-B74D-B3B5-5224578B82BD}"/>
              </a:ext>
            </a:extLst>
          </p:cNvPr>
          <p:cNvSpPr/>
          <p:nvPr/>
        </p:nvSpPr>
        <p:spPr>
          <a:xfrm>
            <a:off x="7832554" y="1793384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5527DD0-9E16-8E4B-86D7-35F7F0106C12}"/>
              </a:ext>
            </a:extLst>
          </p:cNvPr>
          <p:cNvSpPr/>
          <p:nvPr/>
        </p:nvSpPr>
        <p:spPr>
          <a:xfrm>
            <a:off x="7730336" y="4437112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DCCADE3-C25F-3D42-B306-12CD5632A3C9}"/>
              </a:ext>
            </a:extLst>
          </p:cNvPr>
          <p:cNvSpPr/>
          <p:nvPr/>
        </p:nvSpPr>
        <p:spPr>
          <a:xfrm>
            <a:off x="4223668" y="4376864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602385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51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3"/>
            <a:ext cx="8229600" cy="94999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Functional testing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E6C89E-6FE1-514B-9840-2C4FEB0A0021}"/>
              </a:ext>
            </a:extLst>
          </p:cNvPr>
          <p:cNvCxnSpPr>
            <a:cxnSpLocks/>
          </p:cNvCxnSpPr>
          <p:nvPr/>
        </p:nvCxnSpPr>
        <p:spPr>
          <a:xfrm>
            <a:off x="6060132" y="1793385"/>
            <a:ext cx="0" cy="524553"/>
          </a:xfrm>
          <a:prstGeom prst="straightConnector1">
            <a:avLst/>
          </a:prstGeom>
          <a:ln w="152400">
            <a:solidFill>
              <a:schemeClr val="accent6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300884-307F-2743-B3E1-AFC5E928E0F0}"/>
              </a:ext>
            </a:extLst>
          </p:cNvPr>
          <p:cNvSpPr txBox="1"/>
          <p:nvPr/>
        </p:nvSpPr>
        <p:spPr>
          <a:xfrm>
            <a:off x="5519936" y="1205738"/>
            <a:ext cx="100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FFE4DB1-BA01-FB45-9530-EAA99168B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486" y="2292246"/>
            <a:ext cx="1813028" cy="87510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/>
              <a:t>Unit </a:t>
            </a:r>
            <a:br>
              <a:rPr lang="en-US" sz="2800" b="1" dirty="0"/>
            </a:br>
            <a:r>
              <a:rPr lang="en-US" sz="2800" b="1" dirty="0"/>
              <a:t>Testing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970074F-E481-834A-AD49-3E2F6AE69B34}"/>
              </a:ext>
            </a:extLst>
          </p:cNvPr>
          <p:cNvSpPr/>
          <p:nvPr/>
        </p:nvSpPr>
        <p:spPr>
          <a:xfrm>
            <a:off x="4330040" y="2510155"/>
            <a:ext cx="3566160" cy="3566160"/>
          </a:xfrm>
          <a:prstGeom prst="arc">
            <a:avLst>
              <a:gd name="adj1" fmla="val 11870910"/>
              <a:gd name="adj2" fmla="val 14281114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7766D682-46E3-7C45-A63C-CFD96DA47FCB}"/>
              </a:ext>
            </a:extLst>
          </p:cNvPr>
          <p:cNvSpPr/>
          <p:nvPr/>
        </p:nvSpPr>
        <p:spPr>
          <a:xfrm>
            <a:off x="4330040" y="2510155"/>
            <a:ext cx="3566160" cy="3566160"/>
          </a:xfrm>
          <a:prstGeom prst="arc">
            <a:avLst>
              <a:gd name="adj1" fmla="val 18184479"/>
              <a:gd name="adj2" fmla="val 20693068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22207BE4-590A-0446-8FC3-E49FADD033D7}"/>
              </a:ext>
            </a:extLst>
          </p:cNvPr>
          <p:cNvSpPr/>
          <p:nvPr/>
        </p:nvSpPr>
        <p:spPr>
          <a:xfrm>
            <a:off x="4330040" y="2510155"/>
            <a:ext cx="3566160" cy="3566160"/>
          </a:xfrm>
          <a:prstGeom prst="arc">
            <a:avLst>
              <a:gd name="adj1" fmla="val 1136777"/>
              <a:gd name="adj2" fmla="val 3784898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ACD8DFB4-402D-B946-8F03-EC73050C6ADE}"/>
              </a:ext>
            </a:extLst>
          </p:cNvPr>
          <p:cNvSpPr/>
          <p:nvPr/>
        </p:nvSpPr>
        <p:spPr>
          <a:xfrm>
            <a:off x="4330040" y="2510155"/>
            <a:ext cx="3566160" cy="3566160"/>
          </a:xfrm>
          <a:prstGeom prst="arc">
            <a:avLst>
              <a:gd name="adj1" fmla="val 7389206"/>
              <a:gd name="adj2" fmla="val 9871474"/>
            </a:avLst>
          </a:prstGeom>
          <a:noFill/>
          <a:ln w="1524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1A40DE2B-9707-4344-8D81-D6CD2DA2A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112" y="3814352"/>
            <a:ext cx="1813028" cy="87510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/>
              <a:t>Feature</a:t>
            </a:r>
            <a:br>
              <a:rPr lang="en-US" sz="2800" b="1" dirty="0"/>
            </a:br>
            <a:r>
              <a:rPr lang="en-US" sz="2800" b="1" dirty="0"/>
              <a:t>Testing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C758FA69-D833-5847-821F-505FD08AC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9486" y="5484827"/>
            <a:ext cx="1813028" cy="87510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/>
              <a:t>System</a:t>
            </a:r>
            <a:br>
              <a:rPr lang="en-US" sz="2800" b="1" dirty="0"/>
            </a:br>
            <a:r>
              <a:rPr lang="en-US" sz="2800" b="1" dirty="0"/>
              <a:t>Testing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E40671DF-5222-294B-B02D-957C8F72C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696" y="3814352"/>
            <a:ext cx="1813028" cy="875102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/>
              <a:t>Release</a:t>
            </a:r>
            <a:br>
              <a:rPr lang="en-US" sz="2800" b="1" dirty="0"/>
            </a:br>
            <a:r>
              <a:rPr lang="en-US" sz="2800" b="1" dirty="0"/>
              <a:t>Testing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C19CDE-E27C-4340-BC5D-42F86B53D0BE}"/>
              </a:ext>
            </a:extLst>
          </p:cNvPr>
          <p:cNvSpPr/>
          <p:nvPr/>
        </p:nvSpPr>
        <p:spPr>
          <a:xfrm>
            <a:off x="5009242" y="2112197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6FB1351-8E58-BA4E-8393-784494B73C59}"/>
              </a:ext>
            </a:extLst>
          </p:cNvPr>
          <p:cNvSpPr/>
          <p:nvPr/>
        </p:nvSpPr>
        <p:spPr>
          <a:xfrm>
            <a:off x="6888088" y="3573016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6EFD2E-A804-D44D-A8C0-A1E9EA8F6718}"/>
              </a:ext>
            </a:extLst>
          </p:cNvPr>
          <p:cNvSpPr/>
          <p:nvPr/>
        </p:nvSpPr>
        <p:spPr>
          <a:xfrm>
            <a:off x="5015880" y="5249768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FD5E467-67D9-7E43-B6E2-CEAC19BF969D}"/>
              </a:ext>
            </a:extLst>
          </p:cNvPr>
          <p:cNvSpPr/>
          <p:nvPr/>
        </p:nvSpPr>
        <p:spPr>
          <a:xfrm>
            <a:off x="3143672" y="3593584"/>
            <a:ext cx="410378" cy="4114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761776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52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27198"/>
            <a:ext cx="8229600" cy="79673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Test-driven development (TDD)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996CCD-F0C7-7B47-968E-1D62ABBC712E}"/>
              </a:ext>
            </a:extLst>
          </p:cNvPr>
          <p:cNvCxnSpPr>
            <a:cxnSpLocks/>
          </p:cNvCxnSpPr>
          <p:nvPr/>
        </p:nvCxnSpPr>
        <p:spPr>
          <a:xfrm>
            <a:off x="3121926" y="1393449"/>
            <a:ext cx="669819" cy="0"/>
          </a:xfrm>
          <a:prstGeom prst="straightConnector1">
            <a:avLst/>
          </a:prstGeom>
          <a:ln w="101600">
            <a:solidFill>
              <a:schemeClr val="accent2">
                <a:lumMod val="75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C2C20CA-A475-BF4B-81BB-FEACED8872AC}"/>
              </a:ext>
            </a:extLst>
          </p:cNvPr>
          <p:cNvSpPr txBox="1"/>
          <p:nvPr/>
        </p:nvSpPr>
        <p:spPr>
          <a:xfrm>
            <a:off x="2891959" y="995255"/>
            <a:ext cx="698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26C5B62-B50A-7E4F-AE8B-D46740B8D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753" y="1052736"/>
            <a:ext cx="1852701" cy="715810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000" b="1" dirty="0"/>
              <a:t>Identify new </a:t>
            </a:r>
            <a:br>
              <a:rPr lang="en-US" sz="2000" b="1" dirty="0"/>
            </a:br>
            <a:r>
              <a:rPr lang="en-US" sz="2000" b="1" dirty="0"/>
              <a:t>functionality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22A16064-4395-FF40-8AB1-DD3AAF8258EB}"/>
              </a:ext>
            </a:extLst>
          </p:cNvPr>
          <p:cNvSpPr>
            <a:spLocks/>
          </p:cNvSpPr>
          <p:nvPr/>
        </p:nvSpPr>
        <p:spPr>
          <a:xfrm>
            <a:off x="3579912" y="1525871"/>
            <a:ext cx="2560320" cy="2560320"/>
          </a:xfrm>
          <a:prstGeom prst="arc">
            <a:avLst>
              <a:gd name="adj1" fmla="val 6412394"/>
              <a:gd name="adj2" fmla="val 13844082"/>
            </a:avLst>
          </a:prstGeom>
          <a:noFill/>
          <a:ln w="1016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681FCD6-01EE-3A47-B756-6E590EC901B3}"/>
              </a:ext>
            </a:extLst>
          </p:cNvPr>
          <p:cNvSpPr/>
          <p:nvPr/>
        </p:nvSpPr>
        <p:spPr>
          <a:xfrm>
            <a:off x="3716849" y="922432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8E2AAB76-8B03-F947-ADAD-994F13175FEB}"/>
              </a:ext>
            </a:extLst>
          </p:cNvPr>
          <p:cNvSpPr>
            <a:spLocks/>
          </p:cNvSpPr>
          <p:nvPr/>
        </p:nvSpPr>
        <p:spPr>
          <a:xfrm>
            <a:off x="3579912" y="1525871"/>
            <a:ext cx="2560320" cy="2560320"/>
          </a:xfrm>
          <a:prstGeom prst="arc">
            <a:avLst>
              <a:gd name="adj1" fmla="val 18547087"/>
              <a:gd name="adj2" fmla="val 19641147"/>
            </a:avLst>
          </a:prstGeom>
          <a:noFill/>
          <a:ln w="1016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4BCFA5A-742F-1E45-958A-6D8CCC2E2F9C}"/>
              </a:ext>
            </a:extLst>
          </p:cNvPr>
          <p:cNvSpPr>
            <a:spLocks/>
          </p:cNvSpPr>
          <p:nvPr/>
        </p:nvSpPr>
        <p:spPr>
          <a:xfrm>
            <a:off x="4439816" y="2507704"/>
            <a:ext cx="3657600" cy="3657600"/>
          </a:xfrm>
          <a:prstGeom prst="arc">
            <a:avLst>
              <a:gd name="adj1" fmla="val 10272211"/>
              <a:gd name="adj2" fmla="val 14504715"/>
            </a:avLst>
          </a:prstGeom>
          <a:noFill/>
          <a:ln w="101600">
            <a:solidFill>
              <a:srgbClr val="ED7D3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008C6929-72F3-C146-941A-9D90A87ACCB5}"/>
              </a:ext>
            </a:extLst>
          </p:cNvPr>
          <p:cNvSpPr>
            <a:spLocks/>
          </p:cNvSpPr>
          <p:nvPr/>
        </p:nvSpPr>
        <p:spPr>
          <a:xfrm>
            <a:off x="7219528" y="4377631"/>
            <a:ext cx="1828800" cy="1828800"/>
          </a:xfrm>
          <a:prstGeom prst="arc">
            <a:avLst>
              <a:gd name="adj1" fmla="val 884595"/>
              <a:gd name="adj2" fmla="val 2333932"/>
            </a:avLst>
          </a:prstGeom>
          <a:noFill/>
          <a:ln w="1016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8443C285-9633-1C40-93F3-12C5C75431B4}"/>
              </a:ext>
            </a:extLst>
          </p:cNvPr>
          <p:cNvSpPr>
            <a:spLocks/>
          </p:cNvSpPr>
          <p:nvPr/>
        </p:nvSpPr>
        <p:spPr>
          <a:xfrm>
            <a:off x="4439816" y="2507704"/>
            <a:ext cx="3657600" cy="3657600"/>
          </a:xfrm>
          <a:prstGeom prst="arc">
            <a:avLst>
              <a:gd name="adj1" fmla="val 18014088"/>
              <a:gd name="adj2" fmla="val 18771691"/>
            </a:avLst>
          </a:prstGeom>
          <a:noFill/>
          <a:ln w="101600">
            <a:solidFill>
              <a:srgbClr val="ED7D3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8EC88C20-1FD2-C446-8616-2C22E3752DB2}"/>
              </a:ext>
            </a:extLst>
          </p:cNvPr>
          <p:cNvSpPr>
            <a:spLocks/>
          </p:cNvSpPr>
          <p:nvPr/>
        </p:nvSpPr>
        <p:spPr>
          <a:xfrm>
            <a:off x="4439816" y="2507704"/>
            <a:ext cx="3657600" cy="3657600"/>
          </a:xfrm>
          <a:prstGeom prst="arc">
            <a:avLst>
              <a:gd name="adj1" fmla="val 20260350"/>
              <a:gd name="adj2" fmla="val 21012695"/>
            </a:avLst>
          </a:prstGeom>
          <a:noFill/>
          <a:ln w="1016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77AD3061-811C-274E-AD58-E57F2B8896F8}"/>
              </a:ext>
            </a:extLst>
          </p:cNvPr>
          <p:cNvSpPr>
            <a:spLocks/>
          </p:cNvSpPr>
          <p:nvPr/>
        </p:nvSpPr>
        <p:spPr>
          <a:xfrm>
            <a:off x="4439816" y="2507704"/>
            <a:ext cx="3657600" cy="3657600"/>
          </a:xfrm>
          <a:prstGeom prst="arc">
            <a:avLst>
              <a:gd name="adj1" fmla="val 3297678"/>
              <a:gd name="adj2" fmla="val 8944735"/>
            </a:avLst>
          </a:prstGeom>
          <a:noFill/>
          <a:ln w="1016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F747A4E7-17EC-734A-897C-B13B2DC0D231}"/>
              </a:ext>
            </a:extLst>
          </p:cNvPr>
          <p:cNvSpPr>
            <a:spLocks/>
          </p:cNvSpPr>
          <p:nvPr/>
        </p:nvSpPr>
        <p:spPr>
          <a:xfrm>
            <a:off x="7219528" y="4377631"/>
            <a:ext cx="1828800" cy="1828800"/>
          </a:xfrm>
          <a:prstGeom prst="arc">
            <a:avLst>
              <a:gd name="adj1" fmla="val 8374020"/>
              <a:gd name="adj2" fmla="val 9900318"/>
            </a:avLst>
          </a:prstGeom>
          <a:noFill/>
          <a:ln w="101600">
            <a:solidFill>
              <a:srgbClr val="ED7D31">
                <a:alpha val="70196"/>
              </a:srgb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5B01A486-676F-2A42-AF3A-03DA45C00A14}"/>
              </a:ext>
            </a:extLst>
          </p:cNvPr>
          <p:cNvSpPr>
            <a:spLocks/>
          </p:cNvSpPr>
          <p:nvPr/>
        </p:nvSpPr>
        <p:spPr>
          <a:xfrm>
            <a:off x="4439816" y="2492896"/>
            <a:ext cx="3657600" cy="3657600"/>
          </a:xfrm>
          <a:prstGeom prst="arc">
            <a:avLst>
              <a:gd name="adj1" fmla="val 513796"/>
              <a:gd name="adj2" fmla="val 1204879"/>
            </a:avLst>
          </a:prstGeom>
          <a:noFill/>
          <a:ln w="101600">
            <a:solidFill>
              <a:schemeClr val="accent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874C6919-168B-0849-805B-ACC227498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611" y="2093554"/>
            <a:ext cx="2953509" cy="615936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700" b="1" dirty="0"/>
              <a:t>Identify partial implementation </a:t>
            </a:r>
          </a:p>
          <a:p>
            <a:pPr algn="ctr">
              <a:defRPr/>
            </a:pPr>
            <a:r>
              <a:rPr lang="en-US" sz="1700" b="1" dirty="0"/>
              <a:t>of functionality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B91FBE67-EF5D-0749-B42D-9FD79081A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8053" y="3034499"/>
            <a:ext cx="1996717" cy="615937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b="1" dirty="0"/>
              <a:t>Write code stub </a:t>
            </a:r>
            <a:br>
              <a:rPr lang="en-US" b="1" dirty="0"/>
            </a:br>
            <a:r>
              <a:rPr lang="en-US" b="1" dirty="0"/>
              <a:t>that will fail test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AE7A4998-3D7D-D942-95E0-C86FD42FB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526" y="3975444"/>
            <a:ext cx="1651122" cy="615937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b="1" dirty="0"/>
              <a:t>Run all </a:t>
            </a:r>
            <a:br>
              <a:rPr lang="en-US" b="1" dirty="0"/>
            </a:br>
            <a:r>
              <a:rPr lang="en-US" b="1" dirty="0"/>
              <a:t>automated test 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87A47B02-16D9-C044-8565-7C7192490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2325" y="5857336"/>
            <a:ext cx="1651122" cy="615937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b="1" dirty="0"/>
              <a:t>Run all </a:t>
            </a:r>
            <a:br>
              <a:rPr lang="en-US" b="1" dirty="0"/>
            </a:br>
            <a:r>
              <a:rPr lang="en-US" b="1" dirty="0"/>
              <a:t>automated test 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376F632-3B52-954C-B327-6BC94C86F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608" y="4916389"/>
            <a:ext cx="3001616" cy="615937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b="1" dirty="0"/>
              <a:t>Implement code that should cause failing test to pass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FA12384F-C003-874C-B133-0203A09D3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752" y="4621572"/>
            <a:ext cx="1651122" cy="615937"/>
          </a:xfrm>
          <a:prstGeom prst="roundRect">
            <a:avLst>
              <a:gd name="adj" fmla="val 7883"/>
            </a:avLst>
          </a:prstGeom>
          <a:solidFill>
            <a:srgbClr val="FFD579"/>
          </a:solidFill>
          <a:ln w="19050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b="1" dirty="0"/>
              <a:t>Refactor code </a:t>
            </a:r>
            <a:br>
              <a:rPr lang="en-US" b="1" dirty="0"/>
            </a:br>
            <a:r>
              <a:rPr lang="en-US" b="1" dirty="0"/>
              <a:t>if required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08A466-FA7D-F044-B1BF-41D9E6A74104}"/>
              </a:ext>
            </a:extLst>
          </p:cNvPr>
          <p:cNvSpPr txBox="1"/>
          <p:nvPr/>
        </p:nvSpPr>
        <p:spPr>
          <a:xfrm>
            <a:off x="4671925" y="3376253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Functionality </a:t>
            </a:r>
            <a:b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incomplete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6F7209-7649-3149-A6E3-96EA3D1AC02E}"/>
              </a:ext>
            </a:extLst>
          </p:cNvPr>
          <p:cNvSpPr txBox="1"/>
          <p:nvPr/>
        </p:nvSpPr>
        <p:spPr>
          <a:xfrm>
            <a:off x="2207569" y="3376253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Functionality </a:t>
            </a:r>
            <a:b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9F351E-67B8-484C-A0D5-457ACE31CD5D}"/>
              </a:ext>
            </a:extLst>
          </p:cNvPr>
          <p:cNvSpPr txBox="1"/>
          <p:nvPr/>
        </p:nvSpPr>
        <p:spPr>
          <a:xfrm>
            <a:off x="4295801" y="6085054"/>
            <a:ext cx="1555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tests pass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E3E6BA-4D86-7B47-874D-92A78C60E3C9}"/>
              </a:ext>
            </a:extLst>
          </p:cNvPr>
          <p:cNvSpPr txBox="1"/>
          <p:nvPr/>
        </p:nvSpPr>
        <p:spPr>
          <a:xfrm>
            <a:off x="7361579" y="5507940"/>
            <a:ext cx="12298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failure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65F1F2A-2B7B-DA43-B86A-BB6C08C4FCED}"/>
              </a:ext>
            </a:extLst>
          </p:cNvPr>
          <p:cNvSpPr/>
          <p:nvPr/>
        </p:nvSpPr>
        <p:spPr>
          <a:xfrm>
            <a:off x="4239396" y="1890184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BFAE1C1-B98B-2142-B090-9B1E4B53F5B7}"/>
              </a:ext>
            </a:extLst>
          </p:cNvPr>
          <p:cNvSpPr/>
          <p:nvPr/>
        </p:nvSpPr>
        <p:spPr>
          <a:xfrm>
            <a:off x="7015785" y="2912860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B6F4141-9640-DC41-9106-6A550E69B9DE}"/>
              </a:ext>
            </a:extLst>
          </p:cNvPr>
          <p:cNvSpPr/>
          <p:nvPr/>
        </p:nvSpPr>
        <p:spPr>
          <a:xfrm>
            <a:off x="7490473" y="3879236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383EA74-B739-3646-95F0-84945BD33CF2}"/>
              </a:ext>
            </a:extLst>
          </p:cNvPr>
          <p:cNvSpPr/>
          <p:nvPr/>
        </p:nvSpPr>
        <p:spPr>
          <a:xfrm>
            <a:off x="6496588" y="4764420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F813A16-7CF3-D042-B637-37893D05C44B}"/>
              </a:ext>
            </a:extLst>
          </p:cNvPr>
          <p:cNvSpPr/>
          <p:nvPr/>
        </p:nvSpPr>
        <p:spPr>
          <a:xfrm>
            <a:off x="7353137" y="5857333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A03A9C2-9729-D842-A2B2-110E8DAE953F}"/>
              </a:ext>
            </a:extLst>
          </p:cNvPr>
          <p:cNvSpPr/>
          <p:nvPr/>
        </p:nvSpPr>
        <p:spPr>
          <a:xfrm>
            <a:off x="3732827" y="4492851"/>
            <a:ext cx="274320" cy="27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236298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53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3"/>
            <a:ext cx="8229600" cy="949995"/>
          </a:xfrm>
        </p:spPr>
        <p:txBody>
          <a:bodyPr>
            <a:normAutofit fontScale="90000"/>
          </a:bodyPr>
          <a:lstStyle/>
          <a:p>
            <a:r>
              <a:rPr lang="en-US" sz="7200" dirty="0">
                <a:solidFill>
                  <a:schemeClr val="accent1"/>
                </a:solidFill>
              </a:rPr>
              <a:t>DevOps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C9AA54-51E5-AD4E-966B-1EF8666F210A}"/>
              </a:ext>
            </a:extLst>
          </p:cNvPr>
          <p:cNvSpPr/>
          <p:nvPr/>
        </p:nvSpPr>
        <p:spPr>
          <a:xfrm>
            <a:off x="4724400" y="1458312"/>
            <a:ext cx="2743200" cy="2743200"/>
          </a:xfrm>
          <a:prstGeom prst="ellipse">
            <a:avLst/>
          </a:prstGeom>
          <a:solidFill>
            <a:srgbClr val="FFC00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030FA86-3515-0248-9496-195D06C78561}"/>
              </a:ext>
            </a:extLst>
          </p:cNvPr>
          <p:cNvSpPr/>
          <p:nvPr/>
        </p:nvSpPr>
        <p:spPr>
          <a:xfrm>
            <a:off x="3712840" y="2990056"/>
            <a:ext cx="2743200" cy="2743200"/>
          </a:xfrm>
          <a:prstGeom prst="ellipse">
            <a:avLst/>
          </a:prstGeom>
          <a:solidFill>
            <a:srgbClr val="76D6FF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47D04E-DA28-424A-A2CF-D47188C52526}"/>
              </a:ext>
            </a:extLst>
          </p:cNvPr>
          <p:cNvSpPr/>
          <p:nvPr/>
        </p:nvSpPr>
        <p:spPr>
          <a:xfrm>
            <a:off x="5735960" y="2990056"/>
            <a:ext cx="2743200" cy="2743200"/>
          </a:xfrm>
          <a:prstGeom prst="ellipse">
            <a:avLst/>
          </a:prstGeom>
          <a:solidFill>
            <a:srgbClr val="92D050">
              <a:alpha val="50000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984A84-C903-C249-94A8-AD560309D158}"/>
              </a:ext>
            </a:extLst>
          </p:cNvPr>
          <p:cNvSpPr txBox="1"/>
          <p:nvPr/>
        </p:nvSpPr>
        <p:spPr>
          <a:xfrm>
            <a:off x="5015558" y="2268161"/>
            <a:ext cx="219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1856D-5720-1349-B4FC-EAD6DBB77F1E}"/>
              </a:ext>
            </a:extLst>
          </p:cNvPr>
          <p:cNvSpPr txBox="1"/>
          <p:nvPr/>
        </p:nvSpPr>
        <p:spPr>
          <a:xfrm>
            <a:off x="3719737" y="4253557"/>
            <a:ext cx="2019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Deployment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DBF2AC-A85D-6343-9983-AD139B2D1234}"/>
              </a:ext>
            </a:extLst>
          </p:cNvPr>
          <p:cNvSpPr txBox="1"/>
          <p:nvPr/>
        </p:nvSpPr>
        <p:spPr>
          <a:xfrm>
            <a:off x="6806932" y="4256283"/>
            <a:ext cx="1377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442FF4-2879-4B4F-B7CD-2E0B19EBD55B}"/>
              </a:ext>
            </a:extLst>
          </p:cNvPr>
          <p:cNvSpPr txBox="1"/>
          <p:nvPr/>
        </p:nvSpPr>
        <p:spPr>
          <a:xfrm>
            <a:off x="3176002" y="5889466"/>
            <a:ext cx="5839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Multi-skilled DevOps team</a:t>
            </a:r>
          </a:p>
        </p:txBody>
      </p:sp>
    </p:spTree>
    <p:extLst>
      <p:ext uri="{BB962C8B-B14F-4D97-AF65-F5344CB8AC3E}">
        <p14:creationId xmlns:p14="http://schemas.microsoft.com/office/powerpoint/2010/main" val="31497981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0CE1A-0F43-D642-83BB-37DC2E74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1029D-DF43-8440-A5D5-8C0AA892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2135832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Ian Sommerville (2019), Engineering Software Products:  An Introduction to Modern Software Engineering, Pearson.</a:t>
            </a:r>
            <a:endParaRPr lang="es-ES" altLang="zh-TW" sz="1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FA4C37-6E89-4349-BAC6-EBAD3F68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3"/>
            <a:ext cx="8229600" cy="94999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Code management and DevOps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20C5958-35A4-4149-B1A7-D5CF35302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488" y="1484784"/>
            <a:ext cx="6999664" cy="950146"/>
          </a:xfrm>
          <a:prstGeom prst="roundRect">
            <a:avLst>
              <a:gd name="adj" fmla="val 9613"/>
            </a:avLst>
          </a:prstGeom>
          <a:solidFill>
            <a:schemeClr val="accent6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350CDFE-3FBD-AB4F-AA15-C83899A94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600" y="2965681"/>
            <a:ext cx="6999664" cy="1975487"/>
          </a:xfrm>
          <a:prstGeom prst="roundRect">
            <a:avLst>
              <a:gd name="adj" fmla="val 9613"/>
            </a:avLst>
          </a:prstGeom>
          <a:solidFill>
            <a:schemeClr val="accent1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D34F5D5-8CF5-0045-9CE9-48A87540D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600" y="5524101"/>
            <a:ext cx="6999664" cy="995763"/>
          </a:xfrm>
          <a:prstGeom prst="roundRect">
            <a:avLst>
              <a:gd name="adj" fmla="val 9613"/>
            </a:avLst>
          </a:prstGeom>
          <a:solidFill>
            <a:schemeClr val="accent3">
              <a:lumMod val="20000"/>
              <a:lumOff val="8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06E5BF-3C48-8949-8FA6-2749A005EADD}"/>
              </a:ext>
            </a:extLst>
          </p:cNvPr>
          <p:cNvCxnSpPr>
            <a:cxnSpLocks/>
          </p:cNvCxnSpPr>
          <p:nvPr/>
        </p:nvCxnSpPr>
        <p:spPr>
          <a:xfrm>
            <a:off x="7968208" y="2434930"/>
            <a:ext cx="0" cy="53075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97BD22D-3479-194B-9F8C-CE5913D1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5989" y="3447802"/>
            <a:ext cx="3203998" cy="875785"/>
          </a:xfrm>
          <a:prstGeom prst="roundRect">
            <a:avLst>
              <a:gd name="adj" fmla="val 12554"/>
            </a:avLst>
          </a:prstGeom>
          <a:solidFill>
            <a:schemeClr val="accent1">
              <a:lumMod val="60000"/>
              <a:lumOff val="40000"/>
              <a:alpha val="50196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Code </a:t>
            </a:r>
            <a:b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repository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3A097E-03FC-A640-8137-77F58C693741}"/>
              </a:ext>
            </a:extLst>
          </p:cNvPr>
          <p:cNvSpPr txBox="1"/>
          <p:nvPr/>
        </p:nvSpPr>
        <p:spPr>
          <a:xfrm>
            <a:off x="4601987" y="1023120"/>
            <a:ext cx="274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DevOps automation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3FE0FF-D534-AA4B-976E-E85660DAF3F4}"/>
              </a:ext>
            </a:extLst>
          </p:cNvPr>
          <p:cNvSpPr txBox="1"/>
          <p:nvPr/>
        </p:nvSpPr>
        <p:spPr>
          <a:xfrm>
            <a:off x="4281857" y="2466819"/>
            <a:ext cx="3556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management system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80C629-C95D-3D49-8699-93337FA3EC0F}"/>
              </a:ext>
            </a:extLst>
          </p:cNvPr>
          <p:cNvSpPr txBox="1"/>
          <p:nvPr/>
        </p:nvSpPr>
        <p:spPr>
          <a:xfrm>
            <a:off x="4460346" y="5039680"/>
            <a:ext cx="3025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DevOps measurement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AA05F5-38D0-A747-97E1-DE640653896E}"/>
              </a:ext>
            </a:extLst>
          </p:cNvPr>
          <p:cNvCxnSpPr>
            <a:cxnSpLocks/>
          </p:cNvCxnSpPr>
          <p:nvPr/>
        </p:nvCxnSpPr>
        <p:spPr>
          <a:xfrm>
            <a:off x="7968208" y="4941168"/>
            <a:ext cx="0" cy="53075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4606A-7A7D-684D-B819-4EE94140FFA0}"/>
              </a:ext>
            </a:extLst>
          </p:cNvPr>
          <p:cNvCxnSpPr>
            <a:cxnSpLocks/>
          </p:cNvCxnSpPr>
          <p:nvPr/>
        </p:nvCxnSpPr>
        <p:spPr>
          <a:xfrm flipV="1">
            <a:off x="4007768" y="2434930"/>
            <a:ext cx="0" cy="53411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1A39D82-8535-2F4B-B164-F7BAE64EC1A6}"/>
              </a:ext>
            </a:extLst>
          </p:cNvPr>
          <p:cNvCxnSpPr>
            <a:cxnSpLocks/>
          </p:cNvCxnSpPr>
          <p:nvPr/>
        </p:nvCxnSpPr>
        <p:spPr>
          <a:xfrm flipV="1">
            <a:off x="4007768" y="4911114"/>
            <a:ext cx="0" cy="534110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headEnd type="none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57BD21B-783D-6F48-8AFA-FC2A1AEB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633" y="1645794"/>
            <a:ext cx="1511597" cy="633765"/>
          </a:xfrm>
          <a:prstGeom prst="roundRect">
            <a:avLst>
              <a:gd name="adj" fmla="val 12554"/>
            </a:avLst>
          </a:prstGeom>
          <a:solidFill>
            <a:srgbClr val="FFC00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5FD95943-F214-2C4B-8303-26941341B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4900" y="1645794"/>
            <a:ext cx="1511597" cy="633765"/>
          </a:xfrm>
          <a:prstGeom prst="roundRect">
            <a:avLst>
              <a:gd name="adj" fmla="val 12554"/>
            </a:avLst>
          </a:prstGeom>
          <a:solidFill>
            <a:srgbClr val="FFC00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deployment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3092E3E-0E7E-BA4A-AF9F-B0E06BE4F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167" y="1645794"/>
            <a:ext cx="1511597" cy="633765"/>
          </a:xfrm>
          <a:prstGeom prst="roundRect">
            <a:avLst>
              <a:gd name="adj" fmla="val 12554"/>
            </a:avLst>
          </a:prstGeom>
          <a:solidFill>
            <a:srgbClr val="FFC00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Continuous 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528A953-99FC-DA4E-A836-14BCBBE29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7434" y="1645794"/>
            <a:ext cx="1511597" cy="633765"/>
          </a:xfrm>
          <a:prstGeom prst="roundRect">
            <a:avLst>
              <a:gd name="adj" fmla="val 12554"/>
            </a:avLst>
          </a:prstGeom>
          <a:solidFill>
            <a:srgbClr val="FFC00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Infrastructure </a:t>
            </a:r>
            <a:b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code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1786B62D-E2BD-DB43-A1CF-D9AE96012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150" y="5677550"/>
            <a:ext cx="1665699" cy="679130"/>
          </a:xfrm>
          <a:prstGeom prst="roundRect">
            <a:avLst>
              <a:gd name="adj" fmla="val 12554"/>
            </a:avLst>
          </a:prstGeom>
          <a:solidFill>
            <a:srgbClr val="92D05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b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collection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10AD0183-3A93-C44F-A3C5-6B198342C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390" y="5677550"/>
            <a:ext cx="1665699" cy="679130"/>
          </a:xfrm>
          <a:prstGeom prst="roundRect">
            <a:avLst>
              <a:gd name="adj" fmla="val 12554"/>
            </a:avLst>
          </a:prstGeom>
          <a:solidFill>
            <a:srgbClr val="92D05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b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9B28B3D0-69A9-F640-8A21-EAE5E6DF2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630" y="5677550"/>
            <a:ext cx="1665699" cy="679130"/>
          </a:xfrm>
          <a:prstGeom prst="roundRect">
            <a:avLst>
              <a:gd name="adj" fmla="val 12554"/>
            </a:avLst>
          </a:prstGeom>
          <a:solidFill>
            <a:srgbClr val="92D050">
              <a:alpha val="50196"/>
            </a:srgb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b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generation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B94754-C05B-B547-9C76-26E1A67FC336}"/>
              </a:ext>
            </a:extLst>
          </p:cNvPr>
          <p:cNvSpPr txBox="1"/>
          <p:nvPr/>
        </p:nvSpPr>
        <p:spPr>
          <a:xfrm>
            <a:off x="2613312" y="3369381"/>
            <a:ext cx="1449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Recover </a:t>
            </a:r>
            <a:b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version </a:t>
            </a:r>
            <a:b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ED03D9-6BA3-4543-AC9A-EEFBA6E71607}"/>
              </a:ext>
            </a:extLst>
          </p:cNvPr>
          <p:cNvSpPr txBox="1"/>
          <p:nvPr/>
        </p:nvSpPr>
        <p:spPr>
          <a:xfrm>
            <a:off x="7968208" y="3354704"/>
            <a:ext cx="11965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 and </a:t>
            </a:r>
            <a:b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retrieve</a:t>
            </a:r>
            <a:b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versions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E6ED03-FBC0-BC4F-A645-D405F609FE34}"/>
              </a:ext>
            </a:extLst>
          </p:cNvPr>
          <p:cNvSpPr txBox="1"/>
          <p:nvPr/>
        </p:nvSpPr>
        <p:spPr>
          <a:xfrm>
            <a:off x="4232806" y="3008253"/>
            <a:ext cx="3506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Branching and merging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2ED3E7B-44C3-C349-B9B7-D5B56902B2FB}"/>
              </a:ext>
            </a:extLst>
          </p:cNvPr>
          <p:cNvSpPr txBox="1"/>
          <p:nvPr/>
        </p:nvSpPr>
        <p:spPr>
          <a:xfrm>
            <a:off x="3338220" y="4437016"/>
            <a:ext cx="5050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code to/from developer’s </a:t>
            </a:r>
            <a:r>
              <a:rPr lang="en-US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filestore</a:t>
            </a:r>
            <a:endParaRPr lang="en-US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345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6690"/>
          </a:xfrm>
        </p:spPr>
        <p:txBody>
          <a:bodyPr/>
          <a:lstStyle/>
          <a:p>
            <a:r>
              <a:rPr lang="en-US" altLang="zh-TW" sz="11000" dirty="0">
                <a:solidFill>
                  <a:srgbClr val="FF0000"/>
                </a:solidFill>
              </a:rPr>
              <a:t>Marketing</a:t>
            </a:r>
            <a:endParaRPr lang="zh-TW" altLang="en-US" sz="1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4016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115888"/>
            <a:ext cx="8229600" cy="1368896"/>
          </a:xfrm>
        </p:spPr>
        <p:txBody>
          <a:bodyPr>
            <a:normAutofit fontScale="90000"/>
          </a:bodyPr>
          <a:lstStyle/>
          <a:p>
            <a:r>
              <a:rPr lang="en-US" altLang="zh-TW" sz="9600" dirty="0">
                <a:solidFill>
                  <a:srgbClr val="C00000"/>
                </a:solidFill>
              </a:rPr>
              <a:t>Marketing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968404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9600" dirty="0">
                <a:solidFill>
                  <a:schemeClr val="accent1"/>
                </a:solidFill>
              </a:rPr>
              <a:t>“</a:t>
            </a:r>
            <a:r>
              <a:rPr lang="en-US" altLang="zh-TW" sz="9600" dirty="0">
                <a:solidFill>
                  <a:schemeClr val="accent1"/>
                </a:solidFill>
              </a:rPr>
              <a:t>Meeting</a:t>
            </a:r>
            <a:r>
              <a:rPr lang="en-US" altLang="zh-TW" sz="9600" dirty="0"/>
              <a:t> </a:t>
            </a:r>
            <a:br>
              <a:rPr lang="en-US" altLang="zh-TW" sz="9600" dirty="0"/>
            </a:br>
            <a:r>
              <a:rPr lang="en-US" altLang="zh-TW" sz="9600" dirty="0">
                <a:solidFill>
                  <a:srgbClr val="FF0000"/>
                </a:solidFill>
              </a:rPr>
              <a:t>needs</a:t>
            </a:r>
            <a:r>
              <a:rPr lang="en-US" altLang="zh-TW" sz="9600" dirty="0"/>
              <a:t> </a:t>
            </a:r>
            <a:r>
              <a:rPr lang="en-US" altLang="zh-TW" sz="9600" dirty="0">
                <a:solidFill>
                  <a:srgbClr val="4F81BD"/>
                </a:solidFill>
              </a:rPr>
              <a:t>profitably</a:t>
            </a:r>
            <a:r>
              <a:rPr lang="en-US" altLang="en-US" sz="9600" dirty="0">
                <a:solidFill>
                  <a:srgbClr val="4F81BD"/>
                </a:solidFill>
              </a:rPr>
              <a:t>”</a:t>
            </a:r>
            <a:endParaRPr lang="en-US" altLang="zh-TW" sz="9600" dirty="0">
              <a:solidFill>
                <a:srgbClr val="4F81BD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8AC87D-D0FA-490B-9E25-5BB51C7E004C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56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78BEDC-48FF-B04A-9936-8B1FA260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25372426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8000" dirty="0">
                <a:solidFill>
                  <a:srgbClr val="C00000"/>
                </a:solidFill>
              </a:rPr>
              <a:t>Marketing</a:t>
            </a:r>
            <a:endParaRPr lang="zh-TW" altLang="en-US" sz="8000" dirty="0">
              <a:solidFill>
                <a:srgbClr val="C00000"/>
              </a:solidFill>
            </a:endParaRPr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sz="3600" dirty="0"/>
              <a:t>“Marketing is an </a:t>
            </a:r>
            <a:r>
              <a:rPr lang="en-US" altLang="zh-TW" sz="3600" dirty="0">
                <a:solidFill>
                  <a:schemeClr val="accent1"/>
                </a:solidFill>
              </a:rPr>
              <a:t>organizational function </a:t>
            </a:r>
            <a:br>
              <a:rPr lang="en-US" altLang="zh-TW" sz="3600" dirty="0"/>
            </a:br>
            <a:r>
              <a:rPr lang="en-US" altLang="zh-TW" sz="3600" dirty="0"/>
              <a:t>and </a:t>
            </a:r>
            <a:r>
              <a:rPr lang="en-US" altLang="zh-TW" sz="3600" dirty="0">
                <a:solidFill>
                  <a:schemeClr val="accent1"/>
                </a:solidFill>
              </a:rPr>
              <a:t>a set of processes </a:t>
            </a:r>
            <a:r>
              <a:rPr lang="en-US" altLang="zh-TW" sz="3600" dirty="0"/>
              <a:t>for </a:t>
            </a:r>
            <a:br>
              <a:rPr lang="en-US" altLang="zh-TW" sz="3600" dirty="0"/>
            </a:br>
            <a:r>
              <a:rPr lang="en-US" altLang="zh-TW" sz="3600" dirty="0">
                <a:solidFill>
                  <a:srgbClr val="FF0000"/>
                </a:solidFill>
              </a:rPr>
              <a:t>creating, communicating, and delivering </a:t>
            </a:r>
            <a:br>
              <a:rPr lang="en-US" altLang="zh-TW" sz="3600" dirty="0">
                <a:solidFill>
                  <a:srgbClr val="FF0000"/>
                </a:solidFill>
              </a:rPr>
            </a:br>
            <a:r>
              <a:rPr lang="en-US" altLang="zh-TW" sz="3600" dirty="0">
                <a:solidFill>
                  <a:srgbClr val="FF0000"/>
                </a:solidFill>
              </a:rPr>
              <a:t>value to customers </a:t>
            </a:r>
            <a:r>
              <a:rPr lang="en-US" altLang="zh-TW" sz="3600" dirty="0"/>
              <a:t>and </a:t>
            </a:r>
            <a:br>
              <a:rPr lang="en-US" altLang="zh-TW" sz="3600" dirty="0"/>
            </a:br>
            <a:r>
              <a:rPr lang="en-US" altLang="zh-TW" sz="3600" dirty="0"/>
              <a:t>for </a:t>
            </a:r>
            <a:r>
              <a:rPr lang="en-US" altLang="zh-TW" sz="3600" dirty="0">
                <a:solidFill>
                  <a:srgbClr val="FF0000"/>
                </a:solidFill>
              </a:rPr>
              <a:t>managing customer relationships </a:t>
            </a:r>
            <a:br>
              <a:rPr lang="en-US" altLang="zh-TW" sz="3600" u="sng" dirty="0">
                <a:solidFill>
                  <a:srgbClr val="FF0000"/>
                </a:solidFill>
              </a:rPr>
            </a:br>
            <a:r>
              <a:rPr lang="en-US" altLang="zh-TW" sz="3600" dirty="0"/>
              <a:t>in ways that </a:t>
            </a:r>
            <a:r>
              <a:rPr lang="en-US" altLang="zh-TW" sz="3600" dirty="0">
                <a:solidFill>
                  <a:schemeClr val="accent1"/>
                </a:solidFill>
              </a:rPr>
              <a:t>benefit the organization and its stakeholders</a:t>
            </a:r>
            <a:r>
              <a:rPr lang="en-US" altLang="zh-TW" sz="3600" dirty="0"/>
              <a:t>.” </a:t>
            </a:r>
            <a:endParaRPr lang="zh-TW" altLang="en-US" sz="2400" dirty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C52B39E-3F41-4C00-8B3E-76176D602E0A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57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263259-2ED3-E341-9212-2C71EDDD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4272616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6690"/>
          </a:xfrm>
        </p:spPr>
        <p:txBody>
          <a:bodyPr/>
          <a:lstStyle/>
          <a:p>
            <a:r>
              <a:rPr lang="en-US" altLang="zh-TW" sz="11000" dirty="0">
                <a:solidFill>
                  <a:srgbClr val="FF0000"/>
                </a:solidFill>
              </a:rPr>
              <a:t>Marketing</a:t>
            </a:r>
            <a:br>
              <a:rPr lang="en-US" altLang="zh-TW" sz="11000" dirty="0">
                <a:solidFill>
                  <a:srgbClr val="FF0000"/>
                </a:solidFill>
              </a:rPr>
            </a:br>
            <a:r>
              <a:rPr lang="en-US" altLang="zh-TW" sz="11000" dirty="0">
                <a:solidFill>
                  <a:srgbClr val="FF0000"/>
                </a:solidFill>
              </a:rPr>
              <a:t>Management</a:t>
            </a:r>
            <a:endParaRPr lang="zh-TW" altLang="en-US" sz="1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5714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dirty="0">
                <a:solidFill>
                  <a:srgbClr val="C00000"/>
                </a:solidFill>
              </a:rPr>
              <a:t>Marketing Management</a:t>
            </a:r>
            <a:endParaRPr lang="zh-TW" altLang="en-US" sz="6000" dirty="0">
              <a:solidFill>
                <a:srgbClr val="C00000"/>
              </a:solidFill>
            </a:endParaRP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1692598" y="1523926"/>
            <a:ext cx="8651875" cy="48574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TW" sz="4000" dirty="0"/>
              <a:t>“</a:t>
            </a:r>
            <a:r>
              <a:rPr lang="en-US" altLang="zh-TW" sz="4000" dirty="0">
                <a:solidFill>
                  <a:srgbClr val="C00000"/>
                </a:solidFill>
              </a:rPr>
              <a:t>Marketing management </a:t>
            </a:r>
            <a:r>
              <a:rPr lang="en-US" altLang="zh-TW" sz="4000" dirty="0"/>
              <a:t>is the</a:t>
            </a:r>
            <a:br>
              <a:rPr lang="en-US" altLang="zh-TW" sz="4000" dirty="0"/>
            </a:br>
            <a:r>
              <a:rPr lang="en-US" altLang="zh-TW" sz="4800" dirty="0">
                <a:solidFill>
                  <a:schemeClr val="accent1"/>
                </a:solidFill>
              </a:rPr>
              <a:t>art and science </a:t>
            </a:r>
            <a:br>
              <a:rPr lang="en-US" altLang="zh-TW" sz="4000" dirty="0"/>
            </a:br>
            <a:r>
              <a:rPr lang="en-US" altLang="zh-TW" sz="4400" dirty="0"/>
              <a:t>of </a:t>
            </a:r>
            <a:r>
              <a:rPr lang="en-US" altLang="zh-TW" sz="4400" dirty="0">
                <a:solidFill>
                  <a:srgbClr val="FF0000"/>
                </a:solidFill>
              </a:rPr>
              <a:t>choosing target markets </a:t>
            </a:r>
            <a:br>
              <a:rPr lang="en-US" altLang="zh-TW" sz="4400" dirty="0"/>
            </a:br>
            <a:r>
              <a:rPr lang="en-US" altLang="zh-TW" sz="4400" dirty="0"/>
              <a:t>and </a:t>
            </a:r>
            <a:r>
              <a:rPr lang="en-US" altLang="zh-TW" sz="4400" dirty="0">
                <a:solidFill>
                  <a:schemeClr val="accent1"/>
                </a:solidFill>
              </a:rPr>
              <a:t>getting, keeping, and growing </a:t>
            </a:r>
            <a:br>
              <a:rPr lang="en-US" altLang="zh-TW" sz="4400" dirty="0">
                <a:solidFill>
                  <a:schemeClr val="accent1"/>
                </a:solidFill>
              </a:rPr>
            </a:br>
            <a:r>
              <a:rPr lang="en-US" altLang="zh-TW" sz="4400" dirty="0">
                <a:solidFill>
                  <a:schemeClr val="accent1"/>
                </a:solidFill>
              </a:rPr>
              <a:t>customers</a:t>
            </a:r>
            <a:r>
              <a:rPr lang="en-US" altLang="zh-TW" sz="4400" dirty="0"/>
              <a:t> through </a:t>
            </a:r>
            <a:br>
              <a:rPr lang="en-US" altLang="zh-TW" sz="4000" dirty="0"/>
            </a:br>
            <a:r>
              <a:rPr lang="en-US" altLang="zh-TW" sz="4000" dirty="0">
                <a:solidFill>
                  <a:srgbClr val="FF0000"/>
                </a:solidFill>
              </a:rPr>
              <a:t>creating, delivering, and communicating </a:t>
            </a:r>
            <a:br>
              <a:rPr lang="en-US" altLang="zh-TW" sz="4000" dirty="0">
                <a:solidFill>
                  <a:srgbClr val="FF0000"/>
                </a:solidFill>
              </a:rPr>
            </a:br>
            <a:r>
              <a:rPr lang="en-US" altLang="zh-TW" sz="4400" dirty="0">
                <a:solidFill>
                  <a:srgbClr val="FF0000"/>
                </a:solidFill>
              </a:rPr>
              <a:t>superior customer value</a:t>
            </a:r>
            <a:r>
              <a:rPr lang="en-US" altLang="zh-TW" sz="4400" dirty="0"/>
              <a:t>.” </a:t>
            </a:r>
          </a:p>
          <a:p>
            <a:pPr marL="0" indent="0" algn="ctr">
              <a:buNone/>
            </a:pPr>
            <a:endParaRPr lang="zh-TW" altLang="en-US" sz="4000" dirty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1C5A1E-1767-4A42-AFC6-80D36FF515E3}" type="slidenum">
              <a:rPr lang="zh-TW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59</a:t>
            </a:fld>
            <a:endParaRPr lang="zh-TW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C50696-0C10-E342-A859-9471DAA3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</p:spTree>
    <p:extLst>
      <p:ext uri="{BB962C8B-B14F-4D97-AF65-F5344CB8AC3E}">
        <p14:creationId xmlns:p14="http://schemas.microsoft.com/office/powerpoint/2010/main" val="79682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861F-CEA4-6E4C-A3B3-ED608C05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D7EB9-AC82-9844-9538-EA95F8E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solidFill>
                  <a:srgbClr val="C00000"/>
                </a:solidFill>
              </a:rPr>
              <a:t>Exploring new knowledge in information technology, system development and application  </a:t>
            </a:r>
            <a:r>
              <a:rPr lang="en-US" altLang="zh-TW" sz="3600" dirty="0"/>
              <a:t>80 %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Internet marketing planning ability  10 %</a:t>
            </a:r>
          </a:p>
          <a:p>
            <a:endParaRPr lang="en-US" altLang="zh-TW" sz="3600" dirty="0"/>
          </a:p>
          <a:p>
            <a:r>
              <a:rPr lang="en-US" altLang="zh-TW" sz="3600" dirty="0"/>
              <a:t>Thesis writing and independent research skills  10 %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06C39-4AD8-3E4B-A788-509A89E6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64BEE-D3D0-A340-8ECE-3B2751A0B4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DC5F19-2912-1F4E-B2FE-75B5EAC558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651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81200" y="181034"/>
            <a:ext cx="8229600" cy="727687"/>
          </a:xfrm>
        </p:spPr>
        <p:txBody>
          <a:bodyPr>
            <a:normAutofit fontScale="90000"/>
          </a:bodyPr>
          <a:lstStyle/>
          <a:p>
            <a:r>
              <a:rPr lang="en-US" altLang="zh-TW" sz="5400" dirty="0">
                <a:solidFill>
                  <a:srgbClr val="FF0000"/>
                </a:solidFill>
              </a:rPr>
              <a:t>Marketing Management</a:t>
            </a:r>
            <a:endParaRPr lang="zh-TW" altLang="en-US" sz="5400" dirty="0">
              <a:solidFill>
                <a:schemeClr val="accent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FB46C-01CC-41BD-8A17-4C0AF2F2BDA7}" type="slidenum">
              <a:rPr lang="zh-TW" altLang="en-US" smtClean="0"/>
              <a:pPr>
                <a:defRPr/>
              </a:pPr>
              <a:t>60</a:t>
            </a:fld>
            <a:endParaRPr lang="zh-TW" altLang="en-US"/>
          </a:p>
        </p:txBody>
      </p:sp>
      <p:sp>
        <p:nvSpPr>
          <p:cNvPr id="7" name="Rounded Rectangle 9"/>
          <p:cNvSpPr>
            <a:spLocks noChangeArrowheads="1"/>
          </p:cNvSpPr>
          <p:nvPr/>
        </p:nvSpPr>
        <p:spPr bwMode="auto">
          <a:xfrm>
            <a:off x="2598541" y="1003882"/>
            <a:ext cx="6984776" cy="585216"/>
          </a:xfrm>
          <a:prstGeom prst="roundRect">
            <a:avLst>
              <a:gd name="adj" fmla="val 12157"/>
            </a:avLst>
          </a:prstGeom>
          <a:solidFill>
            <a:srgbClr val="FF99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Understanding Marketing Management</a:t>
            </a:r>
          </a:p>
        </p:txBody>
      </p:sp>
      <p:sp>
        <p:nvSpPr>
          <p:cNvPr id="9" name="Rounded Rectangle 9"/>
          <p:cNvSpPr>
            <a:spLocks noChangeArrowheads="1"/>
          </p:cNvSpPr>
          <p:nvPr/>
        </p:nvSpPr>
        <p:spPr bwMode="auto">
          <a:xfrm>
            <a:off x="2598541" y="1714466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Capturing Marketing Insights</a:t>
            </a: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2598541" y="2427932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Connecting with Customers</a:t>
            </a:r>
          </a:p>
        </p:txBody>
      </p:sp>
      <p:sp>
        <p:nvSpPr>
          <p:cNvPr id="11" name="Rounded Rectangle 9"/>
          <p:cNvSpPr>
            <a:spLocks noChangeArrowheads="1"/>
          </p:cNvSpPr>
          <p:nvPr/>
        </p:nvSpPr>
        <p:spPr bwMode="auto">
          <a:xfrm>
            <a:off x="2598541" y="3141398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Building Strong Brands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1992313" y="6597650"/>
            <a:ext cx="7848600" cy="2603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zh-TW" sz="1000" dirty="0"/>
              <a:t>Source: Philip Kotler and Kevin Lane Keller (2016), Marketing Management, 15th edition, Pearson.</a:t>
            </a:r>
            <a:endParaRPr lang="es-ES" altLang="zh-TW" sz="1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068753" y="8593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1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068753" y="231362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3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068753" y="3767888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5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068753" y="304075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4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7C71F18-4533-E948-AE12-F51FAC1B1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541" y="3854864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Creating Value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34419AC-22C7-1F42-9290-B2E69EC1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541" y="4568330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Delivering Value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B6AE6E9-A626-5041-8D66-320BF77AD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541" y="5281796"/>
            <a:ext cx="6984776" cy="588098"/>
          </a:xfrm>
          <a:prstGeom prst="roundRect">
            <a:avLst>
              <a:gd name="adj" fmla="val 12157"/>
            </a:avLst>
          </a:prstGeom>
          <a:solidFill>
            <a:srgbClr val="FFC000"/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</a:rPr>
              <a:t>Communicating Value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8222EF1-7E62-8044-BFD9-BBE43F644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541" y="5995260"/>
            <a:ext cx="6984776" cy="588098"/>
          </a:xfrm>
          <a:prstGeom prst="roundRect">
            <a:avLst>
              <a:gd name="adj" fmla="val 12157"/>
            </a:avLst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7F7F7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200" b="1" dirty="0">
                <a:solidFill>
                  <a:srgbClr val="FF0000"/>
                </a:solidFill>
              </a:rPr>
              <a:t>Conducting Marketing Responsibly for Long-term Success</a:t>
            </a:r>
          </a:p>
        </p:txBody>
      </p:sp>
      <p:sp>
        <p:nvSpPr>
          <p:cNvPr id="21" name="文字方塊 14">
            <a:extLst>
              <a:ext uri="{FF2B5EF4-FFF2-40B4-BE49-F238E27FC236}">
                <a16:creationId xmlns:a16="http://schemas.microsoft.com/office/drawing/2014/main" id="{53DAE02D-EA0D-114A-AE3E-C00697B88BD5}"/>
              </a:ext>
            </a:extLst>
          </p:cNvPr>
          <p:cNvSpPr txBox="1"/>
          <p:nvPr/>
        </p:nvSpPr>
        <p:spPr>
          <a:xfrm>
            <a:off x="2068753" y="158649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2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2" name="文字方塊 14">
            <a:extLst>
              <a:ext uri="{FF2B5EF4-FFF2-40B4-BE49-F238E27FC236}">
                <a16:creationId xmlns:a16="http://schemas.microsoft.com/office/drawing/2014/main" id="{D6825450-10A7-CD49-933A-31EB24B5BCF2}"/>
              </a:ext>
            </a:extLst>
          </p:cNvPr>
          <p:cNvSpPr txBox="1"/>
          <p:nvPr/>
        </p:nvSpPr>
        <p:spPr>
          <a:xfrm>
            <a:off x="2068753" y="449502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6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3" name="文字方塊 14">
            <a:extLst>
              <a:ext uri="{FF2B5EF4-FFF2-40B4-BE49-F238E27FC236}">
                <a16:creationId xmlns:a16="http://schemas.microsoft.com/office/drawing/2014/main" id="{46C1F9A6-75BA-9640-86E7-5E76D1115D80}"/>
              </a:ext>
            </a:extLst>
          </p:cNvPr>
          <p:cNvSpPr txBox="1"/>
          <p:nvPr/>
        </p:nvSpPr>
        <p:spPr>
          <a:xfrm>
            <a:off x="2068753" y="522215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7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24" name="文字方塊 14">
            <a:extLst>
              <a:ext uri="{FF2B5EF4-FFF2-40B4-BE49-F238E27FC236}">
                <a16:creationId xmlns:a16="http://schemas.microsoft.com/office/drawing/2014/main" id="{73D8546A-C56C-3F47-B544-4ADACD915B8E}"/>
              </a:ext>
            </a:extLst>
          </p:cNvPr>
          <p:cNvSpPr txBox="1"/>
          <p:nvPr/>
        </p:nvSpPr>
        <p:spPr>
          <a:xfrm>
            <a:off x="2068753" y="5949281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solidFill>
                  <a:srgbClr val="FF0000"/>
                </a:solidFill>
              </a:rPr>
              <a:t>8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015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310C-0562-6C41-AEDD-99C0FAC8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9442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Software Engineering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and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Project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6F69D-FD14-7B4F-A6E4-2B2A8785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C9E75-97FD-45D9-8ED3-955348887BB1}" type="slidenum">
              <a:rPr lang="zh-TW" altLang="en-US" smtClean="0"/>
              <a:pPr>
                <a:defRPr/>
              </a:pPr>
              <a:t>61</a:t>
            </a:fld>
            <a:endParaRPr lang="zh-TW" alt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0FAB96-6CA6-C84C-BC09-2F218226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443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Analyze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Requirements </a:t>
            </a:r>
            <a:b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pPr algn="ctr">
              <a:defRPr/>
            </a:pPr>
            <a:endParaRPr 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2F0C49-0C9B-A349-A0FE-704737E52AE3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225609" y="3620091"/>
            <a:ext cx="267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F0D68B3-74C9-A341-9C2E-7FE71E736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158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Design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dirty="0"/>
              <a:t>System and Software design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8C49311-C68C-7C41-A2D6-48D129FED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873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Build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sz="1600" dirty="0">
                <a:solidFill>
                  <a:srgbClr val="C00000"/>
                </a:solidFill>
              </a:rPr>
              <a:t>I</a:t>
            </a:r>
            <a:r>
              <a:rPr lang="en-US" sz="1700" dirty="0">
                <a:solidFill>
                  <a:srgbClr val="C00000"/>
                </a:solidFill>
              </a:rPr>
              <a:t>mplementation</a:t>
            </a:r>
            <a:r>
              <a:rPr lang="en-US" sz="1600" dirty="0">
                <a:solidFill>
                  <a:srgbClr val="C00000"/>
                </a:solidFill>
              </a:rPr>
              <a:t> </a:t>
            </a:r>
            <a:r>
              <a:rPr lang="en-US" dirty="0"/>
              <a:t>and </a:t>
            </a:r>
          </a:p>
          <a:p>
            <a:pPr algn="ctr">
              <a:defRPr/>
            </a:pPr>
            <a:r>
              <a:rPr lang="en-US" dirty="0"/>
              <a:t>unit testing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3C33793-94ED-6B47-9E82-B87039CC9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588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Test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dirty="0"/>
              <a:t>Integration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system testing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C831C68-5249-B548-83DF-D9C10556F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305" y="2564905"/>
            <a:ext cx="1512167" cy="2110373"/>
          </a:xfrm>
          <a:prstGeom prst="roundRect">
            <a:avLst>
              <a:gd name="adj" fmla="val 1073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</a:rPr>
              <a:t>Deliver</a:t>
            </a:r>
          </a:p>
          <a:p>
            <a:pPr algn="ctr">
              <a:defRPr/>
            </a:pPr>
            <a:endParaRPr lang="en-US" sz="2400" b="1" dirty="0"/>
          </a:p>
          <a:p>
            <a:pPr algn="ctr">
              <a:defRPr/>
            </a:pPr>
            <a:r>
              <a:rPr lang="en-US" dirty="0"/>
              <a:t>Operation </a:t>
            </a:r>
            <a:br>
              <a:rPr lang="en-US" dirty="0"/>
            </a:br>
            <a:r>
              <a:rPr lang="en-US" dirty="0"/>
              <a:t>and maintenance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8C3B97-8D4B-344C-BF02-08D3156CA41A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5005324" y="3620091"/>
            <a:ext cx="267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964CB77-6170-5342-AFAC-BA4CE372E62E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6785039" y="3620091"/>
            <a:ext cx="267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7723A19-86FF-8941-9FBE-B02D825AA54B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8564754" y="3620091"/>
            <a:ext cx="2675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AB093D2-1C24-EB44-94DE-BF8BAB00A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443" y="5013176"/>
            <a:ext cx="8631029" cy="881478"/>
          </a:xfrm>
          <a:prstGeom prst="roundRect">
            <a:avLst>
              <a:gd name="adj" fmla="val 10737"/>
            </a:avLst>
          </a:prstGeom>
          <a:solidFill>
            <a:srgbClr val="FFD579"/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</a:rPr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val="39675306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335B-D133-054C-9D2A-3D5B6F49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42864"/>
            <a:ext cx="11222181" cy="971550"/>
          </a:xfrm>
        </p:spPr>
        <p:txBody>
          <a:bodyPr>
            <a:no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F7E46-0ED1-0C4E-AE3E-A101A75A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31" y="1109102"/>
            <a:ext cx="11321140" cy="563888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This course introduces the </a:t>
            </a:r>
            <a:r>
              <a:rPr lang="en-US" sz="9600" dirty="0">
                <a:solidFill>
                  <a:srgbClr val="C00000"/>
                </a:solidFill>
              </a:rPr>
              <a:t>fundamental concepts, research issues, and hands-on practices </a:t>
            </a:r>
            <a:r>
              <a:rPr lang="en-US" sz="9600" dirty="0"/>
              <a:t>of </a:t>
            </a:r>
            <a:r>
              <a:rPr lang="en-US" sz="9600" dirty="0">
                <a:solidFill>
                  <a:srgbClr val="FF0000"/>
                </a:solidFill>
              </a:rPr>
              <a:t>software engineering</a:t>
            </a:r>
            <a:r>
              <a:rPr lang="en-US" sz="9600" dirty="0"/>
              <a:t>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9600" dirty="0"/>
              <a:t>Topics include: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Introduction to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Products and Project Management: Software product management and prototyping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Agile Software Engineering: Agile methods, Scrum, and Extreme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Features, Scenarios, and Stories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Software Architecture: Architectural design, System decomposition, and Distribution architecture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Cloud-Based Software: Virtualization and containers, Everything as a service, Software as a service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Cloud Computing and Cloud Software Architecture 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Microservices Architecture, RESTful services, Service deployment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Security and Privacy; Reliable Programming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Testing: Functional testing, Test automation, Test-driven development, and Code reviews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DevOps and Code Management: Code management and DevOps automation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8000" b="0" dirty="0"/>
              <a:t>Case Study on Software Engineering</a:t>
            </a:r>
          </a:p>
          <a:p>
            <a:pPr marL="971550" lvl="1" indent="-514350">
              <a:lnSpc>
                <a:spcPct val="120000"/>
              </a:lnSpc>
              <a:spcAft>
                <a:spcPts val="300"/>
              </a:spcAft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0BA82B-040A-2147-9093-B00AF360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62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0F6C06-F73B-AB42-8F44-80848BEB4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44B99A-FA19-F644-9DF7-6F0C9E85BE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927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82B7-9F96-1347-A4FE-8244FBD0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136" y="66413"/>
            <a:ext cx="8435939" cy="1266237"/>
          </a:xfrm>
        </p:spPr>
        <p:txBody>
          <a:bodyPr>
            <a:normAutofit/>
          </a:bodyPr>
          <a:lstStyle/>
          <a:p>
            <a:pPr algn="l"/>
            <a:r>
              <a:rPr lang="en-US" altLang="zh-TW" sz="4400" dirty="0">
                <a:solidFill>
                  <a:srgbClr val="C00000"/>
                </a:solidFill>
                <a:ea typeface="Heiti TC Medium" pitchFamily="2" charset="-128"/>
              </a:rPr>
              <a:t>Software Engineering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0208-5AAF-174A-BBCF-0F64DC2BB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3135" y="2486061"/>
            <a:ext cx="9191163" cy="428000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TW" sz="58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Min-</a:t>
            </a:r>
            <a:r>
              <a:rPr lang="en-US" altLang="zh-TW" sz="5800" dirty="0" err="1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Yuh</a:t>
            </a:r>
            <a:r>
              <a:rPr lang="en-US" altLang="zh-TW" sz="58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Day, Ph.D.</a:t>
            </a:r>
            <a:endParaRPr lang="zh-TW" altLang="en-US" sz="5800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altLang="zh-TW" sz="58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Associate Professor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8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  <a:hlinkClick r:id="rId2"/>
              </a:rPr>
              <a:t>Institute of Information Management</a:t>
            </a:r>
            <a:r>
              <a:rPr lang="en-US" sz="38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, </a:t>
            </a:r>
            <a:r>
              <a:rPr lang="en-US" sz="38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  <a:hlinkClick r:id="rId3"/>
              </a:rPr>
              <a:t>National Taipei University</a:t>
            </a:r>
            <a:br>
              <a:rPr lang="en-US" sz="360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</a:br>
            <a:endParaRPr lang="en-US" altLang="zh-TW" sz="1800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Tel: 02-86741111 ext. 66873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Office:</a:t>
            </a:r>
            <a:r>
              <a:rPr lang="zh-TW" altLang="en-US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 </a:t>
            </a: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B8F12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Address</a:t>
            </a:r>
            <a:r>
              <a:rPr lang="en-US" altLang="zh-TW" sz="4000" b="0" dirty="0"/>
              <a:t>: 151, University Rd., San Shia District, New Taipei City, 23741 Taiwan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altLang="zh-TW" sz="4000" b="0" dirty="0"/>
              <a:t>Email</a:t>
            </a: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: </a:t>
            </a:r>
            <a:r>
              <a:rPr lang="en-US" altLang="zh-TW" sz="4000" b="0" dirty="0" err="1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myday@gm.ntpu.edu.tw</a:t>
            </a:r>
            <a:endParaRPr lang="en-US" altLang="zh-TW" sz="4000" b="0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</a:rPr>
              <a:t>Web: </a:t>
            </a:r>
            <a:r>
              <a:rPr lang="en-US" altLang="zh-TW" sz="4000" b="0" dirty="0">
                <a:latin typeface="Calibri" panose="020F0502020204030204" pitchFamily="34" charset="0"/>
                <a:ea typeface="Heiti TC Medium" pitchFamily="2" charset="-128"/>
                <a:cs typeface="Calibri" panose="020F0502020204030204" pitchFamily="34" charset="0"/>
                <a:hlinkClick r:id="rId4"/>
              </a:rPr>
              <a:t>http://web.ntpu.edu.tw/~myday/</a:t>
            </a:r>
            <a:endParaRPr lang="en-US" sz="4000" b="0" dirty="0">
              <a:latin typeface="Calibri" panose="020F0502020204030204" pitchFamily="34" charset="0"/>
              <a:ea typeface="Heiti TC Medium" pitchFamily="2" charset="-128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06F8D-0162-0C4F-80D9-42457C32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9798" y="6582720"/>
            <a:ext cx="960699" cy="239655"/>
          </a:xfrm>
        </p:spPr>
        <p:txBody>
          <a:bodyPr/>
          <a:lstStyle/>
          <a:p>
            <a:fld id="{5D6FF71F-CF6A-4C46-8F9B-61D49EEA70E3}" type="slidenum">
              <a:rPr lang="en-US" smtClean="0"/>
              <a:t>63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7DF210-999B-B543-BB08-55CA178F37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551" y="2180184"/>
            <a:ext cx="1311157" cy="1590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DE749-A11A-4B4B-B93C-D230114003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197" y="5290161"/>
            <a:ext cx="1499864" cy="1499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8A6C2B-5B98-E645-BB38-226FE4E9A9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197" y="3780120"/>
            <a:ext cx="1499864" cy="14998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678771-3ADB-CF49-99A2-83DC529401A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0620" y="88466"/>
            <a:ext cx="1314378" cy="8479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0A6B40-66E6-5D46-92CE-45FA16B46E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9512" y="1011533"/>
            <a:ext cx="1317405" cy="32111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E94920-FFB6-4749-8B58-CBD2482335A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3306" y="5974374"/>
            <a:ext cx="791692" cy="7916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B4A6350-74C3-D94B-AD70-E4FD3D7F20E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426" y="1635008"/>
            <a:ext cx="1317406" cy="594125"/>
          </a:xfrm>
          <a:prstGeom prst="rect">
            <a:avLst/>
          </a:prstGeom>
        </p:spPr>
      </p:pic>
      <p:pic>
        <p:nvPicPr>
          <p:cNvPr id="18" name="Picture 4" descr="http://mail.tku.edu.tw/myday/images/Myday_Photo.jpg">
            <a:extLst>
              <a:ext uri="{FF2B5EF4-FFF2-40B4-BE49-F238E27FC236}">
                <a16:creationId xmlns:a16="http://schemas.microsoft.com/office/drawing/2014/main" id="{22AB4522-29E3-1547-A495-77E5F754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91" y="106718"/>
            <a:ext cx="1075954" cy="1332133"/>
          </a:xfrm>
          <a:prstGeom prst="rect">
            <a:avLst/>
          </a:prstGeom>
          <a:noFill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1086F19-EF80-644F-8A7C-1CCA1F31F8FE}"/>
              </a:ext>
            </a:extLst>
          </p:cNvPr>
          <p:cNvSpPr txBox="1"/>
          <p:nvPr/>
        </p:nvSpPr>
        <p:spPr>
          <a:xfrm>
            <a:off x="1963135" y="1568899"/>
            <a:ext cx="84359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70C0"/>
                </a:solidFill>
                <a:latin typeface="Calibri" charset="0"/>
                <a:ea typeface="標楷體" charset="-120"/>
              </a:rPr>
              <a:t>Contact Information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9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82DA-B006-D842-865A-A805B868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89" y="56101"/>
            <a:ext cx="11222181" cy="1086900"/>
          </a:xfrm>
        </p:spPr>
        <p:txBody>
          <a:bodyPr>
            <a:normAutofit/>
          </a:bodyPr>
          <a:lstStyle/>
          <a:p>
            <a:r>
              <a:rPr lang="en-US" dirty="0"/>
              <a:t>Four Fundamental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B672-3C34-354D-B5BE-45EC3902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89" y="1143000"/>
            <a:ext cx="11222181" cy="54192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Professionalism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Creative thinking and Problem-solving 30 %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rgbClr val="C00000"/>
                </a:solidFill>
              </a:rPr>
              <a:t>Comprehensive Integration 30 %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Interpersonal Relationship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Communication and Coordination 10 %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solidFill>
                  <a:schemeClr val="accent1"/>
                </a:solidFill>
              </a:rPr>
              <a:t>Teamwork 10 %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Ethics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Honesty and Integrity 5 %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Self-Esteem and Self-reflection 5 %</a:t>
            </a:r>
          </a:p>
          <a:p>
            <a:pPr>
              <a:spcAft>
                <a:spcPts val="600"/>
              </a:spcAft>
            </a:pPr>
            <a:r>
              <a:rPr lang="en-US" altLang="zh-TW" sz="2400" dirty="0"/>
              <a:t>International Vision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/>
              <a:t>Caring for Diversity 5 %</a:t>
            </a:r>
          </a:p>
          <a:p>
            <a:pPr lvl="1">
              <a:spcAft>
                <a:spcPts val="600"/>
              </a:spcAft>
            </a:pPr>
            <a:r>
              <a:rPr lang="en-US" altLang="zh-TW" sz="2400" dirty="0">
                <a:solidFill>
                  <a:schemeClr val="accent6">
                    <a:lumMod val="50000"/>
                  </a:schemeClr>
                </a:solidFill>
              </a:rPr>
              <a:t>Interdisciplinary Vision 5 %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16157-D163-B749-B193-99089114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7F3460-C118-C349-846D-D4B1E4428C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B20EB9-8CFE-5A4B-956B-B4ACCBF842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9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E6D3-4344-CB42-AC4C-A8BD1FC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93681-3372-0E41-8979-66474931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Ethics/Corporate Social Responsibility</a:t>
            </a:r>
          </a:p>
          <a:p>
            <a:r>
              <a:rPr lang="en-US" sz="4400" dirty="0">
                <a:solidFill>
                  <a:srgbClr val="C00000"/>
                </a:solidFill>
              </a:rPr>
              <a:t>Global Knowledge/Awareness</a:t>
            </a:r>
          </a:p>
          <a:p>
            <a:r>
              <a:rPr lang="en-US" sz="4400" dirty="0"/>
              <a:t>Communication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Analytical and Critical Thinking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33C5-31DA-6145-B0B7-EFDE1C3B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4E15D-0C98-8F4F-A497-5C2BE055C8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A31013-20FE-A941-88E1-5852F907B2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E6A0-995E-544B-8048-4B8CA818F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362E-3F6E-8848-B119-3F9F8888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Information Technologies and </a:t>
            </a:r>
            <a:br>
              <a:rPr lang="en-US" sz="4400" dirty="0">
                <a:solidFill>
                  <a:srgbClr val="C00000"/>
                </a:solidFill>
              </a:rPr>
            </a:br>
            <a:r>
              <a:rPr lang="en-US" sz="4400" dirty="0">
                <a:solidFill>
                  <a:srgbClr val="C00000"/>
                </a:solidFill>
              </a:rPr>
              <a:t>System Development Capabilities</a:t>
            </a:r>
          </a:p>
          <a:p>
            <a:r>
              <a:rPr lang="en-US" sz="4400" dirty="0"/>
              <a:t>Internet Marketing Management Capabilities</a:t>
            </a:r>
          </a:p>
          <a:p>
            <a:r>
              <a:rPr lang="en-US" sz="4400" dirty="0">
                <a:solidFill>
                  <a:schemeClr val="accent1"/>
                </a:solidFill>
              </a:rPr>
              <a:t>Research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B1AF02-943A-7540-9F54-FA26476D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F71F-CF6A-4C46-8F9B-61D49EEA70E3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34686A-5B9A-A74E-8FF1-56B3ECA291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9194" y="137553"/>
            <a:ext cx="962066" cy="620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06518B-0624-8745-8572-1FD93BD389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8086" y="811230"/>
            <a:ext cx="964282" cy="23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12146</TotalTime>
  <Words>3320</Words>
  <Application>Microsoft Macintosh PowerPoint</Application>
  <PresentationFormat>Widescreen</PresentationFormat>
  <Paragraphs>696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6" baseType="lpstr">
      <vt:lpstr>Arial</vt:lpstr>
      <vt:lpstr>Calibri</vt:lpstr>
      <vt:lpstr>Office Theme</vt:lpstr>
      <vt:lpstr>Introduction to  Software Engineering</vt:lpstr>
      <vt:lpstr>Min-Yuh Day, Ph.D.</vt:lpstr>
      <vt:lpstr>Course Syllabus National Taipei University Academic Year 110, 2nd Semester (Spring 2022)</vt:lpstr>
      <vt:lpstr>Course Objectives</vt:lpstr>
      <vt:lpstr>Course Outline</vt:lpstr>
      <vt:lpstr>Core Competence</vt:lpstr>
      <vt:lpstr>Four Fundamental Qualities</vt:lpstr>
      <vt:lpstr>College Learning Goals</vt:lpstr>
      <vt:lpstr>Department Learning Goals</vt:lpstr>
      <vt:lpstr>Syllabus</vt:lpstr>
      <vt:lpstr>Syllabus</vt:lpstr>
      <vt:lpstr>Syllabus</vt:lpstr>
      <vt:lpstr>Teaching Methods and Activities</vt:lpstr>
      <vt:lpstr>Evaluation Methods</vt:lpstr>
      <vt:lpstr>Required Texts</vt:lpstr>
      <vt:lpstr>Reference Books</vt:lpstr>
      <vt:lpstr>Ian Sommerville (2019),  Engineering Software Products:  An Introduction to Modern Software Engineering,  Pearson.</vt:lpstr>
      <vt:lpstr>Ian Sommerville (2015),  Software Engineering,  10th Edition, Pearson.</vt:lpstr>
      <vt:lpstr>Titus Winters, Tom Manshreck, and Hyrum Wright (2020),  Software Engineering at Google:  Lessons Learned from Programming Over Time,  O'Reilly Media.</vt:lpstr>
      <vt:lpstr>Project Management Institute (2017), Agile Practice Guide PMI</vt:lpstr>
      <vt:lpstr>Project Management Institute (2021), A Guide to the  Project Management Body of Knowledge (PMBOK Guide) –  Seventh Edition and The Standard for Project Management</vt:lpstr>
      <vt:lpstr>Software  Engineering</vt:lpstr>
      <vt:lpstr>Software Engineering  and  Project Management</vt:lpstr>
      <vt:lpstr>Information Management    Management  Information Systems (MIS)  Information Systems</vt:lpstr>
      <vt:lpstr>Information Management (MIS) Information Systems</vt:lpstr>
      <vt:lpstr>Fundamental MIS Concepts</vt:lpstr>
      <vt:lpstr>Project-based software engineering</vt:lpstr>
      <vt:lpstr>Project-based software engineering</vt:lpstr>
      <vt:lpstr>Product software engineering</vt:lpstr>
      <vt:lpstr>Product software engineering</vt:lpstr>
      <vt:lpstr>Software execution models</vt:lpstr>
      <vt:lpstr>Product management concerns</vt:lpstr>
      <vt:lpstr>Technical interactions of  product managers</vt:lpstr>
      <vt:lpstr>Software Development Life Cycle (SDLC) The waterfall model</vt:lpstr>
      <vt:lpstr>Plan-based and Agile development</vt:lpstr>
      <vt:lpstr>The Continuum of Life Cycles</vt:lpstr>
      <vt:lpstr>Predictive Life Cycle</vt:lpstr>
      <vt:lpstr>Iterative Life Cycle</vt:lpstr>
      <vt:lpstr>A Life Cycle of  Varying-Sized Increments</vt:lpstr>
      <vt:lpstr>Iteration-Based and Flow-Based Agile Life Cycles</vt:lpstr>
      <vt:lpstr>From personas to features</vt:lpstr>
      <vt:lpstr>Multi-tier client-server architecture</vt:lpstr>
      <vt:lpstr>Service-oriented Architecture</vt:lpstr>
      <vt:lpstr>VM</vt:lpstr>
      <vt:lpstr>Everything as a service</vt:lpstr>
      <vt:lpstr>Software as a service</vt:lpstr>
      <vt:lpstr>Microservices architecture –  key design questions</vt:lpstr>
      <vt:lpstr>Types of security threat</vt:lpstr>
      <vt:lpstr>Software product quality attributes</vt:lpstr>
      <vt:lpstr>A refactoring process</vt:lpstr>
      <vt:lpstr>Functional testing</vt:lpstr>
      <vt:lpstr>Test-driven development (TDD)</vt:lpstr>
      <vt:lpstr>DevOps</vt:lpstr>
      <vt:lpstr>Code management and DevOps</vt:lpstr>
      <vt:lpstr>Marketing</vt:lpstr>
      <vt:lpstr>Marketing</vt:lpstr>
      <vt:lpstr>Marketing</vt:lpstr>
      <vt:lpstr>Marketing Management</vt:lpstr>
      <vt:lpstr>Marketing Management</vt:lpstr>
      <vt:lpstr>Marketing Management</vt:lpstr>
      <vt:lpstr>Software Engineering  and  Project Management</vt:lpstr>
      <vt:lpstr>Summary</vt:lpstr>
      <vt:lpstr>Software Engineering</vt:lpstr>
    </vt:vector>
  </TitlesOfParts>
  <Manager/>
  <Company>National Taipei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subject/>
  <dc:creator>Min-Yuh Day</dc:creator>
  <cp:keywords>Software Engineering</cp:keywords>
  <dc:description>Software Engineering</dc:description>
  <cp:lastModifiedBy>imyday@gmail.com</cp:lastModifiedBy>
  <cp:revision>692</cp:revision>
  <cp:lastPrinted>2020-12-23T14:44:17Z</cp:lastPrinted>
  <dcterms:created xsi:type="dcterms:W3CDTF">2019-09-12T03:09:52Z</dcterms:created>
  <dcterms:modified xsi:type="dcterms:W3CDTF">2022-03-15T07:18:19Z</dcterms:modified>
  <cp:category/>
</cp:coreProperties>
</file>