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3462" r:id="rId2"/>
    <p:sldId id="3780" r:id="rId3"/>
    <p:sldId id="3784" r:id="rId4"/>
    <p:sldId id="3785" r:id="rId5"/>
    <p:sldId id="3095" r:id="rId6"/>
    <p:sldId id="4051" r:id="rId7"/>
    <p:sldId id="4263" r:id="rId8"/>
    <p:sldId id="4240" r:id="rId9"/>
    <p:sldId id="2716" r:id="rId10"/>
    <p:sldId id="3810" r:id="rId11"/>
    <p:sldId id="3213" r:id="rId12"/>
    <p:sldId id="4247" r:id="rId13"/>
    <p:sldId id="3864" r:id="rId14"/>
    <p:sldId id="4241" r:id="rId15"/>
    <p:sldId id="3813" r:id="rId16"/>
    <p:sldId id="3144" r:id="rId17"/>
    <p:sldId id="3117" r:id="rId18"/>
    <p:sldId id="4242" r:id="rId19"/>
    <p:sldId id="4243" r:id="rId20"/>
    <p:sldId id="3101" r:id="rId21"/>
    <p:sldId id="3129" r:id="rId22"/>
    <p:sldId id="3102" r:id="rId23"/>
    <p:sldId id="3103" r:id="rId24"/>
    <p:sldId id="3153" r:id="rId25"/>
    <p:sldId id="4244" r:id="rId26"/>
    <p:sldId id="3805" r:id="rId27"/>
    <p:sldId id="4245" r:id="rId28"/>
    <p:sldId id="4246" r:id="rId29"/>
    <p:sldId id="4248" r:id="rId30"/>
    <p:sldId id="4249" r:id="rId31"/>
    <p:sldId id="4209" r:id="rId32"/>
    <p:sldId id="4213" r:id="rId33"/>
    <p:sldId id="4250" r:id="rId34"/>
    <p:sldId id="4235" r:id="rId35"/>
    <p:sldId id="4237" r:id="rId36"/>
    <p:sldId id="4236" r:id="rId37"/>
    <p:sldId id="4239" r:id="rId38"/>
    <p:sldId id="4264" r:id="rId39"/>
    <p:sldId id="4238" r:id="rId40"/>
    <p:sldId id="4227" r:id="rId41"/>
    <p:sldId id="4228" r:id="rId42"/>
    <p:sldId id="4226" r:id="rId43"/>
    <p:sldId id="4229" r:id="rId44"/>
    <p:sldId id="4230" r:id="rId45"/>
    <p:sldId id="4231" r:id="rId46"/>
    <p:sldId id="4232" r:id="rId47"/>
    <p:sldId id="4233" r:id="rId48"/>
    <p:sldId id="4234" r:id="rId49"/>
    <p:sldId id="4251" r:id="rId50"/>
    <p:sldId id="4252" r:id="rId51"/>
    <p:sldId id="4253" r:id="rId52"/>
    <p:sldId id="4254" r:id="rId53"/>
    <p:sldId id="4255" r:id="rId54"/>
    <p:sldId id="4256" r:id="rId55"/>
    <p:sldId id="4257" r:id="rId56"/>
    <p:sldId id="4258" r:id="rId57"/>
    <p:sldId id="4259" r:id="rId58"/>
    <p:sldId id="4260" r:id="rId59"/>
    <p:sldId id="4261" r:id="rId60"/>
    <p:sldId id="4265" r:id="rId61"/>
    <p:sldId id="4266" r:id="rId62"/>
    <p:sldId id="4267" r:id="rId63"/>
    <p:sldId id="4268" r:id="rId64"/>
    <p:sldId id="4269" r:id="rId65"/>
    <p:sldId id="4270" r:id="rId66"/>
    <p:sldId id="4272" r:id="rId67"/>
    <p:sldId id="4271" r:id="rId68"/>
    <p:sldId id="4273" r:id="rId69"/>
    <p:sldId id="4214" r:id="rId70"/>
    <p:sldId id="4215" r:id="rId71"/>
    <p:sldId id="4216" r:id="rId72"/>
    <p:sldId id="4217" r:id="rId73"/>
    <p:sldId id="4218" r:id="rId74"/>
    <p:sldId id="4219" r:id="rId75"/>
    <p:sldId id="4220" r:id="rId76"/>
    <p:sldId id="4221" r:id="rId77"/>
    <p:sldId id="4222" r:id="rId78"/>
    <p:sldId id="4223" r:id="rId79"/>
    <p:sldId id="4224" r:id="rId80"/>
    <p:sldId id="4225" r:id="rId81"/>
    <p:sldId id="3097" r:id="rId82"/>
    <p:sldId id="3098" r:id="rId83"/>
    <p:sldId id="3874" r:id="rId84"/>
    <p:sldId id="4102" r:id="rId85"/>
    <p:sldId id="3806" r:id="rId86"/>
    <p:sldId id="3814" r:id="rId87"/>
    <p:sldId id="3815" r:id="rId88"/>
    <p:sldId id="3822" r:id="rId89"/>
    <p:sldId id="3915" r:id="rId90"/>
    <p:sldId id="4039" r:id="rId91"/>
    <p:sldId id="4105" r:id="rId92"/>
    <p:sldId id="4140" r:id="rId93"/>
    <p:sldId id="4198" r:id="rId94"/>
    <p:sldId id="4199" r:id="rId95"/>
    <p:sldId id="3109" r:id="rId96"/>
    <p:sldId id="3156" r:id="rId97"/>
    <p:sldId id="3110" r:id="rId98"/>
    <p:sldId id="3088" r:id="rId99"/>
    <p:sldId id="3089" r:id="rId100"/>
    <p:sldId id="4262" r:id="rId101"/>
    <p:sldId id="1818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1"/>
    <p:restoredTop sz="89256"/>
  </p:normalViewPr>
  <p:slideViewPr>
    <p:cSldViewPr snapToGrid="0" snapToObjects="1">
      <p:cViewPr>
        <p:scale>
          <a:sx n="90" d="100"/>
          <a:sy n="90" d="100"/>
        </p:scale>
        <p:origin x="5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75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12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23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23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18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5/23/22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5/23/22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s://notebooks.quantumsta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github.com/nlp-with-transformers/notebooks" TargetMode="External"/><Relationship Id="rId4" Type="http://schemas.openxmlformats.org/officeDocument/2006/relationships/hyperlink" Target="http://jalammar.github.io/a-visual-guide-to-using-bert-for-the-first-time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huggingface.co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lp-with-transformers/notebook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huggingface.co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76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7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7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79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Deep Learning, Transfer Learning,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Zero-Shot, and Few-Shot Learning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for Text Analytics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1102AITA10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(M5026) (Spring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2022-05-24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9879846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285461"/>
            <a:ext cx="11222181" cy="5437435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Deep Learning</a:t>
            </a:r>
          </a:p>
          <a:p>
            <a:pPr marL="777240" lvl="1" indent="-320040"/>
            <a:r>
              <a:rPr lang="en-US" sz="4000" dirty="0">
                <a:solidFill>
                  <a:schemeClr val="accent1"/>
                </a:solidFill>
              </a:rPr>
              <a:t>Transfer Learning</a:t>
            </a:r>
          </a:p>
          <a:p>
            <a:pPr marL="1234440" lvl="2" indent="-320040"/>
            <a:r>
              <a:rPr lang="en-US" sz="3600" b="1" dirty="0">
                <a:solidFill>
                  <a:schemeClr val="accent1"/>
                </a:solidFill>
              </a:rPr>
              <a:t>Pre-training, Fine-Tuning (FT)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Few-Shot Learning (FSL)</a:t>
            </a:r>
          </a:p>
          <a:p>
            <a:pPr marL="777240" lvl="1" indent="-320040"/>
            <a:r>
              <a:rPr lang="en-US" sz="4000" dirty="0">
                <a:solidFill>
                  <a:schemeClr val="accent1"/>
                </a:solidFill>
              </a:rPr>
              <a:t>Meta Learning: Learn to Learn</a:t>
            </a:r>
            <a:endParaRPr lang="en-US" sz="3600" dirty="0">
              <a:solidFill>
                <a:schemeClr val="accent1"/>
              </a:solidFill>
            </a:endParaRP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One-Shot Learning (1SL)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Zero-Shot Learning (0SL)(ZSL)</a:t>
            </a:r>
          </a:p>
          <a:p>
            <a:pPr marL="320040" indent="-320040"/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845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1981200" y="117576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365760" y="836712"/>
            <a:ext cx="11409473" cy="60212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Lewis Tunstall, Leandro von Werra, and Thomas Wolf (2022), Natural Language Processing with Transformers:  Building Language Applications with Hugging Face, 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Denis Rothman (2021), Transformers for Natural Language Processing: Build innovative deep neural network architectures for NLP with Python,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PyTorch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TensorFlow, BERT,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RoBERTa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and more,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Savaş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Yıldırım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and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Meysam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Asgari-Chenaghlu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(2021), Mastering Transformers: Build state-of-the-art models from scratch with advanced natural language processing techniques,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Sowmya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Vajjala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Tom Brown, Benjamin Mann, Nick Ryder, Melanie Subbiah, Jared D. Kaplan, Prafulla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Dhariwal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Arvind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Neelakantan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et al. (2020) "Language models are few-shot learners." Advances in neural information processing systems 33 (2020): 1877-1901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Yaqing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Wang,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Quanming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Yao, James T. Kwok, and Lionel M. Ni (2020). "Generalizing from a few examples: A survey on few-shot learning." ACM computing surveys (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csur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) 53, no. 3 (2020): 1-34.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Yao Ge,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Yuting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Guo, Yuan-Chi Yang, Mohammed Ali Al-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Garadi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and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Abeed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Sarker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(2022). "Few-shot learning for medical text: A systematic review."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arXiv:2204.14081 (2022).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Maria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Tsimpoukelli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Jacob L.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Menick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Serkan Cabi, S. M.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Eslami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Oriol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Vinyals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and Felix Hill (2021). "Multimodal few-shot learning with frozen language models." Advances in Neural Information Processing Systems 34 (2021): 200-212.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, and Tony Ojeda (2018), Applied Text Analysis with Python: Enabling Language-Aware Data Products with Machine Learning, O’Reilly.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Gabe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.</a:t>
            </a:r>
            <a:endParaRPr lang="en-US" altLang="en-US" sz="12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Jake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preprint arXiv:1810.04805.</a:t>
            </a:r>
            <a:endParaRPr lang="en-US" sz="1200" b="0" dirty="0"/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The Super Duper NLP Repo, </a:t>
            </a:r>
            <a:r>
              <a:rPr lang="en-US" sz="1200" b="0" dirty="0">
                <a:hlinkClick r:id="rId2"/>
              </a:rPr>
              <a:t>https://notebooks.quantumstat.com/</a:t>
            </a:r>
            <a:endParaRPr lang="en-US" sz="12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Jay </a:t>
            </a:r>
            <a:r>
              <a:rPr lang="en-US" sz="1200" b="0" dirty="0" err="1"/>
              <a:t>Alammar</a:t>
            </a:r>
            <a:r>
              <a:rPr lang="en-US" sz="1200" b="0" dirty="0"/>
              <a:t> (2018), The Illustrated Transformer, </a:t>
            </a:r>
            <a:r>
              <a:rPr lang="en-US" sz="1200" b="0" dirty="0">
                <a:hlinkClick r:id="rId3"/>
              </a:rPr>
              <a:t>http://jalammar.github.io/illustrated-transformer/</a:t>
            </a:r>
            <a:endParaRPr lang="en-US" sz="12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Jay </a:t>
            </a:r>
            <a:r>
              <a:rPr lang="en-US" sz="1200" b="0" dirty="0" err="1"/>
              <a:t>Alammar</a:t>
            </a:r>
            <a:r>
              <a:rPr lang="en-US" sz="1200" b="0" dirty="0"/>
              <a:t> (2019), A Visual Guide to Using BERT for the First Time, </a:t>
            </a:r>
            <a:r>
              <a:rPr lang="en-US" sz="1200" b="0" dirty="0">
                <a:hlinkClick r:id="rId4"/>
              </a:rPr>
              <a:t>http://jalammar.github.io/a-visual-guide-to-using-bert-for-the-first-time/</a:t>
            </a:r>
            <a:endParaRPr lang="en-US" sz="12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b="0" dirty="0"/>
              <a:t>NLP with Transformer, </a:t>
            </a:r>
            <a:r>
              <a:rPr lang="en-US" sz="1200" b="0" dirty="0">
                <a:hlinkClick r:id="rId5"/>
              </a:rPr>
              <a:t>https://github.com/nlp-with-transformers/notebooks</a:t>
            </a:r>
            <a:endParaRPr lang="en-US" sz="1200" b="0" dirty="0"/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200" b="0" dirty="0">
                <a:latin typeface="Calibri" charset="0"/>
                <a:ea typeface="標楷體" charset="-120"/>
              </a:rPr>
              <a:t>Min-</a:t>
            </a:r>
            <a:r>
              <a:rPr lang="en-US" altLang="zh-TW" sz="1200" b="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200" b="0" dirty="0">
                <a:latin typeface="Calibri" charset="0"/>
                <a:ea typeface="標楷體" charset="-120"/>
              </a:rPr>
              <a:t> Day (2022), Python 101, </a:t>
            </a:r>
            <a:r>
              <a:rPr lang="en-US" altLang="zh-TW" sz="1200" b="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200" b="0" dirty="0">
              <a:latin typeface="Calibri" charset="0"/>
              <a:ea typeface="標楷體" charset="-120"/>
            </a:endParaRPr>
          </a:p>
          <a:p>
            <a:pPr marL="0" indent="0">
              <a:buNone/>
            </a:pPr>
            <a:endParaRPr lang="en-US" altLang="zh-TW" sz="1200" b="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101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72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748582" y="2267873"/>
            <a:ext cx="3655280" cy="3918614"/>
          </a:xfrm>
          <a:prstGeom prst="roundRect">
            <a:avLst>
              <a:gd name="adj" fmla="val 739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788140" y="2267872"/>
            <a:ext cx="3655280" cy="3918615"/>
          </a:xfrm>
          <a:prstGeom prst="roundRect">
            <a:avLst>
              <a:gd name="adj" fmla="val 3876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4268360" y="3537897"/>
            <a:ext cx="365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Transfer 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4403862" y="4227180"/>
            <a:ext cx="338427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DC5C42E1-16A4-2071-37E7-FCFC3B1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237173"/>
            <a:ext cx="11222181" cy="868680"/>
          </a:xfrm>
        </p:spPr>
        <p:txBody>
          <a:bodyPr>
            <a:normAutofit/>
          </a:bodyPr>
          <a:lstStyle/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184235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95197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359240" cy="0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2954134" y="4913565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53163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7767434" y="4918617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10104234" y="4895813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2665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49130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73641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9700918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760334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320951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417656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491936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665118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7601607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910066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103004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5719649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73641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8680300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9231711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11326518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838713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3783000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5238682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6433579" y="330421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8035729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9104165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10890885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2514436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4503934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5926147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7195404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8387830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9612729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11326517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8408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45" idx="0"/>
          </p:cNvCxnSpPr>
          <p:nvPr/>
        </p:nvCxnSpPr>
        <p:spPr>
          <a:xfrm>
            <a:off x="8837492" y="2892679"/>
            <a:ext cx="0" cy="15714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6204976" y="2904584"/>
            <a:ext cx="13677" cy="15595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7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55286-1E54-294A-B6EF-853F1CD56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" t="8470" r="8787" b="3018"/>
          <a:stretch/>
        </p:blipFill>
        <p:spPr>
          <a:xfrm>
            <a:off x="928624" y="1236731"/>
            <a:ext cx="10334751" cy="53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0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06" y="835025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1847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80566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1847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24624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65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66381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2022/02/22   Introduction to Artificial Intelligence for Text Analytics</a:t>
            </a:r>
          </a:p>
          <a:p>
            <a:pPr marL="0" indent="0">
              <a:buNone/>
            </a:pPr>
            <a:r>
              <a:rPr lang="en-US" sz="2800" dirty="0"/>
              <a:t>2   2022/03/01   Foundations of Text Analytics: </a:t>
            </a:r>
            <a:br>
              <a:rPr lang="en-US" sz="2800" dirty="0"/>
            </a:br>
            <a:r>
              <a:rPr lang="en-US" sz="2800" dirty="0"/>
              <a:t>                              Natural Language Processing (NLP)</a:t>
            </a:r>
          </a:p>
          <a:p>
            <a:pPr marL="0" indent="0">
              <a:buNone/>
            </a:pPr>
            <a:r>
              <a:rPr lang="en-US" sz="2800" dirty="0"/>
              <a:t>3   2022/03/08   Python for Natural Language Processing</a:t>
            </a:r>
          </a:p>
          <a:p>
            <a:pPr marL="0" indent="0">
              <a:buNone/>
            </a:pPr>
            <a:r>
              <a:rPr lang="en-US" sz="2800" dirty="0"/>
              <a:t>4   2022/03/15   Natural Language Processing with Transformers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2022/03/22   Case Study on Artificial Intelligence for Text Analytics I</a:t>
            </a:r>
          </a:p>
          <a:p>
            <a:pPr marL="0" indent="0">
              <a:buNone/>
            </a:pPr>
            <a:r>
              <a:rPr lang="en-US" sz="2800" dirty="0"/>
              <a:t>6   2022/03/29   Text Classification and Sentiment Analysis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4" y="122627"/>
            <a:ext cx="10926305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327149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b="5072"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4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11" r="52042"/>
          <a:stretch/>
        </p:blipFill>
        <p:spPr>
          <a:xfrm>
            <a:off x="2018998" y="1484784"/>
            <a:ext cx="8325475" cy="48965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12236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Question Answering (QA)</a:t>
            </a:r>
          </a:p>
        </p:txBody>
      </p:sp>
    </p:spTree>
    <p:extLst>
      <p:ext uri="{BB962C8B-B14F-4D97-AF65-F5344CB8AC3E}">
        <p14:creationId xmlns:p14="http://schemas.microsoft.com/office/powerpoint/2010/main" val="4008605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3" t="283" r="167" b="51157"/>
          <a:stretch/>
        </p:blipFill>
        <p:spPr>
          <a:xfrm>
            <a:off x="1991544" y="1171950"/>
            <a:ext cx="8280920" cy="53278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87" y="56101"/>
            <a:ext cx="10662834" cy="114613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Intent Detection (ID;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204230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45" t="51833" r="145" b="-393"/>
          <a:stretch/>
        </p:blipFill>
        <p:spPr>
          <a:xfrm>
            <a:off x="2140215" y="1377301"/>
            <a:ext cx="7992888" cy="51425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-27384"/>
            <a:ext cx="8674308" cy="12777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Dialogue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Slot Filling (SF)</a:t>
            </a:r>
          </a:p>
        </p:txBody>
      </p:sp>
    </p:spTree>
    <p:extLst>
      <p:ext uri="{BB962C8B-B14F-4D97-AF65-F5344CB8AC3E}">
        <p14:creationId xmlns:p14="http://schemas.microsoft.com/office/powerpoint/2010/main" val="1780483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00706"/>
          </a:xfrm>
        </p:spPr>
        <p:txBody>
          <a:bodyPr>
            <a:noAutofit/>
          </a:bodyPr>
          <a:lstStyle/>
          <a:p>
            <a:r>
              <a:rPr lang="en-US" sz="5000" dirty="0"/>
              <a:t>T5</a:t>
            </a:r>
            <a:br>
              <a:rPr lang="en-US" sz="5000" dirty="0"/>
            </a:b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ext-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o-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ext 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ransfer 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ransformer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10201" y="6597778"/>
            <a:ext cx="114341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JColin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Raffel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Noam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Shazeer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Adam Roberts, Katherine Lee, Sharan Narang, Michael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Matena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Yanqi Zhou, Wei Li, and Peter J. Liu (2019). "Exploring the limits of transfer learning with a unified text-to-text transformer."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arXiv:1910.10683 (2019).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EFA93-61E6-C941-8281-639C26E6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0" y="2045776"/>
            <a:ext cx="10969401" cy="38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60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0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20217"/>
          </a:xfrm>
        </p:spPr>
        <p:txBody>
          <a:bodyPr>
            <a:normAutofit fontScale="90000"/>
          </a:bodyPr>
          <a:lstStyle/>
          <a:p>
            <a:r>
              <a:rPr lang="en-US" dirty="0"/>
              <a:t>Hugging Face Tasks</a:t>
            </a:r>
            <a:br>
              <a:rPr lang="en-US" dirty="0"/>
            </a:br>
            <a:r>
              <a:rPr lang="en-US" dirty="0"/>
              <a:t>Natural Language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304799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89000-3E5B-A046-8E89-367C1A54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65" y="1555322"/>
            <a:ext cx="7143469" cy="49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8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4811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ULMFiT</a:t>
            </a:r>
            <a:r>
              <a:rPr lang="en-US" dirty="0"/>
              <a:t>: 3 Steps </a:t>
            </a:r>
            <a:br>
              <a:rPr lang="en-US" dirty="0"/>
            </a:br>
            <a:r>
              <a:rPr lang="en-US" dirty="0"/>
              <a:t>Transfer Learning in NLP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46E6-6171-524C-86A0-56538360E1ED}"/>
              </a:ext>
            </a:extLst>
          </p:cNvPr>
          <p:cNvSpPr txBox="1"/>
          <p:nvPr/>
        </p:nvSpPr>
        <p:spPr>
          <a:xfrm>
            <a:off x="1005109" y="5562070"/>
            <a:ext cx="219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Pretraining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76794-E78E-F146-9B86-39E31135B57D}"/>
              </a:ext>
            </a:extLst>
          </p:cNvPr>
          <p:cNvSpPr txBox="1"/>
          <p:nvPr/>
        </p:nvSpPr>
        <p:spPr>
          <a:xfrm>
            <a:off x="4387029" y="5575035"/>
            <a:ext cx="3428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Domain adaptation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6532D-F831-9749-A486-6B65C7CF3B46}"/>
              </a:ext>
            </a:extLst>
          </p:cNvPr>
          <p:cNvSpPr txBox="1"/>
          <p:nvPr/>
        </p:nvSpPr>
        <p:spPr>
          <a:xfrm>
            <a:off x="9006394" y="5575035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Fine-tuning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440136-309C-024F-A4BE-55B4D592B65A}"/>
              </a:ext>
            </a:extLst>
          </p:cNvPr>
          <p:cNvGrpSpPr/>
          <p:nvPr/>
        </p:nvGrpSpPr>
        <p:grpSpPr>
          <a:xfrm>
            <a:off x="400047" y="2281367"/>
            <a:ext cx="3572237" cy="2767895"/>
            <a:chOff x="661311" y="2312542"/>
            <a:chExt cx="3572237" cy="2767895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A6046199-D474-6F45-8225-9C0175676C98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9AC0F-2C7B-A442-B4A3-136E646FE102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41D631-4AFA-A843-8EEB-64A463E54308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Wikitet</a:t>
              </a:r>
              <a:endPara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6BFF0-3520-AB4A-9F08-2BEFCC57FC30}"/>
              </a:ext>
            </a:extLst>
          </p:cNvPr>
          <p:cNvGrpSpPr/>
          <p:nvPr/>
        </p:nvGrpSpPr>
        <p:grpSpPr>
          <a:xfrm>
            <a:off x="4353038" y="2281367"/>
            <a:ext cx="3572237" cy="2767895"/>
            <a:chOff x="661311" y="2312542"/>
            <a:chExt cx="3572237" cy="2767895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0AF2B301-D9D9-F448-A2EE-C94E8D819845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E464F8-486A-CB4F-BFBE-EE3BE559DF88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BFE41B-19CF-C345-82DD-EC7F93BADEE2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72DFEF-3A33-FF4F-A38F-AB9E4B7659A0}"/>
              </a:ext>
            </a:extLst>
          </p:cNvPr>
          <p:cNvGrpSpPr/>
          <p:nvPr/>
        </p:nvGrpSpPr>
        <p:grpSpPr>
          <a:xfrm>
            <a:off x="8367656" y="2281367"/>
            <a:ext cx="3572237" cy="2767895"/>
            <a:chOff x="661311" y="2312542"/>
            <a:chExt cx="3572237" cy="276789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458D07B1-C79D-1746-9906-EE1B58740E29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B60023-A2CF-8946-9A47-62FA749EC98C}"/>
                </a:ext>
              </a:extLst>
            </p:cNvPr>
            <p:cNvSpPr txBox="1"/>
            <p:nvPr/>
          </p:nvSpPr>
          <p:spPr>
            <a:xfrm>
              <a:off x="2032911" y="3473662"/>
              <a:ext cx="1724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Classifier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57D9AC-BC44-7940-8C68-CA2B83928D54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F11003-91E0-C548-B6CC-9C7065D430AE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01637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748582" y="2267873"/>
            <a:ext cx="3655280" cy="3918614"/>
          </a:xfrm>
          <a:prstGeom prst="roundRect">
            <a:avLst>
              <a:gd name="adj" fmla="val 739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788140" y="2267872"/>
            <a:ext cx="3655280" cy="3918615"/>
          </a:xfrm>
          <a:prstGeom prst="roundRect">
            <a:avLst>
              <a:gd name="adj" fmla="val 3876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4268360" y="3537897"/>
            <a:ext cx="365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Transfer 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4403862" y="4227180"/>
            <a:ext cx="338427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DC5C42E1-16A4-2071-37E7-FCFC3B1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237173"/>
            <a:ext cx="11222181" cy="868680"/>
          </a:xfrm>
        </p:spPr>
        <p:txBody>
          <a:bodyPr>
            <a:normAutofit/>
          </a:bodyPr>
          <a:lstStyle/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348110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 2022/04/05   Tomb-Sweeping Day (Holiday, 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2022/04/12   Midterm Project Report</a:t>
            </a:r>
          </a:p>
          <a:p>
            <a:pPr marL="0" indent="0">
              <a:buNone/>
            </a:pPr>
            <a:r>
              <a:rPr lang="en-US" sz="2800" dirty="0"/>
              <a:t>9   2022/04/19   Multilingual Named Entity Recognition (NER), </a:t>
            </a:r>
            <a:br>
              <a:rPr lang="en-US" sz="2800" dirty="0"/>
            </a:br>
            <a:r>
              <a:rPr lang="en-US" sz="2800" dirty="0"/>
              <a:t>                              Text Similarity and Clustering</a:t>
            </a:r>
          </a:p>
          <a:p>
            <a:pPr marL="0" indent="0">
              <a:buNone/>
            </a:pPr>
            <a:r>
              <a:rPr lang="en-US" sz="2800" dirty="0"/>
              <a:t>10   2022/04/26   Text Summarization and Topic Models </a:t>
            </a:r>
          </a:p>
          <a:p>
            <a:pPr marL="0" indent="0">
              <a:buNone/>
            </a:pPr>
            <a:r>
              <a:rPr lang="en-US" sz="2800" dirty="0"/>
              <a:t>11   2022/05/03   Text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2022/05/10   Case Study on Artificial Intelligence for Text Analytics II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672935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2045388"/>
          </a:xfrm>
        </p:spPr>
        <p:txBody>
          <a:bodyPr>
            <a:normAutofit/>
          </a:bodyPr>
          <a:lstStyle/>
          <a:p>
            <a:r>
              <a:rPr lang="en-US" dirty="0"/>
              <a:t>A typical pipeline for </a:t>
            </a:r>
            <a:br>
              <a:rPr lang="en-US" dirty="0"/>
            </a:br>
            <a:r>
              <a:rPr lang="en-US" dirty="0"/>
              <a:t>training transformer models </a:t>
            </a:r>
            <a:br>
              <a:rPr lang="en-US" dirty="0"/>
            </a:br>
            <a:r>
              <a:rPr lang="en-US" sz="3200" b="0" dirty="0"/>
              <a:t>with the  Datasets,  Tokenizers, and  Transformers libraries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01789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  <a:p>
            <a:pPr algn="ctr"/>
            <a:r>
              <a:rPr lang="en-US" sz="1000" dirty="0">
                <a:hlinkClick r:id="rId2"/>
              </a:rPr>
              <a:t>https://github.com/nlp-with-transformers/notebooks</a:t>
            </a:r>
            <a:endParaRPr lang="en-US" sz="1000" dirty="0"/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BA227ACC-1119-4646-A0D3-7E16A0B722E5}"/>
              </a:ext>
            </a:extLst>
          </p:cNvPr>
          <p:cNvSpPr/>
          <p:nvPr/>
        </p:nvSpPr>
        <p:spPr>
          <a:xfrm>
            <a:off x="446643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E2A63E8-AEEB-3845-B472-ACFD048F020C}"/>
              </a:ext>
            </a:extLst>
          </p:cNvPr>
          <p:cNvSpPr/>
          <p:nvPr/>
        </p:nvSpPr>
        <p:spPr>
          <a:xfrm>
            <a:off x="3315577" y="3042075"/>
            <a:ext cx="2869809" cy="834281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Tokenizers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EB767EA-F52A-C347-9DCD-5F10C7300D90}"/>
              </a:ext>
            </a:extLst>
          </p:cNvPr>
          <p:cNvSpPr/>
          <p:nvPr/>
        </p:nvSpPr>
        <p:spPr>
          <a:xfrm>
            <a:off x="6184511" y="3042075"/>
            <a:ext cx="2869809" cy="834281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97C96DB7-D3F4-3C45-8686-888DCDC374D6}"/>
              </a:ext>
            </a:extLst>
          </p:cNvPr>
          <p:cNvSpPr/>
          <p:nvPr/>
        </p:nvSpPr>
        <p:spPr>
          <a:xfrm>
            <a:off x="9052570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E9D85-F109-8043-892A-D7B8A12CFAD4}"/>
              </a:ext>
            </a:extLst>
          </p:cNvPr>
          <p:cNvSpPr txBox="1"/>
          <p:nvPr/>
        </p:nvSpPr>
        <p:spPr>
          <a:xfrm>
            <a:off x="446643" y="4044468"/>
            <a:ext cx="2868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and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datasets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499D8-3911-0547-905F-FD83DA9BBFD9}"/>
              </a:ext>
            </a:extLst>
          </p:cNvPr>
          <p:cNvSpPr txBox="1"/>
          <p:nvPr/>
        </p:nvSpPr>
        <p:spPr>
          <a:xfrm>
            <a:off x="3314701" y="3985791"/>
            <a:ext cx="286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Tokenize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texts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A7988-62CD-4946-8826-4D405D63E93D}"/>
              </a:ext>
            </a:extLst>
          </p:cNvPr>
          <p:cNvSpPr txBox="1"/>
          <p:nvPr/>
        </p:nvSpPr>
        <p:spPr>
          <a:xfrm>
            <a:off x="6182757" y="4030849"/>
            <a:ext cx="2869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models,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and infer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ABEB2-B500-A44A-BDD4-4E70D6141951}"/>
              </a:ext>
            </a:extLst>
          </p:cNvPr>
          <p:cNvSpPr txBox="1"/>
          <p:nvPr/>
        </p:nvSpPr>
        <p:spPr>
          <a:xfrm>
            <a:off x="9051691" y="4030848"/>
            <a:ext cx="2868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metrics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models</a:t>
            </a:r>
          </a:p>
        </p:txBody>
      </p:sp>
    </p:spTree>
    <p:extLst>
      <p:ext uri="{BB962C8B-B14F-4D97-AF65-F5344CB8AC3E}">
        <p14:creationId xmlns:p14="http://schemas.microsoft.com/office/powerpoint/2010/main" val="1123281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84885"/>
            <a:ext cx="11399382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Transfer Learning, Fine-tuning, Few-shot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DCC2-3F0B-9314-EF9D-D8D0E186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53" y="1102984"/>
            <a:ext cx="8937093" cy="53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5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dirty="0"/>
              <a:t>Typical Scenarios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0224"/>
            <a:ext cx="11222181" cy="4553075"/>
          </a:xfrm>
        </p:spPr>
        <p:txBody>
          <a:bodyPr>
            <a:normAutofit/>
          </a:bodyPr>
          <a:lstStyle/>
          <a:p>
            <a:r>
              <a:rPr lang="en-US" dirty="0"/>
              <a:t>Acting as a test bed for learning like human</a:t>
            </a:r>
          </a:p>
          <a:p>
            <a:r>
              <a:rPr lang="en-US" dirty="0"/>
              <a:t>Learning for rare cases</a:t>
            </a:r>
          </a:p>
          <a:p>
            <a:r>
              <a:rPr lang="en-US" dirty="0"/>
              <a:t>Reducing data gathering effort and computational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43874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sub-area in machine learning.</a:t>
            </a:r>
          </a:p>
          <a:p>
            <a:r>
              <a:rPr lang="en-US" dirty="0">
                <a:solidFill>
                  <a:srgbClr val="C00000"/>
                </a:solidFill>
              </a:rPr>
              <a:t>Machine Learning </a:t>
            </a:r>
            <a:r>
              <a:rPr lang="en-US" dirty="0"/>
              <a:t>Definition </a:t>
            </a:r>
          </a:p>
          <a:p>
            <a:pPr lvl="1"/>
            <a:r>
              <a:rPr lang="en-US" dirty="0"/>
              <a:t>A computer program is said to learn from </a:t>
            </a:r>
            <a:r>
              <a:rPr lang="en-US" dirty="0">
                <a:solidFill>
                  <a:srgbClr val="C00000"/>
                </a:solidFill>
              </a:rPr>
              <a:t>experience E </a:t>
            </a:r>
            <a:r>
              <a:rPr lang="en-US" dirty="0"/>
              <a:t>with respect to some classes of </a:t>
            </a:r>
            <a:r>
              <a:rPr lang="en-US" dirty="0">
                <a:solidFill>
                  <a:srgbClr val="C00000"/>
                </a:solidFill>
              </a:rPr>
              <a:t>task 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performance measure P </a:t>
            </a:r>
            <a:r>
              <a:rPr lang="en-US" dirty="0"/>
              <a:t>if its performance can improve with E on T measured by P.</a:t>
            </a:r>
          </a:p>
          <a:p>
            <a:pPr lvl="2"/>
            <a:r>
              <a:rPr lang="en-US" sz="2800" dirty="0"/>
              <a:t>Example: </a:t>
            </a:r>
            <a:r>
              <a:rPr lang="en-US" sz="2800" dirty="0">
                <a:solidFill>
                  <a:srgbClr val="C00000"/>
                </a:solidFill>
              </a:rPr>
              <a:t>Image classification task (T )</a:t>
            </a:r>
            <a:r>
              <a:rPr lang="en-US" sz="2800" dirty="0"/>
              <a:t>, a machine learning program can improve its </a:t>
            </a:r>
            <a:r>
              <a:rPr lang="en-US" sz="2800" dirty="0">
                <a:solidFill>
                  <a:srgbClr val="C00000"/>
                </a:solidFill>
              </a:rPr>
              <a:t>classification accuracy (P)</a:t>
            </a:r>
            <a:r>
              <a:rPr lang="en-US" sz="2800" dirty="0"/>
              <a:t> through </a:t>
            </a:r>
            <a:r>
              <a:rPr lang="en-US" sz="2800" dirty="0">
                <a:solidFill>
                  <a:srgbClr val="C00000"/>
                </a:solidFill>
              </a:rPr>
              <a:t>E</a:t>
            </a:r>
            <a:r>
              <a:rPr lang="en-US" sz="2800" dirty="0"/>
              <a:t> obtained by training on a large number of </a:t>
            </a:r>
            <a:r>
              <a:rPr lang="en-US" sz="2800" dirty="0">
                <a:solidFill>
                  <a:srgbClr val="C00000"/>
                </a:solidFill>
              </a:rPr>
              <a:t>labeled images </a:t>
            </a:r>
            <a:r>
              <a:rPr lang="en-US" sz="2800" dirty="0"/>
              <a:t>(e.g., the ImageNet data set).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744993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AB75B-C958-9B35-2778-10073DB7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8" y="1301605"/>
            <a:ext cx="10687228" cy="21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1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type of machine learning problems (specified by E, T, and P), </a:t>
            </a:r>
            <a:br>
              <a:rPr lang="en-US" dirty="0"/>
            </a:br>
            <a:r>
              <a:rPr lang="en-US" dirty="0"/>
              <a:t>where </a:t>
            </a:r>
            <a:r>
              <a:rPr lang="en-US" dirty="0">
                <a:solidFill>
                  <a:srgbClr val="C00000"/>
                </a:solidFill>
              </a:rPr>
              <a:t>E contains only a limited number of examples</a:t>
            </a:r>
            <a:r>
              <a:rPr lang="en-US" dirty="0"/>
              <a:t> with supervised information for the target T.</a:t>
            </a:r>
          </a:p>
          <a:p>
            <a:pPr lvl="1"/>
            <a:r>
              <a:rPr lang="en-US" dirty="0"/>
              <a:t>Existing FSL problems are mainly supervised learning problems. </a:t>
            </a:r>
          </a:p>
          <a:p>
            <a:pPr lvl="1"/>
            <a:r>
              <a:rPr lang="en-US" dirty="0"/>
              <a:t>Few-shot classification learns classifiers given only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a few labeled examples of each class</a:t>
            </a:r>
            <a:r>
              <a:rPr lang="en-US" dirty="0"/>
              <a:t>. </a:t>
            </a:r>
          </a:p>
          <a:p>
            <a:pPr lvl="2"/>
            <a:r>
              <a:rPr lang="en-US" sz="2800" dirty="0"/>
              <a:t>image classification </a:t>
            </a:r>
          </a:p>
          <a:p>
            <a:pPr lvl="2"/>
            <a:r>
              <a:rPr lang="en-US" sz="2800" dirty="0"/>
              <a:t>sentiment classification from short text </a:t>
            </a:r>
          </a:p>
          <a:p>
            <a:pPr lvl="2"/>
            <a:r>
              <a:rPr lang="en-US" sz="2800" dirty="0"/>
              <a:t>object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836581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/>
              <a:t>Few-shot classification learns a classifier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 predicts label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for each input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.</a:t>
            </a:r>
          </a:p>
          <a:p>
            <a:r>
              <a:rPr lang="en-US" dirty="0"/>
              <a:t>Usually, one considers the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N-way-K-shot</a:t>
            </a:r>
            <a:r>
              <a:rPr lang="en-US" dirty="0"/>
              <a:t> classification, </a:t>
            </a:r>
            <a:br>
              <a:rPr lang="en-US" dirty="0"/>
            </a:br>
            <a:r>
              <a:rPr lang="en-US" dirty="0"/>
              <a:t>in which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en-US" dirty="0"/>
              <a:t> contains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KN </a:t>
            </a:r>
            <a:r>
              <a:rPr lang="en-US" dirty="0"/>
              <a:t>examples </a:t>
            </a:r>
            <a:br>
              <a:rPr lang="en-US" dirty="0"/>
            </a:br>
            <a:r>
              <a:rPr lang="en-US" dirty="0"/>
              <a:t>from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C00000"/>
                </a:solidFill>
              </a:rPr>
              <a:t> classes </a:t>
            </a:r>
            <a:r>
              <a:rPr lang="en-US" dirty="0"/>
              <a:t>each with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1505753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Few-Shot Learning (FSL)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285461"/>
            <a:ext cx="11222181" cy="543743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Few-Shot Learning (FSL)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10 ~ 100 </a:t>
            </a:r>
            <a:r>
              <a:rPr lang="en-US" sz="4000" dirty="0"/>
              <a:t>examples</a:t>
            </a:r>
          </a:p>
          <a:p>
            <a:pPr marL="320040" indent="-320040"/>
            <a:r>
              <a:rPr lang="en-US" sz="4400" dirty="0"/>
              <a:t>One-Shot Learning (1SL)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 </a:t>
            </a:r>
            <a:r>
              <a:rPr lang="en-US" sz="4000" dirty="0"/>
              <a:t>example</a:t>
            </a:r>
          </a:p>
          <a:p>
            <a:pPr marL="320040" indent="-320040"/>
            <a:r>
              <a:rPr lang="en-US" sz="4400" dirty="0"/>
              <a:t>Zero-Shot Learning (0SL)(ZSL)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0</a:t>
            </a:r>
            <a:endParaRPr lang="en-US" sz="4000" dirty="0"/>
          </a:p>
          <a:p>
            <a:pPr marL="320040" indent="-320040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9408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81D2F-5BBA-38F4-94A3-85856E96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1" y="2134340"/>
            <a:ext cx="11364238" cy="25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2022/05/17   Question Answering and Dialogue Systems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14   2022/05/24   Deep Learning, Transfer Learning,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                                Zero-Shot, and Few-Shot Learning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2022/05/31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2022/06/07   Final Project Report II</a:t>
            </a:r>
          </a:p>
          <a:p>
            <a:pPr marL="0" indent="0">
              <a:buNone/>
            </a:pPr>
            <a:r>
              <a:rPr lang="en-US" sz="2800" dirty="0"/>
              <a:t>17   2022/06/14   Self-learning</a:t>
            </a:r>
          </a:p>
          <a:p>
            <a:pPr marL="0" indent="0">
              <a:buNone/>
            </a:pPr>
            <a:r>
              <a:rPr lang="en-US" sz="2800" dirty="0"/>
              <a:t>18   2022/06/21   Self-learning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4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6920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Comparison of learning with sufficient and few training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D9FFB-3E78-2669-9E27-21B6824F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54093"/>
            <a:ext cx="10541660" cy="50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0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724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100" dirty="0"/>
              <a:t>Different perspectives on how FSL methods solve the few-shot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01187-915B-C3CA-5475-217DA2EA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6" y="1567614"/>
            <a:ext cx="11690808" cy="4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79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D13-DDFA-6D4C-4CB0-9EC63B0C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29" y="932821"/>
            <a:ext cx="6712526" cy="558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7F95A9-897C-F9AB-644D-C9AFA55B2D20}"/>
              </a:ext>
            </a:extLst>
          </p:cNvPr>
          <p:cNvSpPr txBox="1"/>
          <p:nvPr/>
        </p:nvSpPr>
        <p:spPr>
          <a:xfrm>
            <a:off x="352548" y="2689861"/>
            <a:ext cx="2723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taxonomy of FSL methods</a:t>
            </a:r>
          </a:p>
        </p:txBody>
      </p:sp>
    </p:spTree>
    <p:extLst>
      <p:ext uri="{BB962C8B-B14F-4D97-AF65-F5344CB8AC3E}">
        <p14:creationId xmlns:p14="http://schemas.microsoft.com/office/powerpoint/2010/main" val="3618560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34AAB-3E52-4B8F-A20D-6300B8AB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2" y="1603432"/>
            <a:ext cx="10231944" cy="39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95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5F900-CBF5-EF9D-60DD-FFA94FE2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948418"/>
            <a:ext cx="9232644" cy="56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88F63-4A64-C8DE-4EFB-BCE2AB3E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8" y="2119362"/>
            <a:ext cx="10834688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44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707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4000" dirty="0"/>
              <a:t>Solving the FSL problem by data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34C4E-34CA-466E-72AC-F702EAB4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3" y="1362204"/>
            <a:ext cx="8515350" cy="52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9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Data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97595-C56C-EF48-6926-ACD59E49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2" y="2250449"/>
            <a:ext cx="11576476" cy="28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D4BD9-B109-55A0-2989-20D8E360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2" y="2079625"/>
            <a:ext cx="11831715" cy="26987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C5512A-08B4-0069-E282-A1BD863A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5" y="84677"/>
            <a:ext cx="11477468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2322236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E29C5-956D-EB35-FD67-0E8DA90C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92" y="1209192"/>
            <a:ext cx="7112572" cy="5281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251D0-9B4D-72B7-25C6-D59CEE1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sharing</a:t>
            </a:r>
          </a:p>
        </p:txBody>
      </p:sp>
    </p:spTree>
    <p:extLst>
      <p:ext uri="{BB962C8B-B14F-4D97-AF65-F5344CB8AC3E}">
        <p14:creationId xmlns:p14="http://schemas.microsoft.com/office/powerpoint/2010/main" val="381316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39"/>
            <a:ext cx="10291892" cy="6034087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Learning,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Transfer Learning,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Zero-Shot,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Few-Shot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for Text Analytics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536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tying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24838-EE7A-28E0-D3F9-B7821141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99" y="1175040"/>
            <a:ext cx="9892402" cy="51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Embedding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9384B-6331-D78F-7EF5-B077A3ED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42" y="1114425"/>
            <a:ext cx="8333770" cy="54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6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task-invariant embedding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B7DAB-E5F9-AD57-A32C-307EA512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71" y="1471612"/>
            <a:ext cx="9643122" cy="50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3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A24E0-79C1-E11A-B0AE-7CCBD8F05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22" y="1536664"/>
            <a:ext cx="10100312" cy="4953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CDF391-D475-311E-0484-5F816927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hybrid embedding model</a:t>
            </a:r>
          </a:p>
        </p:txBody>
      </p:sp>
    </p:spTree>
    <p:extLst>
      <p:ext uri="{BB962C8B-B14F-4D97-AF65-F5344CB8AC3E}">
        <p14:creationId xmlns:p14="http://schemas.microsoft.com/office/powerpoint/2010/main" val="1325052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10097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DD620-5618-A2C0-077C-D9020C264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84" y="1415665"/>
            <a:ext cx="10173678" cy="50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2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582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FSL Methods </a:t>
            </a:r>
            <a:br>
              <a:rPr lang="en-US" sz="3600" dirty="0"/>
            </a:br>
            <a:r>
              <a:rPr lang="en-US" sz="3600" dirty="0"/>
              <a:t>Based on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52B0-F2D9-3640-B8A7-408F88D5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5" y="1974908"/>
            <a:ext cx="11319256" cy="3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1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17574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generative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D617-6613-CECB-AE02-87713523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39" y="1514475"/>
            <a:ext cx="10330523" cy="48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3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6581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fine-tuning existing parameter </a:t>
            </a:r>
            <a:r>
              <a:rPr lang="el-G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3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3600" dirty="0"/>
              <a:t> </a:t>
            </a:r>
            <a:br>
              <a:rPr lang="en-US" sz="3600" dirty="0"/>
            </a:br>
            <a:r>
              <a:rPr lang="en-US" sz="3600" dirty="0"/>
              <a:t>by 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1569E-E150-B89C-F04B-8F0F97DE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3" y="1846426"/>
            <a:ext cx="11365789" cy="46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0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43915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</a:t>
            </a:r>
            <a:br>
              <a:rPr lang="en-US" sz="3600" dirty="0"/>
            </a:br>
            <a:r>
              <a:rPr lang="en-US" sz="3600" dirty="0"/>
              <a:t>Focusing on the Algorithm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7989-43F9-DA7B-3BB7-047A83E4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4" y="2875589"/>
            <a:ext cx="11604952" cy="15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53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2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285461"/>
            <a:ext cx="11222181" cy="5437435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Deep Learning</a:t>
            </a:r>
          </a:p>
          <a:p>
            <a:pPr marL="777240" lvl="1" indent="-320040"/>
            <a:r>
              <a:rPr lang="en-US" sz="4000" dirty="0">
                <a:solidFill>
                  <a:schemeClr val="accent1"/>
                </a:solidFill>
              </a:rPr>
              <a:t>Transfer Learning</a:t>
            </a:r>
          </a:p>
          <a:p>
            <a:pPr marL="1234440" lvl="2" indent="-320040"/>
            <a:r>
              <a:rPr lang="en-US" sz="3600" b="1" dirty="0">
                <a:solidFill>
                  <a:schemeClr val="accent1"/>
                </a:solidFill>
              </a:rPr>
              <a:t>Pre-training, Fine-Tuning (FT)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Few-Shot Learning (FSL)</a:t>
            </a:r>
          </a:p>
          <a:p>
            <a:pPr marL="777240" lvl="1" indent="-320040"/>
            <a:r>
              <a:rPr lang="en-US" sz="4000" dirty="0">
                <a:solidFill>
                  <a:schemeClr val="accent1"/>
                </a:solidFill>
              </a:rPr>
              <a:t>Meta Learning: Learn to Learn</a:t>
            </a:r>
            <a:endParaRPr lang="en-US" sz="3600" dirty="0">
              <a:solidFill>
                <a:schemeClr val="accent1"/>
              </a:solidFill>
            </a:endParaRP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One-Shot Learning (1SL)</a:t>
            </a:r>
          </a:p>
          <a:p>
            <a:pPr marL="320040" indent="-320040"/>
            <a:r>
              <a:rPr lang="en-US" sz="4400" dirty="0">
                <a:solidFill>
                  <a:schemeClr val="accent1"/>
                </a:solidFill>
              </a:rPr>
              <a:t>Zero-Shot Learning (0SL)(ZSL)</a:t>
            </a:r>
          </a:p>
          <a:p>
            <a:pPr marL="320040" indent="-320040"/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26256519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Matching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F71E1-6A7E-9B0C-2DBD-86A1D7A2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" y="1763715"/>
            <a:ext cx="10866805" cy="44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4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1299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Prototypical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9685D-8658-5F1B-735D-330A3786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1319046"/>
            <a:ext cx="889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78218-26C9-6453-3C0C-05A1A07C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06" y="962517"/>
            <a:ext cx="10136187" cy="55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08EBC-604B-2B62-CA46-87ABFCF1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27" y="872892"/>
            <a:ext cx="8331175" cy="56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21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29893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C0D9-7389-23CA-E17C-7ECCC887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1488312"/>
            <a:ext cx="5937910" cy="4562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6E5AA-F30D-E607-1BED-25670F5594A8}"/>
              </a:ext>
            </a:extLst>
          </p:cNvPr>
          <p:cNvSpPr txBox="1"/>
          <p:nvPr/>
        </p:nvSpPr>
        <p:spPr>
          <a:xfrm>
            <a:off x="1344284" y="6052722"/>
            <a:ext cx="9815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Gradients through a frozen language model’s self attention layers are used to train the vision encoder.</a:t>
            </a:r>
          </a:p>
        </p:txBody>
      </p:sp>
    </p:spTree>
    <p:extLst>
      <p:ext uri="{BB962C8B-B14F-4D97-AF65-F5344CB8AC3E}">
        <p14:creationId xmlns:p14="http://schemas.microsoft.com/office/powerpoint/2010/main" val="13491184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871889-C140-9798-646F-26BDFBE3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7221C-7148-65BF-3C47-7FB37301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2000309"/>
            <a:ext cx="11984241" cy="3700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4C59B2-5853-6A9E-51E9-66B9BBDEF12D}"/>
              </a:ext>
            </a:extLst>
          </p:cNvPr>
          <p:cNvSpPr txBox="1"/>
          <p:nvPr/>
        </p:nvSpPr>
        <p:spPr>
          <a:xfrm>
            <a:off x="787058" y="5864921"/>
            <a:ext cx="10992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Inference-Time interface for </a:t>
            </a:r>
            <a:r>
              <a:rPr lang="en-US" sz="1800" i="1" dirty="0">
                <a:solidFill>
                  <a:schemeClr val="accent1"/>
                </a:solidFill>
                <a:effectLst/>
                <a:latin typeface="NimbusRomNo9L"/>
              </a:rPr>
              <a:t>Frozen</a:t>
            </a: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. The figure demonstrates how we can support (a) visual question answering, </a:t>
            </a:r>
            <a:b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</a:b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(b) outside-knowledge question answering and (c) few-shot image classification via in-context learning.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5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004B1-24AD-27BB-B35E-A7CF88EF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7" y="1308705"/>
            <a:ext cx="10935854" cy="49082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CC3B4-CF3D-7EB4-57ED-A184600F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2978E-9C89-9FD5-4F03-697007BA0972}"/>
              </a:ext>
            </a:extLst>
          </p:cNvPr>
          <p:cNvSpPr txBox="1"/>
          <p:nvPr/>
        </p:nvSpPr>
        <p:spPr>
          <a:xfrm>
            <a:off x="391509" y="6074270"/>
            <a:ext cx="1145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Examples of (a) the Open-Ended </a:t>
            </a:r>
            <a:r>
              <a:rPr lang="en-US" sz="2400" dirty="0" err="1">
                <a:solidFill>
                  <a:schemeClr val="accent1"/>
                </a:solidFill>
              </a:rPr>
              <a:t>miniImageNet</a:t>
            </a:r>
            <a:r>
              <a:rPr lang="en-US" sz="2400" dirty="0">
                <a:solidFill>
                  <a:schemeClr val="accent1"/>
                </a:solidFill>
              </a:rPr>
              <a:t> evaluation (b) the Fast VQA evaluation.</a:t>
            </a:r>
          </a:p>
        </p:txBody>
      </p:sp>
    </p:spTree>
    <p:extLst>
      <p:ext uri="{BB962C8B-B14F-4D97-AF65-F5344CB8AC3E}">
        <p14:creationId xmlns:p14="http://schemas.microsoft.com/office/powerpoint/2010/main" val="23973216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BA156-33BD-97DE-3C34-CA78F264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62" y="978482"/>
            <a:ext cx="7441833" cy="54974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1AB01A-EDE8-06D4-4658-CE8D666CAA59}"/>
              </a:ext>
            </a:extLst>
          </p:cNvPr>
          <p:cNvSpPr txBox="1"/>
          <p:nvPr/>
        </p:nvSpPr>
        <p:spPr>
          <a:xfrm>
            <a:off x="9872308" y="2449344"/>
            <a:ext cx="23058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This work was funded by </a:t>
            </a:r>
            <a:r>
              <a:rPr lang="en-US" sz="2400" b="1" dirty="0" err="1">
                <a:solidFill>
                  <a:schemeClr val="accent1"/>
                </a:solidFill>
              </a:rPr>
              <a:t>OpenAI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All models were trained on </a:t>
            </a:r>
            <a:r>
              <a:rPr lang="en-US" sz="2400" b="1" dirty="0">
                <a:solidFill>
                  <a:schemeClr val="accent1"/>
                </a:solidFill>
              </a:rPr>
              <a:t>V100</a:t>
            </a:r>
            <a:r>
              <a:rPr lang="en-US" sz="2400" dirty="0">
                <a:solidFill>
                  <a:schemeClr val="accent1"/>
                </a:solidFill>
              </a:rPr>
              <a:t> GPU’s on part of a high- bandwidth cluster provided by Microsoft.</a:t>
            </a:r>
          </a:p>
        </p:txBody>
      </p:sp>
    </p:spTree>
    <p:extLst>
      <p:ext uri="{BB962C8B-B14F-4D97-AF65-F5344CB8AC3E}">
        <p14:creationId xmlns:p14="http://schemas.microsoft.com/office/powerpoint/2010/main" val="154357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84885"/>
            <a:ext cx="11399382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Transfer Learning, Fine-tuning, Few-shot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DCC2-3F0B-9314-EF9D-D8D0E186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3" y="1106735"/>
            <a:ext cx="8937093" cy="5334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5A50B-43DE-E682-9E56-9BA356FC3CB8}"/>
              </a:ext>
            </a:extLst>
          </p:cNvPr>
          <p:cNvSpPr txBox="1"/>
          <p:nvPr/>
        </p:nvSpPr>
        <p:spPr>
          <a:xfrm>
            <a:off x="9440598" y="5579079"/>
            <a:ext cx="2679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Unsupervised Data Augmentation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(UDA)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Uncertainty-aware Self-Training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(UST)</a:t>
            </a:r>
          </a:p>
        </p:txBody>
      </p:sp>
    </p:spTree>
    <p:extLst>
      <p:ext uri="{BB962C8B-B14F-4D97-AF65-F5344CB8AC3E}">
        <p14:creationId xmlns:p14="http://schemas.microsoft.com/office/powerpoint/2010/main" val="24549628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BE70C-DEDB-915B-441F-72DDFE92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56" y="935335"/>
            <a:ext cx="6201443" cy="55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25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34325-ED31-B357-37C9-08EBEF3D8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55" y="994580"/>
            <a:ext cx="5463886" cy="5237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093651-E6FF-8431-A22B-98415AFDF8C5}"/>
              </a:ext>
            </a:extLst>
          </p:cNvPr>
          <p:cNvSpPr txBox="1"/>
          <p:nvPr/>
        </p:nvSpPr>
        <p:spPr>
          <a:xfrm>
            <a:off x="9235043" y="1648129"/>
            <a:ext cx="288545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Performance on </a:t>
            </a:r>
            <a:r>
              <a:rPr lang="en-US" sz="2400" dirty="0" err="1">
                <a:solidFill>
                  <a:schemeClr val="accent1"/>
                </a:solidFill>
              </a:rPr>
              <a:t>SuperGLUE</a:t>
            </a:r>
            <a:r>
              <a:rPr lang="en-US" sz="2400" dirty="0">
                <a:solidFill>
                  <a:schemeClr val="accent1"/>
                </a:solidFill>
              </a:rPr>
              <a:t> increases with model size.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A value of K = 32 means that our model was shown 32 examples per task, for 256 examples total divided across the 8 tasks in </a:t>
            </a:r>
            <a:r>
              <a:rPr lang="en-US" sz="2400" dirty="0" err="1">
                <a:solidFill>
                  <a:schemeClr val="accent1"/>
                </a:solidFill>
              </a:rPr>
              <a:t>SuperGLUE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91027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03C-5E9D-79B6-DD2C-0687EDA3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59" y="966702"/>
            <a:ext cx="8796482" cy="54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4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E13E6-287F-5EEB-B15F-B0834345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80" y="1797659"/>
            <a:ext cx="10786125" cy="2912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3B5DD-2828-9CED-7B6E-415690F042C1}"/>
              </a:ext>
            </a:extLst>
          </p:cNvPr>
          <p:cNvSpPr txBox="1"/>
          <p:nvPr/>
        </p:nvSpPr>
        <p:spPr>
          <a:xfrm>
            <a:off x="806096" y="4991489"/>
            <a:ext cx="10152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GPT-3 significantly improves SOTA on LAMBADA while achieving respectable performance on two difficult completion prediction datasets.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D57FE-2C42-750B-B739-A2543B686164}"/>
              </a:ext>
            </a:extLst>
          </p:cNvPr>
          <p:cNvSpPr txBox="1"/>
          <p:nvPr/>
        </p:nvSpPr>
        <p:spPr>
          <a:xfrm>
            <a:off x="1768538" y="1072412"/>
            <a:ext cx="82272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Performance on cloze and completion tasks.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556961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FE504-1737-4A02-A0D1-AE114FFE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31" y="1680302"/>
            <a:ext cx="10722093" cy="2814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DE482C-4343-89F7-EBF1-ABCD7FD9F526}"/>
              </a:ext>
            </a:extLst>
          </p:cNvPr>
          <p:cNvSpPr txBox="1"/>
          <p:nvPr/>
        </p:nvSpPr>
        <p:spPr>
          <a:xfrm>
            <a:off x="833911" y="4717009"/>
            <a:ext cx="10387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GPT-3 is shown in the few-, one-, and zero-shot settings, as compared to prior SOTA results for closed book and open domain settings.</a:t>
            </a:r>
          </a:p>
          <a:p>
            <a:r>
              <a:rPr lang="en-US" sz="2400" dirty="0" err="1">
                <a:solidFill>
                  <a:schemeClr val="accent1"/>
                </a:solidFill>
              </a:rPr>
              <a:t>TriviaQA</a:t>
            </a:r>
            <a:r>
              <a:rPr lang="en-US" sz="2400" dirty="0">
                <a:solidFill>
                  <a:schemeClr val="accent1"/>
                </a:solidFill>
              </a:rPr>
              <a:t> few-shot result is evaluated on the wiki split test server.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06E06-34F2-824C-BDAB-9C23E639BB2A}"/>
              </a:ext>
            </a:extLst>
          </p:cNvPr>
          <p:cNvSpPr txBox="1"/>
          <p:nvPr/>
        </p:nvSpPr>
        <p:spPr>
          <a:xfrm>
            <a:off x="1069433" y="1040377"/>
            <a:ext cx="9600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Results on three Open-Domain QA tasks</a:t>
            </a:r>
          </a:p>
        </p:txBody>
      </p:sp>
    </p:spTree>
    <p:extLst>
      <p:ext uri="{BB962C8B-B14F-4D97-AF65-F5344CB8AC3E}">
        <p14:creationId xmlns:p14="http://schemas.microsoft.com/office/powerpoint/2010/main" val="40937793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23593-4861-2E95-CB05-201672E0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1842655"/>
            <a:ext cx="10100310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D32E63-E386-B7B8-552D-D5831B9D1BBD}"/>
              </a:ext>
            </a:extLst>
          </p:cNvPr>
          <p:cNvSpPr txBox="1"/>
          <p:nvPr/>
        </p:nvSpPr>
        <p:spPr>
          <a:xfrm>
            <a:off x="1069432" y="4814843"/>
            <a:ext cx="99587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CoQA</a:t>
            </a:r>
            <a:r>
              <a:rPr lang="en-US" sz="2400" dirty="0">
                <a:solidFill>
                  <a:schemeClr val="accent1"/>
                </a:solidFill>
              </a:rPr>
              <a:t> and DROP are F1 while ARC reports accuracy.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See the appendix for additional experiments. a[KKS+20] b[KKS+20] c[JZC+19] d [JN20]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899B5-6402-3D97-D778-8D918A4AC854}"/>
              </a:ext>
            </a:extLst>
          </p:cNvPr>
          <p:cNvSpPr txBox="1"/>
          <p:nvPr/>
        </p:nvSpPr>
        <p:spPr>
          <a:xfrm>
            <a:off x="1593273" y="925845"/>
            <a:ext cx="8783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GPT-3 results on a selection of QA / RC tasks. </a:t>
            </a:r>
          </a:p>
        </p:txBody>
      </p:sp>
    </p:spTree>
    <p:extLst>
      <p:ext uri="{BB962C8B-B14F-4D97-AF65-F5344CB8AC3E}">
        <p14:creationId xmlns:p14="http://schemas.microsoft.com/office/powerpoint/2010/main" val="21148146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56427-45D8-1B43-5133-74D09676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27" y="1737283"/>
            <a:ext cx="10389345" cy="3383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9C3AE5-EABE-51F0-B6CB-E267248ECCB7}"/>
              </a:ext>
            </a:extLst>
          </p:cNvPr>
          <p:cNvSpPr txBox="1"/>
          <p:nvPr/>
        </p:nvSpPr>
        <p:spPr>
          <a:xfrm>
            <a:off x="1069433" y="5335073"/>
            <a:ext cx="10090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Few-shot GPT-3 outperforms previous unsupervised NMT work by 5 BLEU when translating into English reflecting its strength as an English LM. </a:t>
            </a:r>
          </a:p>
        </p:txBody>
      </p:sp>
    </p:spTree>
    <p:extLst>
      <p:ext uri="{BB962C8B-B14F-4D97-AF65-F5344CB8AC3E}">
        <p14:creationId xmlns:p14="http://schemas.microsoft.com/office/powerpoint/2010/main" val="566633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C6091-A812-28D7-AE75-7575E30D7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68" y="1765886"/>
            <a:ext cx="11199202" cy="3987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B8453-7AE8-DED7-6A1B-11E5F0C06591}"/>
              </a:ext>
            </a:extLst>
          </p:cNvPr>
          <p:cNvSpPr txBox="1"/>
          <p:nvPr/>
        </p:nvSpPr>
        <p:spPr>
          <a:xfrm>
            <a:off x="858982" y="5656135"/>
            <a:ext cx="10460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GPT-3 few-shot is given a total of 32 examples within the context of each task and performs no gradient updates.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C34E4-A50D-ABBE-B9F5-53A454B06E99}"/>
              </a:ext>
            </a:extLst>
          </p:cNvPr>
          <p:cNvSpPr txBox="1"/>
          <p:nvPr/>
        </p:nvSpPr>
        <p:spPr>
          <a:xfrm>
            <a:off x="1482435" y="813460"/>
            <a:ext cx="92271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Performance of GPT-3 on </a:t>
            </a:r>
            <a:r>
              <a:rPr lang="en-US" sz="3200" b="1" dirty="0" err="1">
                <a:solidFill>
                  <a:schemeClr val="accent1"/>
                </a:solidFill>
              </a:rPr>
              <a:t>SuperGLUE</a:t>
            </a:r>
            <a:r>
              <a:rPr lang="en-US" sz="3200" b="1" dirty="0">
                <a:solidFill>
                  <a:schemeClr val="accent1"/>
                </a:solidFill>
              </a:rPr>
              <a:t> 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compared to fine-tuned baselines and SOTA </a:t>
            </a:r>
          </a:p>
        </p:txBody>
      </p:sp>
    </p:spTree>
    <p:extLst>
      <p:ext uri="{BB962C8B-B14F-4D97-AF65-F5344CB8AC3E}">
        <p14:creationId xmlns:p14="http://schemas.microsoft.com/office/powerpoint/2010/main" val="577020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C0BF3-D1C7-8EFD-0201-4728611F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4" y="963715"/>
            <a:ext cx="8783782" cy="485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440C55-2F3E-0BB9-FADE-226A7A4EDB36}"/>
              </a:ext>
            </a:extLst>
          </p:cNvPr>
          <p:cNvSpPr txBox="1"/>
          <p:nvPr/>
        </p:nvSpPr>
        <p:spPr>
          <a:xfrm>
            <a:off x="847103" y="5879744"/>
            <a:ext cx="10312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GPT-3 3B is almost 10x larger than </a:t>
            </a:r>
            <a:r>
              <a:rPr lang="en-US" dirty="0" err="1">
                <a:solidFill>
                  <a:schemeClr val="accent1"/>
                </a:solidFill>
              </a:rPr>
              <a:t>RoBERTa</a:t>
            </a:r>
            <a:r>
              <a:rPr lang="en-US" dirty="0">
                <a:solidFill>
                  <a:schemeClr val="accent1"/>
                </a:solidFill>
              </a:rPr>
              <a:t>-Large (355M params),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both models took roughly 50 petaflop/s-days of compute during pre-training</a:t>
            </a:r>
          </a:p>
        </p:txBody>
      </p:sp>
    </p:spTree>
    <p:extLst>
      <p:ext uri="{BB962C8B-B14F-4D97-AF65-F5344CB8AC3E}">
        <p14:creationId xmlns:p14="http://schemas.microsoft.com/office/powerpoint/2010/main" val="1717560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7B31D-1D85-EE2D-BA8F-223C4F23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18" y="2050466"/>
            <a:ext cx="11392764" cy="3445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1372CD-BA9F-374A-9EDE-B8510424FD67}"/>
              </a:ext>
            </a:extLst>
          </p:cNvPr>
          <p:cNvSpPr txBox="1"/>
          <p:nvPr/>
        </p:nvSpPr>
        <p:spPr>
          <a:xfrm>
            <a:off x="692727" y="909206"/>
            <a:ext cx="109474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Human accuracy in identifying 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whether short (∼200 word) news articles are model generated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6786A-772D-F679-513B-0EE2E64A0F9A}"/>
              </a:ext>
            </a:extLst>
          </p:cNvPr>
          <p:cNvSpPr txBox="1"/>
          <p:nvPr/>
        </p:nvSpPr>
        <p:spPr>
          <a:xfrm>
            <a:off x="545780" y="5497949"/>
            <a:ext cx="11199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This table compares mean accuracy between five different models, and shows the results of a two-sample T-Test for the difference in mean accuracy between each model and the control model (an unconditional GPT-3 Small model with increased output randomness).</a:t>
            </a:r>
          </a:p>
        </p:txBody>
      </p:sp>
    </p:spTree>
    <p:extLst>
      <p:ext uri="{BB962C8B-B14F-4D97-AF65-F5344CB8AC3E}">
        <p14:creationId xmlns:p14="http://schemas.microsoft.com/office/powerpoint/2010/main" val="276738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78BD-4D21-BA4A-B619-84BCB50D2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5871"/>
          </a:xfrm>
        </p:spPr>
        <p:txBody>
          <a:bodyPr>
            <a:normAutofit/>
          </a:bodyPr>
          <a:lstStyle/>
          <a:p>
            <a:r>
              <a:rPr lang="en-US" sz="5600" dirty="0"/>
              <a:t>AI, NLP,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7FD3B-0C7D-7142-AE3A-471C000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FA943C-1B34-694C-B144-52037D8C4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00" y="1340975"/>
            <a:ext cx="8074127" cy="52212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C4D71-C80B-3B4C-BF27-489D63C6A900}"/>
              </a:ext>
            </a:extLst>
          </p:cNvPr>
          <p:cNvSpPr txBox="1"/>
          <p:nvPr/>
        </p:nvSpPr>
        <p:spPr>
          <a:xfrm>
            <a:off x="699513" y="6611779"/>
            <a:ext cx="10792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Sowmya </a:t>
            </a:r>
            <a:r>
              <a:rPr lang="en-US" altLang="zh-TW" sz="1000" b="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Vajjala</a:t>
            </a:r>
            <a:r>
              <a:rPr lang="en-US" altLang="zh-TW" sz="1000" b="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973167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GPT-3: Language Models are Few-Shot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72761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Tom Brown, Benjamin Mann, Nick Ryder, Melanie Subbiah, Jared D. Kaplan, Prafulla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Dhariwal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Neelakantan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(2020) "Language models are few-shot learners." Advances in neural information processing systems 33 (2020): 1877-1901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36B04-68AF-75B7-4B6E-F0A42138B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22" y="744078"/>
            <a:ext cx="6452755" cy="5728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0E426-97DE-F6C2-1435-E1E81BB9DACA}"/>
              </a:ext>
            </a:extLst>
          </p:cNvPr>
          <p:cNvSpPr txBox="1"/>
          <p:nvPr/>
        </p:nvSpPr>
        <p:spPr>
          <a:xfrm>
            <a:off x="444175" y="1831370"/>
            <a:ext cx="42256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GPT-3 generated news article that humans had the greatest difficulty distinguishing from a human written article (accuracy: 12%)</a:t>
            </a:r>
          </a:p>
        </p:txBody>
      </p:sp>
    </p:spTree>
    <p:extLst>
      <p:ext uri="{BB962C8B-B14F-4D97-AF65-F5344CB8AC3E}">
        <p14:creationId xmlns:p14="http://schemas.microsoft.com/office/powerpoint/2010/main" val="6446007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387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2967068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45" idx="0"/>
          </p:cNvCxnSpPr>
          <p:nvPr/>
        </p:nvCxnSpPr>
        <p:spPr>
          <a:xfrm>
            <a:off x="8837492" y="2892679"/>
            <a:ext cx="0" cy="157140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6204976" y="2904584"/>
            <a:ext cx="13677" cy="15595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6150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00706"/>
          </a:xfrm>
        </p:spPr>
        <p:txBody>
          <a:bodyPr>
            <a:noAutofit/>
          </a:bodyPr>
          <a:lstStyle/>
          <a:p>
            <a:r>
              <a:rPr lang="en-US" sz="5000" dirty="0"/>
              <a:t>T5</a:t>
            </a:r>
            <a:br>
              <a:rPr lang="en-US" sz="5000" dirty="0"/>
            </a:b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ext-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o-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ext 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ransfer </a:t>
            </a:r>
            <a:r>
              <a:rPr lang="en-US" sz="5000" dirty="0">
                <a:solidFill>
                  <a:srgbClr val="FF0000"/>
                </a:solidFill>
              </a:rPr>
              <a:t>T</a:t>
            </a:r>
            <a:r>
              <a:rPr lang="en-US" sz="5000" dirty="0"/>
              <a:t>ransformer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10201" y="6597778"/>
            <a:ext cx="114341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JColin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Raffel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Noam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Shazeer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Adam Roberts, Katherine Lee, Sharan Narang, Michael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Matena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Yanqi Zhou, Wei Li, and Peter J. Liu (2019). "Exploring the limits of transfer learning with a unified text-to-text transformer."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arXiv:1910.10683 (2019).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EFA93-61E6-C941-8281-639C26E6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0" y="2045776"/>
            <a:ext cx="10969401" cy="38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77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20217"/>
          </a:xfrm>
        </p:spPr>
        <p:txBody>
          <a:bodyPr>
            <a:normAutofit fontScale="90000"/>
          </a:bodyPr>
          <a:lstStyle/>
          <a:p>
            <a:r>
              <a:rPr lang="en-US" dirty="0"/>
              <a:t>Hugging Face Tasks</a:t>
            </a:r>
            <a:br>
              <a:rPr lang="en-US" dirty="0"/>
            </a:br>
            <a:r>
              <a:rPr lang="en-US" dirty="0"/>
              <a:t>Natural Language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3047999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89000-3E5B-A046-8E89-367C1A54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65" y="1555322"/>
            <a:ext cx="7143469" cy="49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540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6713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E6E3-6C69-B147-ABC8-3851BD93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1021817"/>
            <a:ext cx="9989976" cy="547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FEE2D-BD65-B041-89AB-33CCA792EF5F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AB855-2050-3A48-8BA5-055E7A98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341" y="3951357"/>
            <a:ext cx="1893293" cy="24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53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r>
              <a:rPr lang="en-US" dirty="0"/>
              <a:t> Notebooks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78920-88C7-8443-848A-600B0B78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707" y="1324655"/>
            <a:ext cx="6520412" cy="5107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2337-8A6C-DE42-8245-E521C15A8AD0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269AF-8128-B54D-8ECA-24098FB2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1338753"/>
            <a:ext cx="3819329" cy="5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421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D8758-D903-0E46-9CAC-FB39DED6C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51" y="1082613"/>
            <a:ext cx="10029091" cy="5441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81CA2-46BA-7C50-6577-D46A999FFE53}"/>
              </a:ext>
            </a:extLst>
          </p:cNvPr>
          <p:cNvSpPr txBox="1"/>
          <p:nvPr/>
        </p:nvSpPr>
        <p:spPr>
          <a:xfrm>
            <a:off x="3471332" y="10184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NLP with Transformers</a:t>
            </a:r>
          </a:p>
        </p:txBody>
      </p:sp>
    </p:spTree>
    <p:extLst>
      <p:ext uri="{BB962C8B-B14F-4D97-AF65-F5344CB8AC3E}">
        <p14:creationId xmlns:p14="http://schemas.microsoft.com/office/powerpoint/2010/main" val="22998738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6C98C-AC48-CF4F-8581-C0989745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7" y="1053043"/>
            <a:ext cx="10152185" cy="5449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7970E7-C838-D00F-0F23-AC4A932B4E9D}"/>
              </a:ext>
            </a:extLst>
          </p:cNvPr>
          <p:cNvSpPr txBox="1"/>
          <p:nvPr/>
        </p:nvSpPr>
        <p:spPr>
          <a:xfrm>
            <a:off x="3471332" y="10184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Text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10209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48" y="764705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0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842A4-4D02-0C4E-9CC8-945A765D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74041"/>
            <a:ext cx="10363200" cy="5388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C3E0A-B97D-9354-3783-2742CF595879}"/>
              </a:ext>
            </a:extLst>
          </p:cNvPr>
          <p:cNvSpPr txBox="1"/>
          <p:nvPr/>
        </p:nvSpPr>
        <p:spPr>
          <a:xfrm>
            <a:off x="3139247" y="958597"/>
            <a:ext cx="5706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Named Entity Recognition (NER)</a:t>
            </a:r>
          </a:p>
        </p:txBody>
      </p:sp>
    </p:spTree>
    <p:extLst>
      <p:ext uri="{BB962C8B-B14F-4D97-AF65-F5344CB8AC3E}">
        <p14:creationId xmlns:p14="http://schemas.microsoft.com/office/powerpoint/2010/main" val="6512634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64C58-3FD9-EC45-9C46-1735161B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409" y="1091958"/>
            <a:ext cx="10099729" cy="5336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856BBC-B3F1-C560-0FA6-47AA06D53696}"/>
              </a:ext>
            </a:extLst>
          </p:cNvPr>
          <p:cNvSpPr txBox="1"/>
          <p:nvPr/>
        </p:nvSpPr>
        <p:spPr>
          <a:xfrm>
            <a:off x="3048000" y="11878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Text Summarization</a:t>
            </a:r>
          </a:p>
        </p:txBody>
      </p:sp>
    </p:spTree>
    <p:extLst>
      <p:ext uri="{BB962C8B-B14F-4D97-AF65-F5344CB8AC3E}">
        <p14:creationId xmlns:p14="http://schemas.microsoft.com/office/powerpoint/2010/main" val="13318773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25D0D-2FC0-1D89-8DE7-9B77898B8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38" y="1187816"/>
            <a:ext cx="10681253" cy="5374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CDFE47-5D96-D367-EED0-2CA8F1600455}"/>
              </a:ext>
            </a:extLst>
          </p:cNvPr>
          <p:cNvSpPr txBox="1"/>
          <p:nvPr/>
        </p:nvSpPr>
        <p:spPr>
          <a:xfrm>
            <a:off x="3048000" y="11878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Text Generation</a:t>
            </a:r>
          </a:p>
        </p:txBody>
      </p:sp>
    </p:spTree>
    <p:extLst>
      <p:ext uri="{BB962C8B-B14F-4D97-AF65-F5344CB8AC3E}">
        <p14:creationId xmlns:p14="http://schemas.microsoft.com/office/powerpoint/2010/main" val="30409559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7A04FA-E4ED-F3F1-9FFE-A568DF142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61" y="1128761"/>
            <a:ext cx="10239214" cy="53599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DFE47-5D96-D367-EED0-2CA8F1600455}"/>
              </a:ext>
            </a:extLst>
          </p:cNvPr>
          <p:cNvSpPr txBox="1"/>
          <p:nvPr/>
        </p:nvSpPr>
        <p:spPr>
          <a:xfrm>
            <a:off x="2687370" y="1451598"/>
            <a:ext cx="75880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Question Answering and Dialogue Systems</a:t>
            </a:r>
          </a:p>
        </p:txBody>
      </p:sp>
    </p:spTree>
    <p:extLst>
      <p:ext uri="{BB962C8B-B14F-4D97-AF65-F5344CB8AC3E}">
        <p14:creationId xmlns:p14="http://schemas.microsoft.com/office/powerpoint/2010/main" val="3136787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BB9C5D-57B3-ABCF-020A-DCBC1421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87" y="1020863"/>
            <a:ext cx="9889810" cy="54678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970E7-C838-D00F-0F23-AC4A932B4E9D}"/>
              </a:ext>
            </a:extLst>
          </p:cNvPr>
          <p:cNvSpPr txBox="1"/>
          <p:nvPr/>
        </p:nvSpPr>
        <p:spPr>
          <a:xfrm>
            <a:off x="2850765" y="14947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Question Answering</a:t>
            </a:r>
          </a:p>
        </p:txBody>
      </p:sp>
    </p:spTree>
    <p:extLst>
      <p:ext uri="{BB962C8B-B14F-4D97-AF65-F5344CB8AC3E}">
        <p14:creationId xmlns:p14="http://schemas.microsoft.com/office/powerpoint/2010/main" val="4136875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1"/>
            <a:ext cx="9996406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BBE5A-FCDE-6C45-BA04-B05FE1474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768"/>
            <a:ext cx="9144000" cy="512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EE4846-A0A3-2F42-9B12-9A3CFE6226F1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43873-BFF8-5947-A927-67B225AA042E}"/>
              </a:ext>
            </a:extLst>
          </p:cNvPr>
          <p:cNvSpPr/>
          <p:nvPr/>
        </p:nvSpPr>
        <p:spPr>
          <a:xfrm>
            <a:off x="6599486" y="2381980"/>
            <a:ext cx="3961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Question Answering and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Dialogue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73079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"/>
            <a:ext cx="10092997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94F31-D94C-604F-885E-D084235DA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0"/>
            <a:ext cx="9144000" cy="51886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7D25F6-969C-6540-8FAA-28422E8B5301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5166188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97" y="1"/>
            <a:ext cx="102144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F64DA9-4FFA-5846-AAE9-CA5B88C2F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869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259742-354E-1940-AAD1-59FD77B031A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28952-8765-DAB3-66DF-9C96C77BD7BB}"/>
              </a:ext>
            </a:extLst>
          </p:cNvPr>
          <p:cNvSpPr/>
          <p:nvPr/>
        </p:nvSpPr>
        <p:spPr>
          <a:xfrm>
            <a:off x="6094494" y="1886034"/>
            <a:ext cx="3961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Dialogue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4548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"/>
            <a:ext cx="9890502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94E5D-1261-9C4F-B960-0115A3F9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0920"/>
            <a:ext cx="9144000" cy="4980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5DCCD7-B045-4546-A31E-756D1E7248A6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6933854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"/>
            <a:ext cx="10092997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11FCF-D665-1F4B-8C88-047BD195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66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690DBC-FF03-B14C-98A3-28E3E87DD81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4260333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22920</TotalTime>
  <Words>6271</Words>
  <Application>Microsoft Macintosh PowerPoint</Application>
  <PresentationFormat>Widescreen</PresentationFormat>
  <Paragraphs>533</Paragraphs>
  <Slides>101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NimbusRomNo9L</vt:lpstr>
      <vt:lpstr>Arial</vt:lpstr>
      <vt:lpstr>Calibri</vt:lpstr>
      <vt:lpstr>Times New Roman</vt:lpstr>
      <vt:lpstr>Office Theme</vt:lpstr>
      <vt:lpstr>Deep Learning, Transfer Learning,  Zero-Shot, and Few-Shot Learning  for Text Analytics</vt:lpstr>
      <vt:lpstr>Syllabus</vt:lpstr>
      <vt:lpstr>Syllabus</vt:lpstr>
      <vt:lpstr>Syllabus</vt:lpstr>
      <vt:lpstr>Deep Learning,  Transfer Learning,  Zero-Shot,  and Few-Shot Learning  for Text Analytics</vt:lpstr>
      <vt:lpstr>Outline</vt:lpstr>
      <vt:lpstr>Transfer Learning, Fine-tuning, Few-shot learning</vt:lpstr>
      <vt:lpstr>AI, NLP, ML, DL</vt:lpstr>
      <vt:lpstr>Text Analytics and Text Mining</vt:lpstr>
      <vt:lpstr>AI, ML, DL</vt:lpstr>
      <vt:lpstr>Transfer Learning</vt:lpstr>
      <vt:lpstr>BERT: Pre-training of Deep Bidirectional Transformers for Language Understanding</vt:lpstr>
      <vt:lpstr> The Transformers Timeline</vt:lpstr>
      <vt:lpstr>Transformer Models</vt:lpstr>
      <vt:lpstr>Scaling Transformers</vt:lpstr>
      <vt:lpstr>Pre-trained Models (PTM)</vt:lpstr>
      <vt:lpstr>Pre-trained Models (PTM)</vt:lpstr>
      <vt:lpstr>Transformer (Attention is All You Need)  (Vaswani et al., 2017)</vt:lpstr>
      <vt:lpstr>BERT: Pre-training of Deep Bidirectional Transformers for Language Understanding</vt:lpstr>
      <vt:lpstr>Fine-tuning BERT on Different Tasks</vt:lpstr>
      <vt:lpstr>Sentiment Analysis:  Single Sentence Classification</vt:lpstr>
      <vt:lpstr>Fine-tuning BERT on  Question Answering (QA)</vt:lpstr>
      <vt:lpstr>Fine-tuning BERT on Dialogue Intent Detection (ID; Classification)</vt:lpstr>
      <vt:lpstr>Fine-tuning BERT on Dialogue Slot Filling (SF)</vt:lpstr>
      <vt:lpstr>T5 Text-to-Text Transfer Transformer</vt:lpstr>
      <vt:lpstr>Hugging Face</vt:lpstr>
      <vt:lpstr>Hugging Face Tasks Natural Language Processing</vt:lpstr>
      <vt:lpstr>ULMFiT: 3 Steps  Transfer Learning in NLP </vt:lpstr>
      <vt:lpstr>Transfer Learning</vt:lpstr>
      <vt:lpstr>BERT: Pre-training of Deep Bidirectional Transformers for Language Understanding</vt:lpstr>
      <vt:lpstr>A typical pipeline for  training transformer models  with the  Datasets,  Tokenizers, and  Transformers libraries</vt:lpstr>
      <vt:lpstr>Transfer Learning, Fine-tuning, Few-shot learning</vt:lpstr>
      <vt:lpstr>Few-Shot Learning (FSL) Typical Scenarios </vt:lpstr>
      <vt:lpstr>Few-Shot Learning (FSL) </vt:lpstr>
      <vt:lpstr>Machine Learning</vt:lpstr>
      <vt:lpstr>Few-Shot Learning (FSL) </vt:lpstr>
      <vt:lpstr>Few-Shot Learning (FSL) </vt:lpstr>
      <vt:lpstr>Few-Shot Learning (FSL) </vt:lpstr>
      <vt:lpstr>Few-Shot Learning (FSL) </vt:lpstr>
      <vt:lpstr>Few-Shot Learning (FSL) Comparison of learning with sufficient and few training samples</vt:lpstr>
      <vt:lpstr>Few-Shot Learning (FSL) Different perspectives on how FSL methods solve the few-shot problem</vt:lpstr>
      <vt:lpstr>Few-Shot Learning (FSL)</vt:lpstr>
      <vt:lpstr>Few-Shot Learning (FSL)</vt:lpstr>
      <vt:lpstr>Few-Shot Learning (FSL)</vt:lpstr>
      <vt:lpstr>Few-Shot Learning (FSL)</vt:lpstr>
      <vt:lpstr>Few-Shot Learning (FSL) Solving the FSL problem by data augmentation</vt:lpstr>
      <vt:lpstr>Few-Shot Learning (FSL) Characteristics for FSL Methods Focusing on the Data Perspective</vt:lpstr>
      <vt:lpstr>Few-Shot Learning (FSL) Characteristics for FSL Methods Focusing on the Model Perspective</vt:lpstr>
      <vt:lpstr>Few-Shot Learning (FSL) Solving the FSL problem by multitask learning with parameter sharing</vt:lpstr>
      <vt:lpstr>Few-Shot Learning (FSL) Solving the FSL problem by multitask learning with parameter tying</vt:lpstr>
      <vt:lpstr>Few-Shot Learning (FSL) Characteristics of Embedding Learning Methods</vt:lpstr>
      <vt:lpstr>Few-Shot Learning (FSL) Solving the FSL problem by task-invariant embedding model</vt:lpstr>
      <vt:lpstr>Few-Shot Learning (FSL) Solving the FSL problem by hybrid embedding model</vt:lpstr>
      <vt:lpstr>Few-Shot Learning (FSL) Solving the FSL problem by learning with external memory</vt:lpstr>
      <vt:lpstr>Few-Shot Learning (FSL) Characteristics of FSL Methods  Based on Learning with External Memory</vt:lpstr>
      <vt:lpstr>Few-Shot Learning (FSL) Solving the FSL problem by generative modeling</vt:lpstr>
      <vt:lpstr>Few-Shot Learning (FSL) Solving the FSL problem by fine-tuning existing parameter θ0  by regularization</vt:lpstr>
      <vt:lpstr>Few-Shot Learning (FSL) Characteristics for FSL Methods  Focusing on the Algorithm Perspective</vt:lpstr>
      <vt:lpstr>Few-Shot Learning (FSL) Solving the FSL problem by meta-learning</vt:lpstr>
      <vt:lpstr>Few-Shot Learning (FSL) Meta-learning</vt:lpstr>
      <vt:lpstr>Few-Shot Learning (FSL) Matching networks</vt:lpstr>
      <vt:lpstr>Few-Shot Learning (FSL) Prototypical network</vt:lpstr>
      <vt:lpstr>Few-Shot Learning (FSL) for medical text</vt:lpstr>
      <vt:lpstr>Few-Shot Learning (FSL) for medical text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GPT-3: Language Models are Few-Shot Learners</vt:lpstr>
      <vt:lpstr>Transformer (Attention is All You Need)  (Vaswani et al., 2017)</vt:lpstr>
      <vt:lpstr>BERT: Pre-training of Deep Bidirectional Transformers for Language Understanding</vt:lpstr>
      <vt:lpstr>Transformer Models</vt:lpstr>
      <vt:lpstr>T5 Text-to-Text Transfer Transformer</vt:lpstr>
      <vt:lpstr>Hugging Face Tasks Natural Language Processing</vt:lpstr>
      <vt:lpstr>NLP with Transformers Github</vt:lpstr>
      <vt:lpstr>NLP with Transformers Github Notebooks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</dc:title>
  <dc:subject/>
  <dc:creator>Min-Yuh Day</dc:creator>
  <cp:keywords>Artificial Intelligence, Text Analytics, AITA</cp:keywords>
  <dc:description>Artificial Intelligence for Text Analytics</dc:description>
  <cp:lastModifiedBy>imyday@gmail.com</cp:lastModifiedBy>
  <cp:revision>1245</cp:revision>
  <cp:lastPrinted>2020-12-23T14:44:17Z</cp:lastPrinted>
  <dcterms:created xsi:type="dcterms:W3CDTF">2019-09-12T03:09:52Z</dcterms:created>
  <dcterms:modified xsi:type="dcterms:W3CDTF">2022-05-24T00:27:41Z</dcterms:modified>
  <cp:category/>
</cp:coreProperties>
</file>