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3462" r:id="rId2"/>
    <p:sldId id="3780" r:id="rId3"/>
    <p:sldId id="3784" r:id="rId4"/>
    <p:sldId id="3785" r:id="rId5"/>
    <p:sldId id="3804" r:id="rId6"/>
    <p:sldId id="4051" r:id="rId7"/>
    <p:sldId id="4136" r:id="rId8"/>
    <p:sldId id="4106" r:id="rId9"/>
    <p:sldId id="4107" r:id="rId10"/>
    <p:sldId id="4125" r:id="rId11"/>
    <p:sldId id="3874" r:id="rId12"/>
    <p:sldId id="4124" r:id="rId13"/>
    <p:sldId id="4130" r:id="rId14"/>
    <p:sldId id="4144" r:id="rId15"/>
    <p:sldId id="4123" r:id="rId16"/>
    <p:sldId id="4135" r:id="rId17"/>
    <p:sldId id="4145" r:id="rId18"/>
    <p:sldId id="4146" r:id="rId19"/>
    <p:sldId id="4147" r:id="rId20"/>
    <p:sldId id="4148" r:id="rId21"/>
    <p:sldId id="4150" r:id="rId22"/>
    <p:sldId id="4149" r:id="rId23"/>
    <p:sldId id="4151" r:id="rId24"/>
    <p:sldId id="4153" r:id="rId25"/>
    <p:sldId id="4154" r:id="rId26"/>
    <p:sldId id="4155" r:id="rId27"/>
    <p:sldId id="4156" r:id="rId28"/>
    <p:sldId id="4157" r:id="rId29"/>
    <p:sldId id="4152" r:id="rId30"/>
    <p:sldId id="4102" r:id="rId31"/>
    <p:sldId id="4067" r:id="rId32"/>
    <p:sldId id="4108" r:id="rId33"/>
    <p:sldId id="4111" r:id="rId34"/>
    <p:sldId id="4121" r:id="rId35"/>
    <p:sldId id="4122" r:id="rId36"/>
    <p:sldId id="4112" r:id="rId37"/>
    <p:sldId id="4113" r:id="rId38"/>
    <p:sldId id="4110" r:id="rId39"/>
    <p:sldId id="4134" r:id="rId40"/>
    <p:sldId id="4132" r:id="rId41"/>
    <p:sldId id="4133" r:id="rId42"/>
    <p:sldId id="3806" r:id="rId43"/>
    <p:sldId id="3814" r:id="rId44"/>
    <p:sldId id="3815" r:id="rId45"/>
    <p:sldId id="3822" r:id="rId46"/>
    <p:sldId id="3915" r:id="rId47"/>
    <p:sldId id="4039" r:id="rId48"/>
    <p:sldId id="4105" r:id="rId49"/>
    <p:sldId id="4140" r:id="rId50"/>
    <p:sldId id="3881" r:id="rId51"/>
    <p:sldId id="4139" r:id="rId52"/>
    <p:sldId id="4143" r:id="rId53"/>
    <p:sldId id="4138" r:id="rId54"/>
    <p:sldId id="4137" r:id="rId55"/>
    <p:sldId id="4035" r:id="rId56"/>
    <p:sldId id="181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9"/>
    <p:restoredTop sz="89273"/>
  </p:normalViewPr>
  <p:slideViewPr>
    <p:cSldViewPr snapToGrid="0" snapToObjects="1">
      <p:cViewPr varScale="1">
        <p:scale>
          <a:sx n="63" d="100"/>
          <a:sy n="63" d="100"/>
        </p:scale>
        <p:origin x="200"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5/3/22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5/3/22</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5/3/22</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5/3/22</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5/3/22</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5/3/22</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5/3/22</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5/3/22</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5/3/22</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5/3/22</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5/3/22</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5/3/22</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5/3/22</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notebooks.quantumstat.com/" TargetMode="External"/><Relationship Id="rId7" Type="http://schemas.openxmlformats.org/officeDocument/2006/relationships/hyperlink" Target="https://tinyurl.com/aintpupython101" TargetMode="External"/><Relationship Id="rId2" Type="http://schemas.openxmlformats.org/officeDocument/2006/relationships/hyperlink" Target="https://jalammar.github.io/illustrated-gpt2/" TargetMode="External"/><Relationship Id="rId1" Type="http://schemas.openxmlformats.org/officeDocument/2006/relationships/slideLayout" Target="../slideLayouts/slideLayout2.xml"/><Relationship Id="rId6" Type="http://schemas.openxmlformats.org/officeDocument/2006/relationships/hyperlink" Target="https://github.com/nlp-with-transformers/notebooks" TargetMode="External"/><Relationship Id="rId5" Type="http://schemas.openxmlformats.org/officeDocument/2006/relationships/hyperlink" Target="http://jalammar.github.io/a-visual-guide-to-using-bert-for-the-first-time/" TargetMode="External"/><Relationship Id="rId4" Type="http://schemas.openxmlformats.org/officeDocument/2006/relationships/hyperlink" Target="http://jalammar.github.io/illustrated-transform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huggingface.co/tasks/text-generatio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huggingface.co/tasks/text-generation"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672156" cy="1913069"/>
          </a:xfrm>
        </p:spPr>
        <p:txBody>
          <a:bodyPr>
            <a:noAutofit/>
          </a:bodyPr>
          <a:lstStyle/>
          <a:p>
            <a:pPr>
              <a:lnSpc>
                <a:spcPct val="100000"/>
              </a:lnSpc>
            </a:pPr>
            <a:r>
              <a:rPr lang="en-US" altLang="zh-TW" dirty="0">
                <a:solidFill>
                  <a:srgbClr val="C00000"/>
                </a:solidFill>
                <a:latin typeface="Calibri" panose="020F0502020204030204" pitchFamily="34" charset="0"/>
                <a:ea typeface="Heiti TC Medium" pitchFamily="2" charset="-128"/>
                <a:cs typeface="Arial" panose="020B0604020202020204" pitchFamily="34" charset="0"/>
              </a:rPr>
              <a:t>Text Generation</a:t>
            </a:r>
            <a:br>
              <a:rPr lang="en-US" altLang="zh-TW"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dirty="0">
                <a:solidFill>
                  <a:srgbClr val="C00000"/>
                </a:solidFill>
                <a:latin typeface="Calibri" panose="020F0502020204030204" pitchFamily="34" charset="0"/>
                <a:ea typeface="Heiti TC Medium" pitchFamily="2" charset="-128"/>
                <a:cs typeface="Arial" panose="020B0604020202020204" pitchFamily="34" charset="0"/>
              </a:rPr>
              <a:t>Natural Language Generation (NLG)</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524000" y="38002"/>
            <a:ext cx="9144000" cy="827605"/>
          </a:xfrm>
        </p:spPr>
        <p:txBody>
          <a:bodyPr>
            <a:normAutofit/>
          </a:bodyPr>
          <a:lstStyle/>
          <a:p>
            <a:pPr>
              <a:lnSpc>
                <a:spcPct val="100000"/>
              </a:lnSpc>
              <a:spcBef>
                <a:spcPts val="0"/>
              </a:spcBef>
            </a:pPr>
            <a:r>
              <a:rPr lang="en-US" altLang="zh-TW" sz="40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 for Text Analytics </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1102AITA08</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(M5026) (Spring 2022)</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(B8F40)</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2022-05-03</a:t>
            </a:r>
          </a:p>
        </p:txBody>
      </p:sp>
      <p:pic>
        <p:nvPicPr>
          <p:cNvPr id="17" name="Picture 16">
            <a:extLst>
              <a:ext uri="{FF2B5EF4-FFF2-40B4-BE49-F238E27FC236}">
                <a16:creationId xmlns:a16="http://schemas.microsoft.com/office/drawing/2014/main" id="{4EDBB581-E02B-0641-8942-DCE742BF2711}"/>
              </a:ext>
            </a:extLst>
          </p:cNvPr>
          <p:cNvPicPr>
            <a:picLocks noChangeAspect="1"/>
          </p:cNvPicPr>
          <p:nvPr/>
        </p:nvPicPr>
        <p:blipFill>
          <a:blip r:embed="rId15"/>
          <a:stretch>
            <a:fillRect/>
          </a:stretch>
        </p:blipFill>
        <p:spPr>
          <a:xfrm>
            <a:off x="10412606" y="3143523"/>
            <a:ext cx="1779394" cy="1779394"/>
          </a:xfrm>
          <a:prstGeom prst="rect">
            <a:avLst/>
          </a:prstGeom>
        </p:spPr>
      </p:pic>
      <p:sp>
        <p:nvSpPr>
          <p:cNvPr id="19" name="TextBox 18">
            <a:extLst>
              <a:ext uri="{FF2B5EF4-FFF2-40B4-BE49-F238E27FC236}">
                <a16:creationId xmlns:a16="http://schemas.microsoft.com/office/drawing/2014/main" id="{0469D20B-C574-4E4A-9464-E6AC325AD393}"/>
              </a:ext>
            </a:extLst>
          </p:cNvPr>
          <p:cNvSpPr txBox="1"/>
          <p:nvPr/>
        </p:nvSpPr>
        <p:spPr>
          <a:xfrm>
            <a:off x="10471279" y="4775201"/>
            <a:ext cx="1582947" cy="400110"/>
          </a:xfrm>
          <a:prstGeom prst="rect">
            <a:avLst/>
          </a:prstGeom>
          <a:noFill/>
        </p:spPr>
        <p:txBody>
          <a:bodyPr wrap="square">
            <a:spAutoFit/>
          </a:bodyPr>
          <a:lstStyle/>
          <a:p>
            <a:pPr algn="ctr"/>
            <a:r>
              <a:rPr lang="en-US" sz="1000" b="0" dirty="0">
                <a:solidFill>
                  <a:schemeClr val="accent1"/>
                </a:solidFill>
                <a:hlinkClick r:id="rId16"/>
              </a:rPr>
              <a:t>https://meet.google.com/paj-zhhj-mya</a:t>
            </a:r>
            <a:endParaRPr lang="en-US" sz="1000" dirty="0"/>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484909" y="106624"/>
            <a:ext cx="11222181" cy="1908166"/>
          </a:xfrm>
        </p:spPr>
        <p:txBody>
          <a:bodyPr>
            <a:normAutofit fontScale="90000"/>
          </a:bodyPr>
          <a:lstStyle/>
          <a:p>
            <a:r>
              <a:rPr lang="en-US" dirty="0"/>
              <a:t>Text Generation</a:t>
            </a:r>
            <a:br>
              <a:rPr lang="en-US" dirty="0"/>
            </a:br>
            <a:r>
              <a:rPr lang="en-US" dirty="0"/>
              <a:t>Natural Language Generation (NLG)</a:t>
            </a:r>
            <a:br>
              <a:rPr lang="en-US" dirty="0"/>
            </a:br>
            <a:r>
              <a:rPr lang="en-US" sz="3600" dirty="0"/>
              <a:t>The Challenge with Generating Coherent Text</a:t>
            </a:r>
            <a:br>
              <a:rPr lang="en-US" dirty="0"/>
            </a:br>
            <a:r>
              <a:rPr lang="en-US" sz="2700" dirty="0">
                <a:solidFill>
                  <a:srgbClr val="C00000"/>
                </a:solidFill>
              </a:rPr>
              <a:t>Next Word Prediction</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pic>
        <p:nvPicPr>
          <p:cNvPr id="6" name="Picture 5">
            <a:extLst>
              <a:ext uri="{FF2B5EF4-FFF2-40B4-BE49-F238E27FC236}">
                <a16:creationId xmlns:a16="http://schemas.microsoft.com/office/drawing/2014/main" id="{237B568A-4428-3030-9E57-99C8A735451B}"/>
              </a:ext>
            </a:extLst>
          </p:cNvPr>
          <p:cNvPicPr>
            <a:picLocks noChangeAspect="1"/>
          </p:cNvPicPr>
          <p:nvPr/>
        </p:nvPicPr>
        <p:blipFill>
          <a:blip r:embed="rId2"/>
          <a:stretch>
            <a:fillRect/>
          </a:stretch>
        </p:blipFill>
        <p:spPr>
          <a:xfrm>
            <a:off x="895308" y="2187200"/>
            <a:ext cx="10570713" cy="4428708"/>
          </a:xfrm>
          <a:prstGeom prst="rect">
            <a:avLst/>
          </a:prstGeom>
        </p:spPr>
      </p:pic>
    </p:spTree>
    <p:extLst>
      <p:ext uri="{BB962C8B-B14F-4D97-AF65-F5344CB8AC3E}">
        <p14:creationId xmlns:p14="http://schemas.microsoft.com/office/powerpoint/2010/main" val="1315226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45" idx="0"/>
          </p:cNvCxnSpPr>
          <p:nvPr/>
        </p:nvCxnSpPr>
        <p:spPr>
          <a:xfrm>
            <a:off x="8837492" y="2892679"/>
            <a:ext cx="0" cy="157140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30" idx="0"/>
          </p:cNvCxnSpPr>
          <p:nvPr/>
        </p:nvCxnSpPr>
        <p:spPr>
          <a:xfrm>
            <a:off x="6204976" y="2904584"/>
            <a:ext cx="13677" cy="15595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866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7" y="255755"/>
            <a:ext cx="11222181" cy="893596"/>
          </a:xfrm>
        </p:spPr>
        <p:txBody>
          <a:bodyPr>
            <a:normAutofit/>
          </a:bodyPr>
          <a:lstStyle/>
          <a:p>
            <a:r>
              <a:rPr lang="en-US" dirty="0"/>
              <a:t>Text Generation</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pic>
        <p:nvPicPr>
          <p:cNvPr id="5" name="Picture 4">
            <a:extLst>
              <a:ext uri="{FF2B5EF4-FFF2-40B4-BE49-F238E27FC236}">
                <a16:creationId xmlns:a16="http://schemas.microsoft.com/office/drawing/2014/main" id="{11F9C243-8A45-B8C2-563D-0763489C4025}"/>
              </a:ext>
            </a:extLst>
          </p:cNvPr>
          <p:cNvPicPr>
            <a:picLocks noChangeAspect="1"/>
          </p:cNvPicPr>
          <p:nvPr/>
        </p:nvPicPr>
        <p:blipFill>
          <a:blip r:embed="rId2"/>
          <a:stretch>
            <a:fillRect/>
          </a:stretch>
        </p:blipFill>
        <p:spPr>
          <a:xfrm>
            <a:off x="813530" y="1049076"/>
            <a:ext cx="10414000" cy="5499100"/>
          </a:xfrm>
          <a:prstGeom prst="rect">
            <a:avLst/>
          </a:prstGeom>
        </p:spPr>
      </p:pic>
    </p:spTree>
    <p:extLst>
      <p:ext uri="{BB962C8B-B14F-4D97-AF65-F5344CB8AC3E}">
        <p14:creationId xmlns:p14="http://schemas.microsoft.com/office/powerpoint/2010/main" val="497357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7" y="255755"/>
            <a:ext cx="11222181" cy="893596"/>
          </a:xfrm>
        </p:spPr>
        <p:txBody>
          <a:bodyPr>
            <a:normAutofit/>
          </a:bodyPr>
          <a:lstStyle/>
          <a:p>
            <a:r>
              <a:rPr lang="en-US" dirty="0"/>
              <a:t>Text Generation</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pic>
        <p:nvPicPr>
          <p:cNvPr id="5" name="Picture 4">
            <a:extLst>
              <a:ext uri="{FF2B5EF4-FFF2-40B4-BE49-F238E27FC236}">
                <a16:creationId xmlns:a16="http://schemas.microsoft.com/office/drawing/2014/main" id="{7C5CDEB6-DD9E-B845-FB2E-8F36F93802E1}"/>
              </a:ext>
            </a:extLst>
          </p:cNvPr>
          <p:cNvPicPr>
            <a:picLocks noChangeAspect="1"/>
          </p:cNvPicPr>
          <p:nvPr/>
        </p:nvPicPr>
        <p:blipFill>
          <a:blip r:embed="rId2"/>
          <a:stretch>
            <a:fillRect/>
          </a:stretch>
        </p:blipFill>
        <p:spPr>
          <a:xfrm>
            <a:off x="3962399" y="1117600"/>
            <a:ext cx="5025825" cy="5444644"/>
          </a:xfrm>
          <a:prstGeom prst="rect">
            <a:avLst/>
          </a:prstGeom>
        </p:spPr>
      </p:pic>
    </p:spTree>
    <p:extLst>
      <p:ext uri="{BB962C8B-B14F-4D97-AF65-F5344CB8AC3E}">
        <p14:creationId xmlns:p14="http://schemas.microsoft.com/office/powerpoint/2010/main" val="28912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821CD-362A-FE8B-54A5-8036D96401D7}"/>
              </a:ext>
            </a:extLst>
          </p:cNvPr>
          <p:cNvSpPr>
            <a:spLocks noGrp="1"/>
          </p:cNvSpPr>
          <p:nvPr>
            <p:ph type="title"/>
          </p:nvPr>
        </p:nvSpPr>
        <p:spPr/>
        <p:txBody>
          <a:bodyPr>
            <a:normAutofit fontScale="90000"/>
          </a:bodyPr>
          <a:lstStyle/>
          <a:p>
            <a:r>
              <a:rPr lang="en-US" dirty="0"/>
              <a:t>Text Generation</a:t>
            </a:r>
            <a:br>
              <a:rPr lang="en-US" dirty="0"/>
            </a:br>
            <a:r>
              <a:rPr lang="en-US" dirty="0">
                <a:solidFill>
                  <a:schemeClr val="accent1"/>
                </a:solidFill>
              </a:rPr>
              <a:t>Decoding Algorithm</a:t>
            </a:r>
            <a:endParaRPr lang="en-US" dirty="0"/>
          </a:p>
        </p:txBody>
      </p:sp>
      <p:sp>
        <p:nvSpPr>
          <p:cNvPr id="3" name="Content Placeholder 2">
            <a:extLst>
              <a:ext uri="{FF2B5EF4-FFF2-40B4-BE49-F238E27FC236}">
                <a16:creationId xmlns:a16="http://schemas.microsoft.com/office/drawing/2014/main" id="{485D0C90-762F-EFBA-90F4-BBDF571EDEC2}"/>
              </a:ext>
            </a:extLst>
          </p:cNvPr>
          <p:cNvSpPr>
            <a:spLocks noGrp="1"/>
          </p:cNvSpPr>
          <p:nvPr>
            <p:ph idx="1"/>
          </p:nvPr>
        </p:nvSpPr>
        <p:spPr/>
        <p:txBody>
          <a:bodyPr>
            <a:normAutofit/>
          </a:bodyPr>
          <a:lstStyle/>
          <a:p>
            <a:pPr marL="320040" indent="-320040"/>
            <a:r>
              <a:rPr lang="en-US" dirty="0">
                <a:solidFill>
                  <a:schemeClr val="accent1"/>
                </a:solidFill>
              </a:rPr>
              <a:t>Greedy Search Decoding</a:t>
            </a:r>
          </a:p>
          <a:p>
            <a:pPr marL="320040" indent="-320040"/>
            <a:r>
              <a:rPr lang="en-US" dirty="0">
                <a:solidFill>
                  <a:schemeClr val="accent1"/>
                </a:solidFill>
              </a:rPr>
              <a:t>Beam Search Decoding</a:t>
            </a:r>
          </a:p>
          <a:p>
            <a:pPr marL="320040" indent="-320040"/>
            <a:r>
              <a:rPr lang="en-US" dirty="0">
                <a:solidFill>
                  <a:schemeClr val="accent1"/>
                </a:solidFill>
              </a:rPr>
              <a:t>Sampling Methods</a:t>
            </a:r>
          </a:p>
          <a:p>
            <a:pPr marL="320040" indent="-320040"/>
            <a:r>
              <a:rPr lang="en-US" dirty="0">
                <a:solidFill>
                  <a:schemeClr val="accent1"/>
                </a:solidFill>
              </a:rPr>
              <a:t>Top-k and Nucleus Sampling</a:t>
            </a:r>
          </a:p>
          <a:p>
            <a:endParaRPr lang="en-US" dirty="0"/>
          </a:p>
        </p:txBody>
      </p:sp>
      <p:sp>
        <p:nvSpPr>
          <p:cNvPr id="4" name="Slide Number Placeholder 3">
            <a:extLst>
              <a:ext uri="{FF2B5EF4-FFF2-40B4-BE49-F238E27FC236}">
                <a16:creationId xmlns:a16="http://schemas.microsoft.com/office/drawing/2014/main" id="{D34B0397-24DC-22DD-DCF2-3C12A68166D7}"/>
              </a:ext>
            </a:extLst>
          </p:cNvPr>
          <p:cNvSpPr>
            <a:spLocks noGrp="1"/>
          </p:cNvSpPr>
          <p:nvPr>
            <p:ph type="sldNum" sz="quarter" idx="12"/>
          </p:nvPr>
        </p:nvSpPr>
        <p:spPr/>
        <p:txBody>
          <a:bodyPr/>
          <a:lstStyle/>
          <a:p>
            <a:fld id="{5D6FF71F-CF6A-4C46-8F9B-61D49EEA70E3}" type="slidenum">
              <a:rPr lang="en-US" smtClean="0"/>
              <a:t>14</a:t>
            </a:fld>
            <a:endParaRPr lang="en-US"/>
          </a:p>
        </p:txBody>
      </p:sp>
    </p:spTree>
    <p:extLst>
      <p:ext uri="{BB962C8B-B14F-4D97-AF65-F5344CB8AC3E}">
        <p14:creationId xmlns:p14="http://schemas.microsoft.com/office/powerpoint/2010/main" val="2022402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6DDC-7951-9091-FC3D-635648D992AD}"/>
              </a:ext>
            </a:extLst>
          </p:cNvPr>
          <p:cNvSpPr>
            <a:spLocks noGrp="1"/>
          </p:cNvSpPr>
          <p:nvPr>
            <p:ph type="title"/>
          </p:nvPr>
        </p:nvSpPr>
        <p:spPr/>
        <p:txBody>
          <a:bodyPr>
            <a:normAutofit fontScale="90000"/>
          </a:bodyPr>
          <a:lstStyle/>
          <a:p>
            <a:r>
              <a:rPr lang="en-US" dirty="0"/>
              <a:t>Text Generation</a:t>
            </a:r>
            <a:br>
              <a:rPr lang="en-US" dirty="0"/>
            </a:br>
            <a:r>
              <a:rPr lang="en-US" dirty="0"/>
              <a:t>Greedy Search Decoding</a:t>
            </a:r>
          </a:p>
        </p:txBody>
      </p:sp>
      <p:graphicFrame>
        <p:nvGraphicFramePr>
          <p:cNvPr id="5" name="Content Placeholder 4">
            <a:extLst>
              <a:ext uri="{FF2B5EF4-FFF2-40B4-BE49-F238E27FC236}">
                <a16:creationId xmlns:a16="http://schemas.microsoft.com/office/drawing/2014/main" id="{C51E7AAB-237C-0408-E31F-792D5178FA6E}"/>
              </a:ext>
            </a:extLst>
          </p:cNvPr>
          <p:cNvGraphicFramePr>
            <a:graphicFrameLocks noGrp="1"/>
          </p:cNvGraphicFramePr>
          <p:nvPr>
            <p:ph idx="1"/>
            <p:extLst>
              <p:ext uri="{D42A27DB-BD31-4B8C-83A1-F6EECF244321}">
                <p14:modId xmlns:p14="http://schemas.microsoft.com/office/powerpoint/2010/main" val="599016381"/>
              </p:ext>
            </p:extLst>
          </p:nvPr>
        </p:nvGraphicFramePr>
        <p:xfrm>
          <a:off x="534535" y="1733924"/>
          <a:ext cx="11222035" cy="4555062"/>
        </p:xfrm>
        <a:graphic>
          <a:graphicData uri="http://schemas.openxmlformats.org/drawingml/2006/table">
            <a:tbl>
              <a:tblPr>
                <a:tableStyleId>{5C22544A-7EE6-4342-B048-85BDC9FD1C3A}</a:tableStyleId>
              </a:tblPr>
              <a:tblGrid>
                <a:gridCol w="294744">
                  <a:extLst>
                    <a:ext uri="{9D8B030D-6E8A-4147-A177-3AD203B41FA5}">
                      <a16:colId xmlns:a16="http://schemas.microsoft.com/office/drawing/2014/main" val="3242876234"/>
                    </a:ext>
                  </a:extLst>
                </a:gridCol>
                <a:gridCol w="5994400">
                  <a:extLst>
                    <a:ext uri="{9D8B030D-6E8A-4147-A177-3AD203B41FA5}">
                      <a16:colId xmlns:a16="http://schemas.microsoft.com/office/drawing/2014/main" val="2277309391"/>
                    </a:ext>
                  </a:extLst>
                </a:gridCol>
                <a:gridCol w="982134">
                  <a:extLst>
                    <a:ext uri="{9D8B030D-6E8A-4147-A177-3AD203B41FA5}">
                      <a16:colId xmlns:a16="http://schemas.microsoft.com/office/drawing/2014/main" val="2335217813"/>
                    </a:ext>
                  </a:extLst>
                </a:gridCol>
                <a:gridCol w="1016000">
                  <a:extLst>
                    <a:ext uri="{9D8B030D-6E8A-4147-A177-3AD203B41FA5}">
                      <a16:colId xmlns:a16="http://schemas.microsoft.com/office/drawing/2014/main" val="2306754902"/>
                    </a:ext>
                  </a:extLst>
                </a:gridCol>
                <a:gridCol w="1049866">
                  <a:extLst>
                    <a:ext uri="{9D8B030D-6E8A-4147-A177-3AD203B41FA5}">
                      <a16:colId xmlns:a16="http://schemas.microsoft.com/office/drawing/2014/main" val="2924275633"/>
                    </a:ext>
                  </a:extLst>
                </a:gridCol>
                <a:gridCol w="965200">
                  <a:extLst>
                    <a:ext uri="{9D8B030D-6E8A-4147-A177-3AD203B41FA5}">
                      <a16:colId xmlns:a16="http://schemas.microsoft.com/office/drawing/2014/main" val="1444943363"/>
                    </a:ext>
                  </a:extLst>
                </a:gridCol>
                <a:gridCol w="919691">
                  <a:extLst>
                    <a:ext uri="{9D8B030D-6E8A-4147-A177-3AD203B41FA5}">
                      <a16:colId xmlns:a16="http://schemas.microsoft.com/office/drawing/2014/main" val="3706719432"/>
                    </a:ext>
                  </a:extLst>
                </a:gridCol>
              </a:tblGrid>
              <a:tr h="506118">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918" marR="7918" marT="7918" marB="0" anchor="ctr"/>
                </a:tc>
                <a:tc>
                  <a:txBody>
                    <a:bodyPr/>
                    <a:lstStyle/>
                    <a:p>
                      <a:pPr algn="l" fontAlgn="b"/>
                      <a:r>
                        <a:rPr lang="en-US" sz="2000" u="none" strike="noStrike" dirty="0">
                          <a:effectLst/>
                        </a:rPr>
                        <a:t>Input</a:t>
                      </a:r>
                      <a:endParaRPr lang="en-US" sz="2000" b="1"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Choice 1</a:t>
                      </a:r>
                      <a:endParaRPr lang="en-US" sz="1200" b="1"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Choice 2</a:t>
                      </a:r>
                      <a:endParaRPr lang="en-US" sz="1200" b="1"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Choice 3</a:t>
                      </a:r>
                      <a:endParaRPr lang="en-US" sz="1200" b="1"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Choice 4</a:t>
                      </a:r>
                      <a:endParaRPr lang="en-US" sz="1200" b="1"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Choice 5</a:t>
                      </a:r>
                      <a:endParaRPr lang="en-US" sz="1200" b="1" i="0" u="none" strike="noStrike">
                        <a:solidFill>
                          <a:srgbClr val="212121"/>
                        </a:solidFill>
                        <a:effectLst/>
                        <a:latin typeface="Arial" panose="020B0604020202020204" pitchFamily="34" charset="0"/>
                      </a:endParaRPr>
                    </a:p>
                  </a:txBody>
                  <a:tcPr marL="7918" marR="7918" marT="7918" marB="0" anchor="ctr"/>
                </a:tc>
                <a:extLst>
                  <a:ext uri="{0D108BD9-81ED-4DB2-BD59-A6C34878D82A}">
                    <a16:rowId xmlns:a16="http://schemas.microsoft.com/office/drawing/2014/main" val="1032665762"/>
                  </a:ext>
                </a:extLst>
              </a:tr>
              <a:tr h="506118">
                <a:tc>
                  <a:txBody>
                    <a:bodyPr/>
                    <a:lstStyle/>
                    <a:p>
                      <a:pPr algn="ctr" fontAlgn="b"/>
                      <a:r>
                        <a:rPr lang="en-US" sz="1400" u="none" strike="noStrike" dirty="0">
                          <a:effectLst/>
                        </a:rPr>
                        <a:t>0</a:t>
                      </a:r>
                      <a:endParaRPr lang="en-US" sz="1400" b="1"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2000" u="none" strike="noStrike" dirty="0">
                          <a:effectLst/>
                        </a:rPr>
                        <a:t>Transformers are the</a:t>
                      </a:r>
                      <a:endParaRPr lang="en-US" sz="20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most (8.53%)</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only (4.96%)</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best (4.65%)</a:t>
                      </a:r>
                      <a:endParaRPr lang="en-US" sz="1200" b="0"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Transformers (4.37%)</a:t>
                      </a:r>
                      <a:endParaRPr lang="en-US" sz="1200" b="0"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ultimate (2.16%)</a:t>
                      </a:r>
                      <a:endParaRPr lang="en-US" sz="1200" b="0" i="0" u="none" strike="noStrike">
                        <a:solidFill>
                          <a:srgbClr val="212121"/>
                        </a:solidFill>
                        <a:effectLst/>
                        <a:latin typeface="Arial" panose="020B0604020202020204" pitchFamily="34" charset="0"/>
                      </a:endParaRPr>
                    </a:p>
                  </a:txBody>
                  <a:tcPr marL="7918" marR="7918" marT="7918" marB="0" anchor="ctr"/>
                </a:tc>
                <a:extLst>
                  <a:ext uri="{0D108BD9-81ED-4DB2-BD59-A6C34878D82A}">
                    <a16:rowId xmlns:a16="http://schemas.microsoft.com/office/drawing/2014/main" val="4200038661"/>
                  </a:ext>
                </a:extLst>
              </a:tr>
              <a:tr h="506118">
                <a:tc>
                  <a:txBody>
                    <a:bodyPr/>
                    <a:lstStyle/>
                    <a:p>
                      <a:pPr algn="ctr" fontAlgn="b"/>
                      <a:r>
                        <a:rPr lang="en-US" sz="1400" u="none" strike="noStrike" dirty="0">
                          <a:effectLst/>
                        </a:rPr>
                        <a:t>1</a:t>
                      </a:r>
                      <a:endParaRPr lang="en-US" sz="1400" b="1"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2000" u="none" strike="noStrike" dirty="0">
                          <a:effectLst/>
                        </a:rPr>
                        <a:t>Transformers are the most</a:t>
                      </a:r>
                      <a:endParaRPr lang="en-US" sz="20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popular (16.78%)</a:t>
                      </a:r>
                      <a:endParaRPr lang="en-US" sz="1200" b="0"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powerful (5.37%)</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common (4.96%)</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famous (3.72%)</a:t>
                      </a:r>
                      <a:endParaRPr lang="en-US" sz="1200" b="0"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successful (3.20%)</a:t>
                      </a:r>
                      <a:endParaRPr lang="en-US" sz="1200" b="0" i="0" u="none" strike="noStrike">
                        <a:solidFill>
                          <a:srgbClr val="212121"/>
                        </a:solidFill>
                        <a:effectLst/>
                        <a:latin typeface="Arial" panose="020B0604020202020204" pitchFamily="34" charset="0"/>
                      </a:endParaRPr>
                    </a:p>
                  </a:txBody>
                  <a:tcPr marL="7918" marR="7918" marT="7918" marB="0" anchor="ctr"/>
                </a:tc>
                <a:extLst>
                  <a:ext uri="{0D108BD9-81ED-4DB2-BD59-A6C34878D82A}">
                    <a16:rowId xmlns:a16="http://schemas.microsoft.com/office/drawing/2014/main" val="2257439834"/>
                  </a:ext>
                </a:extLst>
              </a:tr>
              <a:tr h="506118">
                <a:tc>
                  <a:txBody>
                    <a:bodyPr/>
                    <a:lstStyle/>
                    <a:p>
                      <a:pPr algn="ctr" fontAlgn="b"/>
                      <a:r>
                        <a:rPr lang="en-US" sz="1400" u="none" strike="noStrike" dirty="0">
                          <a:effectLst/>
                        </a:rPr>
                        <a:t>2</a:t>
                      </a:r>
                      <a:endParaRPr lang="en-US" sz="1400" b="1"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2000" u="none" strike="noStrike" dirty="0">
                          <a:effectLst/>
                        </a:rPr>
                        <a:t>Transformers are the most popular</a:t>
                      </a:r>
                      <a:endParaRPr lang="en-US" sz="20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toy (10.63%)</a:t>
                      </a:r>
                      <a:endParaRPr lang="en-US" sz="1200" b="0"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toys (7.23%)</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Transformers (6.60%)</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of (5.46%)</a:t>
                      </a:r>
                      <a:endParaRPr lang="en-US" sz="1200" b="0"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and (3.76%)</a:t>
                      </a:r>
                      <a:endParaRPr lang="en-US" sz="1200" b="0" i="0" u="none" strike="noStrike">
                        <a:solidFill>
                          <a:srgbClr val="212121"/>
                        </a:solidFill>
                        <a:effectLst/>
                        <a:latin typeface="Arial" panose="020B0604020202020204" pitchFamily="34" charset="0"/>
                      </a:endParaRPr>
                    </a:p>
                  </a:txBody>
                  <a:tcPr marL="7918" marR="7918" marT="7918" marB="0" anchor="ctr"/>
                </a:tc>
                <a:extLst>
                  <a:ext uri="{0D108BD9-81ED-4DB2-BD59-A6C34878D82A}">
                    <a16:rowId xmlns:a16="http://schemas.microsoft.com/office/drawing/2014/main" val="4081400061"/>
                  </a:ext>
                </a:extLst>
              </a:tr>
              <a:tr h="506118">
                <a:tc>
                  <a:txBody>
                    <a:bodyPr/>
                    <a:lstStyle/>
                    <a:p>
                      <a:pPr algn="ctr" fontAlgn="b"/>
                      <a:r>
                        <a:rPr lang="en-US" sz="1400" u="none" strike="noStrike" dirty="0">
                          <a:effectLst/>
                        </a:rPr>
                        <a:t>3</a:t>
                      </a:r>
                      <a:endParaRPr lang="en-US" sz="1400" b="1"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2000" u="none" strike="noStrike" dirty="0">
                          <a:effectLst/>
                        </a:rPr>
                        <a:t>Transformers are the most popular toy</a:t>
                      </a:r>
                      <a:endParaRPr lang="en-US" sz="20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line (34.38%)</a:t>
                      </a:r>
                      <a:endParaRPr lang="en-US" sz="1200" b="0"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in (18.20%)</a:t>
                      </a:r>
                      <a:endParaRPr lang="en-US" sz="1200" b="0"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of (11.71%)</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brand (6.10%)</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line (2.69%)</a:t>
                      </a:r>
                      <a:endParaRPr lang="en-US" sz="1200" b="0" i="0" u="none" strike="noStrike">
                        <a:solidFill>
                          <a:srgbClr val="212121"/>
                        </a:solidFill>
                        <a:effectLst/>
                        <a:latin typeface="Arial" panose="020B0604020202020204" pitchFamily="34" charset="0"/>
                      </a:endParaRPr>
                    </a:p>
                  </a:txBody>
                  <a:tcPr marL="7918" marR="7918" marT="7918" marB="0" anchor="ctr"/>
                </a:tc>
                <a:extLst>
                  <a:ext uri="{0D108BD9-81ED-4DB2-BD59-A6C34878D82A}">
                    <a16:rowId xmlns:a16="http://schemas.microsoft.com/office/drawing/2014/main" val="2628750779"/>
                  </a:ext>
                </a:extLst>
              </a:tr>
              <a:tr h="506118">
                <a:tc>
                  <a:txBody>
                    <a:bodyPr/>
                    <a:lstStyle/>
                    <a:p>
                      <a:pPr algn="ctr" fontAlgn="b"/>
                      <a:r>
                        <a:rPr lang="en-US" sz="1400" u="none" strike="noStrike" dirty="0">
                          <a:effectLst/>
                        </a:rPr>
                        <a:t>4</a:t>
                      </a:r>
                      <a:endParaRPr lang="en-US" sz="1400" b="1"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2000" u="none" strike="noStrike" dirty="0">
                          <a:effectLst/>
                        </a:rPr>
                        <a:t>Transformers are the most popular toy line</a:t>
                      </a:r>
                      <a:endParaRPr lang="en-US" sz="20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in (46.28%)</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of (15.09%)</a:t>
                      </a:r>
                      <a:endParaRPr lang="en-US" sz="1200" b="0"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 (4.94%)</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on (4.40%)</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ever (2.72%)</a:t>
                      </a:r>
                      <a:endParaRPr lang="en-US" sz="1200" b="0" i="0" u="none" strike="noStrike">
                        <a:solidFill>
                          <a:srgbClr val="212121"/>
                        </a:solidFill>
                        <a:effectLst/>
                        <a:latin typeface="Arial" panose="020B0604020202020204" pitchFamily="34" charset="0"/>
                      </a:endParaRPr>
                    </a:p>
                  </a:txBody>
                  <a:tcPr marL="7918" marR="7918" marT="7918" marB="0" anchor="ctr"/>
                </a:tc>
                <a:extLst>
                  <a:ext uri="{0D108BD9-81ED-4DB2-BD59-A6C34878D82A}">
                    <a16:rowId xmlns:a16="http://schemas.microsoft.com/office/drawing/2014/main" val="476281254"/>
                  </a:ext>
                </a:extLst>
              </a:tr>
              <a:tr h="506118">
                <a:tc>
                  <a:txBody>
                    <a:bodyPr/>
                    <a:lstStyle/>
                    <a:p>
                      <a:pPr algn="ctr" fontAlgn="b"/>
                      <a:r>
                        <a:rPr lang="en-US" sz="1400" u="none" strike="noStrike" dirty="0">
                          <a:effectLst/>
                        </a:rPr>
                        <a:t>5</a:t>
                      </a:r>
                      <a:endParaRPr lang="en-US" sz="1400" b="1"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2000" u="none" strike="noStrike" dirty="0">
                          <a:effectLst/>
                        </a:rPr>
                        <a:t>Transformers are the most popular toy line in</a:t>
                      </a:r>
                      <a:endParaRPr lang="en-US" sz="20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the (65.99%)</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history (12.42%)</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America (6.91%)</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Japan (2.44%)</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North (1.40%)</a:t>
                      </a:r>
                      <a:endParaRPr lang="en-US" sz="1200" b="0" i="0" u="none" strike="noStrike" dirty="0">
                        <a:solidFill>
                          <a:srgbClr val="212121"/>
                        </a:solidFill>
                        <a:effectLst/>
                        <a:latin typeface="Arial" panose="020B0604020202020204" pitchFamily="34" charset="0"/>
                      </a:endParaRPr>
                    </a:p>
                  </a:txBody>
                  <a:tcPr marL="7918" marR="7918" marT="7918" marB="0" anchor="ctr"/>
                </a:tc>
                <a:extLst>
                  <a:ext uri="{0D108BD9-81ED-4DB2-BD59-A6C34878D82A}">
                    <a16:rowId xmlns:a16="http://schemas.microsoft.com/office/drawing/2014/main" val="3635305560"/>
                  </a:ext>
                </a:extLst>
              </a:tr>
              <a:tr h="506118">
                <a:tc>
                  <a:txBody>
                    <a:bodyPr/>
                    <a:lstStyle/>
                    <a:p>
                      <a:pPr algn="ctr" fontAlgn="b"/>
                      <a:r>
                        <a:rPr lang="en-US" sz="1400" u="none" strike="noStrike" dirty="0">
                          <a:effectLst/>
                        </a:rPr>
                        <a:t>6</a:t>
                      </a:r>
                      <a:endParaRPr lang="en-US" sz="1400" b="1"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2000" u="none" strike="noStrike" dirty="0">
                          <a:effectLst/>
                        </a:rPr>
                        <a:t>Transformers are the most popular toy line in the</a:t>
                      </a:r>
                      <a:endParaRPr lang="en-US" sz="20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a:effectLst/>
                        </a:rPr>
                        <a:t>world (69.26%)</a:t>
                      </a:r>
                      <a:endParaRPr lang="en-US" sz="1200" b="0" i="0" u="none" strike="noStrike">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United (4.55%)</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history (4.29%)</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US (4.23%)</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U (2.30%)</a:t>
                      </a:r>
                      <a:endParaRPr lang="en-US" sz="1200" b="0" i="0" u="none" strike="noStrike" dirty="0">
                        <a:solidFill>
                          <a:srgbClr val="212121"/>
                        </a:solidFill>
                        <a:effectLst/>
                        <a:latin typeface="Arial" panose="020B0604020202020204" pitchFamily="34" charset="0"/>
                      </a:endParaRPr>
                    </a:p>
                  </a:txBody>
                  <a:tcPr marL="7918" marR="7918" marT="7918" marB="0" anchor="ctr"/>
                </a:tc>
                <a:extLst>
                  <a:ext uri="{0D108BD9-81ED-4DB2-BD59-A6C34878D82A}">
                    <a16:rowId xmlns:a16="http://schemas.microsoft.com/office/drawing/2014/main" val="662872132"/>
                  </a:ext>
                </a:extLst>
              </a:tr>
              <a:tr h="506118">
                <a:tc>
                  <a:txBody>
                    <a:bodyPr/>
                    <a:lstStyle/>
                    <a:p>
                      <a:pPr algn="ctr" fontAlgn="b"/>
                      <a:r>
                        <a:rPr lang="en-US" sz="1400" u="none" strike="noStrike" dirty="0">
                          <a:effectLst/>
                        </a:rPr>
                        <a:t>7</a:t>
                      </a:r>
                      <a:endParaRPr lang="en-US" sz="1400" b="1"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2000" u="none" strike="noStrike" dirty="0">
                          <a:effectLst/>
                        </a:rPr>
                        <a:t>Transformers are the most popular toy line in the world</a:t>
                      </a:r>
                      <a:endParaRPr lang="en-US" sz="20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 (39.73%)</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 (30.64%)</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and (9.87%)</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with (2.32%)</a:t>
                      </a:r>
                      <a:endParaRPr lang="en-US" sz="1200" b="0" i="0" u="none" strike="noStrike" dirty="0">
                        <a:solidFill>
                          <a:srgbClr val="212121"/>
                        </a:solidFill>
                        <a:effectLst/>
                        <a:latin typeface="Arial" panose="020B0604020202020204" pitchFamily="34" charset="0"/>
                      </a:endParaRPr>
                    </a:p>
                  </a:txBody>
                  <a:tcPr marL="7918" marR="7918" marT="7918" marB="0" anchor="ctr"/>
                </a:tc>
                <a:tc>
                  <a:txBody>
                    <a:bodyPr/>
                    <a:lstStyle/>
                    <a:p>
                      <a:pPr algn="l" fontAlgn="b"/>
                      <a:r>
                        <a:rPr lang="en-US" sz="1200" u="none" strike="noStrike" dirty="0">
                          <a:effectLst/>
                        </a:rPr>
                        <a:t>today (1.74%)</a:t>
                      </a:r>
                      <a:endParaRPr lang="en-US" sz="1200" b="0" i="0" u="none" strike="noStrike" dirty="0">
                        <a:solidFill>
                          <a:srgbClr val="212121"/>
                        </a:solidFill>
                        <a:effectLst/>
                        <a:latin typeface="Arial" panose="020B0604020202020204" pitchFamily="34" charset="0"/>
                      </a:endParaRPr>
                    </a:p>
                  </a:txBody>
                  <a:tcPr marL="7918" marR="7918" marT="7918" marB="0" anchor="ctr"/>
                </a:tc>
                <a:extLst>
                  <a:ext uri="{0D108BD9-81ED-4DB2-BD59-A6C34878D82A}">
                    <a16:rowId xmlns:a16="http://schemas.microsoft.com/office/drawing/2014/main" val="3629335454"/>
                  </a:ext>
                </a:extLst>
              </a:tr>
            </a:tbl>
          </a:graphicData>
        </a:graphic>
      </p:graphicFrame>
      <p:sp>
        <p:nvSpPr>
          <p:cNvPr id="4" name="Slide Number Placeholder 3">
            <a:extLst>
              <a:ext uri="{FF2B5EF4-FFF2-40B4-BE49-F238E27FC236}">
                <a16:creationId xmlns:a16="http://schemas.microsoft.com/office/drawing/2014/main" id="{463C0FBC-8A74-6E37-A50D-428631C96205}"/>
              </a:ext>
            </a:extLst>
          </p:cNvPr>
          <p:cNvSpPr>
            <a:spLocks noGrp="1"/>
          </p:cNvSpPr>
          <p:nvPr>
            <p:ph type="sldNum" sz="quarter" idx="12"/>
          </p:nvPr>
        </p:nvSpPr>
        <p:spPr/>
        <p:txBody>
          <a:bodyPr/>
          <a:lstStyle/>
          <a:p>
            <a:fld id="{5D6FF71F-CF6A-4C46-8F9B-61D49EEA70E3}" type="slidenum">
              <a:rPr lang="en-US" smtClean="0"/>
              <a:t>15</a:t>
            </a:fld>
            <a:endParaRPr lang="en-US"/>
          </a:p>
        </p:txBody>
      </p:sp>
      <p:sp>
        <p:nvSpPr>
          <p:cNvPr id="6" name="TextBox 5">
            <a:extLst>
              <a:ext uri="{FF2B5EF4-FFF2-40B4-BE49-F238E27FC236}">
                <a16:creationId xmlns:a16="http://schemas.microsoft.com/office/drawing/2014/main" id="{5FC83838-D22D-9881-5D1C-8D37D85BA538}"/>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2645750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7" y="106899"/>
            <a:ext cx="11222181" cy="1331169"/>
          </a:xfrm>
        </p:spPr>
        <p:txBody>
          <a:bodyPr>
            <a:normAutofit fontScale="90000"/>
          </a:bodyPr>
          <a:lstStyle/>
          <a:p>
            <a:r>
              <a:rPr lang="en-US" dirty="0"/>
              <a:t>Text Generation</a:t>
            </a:r>
            <a:br>
              <a:rPr lang="en-US" dirty="0"/>
            </a:br>
            <a:r>
              <a:rPr lang="en-US" dirty="0"/>
              <a:t>Beam Search Decoding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pic>
        <p:nvPicPr>
          <p:cNvPr id="6" name="Picture 5">
            <a:extLst>
              <a:ext uri="{FF2B5EF4-FFF2-40B4-BE49-F238E27FC236}">
                <a16:creationId xmlns:a16="http://schemas.microsoft.com/office/drawing/2014/main" id="{8E7CD3EF-EAE6-B329-9755-4A839BF70AF0}"/>
              </a:ext>
            </a:extLst>
          </p:cNvPr>
          <p:cNvPicPr>
            <a:picLocks noChangeAspect="1"/>
          </p:cNvPicPr>
          <p:nvPr/>
        </p:nvPicPr>
        <p:blipFill>
          <a:blip r:embed="rId2"/>
          <a:stretch>
            <a:fillRect/>
          </a:stretch>
        </p:blipFill>
        <p:spPr>
          <a:xfrm>
            <a:off x="1019954" y="1587601"/>
            <a:ext cx="10152091" cy="4916421"/>
          </a:xfrm>
          <a:prstGeom prst="rect">
            <a:avLst/>
          </a:prstGeom>
        </p:spPr>
      </p:pic>
    </p:spTree>
    <p:extLst>
      <p:ext uri="{BB962C8B-B14F-4D97-AF65-F5344CB8AC3E}">
        <p14:creationId xmlns:p14="http://schemas.microsoft.com/office/powerpoint/2010/main" val="2613369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600706"/>
          </a:xfrm>
        </p:spPr>
        <p:txBody>
          <a:bodyPr>
            <a:noAutofit/>
          </a:bodyPr>
          <a:lstStyle/>
          <a:p>
            <a:r>
              <a:rPr lang="en-US" sz="5000" dirty="0"/>
              <a:t>The Illustrated GPT-2 </a:t>
            </a:r>
            <a:br>
              <a:rPr lang="en-US" sz="5000" dirty="0"/>
            </a:br>
            <a:r>
              <a:rPr lang="en-US" sz="4000" dirty="0"/>
              <a:t>(Visualizing Transformer Language Models)</a:t>
            </a:r>
            <a:br>
              <a:rPr lang="en-US" sz="4000" dirty="0"/>
            </a:br>
            <a:r>
              <a:rPr lang="en-US" sz="2400" dirty="0"/>
              <a:t>Jay </a:t>
            </a:r>
            <a:r>
              <a:rPr lang="en-US" sz="2400" dirty="0" err="1"/>
              <a:t>Alammar</a:t>
            </a:r>
            <a:r>
              <a:rPr lang="en-US" sz="2400" dirty="0"/>
              <a:t> (2019)</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BEBBF879-BBD8-22C0-3EF3-B278B5298B25}"/>
              </a:ext>
            </a:extLst>
          </p:cNvPr>
          <p:cNvPicPr>
            <a:picLocks noChangeAspect="1"/>
          </p:cNvPicPr>
          <p:nvPr/>
        </p:nvPicPr>
        <p:blipFill>
          <a:blip r:embed="rId3"/>
          <a:stretch>
            <a:fillRect/>
          </a:stretch>
        </p:blipFill>
        <p:spPr>
          <a:xfrm>
            <a:off x="80013" y="1913468"/>
            <a:ext cx="12130931" cy="4599645"/>
          </a:xfrm>
          <a:prstGeom prst="rect">
            <a:avLst/>
          </a:prstGeom>
        </p:spPr>
      </p:pic>
    </p:spTree>
    <p:extLst>
      <p:ext uri="{BB962C8B-B14F-4D97-AF65-F5344CB8AC3E}">
        <p14:creationId xmlns:p14="http://schemas.microsoft.com/office/powerpoint/2010/main" val="2005752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863963"/>
          </a:xfrm>
        </p:spPr>
        <p:txBody>
          <a:bodyPr>
            <a:noAutofit/>
          </a:bodyPr>
          <a:lstStyle/>
          <a:p>
            <a:r>
              <a:rPr lang="en-US" sz="5000" dirty="0"/>
              <a:t>GPT-2 Output </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9B494897-5C81-6E3F-4068-BBF786E2ECB5}"/>
              </a:ext>
            </a:extLst>
          </p:cNvPr>
          <p:cNvPicPr>
            <a:picLocks noChangeAspect="1"/>
          </p:cNvPicPr>
          <p:nvPr/>
        </p:nvPicPr>
        <p:blipFill>
          <a:blip r:embed="rId3"/>
          <a:stretch>
            <a:fillRect/>
          </a:stretch>
        </p:blipFill>
        <p:spPr>
          <a:xfrm>
            <a:off x="331487" y="1695419"/>
            <a:ext cx="11653545" cy="3708904"/>
          </a:xfrm>
          <a:prstGeom prst="rect">
            <a:avLst/>
          </a:prstGeom>
        </p:spPr>
      </p:pic>
    </p:spTree>
    <p:extLst>
      <p:ext uri="{BB962C8B-B14F-4D97-AF65-F5344CB8AC3E}">
        <p14:creationId xmlns:p14="http://schemas.microsoft.com/office/powerpoint/2010/main" val="3154624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863963"/>
          </a:xfrm>
        </p:spPr>
        <p:txBody>
          <a:bodyPr>
            <a:noAutofit/>
          </a:bodyPr>
          <a:lstStyle/>
          <a:p>
            <a:r>
              <a:rPr lang="en-US" sz="5000" dirty="0"/>
              <a:t>GPT-2 Autoregression</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6" name="Picture 5">
            <a:extLst>
              <a:ext uri="{FF2B5EF4-FFF2-40B4-BE49-F238E27FC236}">
                <a16:creationId xmlns:a16="http://schemas.microsoft.com/office/drawing/2014/main" id="{5516C7A9-B908-F488-608F-1C99BBB7383D}"/>
              </a:ext>
            </a:extLst>
          </p:cNvPr>
          <p:cNvPicPr>
            <a:picLocks noChangeAspect="1"/>
          </p:cNvPicPr>
          <p:nvPr/>
        </p:nvPicPr>
        <p:blipFill>
          <a:blip r:embed="rId3"/>
          <a:stretch>
            <a:fillRect/>
          </a:stretch>
        </p:blipFill>
        <p:spPr>
          <a:xfrm>
            <a:off x="266395" y="2006446"/>
            <a:ext cx="11656570" cy="4070031"/>
          </a:xfrm>
          <a:prstGeom prst="rect">
            <a:avLst/>
          </a:prstGeom>
        </p:spPr>
      </p:pic>
    </p:spTree>
    <p:extLst>
      <p:ext uri="{BB962C8B-B14F-4D97-AF65-F5344CB8AC3E}">
        <p14:creationId xmlns:p14="http://schemas.microsoft.com/office/powerpoint/2010/main" val="1417314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2022/02/22   Introduction to Artificial Intelligence for Text Analytics</a:t>
            </a:r>
          </a:p>
          <a:p>
            <a:pPr marL="0" indent="0">
              <a:buNone/>
            </a:pPr>
            <a:r>
              <a:rPr lang="en-US" sz="2800" dirty="0"/>
              <a:t>2   2022/03/01   Foundations of Text Analytics: </a:t>
            </a:r>
            <a:br>
              <a:rPr lang="en-US" sz="2800" dirty="0"/>
            </a:br>
            <a:r>
              <a:rPr lang="en-US" sz="2800" dirty="0"/>
              <a:t>                              Natural Language Processing (NLP)</a:t>
            </a:r>
          </a:p>
          <a:p>
            <a:pPr marL="0" indent="0">
              <a:buNone/>
            </a:pPr>
            <a:r>
              <a:rPr lang="en-US" sz="2800" dirty="0"/>
              <a:t>3   2022/03/08   Python for Natural Language Processing</a:t>
            </a:r>
          </a:p>
          <a:p>
            <a:pPr marL="0" indent="0">
              <a:buNone/>
            </a:pPr>
            <a:r>
              <a:rPr lang="en-US" sz="2800" dirty="0"/>
              <a:t>4   2022/03/15   Natural Language Processing with Transformers</a:t>
            </a:r>
          </a:p>
          <a:p>
            <a:pPr marL="0" indent="0">
              <a:buNone/>
            </a:pPr>
            <a:r>
              <a:rPr lang="en-US" sz="2800" dirty="0">
                <a:solidFill>
                  <a:srgbClr val="7030A0"/>
                </a:solidFill>
              </a:rPr>
              <a:t>5   2022/03/22   Case Study on Artificial Intelligence for Text Analytics I</a:t>
            </a:r>
          </a:p>
          <a:p>
            <a:pPr marL="0" indent="0">
              <a:buNone/>
            </a:pPr>
            <a:r>
              <a:rPr lang="en-US" sz="2800" dirty="0"/>
              <a:t>6   2022/03/29   Text Classification and Sentiment Analysis</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4051804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863963"/>
          </a:xfrm>
        </p:spPr>
        <p:txBody>
          <a:bodyPr>
            <a:noAutofit/>
          </a:bodyPr>
          <a:lstStyle/>
          <a:p>
            <a:r>
              <a:rPr lang="en-US" sz="5000" dirty="0"/>
              <a:t>Transformer Encoder Decoder</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50DEB37A-D47A-B3DE-324F-9BC54841DA25}"/>
              </a:ext>
            </a:extLst>
          </p:cNvPr>
          <p:cNvPicPr>
            <a:picLocks noChangeAspect="1"/>
          </p:cNvPicPr>
          <p:nvPr/>
        </p:nvPicPr>
        <p:blipFill>
          <a:blip r:embed="rId3"/>
          <a:stretch>
            <a:fillRect/>
          </a:stretch>
        </p:blipFill>
        <p:spPr>
          <a:xfrm>
            <a:off x="2117256" y="1227955"/>
            <a:ext cx="7620000" cy="5105400"/>
          </a:xfrm>
          <a:prstGeom prst="rect">
            <a:avLst/>
          </a:prstGeom>
        </p:spPr>
      </p:pic>
    </p:spTree>
    <p:extLst>
      <p:ext uri="{BB962C8B-B14F-4D97-AF65-F5344CB8AC3E}">
        <p14:creationId xmlns:p14="http://schemas.microsoft.com/office/powerpoint/2010/main" val="609567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863963"/>
          </a:xfrm>
        </p:spPr>
        <p:txBody>
          <a:bodyPr>
            <a:noAutofit/>
          </a:bodyPr>
          <a:lstStyle/>
          <a:p>
            <a:r>
              <a:rPr lang="en-US" sz="5000" dirty="0"/>
              <a:t>GPT-2 Sizes</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31087644-3C46-EC8C-04E2-8F2C04807B4B}"/>
              </a:ext>
            </a:extLst>
          </p:cNvPr>
          <p:cNvPicPr>
            <a:picLocks noChangeAspect="1"/>
          </p:cNvPicPr>
          <p:nvPr/>
        </p:nvPicPr>
        <p:blipFill>
          <a:blip r:embed="rId3"/>
          <a:stretch>
            <a:fillRect/>
          </a:stretch>
        </p:blipFill>
        <p:spPr>
          <a:xfrm>
            <a:off x="821289" y="1855322"/>
            <a:ext cx="10598727" cy="3886200"/>
          </a:xfrm>
          <a:prstGeom prst="rect">
            <a:avLst/>
          </a:prstGeom>
        </p:spPr>
      </p:pic>
    </p:spTree>
    <p:extLst>
      <p:ext uri="{BB962C8B-B14F-4D97-AF65-F5344CB8AC3E}">
        <p14:creationId xmlns:p14="http://schemas.microsoft.com/office/powerpoint/2010/main" val="992820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863963"/>
          </a:xfrm>
        </p:spPr>
        <p:txBody>
          <a:bodyPr>
            <a:noAutofit/>
          </a:bodyPr>
          <a:lstStyle/>
          <a:p>
            <a:r>
              <a:rPr lang="en-US" sz="5000" dirty="0"/>
              <a:t>GPT-2 Sizes Hyperparameters</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19FF8178-01EF-11A6-4AE0-4B478C480539}"/>
              </a:ext>
            </a:extLst>
          </p:cNvPr>
          <p:cNvPicPr>
            <a:picLocks noChangeAspect="1"/>
          </p:cNvPicPr>
          <p:nvPr/>
        </p:nvPicPr>
        <p:blipFill>
          <a:blip r:embed="rId3"/>
          <a:stretch>
            <a:fillRect/>
          </a:stretch>
        </p:blipFill>
        <p:spPr>
          <a:xfrm>
            <a:off x="1008124" y="1373781"/>
            <a:ext cx="10274710" cy="4866217"/>
          </a:xfrm>
          <a:prstGeom prst="rect">
            <a:avLst/>
          </a:prstGeom>
        </p:spPr>
      </p:pic>
    </p:spTree>
    <p:extLst>
      <p:ext uri="{BB962C8B-B14F-4D97-AF65-F5344CB8AC3E}">
        <p14:creationId xmlns:p14="http://schemas.microsoft.com/office/powerpoint/2010/main" val="4076356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863963"/>
          </a:xfrm>
        </p:spPr>
        <p:txBody>
          <a:bodyPr>
            <a:noAutofit/>
          </a:bodyPr>
          <a:lstStyle/>
          <a:p>
            <a:r>
              <a:rPr lang="en-US" sz="5000" dirty="0"/>
              <a:t>Transformer Encoder</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17148D4C-A717-23F8-3134-F6FBFBBAC9F3}"/>
              </a:ext>
            </a:extLst>
          </p:cNvPr>
          <p:cNvPicPr>
            <a:picLocks noChangeAspect="1"/>
          </p:cNvPicPr>
          <p:nvPr/>
        </p:nvPicPr>
        <p:blipFill>
          <a:blip r:embed="rId3"/>
          <a:stretch>
            <a:fillRect/>
          </a:stretch>
        </p:blipFill>
        <p:spPr>
          <a:xfrm>
            <a:off x="1030260" y="1201722"/>
            <a:ext cx="10230437" cy="5122333"/>
          </a:xfrm>
          <a:prstGeom prst="rect">
            <a:avLst/>
          </a:prstGeom>
        </p:spPr>
      </p:pic>
    </p:spTree>
    <p:extLst>
      <p:ext uri="{BB962C8B-B14F-4D97-AF65-F5344CB8AC3E}">
        <p14:creationId xmlns:p14="http://schemas.microsoft.com/office/powerpoint/2010/main" val="2096150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863963"/>
          </a:xfrm>
        </p:spPr>
        <p:txBody>
          <a:bodyPr>
            <a:noAutofit/>
          </a:bodyPr>
          <a:lstStyle/>
          <a:p>
            <a:r>
              <a:rPr lang="en-US" sz="5000" dirty="0"/>
              <a:t>Transformer Decoder</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09F68813-A0CF-AC7E-6CD1-C61BECBDB572}"/>
              </a:ext>
            </a:extLst>
          </p:cNvPr>
          <p:cNvPicPr>
            <a:picLocks noChangeAspect="1"/>
          </p:cNvPicPr>
          <p:nvPr/>
        </p:nvPicPr>
        <p:blipFill>
          <a:blip r:embed="rId3"/>
          <a:stretch>
            <a:fillRect/>
          </a:stretch>
        </p:blipFill>
        <p:spPr>
          <a:xfrm>
            <a:off x="1524000" y="1236133"/>
            <a:ext cx="9144000" cy="5029200"/>
          </a:xfrm>
          <a:prstGeom prst="rect">
            <a:avLst/>
          </a:prstGeom>
        </p:spPr>
      </p:pic>
    </p:spTree>
    <p:extLst>
      <p:ext uri="{BB962C8B-B14F-4D97-AF65-F5344CB8AC3E}">
        <p14:creationId xmlns:p14="http://schemas.microsoft.com/office/powerpoint/2010/main" val="1657232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863963"/>
          </a:xfrm>
        </p:spPr>
        <p:txBody>
          <a:bodyPr>
            <a:noAutofit/>
          </a:bodyPr>
          <a:lstStyle/>
          <a:p>
            <a:r>
              <a:rPr lang="en-US" sz="5000" dirty="0"/>
              <a:t>Self-Attention and Masked-Self-Attention</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756AC343-49E8-34D6-1F13-C994C699C50D}"/>
              </a:ext>
            </a:extLst>
          </p:cNvPr>
          <p:cNvPicPr>
            <a:picLocks noChangeAspect="1"/>
          </p:cNvPicPr>
          <p:nvPr/>
        </p:nvPicPr>
        <p:blipFill>
          <a:blip r:embed="rId3"/>
          <a:stretch>
            <a:fillRect/>
          </a:stretch>
        </p:blipFill>
        <p:spPr>
          <a:xfrm>
            <a:off x="609122" y="1575858"/>
            <a:ext cx="11072713" cy="3706283"/>
          </a:xfrm>
          <a:prstGeom prst="rect">
            <a:avLst/>
          </a:prstGeom>
        </p:spPr>
      </p:pic>
    </p:spTree>
    <p:extLst>
      <p:ext uri="{BB962C8B-B14F-4D97-AF65-F5344CB8AC3E}">
        <p14:creationId xmlns:p14="http://schemas.microsoft.com/office/powerpoint/2010/main" val="702632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863963"/>
          </a:xfrm>
        </p:spPr>
        <p:txBody>
          <a:bodyPr>
            <a:noAutofit/>
          </a:bodyPr>
          <a:lstStyle/>
          <a:p>
            <a:r>
              <a:rPr lang="en-US" sz="5000" dirty="0"/>
              <a:t>Transformer Decoder</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8C58DFB5-5781-1A88-2C36-32B839BA8396}"/>
              </a:ext>
            </a:extLst>
          </p:cNvPr>
          <p:cNvPicPr>
            <a:picLocks noChangeAspect="1"/>
          </p:cNvPicPr>
          <p:nvPr/>
        </p:nvPicPr>
        <p:blipFill>
          <a:blip r:embed="rId3"/>
          <a:stretch>
            <a:fillRect/>
          </a:stretch>
        </p:blipFill>
        <p:spPr>
          <a:xfrm>
            <a:off x="1524000" y="1352550"/>
            <a:ext cx="9144000" cy="4152900"/>
          </a:xfrm>
          <a:prstGeom prst="rect">
            <a:avLst/>
          </a:prstGeom>
        </p:spPr>
      </p:pic>
    </p:spTree>
    <p:extLst>
      <p:ext uri="{BB962C8B-B14F-4D97-AF65-F5344CB8AC3E}">
        <p14:creationId xmlns:p14="http://schemas.microsoft.com/office/powerpoint/2010/main" val="2075330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863963"/>
          </a:xfrm>
        </p:spPr>
        <p:txBody>
          <a:bodyPr>
            <a:noAutofit/>
          </a:bodyPr>
          <a:lstStyle/>
          <a:p>
            <a:r>
              <a:rPr lang="en-US" sz="5000" dirty="0"/>
              <a:t>GPT-2 Layers</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D2018A2F-68BD-EE72-DBED-8DA04D8C758C}"/>
              </a:ext>
            </a:extLst>
          </p:cNvPr>
          <p:cNvPicPr>
            <a:picLocks noChangeAspect="1"/>
          </p:cNvPicPr>
          <p:nvPr/>
        </p:nvPicPr>
        <p:blipFill>
          <a:blip r:embed="rId3"/>
          <a:stretch>
            <a:fillRect/>
          </a:stretch>
        </p:blipFill>
        <p:spPr>
          <a:xfrm>
            <a:off x="1524000" y="1462905"/>
            <a:ext cx="9144000" cy="4635500"/>
          </a:xfrm>
          <a:prstGeom prst="rect">
            <a:avLst/>
          </a:prstGeom>
        </p:spPr>
      </p:pic>
    </p:spTree>
    <p:extLst>
      <p:ext uri="{BB962C8B-B14F-4D97-AF65-F5344CB8AC3E}">
        <p14:creationId xmlns:p14="http://schemas.microsoft.com/office/powerpoint/2010/main" val="3114351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863963"/>
          </a:xfrm>
        </p:spPr>
        <p:txBody>
          <a:bodyPr>
            <a:noAutofit/>
          </a:bodyPr>
          <a:lstStyle/>
          <a:p>
            <a:r>
              <a:rPr lang="en-US" sz="5000" dirty="0"/>
              <a:t>GPT-2 Simple </a:t>
            </a:r>
            <a:r>
              <a:rPr lang="en-US" sz="5000" dirty="0" err="1"/>
              <a:t>Ooutput</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C8BABE2E-EC40-3E77-D1B9-5E8F17437576}"/>
              </a:ext>
            </a:extLst>
          </p:cNvPr>
          <p:cNvPicPr>
            <a:picLocks noChangeAspect="1"/>
          </p:cNvPicPr>
          <p:nvPr/>
        </p:nvPicPr>
        <p:blipFill>
          <a:blip r:embed="rId3"/>
          <a:stretch>
            <a:fillRect/>
          </a:stretch>
        </p:blipFill>
        <p:spPr>
          <a:xfrm>
            <a:off x="1543050" y="1501005"/>
            <a:ext cx="9105900" cy="4559300"/>
          </a:xfrm>
          <a:prstGeom prst="rect">
            <a:avLst/>
          </a:prstGeom>
        </p:spPr>
      </p:pic>
    </p:spTree>
    <p:extLst>
      <p:ext uri="{BB962C8B-B14F-4D97-AF65-F5344CB8AC3E}">
        <p14:creationId xmlns:p14="http://schemas.microsoft.com/office/powerpoint/2010/main" val="521465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863963"/>
          </a:xfrm>
        </p:spPr>
        <p:txBody>
          <a:bodyPr>
            <a:noAutofit/>
          </a:bodyPr>
          <a:lstStyle/>
          <a:p>
            <a:r>
              <a:rPr lang="en-US" sz="5000" dirty="0"/>
              <a:t>GPT-2 Simple </a:t>
            </a:r>
            <a:r>
              <a:rPr lang="en-US" sz="5000" dirty="0" err="1"/>
              <a:t>Ooutput</a:t>
            </a:r>
            <a:endParaRPr lang="en-US" sz="24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76999"/>
          </a:xfrm>
          <a:prstGeom prst="rect">
            <a:avLst/>
          </a:prstGeom>
          <a:noFill/>
        </p:spPr>
        <p:txBody>
          <a:bodyPr wrap="square">
            <a:spAutoFit/>
          </a:bodyPr>
          <a:lstStyle/>
          <a:p>
            <a:pPr algn="ctr"/>
            <a:r>
              <a:rPr lang="en-US" sz="1200" dirty="0">
                <a:solidFill>
                  <a:schemeClr val="bg1">
                    <a:lumMod val="75000"/>
                  </a:schemeClr>
                </a:solidFill>
              </a:rPr>
              <a:t>Source: Jay </a:t>
            </a:r>
            <a:r>
              <a:rPr lang="en-US" sz="1200" dirty="0" err="1">
                <a:solidFill>
                  <a:schemeClr val="bg1">
                    <a:lumMod val="75000"/>
                  </a:schemeClr>
                </a:solidFill>
              </a:rPr>
              <a:t>Alammar</a:t>
            </a:r>
            <a:r>
              <a:rPr lang="en-US" sz="1200" dirty="0">
                <a:solidFill>
                  <a:schemeClr val="bg1">
                    <a:lumMod val="75000"/>
                  </a:schemeClr>
                </a:solidFill>
              </a:rPr>
              <a:t> (2019), The Illustrated GPT-2 (Visualizing Transformer Language Models), </a:t>
            </a:r>
            <a:r>
              <a:rPr lang="en-US" sz="1200" dirty="0">
                <a:solidFill>
                  <a:schemeClr val="bg1">
                    <a:lumMod val="75000"/>
                  </a:schemeClr>
                </a:solidFill>
                <a:hlinkClick r:id="rId2"/>
              </a:rPr>
              <a:t>https://jalammar.github.io/illustrated-gpt2/</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525B98D4-405D-E9E9-7A78-7940317AE464}"/>
              </a:ext>
            </a:extLst>
          </p:cNvPr>
          <p:cNvPicPr>
            <a:picLocks noChangeAspect="1"/>
          </p:cNvPicPr>
          <p:nvPr/>
        </p:nvPicPr>
        <p:blipFill>
          <a:blip r:embed="rId3"/>
          <a:stretch>
            <a:fillRect/>
          </a:stretch>
        </p:blipFill>
        <p:spPr>
          <a:xfrm>
            <a:off x="683120" y="1137164"/>
            <a:ext cx="10488272" cy="5251450"/>
          </a:xfrm>
          <a:prstGeom prst="rect">
            <a:avLst/>
          </a:prstGeom>
        </p:spPr>
      </p:pic>
    </p:spTree>
    <p:extLst>
      <p:ext uri="{BB962C8B-B14F-4D97-AF65-F5344CB8AC3E}">
        <p14:creationId xmlns:p14="http://schemas.microsoft.com/office/powerpoint/2010/main" val="2702551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chemeClr val="bg1">
                    <a:lumMod val="65000"/>
                  </a:schemeClr>
                </a:solidFill>
              </a:rPr>
              <a:t>7   2022/04/05   Tomb-Sweeping Day (Holiday, No Classes)</a:t>
            </a:r>
          </a:p>
          <a:p>
            <a:pPr marL="0" indent="0">
              <a:buNone/>
            </a:pPr>
            <a:r>
              <a:rPr lang="en-US" sz="2800" dirty="0">
                <a:solidFill>
                  <a:schemeClr val="accent2">
                    <a:lumMod val="75000"/>
                  </a:schemeClr>
                </a:solidFill>
              </a:rPr>
              <a:t>8   2022/04/12   Midterm Project Report</a:t>
            </a:r>
          </a:p>
          <a:p>
            <a:pPr marL="0" indent="0">
              <a:buNone/>
            </a:pPr>
            <a:r>
              <a:rPr lang="en-US" sz="2800" dirty="0"/>
              <a:t>9   2022/04/19   Multilingual Named Entity Recognition (NER), </a:t>
            </a:r>
            <a:br>
              <a:rPr lang="en-US" sz="2800" dirty="0"/>
            </a:br>
            <a:r>
              <a:rPr lang="en-US" sz="2800" dirty="0"/>
              <a:t>                              Text Similarity and Clustering</a:t>
            </a:r>
          </a:p>
          <a:p>
            <a:pPr marL="0" indent="0">
              <a:buNone/>
            </a:pPr>
            <a:r>
              <a:rPr lang="en-US" sz="2800" dirty="0"/>
              <a:t>10   2022/04/26   Text Summarization and Topic Models </a:t>
            </a:r>
          </a:p>
          <a:p>
            <a:pPr marL="0" indent="0">
              <a:buNone/>
            </a:pPr>
            <a:r>
              <a:rPr lang="en-US" sz="2800" dirty="0">
                <a:solidFill>
                  <a:srgbClr val="FF0000"/>
                </a:solidFill>
              </a:rPr>
              <a:t>11   2022/05/03   Text Generation</a:t>
            </a:r>
          </a:p>
          <a:p>
            <a:pPr marL="0" indent="0">
              <a:buNone/>
            </a:pPr>
            <a:r>
              <a:rPr lang="en-US" sz="2800" dirty="0">
                <a:solidFill>
                  <a:srgbClr val="7030A0"/>
                </a:solidFill>
              </a:rPr>
              <a:t>12   2022/05/10   Case Study on Artificial Intelligence for Text Analytics II</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17669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600706"/>
          </a:xfrm>
        </p:spPr>
        <p:txBody>
          <a:bodyPr>
            <a:noAutofit/>
          </a:bodyPr>
          <a:lstStyle/>
          <a:p>
            <a:r>
              <a:rPr lang="en-US" sz="5000" dirty="0"/>
              <a:t>T5</a:t>
            </a:r>
            <a:br>
              <a:rPr lang="en-US" sz="5000" dirty="0"/>
            </a:br>
            <a:r>
              <a:rPr lang="en-US" sz="5000" dirty="0">
                <a:solidFill>
                  <a:srgbClr val="FF0000"/>
                </a:solidFill>
              </a:rPr>
              <a:t>T</a:t>
            </a:r>
            <a:r>
              <a:rPr lang="en-US" sz="5000" dirty="0"/>
              <a:t>ext-</a:t>
            </a:r>
            <a:r>
              <a:rPr lang="en-US" sz="5000" dirty="0">
                <a:solidFill>
                  <a:srgbClr val="FF0000"/>
                </a:solidFill>
              </a:rPr>
              <a:t>t</a:t>
            </a:r>
            <a:r>
              <a:rPr lang="en-US" sz="5000" dirty="0"/>
              <a:t>o-</a:t>
            </a:r>
            <a:r>
              <a:rPr lang="en-US" sz="5000" dirty="0">
                <a:solidFill>
                  <a:srgbClr val="FF0000"/>
                </a:solidFill>
              </a:rPr>
              <a:t>T</a:t>
            </a:r>
            <a:r>
              <a:rPr lang="en-US" sz="5000" dirty="0"/>
              <a:t>ext </a:t>
            </a:r>
            <a:r>
              <a:rPr lang="en-US" sz="5000" dirty="0">
                <a:solidFill>
                  <a:srgbClr val="FF0000"/>
                </a:solidFill>
              </a:rPr>
              <a:t>T</a:t>
            </a:r>
            <a:r>
              <a:rPr lang="en-US" sz="5000" dirty="0"/>
              <a:t>ransfer </a:t>
            </a:r>
            <a:r>
              <a:rPr lang="en-US" sz="5000" dirty="0">
                <a:solidFill>
                  <a:srgbClr val="FF0000"/>
                </a:solidFill>
              </a:rPr>
              <a:t>T</a:t>
            </a:r>
            <a:r>
              <a:rPr lang="en-US" sz="5000" dirty="0"/>
              <a:t>ransformer</a:t>
            </a:r>
            <a:endParaRPr lang="en-US" sz="50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JColin</a:t>
            </a:r>
            <a:r>
              <a:rPr lang="en-US" sz="800" dirty="0">
                <a:solidFill>
                  <a:schemeClr val="bg1">
                    <a:lumMod val="75000"/>
                  </a:schemeClr>
                </a:solidFill>
              </a:rPr>
              <a:t> </a:t>
            </a:r>
            <a:r>
              <a:rPr lang="en-US" sz="800" dirty="0" err="1">
                <a:solidFill>
                  <a:schemeClr val="bg1">
                    <a:lumMod val="75000"/>
                  </a:schemeClr>
                </a:solidFill>
              </a:rPr>
              <a:t>Raffel</a:t>
            </a:r>
            <a:r>
              <a:rPr lang="en-US" sz="800" dirty="0">
                <a:solidFill>
                  <a:schemeClr val="bg1">
                    <a:lumMod val="75000"/>
                  </a:schemeClr>
                </a:solidFill>
              </a:rPr>
              <a:t>, Noam </a:t>
            </a:r>
            <a:r>
              <a:rPr lang="en-US" sz="800" dirty="0" err="1">
                <a:solidFill>
                  <a:schemeClr val="bg1">
                    <a:lumMod val="75000"/>
                  </a:schemeClr>
                </a:solidFill>
              </a:rPr>
              <a:t>Shazeer</a:t>
            </a:r>
            <a:r>
              <a:rPr lang="en-US" sz="800" dirty="0">
                <a:solidFill>
                  <a:schemeClr val="bg1">
                    <a:lumMod val="75000"/>
                  </a:schemeClr>
                </a:solidFill>
              </a:rPr>
              <a:t>, Adam Roberts, Katherine Lee, Sharan Narang, Michael </a:t>
            </a:r>
            <a:r>
              <a:rPr lang="en-US" sz="800" dirty="0" err="1">
                <a:solidFill>
                  <a:schemeClr val="bg1">
                    <a:lumMod val="75000"/>
                  </a:schemeClr>
                </a:solidFill>
              </a:rPr>
              <a:t>Matena</a:t>
            </a:r>
            <a:r>
              <a:rPr lang="en-US" sz="800" dirty="0">
                <a:solidFill>
                  <a:schemeClr val="bg1">
                    <a:lumMod val="75000"/>
                  </a:schemeClr>
                </a:solidFill>
              </a:rPr>
              <a:t>, Yanqi Zhou, Wei Li, and Peter J. Liu (2019). "Exploring the limits of transfer learning with a unified text-to-text transformer." </a:t>
            </a:r>
            <a:r>
              <a:rPr lang="en-US" sz="800" dirty="0" err="1">
                <a:solidFill>
                  <a:schemeClr val="bg1">
                    <a:lumMod val="75000"/>
                  </a:schemeClr>
                </a:solidFill>
              </a:rPr>
              <a:t>arXiv</a:t>
            </a:r>
            <a:r>
              <a:rPr lang="en-US" sz="800" dirty="0">
                <a:solidFill>
                  <a:schemeClr val="bg1">
                    <a:lumMod val="75000"/>
                  </a:schemeClr>
                </a:solidFill>
              </a:rPr>
              <a:t> preprint arXiv:1910.10683 (2019).</a:t>
            </a:r>
          </a:p>
        </p:txBody>
      </p:sp>
      <p:pic>
        <p:nvPicPr>
          <p:cNvPr id="6" name="Picture 5">
            <a:extLst>
              <a:ext uri="{FF2B5EF4-FFF2-40B4-BE49-F238E27FC236}">
                <a16:creationId xmlns:a16="http://schemas.microsoft.com/office/drawing/2014/main" id="{61DEFA93-61E6-C941-8281-639C26E6A718}"/>
              </a:ext>
            </a:extLst>
          </p:cNvPr>
          <p:cNvPicPr>
            <a:picLocks noChangeAspect="1"/>
          </p:cNvPicPr>
          <p:nvPr/>
        </p:nvPicPr>
        <p:blipFill>
          <a:blip r:embed="rId2"/>
          <a:stretch>
            <a:fillRect/>
          </a:stretch>
        </p:blipFill>
        <p:spPr>
          <a:xfrm>
            <a:off x="688210" y="2045776"/>
            <a:ext cx="10969401" cy="3837691"/>
          </a:xfrm>
          <a:prstGeom prst="rect">
            <a:avLst/>
          </a:prstGeom>
        </p:spPr>
      </p:pic>
    </p:spTree>
    <p:extLst>
      <p:ext uri="{BB962C8B-B14F-4D97-AF65-F5344CB8AC3E}">
        <p14:creationId xmlns:p14="http://schemas.microsoft.com/office/powerpoint/2010/main" val="2108360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Wenhao</a:t>
            </a:r>
            <a:r>
              <a:rPr lang="en-US" sz="1000" dirty="0">
                <a:solidFill>
                  <a:schemeClr val="bg1">
                    <a:lumMod val="75000"/>
                  </a:schemeClr>
                </a:solidFill>
              </a:rPr>
              <a:t> Yu, </a:t>
            </a:r>
            <a:r>
              <a:rPr lang="en-US" sz="1000" dirty="0" err="1">
                <a:solidFill>
                  <a:schemeClr val="bg1">
                    <a:lumMod val="75000"/>
                  </a:schemeClr>
                </a:solidFill>
              </a:rPr>
              <a:t>Chenguang</a:t>
            </a:r>
            <a:r>
              <a:rPr lang="en-US" sz="1000" dirty="0">
                <a:solidFill>
                  <a:schemeClr val="bg1">
                    <a:lumMod val="75000"/>
                  </a:schemeClr>
                </a:solidFill>
              </a:rPr>
              <a:t> Zhu, </a:t>
            </a:r>
            <a:r>
              <a:rPr lang="en-US" sz="1000" dirty="0" err="1">
                <a:solidFill>
                  <a:schemeClr val="bg1">
                    <a:lumMod val="75000"/>
                  </a:schemeClr>
                </a:solidFill>
              </a:rPr>
              <a:t>Zaitang</a:t>
            </a:r>
            <a:r>
              <a:rPr lang="en-US" sz="1000" dirty="0">
                <a:solidFill>
                  <a:schemeClr val="bg1">
                    <a:lumMod val="75000"/>
                  </a:schemeClr>
                </a:solidFill>
              </a:rPr>
              <a:t> Li, </a:t>
            </a:r>
            <a:r>
              <a:rPr lang="en-US" sz="1000" dirty="0" err="1">
                <a:solidFill>
                  <a:schemeClr val="bg1">
                    <a:lumMod val="75000"/>
                  </a:schemeClr>
                </a:solidFill>
              </a:rPr>
              <a:t>Zhiting</a:t>
            </a:r>
            <a:r>
              <a:rPr lang="en-US" sz="1000" dirty="0">
                <a:solidFill>
                  <a:schemeClr val="bg1">
                    <a:lumMod val="75000"/>
                  </a:schemeClr>
                </a:solidFill>
              </a:rPr>
              <a:t> Hu, </a:t>
            </a:r>
            <a:r>
              <a:rPr lang="en-US" sz="1000" dirty="0" err="1">
                <a:solidFill>
                  <a:schemeClr val="bg1">
                    <a:lumMod val="75000"/>
                  </a:schemeClr>
                </a:solidFill>
              </a:rPr>
              <a:t>Qingyun</a:t>
            </a:r>
            <a:r>
              <a:rPr lang="en-US" sz="1000" dirty="0">
                <a:solidFill>
                  <a:schemeClr val="bg1">
                    <a:lumMod val="75000"/>
                  </a:schemeClr>
                </a:solidFill>
              </a:rPr>
              <a:t> Wang, Heng Ji, and Meng Jiang (2022). "A survey of knowledge-enhanced text generation." ACM Computing Surveys  (2022). </a:t>
            </a:r>
          </a:p>
        </p:txBody>
      </p:sp>
      <p:pic>
        <p:nvPicPr>
          <p:cNvPr id="6" name="Picture 5">
            <a:extLst>
              <a:ext uri="{FF2B5EF4-FFF2-40B4-BE49-F238E27FC236}">
                <a16:creationId xmlns:a16="http://schemas.microsoft.com/office/drawing/2014/main" id="{D74E5ADD-C1D1-A341-258F-45F63BD636AC}"/>
              </a:ext>
            </a:extLst>
          </p:cNvPr>
          <p:cNvPicPr>
            <a:picLocks noChangeAspect="1"/>
          </p:cNvPicPr>
          <p:nvPr/>
        </p:nvPicPr>
        <p:blipFill>
          <a:blip r:embed="rId2"/>
          <a:stretch>
            <a:fillRect/>
          </a:stretch>
        </p:blipFill>
        <p:spPr>
          <a:xfrm>
            <a:off x="627772" y="1505880"/>
            <a:ext cx="10936455" cy="4809111"/>
          </a:xfrm>
          <a:prstGeom prst="rect">
            <a:avLst/>
          </a:prstGeom>
        </p:spPr>
      </p:pic>
      <p:sp>
        <p:nvSpPr>
          <p:cNvPr id="10" name="Title 1">
            <a:extLst>
              <a:ext uri="{FF2B5EF4-FFF2-40B4-BE49-F238E27FC236}">
                <a16:creationId xmlns:a16="http://schemas.microsoft.com/office/drawing/2014/main" id="{BB80BF2D-3CE6-7EB7-5E84-61A038F3C669}"/>
              </a:ext>
            </a:extLst>
          </p:cNvPr>
          <p:cNvSpPr>
            <a:spLocks noGrp="1"/>
          </p:cNvSpPr>
          <p:nvPr>
            <p:ph type="title"/>
          </p:nvPr>
        </p:nvSpPr>
        <p:spPr>
          <a:xfrm>
            <a:off x="534389" y="135105"/>
            <a:ext cx="11222181" cy="1058264"/>
          </a:xfrm>
        </p:spPr>
        <p:txBody>
          <a:bodyPr>
            <a:normAutofit/>
          </a:bodyPr>
          <a:lstStyle/>
          <a:p>
            <a:r>
              <a:rPr lang="en-US" sz="4400" dirty="0"/>
              <a:t>Internal Knowledge-Enhanced Text Generation</a:t>
            </a:r>
          </a:p>
        </p:txBody>
      </p:sp>
    </p:spTree>
    <p:extLst>
      <p:ext uri="{BB962C8B-B14F-4D97-AF65-F5344CB8AC3E}">
        <p14:creationId xmlns:p14="http://schemas.microsoft.com/office/powerpoint/2010/main" val="292668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1058264"/>
          </a:xfrm>
        </p:spPr>
        <p:txBody>
          <a:bodyPr>
            <a:normAutofit/>
          </a:bodyPr>
          <a:lstStyle/>
          <a:p>
            <a:r>
              <a:rPr lang="en-US" sz="4400" dirty="0"/>
              <a:t>External Knowledge-Enhanced Text Generation</a:t>
            </a:r>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Wenhao</a:t>
            </a:r>
            <a:r>
              <a:rPr lang="en-US" sz="1000" dirty="0">
                <a:solidFill>
                  <a:schemeClr val="bg1">
                    <a:lumMod val="75000"/>
                  </a:schemeClr>
                </a:solidFill>
              </a:rPr>
              <a:t> Yu, </a:t>
            </a:r>
            <a:r>
              <a:rPr lang="en-US" sz="1000" dirty="0" err="1">
                <a:solidFill>
                  <a:schemeClr val="bg1">
                    <a:lumMod val="75000"/>
                  </a:schemeClr>
                </a:solidFill>
              </a:rPr>
              <a:t>Chenguang</a:t>
            </a:r>
            <a:r>
              <a:rPr lang="en-US" sz="1000" dirty="0">
                <a:solidFill>
                  <a:schemeClr val="bg1">
                    <a:lumMod val="75000"/>
                  </a:schemeClr>
                </a:solidFill>
              </a:rPr>
              <a:t> Zhu, </a:t>
            </a:r>
            <a:r>
              <a:rPr lang="en-US" sz="1000" dirty="0" err="1">
                <a:solidFill>
                  <a:schemeClr val="bg1">
                    <a:lumMod val="75000"/>
                  </a:schemeClr>
                </a:solidFill>
              </a:rPr>
              <a:t>Zaitang</a:t>
            </a:r>
            <a:r>
              <a:rPr lang="en-US" sz="1000" dirty="0">
                <a:solidFill>
                  <a:schemeClr val="bg1">
                    <a:lumMod val="75000"/>
                  </a:schemeClr>
                </a:solidFill>
              </a:rPr>
              <a:t> Li, </a:t>
            </a:r>
            <a:r>
              <a:rPr lang="en-US" sz="1000" dirty="0" err="1">
                <a:solidFill>
                  <a:schemeClr val="bg1">
                    <a:lumMod val="75000"/>
                  </a:schemeClr>
                </a:solidFill>
              </a:rPr>
              <a:t>Zhiting</a:t>
            </a:r>
            <a:r>
              <a:rPr lang="en-US" sz="1000" dirty="0">
                <a:solidFill>
                  <a:schemeClr val="bg1">
                    <a:lumMod val="75000"/>
                  </a:schemeClr>
                </a:solidFill>
              </a:rPr>
              <a:t> Hu, </a:t>
            </a:r>
            <a:r>
              <a:rPr lang="en-US" sz="1000" dirty="0" err="1">
                <a:solidFill>
                  <a:schemeClr val="bg1">
                    <a:lumMod val="75000"/>
                  </a:schemeClr>
                </a:solidFill>
              </a:rPr>
              <a:t>Qingyun</a:t>
            </a:r>
            <a:r>
              <a:rPr lang="en-US" sz="1000" dirty="0">
                <a:solidFill>
                  <a:schemeClr val="bg1">
                    <a:lumMod val="75000"/>
                  </a:schemeClr>
                </a:solidFill>
              </a:rPr>
              <a:t> Wang, Heng Ji, and Meng Jiang (2022). "A survey of knowledge-enhanced text generation." ACM Computing Surveys  (2022). </a:t>
            </a:r>
          </a:p>
        </p:txBody>
      </p:sp>
      <p:pic>
        <p:nvPicPr>
          <p:cNvPr id="3" name="Picture 2">
            <a:extLst>
              <a:ext uri="{FF2B5EF4-FFF2-40B4-BE49-F238E27FC236}">
                <a16:creationId xmlns:a16="http://schemas.microsoft.com/office/drawing/2014/main" id="{DD67D986-5F5C-CCA3-8C4C-0A4D01EC74CA}"/>
              </a:ext>
            </a:extLst>
          </p:cNvPr>
          <p:cNvPicPr>
            <a:picLocks noChangeAspect="1"/>
          </p:cNvPicPr>
          <p:nvPr/>
        </p:nvPicPr>
        <p:blipFill>
          <a:blip r:embed="rId2"/>
          <a:stretch>
            <a:fillRect/>
          </a:stretch>
        </p:blipFill>
        <p:spPr>
          <a:xfrm>
            <a:off x="529797" y="1674727"/>
            <a:ext cx="11132406" cy="4354112"/>
          </a:xfrm>
          <a:prstGeom prst="rect">
            <a:avLst/>
          </a:prstGeom>
        </p:spPr>
      </p:pic>
    </p:spTree>
    <p:extLst>
      <p:ext uri="{BB962C8B-B14F-4D97-AF65-F5344CB8AC3E}">
        <p14:creationId xmlns:p14="http://schemas.microsoft.com/office/powerpoint/2010/main" val="2271892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Wenhao</a:t>
            </a:r>
            <a:r>
              <a:rPr lang="en-US" sz="1000" dirty="0">
                <a:solidFill>
                  <a:schemeClr val="bg1">
                    <a:lumMod val="75000"/>
                  </a:schemeClr>
                </a:solidFill>
              </a:rPr>
              <a:t> Yu, </a:t>
            </a:r>
            <a:r>
              <a:rPr lang="en-US" sz="1000" dirty="0" err="1">
                <a:solidFill>
                  <a:schemeClr val="bg1">
                    <a:lumMod val="75000"/>
                  </a:schemeClr>
                </a:solidFill>
              </a:rPr>
              <a:t>Chenguang</a:t>
            </a:r>
            <a:r>
              <a:rPr lang="en-US" sz="1000" dirty="0">
                <a:solidFill>
                  <a:schemeClr val="bg1">
                    <a:lumMod val="75000"/>
                  </a:schemeClr>
                </a:solidFill>
              </a:rPr>
              <a:t> Zhu, </a:t>
            </a:r>
            <a:r>
              <a:rPr lang="en-US" sz="1000" dirty="0" err="1">
                <a:solidFill>
                  <a:schemeClr val="bg1">
                    <a:lumMod val="75000"/>
                  </a:schemeClr>
                </a:solidFill>
              </a:rPr>
              <a:t>Zaitang</a:t>
            </a:r>
            <a:r>
              <a:rPr lang="en-US" sz="1000" dirty="0">
                <a:solidFill>
                  <a:schemeClr val="bg1">
                    <a:lumMod val="75000"/>
                  </a:schemeClr>
                </a:solidFill>
              </a:rPr>
              <a:t> Li, </a:t>
            </a:r>
            <a:r>
              <a:rPr lang="en-US" sz="1000" dirty="0" err="1">
                <a:solidFill>
                  <a:schemeClr val="bg1">
                    <a:lumMod val="75000"/>
                  </a:schemeClr>
                </a:solidFill>
              </a:rPr>
              <a:t>Zhiting</a:t>
            </a:r>
            <a:r>
              <a:rPr lang="en-US" sz="1000" dirty="0">
                <a:solidFill>
                  <a:schemeClr val="bg1">
                    <a:lumMod val="75000"/>
                  </a:schemeClr>
                </a:solidFill>
              </a:rPr>
              <a:t> Hu, </a:t>
            </a:r>
            <a:r>
              <a:rPr lang="en-US" sz="1000" dirty="0" err="1">
                <a:solidFill>
                  <a:schemeClr val="bg1">
                    <a:lumMod val="75000"/>
                  </a:schemeClr>
                </a:solidFill>
              </a:rPr>
              <a:t>Qingyun</a:t>
            </a:r>
            <a:r>
              <a:rPr lang="en-US" sz="1000" dirty="0">
                <a:solidFill>
                  <a:schemeClr val="bg1">
                    <a:lumMod val="75000"/>
                  </a:schemeClr>
                </a:solidFill>
              </a:rPr>
              <a:t> Wang, Heng Ji, and Meng Jiang (2022). "A survey of knowledge-enhanced text generation." ACM Computing Surveys  (2022). </a:t>
            </a:r>
          </a:p>
        </p:txBody>
      </p:sp>
      <p:sp>
        <p:nvSpPr>
          <p:cNvPr id="10" name="Title 1">
            <a:extLst>
              <a:ext uri="{FF2B5EF4-FFF2-40B4-BE49-F238E27FC236}">
                <a16:creationId xmlns:a16="http://schemas.microsoft.com/office/drawing/2014/main" id="{BB80BF2D-3CE6-7EB7-5E84-61A038F3C669}"/>
              </a:ext>
            </a:extLst>
          </p:cNvPr>
          <p:cNvSpPr>
            <a:spLocks noGrp="1"/>
          </p:cNvSpPr>
          <p:nvPr>
            <p:ph type="title"/>
          </p:nvPr>
        </p:nvSpPr>
        <p:spPr>
          <a:xfrm>
            <a:off x="534389" y="135105"/>
            <a:ext cx="11222181" cy="1058264"/>
          </a:xfrm>
        </p:spPr>
        <p:txBody>
          <a:bodyPr>
            <a:normAutofit/>
          </a:bodyPr>
          <a:lstStyle/>
          <a:p>
            <a:r>
              <a:rPr lang="en-US" sz="4400" dirty="0"/>
              <a:t>Knowledge-Enhanced Text Generation</a:t>
            </a:r>
          </a:p>
        </p:txBody>
      </p:sp>
      <p:pic>
        <p:nvPicPr>
          <p:cNvPr id="3" name="Picture 2">
            <a:extLst>
              <a:ext uri="{FF2B5EF4-FFF2-40B4-BE49-F238E27FC236}">
                <a16:creationId xmlns:a16="http://schemas.microsoft.com/office/drawing/2014/main" id="{946B181C-2B3D-BA10-CBC7-75650A34EC19}"/>
              </a:ext>
            </a:extLst>
          </p:cNvPr>
          <p:cNvPicPr>
            <a:picLocks noChangeAspect="1"/>
          </p:cNvPicPr>
          <p:nvPr/>
        </p:nvPicPr>
        <p:blipFill>
          <a:blip r:embed="rId2"/>
          <a:stretch>
            <a:fillRect/>
          </a:stretch>
        </p:blipFill>
        <p:spPr>
          <a:xfrm>
            <a:off x="247650" y="1551769"/>
            <a:ext cx="11696700" cy="4343400"/>
          </a:xfrm>
          <a:prstGeom prst="rect">
            <a:avLst/>
          </a:prstGeom>
        </p:spPr>
      </p:pic>
    </p:spTree>
    <p:extLst>
      <p:ext uri="{BB962C8B-B14F-4D97-AF65-F5344CB8AC3E}">
        <p14:creationId xmlns:p14="http://schemas.microsoft.com/office/powerpoint/2010/main" val="3695521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EF017-2877-D831-AA1B-3CD2BF5B8147}"/>
              </a:ext>
            </a:extLst>
          </p:cNvPr>
          <p:cNvSpPr>
            <a:spLocks noGrp="1"/>
          </p:cNvSpPr>
          <p:nvPr>
            <p:ph type="title"/>
          </p:nvPr>
        </p:nvSpPr>
        <p:spPr/>
        <p:txBody>
          <a:bodyPr/>
          <a:lstStyle/>
          <a:p>
            <a:r>
              <a:rPr lang="en-US" dirty="0"/>
              <a:t>Text Generation Models</a:t>
            </a:r>
          </a:p>
        </p:txBody>
      </p:sp>
      <p:sp>
        <p:nvSpPr>
          <p:cNvPr id="3" name="Content Placeholder 2">
            <a:extLst>
              <a:ext uri="{FF2B5EF4-FFF2-40B4-BE49-F238E27FC236}">
                <a16:creationId xmlns:a16="http://schemas.microsoft.com/office/drawing/2014/main" id="{CB6125E1-E958-984B-5C2F-AED1E23D5852}"/>
              </a:ext>
            </a:extLst>
          </p:cNvPr>
          <p:cNvSpPr>
            <a:spLocks noGrp="1"/>
          </p:cNvSpPr>
          <p:nvPr>
            <p:ph idx="1"/>
          </p:nvPr>
        </p:nvSpPr>
        <p:spPr/>
        <p:txBody>
          <a:bodyPr>
            <a:normAutofit/>
          </a:bodyPr>
          <a:lstStyle/>
          <a:p>
            <a:r>
              <a:rPr lang="en-US" dirty="0"/>
              <a:t>Encoder-decoder frameworks</a:t>
            </a:r>
          </a:p>
          <a:p>
            <a:pPr lvl="1"/>
            <a:r>
              <a:rPr lang="en-US" sz="3200" dirty="0"/>
              <a:t>Recurrent Neural Network (RNN) </a:t>
            </a:r>
          </a:p>
          <a:p>
            <a:pPr lvl="2"/>
            <a:r>
              <a:rPr lang="en-US" sz="3200" b="1" dirty="0"/>
              <a:t>RNN- Seq2Seq</a:t>
            </a:r>
          </a:p>
          <a:p>
            <a:pPr lvl="1"/>
            <a:r>
              <a:rPr lang="en-US" sz="3200" dirty="0"/>
              <a:t>Convolutional neural network (CNN) based encoder-decoder</a:t>
            </a:r>
          </a:p>
          <a:p>
            <a:pPr lvl="1"/>
            <a:r>
              <a:rPr lang="en-US" sz="3200" dirty="0"/>
              <a:t>Transformer encoder-decoder</a:t>
            </a:r>
          </a:p>
        </p:txBody>
      </p:sp>
      <p:sp>
        <p:nvSpPr>
          <p:cNvPr id="4" name="Slide Number Placeholder 3">
            <a:extLst>
              <a:ext uri="{FF2B5EF4-FFF2-40B4-BE49-F238E27FC236}">
                <a16:creationId xmlns:a16="http://schemas.microsoft.com/office/drawing/2014/main" id="{23C6F299-9938-7298-43A4-485A2F39391D}"/>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5" name="TextBox 4">
            <a:extLst>
              <a:ext uri="{FF2B5EF4-FFF2-40B4-BE49-F238E27FC236}">
                <a16:creationId xmlns:a16="http://schemas.microsoft.com/office/drawing/2014/main" id="{D60E995A-AE50-3E06-95C6-B7B6F24412A5}"/>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Wenhao</a:t>
            </a:r>
            <a:r>
              <a:rPr lang="en-US" sz="1000" dirty="0">
                <a:solidFill>
                  <a:schemeClr val="bg1">
                    <a:lumMod val="75000"/>
                  </a:schemeClr>
                </a:solidFill>
              </a:rPr>
              <a:t> Yu, </a:t>
            </a:r>
            <a:r>
              <a:rPr lang="en-US" sz="1000" dirty="0" err="1">
                <a:solidFill>
                  <a:schemeClr val="bg1">
                    <a:lumMod val="75000"/>
                  </a:schemeClr>
                </a:solidFill>
              </a:rPr>
              <a:t>Chenguang</a:t>
            </a:r>
            <a:r>
              <a:rPr lang="en-US" sz="1000" dirty="0">
                <a:solidFill>
                  <a:schemeClr val="bg1">
                    <a:lumMod val="75000"/>
                  </a:schemeClr>
                </a:solidFill>
              </a:rPr>
              <a:t> Zhu, </a:t>
            </a:r>
            <a:r>
              <a:rPr lang="en-US" sz="1000" dirty="0" err="1">
                <a:solidFill>
                  <a:schemeClr val="bg1">
                    <a:lumMod val="75000"/>
                  </a:schemeClr>
                </a:solidFill>
              </a:rPr>
              <a:t>Zaitang</a:t>
            </a:r>
            <a:r>
              <a:rPr lang="en-US" sz="1000" dirty="0">
                <a:solidFill>
                  <a:schemeClr val="bg1">
                    <a:lumMod val="75000"/>
                  </a:schemeClr>
                </a:solidFill>
              </a:rPr>
              <a:t> Li, </a:t>
            </a:r>
            <a:r>
              <a:rPr lang="en-US" sz="1000" dirty="0" err="1">
                <a:solidFill>
                  <a:schemeClr val="bg1">
                    <a:lumMod val="75000"/>
                  </a:schemeClr>
                </a:solidFill>
              </a:rPr>
              <a:t>Zhiting</a:t>
            </a:r>
            <a:r>
              <a:rPr lang="en-US" sz="1000" dirty="0">
                <a:solidFill>
                  <a:schemeClr val="bg1">
                    <a:lumMod val="75000"/>
                  </a:schemeClr>
                </a:solidFill>
              </a:rPr>
              <a:t> Hu, </a:t>
            </a:r>
            <a:r>
              <a:rPr lang="en-US" sz="1000" dirty="0" err="1">
                <a:solidFill>
                  <a:schemeClr val="bg1">
                    <a:lumMod val="75000"/>
                  </a:schemeClr>
                </a:solidFill>
              </a:rPr>
              <a:t>Qingyun</a:t>
            </a:r>
            <a:r>
              <a:rPr lang="en-US" sz="1000" dirty="0">
                <a:solidFill>
                  <a:schemeClr val="bg1">
                    <a:lumMod val="75000"/>
                  </a:schemeClr>
                </a:solidFill>
              </a:rPr>
              <a:t> Wang, Heng Ji, and Meng Jiang (2022). "A survey of knowledge-enhanced text generation." ACM Computing Surveys  (2022). </a:t>
            </a:r>
          </a:p>
        </p:txBody>
      </p:sp>
    </p:spTree>
    <p:extLst>
      <p:ext uri="{BB962C8B-B14F-4D97-AF65-F5344CB8AC3E}">
        <p14:creationId xmlns:p14="http://schemas.microsoft.com/office/powerpoint/2010/main" val="725942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5F437-69AD-776C-1B4C-57A556858D30}"/>
              </a:ext>
            </a:extLst>
          </p:cNvPr>
          <p:cNvSpPr>
            <a:spLocks noGrp="1"/>
          </p:cNvSpPr>
          <p:nvPr>
            <p:ph type="title"/>
          </p:nvPr>
        </p:nvSpPr>
        <p:spPr>
          <a:xfrm>
            <a:off x="534389" y="135104"/>
            <a:ext cx="11222181" cy="2019160"/>
          </a:xfrm>
        </p:spPr>
        <p:txBody>
          <a:bodyPr>
            <a:normAutofit fontScale="90000"/>
          </a:bodyPr>
          <a:lstStyle/>
          <a:p>
            <a:r>
              <a:rPr lang="en-US" dirty="0"/>
              <a:t>Text Generation </a:t>
            </a:r>
            <a:br>
              <a:rPr lang="en-US" dirty="0"/>
            </a:br>
            <a:r>
              <a:rPr lang="en-US" dirty="0"/>
              <a:t>Encoder-Decoder Frameworks</a:t>
            </a:r>
            <a:br>
              <a:rPr lang="en-US" dirty="0"/>
            </a:br>
            <a:r>
              <a:rPr lang="en-US" dirty="0"/>
              <a:t>Conditional Distribution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AFDDCF3-D89C-08A4-35CC-7C720C74F178}"/>
                  </a:ext>
                </a:extLst>
              </p:cNvPr>
              <p:cNvSpPr>
                <a:spLocks noGrp="1"/>
              </p:cNvSpPr>
              <p:nvPr>
                <p:ph idx="1"/>
              </p:nvPr>
            </p:nvSpPr>
            <p:spPr>
              <a:xfrm>
                <a:off x="534389" y="2895600"/>
                <a:ext cx="11222181" cy="3457699"/>
              </a:xfrm>
            </p:spPr>
            <p:txBody>
              <a:bodyPr/>
              <a:lstStyle/>
              <a:p>
                <a:pPr marL="0" indent="0">
                  <a:buNone/>
                </a:pPr>
                <a14:m>
                  <m:oMathPara xmlns:m="http://schemas.openxmlformats.org/officeDocument/2006/math">
                    <m:oMathParaPr>
                      <m:jc m:val="centerGroup"/>
                    </m:oMathParaPr>
                    <m:oMath xmlns:m="http://schemas.openxmlformats.org/officeDocument/2006/math">
                      <m:r>
                        <m:rPr>
                          <m:nor/>
                        </m:rPr>
                        <a:rPr lang="en-US" dirty="0">
                          <a:latin typeface="Cambria Math" panose="02040503050406030204" pitchFamily="18" charset="0"/>
                          <a:ea typeface="Cambria Math" panose="02040503050406030204" pitchFamily="18" charset="0"/>
                        </a:rPr>
                        <m:t>𝑃</m:t>
                      </m:r>
                      <m:r>
                        <m:rPr>
                          <m:nor/>
                        </m:rPr>
                        <a:rPr lang="en-US" dirty="0">
                          <a:latin typeface="Cambria Math" panose="02040503050406030204" pitchFamily="18" charset="0"/>
                          <a:ea typeface="Cambria Math" panose="02040503050406030204" pitchFamily="18" charset="0"/>
                        </a:rPr>
                        <m:t>(</m:t>
                      </m:r>
                      <m:r>
                        <m:rPr>
                          <m:nor/>
                        </m:rPr>
                        <a:rPr lang="en-US" dirty="0">
                          <a:latin typeface="Cambria Math" panose="02040503050406030204" pitchFamily="18" charset="0"/>
                          <a:ea typeface="Cambria Math" panose="02040503050406030204" pitchFamily="18" charset="0"/>
                        </a:rPr>
                        <m:t>𝑌</m:t>
                      </m:r>
                      <m:r>
                        <m:rPr>
                          <m:nor/>
                        </m:rPr>
                        <a:rPr lang="en-US" dirty="0">
                          <a:latin typeface="Cambria Math" panose="02040503050406030204" pitchFamily="18" charset="0"/>
                          <a:ea typeface="Cambria Math" panose="02040503050406030204" pitchFamily="18" charset="0"/>
                        </a:rPr>
                        <m:t>|</m:t>
                      </m:r>
                      <m:r>
                        <m:rPr>
                          <m:nor/>
                        </m:rPr>
                        <a:rPr lang="en-US" dirty="0">
                          <a:latin typeface="Cambria Math" panose="02040503050406030204" pitchFamily="18" charset="0"/>
                          <a:ea typeface="Cambria Math" panose="02040503050406030204" pitchFamily="18" charset="0"/>
                        </a:rPr>
                        <m:t>𝑋</m:t>
                      </m:r>
                      <m:r>
                        <m:rPr>
                          <m:nor/>
                        </m:rPr>
                        <a:rPr lang="en-US" dirty="0">
                          <a:latin typeface="Cambria Math" panose="02040503050406030204" pitchFamily="18" charset="0"/>
                          <a:ea typeface="Cambria Math" panose="02040503050406030204" pitchFamily="18" charset="0"/>
                        </a:rPr>
                        <m:t>) = </m:t>
                      </m:r>
                      <m:r>
                        <m:rPr>
                          <m:nor/>
                        </m:rPr>
                        <a:rPr lang="en-US" dirty="0">
                          <a:latin typeface="Cambria Math" panose="02040503050406030204" pitchFamily="18" charset="0"/>
                          <a:ea typeface="Cambria Math" panose="02040503050406030204" pitchFamily="18" charset="0"/>
                        </a:rPr>
                        <m:t>𝑃</m:t>
                      </m:r>
                      <m:r>
                        <m:rPr>
                          <m:nor/>
                        </m:rPr>
                        <a:rPr lang="en-US" dirty="0">
                          <a:latin typeface="Cambria Math" panose="02040503050406030204" pitchFamily="18" charset="0"/>
                          <a:ea typeface="Cambria Math" panose="02040503050406030204" pitchFamily="18" charset="0"/>
                        </a:rPr>
                        <m:t>(</m:t>
                      </m:r>
                      <m:r>
                        <m:rPr>
                          <m:nor/>
                        </m:rPr>
                        <a:rPr lang="en-US" dirty="0">
                          <a:latin typeface="Cambria Math" panose="02040503050406030204" pitchFamily="18" charset="0"/>
                          <a:ea typeface="Cambria Math" panose="02040503050406030204" pitchFamily="18" charset="0"/>
                        </a:rPr>
                        <m:t>𝑦</m:t>
                      </m:r>
                      <m:r>
                        <m:rPr>
                          <m:nor/>
                        </m:rPr>
                        <a:rPr lang="en-US" baseline="-25000" dirty="0">
                          <a:latin typeface="Cambria Math" panose="02040503050406030204" pitchFamily="18" charset="0"/>
                          <a:ea typeface="Cambria Math" panose="02040503050406030204" pitchFamily="18" charset="0"/>
                        </a:rPr>
                        <m:t>1</m:t>
                      </m:r>
                      <m:r>
                        <m:rPr>
                          <m:nor/>
                        </m:rPr>
                        <a:rPr lang="en-US" dirty="0">
                          <a:latin typeface="Cambria Math" panose="02040503050406030204" pitchFamily="18" charset="0"/>
                          <a:ea typeface="Cambria Math" panose="02040503050406030204" pitchFamily="18" charset="0"/>
                        </a:rPr>
                        <m:t>,··· ,</m:t>
                      </m:r>
                      <m:r>
                        <m:rPr>
                          <m:nor/>
                        </m:rPr>
                        <a:rPr lang="en-US" dirty="0">
                          <a:latin typeface="Cambria Math" panose="02040503050406030204" pitchFamily="18" charset="0"/>
                          <a:ea typeface="Cambria Math" panose="02040503050406030204" pitchFamily="18" charset="0"/>
                        </a:rPr>
                        <m:t>𝑦𝑚</m:t>
                      </m:r>
                      <m:r>
                        <m:rPr>
                          <m:nor/>
                        </m:rPr>
                        <a:rPr lang="en-US" dirty="0">
                          <a:latin typeface="Cambria Math" panose="02040503050406030204" pitchFamily="18" charset="0"/>
                          <a:ea typeface="Cambria Math" panose="02040503050406030204" pitchFamily="18" charset="0"/>
                        </a:rPr>
                        <m:t>|</m:t>
                      </m:r>
                      <m:r>
                        <m:rPr>
                          <m:nor/>
                        </m:rPr>
                        <a:rPr lang="en-US" dirty="0">
                          <a:latin typeface="Cambria Math" panose="02040503050406030204" pitchFamily="18" charset="0"/>
                          <a:ea typeface="Cambria Math" panose="02040503050406030204" pitchFamily="18" charset="0"/>
                        </a:rPr>
                        <m:t>𝑥</m:t>
                      </m:r>
                      <m:r>
                        <m:rPr>
                          <m:nor/>
                        </m:rPr>
                        <a:rPr lang="en-US" baseline="-25000" dirty="0">
                          <a:latin typeface="Cambria Math" panose="02040503050406030204" pitchFamily="18" charset="0"/>
                          <a:ea typeface="Cambria Math" panose="02040503050406030204" pitchFamily="18" charset="0"/>
                        </a:rPr>
                        <m:t>1</m:t>
                      </m:r>
                      <m:r>
                        <m:rPr>
                          <m:nor/>
                        </m:rPr>
                        <a:rPr lang="en-US" dirty="0">
                          <a:latin typeface="Cambria Math" panose="02040503050406030204" pitchFamily="18" charset="0"/>
                          <a:ea typeface="Cambria Math" panose="02040503050406030204" pitchFamily="18" charset="0"/>
                        </a:rPr>
                        <m:t>,··· ,</m:t>
                      </m:r>
                      <m:r>
                        <m:rPr>
                          <m:nor/>
                        </m:rPr>
                        <a:rPr lang="en-US" dirty="0">
                          <a:latin typeface="Cambria Math" panose="02040503050406030204" pitchFamily="18" charset="0"/>
                          <a:ea typeface="Cambria Math" panose="02040503050406030204" pitchFamily="18" charset="0"/>
                        </a:rPr>
                        <m:t>𝑥𝑛</m:t>
                      </m:r>
                      <m:r>
                        <m:rPr>
                          <m:nor/>
                        </m:rPr>
                        <a:rPr lang="en-US" dirty="0">
                          <a:latin typeface="Cambria Math" panose="02040503050406030204" pitchFamily="18" charset="0"/>
                          <a:ea typeface="Cambria Math" panose="02040503050406030204" pitchFamily="18" charset="0"/>
                        </a:rPr>
                        <m:t>) =</m:t>
                      </m:r>
                      <m:nary>
                        <m:naryPr>
                          <m:chr m:val="∏"/>
                          <m:ctrlPr>
                            <a:rPr lang="en-US" i="1" dirty="0" smtClean="0">
                              <a:latin typeface="Cambria Math" panose="02040503050406030204" pitchFamily="18" charset="0"/>
                              <a:ea typeface="Cambria Math" panose="02040503050406030204" pitchFamily="18" charset="0"/>
                            </a:rPr>
                          </m:ctrlPr>
                        </m:naryPr>
                        <m:sub>
                          <m:r>
                            <m:rPr>
                              <m:brk m:alnAt="23"/>
                            </m:rPr>
                            <a:rPr lang="en-US" b="1" i="1" dirty="0" smtClean="0">
                              <a:latin typeface="Cambria Math" panose="02040503050406030204" pitchFamily="18" charset="0"/>
                              <a:ea typeface="Cambria Math" panose="02040503050406030204" pitchFamily="18" charset="0"/>
                            </a:rPr>
                            <m:t>𝒕</m:t>
                          </m:r>
                          <m:r>
                            <a:rPr lang="en-US" b="1" i="1" dirty="0" smtClean="0">
                              <a:latin typeface="Cambria Math" panose="02040503050406030204" pitchFamily="18" charset="0"/>
                              <a:ea typeface="Cambria Math" panose="02040503050406030204" pitchFamily="18" charset="0"/>
                            </a:rPr>
                            <m:t>=</m:t>
                          </m:r>
                          <m:r>
                            <a:rPr lang="en-US" b="1" i="1" dirty="0" smtClean="0">
                              <a:latin typeface="Cambria Math" panose="02040503050406030204" pitchFamily="18" charset="0"/>
                              <a:ea typeface="Cambria Math" panose="02040503050406030204" pitchFamily="18" charset="0"/>
                            </a:rPr>
                            <m:t>𝟏</m:t>
                          </m:r>
                        </m:sub>
                        <m:sup>
                          <m:r>
                            <a:rPr lang="en-US" b="1" i="1" dirty="0" smtClean="0">
                              <a:latin typeface="Cambria Math" panose="02040503050406030204" pitchFamily="18" charset="0"/>
                              <a:ea typeface="Cambria Math" panose="02040503050406030204" pitchFamily="18" charset="0"/>
                            </a:rPr>
                            <m:t>𝒎</m:t>
                          </m:r>
                        </m:sup>
                        <m:e>
                          <m:r>
                            <m:rPr>
                              <m:nor/>
                            </m:rPr>
                            <a:rPr lang="en-US" dirty="0">
                              <a:latin typeface="Cambria Math" panose="02040503050406030204" pitchFamily="18" charset="0"/>
                              <a:ea typeface="Cambria Math" panose="02040503050406030204" pitchFamily="18" charset="0"/>
                            </a:rPr>
                            <m:t>𝑝</m:t>
                          </m:r>
                          <m:r>
                            <m:rPr>
                              <m:nor/>
                            </m:rPr>
                            <a:rPr lang="en-US" dirty="0">
                              <a:latin typeface="Cambria Math" panose="02040503050406030204" pitchFamily="18" charset="0"/>
                              <a:ea typeface="Cambria Math" panose="02040503050406030204" pitchFamily="18" charset="0"/>
                            </a:rPr>
                            <m:t>(</m:t>
                          </m:r>
                          <m:r>
                            <m:rPr>
                              <m:nor/>
                            </m:rPr>
                            <a:rPr lang="en-US" dirty="0">
                              <a:latin typeface="Cambria Math" panose="02040503050406030204" pitchFamily="18" charset="0"/>
                              <a:ea typeface="Cambria Math" panose="02040503050406030204" pitchFamily="18" charset="0"/>
                            </a:rPr>
                            <m:t>𝑦𝑡</m:t>
                          </m:r>
                          <m:r>
                            <m:rPr>
                              <m:nor/>
                            </m:rPr>
                            <a:rPr lang="en-US" dirty="0">
                              <a:latin typeface="Cambria Math" panose="02040503050406030204" pitchFamily="18" charset="0"/>
                              <a:ea typeface="Cambria Math" panose="02040503050406030204" pitchFamily="18" charset="0"/>
                            </a:rPr>
                            <m:t>|</m:t>
                          </m:r>
                          <m:r>
                            <m:rPr>
                              <m:nor/>
                            </m:rPr>
                            <a:rPr lang="en-US" dirty="0">
                              <a:latin typeface="Cambria Math" panose="02040503050406030204" pitchFamily="18" charset="0"/>
                              <a:ea typeface="Cambria Math" panose="02040503050406030204" pitchFamily="18" charset="0"/>
                            </a:rPr>
                            <m:t>𝑋</m:t>
                          </m:r>
                          <m:r>
                            <m:rPr>
                              <m:nor/>
                            </m:rPr>
                            <a:rPr lang="en-US" dirty="0">
                              <a:latin typeface="Cambria Math" panose="02040503050406030204" pitchFamily="18" charset="0"/>
                              <a:ea typeface="Cambria Math" panose="02040503050406030204" pitchFamily="18" charset="0"/>
                            </a:rPr>
                            <m:t>,</m:t>
                          </m:r>
                          <m:r>
                            <m:rPr>
                              <m:nor/>
                            </m:rPr>
                            <a:rPr lang="en-US" dirty="0">
                              <a:latin typeface="Cambria Math" panose="02040503050406030204" pitchFamily="18" charset="0"/>
                              <a:ea typeface="Cambria Math" panose="02040503050406030204" pitchFamily="18" charset="0"/>
                            </a:rPr>
                            <m:t>𝑦</m:t>
                          </m:r>
                          <m:r>
                            <m:rPr>
                              <m:nor/>
                            </m:rPr>
                            <a:rPr lang="en-US" baseline="-25000" dirty="0">
                              <a:latin typeface="Cambria Math" panose="02040503050406030204" pitchFamily="18" charset="0"/>
                              <a:ea typeface="Cambria Math" panose="02040503050406030204" pitchFamily="18" charset="0"/>
                            </a:rPr>
                            <m:t>1</m:t>
                          </m:r>
                          <m:r>
                            <m:rPr>
                              <m:nor/>
                            </m:rPr>
                            <a:rPr lang="en-US" dirty="0">
                              <a:latin typeface="Cambria Math" panose="02040503050406030204" pitchFamily="18" charset="0"/>
                              <a:ea typeface="Cambria Math" panose="02040503050406030204" pitchFamily="18" charset="0"/>
                            </a:rPr>
                            <m:t>,··· ,</m:t>
                          </m:r>
                          <m:r>
                            <m:rPr>
                              <m:nor/>
                            </m:rPr>
                            <a:rPr lang="en-US" dirty="0">
                              <a:latin typeface="Cambria Math" panose="02040503050406030204" pitchFamily="18" charset="0"/>
                              <a:ea typeface="Cambria Math" panose="02040503050406030204" pitchFamily="18" charset="0"/>
                            </a:rPr>
                            <m:t>𝑦</m:t>
                          </m:r>
                          <m:r>
                            <m:rPr>
                              <m:nor/>
                            </m:rPr>
                            <a:rPr lang="en-US" b="1" i="0" baseline="-25000" dirty="0" smtClean="0">
                              <a:latin typeface="Cambria Math" panose="02040503050406030204" pitchFamily="18" charset="0"/>
                              <a:ea typeface="Cambria Math" panose="02040503050406030204" pitchFamily="18" charset="0"/>
                            </a:rPr>
                            <m:t>t</m:t>
                          </m:r>
                          <m:r>
                            <m:rPr>
                              <m:nor/>
                            </m:rPr>
                            <a:rPr lang="en-US" baseline="-25000" dirty="0"/>
                            <m:t>−</m:t>
                          </m:r>
                          <m:r>
                            <m:rPr>
                              <m:nor/>
                            </m:rPr>
                            <a:rPr lang="en-US" baseline="-25000" dirty="0">
                              <a:latin typeface="Cambria Math" panose="02040503050406030204" pitchFamily="18" charset="0"/>
                              <a:ea typeface="Cambria Math" panose="02040503050406030204" pitchFamily="18" charset="0"/>
                            </a:rPr>
                            <m:t>1</m:t>
                          </m:r>
                        </m:e>
                      </m:nary>
                      <m:r>
                        <a:rPr lang="en-US" b="1" i="1" dirty="0" smtClean="0">
                          <a:latin typeface="Cambria Math" panose="02040503050406030204" pitchFamily="18" charset="0"/>
                          <a:ea typeface="Cambria Math" panose="02040503050406030204" pitchFamily="18" charset="0"/>
                        </a:rPr>
                        <m:t>)</m:t>
                      </m:r>
                    </m:oMath>
                  </m:oMathPara>
                </a14:m>
                <a:endParaRPr lang="en-US" dirty="0">
                  <a:latin typeface="Cambria Math" panose="02040503050406030204" pitchFamily="18" charset="0"/>
                  <a:ea typeface="Cambria Math" panose="02040503050406030204" pitchFamily="18" charset="0"/>
                </a:endParaRPr>
              </a:p>
            </p:txBody>
          </p:sp>
        </mc:Choice>
        <mc:Fallback>
          <p:sp>
            <p:nvSpPr>
              <p:cNvPr id="3" name="Content Placeholder 2">
                <a:extLst>
                  <a:ext uri="{FF2B5EF4-FFF2-40B4-BE49-F238E27FC236}">
                    <a16:creationId xmlns:a16="http://schemas.microsoft.com/office/drawing/2014/main" id="{6AFDDCF3-D89C-08A4-35CC-7C720C74F178}"/>
                  </a:ext>
                </a:extLst>
              </p:cNvPr>
              <p:cNvSpPr>
                <a:spLocks noGrp="1" noRot="1" noChangeAspect="1" noMove="1" noResize="1" noEditPoints="1" noAdjustHandles="1" noChangeArrowheads="1" noChangeShapeType="1" noTextEdit="1"/>
              </p:cNvSpPr>
              <p:nvPr>
                <p:ph idx="1"/>
              </p:nvPr>
            </p:nvSpPr>
            <p:spPr>
              <a:xfrm>
                <a:off x="534389" y="2895600"/>
                <a:ext cx="11222181" cy="3457699"/>
              </a:xfrm>
              <a:blipFill>
                <a:blip r:embed="rId2"/>
                <a:stretch>
                  <a:fillRect t="-45788" b="-1098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24AB9DC-344A-EC8F-5396-71D9490F6FB9}"/>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7" name="TextBox 6">
            <a:extLst>
              <a:ext uri="{FF2B5EF4-FFF2-40B4-BE49-F238E27FC236}">
                <a16:creationId xmlns:a16="http://schemas.microsoft.com/office/drawing/2014/main" id="{B61409DE-C0A9-D516-0D98-34F39F05D164}"/>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Wenhao</a:t>
            </a:r>
            <a:r>
              <a:rPr lang="en-US" sz="1000" dirty="0">
                <a:solidFill>
                  <a:schemeClr val="bg1">
                    <a:lumMod val="75000"/>
                  </a:schemeClr>
                </a:solidFill>
              </a:rPr>
              <a:t> Yu, </a:t>
            </a:r>
            <a:r>
              <a:rPr lang="en-US" sz="1000" dirty="0" err="1">
                <a:solidFill>
                  <a:schemeClr val="bg1">
                    <a:lumMod val="75000"/>
                  </a:schemeClr>
                </a:solidFill>
              </a:rPr>
              <a:t>Chenguang</a:t>
            </a:r>
            <a:r>
              <a:rPr lang="en-US" sz="1000" dirty="0">
                <a:solidFill>
                  <a:schemeClr val="bg1">
                    <a:lumMod val="75000"/>
                  </a:schemeClr>
                </a:solidFill>
              </a:rPr>
              <a:t> Zhu, </a:t>
            </a:r>
            <a:r>
              <a:rPr lang="en-US" sz="1000" dirty="0" err="1">
                <a:solidFill>
                  <a:schemeClr val="bg1">
                    <a:lumMod val="75000"/>
                  </a:schemeClr>
                </a:solidFill>
              </a:rPr>
              <a:t>Zaitang</a:t>
            </a:r>
            <a:r>
              <a:rPr lang="en-US" sz="1000" dirty="0">
                <a:solidFill>
                  <a:schemeClr val="bg1">
                    <a:lumMod val="75000"/>
                  </a:schemeClr>
                </a:solidFill>
              </a:rPr>
              <a:t> Li, </a:t>
            </a:r>
            <a:r>
              <a:rPr lang="en-US" sz="1000" dirty="0" err="1">
                <a:solidFill>
                  <a:schemeClr val="bg1">
                    <a:lumMod val="75000"/>
                  </a:schemeClr>
                </a:solidFill>
              </a:rPr>
              <a:t>Zhiting</a:t>
            </a:r>
            <a:r>
              <a:rPr lang="en-US" sz="1000" dirty="0">
                <a:solidFill>
                  <a:schemeClr val="bg1">
                    <a:lumMod val="75000"/>
                  </a:schemeClr>
                </a:solidFill>
              </a:rPr>
              <a:t> Hu, </a:t>
            </a:r>
            <a:r>
              <a:rPr lang="en-US" sz="1000" dirty="0" err="1">
                <a:solidFill>
                  <a:schemeClr val="bg1">
                    <a:lumMod val="75000"/>
                  </a:schemeClr>
                </a:solidFill>
              </a:rPr>
              <a:t>Qingyun</a:t>
            </a:r>
            <a:r>
              <a:rPr lang="en-US" sz="1000" dirty="0">
                <a:solidFill>
                  <a:schemeClr val="bg1">
                    <a:lumMod val="75000"/>
                  </a:schemeClr>
                </a:solidFill>
              </a:rPr>
              <a:t> Wang, Heng Ji, and Meng Jiang (2022). "A survey of knowledge-enhanced text generation." ACM Computing Surveys  (2022). </a:t>
            </a:r>
          </a:p>
        </p:txBody>
      </p:sp>
    </p:spTree>
    <p:extLst>
      <p:ext uri="{BB962C8B-B14F-4D97-AF65-F5344CB8AC3E}">
        <p14:creationId xmlns:p14="http://schemas.microsoft.com/office/powerpoint/2010/main" val="2442109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Wenhao</a:t>
            </a:r>
            <a:r>
              <a:rPr lang="en-US" sz="1000" dirty="0">
                <a:solidFill>
                  <a:schemeClr val="bg1">
                    <a:lumMod val="75000"/>
                  </a:schemeClr>
                </a:solidFill>
              </a:rPr>
              <a:t> Yu, </a:t>
            </a:r>
            <a:r>
              <a:rPr lang="en-US" sz="1000" dirty="0" err="1">
                <a:solidFill>
                  <a:schemeClr val="bg1">
                    <a:lumMod val="75000"/>
                  </a:schemeClr>
                </a:solidFill>
              </a:rPr>
              <a:t>Chenguang</a:t>
            </a:r>
            <a:r>
              <a:rPr lang="en-US" sz="1000" dirty="0">
                <a:solidFill>
                  <a:schemeClr val="bg1">
                    <a:lumMod val="75000"/>
                  </a:schemeClr>
                </a:solidFill>
              </a:rPr>
              <a:t> Zhu, </a:t>
            </a:r>
            <a:r>
              <a:rPr lang="en-US" sz="1000" dirty="0" err="1">
                <a:solidFill>
                  <a:schemeClr val="bg1">
                    <a:lumMod val="75000"/>
                  </a:schemeClr>
                </a:solidFill>
              </a:rPr>
              <a:t>Zaitang</a:t>
            </a:r>
            <a:r>
              <a:rPr lang="en-US" sz="1000" dirty="0">
                <a:solidFill>
                  <a:schemeClr val="bg1">
                    <a:lumMod val="75000"/>
                  </a:schemeClr>
                </a:solidFill>
              </a:rPr>
              <a:t> Li, </a:t>
            </a:r>
            <a:r>
              <a:rPr lang="en-US" sz="1000" dirty="0" err="1">
                <a:solidFill>
                  <a:schemeClr val="bg1">
                    <a:lumMod val="75000"/>
                  </a:schemeClr>
                </a:solidFill>
              </a:rPr>
              <a:t>Zhiting</a:t>
            </a:r>
            <a:r>
              <a:rPr lang="en-US" sz="1000" dirty="0">
                <a:solidFill>
                  <a:schemeClr val="bg1">
                    <a:lumMod val="75000"/>
                  </a:schemeClr>
                </a:solidFill>
              </a:rPr>
              <a:t> Hu, </a:t>
            </a:r>
            <a:r>
              <a:rPr lang="en-US" sz="1000" dirty="0" err="1">
                <a:solidFill>
                  <a:schemeClr val="bg1">
                    <a:lumMod val="75000"/>
                  </a:schemeClr>
                </a:solidFill>
              </a:rPr>
              <a:t>Qingyun</a:t>
            </a:r>
            <a:r>
              <a:rPr lang="en-US" sz="1000" dirty="0">
                <a:solidFill>
                  <a:schemeClr val="bg1">
                    <a:lumMod val="75000"/>
                  </a:schemeClr>
                </a:solidFill>
              </a:rPr>
              <a:t> Wang, Heng Ji, and Meng Jiang (2022). "A survey of knowledge-enhanced text generation." ACM Computing Surveys  (2022). </a:t>
            </a:r>
          </a:p>
        </p:txBody>
      </p:sp>
      <p:sp>
        <p:nvSpPr>
          <p:cNvPr id="10" name="Title 1">
            <a:extLst>
              <a:ext uri="{FF2B5EF4-FFF2-40B4-BE49-F238E27FC236}">
                <a16:creationId xmlns:a16="http://schemas.microsoft.com/office/drawing/2014/main" id="{BB80BF2D-3CE6-7EB7-5E84-61A038F3C669}"/>
              </a:ext>
            </a:extLst>
          </p:cNvPr>
          <p:cNvSpPr>
            <a:spLocks noGrp="1"/>
          </p:cNvSpPr>
          <p:nvPr>
            <p:ph type="title"/>
          </p:nvPr>
        </p:nvSpPr>
        <p:spPr>
          <a:xfrm>
            <a:off x="534389" y="135105"/>
            <a:ext cx="11222181" cy="1259742"/>
          </a:xfrm>
        </p:spPr>
        <p:txBody>
          <a:bodyPr>
            <a:normAutofit fontScale="90000"/>
          </a:bodyPr>
          <a:lstStyle/>
          <a:p>
            <a:r>
              <a:rPr lang="en-US" sz="4400" dirty="0"/>
              <a:t>Knowledge-Enhanced Text Generation</a:t>
            </a:r>
            <a:br>
              <a:rPr lang="en-US" sz="4400" dirty="0"/>
            </a:br>
            <a:r>
              <a:rPr lang="en-US" sz="2700" b="0" dirty="0"/>
              <a:t>Incorporating knowledge into text generation by treating knowledge as the target</a:t>
            </a:r>
          </a:p>
        </p:txBody>
      </p:sp>
      <p:pic>
        <p:nvPicPr>
          <p:cNvPr id="6" name="Picture 5">
            <a:extLst>
              <a:ext uri="{FF2B5EF4-FFF2-40B4-BE49-F238E27FC236}">
                <a16:creationId xmlns:a16="http://schemas.microsoft.com/office/drawing/2014/main" id="{E8F919C8-627A-6D03-C1D2-A280314D1E72}"/>
              </a:ext>
            </a:extLst>
          </p:cNvPr>
          <p:cNvPicPr>
            <a:picLocks noChangeAspect="1"/>
          </p:cNvPicPr>
          <p:nvPr/>
        </p:nvPicPr>
        <p:blipFill>
          <a:blip r:embed="rId2"/>
          <a:stretch>
            <a:fillRect/>
          </a:stretch>
        </p:blipFill>
        <p:spPr>
          <a:xfrm>
            <a:off x="1131097" y="1811051"/>
            <a:ext cx="9763774" cy="4169045"/>
          </a:xfrm>
          <a:prstGeom prst="rect">
            <a:avLst/>
          </a:prstGeom>
        </p:spPr>
      </p:pic>
    </p:spTree>
    <p:extLst>
      <p:ext uri="{BB962C8B-B14F-4D97-AF65-F5344CB8AC3E}">
        <p14:creationId xmlns:p14="http://schemas.microsoft.com/office/powerpoint/2010/main" val="1235817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Wenhao</a:t>
            </a:r>
            <a:r>
              <a:rPr lang="en-US" sz="1000" dirty="0">
                <a:solidFill>
                  <a:schemeClr val="bg1">
                    <a:lumMod val="75000"/>
                  </a:schemeClr>
                </a:solidFill>
              </a:rPr>
              <a:t> Yu, </a:t>
            </a:r>
            <a:r>
              <a:rPr lang="en-US" sz="1000" dirty="0" err="1">
                <a:solidFill>
                  <a:schemeClr val="bg1">
                    <a:lumMod val="75000"/>
                  </a:schemeClr>
                </a:solidFill>
              </a:rPr>
              <a:t>Chenguang</a:t>
            </a:r>
            <a:r>
              <a:rPr lang="en-US" sz="1000" dirty="0">
                <a:solidFill>
                  <a:schemeClr val="bg1">
                    <a:lumMod val="75000"/>
                  </a:schemeClr>
                </a:solidFill>
              </a:rPr>
              <a:t> Zhu, </a:t>
            </a:r>
            <a:r>
              <a:rPr lang="en-US" sz="1000" dirty="0" err="1">
                <a:solidFill>
                  <a:schemeClr val="bg1">
                    <a:lumMod val="75000"/>
                  </a:schemeClr>
                </a:solidFill>
              </a:rPr>
              <a:t>Zaitang</a:t>
            </a:r>
            <a:r>
              <a:rPr lang="en-US" sz="1000" dirty="0">
                <a:solidFill>
                  <a:schemeClr val="bg1">
                    <a:lumMod val="75000"/>
                  </a:schemeClr>
                </a:solidFill>
              </a:rPr>
              <a:t> Li, </a:t>
            </a:r>
            <a:r>
              <a:rPr lang="en-US" sz="1000" dirty="0" err="1">
                <a:solidFill>
                  <a:schemeClr val="bg1">
                    <a:lumMod val="75000"/>
                  </a:schemeClr>
                </a:solidFill>
              </a:rPr>
              <a:t>Zhiting</a:t>
            </a:r>
            <a:r>
              <a:rPr lang="en-US" sz="1000" dirty="0">
                <a:solidFill>
                  <a:schemeClr val="bg1">
                    <a:lumMod val="75000"/>
                  </a:schemeClr>
                </a:solidFill>
              </a:rPr>
              <a:t> Hu, </a:t>
            </a:r>
            <a:r>
              <a:rPr lang="en-US" sz="1000" dirty="0" err="1">
                <a:solidFill>
                  <a:schemeClr val="bg1">
                    <a:lumMod val="75000"/>
                  </a:schemeClr>
                </a:solidFill>
              </a:rPr>
              <a:t>Qingyun</a:t>
            </a:r>
            <a:r>
              <a:rPr lang="en-US" sz="1000" dirty="0">
                <a:solidFill>
                  <a:schemeClr val="bg1">
                    <a:lumMod val="75000"/>
                  </a:schemeClr>
                </a:solidFill>
              </a:rPr>
              <a:t> Wang, Heng Ji, and Meng Jiang (2022). "A survey of knowledge-enhanced text generation." ACM Computing Surveys  (2022). </a:t>
            </a:r>
          </a:p>
        </p:txBody>
      </p:sp>
      <p:sp>
        <p:nvSpPr>
          <p:cNvPr id="10" name="Title 1">
            <a:extLst>
              <a:ext uri="{FF2B5EF4-FFF2-40B4-BE49-F238E27FC236}">
                <a16:creationId xmlns:a16="http://schemas.microsoft.com/office/drawing/2014/main" id="{BB80BF2D-3CE6-7EB7-5E84-61A038F3C669}"/>
              </a:ext>
            </a:extLst>
          </p:cNvPr>
          <p:cNvSpPr>
            <a:spLocks noGrp="1"/>
          </p:cNvSpPr>
          <p:nvPr>
            <p:ph type="title"/>
          </p:nvPr>
        </p:nvSpPr>
        <p:spPr>
          <a:xfrm>
            <a:off x="534389" y="135105"/>
            <a:ext cx="11222181" cy="1058264"/>
          </a:xfrm>
        </p:spPr>
        <p:txBody>
          <a:bodyPr>
            <a:normAutofit/>
          </a:bodyPr>
          <a:lstStyle/>
          <a:p>
            <a:r>
              <a:rPr lang="en-US" sz="4400" dirty="0"/>
              <a:t>Knowledge-Enhanced Text Generation</a:t>
            </a:r>
          </a:p>
        </p:txBody>
      </p:sp>
      <p:pic>
        <p:nvPicPr>
          <p:cNvPr id="3" name="Picture 2">
            <a:extLst>
              <a:ext uri="{FF2B5EF4-FFF2-40B4-BE49-F238E27FC236}">
                <a16:creationId xmlns:a16="http://schemas.microsoft.com/office/drawing/2014/main" id="{E3FE8E4C-FCFA-4DCC-3BFE-85E424918C74}"/>
              </a:ext>
            </a:extLst>
          </p:cNvPr>
          <p:cNvPicPr>
            <a:picLocks noChangeAspect="1"/>
          </p:cNvPicPr>
          <p:nvPr/>
        </p:nvPicPr>
        <p:blipFill>
          <a:blip r:embed="rId2"/>
          <a:stretch>
            <a:fillRect/>
          </a:stretch>
        </p:blipFill>
        <p:spPr>
          <a:xfrm>
            <a:off x="565385" y="1491601"/>
            <a:ext cx="11002293" cy="4691087"/>
          </a:xfrm>
          <a:prstGeom prst="rect">
            <a:avLst/>
          </a:prstGeom>
        </p:spPr>
      </p:pic>
    </p:spTree>
    <p:extLst>
      <p:ext uri="{BB962C8B-B14F-4D97-AF65-F5344CB8AC3E}">
        <p14:creationId xmlns:p14="http://schemas.microsoft.com/office/powerpoint/2010/main" val="591898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977549"/>
          </a:xfrm>
        </p:spPr>
        <p:txBody>
          <a:bodyPr>
            <a:normAutofit fontScale="90000"/>
          </a:bodyPr>
          <a:lstStyle/>
          <a:p>
            <a:r>
              <a:rPr lang="en-US" sz="3600" dirty="0"/>
              <a:t>Neural Natural Language Generation: </a:t>
            </a:r>
            <a:br>
              <a:rPr lang="en-US" sz="3600" dirty="0"/>
            </a:br>
            <a:r>
              <a:rPr lang="en-US" sz="3600" dirty="0" err="1"/>
              <a:t>Multilinguality</a:t>
            </a:r>
            <a:r>
              <a:rPr lang="en-US" sz="3600" dirty="0"/>
              <a:t>, Multimodality, Controllability and Learning</a:t>
            </a:r>
          </a:p>
        </p:txBody>
      </p:sp>
      <p:sp>
        <p:nvSpPr>
          <p:cNvPr id="5" name="TextBox 4">
            <a:extLst>
              <a:ext uri="{FF2B5EF4-FFF2-40B4-BE49-F238E27FC236}">
                <a16:creationId xmlns:a16="http://schemas.microsoft.com/office/drawing/2014/main" id="{29D3B296-4A27-2542-A81E-489419E85716}"/>
              </a:ext>
            </a:extLst>
          </p:cNvPr>
          <p:cNvSpPr txBox="1"/>
          <p:nvPr/>
        </p:nvSpPr>
        <p:spPr>
          <a:xfrm>
            <a:off x="322459" y="6457890"/>
            <a:ext cx="11434111"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(2022). "Neural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6" name="Picture 5">
            <a:extLst>
              <a:ext uri="{FF2B5EF4-FFF2-40B4-BE49-F238E27FC236}">
                <a16:creationId xmlns:a16="http://schemas.microsoft.com/office/drawing/2014/main" id="{A4E55A3A-9060-293A-9227-DDC1C42F4A1F}"/>
              </a:ext>
            </a:extLst>
          </p:cNvPr>
          <p:cNvPicPr>
            <a:picLocks noChangeAspect="1"/>
          </p:cNvPicPr>
          <p:nvPr/>
        </p:nvPicPr>
        <p:blipFill>
          <a:blip r:embed="rId2"/>
          <a:stretch>
            <a:fillRect/>
          </a:stretch>
        </p:blipFill>
        <p:spPr>
          <a:xfrm>
            <a:off x="528660" y="1383483"/>
            <a:ext cx="11134680" cy="4950574"/>
          </a:xfrm>
          <a:prstGeom prst="rect">
            <a:avLst/>
          </a:prstGeom>
        </p:spPr>
      </p:pic>
    </p:spTree>
    <p:extLst>
      <p:ext uri="{BB962C8B-B14F-4D97-AF65-F5344CB8AC3E}">
        <p14:creationId xmlns:p14="http://schemas.microsoft.com/office/powerpoint/2010/main" val="1275726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313040"/>
          </a:xfrm>
        </p:spPr>
        <p:txBody>
          <a:bodyPr>
            <a:normAutofit fontScale="90000"/>
          </a:bodyPr>
          <a:lstStyle/>
          <a:p>
            <a:r>
              <a:rPr lang="en-US" sz="4900" dirty="0"/>
              <a:t>Neural Image Captioning (NIC) </a:t>
            </a:r>
            <a:br>
              <a:rPr lang="en-US" sz="4900" dirty="0"/>
            </a:br>
            <a:r>
              <a:rPr lang="en-US" sz="3600" dirty="0"/>
              <a:t>image-to-text description generation</a:t>
            </a:r>
          </a:p>
        </p:txBody>
      </p:sp>
      <p:sp>
        <p:nvSpPr>
          <p:cNvPr id="5" name="TextBox 4">
            <a:extLst>
              <a:ext uri="{FF2B5EF4-FFF2-40B4-BE49-F238E27FC236}">
                <a16:creationId xmlns:a16="http://schemas.microsoft.com/office/drawing/2014/main" id="{29D3B296-4A27-2542-A81E-489419E85716}"/>
              </a:ext>
            </a:extLst>
          </p:cNvPr>
          <p:cNvSpPr txBox="1"/>
          <p:nvPr/>
        </p:nvSpPr>
        <p:spPr>
          <a:xfrm>
            <a:off x="322459" y="6457890"/>
            <a:ext cx="11434111"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(2022). "Neural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6" name="Picture 5">
            <a:extLst>
              <a:ext uri="{FF2B5EF4-FFF2-40B4-BE49-F238E27FC236}">
                <a16:creationId xmlns:a16="http://schemas.microsoft.com/office/drawing/2014/main" id="{A9A39BA3-050C-B450-D9A6-F60565115D5A}"/>
              </a:ext>
            </a:extLst>
          </p:cNvPr>
          <p:cNvPicPr>
            <a:picLocks noChangeAspect="1"/>
          </p:cNvPicPr>
          <p:nvPr/>
        </p:nvPicPr>
        <p:blipFill>
          <a:blip r:embed="rId2"/>
          <a:stretch>
            <a:fillRect/>
          </a:stretch>
        </p:blipFill>
        <p:spPr>
          <a:xfrm>
            <a:off x="404487" y="1707445"/>
            <a:ext cx="11383025" cy="4524022"/>
          </a:xfrm>
          <a:prstGeom prst="rect">
            <a:avLst/>
          </a:prstGeom>
        </p:spPr>
      </p:pic>
    </p:spTree>
    <p:extLst>
      <p:ext uri="{BB962C8B-B14F-4D97-AF65-F5344CB8AC3E}">
        <p14:creationId xmlns:p14="http://schemas.microsoft.com/office/powerpoint/2010/main" val="3221284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13   2022/05/17   Question Answering and Dialogue Systems</a:t>
            </a:r>
          </a:p>
          <a:p>
            <a:pPr marL="0" indent="0">
              <a:buNone/>
            </a:pPr>
            <a:r>
              <a:rPr lang="en-US" sz="2800" dirty="0"/>
              <a:t>14   2022/05/24   Deep Learning, Transfer Learning, </a:t>
            </a:r>
            <a:br>
              <a:rPr lang="en-US" sz="2800" dirty="0"/>
            </a:br>
            <a:r>
              <a:rPr lang="en-US" sz="2800" dirty="0"/>
              <a:t>                                Zero-Shot, and Few-Shot Learning for Text Analytics</a:t>
            </a:r>
          </a:p>
          <a:p>
            <a:pPr marL="0" indent="0">
              <a:buNone/>
            </a:pPr>
            <a:r>
              <a:rPr lang="en-US" sz="2800" dirty="0">
                <a:solidFill>
                  <a:schemeClr val="accent2">
                    <a:lumMod val="75000"/>
                  </a:schemeClr>
                </a:solidFill>
              </a:rPr>
              <a:t>15   2022/05/31   Final Project Report I</a:t>
            </a:r>
          </a:p>
          <a:p>
            <a:pPr marL="0" indent="0">
              <a:buNone/>
            </a:pPr>
            <a:r>
              <a:rPr lang="en-US" sz="2800" dirty="0">
                <a:solidFill>
                  <a:schemeClr val="accent2">
                    <a:lumMod val="75000"/>
                  </a:schemeClr>
                </a:solidFill>
              </a:rPr>
              <a:t>16   2022/06/07   Final Project Report II</a:t>
            </a:r>
          </a:p>
          <a:p>
            <a:pPr marL="0" indent="0">
              <a:buNone/>
            </a:pPr>
            <a:r>
              <a:rPr lang="en-US" sz="2800" dirty="0"/>
              <a:t>17   2022/06/14   Self-learning</a:t>
            </a:r>
          </a:p>
          <a:p>
            <a:pPr marL="0" indent="0">
              <a:buNone/>
            </a:pPr>
            <a:r>
              <a:rPr lang="en-US" sz="2800" dirty="0"/>
              <a:t>18   2022/06/21   Self-learning</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673594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265655"/>
          </a:xfrm>
        </p:spPr>
        <p:txBody>
          <a:bodyPr>
            <a:normAutofit fontScale="90000"/>
          </a:bodyPr>
          <a:lstStyle/>
          <a:p>
            <a:r>
              <a:rPr lang="en-US" sz="4900" dirty="0"/>
              <a:t>Controllable Text Simplification</a:t>
            </a:r>
            <a:br>
              <a:rPr lang="en-US" sz="3600" dirty="0"/>
            </a:br>
            <a:r>
              <a:rPr lang="en-US" sz="3600" dirty="0"/>
              <a:t>with an explicit paraphrasing pipeline</a:t>
            </a:r>
          </a:p>
        </p:txBody>
      </p:sp>
      <p:sp>
        <p:nvSpPr>
          <p:cNvPr id="5" name="TextBox 4">
            <a:extLst>
              <a:ext uri="{FF2B5EF4-FFF2-40B4-BE49-F238E27FC236}">
                <a16:creationId xmlns:a16="http://schemas.microsoft.com/office/drawing/2014/main" id="{29D3B296-4A27-2542-A81E-489419E85716}"/>
              </a:ext>
            </a:extLst>
          </p:cNvPr>
          <p:cNvSpPr txBox="1"/>
          <p:nvPr/>
        </p:nvSpPr>
        <p:spPr>
          <a:xfrm>
            <a:off x="322459" y="6457890"/>
            <a:ext cx="11434111"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(2022). "Neural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3" name="Picture 2">
            <a:extLst>
              <a:ext uri="{FF2B5EF4-FFF2-40B4-BE49-F238E27FC236}">
                <a16:creationId xmlns:a16="http://schemas.microsoft.com/office/drawing/2014/main" id="{E658A9D3-B356-8C69-DC3B-2805B80A30FF}"/>
              </a:ext>
            </a:extLst>
          </p:cNvPr>
          <p:cNvPicPr>
            <a:picLocks noChangeAspect="1"/>
          </p:cNvPicPr>
          <p:nvPr/>
        </p:nvPicPr>
        <p:blipFill>
          <a:blip r:embed="rId2"/>
          <a:stretch>
            <a:fillRect/>
          </a:stretch>
        </p:blipFill>
        <p:spPr>
          <a:xfrm>
            <a:off x="322459" y="1721611"/>
            <a:ext cx="11736243" cy="4415427"/>
          </a:xfrm>
          <a:prstGeom prst="rect">
            <a:avLst/>
          </a:prstGeom>
        </p:spPr>
      </p:pic>
    </p:spTree>
    <p:extLst>
      <p:ext uri="{BB962C8B-B14F-4D97-AF65-F5344CB8AC3E}">
        <p14:creationId xmlns:p14="http://schemas.microsoft.com/office/powerpoint/2010/main" val="1197576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285100"/>
          </a:xfrm>
        </p:spPr>
        <p:txBody>
          <a:bodyPr>
            <a:normAutofit fontScale="90000"/>
          </a:bodyPr>
          <a:lstStyle/>
          <a:p>
            <a:r>
              <a:rPr lang="en-US" sz="4900" dirty="0"/>
              <a:t>Visual Question Answering</a:t>
            </a:r>
            <a:br>
              <a:rPr lang="en-US" sz="3600" dirty="0"/>
            </a:br>
            <a:r>
              <a:rPr lang="en-US" sz="3600" b="0" dirty="0"/>
              <a:t>Neural caption generation is employed to aid answer prediction</a:t>
            </a:r>
          </a:p>
        </p:txBody>
      </p:sp>
      <p:sp>
        <p:nvSpPr>
          <p:cNvPr id="5" name="TextBox 4">
            <a:extLst>
              <a:ext uri="{FF2B5EF4-FFF2-40B4-BE49-F238E27FC236}">
                <a16:creationId xmlns:a16="http://schemas.microsoft.com/office/drawing/2014/main" id="{29D3B296-4A27-2542-A81E-489419E85716}"/>
              </a:ext>
            </a:extLst>
          </p:cNvPr>
          <p:cNvSpPr txBox="1"/>
          <p:nvPr/>
        </p:nvSpPr>
        <p:spPr>
          <a:xfrm>
            <a:off x="322459" y="6457890"/>
            <a:ext cx="11434111"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(2022). "Neural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6" name="Picture 5">
            <a:extLst>
              <a:ext uri="{FF2B5EF4-FFF2-40B4-BE49-F238E27FC236}">
                <a16:creationId xmlns:a16="http://schemas.microsoft.com/office/drawing/2014/main" id="{2BA013D1-9596-C66C-FA3E-9A229312A1C2}"/>
              </a:ext>
            </a:extLst>
          </p:cNvPr>
          <p:cNvPicPr>
            <a:picLocks noChangeAspect="1"/>
          </p:cNvPicPr>
          <p:nvPr/>
        </p:nvPicPr>
        <p:blipFill>
          <a:blip r:embed="rId2"/>
          <a:stretch>
            <a:fillRect/>
          </a:stretch>
        </p:blipFill>
        <p:spPr>
          <a:xfrm>
            <a:off x="217715" y="1771052"/>
            <a:ext cx="11756570" cy="4512204"/>
          </a:xfrm>
          <a:prstGeom prst="rect">
            <a:avLst/>
          </a:prstGeom>
        </p:spPr>
      </p:pic>
    </p:spTree>
    <p:extLst>
      <p:ext uri="{BB962C8B-B14F-4D97-AF65-F5344CB8AC3E}">
        <p14:creationId xmlns:p14="http://schemas.microsoft.com/office/powerpoint/2010/main" val="4006045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3206754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886713"/>
          </a:xfrm>
        </p:spPr>
        <p:txBody>
          <a:bodyPr/>
          <a:lstStyle/>
          <a:p>
            <a:r>
              <a:rPr lang="en-US" dirty="0"/>
              <a:t>NLP with Transformers </a:t>
            </a:r>
            <a:r>
              <a:rPr lang="en-US" dirty="0" err="1"/>
              <a:t>Github</a:t>
            </a:r>
            <a:endParaRPr lang="en-US" dirty="0"/>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43</a:t>
            </a:fld>
            <a:endParaRPr lang="en-US"/>
          </a:p>
        </p:txBody>
      </p:sp>
      <p:pic>
        <p:nvPicPr>
          <p:cNvPr id="6" name="Picture 5">
            <a:extLst>
              <a:ext uri="{FF2B5EF4-FFF2-40B4-BE49-F238E27FC236}">
                <a16:creationId xmlns:a16="http://schemas.microsoft.com/office/drawing/2014/main" id="{43E7E6E3-6C69-B147-ABC8-3851BD935496}"/>
              </a:ext>
            </a:extLst>
          </p:cNvPr>
          <p:cNvPicPr>
            <a:picLocks noChangeAspect="1"/>
          </p:cNvPicPr>
          <p:nvPr/>
        </p:nvPicPr>
        <p:blipFill>
          <a:blip r:embed="rId2"/>
          <a:stretch>
            <a:fillRect/>
          </a:stretch>
        </p:blipFill>
        <p:spPr>
          <a:xfrm>
            <a:off x="1101012" y="1021817"/>
            <a:ext cx="9989976" cy="5477099"/>
          </a:xfrm>
          <a:prstGeom prst="rect">
            <a:avLst/>
          </a:prstGeom>
        </p:spPr>
      </p:pic>
      <p:sp>
        <p:nvSpPr>
          <p:cNvPr id="7" name="TextBox 6">
            <a:extLst>
              <a:ext uri="{FF2B5EF4-FFF2-40B4-BE49-F238E27FC236}">
                <a16:creationId xmlns:a16="http://schemas.microsoft.com/office/drawing/2014/main" id="{C4EFEE2D-BD65-B041-89AB-33CCA792EF5F}"/>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8" name="Picture 7">
            <a:extLst>
              <a:ext uri="{FF2B5EF4-FFF2-40B4-BE49-F238E27FC236}">
                <a16:creationId xmlns:a16="http://schemas.microsoft.com/office/drawing/2014/main" id="{E8FAB855-2050-3A48-8BA5-055E7A98FFE1}"/>
              </a:ext>
            </a:extLst>
          </p:cNvPr>
          <p:cNvPicPr>
            <a:picLocks noChangeAspect="1"/>
          </p:cNvPicPr>
          <p:nvPr/>
        </p:nvPicPr>
        <p:blipFill>
          <a:blip r:embed="rId4"/>
          <a:stretch>
            <a:fillRect/>
          </a:stretch>
        </p:blipFill>
        <p:spPr>
          <a:xfrm>
            <a:off x="10144341" y="3951357"/>
            <a:ext cx="1893293" cy="2481210"/>
          </a:xfrm>
          <a:prstGeom prst="rect">
            <a:avLst/>
          </a:prstGeom>
        </p:spPr>
      </p:pic>
    </p:spTree>
    <p:extLst>
      <p:ext uri="{BB962C8B-B14F-4D97-AF65-F5344CB8AC3E}">
        <p14:creationId xmlns:p14="http://schemas.microsoft.com/office/powerpoint/2010/main" val="1906215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1429642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45</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5FAD8758-D903-0E46-9CAC-FB39DED6CB05}"/>
              </a:ext>
            </a:extLst>
          </p:cNvPr>
          <p:cNvPicPr>
            <a:picLocks noChangeAspect="1"/>
          </p:cNvPicPr>
          <p:nvPr/>
        </p:nvPicPr>
        <p:blipFill>
          <a:blip r:embed="rId4"/>
          <a:stretch>
            <a:fillRect/>
          </a:stretch>
        </p:blipFill>
        <p:spPr>
          <a:xfrm>
            <a:off x="1077951" y="1082613"/>
            <a:ext cx="10029091" cy="5441225"/>
          </a:xfrm>
          <a:prstGeom prst="rect">
            <a:avLst/>
          </a:prstGeom>
        </p:spPr>
      </p:pic>
      <p:sp>
        <p:nvSpPr>
          <p:cNvPr id="11" name="TextBox 10">
            <a:extLst>
              <a:ext uri="{FF2B5EF4-FFF2-40B4-BE49-F238E27FC236}">
                <a16:creationId xmlns:a16="http://schemas.microsoft.com/office/drawing/2014/main" id="{A3481CA2-46BA-7C50-6577-D46A999FFE53}"/>
              </a:ext>
            </a:extLst>
          </p:cNvPr>
          <p:cNvSpPr txBox="1"/>
          <p:nvPr/>
        </p:nvSpPr>
        <p:spPr>
          <a:xfrm>
            <a:off x="3471332" y="1018486"/>
            <a:ext cx="6096000" cy="584775"/>
          </a:xfrm>
          <a:prstGeom prst="rect">
            <a:avLst/>
          </a:prstGeom>
          <a:noFill/>
        </p:spPr>
        <p:txBody>
          <a:bodyPr wrap="square">
            <a:spAutoFit/>
          </a:bodyPr>
          <a:lstStyle/>
          <a:p>
            <a:pPr algn="ctr"/>
            <a:r>
              <a:rPr lang="en-US" sz="3200" b="1" dirty="0">
                <a:solidFill>
                  <a:srgbClr val="C00000"/>
                </a:solidFill>
              </a:rPr>
              <a:t>NLP with Transformers</a:t>
            </a:r>
          </a:p>
        </p:txBody>
      </p:sp>
    </p:spTree>
    <p:extLst>
      <p:ext uri="{BB962C8B-B14F-4D97-AF65-F5344CB8AC3E}">
        <p14:creationId xmlns:p14="http://schemas.microsoft.com/office/powerpoint/2010/main" val="2299873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46</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3" name="Picture 2">
            <a:extLst>
              <a:ext uri="{FF2B5EF4-FFF2-40B4-BE49-F238E27FC236}">
                <a16:creationId xmlns:a16="http://schemas.microsoft.com/office/drawing/2014/main" id="{9256C98C-AC48-CF4F-8581-C09897454D64}"/>
              </a:ext>
            </a:extLst>
          </p:cNvPr>
          <p:cNvPicPr>
            <a:picLocks noChangeAspect="1"/>
          </p:cNvPicPr>
          <p:nvPr/>
        </p:nvPicPr>
        <p:blipFill>
          <a:blip r:embed="rId4"/>
          <a:stretch>
            <a:fillRect/>
          </a:stretch>
        </p:blipFill>
        <p:spPr>
          <a:xfrm>
            <a:off x="1043307" y="1053043"/>
            <a:ext cx="10152185" cy="5449693"/>
          </a:xfrm>
          <a:prstGeom prst="rect">
            <a:avLst/>
          </a:prstGeom>
        </p:spPr>
      </p:pic>
      <p:sp>
        <p:nvSpPr>
          <p:cNvPr id="8" name="TextBox 7">
            <a:extLst>
              <a:ext uri="{FF2B5EF4-FFF2-40B4-BE49-F238E27FC236}">
                <a16:creationId xmlns:a16="http://schemas.microsoft.com/office/drawing/2014/main" id="{677970E7-C838-D00F-0F23-AC4A932B4E9D}"/>
              </a:ext>
            </a:extLst>
          </p:cNvPr>
          <p:cNvSpPr txBox="1"/>
          <p:nvPr/>
        </p:nvSpPr>
        <p:spPr>
          <a:xfrm>
            <a:off x="3471332" y="1018486"/>
            <a:ext cx="6096000" cy="584775"/>
          </a:xfrm>
          <a:prstGeom prst="rect">
            <a:avLst/>
          </a:prstGeom>
          <a:noFill/>
        </p:spPr>
        <p:txBody>
          <a:bodyPr wrap="square">
            <a:spAutoFit/>
          </a:bodyPr>
          <a:lstStyle/>
          <a:p>
            <a:pPr algn="ctr"/>
            <a:r>
              <a:rPr lang="en-US" sz="3200" b="1" dirty="0">
                <a:solidFill>
                  <a:srgbClr val="C00000"/>
                </a:solidFill>
              </a:rPr>
              <a:t>Text Classification</a:t>
            </a:r>
          </a:p>
        </p:txBody>
      </p:sp>
    </p:spTree>
    <p:extLst>
      <p:ext uri="{BB962C8B-B14F-4D97-AF65-F5344CB8AC3E}">
        <p14:creationId xmlns:p14="http://schemas.microsoft.com/office/powerpoint/2010/main" val="3102095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47</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5" name="Picture 4">
            <a:extLst>
              <a:ext uri="{FF2B5EF4-FFF2-40B4-BE49-F238E27FC236}">
                <a16:creationId xmlns:a16="http://schemas.microsoft.com/office/drawing/2014/main" id="{086842A4-4D02-0C4E-9CC8-945A765D050F}"/>
              </a:ext>
            </a:extLst>
          </p:cNvPr>
          <p:cNvPicPr>
            <a:picLocks noChangeAspect="1"/>
          </p:cNvPicPr>
          <p:nvPr/>
        </p:nvPicPr>
        <p:blipFill>
          <a:blip r:embed="rId4"/>
          <a:stretch>
            <a:fillRect/>
          </a:stretch>
        </p:blipFill>
        <p:spPr>
          <a:xfrm>
            <a:off x="914400" y="1174041"/>
            <a:ext cx="10363200" cy="5388203"/>
          </a:xfrm>
          <a:prstGeom prst="rect">
            <a:avLst/>
          </a:prstGeom>
        </p:spPr>
      </p:pic>
      <p:sp>
        <p:nvSpPr>
          <p:cNvPr id="8" name="TextBox 7">
            <a:extLst>
              <a:ext uri="{FF2B5EF4-FFF2-40B4-BE49-F238E27FC236}">
                <a16:creationId xmlns:a16="http://schemas.microsoft.com/office/drawing/2014/main" id="{379C3E0A-B97D-9354-3783-2742CF595879}"/>
              </a:ext>
            </a:extLst>
          </p:cNvPr>
          <p:cNvSpPr txBox="1"/>
          <p:nvPr/>
        </p:nvSpPr>
        <p:spPr>
          <a:xfrm>
            <a:off x="3139247" y="958597"/>
            <a:ext cx="5706534" cy="584775"/>
          </a:xfrm>
          <a:prstGeom prst="rect">
            <a:avLst/>
          </a:prstGeom>
          <a:noFill/>
        </p:spPr>
        <p:txBody>
          <a:bodyPr wrap="square">
            <a:spAutoFit/>
          </a:bodyPr>
          <a:lstStyle/>
          <a:p>
            <a:pPr algn="ctr"/>
            <a:r>
              <a:rPr lang="en-US" sz="3200" b="1" dirty="0">
                <a:solidFill>
                  <a:srgbClr val="C00000"/>
                </a:solidFill>
              </a:rPr>
              <a:t>Named Entity Recognition (NER)</a:t>
            </a:r>
          </a:p>
        </p:txBody>
      </p:sp>
    </p:spTree>
    <p:extLst>
      <p:ext uri="{BB962C8B-B14F-4D97-AF65-F5344CB8AC3E}">
        <p14:creationId xmlns:p14="http://schemas.microsoft.com/office/powerpoint/2010/main" val="651263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48</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41464C58-3FD9-EC45-9C46-1735161B1E10}"/>
              </a:ext>
            </a:extLst>
          </p:cNvPr>
          <p:cNvPicPr>
            <a:picLocks noChangeAspect="1"/>
          </p:cNvPicPr>
          <p:nvPr/>
        </p:nvPicPr>
        <p:blipFill>
          <a:blip r:embed="rId4"/>
          <a:stretch>
            <a:fillRect/>
          </a:stretch>
        </p:blipFill>
        <p:spPr>
          <a:xfrm>
            <a:off x="1252409" y="1091958"/>
            <a:ext cx="10099729" cy="5336926"/>
          </a:xfrm>
          <a:prstGeom prst="rect">
            <a:avLst/>
          </a:prstGeom>
        </p:spPr>
      </p:pic>
      <p:sp>
        <p:nvSpPr>
          <p:cNvPr id="11" name="TextBox 10">
            <a:extLst>
              <a:ext uri="{FF2B5EF4-FFF2-40B4-BE49-F238E27FC236}">
                <a16:creationId xmlns:a16="http://schemas.microsoft.com/office/drawing/2014/main" id="{F5856BBC-B3F1-C560-0FA6-47AA06D53696}"/>
              </a:ext>
            </a:extLst>
          </p:cNvPr>
          <p:cNvSpPr txBox="1"/>
          <p:nvPr/>
        </p:nvSpPr>
        <p:spPr>
          <a:xfrm>
            <a:off x="3048000" y="1187816"/>
            <a:ext cx="6096000" cy="584775"/>
          </a:xfrm>
          <a:prstGeom prst="rect">
            <a:avLst/>
          </a:prstGeom>
          <a:noFill/>
        </p:spPr>
        <p:txBody>
          <a:bodyPr wrap="square">
            <a:spAutoFit/>
          </a:bodyPr>
          <a:lstStyle/>
          <a:p>
            <a:pPr algn="ctr"/>
            <a:r>
              <a:rPr lang="en-US" sz="3200" b="1" dirty="0">
                <a:solidFill>
                  <a:srgbClr val="C00000"/>
                </a:solidFill>
              </a:rPr>
              <a:t>Text Summarization</a:t>
            </a:r>
          </a:p>
        </p:txBody>
      </p:sp>
    </p:spTree>
    <p:extLst>
      <p:ext uri="{BB962C8B-B14F-4D97-AF65-F5344CB8AC3E}">
        <p14:creationId xmlns:p14="http://schemas.microsoft.com/office/powerpoint/2010/main" val="1331877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49</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11" name="Picture 10">
            <a:extLst>
              <a:ext uri="{FF2B5EF4-FFF2-40B4-BE49-F238E27FC236}">
                <a16:creationId xmlns:a16="http://schemas.microsoft.com/office/drawing/2014/main" id="{5D925D0D-2FC0-1D89-8DE7-9B77898B8BBF}"/>
              </a:ext>
            </a:extLst>
          </p:cNvPr>
          <p:cNvPicPr>
            <a:picLocks noChangeAspect="1"/>
          </p:cNvPicPr>
          <p:nvPr/>
        </p:nvPicPr>
        <p:blipFill>
          <a:blip r:embed="rId4"/>
          <a:stretch>
            <a:fillRect/>
          </a:stretch>
        </p:blipFill>
        <p:spPr>
          <a:xfrm>
            <a:off x="558138" y="1187816"/>
            <a:ext cx="10681253" cy="5374428"/>
          </a:xfrm>
          <a:prstGeom prst="rect">
            <a:avLst/>
          </a:prstGeom>
        </p:spPr>
      </p:pic>
      <p:sp>
        <p:nvSpPr>
          <p:cNvPr id="12" name="TextBox 11">
            <a:extLst>
              <a:ext uri="{FF2B5EF4-FFF2-40B4-BE49-F238E27FC236}">
                <a16:creationId xmlns:a16="http://schemas.microsoft.com/office/drawing/2014/main" id="{4FCDFE47-5D96-D367-EED0-2CA8F1600455}"/>
              </a:ext>
            </a:extLst>
          </p:cNvPr>
          <p:cNvSpPr txBox="1"/>
          <p:nvPr/>
        </p:nvSpPr>
        <p:spPr>
          <a:xfrm>
            <a:off x="3048000" y="1187816"/>
            <a:ext cx="6096000" cy="584775"/>
          </a:xfrm>
          <a:prstGeom prst="rect">
            <a:avLst/>
          </a:prstGeom>
          <a:noFill/>
        </p:spPr>
        <p:txBody>
          <a:bodyPr wrap="square">
            <a:spAutoFit/>
          </a:bodyPr>
          <a:lstStyle/>
          <a:p>
            <a:pPr algn="ctr"/>
            <a:r>
              <a:rPr lang="en-US" sz="3200" b="1" dirty="0">
                <a:solidFill>
                  <a:srgbClr val="C00000"/>
                </a:solidFill>
              </a:rPr>
              <a:t>Text Generation</a:t>
            </a:r>
          </a:p>
        </p:txBody>
      </p:sp>
    </p:spTree>
    <p:extLst>
      <p:ext uri="{BB962C8B-B14F-4D97-AF65-F5344CB8AC3E}">
        <p14:creationId xmlns:p14="http://schemas.microsoft.com/office/powerpoint/2010/main" val="3040955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20100"/>
            <a:ext cx="11292840" cy="6217800"/>
          </a:xfrm>
        </p:spPr>
        <p:txBody>
          <a:bodyPr>
            <a:normAutofit/>
          </a:bodyPr>
          <a:lstStyle/>
          <a:p>
            <a:r>
              <a:rPr lang="en-US" sz="8800" dirty="0">
                <a:solidFill>
                  <a:srgbClr val="C00000"/>
                </a:solidFill>
              </a:rPr>
              <a:t>Text Generation</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1750229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0" name="TextBox 9">
            <a:extLst>
              <a:ext uri="{FF2B5EF4-FFF2-40B4-BE49-F238E27FC236}">
                <a16:creationId xmlns:a16="http://schemas.microsoft.com/office/drawing/2014/main" id="{2F550748-85EE-AD01-26D6-BC54B7616F34}"/>
              </a:ext>
            </a:extLst>
          </p:cNvPr>
          <p:cNvSpPr txBox="1"/>
          <p:nvPr/>
        </p:nvSpPr>
        <p:spPr>
          <a:xfrm>
            <a:off x="352425" y="1160249"/>
            <a:ext cx="11586107" cy="1477328"/>
          </a:xfrm>
          <a:prstGeom prst="rect">
            <a:avLst/>
          </a:prstGeom>
          <a:solidFill>
            <a:schemeClr val="accent4">
              <a:lumMod val="20000"/>
              <a:lumOff val="80000"/>
            </a:schemeClr>
          </a:solidFill>
        </p:spPr>
        <p:txBody>
          <a:bodyPr wrap="square">
            <a:spAutoFit/>
          </a:bodyPr>
          <a:lstStyle/>
          <a:p>
            <a:r>
              <a:rPr lang="en-US" sz="2400" b="1" dirty="0">
                <a:solidFill>
                  <a:srgbClr val="0000FF"/>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pip install transformers</a:t>
            </a:r>
          </a:p>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 model = </a:t>
            </a:r>
            <a:r>
              <a:rPr lang="en-US" sz="2400" b="1" dirty="0">
                <a:solidFill>
                  <a:srgbClr val="A31515"/>
                </a:solidFill>
                <a:effectLst/>
                <a:latin typeface="Courier New" panose="02070309020205020404" pitchFamily="49" charset="0"/>
              </a:rPr>
              <a:t>'gpt2'</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generator(</a:t>
            </a:r>
            <a:r>
              <a:rPr lang="en-US" b="1" dirty="0">
                <a:solidFill>
                  <a:srgbClr val="A31515"/>
                </a:solidFill>
                <a:effectLst/>
                <a:latin typeface="Courier New" panose="02070309020205020404" pitchFamily="49" charset="0"/>
              </a:rPr>
              <a:t>"Hello, I'm a language model"</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 = </a:t>
            </a:r>
            <a:r>
              <a:rPr lang="en-US" b="1" dirty="0">
                <a:solidFill>
                  <a:srgbClr val="09885A"/>
                </a:solidFill>
                <a:effectLst/>
                <a:latin typeface="Courier New" panose="02070309020205020404" pitchFamily="49" charset="0"/>
              </a:rPr>
              <a:t>30</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num_return_sequences</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3</a:t>
            </a:r>
            <a:r>
              <a:rPr lang="en-US" b="1"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EFA1321C-FD5B-2D6D-168B-32FC40B6C57C}"/>
              </a:ext>
            </a:extLst>
          </p:cNvPr>
          <p:cNvSpPr txBox="1"/>
          <p:nvPr/>
        </p:nvSpPr>
        <p:spPr>
          <a:xfrm>
            <a:off x="352424" y="3255238"/>
            <a:ext cx="11586107" cy="2246769"/>
          </a:xfrm>
          <a:prstGeom prst="rect">
            <a:avLst/>
          </a:prstGeom>
          <a:noFill/>
        </p:spPr>
        <p:txBody>
          <a:bodyPr wrap="square">
            <a:spAutoFit/>
          </a:bodyPr>
          <a:lstStyle/>
          <a:p>
            <a:r>
              <a:rPr lang="en-US" sz="2000" b="1" i="0" dirty="0">
                <a:solidFill>
                  <a:srgbClr val="7030A0"/>
                </a:solidFill>
                <a:effectLst/>
                <a:latin typeface="Courier New" panose="02070309020205020404" pitchFamily="49" charset="0"/>
              </a:rPr>
              <a:t>[{'</a:t>
            </a:r>
            <a:r>
              <a:rPr lang="en-US" sz="2000" b="1" i="0" dirty="0" err="1">
                <a:solidFill>
                  <a:srgbClr val="7030A0"/>
                </a:solidFill>
                <a:effectLst/>
                <a:latin typeface="Courier New" panose="02070309020205020404" pitchFamily="49" charset="0"/>
              </a:rPr>
              <a:t>generated_text</a:t>
            </a:r>
            <a:r>
              <a:rPr lang="en-US" sz="2000" b="1" i="0" dirty="0">
                <a:solidFill>
                  <a:srgbClr val="7030A0"/>
                </a:solidFill>
                <a:effectLst/>
                <a:latin typeface="Courier New" panose="02070309020205020404" pitchFamily="49" charset="0"/>
              </a:rPr>
              <a:t>': "Hello, I'm a language model. It's like looking at it, where is each word of the sentence? That's what I mean. Like"}, </a:t>
            </a:r>
            <a:br>
              <a:rPr lang="en-US" sz="2000" b="1" i="0" dirty="0">
                <a:solidFill>
                  <a:srgbClr val="7030A0"/>
                </a:solidFill>
                <a:effectLst/>
                <a:latin typeface="Courier New" panose="02070309020205020404" pitchFamily="49" charset="0"/>
              </a:rPr>
            </a:br>
            <a:r>
              <a:rPr lang="en-US" sz="2000" b="1" i="0" dirty="0">
                <a:solidFill>
                  <a:srgbClr val="7030A0"/>
                </a:solidFill>
                <a:effectLst/>
                <a:latin typeface="Courier New" panose="02070309020205020404" pitchFamily="49" charset="0"/>
              </a:rPr>
              <a:t>{'</a:t>
            </a:r>
            <a:r>
              <a:rPr lang="en-US" sz="2000" b="1" i="0" dirty="0" err="1">
                <a:solidFill>
                  <a:srgbClr val="7030A0"/>
                </a:solidFill>
                <a:effectLst/>
                <a:latin typeface="Courier New" panose="02070309020205020404" pitchFamily="49" charset="0"/>
              </a:rPr>
              <a:t>generated_text</a:t>
            </a:r>
            <a:r>
              <a:rPr lang="en-US" sz="2000" b="1" i="0" dirty="0">
                <a:solidFill>
                  <a:srgbClr val="7030A0"/>
                </a:solidFill>
                <a:effectLst/>
                <a:latin typeface="Courier New" panose="02070309020205020404" pitchFamily="49" charset="0"/>
              </a:rPr>
              <a:t>': "Hello, I'm a language modeler. I'm using this for two purposes: I'm having a lot fewer bugs and faster performance. If I"}, </a:t>
            </a:r>
            <a:br>
              <a:rPr lang="en-US" sz="2000" b="1" i="0" dirty="0">
                <a:solidFill>
                  <a:srgbClr val="7030A0"/>
                </a:solidFill>
                <a:effectLst/>
                <a:latin typeface="Courier New" panose="02070309020205020404" pitchFamily="49" charset="0"/>
              </a:rPr>
            </a:br>
            <a:r>
              <a:rPr lang="en-US" sz="2000" b="1" i="0" dirty="0">
                <a:solidFill>
                  <a:srgbClr val="7030A0"/>
                </a:solidFill>
                <a:effectLst/>
                <a:latin typeface="Courier New" panose="02070309020205020404" pitchFamily="49" charset="0"/>
              </a:rPr>
              <a:t>{'</a:t>
            </a:r>
            <a:r>
              <a:rPr lang="en-US" sz="2000" b="1" i="0" dirty="0" err="1">
                <a:solidFill>
                  <a:srgbClr val="7030A0"/>
                </a:solidFill>
                <a:effectLst/>
                <a:latin typeface="Courier New" panose="02070309020205020404" pitchFamily="49" charset="0"/>
              </a:rPr>
              <a:t>generated_text</a:t>
            </a:r>
            <a:r>
              <a:rPr lang="en-US" sz="2000" b="1" i="0" dirty="0">
                <a:solidFill>
                  <a:srgbClr val="7030A0"/>
                </a:solidFill>
                <a:effectLst/>
                <a:latin typeface="Courier New" panose="02070309020205020404" pitchFamily="49" charset="0"/>
              </a:rPr>
              <a:t>': 'Hello, I\'m a language model, and I was born to code."\n\</a:t>
            </a:r>
            <a:r>
              <a:rPr lang="en-US" sz="2000" b="1" i="0" dirty="0" err="1">
                <a:solidFill>
                  <a:srgbClr val="7030A0"/>
                </a:solidFill>
                <a:effectLst/>
                <a:latin typeface="Courier New" panose="02070309020205020404" pitchFamily="49" charset="0"/>
              </a:rPr>
              <a:t>nNow</a:t>
            </a:r>
            <a:r>
              <a:rPr lang="en-US" sz="2000" b="1" i="0" dirty="0">
                <a:solidFill>
                  <a:srgbClr val="7030A0"/>
                </a:solidFill>
                <a:effectLst/>
                <a:latin typeface="Courier New" panose="02070309020205020404" pitchFamily="49" charset="0"/>
              </a:rPr>
              <a:t>, I am thinking about this from a different perspective with a'}]</a:t>
            </a:r>
            <a:endParaRPr lang="en-US" sz="2000" b="1" dirty="0">
              <a:solidFill>
                <a:srgbClr val="7030A0"/>
              </a:solidFill>
            </a:endParaRPr>
          </a:p>
        </p:txBody>
      </p:sp>
    </p:spTree>
    <p:extLst>
      <p:ext uri="{BB962C8B-B14F-4D97-AF65-F5344CB8AC3E}">
        <p14:creationId xmlns:p14="http://schemas.microsoft.com/office/powerpoint/2010/main" val="235948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3" name="TextBox 12">
            <a:extLst>
              <a:ext uri="{FF2B5EF4-FFF2-40B4-BE49-F238E27FC236}">
                <a16:creationId xmlns:a16="http://schemas.microsoft.com/office/drawing/2014/main" id="{8832C819-85D0-8510-720B-FF68E6058C34}"/>
              </a:ext>
            </a:extLst>
          </p:cNvPr>
          <p:cNvSpPr txBox="1"/>
          <p:nvPr/>
        </p:nvSpPr>
        <p:spPr>
          <a:xfrm>
            <a:off x="352426" y="1509077"/>
            <a:ext cx="11586106" cy="1569660"/>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 model = </a:t>
            </a:r>
            <a:r>
              <a:rPr lang="en-US" sz="2400" b="1" dirty="0">
                <a:solidFill>
                  <a:srgbClr val="A31515"/>
                </a:solidFill>
                <a:effectLst/>
                <a:latin typeface="Courier New" panose="02070309020205020404" pitchFamily="49" charset="0"/>
              </a:rPr>
              <a:t>'gpt2'</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generator(</a:t>
            </a:r>
            <a:r>
              <a:rPr lang="en-US" sz="2400" b="1" dirty="0">
                <a:solidFill>
                  <a:srgbClr val="A31515"/>
                </a:solidFill>
                <a:effectLst/>
                <a:latin typeface="Courier New" panose="02070309020205020404" pitchFamily="49" charset="0"/>
              </a:rPr>
              <a:t>"Once upon a time"</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 = </a:t>
            </a:r>
            <a:r>
              <a:rPr lang="en-US" sz="2400" b="1" dirty="0">
                <a:solidFill>
                  <a:srgbClr val="09885A"/>
                </a:solidFill>
                <a:effectLst/>
                <a:latin typeface="Courier New" panose="02070309020205020404" pitchFamily="49" charset="0"/>
              </a:rPr>
              <a:t>30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4" name="TextBox 13">
            <a:extLst>
              <a:ext uri="{FF2B5EF4-FFF2-40B4-BE49-F238E27FC236}">
                <a16:creationId xmlns:a16="http://schemas.microsoft.com/office/drawing/2014/main" id="{750180C9-427D-8860-CA95-EF9DDE6EEBFE}"/>
              </a:ext>
            </a:extLst>
          </p:cNvPr>
          <p:cNvSpPr txBox="1"/>
          <p:nvPr/>
        </p:nvSpPr>
        <p:spPr>
          <a:xfrm>
            <a:off x="352426" y="3522715"/>
            <a:ext cx="11586106" cy="1569660"/>
          </a:xfrm>
          <a:prstGeom prst="rect">
            <a:avLst/>
          </a:prstGeom>
          <a:noFill/>
        </p:spPr>
        <p:txBody>
          <a:bodyPr wrap="square">
            <a:spAutoFit/>
          </a:bodyPr>
          <a:lstStyle/>
          <a:p>
            <a:r>
              <a:rPr lang="en-US" sz="3200" b="1" i="0" dirty="0">
                <a:solidFill>
                  <a:srgbClr val="7030A0"/>
                </a:solidFill>
                <a:effectLst/>
                <a:latin typeface="Courier New" panose="02070309020205020404" pitchFamily="49" charset="0"/>
              </a:rPr>
              <a:t>Once upon a time, every person who ever saw Jesus, knew that He was Christ. And even though he might not have known Him, He was</a:t>
            </a:r>
            <a:endParaRPr lang="en-US" sz="3200" b="1" dirty="0">
              <a:solidFill>
                <a:srgbClr val="7030A0"/>
              </a:solidFill>
            </a:endParaRPr>
          </a:p>
        </p:txBody>
      </p:sp>
    </p:spTree>
    <p:extLst>
      <p:ext uri="{BB962C8B-B14F-4D97-AF65-F5344CB8AC3E}">
        <p14:creationId xmlns:p14="http://schemas.microsoft.com/office/powerpoint/2010/main" val="2486646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5" name="TextBox 14">
            <a:extLst>
              <a:ext uri="{FF2B5EF4-FFF2-40B4-BE49-F238E27FC236}">
                <a16:creationId xmlns:a16="http://schemas.microsoft.com/office/drawing/2014/main" id="{889251AC-EC15-6848-2335-3971B4EA0E63}"/>
              </a:ext>
            </a:extLst>
          </p:cNvPr>
          <p:cNvSpPr txBox="1"/>
          <p:nvPr/>
        </p:nvSpPr>
        <p:spPr>
          <a:xfrm>
            <a:off x="451384" y="1134568"/>
            <a:ext cx="11487148" cy="1569660"/>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 model = </a:t>
            </a:r>
            <a:r>
              <a:rPr lang="en-US" sz="2400" b="1" dirty="0">
                <a:solidFill>
                  <a:srgbClr val="A31515"/>
                </a:solidFill>
                <a:effectLst/>
                <a:latin typeface="Courier New" panose="02070309020205020404" pitchFamily="49" charset="0"/>
              </a:rPr>
              <a:t>'gpt2'</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generator(</a:t>
            </a:r>
            <a:r>
              <a:rPr lang="en-US" sz="2400" b="1" dirty="0">
                <a:solidFill>
                  <a:srgbClr val="A31515"/>
                </a:solidFill>
                <a:effectLst/>
                <a:latin typeface="Courier New" panose="02070309020205020404" pitchFamily="49" charset="0"/>
              </a:rPr>
              <a:t>"Once upon a time"</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 = </a:t>
            </a:r>
            <a:r>
              <a:rPr lang="en-US" sz="24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284725C1-7FEE-5366-D7F1-9A399538EF84}"/>
              </a:ext>
            </a:extLst>
          </p:cNvPr>
          <p:cNvSpPr txBox="1"/>
          <p:nvPr/>
        </p:nvSpPr>
        <p:spPr>
          <a:xfrm>
            <a:off x="443407" y="3109742"/>
            <a:ext cx="11404143" cy="3046988"/>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Once upon a time we should be able to speak to people who have lost children, so we try to take those that have lost the children to our institutions — but the first time is very hard for us because of our institutions. To me, it's important to acknowledge that in an institution of faith and love they are not children. And that there are many people who are still hurting the child and there are many in need of help, if not a system. So I'm very curious</a:t>
            </a:r>
            <a:endParaRPr lang="en-US" sz="2400" b="1" dirty="0">
              <a:solidFill>
                <a:srgbClr val="7030A0"/>
              </a:solidFill>
            </a:endParaRPr>
          </a:p>
        </p:txBody>
      </p:sp>
    </p:spTree>
    <p:extLst>
      <p:ext uri="{BB962C8B-B14F-4D97-AF65-F5344CB8AC3E}">
        <p14:creationId xmlns:p14="http://schemas.microsoft.com/office/powerpoint/2010/main" val="4199125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Text2Text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6" name="TextBox 15">
            <a:extLst>
              <a:ext uri="{FF2B5EF4-FFF2-40B4-BE49-F238E27FC236}">
                <a16:creationId xmlns:a16="http://schemas.microsoft.com/office/drawing/2014/main" id="{0366D452-BDB8-1E4F-62FC-863990ECCC6A}"/>
              </a:ext>
            </a:extLst>
          </p:cNvPr>
          <p:cNvSpPr txBox="1"/>
          <p:nvPr/>
        </p:nvSpPr>
        <p:spPr>
          <a:xfrm>
            <a:off x="211964" y="1215181"/>
            <a:ext cx="11768072" cy="1261884"/>
          </a:xfrm>
          <a:prstGeom prst="rect">
            <a:avLst/>
          </a:prstGeom>
          <a:solidFill>
            <a:schemeClr val="accent4">
              <a:lumMod val="20000"/>
              <a:lumOff val="80000"/>
            </a:schemeClr>
          </a:solidFill>
        </p:spPr>
        <p:txBody>
          <a:bodyPr wrap="square">
            <a:spAutoFit/>
          </a:bodyPr>
          <a:lstStyle/>
          <a:p>
            <a:r>
              <a:rPr lang="en-US" sz="2000" b="1" dirty="0">
                <a:solidFill>
                  <a:srgbClr val="AF00DB"/>
                </a:solidFill>
                <a:effectLst/>
                <a:latin typeface="Courier New" panose="02070309020205020404" pitchFamily="49" charset="0"/>
              </a:rPr>
              <a:t>from</a:t>
            </a:r>
            <a:r>
              <a:rPr lang="en-US" sz="2000" b="1" dirty="0">
                <a:solidFill>
                  <a:srgbClr val="000000"/>
                </a:solidFill>
                <a:effectLst/>
                <a:latin typeface="Courier New" panose="02070309020205020404" pitchFamily="49" charset="0"/>
              </a:rPr>
              <a:t> transformers </a:t>
            </a:r>
            <a:r>
              <a:rPr lang="en-US" sz="2000" b="1" dirty="0">
                <a:solidFill>
                  <a:srgbClr val="AF00DB"/>
                </a:solidFill>
                <a:effectLst/>
                <a:latin typeface="Courier New" panose="02070309020205020404" pitchFamily="49" charset="0"/>
              </a:rPr>
              <a:t>import</a:t>
            </a:r>
            <a:r>
              <a:rPr lang="en-US" sz="2000" b="1" dirty="0">
                <a:solidFill>
                  <a:srgbClr val="000000"/>
                </a:solidFill>
                <a:effectLst/>
                <a:latin typeface="Courier New" panose="02070309020205020404" pitchFamily="49" charset="0"/>
              </a:rPr>
              <a:t> pipeline</a:t>
            </a:r>
          </a:p>
          <a:p>
            <a:r>
              <a:rPr lang="en-US" sz="2000" b="1" dirty="0">
                <a:solidFill>
                  <a:srgbClr val="000000"/>
                </a:solidFill>
                <a:effectLst/>
                <a:latin typeface="Courier New" panose="02070309020205020404" pitchFamily="49" charset="0"/>
              </a:rPr>
              <a:t>text2text_generator = pipeline(</a:t>
            </a:r>
            <a:r>
              <a:rPr lang="en-US" sz="2000" b="1" dirty="0">
                <a:solidFill>
                  <a:srgbClr val="A31515"/>
                </a:solidFill>
                <a:effectLst/>
                <a:latin typeface="Courier New" panose="02070309020205020404" pitchFamily="49" charset="0"/>
              </a:rPr>
              <a:t>"text2text-generation"</a:t>
            </a:r>
            <a:r>
              <a:rPr lang="en-US" sz="2000" b="1" dirty="0">
                <a:solidFill>
                  <a:srgbClr val="000000"/>
                </a:solidFill>
                <a:effectLst/>
                <a:latin typeface="Courier New" panose="02070309020205020404" pitchFamily="49" charset="0"/>
              </a:rPr>
              <a:t>, model = </a:t>
            </a:r>
            <a:r>
              <a:rPr lang="en-US" sz="2000" b="1" dirty="0">
                <a:solidFill>
                  <a:srgbClr val="A31515"/>
                </a:solidFill>
                <a:effectLst/>
                <a:latin typeface="Courier New" panose="02070309020205020404" pitchFamily="49" charset="0"/>
              </a:rPr>
              <a:t>'t5-base'</a:t>
            </a:r>
            <a:r>
              <a:rPr lang="en-US" sz="20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outputs = text2text_generator(</a:t>
            </a:r>
            <a:r>
              <a:rPr lang="en-US" b="1" dirty="0">
                <a:solidFill>
                  <a:srgbClr val="A31515"/>
                </a:solidFill>
                <a:effectLst/>
                <a:latin typeface="Courier New" panose="02070309020205020404" pitchFamily="49" charset="0"/>
              </a:rPr>
              <a:t>"translate from English to French: I am a student"</a:t>
            </a:r>
            <a:r>
              <a:rPr lang="en-US" b="1" dirty="0">
                <a:solidFill>
                  <a:srgbClr val="000000"/>
                </a:solidFill>
                <a:effectLst/>
                <a:latin typeface="Courier New" panose="02070309020205020404" pitchFamily="49" charset="0"/>
              </a:rPr>
              <a:t>)</a:t>
            </a:r>
          </a:p>
          <a:p>
            <a:r>
              <a:rPr lang="en-US" b="1" dirty="0">
                <a:solidFill>
                  <a:srgbClr val="795E26"/>
                </a:solidFill>
                <a:effectLst/>
                <a:latin typeface="Courier New" panose="02070309020205020404" pitchFamily="49" charset="0"/>
              </a:rPr>
              <a:t>print</a:t>
            </a:r>
            <a:r>
              <a:rPr lang="en-US" b="1" dirty="0">
                <a:solidFill>
                  <a:srgbClr val="000000"/>
                </a:solidFill>
                <a:effectLst/>
                <a:latin typeface="Courier New" panose="02070309020205020404" pitchFamily="49" charset="0"/>
              </a:rPr>
              <a:t>(outputs[</a:t>
            </a:r>
            <a:r>
              <a:rPr lang="en-US" b="1" dirty="0">
                <a:solidFill>
                  <a:srgbClr val="09885A"/>
                </a:solidFill>
                <a:effectLst/>
                <a:latin typeface="Courier New" panose="02070309020205020404" pitchFamily="49" charset="0"/>
              </a:rPr>
              <a:t>0</a:t>
            </a:r>
            <a:r>
              <a:rPr lang="en-US" b="1" dirty="0">
                <a:solidFill>
                  <a:srgbClr val="000000"/>
                </a:solidFill>
                <a:effectLst/>
                <a:latin typeface="Courier New" panose="02070309020205020404" pitchFamily="49" charset="0"/>
              </a:rPr>
              <a:t>][</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generated_text</a:t>
            </a:r>
            <a:r>
              <a:rPr lang="en-US" b="1" dirty="0">
                <a:solidFill>
                  <a:srgbClr val="A31515"/>
                </a:solidFill>
                <a:effectLst/>
                <a:latin typeface="Courier New" panose="02070309020205020404" pitchFamily="49" charset="0"/>
              </a:rPr>
              <a:t>'</a:t>
            </a:r>
            <a:r>
              <a:rPr lang="en-US" b="1" dirty="0">
                <a:solidFill>
                  <a:srgbClr val="000000"/>
                </a:solidFill>
                <a:effectLst/>
                <a:latin typeface="Courier New" panose="02070309020205020404" pitchFamily="49" charset="0"/>
              </a:rPr>
              <a:t>])</a:t>
            </a:r>
          </a:p>
        </p:txBody>
      </p:sp>
      <p:sp>
        <p:nvSpPr>
          <p:cNvPr id="18" name="TextBox 17">
            <a:extLst>
              <a:ext uri="{FF2B5EF4-FFF2-40B4-BE49-F238E27FC236}">
                <a16:creationId xmlns:a16="http://schemas.microsoft.com/office/drawing/2014/main" id="{325C8B71-1FFB-2E23-8622-38D77B41BC3E}"/>
              </a:ext>
            </a:extLst>
          </p:cNvPr>
          <p:cNvSpPr txBox="1"/>
          <p:nvPr/>
        </p:nvSpPr>
        <p:spPr>
          <a:xfrm>
            <a:off x="2850765" y="4134933"/>
            <a:ext cx="7272569" cy="769441"/>
          </a:xfrm>
          <a:prstGeom prst="rect">
            <a:avLst/>
          </a:prstGeom>
          <a:noFill/>
        </p:spPr>
        <p:txBody>
          <a:bodyPr wrap="square">
            <a:spAutoFit/>
          </a:bodyPr>
          <a:lstStyle/>
          <a:p>
            <a:r>
              <a:rPr lang="en-US" sz="4400" b="1" i="0" dirty="0">
                <a:solidFill>
                  <a:srgbClr val="7030A0"/>
                </a:solidFill>
                <a:effectLst/>
                <a:latin typeface="Courier New" panose="02070309020205020404" pitchFamily="49" charset="0"/>
              </a:rPr>
              <a:t>Je suis un </a:t>
            </a:r>
            <a:r>
              <a:rPr lang="en-US" sz="4400" b="1" i="0" dirty="0" err="1">
                <a:solidFill>
                  <a:srgbClr val="7030A0"/>
                </a:solidFill>
                <a:effectLst/>
                <a:latin typeface="Courier New" panose="02070309020205020404" pitchFamily="49" charset="0"/>
              </a:rPr>
              <a:t>étudiant</a:t>
            </a:r>
            <a:endParaRPr lang="en-US" sz="4400" b="1" dirty="0">
              <a:solidFill>
                <a:srgbClr val="7030A0"/>
              </a:solidFill>
            </a:endParaRPr>
          </a:p>
        </p:txBody>
      </p:sp>
      <p:sp>
        <p:nvSpPr>
          <p:cNvPr id="20" name="TextBox 19">
            <a:extLst>
              <a:ext uri="{FF2B5EF4-FFF2-40B4-BE49-F238E27FC236}">
                <a16:creationId xmlns:a16="http://schemas.microsoft.com/office/drawing/2014/main" id="{06C2CEB2-1C0F-0B20-86EC-A25FBC63DD7C}"/>
              </a:ext>
            </a:extLst>
          </p:cNvPr>
          <p:cNvSpPr txBox="1"/>
          <p:nvPr/>
        </p:nvSpPr>
        <p:spPr>
          <a:xfrm>
            <a:off x="2850765" y="3365492"/>
            <a:ext cx="6096000" cy="769441"/>
          </a:xfrm>
          <a:prstGeom prst="rect">
            <a:avLst/>
          </a:prstGeom>
          <a:noFill/>
        </p:spPr>
        <p:txBody>
          <a:bodyPr wrap="square">
            <a:spAutoFit/>
          </a:bodyPr>
          <a:lstStyle/>
          <a:p>
            <a:r>
              <a:rPr lang="en-US" sz="4400" b="1" dirty="0">
                <a:solidFill>
                  <a:srgbClr val="A31515"/>
                </a:solidFill>
                <a:effectLst/>
                <a:latin typeface="Courier New" panose="02070309020205020404" pitchFamily="49" charset="0"/>
              </a:rPr>
              <a:t>I am a student</a:t>
            </a:r>
            <a:endParaRPr lang="en-US" sz="4400" dirty="0"/>
          </a:p>
        </p:txBody>
      </p:sp>
    </p:spTree>
    <p:extLst>
      <p:ext uri="{BB962C8B-B14F-4D97-AF65-F5344CB8AC3E}">
        <p14:creationId xmlns:p14="http://schemas.microsoft.com/office/powerpoint/2010/main" val="1208781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Text2Text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EAE513F3-B9F8-E92A-1DCF-58C013CE19F9}"/>
              </a:ext>
            </a:extLst>
          </p:cNvPr>
          <p:cNvSpPr txBox="1"/>
          <p:nvPr/>
        </p:nvSpPr>
        <p:spPr>
          <a:xfrm>
            <a:off x="377165" y="1406470"/>
            <a:ext cx="11536628" cy="1384995"/>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text2text_generator = pipeline(</a:t>
            </a:r>
            <a:r>
              <a:rPr lang="en-US" sz="2400" b="1" dirty="0">
                <a:solidFill>
                  <a:srgbClr val="A31515"/>
                </a:solidFill>
                <a:effectLst/>
                <a:latin typeface="Courier New" panose="02070309020205020404" pitchFamily="49" charset="0"/>
              </a:rPr>
              <a:t>"text2text-generation"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text2text_generator(</a:t>
            </a:r>
            <a:r>
              <a:rPr lang="en-US" b="1" dirty="0">
                <a:solidFill>
                  <a:srgbClr val="A31515"/>
                </a:solidFill>
                <a:effectLst/>
                <a:latin typeface="Courier New" panose="02070309020205020404" pitchFamily="49" charset="0"/>
              </a:rPr>
              <a:t>"question: What is 42 ? context: 42 is the answer to life, the universe and everything"</a:t>
            </a:r>
            <a:r>
              <a:rPr lang="en-US" b="1" dirty="0">
                <a:solidFill>
                  <a:srgbClr val="000000"/>
                </a:solidFill>
                <a:effectLst/>
                <a:latin typeface="Courier New" panose="02070309020205020404" pitchFamily="49" charset="0"/>
              </a:rPr>
              <a:t>)</a:t>
            </a:r>
          </a:p>
        </p:txBody>
      </p:sp>
      <p:sp>
        <p:nvSpPr>
          <p:cNvPr id="13" name="TextBox 12">
            <a:extLst>
              <a:ext uri="{FF2B5EF4-FFF2-40B4-BE49-F238E27FC236}">
                <a16:creationId xmlns:a16="http://schemas.microsoft.com/office/drawing/2014/main" id="{B85F592F-9E36-AC53-8370-E7A4BC86D2FF}"/>
              </a:ext>
            </a:extLst>
          </p:cNvPr>
          <p:cNvSpPr txBox="1"/>
          <p:nvPr/>
        </p:nvSpPr>
        <p:spPr>
          <a:xfrm>
            <a:off x="377165" y="3173568"/>
            <a:ext cx="11511888" cy="400110"/>
          </a:xfrm>
          <a:prstGeom prst="rect">
            <a:avLst/>
          </a:prstGeom>
          <a:noFill/>
        </p:spPr>
        <p:txBody>
          <a:bodyPr wrap="square">
            <a:spAutoFit/>
          </a:bodyPr>
          <a:lstStyle/>
          <a:p>
            <a:r>
              <a:rPr lang="en-US" sz="2000" b="1" dirty="0">
                <a:solidFill>
                  <a:srgbClr val="7030A0"/>
                </a:solidFill>
                <a:effectLst/>
                <a:latin typeface="Courier New" panose="02070309020205020404" pitchFamily="49" charset="0"/>
              </a:rPr>
              <a:t>[{'</a:t>
            </a:r>
            <a:r>
              <a:rPr lang="en-US" sz="2000" b="1" dirty="0" err="1">
                <a:solidFill>
                  <a:srgbClr val="7030A0"/>
                </a:solidFill>
                <a:effectLst/>
                <a:latin typeface="Courier New" panose="02070309020205020404" pitchFamily="49" charset="0"/>
              </a:rPr>
              <a:t>generated_text</a:t>
            </a:r>
            <a:r>
              <a:rPr lang="en-US" sz="2000" b="1" dirty="0">
                <a:solidFill>
                  <a:srgbClr val="7030A0"/>
                </a:solidFill>
                <a:effectLst/>
                <a:latin typeface="Courier New" panose="02070309020205020404" pitchFamily="49" charset="0"/>
              </a:rPr>
              <a:t>': 'the answer to life, the universe and everything'}]</a:t>
            </a:r>
          </a:p>
        </p:txBody>
      </p:sp>
    </p:spTree>
    <p:extLst>
      <p:ext uri="{BB962C8B-B14F-4D97-AF65-F5344CB8AC3E}">
        <p14:creationId xmlns:p14="http://schemas.microsoft.com/office/powerpoint/2010/main" val="2988421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135104"/>
            <a:ext cx="11222181" cy="1150357"/>
          </a:xfrm>
        </p:spPr>
        <p:txBody>
          <a:bodyPr>
            <a:normAutofit fontScale="90000"/>
          </a:bodyPr>
          <a:lstStyle/>
          <a:p>
            <a:r>
              <a:rPr lang="en-US" altLang="zh-TW" sz="9600" dirty="0">
                <a:solidFill>
                  <a:schemeClr val="accent1"/>
                </a:solidFill>
                <a:latin typeface="Calibri" charset="0"/>
                <a:ea typeface="標楷體" charset="-120"/>
              </a:rPr>
              <a:t>Summary</a:t>
            </a:r>
            <a:endParaRPr lang="en-US" sz="12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55</a:t>
            </a:fld>
            <a:endParaRPr lang="zh-TW" altLang="en-US"/>
          </a:p>
        </p:txBody>
      </p:sp>
      <p:sp>
        <p:nvSpPr>
          <p:cNvPr id="8" name="Content Placeholder 2">
            <a:extLst>
              <a:ext uri="{FF2B5EF4-FFF2-40B4-BE49-F238E27FC236}">
                <a16:creationId xmlns:a16="http://schemas.microsoft.com/office/drawing/2014/main" id="{FA726FB6-91FA-F3C7-4DB7-1D60F4015005}"/>
              </a:ext>
            </a:extLst>
          </p:cNvPr>
          <p:cNvSpPr>
            <a:spLocks noGrp="1"/>
          </p:cNvSpPr>
          <p:nvPr>
            <p:ph idx="1"/>
          </p:nvPr>
        </p:nvSpPr>
        <p:spPr>
          <a:xfrm>
            <a:off x="520321" y="1285461"/>
            <a:ext cx="11222181" cy="5437435"/>
          </a:xfrm>
        </p:spPr>
        <p:txBody>
          <a:bodyPr>
            <a:normAutofit lnSpcReduction="10000"/>
          </a:bodyPr>
          <a:lstStyle/>
          <a:p>
            <a:pPr marL="320040" indent="-320040"/>
            <a:r>
              <a:rPr lang="en-US" sz="2800" dirty="0">
                <a:solidFill>
                  <a:schemeClr val="accent1"/>
                </a:solidFill>
              </a:rPr>
              <a:t>Text Generation</a:t>
            </a:r>
          </a:p>
          <a:p>
            <a:pPr marL="777240" lvl="1" indent="-320040"/>
            <a:r>
              <a:rPr lang="en-US" dirty="0">
                <a:solidFill>
                  <a:schemeClr val="accent1"/>
                </a:solidFill>
              </a:rPr>
              <a:t>Natural Language Generation (NLG)</a:t>
            </a:r>
          </a:p>
          <a:p>
            <a:pPr marL="1234440" lvl="2" indent="-320040"/>
            <a:r>
              <a:rPr lang="en-US" sz="2800" dirty="0">
                <a:solidFill>
                  <a:schemeClr val="accent1"/>
                </a:solidFill>
              </a:rPr>
              <a:t>Language Modeling</a:t>
            </a:r>
          </a:p>
          <a:p>
            <a:pPr marL="1234440" lvl="2" indent="-320040"/>
            <a:r>
              <a:rPr lang="en-US" sz="2800" dirty="0">
                <a:solidFill>
                  <a:schemeClr val="accent1"/>
                </a:solidFill>
              </a:rPr>
              <a:t>Conditional Language Modeling</a:t>
            </a:r>
          </a:p>
          <a:p>
            <a:pPr marL="777240" lvl="1" indent="-320040"/>
            <a:r>
              <a:rPr lang="en-US" dirty="0">
                <a:solidFill>
                  <a:schemeClr val="accent1"/>
                </a:solidFill>
              </a:rPr>
              <a:t>Next Word Prediction</a:t>
            </a:r>
          </a:p>
          <a:p>
            <a:pPr marL="320040" indent="-320040"/>
            <a:r>
              <a:rPr lang="en-US" sz="2800" dirty="0">
                <a:solidFill>
                  <a:schemeClr val="accent1"/>
                </a:solidFill>
              </a:rPr>
              <a:t>Decoding Algorithm</a:t>
            </a:r>
          </a:p>
          <a:p>
            <a:pPr marL="777240" lvl="1" indent="-320040"/>
            <a:r>
              <a:rPr lang="en-US" sz="2400" dirty="0">
                <a:solidFill>
                  <a:schemeClr val="accent1"/>
                </a:solidFill>
              </a:rPr>
              <a:t>Greedy Search Decoding</a:t>
            </a:r>
          </a:p>
          <a:p>
            <a:pPr marL="777240" lvl="1" indent="-320040"/>
            <a:r>
              <a:rPr lang="en-US" sz="2400" dirty="0">
                <a:solidFill>
                  <a:schemeClr val="accent1"/>
                </a:solidFill>
              </a:rPr>
              <a:t>Beam Search Decoding</a:t>
            </a:r>
          </a:p>
          <a:p>
            <a:pPr marL="777240" lvl="1" indent="-320040"/>
            <a:r>
              <a:rPr lang="en-US" sz="2400" dirty="0">
                <a:solidFill>
                  <a:schemeClr val="accent1"/>
                </a:solidFill>
              </a:rPr>
              <a:t>Sampling Methods</a:t>
            </a:r>
          </a:p>
          <a:p>
            <a:pPr marL="777240" lvl="1" indent="-320040"/>
            <a:r>
              <a:rPr lang="en-US" sz="2400" dirty="0">
                <a:solidFill>
                  <a:schemeClr val="accent1"/>
                </a:solidFill>
              </a:rPr>
              <a:t>Top-k and Nucleus Sampling</a:t>
            </a:r>
            <a:endParaRPr lang="en-US" sz="2800" dirty="0">
              <a:solidFill>
                <a:schemeClr val="accent1"/>
              </a:solidFill>
            </a:endParaRPr>
          </a:p>
          <a:p>
            <a:pPr marL="777240" lvl="1" indent="-320040"/>
            <a:endParaRPr lang="en-US" dirty="0">
              <a:solidFill>
                <a:schemeClr val="accent1"/>
              </a:solidFill>
            </a:endParaRPr>
          </a:p>
          <a:p>
            <a:pPr marL="320040" indent="-320040"/>
            <a:endParaRPr lang="en-US" sz="2800" dirty="0">
              <a:solidFill>
                <a:schemeClr val="accent1"/>
              </a:solidFill>
            </a:endParaRPr>
          </a:p>
        </p:txBody>
      </p:sp>
    </p:spTree>
    <p:extLst>
      <p:ext uri="{BB962C8B-B14F-4D97-AF65-F5344CB8AC3E}">
        <p14:creationId xmlns:p14="http://schemas.microsoft.com/office/powerpoint/2010/main" val="13941985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標題 1"/>
          <p:cNvSpPr>
            <a:spLocks noGrp="1"/>
          </p:cNvSpPr>
          <p:nvPr>
            <p:ph type="title"/>
          </p:nvPr>
        </p:nvSpPr>
        <p:spPr>
          <a:xfrm>
            <a:off x="1981200" y="117576"/>
            <a:ext cx="8229600" cy="719137"/>
          </a:xfrm>
        </p:spPr>
        <p:txBody>
          <a:bodyPr>
            <a:normAutofit fontScale="90000"/>
          </a:bodyPr>
          <a:lstStyle/>
          <a:p>
            <a:pPr eaLnBrk="1" hangingPunct="1"/>
            <a:r>
              <a:rPr lang="en-US" altLang="zh-TW" dirty="0">
                <a:solidFill>
                  <a:srgbClr val="4F81BD"/>
                </a:solidFill>
                <a:latin typeface="Calibri" charset="0"/>
                <a:ea typeface="標楷體" charset="-120"/>
              </a:rPr>
              <a:t>References</a:t>
            </a:r>
            <a:endParaRPr lang="zh-TW" altLang="en-US" dirty="0">
              <a:solidFill>
                <a:srgbClr val="4F81BD"/>
              </a:solidFill>
              <a:latin typeface="Calibri" charset="0"/>
              <a:ea typeface="標楷體" charset="-120"/>
            </a:endParaRPr>
          </a:p>
        </p:txBody>
      </p:sp>
      <p:sp>
        <p:nvSpPr>
          <p:cNvPr id="144386" name="內容版面配置區 2"/>
          <p:cNvSpPr>
            <a:spLocks noGrp="1"/>
          </p:cNvSpPr>
          <p:nvPr>
            <p:ph idx="1"/>
          </p:nvPr>
        </p:nvSpPr>
        <p:spPr>
          <a:xfrm>
            <a:off x="365760" y="836712"/>
            <a:ext cx="11409473" cy="6021288"/>
          </a:xfrm>
        </p:spPr>
        <p:txBody>
          <a:bodyPr>
            <a:normAutofit fontScale="92500" lnSpcReduction="20000"/>
          </a:bodyPr>
          <a:lstStyle/>
          <a:p>
            <a:pPr>
              <a:lnSpc>
                <a:spcPct val="120000"/>
              </a:lnSpc>
              <a:spcAft>
                <a:spcPts val="0"/>
              </a:spcAft>
            </a:pPr>
            <a:r>
              <a:rPr lang="en-US" altLang="zh-TW" sz="1400" b="0" dirty="0">
                <a:latin typeface="Calibri" charset="0"/>
                <a:ea typeface="標楷體" charset="-120"/>
              </a:rPr>
              <a:t>Lewis Tunstall, Leandro von Werra, and Thomas Wolf (2022), Natural Language Processing with Transformers:  Building Language Applications with Hugging Face,  O'Reilly Media.</a:t>
            </a:r>
          </a:p>
          <a:p>
            <a:pPr>
              <a:lnSpc>
                <a:spcPct val="120000"/>
              </a:lnSpc>
              <a:spcAft>
                <a:spcPts val="0"/>
              </a:spcAft>
            </a:pPr>
            <a:r>
              <a:rPr lang="en-US" altLang="zh-TW" sz="1400" b="0" dirty="0">
                <a:latin typeface="Calibri" charset="0"/>
                <a:ea typeface="標楷體" charset="-120"/>
              </a:rPr>
              <a:t>Denis Rothman (2021), Transformers for Natural Language Processing: Build innovative deep neural network architectures for NLP with Python, </a:t>
            </a:r>
            <a:r>
              <a:rPr lang="en-US" altLang="zh-TW" sz="1400" b="0" dirty="0" err="1">
                <a:latin typeface="Calibri" charset="0"/>
                <a:ea typeface="標楷體" charset="-120"/>
              </a:rPr>
              <a:t>PyTorch</a:t>
            </a:r>
            <a:r>
              <a:rPr lang="en-US" altLang="zh-TW" sz="1400" b="0" dirty="0">
                <a:latin typeface="Calibri" charset="0"/>
                <a:ea typeface="標楷體" charset="-120"/>
              </a:rPr>
              <a:t>, TensorFlow, BERT, </a:t>
            </a:r>
            <a:r>
              <a:rPr lang="en-US" altLang="zh-TW" sz="1400" b="0" dirty="0" err="1">
                <a:latin typeface="Calibri" charset="0"/>
                <a:ea typeface="標楷體" charset="-120"/>
              </a:rPr>
              <a:t>RoBERTa</a:t>
            </a:r>
            <a:r>
              <a:rPr lang="en-US" altLang="zh-TW" sz="1400" b="0" dirty="0">
                <a:latin typeface="Calibri" charset="0"/>
                <a:ea typeface="標楷體" charset="-120"/>
              </a:rPr>
              <a:t>, and more, </a:t>
            </a:r>
            <a:r>
              <a:rPr lang="en-US" altLang="zh-TW" sz="1400" b="0" dirty="0" err="1">
                <a:latin typeface="Calibri" charset="0"/>
                <a:ea typeface="標楷體" charset="-120"/>
              </a:rPr>
              <a:t>Packt</a:t>
            </a:r>
            <a:r>
              <a:rPr lang="en-US" altLang="zh-TW" sz="1400" b="0" dirty="0">
                <a:latin typeface="Calibri" charset="0"/>
                <a:ea typeface="標楷體" charset="-120"/>
              </a:rPr>
              <a:t> Publishing.</a:t>
            </a:r>
          </a:p>
          <a:p>
            <a:pPr>
              <a:lnSpc>
                <a:spcPct val="120000"/>
              </a:lnSpc>
              <a:spcAft>
                <a:spcPts val="0"/>
              </a:spcAft>
            </a:pPr>
            <a:r>
              <a:rPr lang="en-US" altLang="zh-TW" sz="1400" b="0" dirty="0" err="1">
                <a:latin typeface="Calibri" charset="0"/>
                <a:ea typeface="標楷體" charset="-120"/>
              </a:rPr>
              <a:t>Savaş</a:t>
            </a:r>
            <a:r>
              <a:rPr lang="en-US" altLang="zh-TW" sz="1400" b="0" dirty="0">
                <a:latin typeface="Calibri" charset="0"/>
                <a:ea typeface="標楷體" charset="-120"/>
              </a:rPr>
              <a:t> </a:t>
            </a:r>
            <a:r>
              <a:rPr lang="en-US" altLang="zh-TW" sz="1400" b="0" dirty="0" err="1">
                <a:latin typeface="Calibri" charset="0"/>
                <a:ea typeface="標楷體" charset="-120"/>
              </a:rPr>
              <a:t>Yıldırım</a:t>
            </a:r>
            <a:r>
              <a:rPr lang="en-US" altLang="zh-TW" sz="1400" b="0" dirty="0">
                <a:latin typeface="Calibri" charset="0"/>
                <a:ea typeface="標楷體" charset="-120"/>
              </a:rPr>
              <a:t> and </a:t>
            </a:r>
            <a:r>
              <a:rPr lang="en-US" altLang="zh-TW" sz="1400" b="0" dirty="0" err="1">
                <a:latin typeface="Calibri" charset="0"/>
                <a:ea typeface="標楷體" charset="-120"/>
              </a:rPr>
              <a:t>Meysam</a:t>
            </a:r>
            <a:r>
              <a:rPr lang="en-US" altLang="zh-TW" sz="1400" b="0" dirty="0">
                <a:latin typeface="Calibri" charset="0"/>
                <a:ea typeface="標楷體" charset="-120"/>
              </a:rPr>
              <a:t> </a:t>
            </a:r>
            <a:r>
              <a:rPr lang="en-US" altLang="zh-TW" sz="1400" b="0" dirty="0" err="1">
                <a:latin typeface="Calibri" charset="0"/>
                <a:ea typeface="標楷體" charset="-120"/>
              </a:rPr>
              <a:t>Asgari-Chenaghlu</a:t>
            </a:r>
            <a:r>
              <a:rPr lang="en-US" altLang="zh-TW" sz="1400" b="0" dirty="0">
                <a:latin typeface="Calibri" charset="0"/>
                <a:ea typeface="標楷體" charset="-120"/>
              </a:rPr>
              <a:t> (2021), Mastering Transformers: Build state-of-the-art models from scratch with advanced natural language processing techniques, </a:t>
            </a:r>
            <a:r>
              <a:rPr lang="en-US" altLang="zh-TW" sz="1400" b="0" dirty="0" err="1">
                <a:latin typeface="Calibri" charset="0"/>
                <a:ea typeface="標楷體" charset="-120"/>
              </a:rPr>
              <a:t>Packt</a:t>
            </a:r>
            <a:r>
              <a:rPr lang="en-US" altLang="zh-TW" sz="1400" b="0" dirty="0">
                <a:latin typeface="Calibri" charset="0"/>
                <a:ea typeface="標楷體" charset="-120"/>
              </a:rPr>
              <a:t> Publishing.</a:t>
            </a:r>
          </a:p>
          <a:p>
            <a:pPr>
              <a:lnSpc>
                <a:spcPct val="120000"/>
              </a:lnSpc>
              <a:spcAft>
                <a:spcPts val="0"/>
              </a:spcAft>
            </a:pPr>
            <a:r>
              <a:rPr lang="en-US" altLang="zh-TW" sz="1400" b="0" dirty="0">
                <a:latin typeface="Calibri" charset="0"/>
                <a:ea typeface="標楷體" charset="-120"/>
              </a:rPr>
              <a:t>Sowmya </a:t>
            </a:r>
            <a:r>
              <a:rPr lang="en-US" altLang="zh-TW" sz="1400" b="0" dirty="0" err="1">
                <a:latin typeface="Calibri" charset="0"/>
                <a:ea typeface="標楷體" charset="-120"/>
              </a:rPr>
              <a:t>Vajjala</a:t>
            </a:r>
            <a:r>
              <a:rPr lang="en-US" altLang="zh-TW" sz="1400" b="0" dirty="0">
                <a:latin typeface="Calibri" charset="0"/>
                <a:ea typeface="標楷體" charset="-120"/>
              </a:rPr>
              <a:t>, Bodhisattwa Majumder, Anuj Gupta (2020), Practical Natural Language Processing: A Comprehensive Guide to Building Real-World NLP Systems, O'Reilly Media.</a:t>
            </a:r>
          </a:p>
          <a:p>
            <a:pPr eaLnBrk="1" hangingPunct="1">
              <a:lnSpc>
                <a:spcPct val="120000"/>
              </a:lnSpc>
              <a:spcAft>
                <a:spcPts val="0"/>
              </a:spcAft>
            </a:pPr>
            <a:r>
              <a:rPr lang="en-US" altLang="zh-TW" sz="1400" b="0" dirty="0" err="1">
                <a:latin typeface="Calibri" charset="0"/>
                <a:ea typeface="標楷體" charset="-120"/>
              </a:rPr>
              <a:t>Dipanjan</a:t>
            </a:r>
            <a:r>
              <a:rPr lang="en-US" altLang="zh-TW" sz="1400" b="0" dirty="0">
                <a:latin typeface="Calibri" charset="0"/>
                <a:ea typeface="標楷體" charset="-120"/>
              </a:rPr>
              <a:t> Sarkar (2019), Text Analytics with Python: A Practitioner’s Guide to Natural Language Processing, Second Edition. </a:t>
            </a:r>
            <a:r>
              <a:rPr lang="en-US" altLang="zh-TW" sz="1400" b="0" dirty="0" err="1">
                <a:latin typeface="Calibri" charset="0"/>
                <a:ea typeface="標楷體" charset="-120"/>
              </a:rPr>
              <a:t>APress</a:t>
            </a:r>
            <a:r>
              <a:rPr lang="en-US" altLang="zh-TW" sz="1400" b="0" dirty="0">
                <a:latin typeface="Calibri" charset="0"/>
                <a:ea typeface="標楷體" charset="-120"/>
              </a:rPr>
              <a:t>. </a:t>
            </a:r>
          </a:p>
          <a:p>
            <a:pPr>
              <a:lnSpc>
                <a:spcPct val="120000"/>
              </a:lnSpc>
              <a:spcAft>
                <a:spcPts val="0"/>
              </a:spcAft>
            </a:pPr>
            <a:r>
              <a:rPr lang="en-US" altLang="zh-TW" sz="1400" b="0" dirty="0" err="1">
                <a:latin typeface="Calibri" charset="0"/>
                <a:ea typeface="標楷體" charset="-120"/>
              </a:rPr>
              <a:t>Wenhao</a:t>
            </a:r>
            <a:r>
              <a:rPr lang="en-US" altLang="zh-TW" sz="1400" b="0" dirty="0">
                <a:latin typeface="Calibri" charset="0"/>
                <a:ea typeface="標楷體" charset="-120"/>
              </a:rPr>
              <a:t> Yu, </a:t>
            </a:r>
            <a:r>
              <a:rPr lang="en-US" altLang="zh-TW" sz="1400" b="0" dirty="0" err="1">
                <a:latin typeface="Calibri" charset="0"/>
                <a:ea typeface="標楷體" charset="-120"/>
              </a:rPr>
              <a:t>Chenguang</a:t>
            </a:r>
            <a:r>
              <a:rPr lang="en-US" altLang="zh-TW" sz="1400" b="0" dirty="0">
                <a:latin typeface="Calibri" charset="0"/>
                <a:ea typeface="標楷體" charset="-120"/>
              </a:rPr>
              <a:t> Zhu, </a:t>
            </a:r>
            <a:r>
              <a:rPr lang="en-US" altLang="zh-TW" sz="1400" b="0" dirty="0" err="1">
                <a:latin typeface="Calibri" charset="0"/>
                <a:ea typeface="標楷體" charset="-120"/>
              </a:rPr>
              <a:t>Zaitang</a:t>
            </a:r>
            <a:r>
              <a:rPr lang="en-US" altLang="zh-TW" sz="1400" b="0" dirty="0">
                <a:latin typeface="Calibri" charset="0"/>
                <a:ea typeface="標楷體" charset="-120"/>
              </a:rPr>
              <a:t> Li, </a:t>
            </a:r>
            <a:r>
              <a:rPr lang="en-US" altLang="zh-TW" sz="1400" b="0" dirty="0" err="1">
                <a:latin typeface="Calibri" charset="0"/>
                <a:ea typeface="標楷體" charset="-120"/>
              </a:rPr>
              <a:t>Zhiting</a:t>
            </a:r>
            <a:r>
              <a:rPr lang="en-US" altLang="zh-TW" sz="1400" b="0" dirty="0">
                <a:latin typeface="Calibri" charset="0"/>
                <a:ea typeface="標楷體" charset="-120"/>
              </a:rPr>
              <a:t> Hu, </a:t>
            </a:r>
            <a:r>
              <a:rPr lang="en-US" altLang="zh-TW" sz="1400" b="0" dirty="0" err="1">
                <a:latin typeface="Calibri" charset="0"/>
                <a:ea typeface="標楷體" charset="-120"/>
              </a:rPr>
              <a:t>Qingyun</a:t>
            </a:r>
            <a:r>
              <a:rPr lang="en-US" altLang="zh-TW" sz="1400" b="0" dirty="0">
                <a:latin typeface="Calibri" charset="0"/>
                <a:ea typeface="標楷體" charset="-120"/>
              </a:rPr>
              <a:t> Wang, Heng Ji, and Meng Jiang (2022). "A survey of knowledge-enhanced text generation." ACM Computing Surveys  (2022). </a:t>
            </a:r>
          </a:p>
          <a:p>
            <a:pPr>
              <a:lnSpc>
                <a:spcPct val="120000"/>
              </a:lnSpc>
              <a:spcAft>
                <a:spcPts val="0"/>
              </a:spcAft>
            </a:pPr>
            <a:r>
              <a:rPr lang="en-US" altLang="zh-TW" sz="1400" b="0" dirty="0" err="1">
                <a:latin typeface="Calibri" charset="0"/>
                <a:ea typeface="標楷體" charset="-120"/>
              </a:rPr>
              <a:t>Erkut</a:t>
            </a:r>
            <a:r>
              <a:rPr lang="en-US" altLang="zh-TW" sz="1400" b="0" dirty="0">
                <a:latin typeface="Calibri" charset="0"/>
                <a:ea typeface="標楷體" charset="-120"/>
              </a:rPr>
              <a:t> </a:t>
            </a:r>
            <a:r>
              <a:rPr lang="en-US" altLang="zh-TW" sz="1400" b="0" dirty="0" err="1">
                <a:latin typeface="Calibri" charset="0"/>
                <a:ea typeface="標楷體" charset="-120"/>
              </a:rPr>
              <a:t>Erdem</a:t>
            </a:r>
            <a:r>
              <a:rPr lang="en-US" altLang="zh-TW" sz="1400" b="0" dirty="0">
                <a:latin typeface="Calibri" charset="0"/>
                <a:ea typeface="標楷體" charset="-120"/>
              </a:rPr>
              <a:t>, </a:t>
            </a:r>
            <a:r>
              <a:rPr lang="en-US" altLang="zh-TW" sz="1400" b="0" dirty="0" err="1">
                <a:latin typeface="Calibri" charset="0"/>
                <a:ea typeface="標楷體" charset="-120"/>
              </a:rPr>
              <a:t>Menekse</a:t>
            </a:r>
            <a:r>
              <a:rPr lang="en-US" altLang="zh-TW" sz="1400" b="0" dirty="0">
                <a:latin typeface="Calibri" charset="0"/>
                <a:ea typeface="標楷體" charset="-120"/>
              </a:rPr>
              <a:t> </a:t>
            </a:r>
            <a:r>
              <a:rPr lang="en-US" altLang="zh-TW" sz="1400" b="0" dirty="0" err="1">
                <a:latin typeface="Calibri" charset="0"/>
                <a:ea typeface="標楷體" charset="-120"/>
              </a:rPr>
              <a:t>Kuyu</a:t>
            </a:r>
            <a:r>
              <a:rPr lang="en-US" altLang="zh-TW" sz="1400" b="0" dirty="0">
                <a:latin typeface="Calibri" charset="0"/>
                <a:ea typeface="標楷體" charset="-120"/>
              </a:rPr>
              <a:t>, Semih </a:t>
            </a:r>
            <a:r>
              <a:rPr lang="en-US" altLang="zh-TW" sz="1400" b="0" dirty="0" err="1">
                <a:latin typeface="Calibri" charset="0"/>
                <a:ea typeface="標楷體" charset="-120"/>
              </a:rPr>
              <a:t>Yagcioglu</a:t>
            </a:r>
            <a:r>
              <a:rPr lang="en-US" altLang="zh-TW" sz="1400" b="0" dirty="0">
                <a:latin typeface="Calibri" charset="0"/>
                <a:ea typeface="標楷體" charset="-120"/>
              </a:rPr>
              <a:t>, Anette Frank, Letitia </a:t>
            </a:r>
            <a:r>
              <a:rPr lang="en-US" altLang="zh-TW" sz="1400" b="0" dirty="0" err="1">
                <a:latin typeface="Calibri" charset="0"/>
                <a:ea typeface="標楷體" charset="-120"/>
              </a:rPr>
              <a:t>Parcalabescu</a:t>
            </a:r>
            <a:r>
              <a:rPr lang="en-US" altLang="zh-TW" sz="1400" b="0" dirty="0">
                <a:latin typeface="Calibri" charset="0"/>
                <a:ea typeface="標楷體" charset="-120"/>
              </a:rPr>
              <a:t>, Barbara Plank, Andrii </a:t>
            </a:r>
            <a:r>
              <a:rPr lang="en-US" altLang="zh-TW" sz="1400" b="0" dirty="0" err="1">
                <a:latin typeface="Calibri" charset="0"/>
                <a:ea typeface="標楷體" charset="-120"/>
              </a:rPr>
              <a:t>Babii</a:t>
            </a:r>
            <a:r>
              <a:rPr lang="en-US" altLang="zh-TW" sz="1400" b="0" dirty="0">
                <a:latin typeface="Calibri" charset="0"/>
                <a:ea typeface="標楷體" charset="-120"/>
              </a:rPr>
              <a:t> et al (2022). "Neural Natural Language Generation: A Survey on </a:t>
            </a:r>
            <a:r>
              <a:rPr lang="en-US" altLang="zh-TW" sz="1400" b="0" dirty="0" err="1">
                <a:latin typeface="Calibri" charset="0"/>
                <a:ea typeface="標楷體" charset="-120"/>
              </a:rPr>
              <a:t>Multilinguality</a:t>
            </a:r>
            <a:r>
              <a:rPr lang="en-US" altLang="zh-TW" sz="1400" b="0" dirty="0">
                <a:latin typeface="Calibri" charset="0"/>
                <a:ea typeface="標楷體" charset="-120"/>
              </a:rPr>
              <a:t>, Multimodality, Controllability and Learning." Journal of Artificial Intelligence Research 73 (2022): 1131-1207.</a:t>
            </a:r>
          </a:p>
          <a:p>
            <a:pPr>
              <a:lnSpc>
                <a:spcPct val="120000"/>
              </a:lnSpc>
              <a:spcAft>
                <a:spcPts val="0"/>
              </a:spcAft>
            </a:pPr>
            <a:r>
              <a:rPr lang="en-US" altLang="zh-TW" sz="1400" b="0" dirty="0">
                <a:latin typeface="Calibri" charset="0"/>
                <a:ea typeface="標楷體" charset="-120"/>
              </a:rPr>
              <a:t>Jay </a:t>
            </a:r>
            <a:r>
              <a:rPr lang="en-US" altLang="zh-TW" sz="1400" b="0" dirty="0" err="1">
                <a:latin typeface="Calibri" charset="0"/>
                <a:ea typeface="標楷體" charset="-120"/>
              </a:rPr>
              <a:t>Alammar</a:t>
            </a:r>
            <a:r>
              <a:rPr lang="en-US" altLang="zh-TW" sz="1400" b="0" dirty="0">
                <a:latin typeface="Calibri" charset="0"/>
                <a:ea typeface="標楷體" charset="-120"/>
              </a:rPr>
              <a:t> (2019), The Illustrated GPT-2 (Visualizing Transformer Language Models), </a:t>
            </a:r>
            <a:r>
              <a:rPr lang="en-US" altLang="zh-TW" sz="1400" b="0" dirty="0">
                <a:latin typeface="Calibri" charset="0"/>
                <a:ea typeface="標楷體" charset="-120"/>
                <a:hlinkClick r:id="rId2"/>
              </a:rPr>
              <a:t>https://jalammar.github.io/illustrated-gpt2/</a:t>
            </a:r>
            <a:endParaRPr lang="en-US" altLang="zh-TW" sz="1400" b="0" dirty="0">
              <a:latin typeface="Calibri" charset="0"/>
              <a:ea typeface="標楷體" charset="-120"/>
            </a:endParaRPr>
          </a:p>
          <a:p>
            <a:pPr eaLnBrk="1" hangingPunct="1">
              <a:lnSpc>
                <a:spcPct val="120000"/>
              </a:lnSpc>
              <a:spcAft>
                <a:spcPts val="0"/>
              </a:spcAft>
            </a:pPr>
            <a:r>
              <a:rPr lang="en-US" altLang="zh-TW" sz="1400" b="0" dirty="0">
                <a:latin typeface="Calibri" charset="0"/>
                <a:ea typeface="標楷體" charset="-120"/>
              </a:rPr>
              <a:t>Benjamin Bengfort, Rebecca </a:t>
            </a:r>
            <a:r>
              <a:rPr lang="en-US" altLang="zh-TW" sz="1400" b="0" dirty="0" err="1">
                <a:latin typeface="Calibri" charset="0"/>
                <a:ea typeface="標楷體" charset="-120"/>
              </a:rPr>
              <a:t>Bilbro</a:t>
            </a:r>
            <a:r>
              <a:rPr lang="en-US" altLang="zh-TW" sz="1400" b="0" dirty="0">
                <a:latin typeface="Calibri" charset="0"/>
                <a:ea typeface="標楷體" charset="-120"/>
              </a:rPr>
              <a:t>, and Tony Ojeda (2018), Applied Text Analysis with Python: Enabling Language-Aware Data Products with Machine Learning, O’Reilly. </a:t>
            </a:r>
          </a:p>
          <a:p>
            <a:pPr eaLnBrk="1" hangingPunct="1">
              <a:lnSpc>
                <a:spcPct val="120000"/>
              </a:lnSpc>
              <a:spcAft>
                <a:spcPts val="0"/>
              </a:spcAft>
            </a:pPr>
            <a:r>
              <a:rPr lang="en-US" altLang="zh-TW" sz="1400" b="0" dirty="0" err="1">
                <a:latin typeface="Calibri" charset="0"/>
                <a:ea typeface="標楷體" charset="-120"/>
              </a:rPr>
              <a:t>Charu</a:t>
            </a:r>
            <a:r>
              <a:rPr lang="en-US" altLang="zh-TW" sz="1400" b="0" dirty="0">
                <a:latin typeface="Calibri" charset="0"/>
                <a:ea typeface="標楷體" charset="-120"/>
              </a:rPr>
              <a:t> C. Aggarwal (2018), Machine Learning for Text, Springer.</a:t>
            </a:r>
          </a:p>
          <a:p>
            <a:pPr eaLnBrk="1" hangingPunct="1">
              <a:lnSpc>
                <a:spcPct val="120000"/>
              </a:lnSpc>
              <a:spcAft>
                <a:spcPts val="0"/>
              </a:spcAft>
            </a:pPr>
            <a:r>
              <a:rPr lang="en-US" altLang="zh-TW" sz="1400" b="0" dirty="0">
                <a:latin typeface="Calibri" charset="0"/>
                <a:ea typeface="標楷體" charset="-120"/>
              </a:rPr>
              <a:t>Gabe </a:t>
            </a:r>
            <a:r>
              <a:rPr lang="en-US" altLang="zh-TW" sz="1400" b="0" dirty="0" err="1">
                <a:latin typeface="Calibri" charset="0"/>
                <a:ea typeface="標楷體" charset="-120"/>
              </a:rPr>
              <a:t>Ignatow</a:t>
            </a:r>
            <a:r>
              <a:rPr lang="en-US" altLang="zh-TW" sz="1400" b="0" dirty="0">
                <a:latin typeface="Calibri" charset="0"/>
                <a:ea typeface="標楷體" charset="-120"/>
              </a:rPr>
              <a:t> and Rada F. </a:t>
            </a:r>
            <a:r>
              <a:rPr lang="en-US" altLang="zh-TW" sz="1400" b="0" dirty="0" err="1">
                <a:latin typeface="Calibri" charset="0"/>
                <a:ea typeface="標楷體" charset="-120"/>
              </a:rPr>
              <a:t>Mihalcea</a:t>
            </a:r>
            <a:r>
              <a:rPr lang="en-US" altLang="zh-TW" sz="1400" b="0" dirty="0">
                <a:latin typeface="Calibri" charset="0"/>
                <a:ea typeface="標楷體" charset="-120"/>
              </a:rPr>
              <a:t> (2017), An Introduction to Text Mining: Research Design, Data Collection, and Analysis, SAGE Publications.</a:t>
            </a:r>
          </a:p>
          <a:p>
            <a:pPr eaLnBrk="1" hangingPunct="1">
              <a:lnSpc>
                <a:spcPct val="120000"/>
              </a:lnSpc>
              <a:spcAft>
                <a:spcPts val="0"/>
              </a:spcAft>
            </a:pPr>
            <a:r>
              <a:rPr lang="en-US" altLang="zh-TW" sz="1400" b="0" dirty="0">
                <a:latin typeface="Calibri" charset="0"/>
                <a:ea typeface="標楷體" charset="-120"/>
              </a:rPr>
              <a:t>Rajesh Arumugam (2018), Hands-On Natural Language Processing with Python: A practical guide to applying deep learning architectures to your NLP applications, </a:t>
            </a:r>
            <a:r>
              <a:rPr lang="en-US" altLang="zh-TW" sz="1400" b="0" dirty="0" err="1">
                <a:latin typeface="Calibri" charset="0"/>
                <a:ea typeface="標楷體" charset="-120"/>
              </a:rPr>
              <a:t>Packt</a:t>
            </a:r>
            <a:r>
              <a:rPr lang="en-US" altLang="zh-TW" sz="1400" b="0" dirty="0">
                <a:latin typeface="Calibri" charset="0"/>
                <a:ea typeface="標楷體" charset="-120"/>
              </a:rPr>
              <a:t>.</a:t>
            </a:r>
            <a:endParaRPr lang="en-US" altLang="en-US" sz="1400" b="0" dirty="0">
              <a:latin typeface="Calibri" charset="0"/>
              <a:ea typeface="標楷體" charset="-120"/>
            </a:endParaRPr>
          </a:p>
          <a:p>
            <a:pPr eaLnBrk="1" hangingPunct="1">
              <a:lnSpc>
                <a:spcPct val="120000"/>
              </a:lnSpc>
              <a:spcAft>
                <a:spcPts val="0"/>
              </a:spcAft>
            </a:pPr>
            <a:r>
              <a:rPr lang="en-US" altLang="zh-TW" sz="1400" b="0" dirty="0">
                <a:latin typeface="Calibri" charset="0"/>
                <a:ea typeface="標楷體" charset="-120"/>
              </a:rPr>
              <a:t>Jake </a:t>
            </a:r>
            <a:r>
              <a:rPr lang="en-US" altLang="zh-TW" sz="1400" b="0" dirty="0" err="1">
                <a:latin typeface="Calibri" charset="0"/>
                <a:ea typeface="標楷體" charset="-120"/>
              </a:rPr>
              <a:t>VanderPlas</a:t>
            </a:r>
            <a:r>
              <a:rPr lang="en-US" altLang="zh-TW" sz="1400" b="0" dirty="0">
                <a:latin typeface="Calibri" charset="0"/>
                <a:ea typeface="標楷體" charset="-120"/>
              </a:rPr>
              <a:t> (2016), Python Data Science Handbook: Essential Tools for Working with Data, O'Reilly Media.</a:t>
            </a:r>
          </a:p>
          <a:p>
            <a:pPr eaLnBrk="1" hangingPunct="1">
              <a:lnSpc>
                <a:spcPct val="120000"/>
              </a:lnSpc>
              <a:spcAft>
                <a:spcPts val="0"/>
              </a:spcAft>
            </a:pPr>
            <a:r>
              <a:rPr lang="en-US" altLang="zh-TW" sz="1400" b="0" dirty="0">
                <a:latin typeface="Calibri" charset="0"/>
                <a:ea typeface="標楷體" charset="-120"/>
              </a:rPr>
              <a:t>Devlin, Jacob, Ming-Wei Chang, Kenton Lee, and Kristina Toutanova (2018). "BERT: Pre-training of Deep Bidirectional Transformers for Language Understanding." </a:t>
            </a:r>
            <a:r>
              <a:rPr lang="en-US" altLang="zh-TW" sz="1400" b="0" dirty="0" err="1">
                <a:latin typeface="Calibri" charset="0"/>
                <a:ea typeface="標楷體" charset="-120"/>
              </a:rPr>
              <a:t>arXiv</a:t>
            </a:r>
            <a:r>
              <a:rPr lang="en-US" altLang="zh-TW" sz="1400" b="0" dirty="0">
                <a:latin typeface="Calibri" charset="0"/>
                <a:ea typeface="標楷體" charset="-120"/>
              </a:rPr>
              <a:t> preprint arXiv:1810.04805.</a:t>
            </a:r>
            <a:endParaRPr lang="en-US" sz="1400" b="0" dirty="0"/>
          </a:p>
          <a:p>
            <a:pPr eaLnBrk="1" hangingPunct="1">
              <a:lnSpc>
                <a:spcPct val="120000"/>
              </a:lnSpc>
              <a:spcAft>
                <a:spcPts val="0"/>
              </a:spcAft>
            </a:pPr>
            <a:r>
              <a:rPr lang="en-US" sz="1400" b="0" dirty="0"/>
              <a:t>The Super Duper NLP Repo, </a:t>
            </a:r>
            <a:r>
              <a:rPr lang="en-US" sz="1400" b="0" dirty="0">
                <a:hlinkClick r:id="rId3"/>
              </a:rPr>
              <a:t>https://notebooks.quantumstat.com/</a:t>
            </a:r>
            <a:endParaRPr lang="en-US" sz="1400" b="0" dirty="0"/>
          </a:p>
          <a:p>
            <a:pPr>
              <a:lnSpc>
                <a:spcPct val="120000"/>
              </a:lnSpc>
              <a:spcAft>
                <a:spcPts val="0"/>
              </a:spcAft>
            </a:pPr>
            <a:r>
              <a:rPr lang="en-US" sz="1400" b="0" dirty="0"/>
              <a:t>Jay </a:t>
            </a:r>
            <a:r>
              <a:rPr lang="en-US" sz="1400" b="0" dirty="0" err="1"/>
              <a:t>Alammar</a:t>
            </a:r>
            <a:r>
              <a:rPr lang="en-US" sz="1400" b="0" dirty="0"/>
              <a:t> (2018), The Illustrated Transformer, </a:t>
            </a:r>
            <a:r>
              <a:rPr lang="en-US" sz="1400" b="0" dirty="0">
                <a:hlinkClick r:id="rId4"/>
              </a:rPr>
              <a:t>http://jalammar.github.io/illustrated-transformer/</a:t>
            </a:r>
            <a:endParaRPr lang="en-US" sz="1400" b="0" dirty="0"/>
          </a:p>
          <a:p>
            <a:pPr>
              <a:lnSpc>
                <a:spcPct val="120000"/>
              </a:lnSpc>
              <a:spcAft>
                <a:spcPts val="0"/>
              </a:spcAft>
            </a:pPr>
            <a:r>
              <a:rPr lang="en-US" sz="1400" b="0" dirty="0"/>
              <a:t>Jay </a:t>
            </a:r>
            <a:r>
              <a:rPr lang="en-US" sz="1400" b="0" dirty="0" err="1"/>
              <a:t>Alammar</a:t>
            </a:r>
            <a:r>
              <a:rPr lang="en-US" sz="1400" b="0" dirty="0"/>
              <a:t> (2019), A Visual Guide to Using BERT for the First Time, </a:t>
            </a:r>
            <a:r>
              <a:rPr lang="en-US" sz="1400" b="0" dirty="0">
                <a:hlinkClick r:id="rId5"/>
              </a:rPr>
              <a:t>http://jalammar.github.io/a-visual-guide-to-using-bert-for-the-first-time/</a:t>
            </a:r>
            <a:endParaRPr lang="en-US" sz="1400" b="0" dirty="0"/>
          </a:p>
          <a:p>
            <a:pPr>
              <a:lnSpc>
                <a:spcPct val="120000"/>
              </a:lnSpc>
              <a:spcAft>
                <a:spcPts val="0"/>
              </a:spcAft>
            </a:pPr>
            <a:r>
              <a:rPr lang="en-US" sz="1400" b="0" dirty="0"/>
              <a:t>NLP with Transformer, </a:t>
            </a:r>
            <a:r>
              <a:rPr lang="en-US" sz="1400" b="0" dirty="0">
                <a:hlinkClick r:id="rId6"/>
              </a:rPr>
              <a:t>https://github.com/nlp-with-transformers/notebooks</a:t>
            </a:r>
            <a:endParaRPr lang="en-US" sz="1400" b="0" dirty="0"/>
          </a:p>
          <a:p>
            <a:pPr eaLnBrk="1" hangingPunct="1">
              <a:lnSpc>
                <a:spcPct val="120000"/>
              </a:lnSpc>
              <a:spcAft>
                <a:spcPts val="0"/>
              </a:spcAft>
            </a:pPr>
            <a:r>
              <a:rPr lang="en-US" altLang="zh-TW" sz="1400" b="0" dirty="0">
                <a:latin typeface="Calibri" charset="0"/>
                <a:ea typeface="標楷體" charset="-120"/>
              </a:rPr>
              <a:t>Min-</a:t>
            </a:r>
            <a:r>
              <a:rPr lang="en-US" altLang="zh-TW" sz="1400" b="0" dirty="0" err="1">
                <a:latin typeface="Calibri" charset="0"/>
                <a:ea typeface="標楷體" charset="-120"/>
              </a:rPr>
              <a:t>Yuh</a:t>
            </a:r>
            <a:r>
              <a:rPr lang="en-US" altLang="zh-TW" sz="1400" b="0" dirty="0">
                <a:latin typeface="Calibri" charset="0"/>
                <a:ea typeface="標楷體" charset="-120"/>
              </a:rPr>
              <a:t> Day (2022), Python 101, </a:t>
            </a:r>
            <a:r>
              <a:rPr lang="en-US" altLang="zh-TW" sz="1400" b="0" dirty="0">
                <a:latin typeface="Calibri" charset="0"/>
                <a:ea typeface="標楷體" charset="-120"/>
                <a:hlinkClick r:id="rId7"/>
              </a:rPr>
              <a:t>https://tinyurl.com/aintpupython101</a:t>
            </a:r>
            <a:endParaRPr lang="en-US" altLang="zh-TW" sz="1200" b="0" dirty="0">
              <a:latin typeface="Calibri" charset="0"/>
              <a:ea typeface="標楷體" charset="-120"/>
            </a:endParaRPr>
          </a:p>
          <a:p>
            <a:pPr marL="0" indent="0">
              <a:buNone/>
            </a:pPr>
            <a:endParaRPr lang="en-US" altLang="zh-TW" sz="1400" b="0" dirty="0">
              <a:latin typeface="Calibri" charset="0"/>
              <a:ea typeface="標楷體" charset="-120"/>
            </a:endParaRPr>
          </a:p>
        </p:txBody>
      </p:sp>
      <p:sp>
        <p:nvSpPr>
          <p:cNvPr id="144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F9B038A-02CF-644D-BAD5-0819065A699B}" type="slidenum">
              <a:rPr kumimoji="0" lang="zh-TW" altLang="en-US" sz="1200">
                <a:solidFill>
                  <a:srgbClr val="898989"/>
                </a:solidFill>
                <a:latin typeface="Calibri" charset="0"/>
                <a:ea typeface="MS PGothic" charset="-128"/>
              </a:rPr>
              <a:pPr eaLnBrk="1" hangingPunct="1"/>
              <a:t>56</a:t>
            </a:fld>
            <a:endParaRPr kumimoji="0" lang="zh-TW" altLang="en-US" sz="1200">
              <a:solidFill>
                <a:srgbClr val="898989"/>
              </a:solidFill>
              <a:latin typeface="Calibri" charset="0"/>
              <a:ea typeface="MS PGothic" charset="-128"/>
            </a:endParaRPr>
          </a:p>
        </p:txBody>
      </p:sp>
    </p:spTree>
    <p:extLst>
      <p:ext uri="{BB962C8B-B14F-4D97-AF65-F5344CB8AC3E}">
        <p14:creationId xmlns:p14="http://schemas.microsoft.com/office/powerpoint/2010/main" val="4220729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135104"/>
            <a:ext cx="11222181" cy="1150357"/>
          </a:xfrm>
        </p:spPr>
        <p:txBody>
          <a:bodyPr>
            <a:normAutofit fontScale="90000"/>
          </a:bodyPr>
          <a:lstStyle/>
          <a:p>
            <a:r>
              <a:rPr lang="en-US" altLang="zh-TW" sz="9600" dirty="0">
                <a:solidFill>
                  <a:schemeClr val="accent1"/>
                </a:solidFill>
                <a:latin typeface="Calibri" charset="0"/>
                <a:ea typeface="標楷體" charset="-120"/>
              </a:rPr>
              <a:t>Outline</a:t>
            </a:r>
            <a:endParaRPr lang="en-US" sz="12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
        <p:nvSpPr>
          <p:cNvPr id="7" name="Content Placeholder 2">
            <a:extLst>
              <a:ext uri="{FF2B5EF4-FFF2-40B4-BE49-F238E27FC236}">
                <a16:creationId xmlns:a16="http://schemas.microsoft.com/office/drawing/2014/main" id="{4955ED94-65AB-ED4B-8969-AA65A4D625EB}"/>
              </a:ext>
            </a:extLst>
          </p:cNvPr>
          <p:cNvSpPr>
            <a:spLocks noGrp="1"/>
          </p:cNvSpPr>
          <p:nvPr>
            <p:ph idx="1"/>
          </p:nvPr>
        </p:nvSpPr>
        <p:spPr>
          <a:xfrm>
            <a:off x="520321" y="1285461"/>
            <a:ext cx="11222181" cy="5437435"/>
          </a:xfrm>
        </p:spPr>
        <p:txBody>
          <a:bodyPr>
            <a:normAutofit lnSpcReduction="10000"/>
          </a:bodyPr>
          <a:lstStyle/>
          <a:p>
            <a:pPr marL="320040" indent="-320040"/>
            <a:r>
              <a:rPr lang="en-US" sz="2800" dirty="0">
                <a:solidFill>
                  <a:schemeClr val="accent1"/>
                </a:solidFill>
              </a:rPr>
              <a:t>Text Generation</a:t>
            </a:r>
          </a:p>
          <a:p>
            <a:pPr marL="777240" lvl="1" indent="-320040"/>
            <a:r>
              <a:rPr lang="en-US" dirty="0">
                <a:solidFill>
                  <a:schemeClr val="accent1"/>
                </a:solidFill>
              </a:rPr>
              <a:t>Natural Language Generation (NLG)</a:t>
            </a:r>
          </a:p>
          <a:p>
            <a:pPr marL="1234440" lvl="2" indent="-320040"/>
            <a:r>
              <a:rPr lang="en-US" sz="2800" dirty="0">
                <a:solidFill>
                  <a:schemeClr val="accent1"/>
                </a:solidFill>
              </a:rPr>
              <a:t>Language Modeling</a:t>
            </a:r>
          </a:p>
          <a:p>
            <a:pPr marL="1234440" lvl="2" indent="-320040"/>
            <a:r>
              <a:rPr lang="en-US" sz="2800" dirty="0">
                <a:solidFill>
                  <a:schemeClr val="accent1"/>
                </a:solidFill>
              </a:rPr>
              <a:t>Conditional Language Modeling</a:t>
            </a:r>
          </a:p>
          <a:p>
            <a:pPr marL="777240" lvl="1" indent="-320040"/>
            <a:r>
              <a:rPr lang="en-US" dirty="0">
                <a:solidFill>
                  <a:schemeClr val="accent1"/>
                </a:solidFill>
              </a:rPr>
              <a:t>Next Word Prediction</a:t>
            </a:r>
          </a:p>
          <a:p>
            <a:pPr marL="320040" indent="-320040"/>
            <a:r>
              <a:rPr lang="en-US" sz="2800" dirty="0">
                <a:solidFill>
                  <a:schemeClr val="accent1"/>
                </a:solidFill>
              </a:rPr>
              <a:t>Decoding Algorithm</a:t>
            </a:r>
          </a:p>
          <a:p>
            <a:pPr marL="777240" lvl="1" indent="-320040"/>
            <a:r>
              <a:rPr lang="en-US" sz="2400" dirty="0">
                <a:solidFill>
                  <a:schemeClr val="accent1"/>
                </a:solidFill>
              </a:rPr>
              <a:t>Greedy Search Decoding</a:t>
            </a:r>
          </a:p>
          <a:p>
            <a:pPr marL="777240" lvl="1" indent="-320040"/>
            <a:r>
              <a:rPr lang="en-US" sz="2400" dirty="0">
                <a:solidFill>
                  <a:schemeClr val="accent1"/>
                </a:solidFill>
              </a:rPr>
              <a:t>Beam Search Decoding</a:t>
            </a:r>
          </a:p>
          <a:p>
            <a:pPr marL="777240" lvl="1" indent="-320040"/>
            <a:r>
              <a:rPr lang="en-US" sz="2400" dirty="0">
                <a:solidFill>
                  <a:schemeClr val="accent1"/>
                </a:solidFill>
              </a:rPr>
              <a:t>Sampling Methods</a:t>
            </a:r>
          </a:p>
          <a:p>
            <a:pPr marL="777240" lvl="1" indent="-320040"/>
            <a:r>
              <a:rPr lang="en-US" sz="2400" dirty="0">
                <a:solidFill>
                  <a:schemeClr val="accent1"/>
                </a:solidFill>
              </a:rPr>
              <a:t>Top-k and Nucleus Sampling</a:t>
            </a:r>
            <a:endParaRPr lang="en-US" sz="2800" dirty="0">
              <a:solidFill>
                <a:schemeClr val="accent1"/>
              </a:solidFill>
            </a:endParaRPr>
          </a:p>
          <a:p>
            <a:pPr marL="777240" lvl="1" indent="-320040"/>
            <a:endParaRPr lang="en-US" dirty="0">
              <a:solidFill>
                <a:schemeClr val="accent1"/>
              </a:solidFill>
            </a:endParaRPr>
          </a:p>
          <a:p>
            <a:pPr marL="320040" indent="-320040"/>
            <a:endParaRPr lang="en-US" sz="2800" dirty="0">
              <a:solidFill>
                <a:schemeClr val="accent1"/>
              </a:solidFill>
            </a:endParaRPr>
          </a:p>
        </p:txBody>
      </p:sp>
    </p:spTree>
    <p:extLst>
      <p:ext uri="{BB962C8B-B14F-4D97-AF65-F5344CB8AC3E}">
        <p14:creationId xmlns:p14="http://schemas.microsoft.com/office/powerpoint/2010/main" val="31976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16821-1804-6A45-697C-1C7065A908C5}"/>
              </a:ext>
            </a:extLst>
          </p:cNvPr>
          <p:cNvSpPr>
            <a:spLocks noGrp="1"/>
          </p:cNvSpPr>
          <p:nvPr>
            <p:ph type="title"/>
          </p:nvPr>
        </p:nvSpPr>
        <p:spPr/>
        <p:txBody>
          <a:bodyPr>
            <a:normAutofit/>
          </a:bodyPr>
          <a:lstStyle/>
          <a:p>
            <a:r>
              <a:rPr lang="en-US" dirty="0"/>
              <a:t>Text Generation</a:t>
            </a:r>
          </a:p>
        </p:txBody>
      </p:sp>
      <p:sp>
        <p:nvSpPr>
          <p:cNvPr id="3" name="Content Placeholder 2">
            <a:extLst>
              <a:ext uri="{FF2B5EF4-FFF2-40B4-BE49-F238E27FC236}">
                <a16:creationId xmlns:a16="http://schemas.microsoft.com/office/drawing/2014/main" id="{7202DC5B-7D3C-65F1-2595-0C76892106EE}"/>
              </a:ext>
            </a:extLst>
          </p:cNvPr>
          <p:cNvSpPr>
            <a:spLocks noGrp="1"/>
          </p:cNvSpPr>
          <p:nvPr>
            <p:ph idx="1"/>
          </p:nvPr>
        </p:nvSpPr>
        <p:spPr/>
        <p:txBody>
          <a:bodyPr/>
          <a:lstStyle/>
          <a:p>
            <a:r>
              <a:rPr lang="en-US" dirty="0"/>
              <a:t>Natural Language Generation (NLG)</a:t>
            </a:r>
          </a:p>
          <a:p>
            <a:pPr lvl="1"/>
            <a:r>
              <a:rPr lang="en-US" dirty="0"/>
              <a:t>Language Modeling</a:t>
            </a:r>
          </a:p>
          <a:p>
            <a:pPr lvl="1"/>
            <a:r>
              <a:rPr lang="en-US" dirty="0"/>
              <a:t>Conditional Language Modeling</a:t>
            </a:r>
          </a:p>
          <a:p>
            <a:r>
              <a:rPr lang="en-US" dirty="0"/>
              <a:t>Next Word Prediction</a:t>
            </a:r>
          </a:p>
          <a:p>
            <a:endParaRPr lang="en-US" dirty="0"/>
          </a:p>
          <a:p>
            <a:endParaRPr lang="en-US" dirty="0"/>
          </a:p>
        </p:txBody>
      </p:sp>
      <p:sp>
        <p:nvSpPr>
          <p:cNvPr id="4" name="Slide Number Placeholder 3">
            <a:extLst>
              <a:ext uri="{FF2B5EF4-FFF2-40B4-BE49-F238E27FC236}">
                <a16:creationId xmlns:a16="http://schemas.microsoft.com/office/drawing/2014/main" id="{AADB1AD6-8AAD-EBB7-3467-FA448D466E2A}"/>
              </a:ext>
            </a:extLst>
          </p:cNvPr>
          <p:cNvSpPr>
            <a:spLocks noGrp="1"/>
          </p:cNvSpPr>
          <p:nvPr>
            <p:ph type="sldNum" sz="quarter" idx="12"/>
          </p:nvPr>
        </p:nvSpPr>
        <p:spPr/>
        <p:txBody>
          <a:bodyPr/>
          <a:lstStyle/>
          <a:p>
            <a:fld id="{5D6FF71F-CF6A-4C46-8F9B-61D49EEA70E3}" type="slidenum">
              <a:rPr lang="en-US" smtClean="0"/>
              <a:t>7</a:t>
            </a:fld>
            <a:endParaRPr lang="en-US"/>
          </a:p>
        </p:txBody>
      </p:sp>
    </p:spTree>
    <p:extLst>
      <p:ext uri="{BB962C8B-B14F-4D97-AF65-F5344CB8AC3E}">
        <p14:creationId xmlns:p14="http://schemas.microsoft.com/office/powerpoint/2010/main" val="942957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456943" y="6488668"/>
            <a:ext cx="4883645" cy="400110"/>
          </a:xfrm>
          <a:prstGeom prst="rect">
            <a:avLst/>
          </a:prstGeom>
        </p:spPr>
        <p:txBody>
          <a:bodyPr wrap="none">
            <a:spAutoFit/>
          </a:bodyPr>
          <a:lstStyle/>
          <a:p>
            <a:pPr algn="ctr"/>
            <a:r>
              <a:rPr lang="en-US" sz="2000" dirty="0">
                <a:hlinkClick r:id="rId2"/>
              </a:rPr>
              <a:t>https://huggingface.co/tasks/text-generation</a:t>
            </a:r>
            <a:endParaRPr lang="en-US" sz="2000" dirty="0"/>
          </a:p>
        </p:txBody>
      </p:sp>
      <p:pic>
        <p:nvPicPr>
          <p:cNvPr id="6" name="Picture 5">
            <a:extLst>
              <a:ext uri="{FF2B5EF4-FFF2-40B4-BE49-F238E27FC236}">
                <a16:creationId xmlns:a16="http://schemas.microsoft.com/office/drawing/2014/main" id="{149A2CA7-0EE4-0345-8AE7-13365AF6BA38}"/>
              </a:ext>
            </a:extLst>
          </p:cNvPr>
          <p:cNvPicPr>
            <a:picLocks noChangeAspect="1"/>
          </p:cNvPicPr>
          <p:nvPr/>
        </p:nvPicPr>
        <p:blipFill>
          <a:blip r:embed="rId3"/>
          <a:stretch>
            <a:fillRect/>
          </a:stretch>
        </p:blipFill>
        <p:spPr>
          <a:xfrm>
            <a:off x="1092462" y="1132771"/>
            <a:ext cx="10106034" cy="5269468"/>
          </a:xfrm>
          <a:prstGeom prst="rect">
            <a:avLst/>
          </a:prstGeom>
        </p:spPr>
      </p:pic>
    </p:spTree>
    <p:extLst>
      <p:ext uri="{BB962C8B-B14F-4D97-AF65-F5344CB8AC3E}">
        <p14:creationId xmlns:p14="http://schemas.microsoft.com/office/powerpoint/2010/main" val="3886749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pic>
        <p:nvPicPr>
          <p:cNvPr id="5" name="Picture 4">
            <a:extLst>
              <a:ext uri="{FF2B5EF4-FFF2-40B4-BE49-F238E27FC236}">
                <a16:creationId xmlns:a16="http://schemas.microsoft.com/office/drawing/2014/main" id="{6F5E0FE3-A66A-8E9F-8032-945567714CDE}"/>
              </a:ext>
            </a:extLst>
          </p:cNvPr>
          <p:cNvPicPr>
            <a:picLocks noChangeAspect="1"/>
          </p:cNvPicPr>
          <p:nvPr/>
        </p:nvPicPr>
        <p:blipFill>
          <a:blip r:embed="rId2"/>
          <a:stretch>
            <a:fillRect/>
          </a:stretch>
        </p:blipFill>
        <p:spPr>
          <a:xfrm>
            <a:off x="2403151" y="1138317"/>
            <a:ext cx="7164030" cy="5350351"/>
          </a:xfrm>
          <a:prstGeom prst="rect">
            <a:avLst/>
          </a:prstGeom>
        </p:spPr>
      </p:pic>
      <p:sp>
        <p:nvSpPr>
          <p:cNvPr id="8" name="Rectangle 7">
            <a:extLst>
              <a:ext uri="{FF2B5EF4-FFF2-40B4-BE49-F238E27FC236}">
                <a16:creationId xmlns:a16="http://schemas.microsoft.com/office/drawing/2014/main" id="{0721B373-95CB-FD8B-1F0F-4E3B4EA4CA52}"/>
              </a:ext>
            </a:extLst>
          </p:cNvPr>
          <p:cNvSpPr/>
          <p:nvPr/>
        </p:nvSpPr>
        <p:spPr>
          <a:xfrm>
            <a:off x="3456943" y="6488668"/>
            <a:ext cx="4883645" cy="400110"/>
          </a:xfrm>
          <a:prstGeom prst="rect">
            <a:avLst/>
          </a:prstGeom>
        </p:spPr>
        <p:txBody>
          <a:bodyPr wrap="none">
            <a:spAutoFit/>
          </a:bodyPr>
          <a:lstStyle/>
          <a:p>
            <a:pPr algn="ctr"/>
            <a:r>
              <a:rPr lang="en-US" sz="2000" dirty="0">
                <a:hlinkClick r:id="rId3"/>
              </a:rPr>
              <a:t>https://huggingface.co/tasks/text-generation</a:t>
            </a:r>
            <a:endParaRPr lang="en-US" sz="2000" dirty="0"/>
          </a:p>
        </p:txBody>
      </p:sp>
    </p:spTree>
    <p:extLst>
      <p:ext uri="{BB962C8B-B14F-4D97-AF65-F5344CB8AC3E}">
        <p14:creationId xmlns:p14="http://schemas.microsoft.com/office/powerpoint/2010/main" val="2241663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19444</TotalTime>
  <Words>3159</Words>
  <Application>Microsoft Macintosh PowerPoint</Application>
  <PresentationFormat>Widescreen</PresentationFormat>
  <Paragraphs>358</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Cambria Math</vt:lpstr>
      <vt:lpstr>Courier New</vt:lpstr>
      <vt:lpstr>Office Theme</vt:lpstr>
      <vt:lpstr>Text Generation Natural Language Generation (NLG)</vt:lpstr>
      <vt:lpstr>Syllabus</vt:lpstr>
      <vt:lpstr>Syllabus</vt:lpstr>
      <vt:lpstr>Syllabus</vt:lpstr>
      <vt:lpstr>Text Generation</vt:lpstr>
      <vt:lpstr>Outline</vt:lpstr>
      <vt:lpstr>Text Generation</vt:lpstr>
      <vt:lpstr>Text Generation</vt:lpstr>
      <vt:lpstr>Text Generation</vt:lpstr>
      <vt:lpstr>Text Generation Natural Language Generation (NLG) The Challenge with Generating Coherent Text Next Word Prediction</vt:lpstr>
      <vt:lpstr>Transformer Models</vt:lpstr>
      <vt:lpstr>Text Generation</vt:lpstr>
      <vt:lpstr>Text Generation</vt:lpstr>
      <vt:lpstr>Text Generation Decoding Algorithm</vt:lpstr>
      <vt:lpstr>Text Generation Greedy Search Decoding</vt:lpstr>
      <vt:lpstr>Text Generation Beam Search Decoding</vt:lpstr>
      <vt:lpstr>The Illustrated GPT-2  (Visualizing Transformer Language Models) Jay Alammar (2019)</vt:lpstr>
      <vt:lpstr>GPT-2 Output </vt:lpstr>
      <vt:lpstr>GPT-2 Autoregression</vt:lpstr>
      <vt:lpstr>Transformer Encoder Decoder</vt:lpstr>
      <vt:lpstr>GPT-2 Sizes</vt:lpstr>
      <vt:lpstr>GPT-2 Sizes Hyperparameters</vt:lpstr>
      <vt:lpstr>Transformer Encoder</vt:lpstr>
      <vt:lpstr>Transformer Decoder</vt:lpstr>
      <vt:lpstr>Self-Attention and Masked-Self-Attention</vt:lpstr>
      <vt:lpstr>Transformer Decoder</vt:lpstr>
      <vt:lpstr>GPT-2 Layers</vt:lpstr>
      <vt:lpstr>GPT-2 Simple Ooutput</vt:lpstr>
      <vt:lpstr>GPT-2 Simple Ooutput</vt:lpstr>
      <vt:lpstr>T5 Text-to-Text Transfer Transformer</vt:lpstr>
      <vt:lpstr>Internal Knowledge-Enhanced Text Generation</vt:lpstr>
      <vt:lpstr>External Knowledge-Enhanced Text Generation</vt:lpstr>
      <vt:lpstr>Knowledge-Enhanced Text Generation</vt:lpstr>
      <vt:lpstr>Text Generation Models</vt:lpstr>
      <vt:lpstr>Text Generation  Encoder-Decoder Frameworks Conditional Distribution</vt:lpstr>
      <vt:lpstr>Knowledge-Enhanced Text Generation Incorporating knowledge into text generation by treating knowledge as the target</vt:lpstr>
      <vt:lpstr>Knowledge-Enhanced Text Generation</vt:lpstr>
      <vt:lpstr>Neural Natural Language Generation:  Multilinguality, Multimodality, Controllability and Learning</vt:lpstr>
      <vt:lpstr>Neural Image Captioning (NIC)  image-to-text description generation</vt:lpstr>
      <vt:lpstr>Controllable Text Simplification with an explicit paraphrasing pipeline</vt:lpstr>
      <vt:lpstr>Visual Question Answering Neural caption generation is employed to aid answer prediction</vt:lpstr>
      <vt:lpstr>Hugging Face Tasks Natural Language Processing</vt:lpstr>
      <vt:lpstr>NLP with Transformers Github</vt:lpstr>
      <vt:lpstr>NLP with Transformers Github Notebooks</vt:lpstr>
      <vt:lpstr>Python in Google Colab (Python101)</vt:lpstr>
      <vt:lpstr>Python in Google Colab (Python101)</vt:lpstr>
      <vt:lpstr>Python in Google Colab (Python101)</vt:lpstr>
      <vt:lpstr>Python in Google Colab (Python101)</vt:lpstr>
      <vt:lpstr>Python in Google Colab (Python101)</vt:lpstr>
      <vt:lpstr>Text Generation</vt:lpstr>
      <vt:lpstr>Text Generation</vt:lpstr>
      <vt:lpstr>Text Generation</vt:lpstr>
      <vt:lpstr>Text2Text Generation</vt:lpstr>
      <vt:lpstr>Text2Text Generation</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for Text Analytics</dc:title>
  <dc:subject/>
  <dc:creator>Min-Yuh Day</dc:creator>
  <cp:keywords>Artificial Intelligence, Text Analytics, AITA</cp:keywords>
  <dc:description>Artificial Intelligence for Text Analytics</dc:description>
  <cp:lastModifiedBy>imyday@gmail.com</cp:lastModifiedBy>
  <cp:revision>1110</cp:revision>
  <cp:lastPrinted>2020-12-23T14:44:17Z</cp:lastPrinted>
  <dcterms:created xsi:type="dcterms:W3CDTF">2019-09-12T03:09:52Z</dcterms:created>
  <dcterms:modified xsi:type="dcterms:W3CDTF">2022-05-03T13:19:39Z</dcterms:modified>
  <cp:category/>
</cp:coreProperties>
</file>