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5"/>
  </p:notesMasterIdLst>
  <p:sldIdLst>
    <p:sldId id="3462" r:id="rId2"/>
    <p:sldId id="3780" r:id="rId3"/>
    <p:sldId id="3784" r:id="rId4"/>
    <p:sldId id="3785" r:id="rId5"/>
    <p:sldId id="3804" r:id="rId6"/>
    <p:sldId id="3803" r:id="rId7"/>
    <p:sldId id="2382" r:id="rId8"/>
    <p:sldId id="2384" r:id="rId9"/>
    <p:sldId id="3257" r:id="rId10"/>
    <p:sldId id="3260" r:id="rId11"/>
    <p:sldId id="2452" r:id="rId12"/>
    <p:sldId id="936" r:id="rId13"/>
    <p:sldId id="3256" r:id="rId14"/>
    <p:sldId id="2718" r:id="rId15"/>
    <p:sldId id="1781" r:id="rId16"/>
    <p:sldId id="2583" r:id="rId17"/>
    <p:sldId id="2612" r:id="rId18"/>
    <p:sldId id="2627" r:id="rId19"/>
    <p:sldId id="2628" r:id="rId20"/>
    <p:sldId id="2629" r:id="rId21"/>
    <p:sldId id="2630" r:id="rId22"/>
    <p:sldId id="2631" r:id="rId23"/>
    <p:sldId id="2632" r:id="rId24"/>
    <p:sldId id="2633" r:id="rId25"/>
    <p:sldId id="2649" r:id="rId26"/>
    <p:sldId id="2383" r:id="rId27"/>
    <p:sldId id="2373" r:id="rId28"/>
    <p:sldId id="2389" r:id="rId29"/>
    <p:sldId id="2381" r:id="rId30"/>
    <p:sldId id="2376" r:id="rId31"/>
    <p:sldId id="2378" r:id="rId32"/>
    <p:sldId id="2379" r:id="rId33"/>
    <p:sldId id="2380" r:id="rId34"/>
    <p:sldId id="2387" r:id="rId35"/>
    <p:sldId id="2420" r:id="rId36"/>
    <p:sldId id="2396" r:id="rId37"/>
    <p:sldId id="2397" r:id="rId38"/>
    <p:sldId id="2398" r:id="rId39"/>
    <p:sldId id="2683" r:id="rId40"/>
    <p:sldId id="2399" r:id="rId41"/>
    <p:sldId id="2400" r:id="rId42"/>
    <p:sldId id="2401" r:id="rId43"/>
    <p:sldId id="2402" r:id="rId44"/>
    <p:sldId id="2403" r:id="rId45"/>
    <p:sldId id="2404" r:id="rId46"/>
    <p:sldId id="2405" r:id="rId47"/>
    <p:sldId id="2406" r:id="rId48"/>
    <p:sldId id="2407" r:id="rId49"/>
    <p:sldId id="2408" r:id="rId50"/>
    <p:sldId id="2409" r:id="rId51"/>
    <p:sldId id="2410" r:id="rId52"/>
    <p:sldId id="2411" r:id="rId53"/>
    <p:sldId id="2412" r:id="rId54"/>
    <p:sldId id="2413" r:id="rId55"/>
    <p:sldId id="2414" r:id="rId56"/>
    <p:sldId id="2415" r:id="rId57"/>
    <p:sldId id="2416" r:id="rId58"/>
    <p:sldId id="2417" r:id="rId59"/>
    <p:sldId id="2418" r:id="rId60"/>
    <p:sldId id="2419" r:id="rId61"/>
    <p:sldId id="3261" r:id="rId62"/>
    <p:sldId id="3262" r:id="rId63"/>
    <p:sldId id="2449" r:id="rId64"/>
    <p:sldId id="2450" r:id="rId65"/>
    <p:sldId id="2451" r:id="rId66"/>
    <p:sldId id="2486" r:id="rId67"/>
    <p:sldId id="2453" r:id="rId68"/>
    <p:sldId id="2487" r:id="rId69"/>
    <p:sldId id="2488" r:id="rId70"/>
    <p:sldId id="2489" r:id="rId71"/>
    <p:sldId id="2490" r:id="rId72"/>
    <p:sldId id="2491" r:id="rId73"/>
    <p:sldId id="2492" r:id="rId74"/>
    <p:sldId id="2493" r:id="rId75"/>
    <p:sldId id="2494" r:id="rId76"/>
    <p:sldId id="2495" r:id="rId77"/>
    <p:sldId id="2496" r:id="rId78"/>
    <p:sldId id="2497" r:id="rId79"/>
    <p:sldId id="2498" r:id="rId80"/>
    <p:sldId id="2499" r:id="rId81"/>
    <p:sldId id="2500" r:id="rId82"/>
    <p:sldId id="2501" r:id="rId83"/>
    <p:sldId id="2502" r:id="rId84"/>
    <p:sldId id="2503" r:id="rId85"/>
    <p:sldId id="1726" r:id="rId86"/>
    <p:sldId id="2938" r:id="rId87"/>
    <p:sldId id="2504" r:id="rId88"/>
    <p:sldId id="2505" r:id="rId89"/>
    <p:sldId id="1845" r:id="rId90"/>
    <p:sldId id="3816" r:id="rId91"/>
    <p:sldId id="3817" r:id="rId92"/>
    <p:sldId id="3818" r:id="rId93"/>
    <p:sldId id="3010" r:id="rId94"/>
    <p:sldId id="3011" r:id="rId95"/>
    <p:sldId id="3012" r:id="rId96"/>
    <p:sldId id="3013" r:id="rId97"/>
    <p:sldId id="3819" r:id="rId98"/>
    <p:sldId id="3014" r:id="rId99"/>
    <p:sldId id="2958" r:id="rId100"/>
    <p:sldId id="2738" r:id="rId101"/>
    <p:sldId id="2739" r:id="rId102"/>
    <p:sldId id="2740" r:id="rId103"/>
    <p:sldId id="2741" r:id="rId104"/>
    <p:sldId id="2742" r:id="rId105"/>
    <p:sldId id="2743" r:id="rId106"/>
    <p:sldId id="2744" r:id="rId107"/>
    <p:sldId id="2745" r:id="rId108"/>
    <p:sldId id="2746" r:id="rId109"/>
    <p:sldId id="2747" r:id="rId110"/>
    <p:sldId id="2748" r:id="rId111"/>
    <p:sldId id="2749" r:id="rId112"/>
    <p:sldId id="2750" r:id="rId113"/>
    <p:sldId id="2751" r:id="rId114"/>
    <p:sldId id="2752" r:id="rId115"/>
    <p:sldId id="2753" r:id="rId116"/>
    <p:sldId id="2754" r:id="rId117"/>
    <p:sldId id="2755" r:id="rId118"/>
    <p:sldId id="2756" r:id="rId119"/>
    <p:sldId id="2761" r:id="rId120"/>
    <p:sldId id="2997" r:id="rId121"/>
    <p:sldId id="1787" r:id="rId122"/>
    <p:sldId id="1586" r:id="rId123"/>
    <p:sldId id="1819" r:id="rId124"/>
    <p:sldId id="1821" r:id="rId125"/>
    <p:sldId id="2760" r:id="rId126"/>
    <p:sldId id="1820" r:id="rId127"/>
    <p:sldId id="2787" r:id="rId128"/>
    <p:sldId id="2784" r:id="rId129"/>
    <p:sldId id="3814" r:id="rId130"/>
    <p:sldId id="3815" r:id="rId131"/>
    <p:sldId id="3822" r:id="rId132"/>
    <p:sldId id="3820" r:id="rId133"/>
    <p:sldId id="1818" r:id="rId1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32"/>
    <p:restoredTop sz="92195"/>
  </p:normalViewPr>
  <p:slideViewPr>
    <p:cSldViewPr snapToGrid="0" snapToObjects="1">
      <p:cViewPr varScale="1">
        <p:scale>
          <a:sx n="97" d="100"/>
          <a:sy n="97" d="100"/>
        </p:scale>
        <p:origin x="2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3/8/22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pythontutor.com/visualize.html" TargetMode="External"/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goo.gl/E6w5ph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python-numpy-tutorial/" TargetMode="External"/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python-numpy-tutorial/" TargetMode="External"/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scipy.org/doc/numpy-dev/user/quickstart.html" TargetMode="External"/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81523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http://pythontutor.com/visualize.html</a:t>
            </a:r>
            <a:endParaRPr lang="en-US" dirty="0"/>
          </a:p>
          <a:p>
            <a:r>
              <a:rPr lang="en-US" dirty="0">
                <a:hlinkClick r:id="rId4"/>
              </a:rPr>
              <a:t>https://goo.gl/E6w5ph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478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goo.gl</a:t>
            </a:r>
            <a:r>
              <a:rPr lang="en-US" dirty="0"/>
              <a:t>/</a:t>
            </a:r>
            <a:r>
              <a:rPr lang="en-US" dirty="0" err="1"/>
              <a:t>YpxMYo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5393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</a:t>
            </a:r>
            <a:r>
              <a:rPr lang="en-US" dirty="0" err="1"/>
              <a:t>i</a:t>
            </a:r>
            <a:r>
              <a:rPr lang="en-US" dirty="0"/>
              <a:t> in range(1,10):</a:t>
            </a:r>
          </a:p>
          <a:p>
            <a:r>
              <a:rPr lang="en-US" dirty="0"/>
              <a:t>    for j in range(1,10):</a:t>
            </a:r>
          </a:p>
          <a:p>
            <a:r>
              <a:rPr lang="en-US" dirty="0"/>
              <a:t>        print(</a:t>
            </a:r>
            <a:r>
              <a:rPr lang="en-US" dirty="0" err="1"/>
              <a:t>i</a:t>
            </a:r>
            <a:r>
              <a:rPr lang="en-US" dirty="0"/>
              <a:t>, ' * ' , j , ' = ', </a:t>
            </a:r>
            <a:r>
              <a:rPr lang="en-US" dirty="0" err="1"/>
              <a:t>i</a:t>
            </a:r>
            <a:r>
              <a:rPr lang="en-US" dirty="0"/>
              <a:t>*j)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094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age = 10</a:t>
            </a:r>
          </a:p>
          <a:p>
            <a:r>
              <a:rPr lang="en-US" dirty="0"/>
              <a:t>while age &lt; 20:</a:t>
            </a:r>
          </a:p>
          <a:p>
            <a:r>
              <a:rPr lang="en-US" dirty="0"/>
              <a:t>    print(age)</a:t>
            </a:r>
          </a:p>
          <a:p>
            <a:r>
              <a:rPr lang="en-US" dirty="0"/>
              <a:t>    age = age + 1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962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goo.gl</a:t>
            </a:r>
            <a:r>
              <a:rPr lang="en-US" dirty="0"/>
              <a:t>/6K5qUn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693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#Sets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animals = {'cat', 'dog'}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print('cat' in animals)  # Check if an element is in a set; prints "True"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print('fish' in animals) # prints "False"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animals.add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('fish')      # Add an element to a set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print('fish' in animals) # Prints "True"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len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(animals))      # Number of elements in a set; prints "3"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animals.add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('cat')       # Adding an element that is already in the set does nothing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len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(animals))      # Prints "3"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animals.remove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('cat')    # Remove an element from a set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len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(animals))      # Prints "2”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http://cs231n.github.io/python-numpy-tutorial/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91087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'w')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file.write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('Hello World\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nThis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is Python File Input Output')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'r')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text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file.read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print(text)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'a+')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file.write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('\n' + 'New line')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'r')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text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file.read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print(text)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9507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'w')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file.write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('Hello World\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nThis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is Python File Input Output')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'r')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text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file.read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print(text)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'a+')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file.write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('\n' + 'New line')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'r')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text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file.read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print(text)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9413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try: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file = open("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")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#file = open("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", 'w')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file.write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("Python write file")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print("file saved")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except: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print("Exception file Error")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finally: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file.close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print("finally process")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03480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class Person: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def __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__(self, name, age):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self.name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name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self.age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age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def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myfunc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(self):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print("Hello my name is " 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self.name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p1 = Person("Alan", 20)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p1.myfunc()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print(p1.name)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print(p1.age)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1263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print("hello, world")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79712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 pip3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 pip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 </a:t>
            </a:r>
            <a:r>
              <a:rPr lang="en-US" dirty="0" err="1"/>
              <a:t>sudo</a:t>
            </a:r>
            <a:r>
              <a:rPr lang="en-US" dirty="0"/>
              <a:t> pip3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82759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import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as np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np.zeros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((2,2))  # Create an array of all zeros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print(a)             # Prints "[[ 0.  0.]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#          [ 0.  0.]]"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((1,2))   # Create an array of all ones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print(b)             # Prints "[[ 1.  1.]]"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c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np.full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((2,2), 7) # Create a constant array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print(c)              # Prints "[[ 7.  7.]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#          [ 7.  7.]]"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np.eye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(2)        # Create a 2x2 identity matrix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print(d)             # Prints "[[ 1.  0.]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#          [ 0.  1.]]"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e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np.random.random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((2,2)) # Create an array filled with random values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print(e)                    # Might print "[[ 0.91940167  0.08143941]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      #               [ 0.68744134  0.87236687]]”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http://cs231n.github.io/python-numpy-tutorial/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04024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Tutorial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Source: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  <a:hlinkClick r:id="rId3"/>
              </a:rPr>
              <a:t>https://docs.scipy.org/doc/numpy-dev/user/quickstart.html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[1]:</a:t>
            </a:r>
          </a:p>
          <a:p>
            <a:pPr latinLnBrk="1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import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np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np.arange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(15).reshape(3, 5)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Out[1]: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array([[ 0,  1,  2,  3,  4],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[ 5,  6,  7,  8,  9],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[10, 11, 12, 13, 14]])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[2]: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a.shape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(3, 5)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[3]: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a.ndim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Out[3]: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2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[4]: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a.dtype.name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Out[4]: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'int64'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[5]: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a.itemsize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Out[5]: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8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[6]: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a.size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Out[6]: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15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[7]: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type(a)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Out[7]:</a:t>
            </a:r>
          </a:p>
          <a:p>
            <a:pPr fontAlgn="base"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numpy.ndarray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[8]: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np.array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([1, 2, 3])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[9]: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Out[9]: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array([1, 2, 3])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[10]: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type(b)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Out[10]:</a:t>
            </a:r>
          </a:p>
          <a:p>
            <a:pPr fontAlgn="base"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numpy.ndarray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74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92433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1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1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</a:t>
            </a:r>
            <a:b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[20, 21, 22, 23]])</a:t>
            </a:r>
          </a:p>
          <a:p>
            <a:pPr algn="l"/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</a:t>
            </a:r>
            <a:endParaRPr kumimoji="1" lang="en-US" sz="1200" dirty="0">
              <a:latin typeface="Courier" charset="0"/>
              <a:ea typeface="標楷體" charset="-12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80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08087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t1 = 'The mouse ran up the clock'</a:t>
            </a:r>
          </a:p>
          <a:p>
            <a:r>
              <a:rPr lang="en-US" dirty="0"/>
              <a:t>t2 = 'The mouse ran down'</a:t>
            </a:r>
          </a:p>
          <a:p>
            <a:r>
              <a:rPr lang="en-US" dirty="0"/>
              <a:t>s1 = t1.lower().split(' ')</a:t>
            </a:r>
          </a:p>
          <a:p>
            <a:r>
              <a:rPr lang="en-US" dirty="0"/>
              <a:t>s2 = t2.lower().split(' ')</a:t>
            </a:r>
          </a:p>
          <a:p>
            <a:r>
              <a:rPr lang="en-US" dirty="0"/>
              <a:t>terms = s1 + s2</a:t>
            </a:r>
          </a:p>
          <a:p>
            <a:r>
              <a:rPr lang="en-US" dirty="0" err="1"/>
              <a:t>sortedset</a:t>
            </a:r>
            <a:r>
              <a:rPr lang="en-US" dirty="0"/>
              <a:t> = sorted(set(terms))</a:t>
            </a:r>
          </a:p>
          <a:p>
            <a:r>
              <a:rPr lang="en-US" dirty="0"/>
              <a:t>print('terms =', terms)</a:t>
            </a:r>
          </a:p>
          <a:p>
            <a:r>
              <a:rPr lang="en-US" dirty="0"/>
              <a:t>print('</a:t>
            </a:r>
            <a:r>
              <a:rPr lang="en-US" dirty="0" err="1"/>
              <a:t>sortedset</a:t>
            </a:r>
            <a:r>
              <a:rPr lang="en-US" dirty="0"/>
              <a:t> =', </a:t>
            </a:r>
            <a:r>
              <a:rPr lang="en-US" dirty="0" err="1"/>
              <a:t>sortedset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878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</a:t>
            </a:r>
            <a:r>
              <a:rPr lang="en-US" dirty="0" err="1"/>
              <a:t>keras.preprocessing.text</a:t>
            </a:r>
            <a:r>
              <a:rPr lang="en-US" dirty="0"/>
              <a:t> import Tokenizer</a:t>
            </a:r>
          </a:p>
          <a:p>
            <a:r>
              <a:rPr lang="en-US" dirty="0"/>
              <a:t># define 5 documents</a:t>
            </a:r>
          </a:p>
          <a:p>
            <a:r>
              <a:rPr lang="en-US" dirty="0"/>
              <a:t>docs = ['Well done!', 'Good work', 'Great effort', 'nice work', 'Excellent!']</a:t>
            </a:r>
          </a:p>
          <a:p>
            <a:r>
              <a:rPr lang="en-US" dirty="0"/>
              <a:t># create the tokenizer</a:t>
            </a:r>
          </a:p>
          <a:p>
            <a:r>
              <a:rPr lang="en-US" dirty="0"/>
              <a:t>t = Tokenizer()</a:t>
            </a:r>
          </a:p>
          <a:p>
            <a:r>
              <a:rPr lang="en-US" dirty="0"/>
              <a:t># fit the tokenizer on the documents</a:t>
            </a:r>
          </a:p>
          <a:p>
            <a:r>
              <a:rPr lang="en-US" dirty="0" err="1"/>
              <a:t>t.fit_on_texts</a:t>
            </a:r>
            <a:r>
              <a:rPr lang="en-US" dirty="0"/>
              <a:t>(docs)</a:t>
            </a:r>
          </a:p>
          <a:p>
            <a:r>
              <a:rPr lang="en-US" dirty="0"/>
              <a:t>print('docs:', docs)</a:t>
            </a:r>
          </a:p>
          <a:p>
            <a:r>
              <a:rPr lang="en-US" dirty="0"/>
              <a:t>print('</a:t>
            </a:r>
            <a:r>
              <a:rPr lang="en-US" dirty="0" err="1"/>
              <a:t>word_counts</a:t>
            </a:r>
            <a:r>
              <a:rPr lang="en-US" dirty="0"/>
              <a:t>:', </a:t>
            </a:r>
            <a:r>
              <a:rPr lang="en-US" dirty="0" err="1"/>
              <a:t>t.word_counts</a:t>
            </a:r>
            <a:r>
              <a:rPr lang="en-US" dirty="0"/>
              <a:t>)</a:t>
            </a:r>
          </a:p>
          <a:p>
            <a:r>
              <a:rPr lang="en-US" dirty="0"/>
              <a:t>print('</a:t>
            </a:r>
            <a:r>
              <a:rPr lang="en-US" dirty="0" err="1"/>
              <a:t>document_count</a:t>
            </a:r>
            <a:r>
              <a:rPr lang="en-US" dirty="0"/>
              <a:t>:', </a:t>
            </a:r>
            <a:r>
              <a:rPr lang="en-US" dirty="0" err="1"/>
              <a:t>t.document_count</a:t>
            </a:r>
            <a:r>
              <a:rPr lang="en-US" dirty="0"/>
              <a:t>)</a:t>
            </a:r>
          </a:p>
          <a:p>
            <a:r>
              <a:rPr lang="en-US" dirty="0"/>
              <a:t>print('</a:t>
            </a:r>
            <a:r>
              <a:rPr lang="en-US" dirty="0" err="1"/>
              <a:t>word_index</a:t>
            </a:r>
            <a:r>
              <a:rPr lang="en-US" dirty="0"/>
              <a:t>:', </a:t>
            </a:r>
            <a:r>
              <a:rPr lang="en-US" dirty="0" err="1"/>
              <a:t>t.word_index</a:t>
            </a:r>
            <a:r>
              <a:rPr lang="en-US" dirty="0"/>
              <a:t>)</a:t>
            </a:r>
          </a:p>
          <a:p>
            <a:r>
              <a:rPr lang="en-US" dirty="0"/>
              <a:t>print('</a:t>
            </a:r>
            <a:r>
              <a:rPr lang="en-US" dirty="0" err="1"/>
              <a:t>word_docs</a:t>
            </a:r>
            <a:r>
              <a:rPr lang="en-US" dirty="0"/>
              <a:t>:', </a:t>
            </a:r>
            <a:r>
              <a:rPr lang="en-US" dirty="0" err="1"/>
              <a:t>t.word_docs</a:t>
            </a:r>
            <a:r>
              <a:rPr lang="en-US" dirty="0"/>
              <a:t>)</a:t>
            </a:r>
          </a:p>
          <a:p>
            <a:r>
              <a:rPr lang="en-US" dirty="0"/>
              <a:t># integer encode documents</a:t>
            </a:r>
          </a:p>
          <a:p>
            <a:r>
              <a:rPr lang="en-US" dirty="0" err="1"/>
              <a:t>texts_to_matrix</a:t>
            </a:r>
            <a:r>
              <a:rPr lang="en-US" dirty="0"/>
              <a:t> = </a:t>
            </a:r>
            <a:r>
              <a:rPr lang="en-US" dirty="0" err="1"/>
              <a:t>t.texts_to_matrix</a:t>
            </a:r>
            <a:r>
              <a:rPr lang="en-US" dirty="0"/>
              <a:t>(docs, mode='count')</a:t>
            </a:r>
          </a:p>
          <a:p>
            <a:r>
              <a:rPr lang="en-US" dirty="0"/>
              <a:t>print('</a:t>
            </a:r>
            <a:r>
              <a:rPr lang="en-US" dirty="0" err="1"/>
              <a:t>texts_to_matrix</a:t>
            </a:r>
            <a:r>
              <a:rPr lang="en-US" dirty="0"/>
              <a:t>:')</a:t>
            </a:r>
          </a:p>
          <a:p>
            <a:r>
              <a:rPr lang="en-US" dirty="0"/>
              <a:t>print(</a:t>
            </a:r>
            <a:r>
              <a:rPr lang="en-US" dirty="0" err="1"/>
              <a:t>texts_to_matrix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455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</a:t>
            </a:r>
            <a:r>
              <a:rPr lang="en-US" dirty="0" err="1"/>
              <a:t>keras.preprocessing.text</a:t>
            </a:r>
            <a:r>
              <a:rPr lang="en-US" dirty="0"/>
              <a:t> import Tokenizer</a:t>
            </a:r>
          </a:p>
          <a:p>
            <a:r>
              <a:rPr lang="en-US" dirty="0"/>
              <a:t># define 5 documents</a:t>
            </a:r>
          </a:p>
          <a:p>
            <a:r>
              <a:rPr lang="en-US" dirty="0"/>
              <a:t>docs = ['Well done!', 'Good work', 'Great effort', 'nice work', 'Excellent!']</a:t>
            </a:r>
          </a:p>
          <a:p>
            <a:r>
              <a:rPr lang="en-US" dirty="0"/>
              <a:t># create the tokenizer</a:t>
            </a:r>
          </a:p>
          <a:p>
            <a:r>
              <a:rPr lang="en-US" dirty="0"/>
              <a:t>t = Tokenizer()</a:t>
            </a:r>
          </a:p>
          <a:p>
            <a:r>
              <a:rPr lang="en-US" dirty="0"/>
              <a:t># fit the tokenizer on the documents</a:t>
            </a:r>
          </a:p>
          <a:p>
            <a:r>
              <a:rPr lang="en-US" dirty="0" err="1"/>
              <a:t>t.fit_on_texts</a:t>
            </a:r>
            <a:r>
              <a:rPr lang="en-US" dirty="0"/>
              <a:t>(docs)</a:t>
            </a:r>
          </a:p>
          <a:p>
            <a:r>
              <a:rPr lang="en-US" dirty="0"/>
              <a:t>print('docs:', docs)</a:t>
            </a:r>
          </a:p>
          <a:p>
            <a:r>
              <a:rPr lang="en-US" dirty="0"/>
              <a:t>print('</a:t>
            </a:r>
            <a:r>
              <a:rPr lang="en-US" dirty="0" err="1"/>
              <a:t>word_counts</a:t>
            </a:r>
            <a:r>
              <a:rPr lang="en-US" dirty="0"/>
              <a:t>:', </a:t>
            </a:r>
            <a:r>
              <a:rPr lang="en-US" dirty="0" err="1"/>
              <a:t>t.word_counts</a:t>
            </a:r>
            <a:r>
              <a:rPr lang="en-US" dirty="0"/>
              <a:t>)</a:t>
            </a:r>
          </a:p>
          <a:p>
            <a:r>
              <a:rPr lang="en-US" dirty="0"/>
              <a:t>print('</a:t>
            </a:r>
            <a:r>
              <a:rPr lang="en-US" dirty="0" err="1"/>
              <a:t>document_count</a:t>
            </a:r>
            <a:r>
              <a:rPr lang="en-US" dirty="0"/>
              <a:t>:', </a:t>
            </a:r>
            <a:r>
              <a:rPr lang="en-US" dirty="0" err="1"/>
              <a:t>t.document_count</a:t>
            </a:r>
            <a:r>
              <a:rPr lang="en-US" dirty="0"/>
              <a:t>)</a:t>
            </a:r>
          </a:p>
          <a:p>
            <a:r>
              <a:rPr lang="en-US" dirty="0"/>
              <a:t>print('</a:t>
            </a:r>
            <a:r>
              <a:rPr lang="en-US" dirty="0" err="1"/>
              <a:t>word_index</a:t>
            </a:r>
            <a:r>
              <a:rPr lang="en-US" dirty="0"/>
              <a:t>:', </a:t>
            </a:r>
            <a:r>
              <a:rPr lang="en-US" dirty="0" err="1"/>
              <a:t>t.word_index</a:t>
            </a:r>
            <a:r>
              <a:rPr lang="en-US" dirty="0"/>
              <a:t>)</a:t>
            </a:r>
          </a:p>
          <a:p>
            <a:r>
              <a:rPr lang="en-US" dirty="0"/>
              <a:t>print('</a:t>
            </a:r>
            <a:r>
              <a:rPr lang="en-US" dirty="0" err="1"/>
              <a:t>word_docs</a:t>
            </a:r>
            <a:r>
              <a:rPr lang="en-US" dirty="0"/>
              <a:t>:', </a:t>
            </a:r>
            <a:r>
              <a:rPr lang="en-US" dirty="0" err="1"/>
              <a:t>t.word_docs</a:t>
            </a:r>
            <a:r>
              <a:rPr lang="en-US" dirty="0"/>
              <a:t>)</a:t>
            </a:r>
          </a:p>
          <a:p>
            <a:r>
              <a:rPr lang="en-US" dirty="0"/>
              <a:t># integer encode documents</a:t>
            </a:r>
          </a:p>
          <a:p>
            <a:r>
              <a:rPr lang="en-US" dirty="0" err="1"/>
              <a:t>texts_to_matrix</a:t>
            </a:r>
            <a:r>
              <a:rPr lang="en-US" dirty="0"/>
              <a:t> = </a:t>
            </a:r>
            <a:r>
              <a:rPr lang="en-US" dirty="0" err="1"/>
              <a:t>t.texts_to_matrix</a:t>
            </a:r>
            <a:r>
              <a:rPr lang="en-US" dirty="0"/>
              <a:t>(docs, mode='count')</a:t>
            </a:r>
          </a:p>
          <a:p>
            <a:r>
              <a:rPr lang="en-US" dirty="0"/>
              <a:t>print('</a:t>
            </a:r>
            <a:r>
              <a:rPr lang="en-US" dirty="0" err="1"/>
              <a:t>texts_to_matrix</a:t>
            </a:r>
            <a:r>
              <a:rPr lang="en-US" dirty="0"/>
              <a:t>:')</a:t>
            </a:r>
          </a:p>
          <a:p>
            <a:r>
              <a:rPr lang="en-US" dirty="0"/>
              <a:t>print(</a:t>
            </a:r>
            <a:r>
              <a:rPr lang="en-US" dirty="0" err="1"/>
              <a:t>texts_to_matrix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1808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from </a:t>
            </a:r>
            <a:r>
              <a:rPr lang="en-US" dirty="0" err="1"/>
              <a:t>keras.preprocessing.text</a:t>
            </a:r>
            <a:r>
              <a:rPr lang="en-US" dirty="0"/>
              <a:t> import Tokenizer</a:t>
            </a:r>
          </a:p>
          <a:p>
            <a:r>
              <a:rPr lang="en-US" dirty="0"/>
              <a:t># define 5 documents</a:t>
            </a:r>
          </a:p>
          <a:p>
            <a:r>
              <a:rPr lang="en-US" dirty="0"/>
              <a:t>docs = ['Well done!', 'Good work', 'Great effort', 'nice work', 'Excellent!']</a:t>
            </a:r>
          </a:p>
          <a:p>
            <a:r>
              <a:rPr lang="en-US" dirty="0"/>
              <a:t># create the tokenizer</a:t>
            </a:r>
          </a:p>
          <a:p>
            <a:r>
              <a:rPr lang="en-US" dirty="0"/>
              <a:t>t = Tokenizer()</a:t>
            </a:r>
          </a:p>
          <a:p>
            <a:r>
              <a:rPr lang="en-US" dirty="0"/>
              <a:t># fit the tokenizer on the documents</a:t>
            </a:r>
          </a:p>
          <a:p>
            <a:r>
              <a:rPr lang="en-US" dirty="0" err="1"/>
              <a:t>t.fit_on_texts</a:t>
            </a:r>
            <a:r>
              <a:rPr lang="en-US" dirty="0"/>
              <a:t>(docs)</a:t>
            </a:r>
          </a:p>
          <a:p>
            <a:r>
              <a:rPr lang="en-US" dirty="0"/>
              <a:t>print('docs:', docs)</a:t>
            </a:r>
          </a:p>
          <a:p>
            <a:r>
              <a:rPr lang="en-US" dirty="0"/>
              <a:t>print('</a:t>
            </a:r>
            <a:r>
              <a:rPr lang="en-US" dirty="0" err="1"/>
              <a:t>word_counts</a:t>
            </a:r>
            <a:r>
              <a:rPr lang="en-US" dirty="0"/>
              <a:t>:', </a:t>
            </a:r>
            <a:r>
              <a:rPr lang="en-US" dirty="0" err="1"/>
              <a:t>t.word_counts</a:t>
            </a:r>
            <a:r>
              <a:rPr lang="en-US" dirty="0"/>
              <a:t>)</a:t>
            </a:r>
          </a:p>
          <a:p>
            <a:r>
              <a:rPr lang="en-US" dirty="0"/>
              <a:t>print('</a:t>
            </a:r>
            <a:r>
              <a:rPr lang="en-US" dirty="0" err="1"/>
              <a:t>document_count</a:t>
            </a:r>
            <a:r>
              <a:rPr lang="en-US" dirty="0"/>
              <a:t>:', </a:t>
            </a:r>
            <a:r>
              <a:rPr lang="en-US" dirty="0" err="1"/>
              <a:t>t.document_count</a:t>
            </a:r>
            <a:r>
              <a:rPr lang="en-US" dirty="0"/>
              <a:t>)</a:t>
            </a:r>
          </a:p>
          <a:p>
            <a:r>
              <a:rPr lang="en-US" dirty="0"/>
              <a:t>print('</a:t>
            </a:r>
            <a:r>
              <a:rPr lang="en-US" dirty="0" err="1"/>
              <a:t>word_index</a:t>
            </a:r>
            <a:r>
              <a:rPr lang="en-US" dirty="0"/>
              <a:t>:', </a:t>
            </a:r>
            <a:r>
              <a:rPr lang="en-US" dirty="0" err="1"/>
              <a:t>t.word_index</a:t>
            </a:r>
            <a:r>
              <a:rPr lang="en-US" dirty="0"/>
              <a:t>)</a:t>
            </a:r>
          </a:p>
          <a:p>
            <a:r>
              <a:rPr lang="en-US" dirty="0"/>
              <a:t>print('</a:t>
            </a:r>
            <a:r>
              <a:rPr lang="en-US" dirty="0" err="1"/>
              <a:t>word_docs</a:t>
            </a:r>
            <a:r>
              <a:rPr lang="en-US" dirty="0"/>
              <a:t>:', </a:t>
            </a:r>
            <a:r>
              <a:rPr lang="en-US" dirty="0" err="1"/>
              <a:t>t.word_docs</a:t>
            </a:r>
            <a:r>
              <a:rPr lang="en-US" dirty="0"/>
              <a:t>)</a:t>
            </a:r>
          </a:p>
          <a:p>
            <a:r>
              <a:rPr lang="en-US" dirty="0"/>
              <a:t># integer encode documents</a:t>
            </a:r>
          </a:p>
          <a:p>
            <a:r>
              <a:rPr lang="en-US" dirty="0" err="1"/>
              <a:t>texts_to_matrix</a:t>
            </a:r>
            <a:r>
              <a:rPr lang="en-US" dirty="0"/>
              <a:t> = </a:t>
            </a:r>
            <a:r>
              <a:rPr lang="en-US" dirty="0" err="1"/>
              <a:t>t.texts_to_matrix</a:t>
            </a:r>
            <a:r>
              <a:rPr lang="en-US" dirty="0"/>
              <a:t>(docs, mode='</a:t>
            </a:r>
            <a:r>
              <a:rPr lang="en-US" dirty="0" err="1"/>
              <a:t>tfidf</a:t>
            </a:r>
            <a:r>
              <a:rPr lang="en-US" dirty="0"/>
              <a:t>')</a:t>
            </a:r>
          </a:p>
          <a:p>
            <a:r>
              <a:rPr lang="en-US" dirty="0"/>
              <a:t>print('</a:t>
            </a:r>
            <a:r>
              <a:rPr lang="en-US" dirty="0" err="1"/>
              <a:t>texts_to_matrix</a:t>
            </a:r>
            <a:r>
              <a:rPr lang="en-US" dirty="0"/>
              <a:t>:')</a:t>
            </a:r>
          </a:p>
          <a:p>
            <a:r>
              <a:rPr lang="en-US" dirty="0"/>
              <a:t>print(</a:t>
            </a:r>
            <a:r>
              <a:rPr lang="en-US" dirty="0" err="1"/>
              <a:t>texts_to_matrix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###########</a:t>
            </a:r>
          </a:p>
          <a:p>
            <a:r>
              <a:rPr lang="en-US" dirty="0"/>
              <a:t>‘’’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docs: ['Well done!', 'Good work', 'Great effort', 'nice work', 'Excellent!']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word_counts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OrderedDict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([('well', 1), ('done', 1), ('good', 1), ('work', 2), ('great', 1), ('effort', 1), ('nice', 1), ('excellent', 1)])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document_count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5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word_index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{'work': 1, 'well': 2, 'done': 3, 'good': 4, 'great': 5, 'effort': 6, 'nice': 7, 'excellent': 8}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word_docs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{'done': 1, 'well': 1, 'work': 2, 'good': 1, 'great': 1, 'effort': 1, 'nice': 1, 'excellent': 1}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texts_to_matrix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[[0. 0. 1.25276297 1.25276297 0. 0. 0. 0. 0. ] [0. 0.98082925 0. 0. 1.25276297 0. 0. 0. 0. ] [0. 0. 0. 0. 0. 1.25276297 1.25276297 0. 0. ] [0. 0.98082925 0. 0. 0. 0. 0. 1.25276297 0. ] [0. 0. 0. 0. 0. 0. 0. 0. 1.25276297]]</a:t>
            </a:r>
            <a:endParaRPr lang="en-US" dirty="0"/>
          </a:p>
          <a:p>
            <a:r>
              <a:rPr lang="en-US" dirty="0"/>
              <a:t>‘’’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086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en-US" sz="12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from platform import </a:t>
            </a:r>
            <a:r>
              <a:rPr lang="en-US" altLang="en-US" sz="1200" dirty="0" err="1">
                <a:solidFill>
                  <a:srgbClr val="4F81BD"/>
                </a:solidFill>
                <a:latin typeface="Courier" charset="0"/>
                <a:ea typeface="新細明體" charset="-120"/>
              </a:rPr>
              <a:t>python_version</a:t>
            </a:r>
            <a:endParaRPr lang="en-US" altLang="en-US" sz="1200" dirty="0">
              <a:solidFill>
                <a:srgbClr val="4F81BD"/>
              </a:solidFill>
              <a:latin typeface="Courier" charset="0"/>
              <a:ea typeface="新細明體" charset="-120"/>
            </a:endParaRPr>
          </a:p>
          <a:p>
            <a:pPr algn="l"/>
            <a:r>
              <a:rPr lang="en-US" altLang="en-US" sz="12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print("Python Version:", </a:t>
            </a:r>
            <a:r>
              <a:rPr lang="en-US" altLang="en-US" sz="1200" dirty="0" err="1">
                <a:solidFill>
                  <a:srgbClr val="4F81BD"/>
                </a:solidFill>
                <a:latin typeface="Courier" charset="0"/>
                <a:ea typeface="新細明體" charset="-120"/>
              </a:rPr>
              <a:t>python_version</a:t>
            </a:r>
            <a:r>
              <a:rPr lang="en-US" altLang="en-US" sz="12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())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1606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World")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World\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nThis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 is a message")</a:t>
            </a:r>
          </a:p>
          <a:p>
            <a:pPr eaLnBrk="1" hangingPunct="1"/>
            <a:endParaRPr lang="fr-FR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x = 3</a:t>
            </a:r>
          </a:p>
          <a:p>
            <a:pPr eaLnBrk="1" hangingPunct="1"/>
            <a:r>
              <a:rPr lang="fr-FR" altLang="en-US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(x)</a:t>
            </a:r>
          </a:p>
          <a:p>
            <a:pPr eaLnBrk="1" hangingPunct="1"/>
            <a:endParaRPr lang="fr-FR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x = 2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y = 3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print(x, ' ', y)</a:t>
            </a: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name = input("Enter a name: ")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int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(input("What is x? "))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float(input("Write a number "))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0296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World")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World\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nThis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 is a message")</a:t>
            </a:r>
          </a:p>
          <a:p>
            <a:pPr eaLnBrk="1" hangingPunct="1"/>
            <a:endParaRPr lang="fr-FR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x = 3</a:t>
            </a:r>
          </a:p>
          <a:p>
            <a:pPr eaLnBrk="1" hangingPunct="1"/>
            <a:r>
              <a:rPr lang="fr-FR" altLang="en-US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(x)</a:t>
            </a:r>
          </a:p>
          <a:p>
            <a:pPr eaLnBrk="1" hangingPunct="1"/>
            <a:endParaRPr lang="fr-FR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x = 2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y = 3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print(x, ' ', y)</a:t>
            </a: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name = input("Enter a name: ")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int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(input("What is x? "))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float(input("Write a number "))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5669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1200" dirty="0" err="1">
                <a:solidFill>
                  <a:srgbClr val="4F81BD"/>
                </a:solidFill>
                <a:latin typeface="Courier" charset="0"/>
              </a:rPr>
              <a:t>height_cm</a:t>
            </a:r>
            <a:r>
              <a:rPr lang="en-US" altLang="en-US" sz="1200" dirty="0">
                <a:solidFill>
                  <a:srgbClr val="4F81BD"/>
                </a:solidFill>
                <a:latin typeface="Courier" charset="0"/>
              </a:rPr>
              <a:t> = float(input("Enter your height in cm: "))</a:t>
            </a:r>
          </a:p>
          <a:p>
            <a:pPr eaLnBrk="1" hangingPunct="1"/>
            <a:r>
              <a:rPr lang="en-US" altLang="en-US" sz="1200" dirty="0" err="1">
                <a:solidFill>
                  <a:srgbClr val="4F81BD"/>
                </a:solidFill>
                <a:latin typeface="Courier" charset="0"/>
              </a:rPr>
              <a:t>weight_kg</a:t>
            </a:r>
            <a:r>
              <a:rPr lang="en-US" altLang="en-US" sz="1200" dirty="0">
                <a:solidFill>
                  <a:srgbClr val="4F81BD"/>
                </a:solidFill>
                <a:latin typeface="Courier" charset="0"/>
              </a:rPr>
              <a:t> = float(input("Enter your weight in kg: "))</a:t>
            </a:r>
          </a:p>
          <a:p>
            <a:pPr eaLnBrk="1" hangingPunct="1"/>
            <a:endParaRPr lang="en-US" altLang="en-US" sz="1600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sz="1600" dirty="0" err="1">
                <a:solidFill>
                  <a:srgbClr val="4F81BD"/>
                </a:solidFill>
                <a:latin typeface="Courier" charset="0"/>
              </a:rPr>
              <a:t>height_m</a:t>
            </a:r>
            <a:r>
              <a:rPr lang="en-US" altLang="en-US" sz="1600" dirty="0">
                <a:solidFill>
                  <a:srgbClr val="4F81BD"/>
                </a:solidFill>
                <a:latin typeface="Courier" charset="0"/>
              </a:rPr>
              <a:t> = </a:t>
            </a:r>
            <a:r>
              <a:rPr lang="en-US" altLang="en-US" sz="1600" dirty="0" err="1">
                <a:solidFill>
                  <a:srgbClr val="4F81BD"/>
                </a:solidFill>
                <a:latin typeface="Courier" charset="0"/>
              </a:rPr>
              <a:t>height_cm</a:t>
            </a:r>
            <a:r>
              <a:rPr lang="en-US" altLang="en-US" sz="1600" dirty="0">
                <a:solidFill>
                  <a:srgbClr val="4F81BD"/>
                </a:solidFill>
                <a:latin typeface="Courier" charset="0"/>
              </a:rPr>
              <a:t>/100</a:t>
            </a:r>
          </a:p>
          <a:p>
            <a:pPr eaLnBrk="1" hangingPunct="1"/>
            <a:r>
              <a:rPr lang="en-US" altLang="en-US" sz="1600" dirty="0">
                <a:solidFill>
                  <a:srgbClr val="4F81BD"/>
                </a:solidFill>
                <a:latin typeface="Courier" charset="0"/>
              </a:rPr>
              <a:t>BMI = (</a:t>
            </a:r>
            <a:r>
              <a:rPr lang="en-US" altLang="en-US" sz="1600" dirty="0" err="1">
                <a:solidFill>
                  <a:srgbClr val="4F81BD"/>
                </a:solidFill>
                <a:latin typeface="Courier" charset="0"/>
              </a:rPr>
              <a:t>weight_kg</a:t>
            </a:r>
            <a:r>
              <a:rPr lang="en-US" altLang="en-US" sz="1600" dirty="0">
                <a:solidFill>
                  <a:srgbClr val="4F81BD"/>
                </a:solidFill>
                <a:latin typeface="Courier" charset="0"/>
              </a:rPr>
              <a:t>/(</a:t>
            </a:r>
            <a:r>
              <a:rPr lang="en-US" altLang="en-US" sz="1600" dirty="0" err="1">
                <a:solidFill>
                  <a:srgbClr val="4F81BD"/>
                </a:solidFill>
                <a:latin typeface="Courier" charset="0"/>
              </a:rPr>
              <a:t>height_m</a:t>
            </a:r>
            <a:r>
              <a:rPr lang="en-US" altLang="en-US" sz="1600" dirty="0">
                <a:solidFill>
                  <a:srgbClr val="4F81BD"/>
                </a:solidFill>
                <a:latin typeface="Courier" charset="0"/>
              </a:rPr>
              <a:t>**2))</a:t>
            </a:r>
          </a:p>
          <a:p>
            <a:pPr eaLnBrk="1" hangingPunct="1"/>
            <a:endParaRPr lang="en-US" altLang="en-US" sz="1600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sz="1600" dirty="0">
                <a:solidFill>
                  <a:srgbClr val="4F81BD"/>
                </a:solidFill>
                <a:latin typeface="Courier" charset="0"/>
              </a:rPr>
              <a:t>print("Your BMI is: " + </a:t>
            </a:r>
            <a:r>
              <a:rPr lang="en-US" altLang="en-US" sz="1600" dirty="0" err="1">
                <a:solidFill>
                  <a:srgbClr val="4F81BD"/>
                </a:solidFill>
                <a:latin typeface="Courier" charset="0"/>
              </a:rPr>
              <a:t>str</a:t>
            </a:r>
            <a:r>
              <a:rPr lang="en-US" altLang="en-US" sz="1600" dirty="0">
                <a:solidFill>
                  <a:srgbClr val="4F81BD"/>
                </a:solidFill>
                <a:latin typeface="Courier" charset="0"/>
              </a:rPr>
              <a:t>(round(BMI,1)))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4105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1973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40339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amount = 100</a:t>
            </a:r>
          </a:p>
          <a:p>
            <a:r>
              <a:rPr lang="en-US" sz="12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interest = 10 #10% = 0.01 * 10 </a:t>
            </a:r>
          </a:p>
          <a:p>
            <a:r>
              <a:rPr lang="en-US" sz="12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years = 7</a:t>
            </a:r>
          </a:p>
          <a:p>
            <a:endParaRPr lang="en-US" sz="1200" dirty="0">
              <a:solidFill>
                <a:schemeClr val="accent1"/>
              </a:solidFill>
              <a:latin typeface="Courier" charset="0"/>
              <a:ea typeface="新細明體" charset="-120"/>
            </a:endParaRPr>
          </a:p>
          <a:p>
            <a:r>
              <a:rPr lang="en-US" sz="1200" dirty="0" err="1">
                <a:solidFill>
                  <a:schemeClr val="accent1"/>
                </a:solidFill>
                <a:latin typeface="Courier" charset="0"/>
                <a:ea typeface="新細明體" charset="-120"/>
              </a:rPr>
              <a:t>future_value</a:t>
            </a:r>
            <a:r>
              <a:rPr lang="en-US" sz="12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 = </a:t>
            </a:r>
            <a:r>
              <a:rPr lang="en-US" sz="105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amount * ((1 + (0.01 * interest)) ** years)</a:t>
            </a:r>
          </a:p>
          <a:p>
            <a:r>
              <a:rPr lang="en-US" sz="12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print(round(</a:t>
            </a:r>
            <a:r>
              <a:rPr lang="en-US" sz="1200" dirty="0" err="1">
                <a:solidFill>
                  <a:schemeClr val="accent1"/>
                </a:solidFill>
                <a:latin typeface="Courier" charset="0"/>
                <a:ea typeface="新細明體" charset="-120"/>
              </a:rPr>
              <a:t>future_value</a:t>
            </a:r>
            <a:r>
              <a:rPr lang="en-US" sz="12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, 2))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7608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3/8/22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3/8/22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3/8/22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3/8/22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3/8/22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3/8/22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3/8/22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3/8/22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3/8/22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3/8/22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3/8/22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3/8/22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hyperlink" Target="https://meet.google.com/paj-zhhj-my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lab.research.google.com/drive/1FEG6DnGvwfUbeo4zJ1zTunjMqf2RkCrT" TargetMode="Externa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notebooks/welcome.ipynb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hyperlink" Target="https://spacy.io/" TargetMode="External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ltk.org/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http://www.nltk.org/book/" TargetMode="Externa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s://radimrehurek.com/gensim/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hyperlink" Target="https://textblob.readthedocs.io/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https://polyglot.readthedocs.io/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hyperlink" Target="http://scikit-learn.org/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github/tensorflow/tensorflow/blob/master/tensorflow/contrib/eager/python/examples/nmt_with_attention/nmt_with_attention.ipynb" TargetMode="External"/><Relationship Id="rId2" Type="http://schemas.openxmlformats.org/officeDocument/2006/relationships/hyperlink" Target="https://colab.research.google.com/github/tensorflow/docs/blob/master/site/en/tutorials/keras/basic_text_classification.ipynb" TargetMode="Externa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x16h1GhHsLIrLYtPCvCHaoO1W-i_gror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lab.research.google.com/github/tensorflow/docs/blob/master/site/en/tutorials/keras/basic_text_classification.ipynb" TargetMode="Externa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nlp-with-transformers/notebooks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nlp-with-transformers/notebooks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aintpupython101" TargetMode="Externa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umpy.org/" TargetMode="External"/><Relationship Id="rId3" Type="http://schemas.openxmlformats.org/officeDocument/2006/relationships/hyperlink" Target="https://notebooks.quantumstat.com/" TargetMode="External"/><Relationship Id="rId7" Type="http://schemas.openxmlformats.org/officeDocument/2006/relationships/hyperlink" Target="http://pythonprogramminglanguage.com/" TargetMode="External"/><Relationship Id="rId2" Type="http://schemas.openxmlformats.org/officeDocument/2006/relationships/hyperlink" Target="http://www.nltk.org/book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ython.org/" TargetMode="External"/><Relationship Id="rId5" Type="http://schemas.openxmlformats.org/officeDocument/2006/relationships/hyperlink" Target="https://pythonprogramming.net/" TargetMode="External"/><Relationship Id="rId10" Type="http://schemas.openxmlformats.org/officeDocument/2006/relationships/hyperlink" Target="https://tinyurl.com/aintpupython101" TargetMode="External"/><Relationship Id="rId4" Type="http://schemas.openxmlformats.org/officeDocument/2006/relationships/hyperlink" Target="https://www.udemy.com/pythonforbeginnersintro/" TargetMode="External"/><Relationship Id="rId9" Type="http://schemas.openxmlformats.org/officeDocument/2006/relationships/hyperlink" Target="http://pandas.pydata.org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matplotlib.org/" TargetMode="External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pandas.pydata.org/" TargetMode="External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naconda.com/download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pythonfiddle.com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pythonprogramminglanguage.com/text-input-and-output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hyperlink" Target="http://pythonprogramminglanguage.com/text-input-and-output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pythonprogramminglanguage.com/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3resource.com/python-exercises/python-basic-exercise-39.php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3resource.com/python-exercises/python-basic-exercise-39.php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resource.com/python-exercises/python-basic-exercise-39.php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pythonprogramminglanguage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pythonprogramminglanguage.com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oo.gl/E6w5ph" TargetMode="External"/><Relationship Id="rId5" Type="http://schemas.openxmlformats.org/officeDocument/2006/relationships/hyperlink" Target="http://pythontutor.com/visualize.html" TargetMode="External"/><Relationship Id="rId4" Type="http://schemas.openxmlformats.org/officeDocument/2006/relationships/image" Target="../media/image1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pythonprogramminglanguage.com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pythonprogramminglanguage.com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python.trinket.io/learn-python-part-8-loops#/while-loops/about-while-loop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pythonprogramminglanguage.com/dictionary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python-numpy-tutorial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5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iesdeKok/LearnPythonforResearch/blob/master/0_python_basics.ipynb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iesdeKok/LearnPythonforResearch/blob/master/0_python_basics.ipynb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1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pythonbasics.org/try-except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python/python_classes.asp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://www.numpy.org/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hyperlink" Target="http://cs231n.github.io/python-numpy-tutorial/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scipy.org/doc/numpy-dev/user/quickstart.html" TargetMode="Externa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s.scipy.org/doc/numpy-dev/user/quickstart.html" TargetMode="Externa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afaribooksonline.com/library/view/python-for-data/9781449323592/ch04.html" TargetMode="Externa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faribooksonline.com/library/view/python-for-data/9781449323592/ch04.html" TargetMode="External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faribooksonline.com/library/view/python-for-data/9781449323592/ch04.html" TargetMode="External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www.tensorflow.org/" TargetMode="Externa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wesm/pydata-book" TargetMode="External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wesm/pydata-book/blob/2nd-edition/ch04.ipynb" TargetMode="External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spacy.io/" TargetMode="External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aintpupython101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aintpupython101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aintpupython101" TargetMode="Externa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aintpupython101" TargetMode="Externa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aintpupython101" TargetMode="Externa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aintpupython101" TargetMode="Externa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aintpupython101" TargetMode="Externa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aintpupython101" TargetMode="Externa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aintpupython10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819066" cy="191306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5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Python for </a:t>
            </a:r>
            <a:br>
              <a:rPr lang="en-US" altLang="zh-TW" sz="5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5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Natural Language Processing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002"/>
            <a:ext cx="9144000" cy="82760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 for Text Analytics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1102AITA03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(M5026) (Spring 2022)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Tue 2, 3, 4 (9:10-12:00) (B8F40)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2022-03-08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DBB581-E02B-0641-8942-DCE742BF271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12606" y="3143523"/>
            <a:ext cx="1779394" cy="17793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469D20B-C574-4E4A-9464-E6AC325AD393}"/>
              </a:ext>
            </a:extLst>
          </p:cNvPr>
          <p:cNvSpPr txBox="1"/>
          <p:nvPr/>
        </p:nvSpPr>
        <p:spPr>
          <a:xfrm>
            <a:off x="10471279" y="4775201"/>
            <a:ext cx="15829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dirty="0">
                <a:solidFill>
                  <a:schemeClr val="accent1"/>
                </a:solidFill>
                <a:hlinkClick r:id="rId16"/>
              </a:rPr>
              <a:t>https://meet.google.com/paj-zhhj-mya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0"/>
            <a:ext cx="8640960" cy="846138"/>
          </a:xfrm>
        </p:spPr>
        <p:txBody>
          <a:bodyPr/>
          <a:lstStyle/>
          <a:p>
            <a:r>
              <a:rPr lang="en-US" sz="4200" dirty="0">
                <a:solidFill>
                  <a:schemeClr val="accent1"/>
                </a:solidFill>
              </a:rPr>
              <a:t>Python Ecosystem for Data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Source:https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duchesnay.github.io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pystatsml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/introduction/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python_ecosystem.html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2A03E9-E294-AB4D-9416-984401124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804138"/>
            <a:ext cx="6890612" cy="58652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D49DB0-BA50-A847-8E48-0E4E0600F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4163482"/>
            <a:ext cx="1008112" cy="20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6203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F26495-482E-3345-A76E-0C05D078E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100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A171D35-522A-DD4F-93E1-DADDF6A3F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Text Classification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FB2C13-FE4D-1848-9D0A-362562F51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0" y="1641889"/>
            <a:ext cx="8102600" cy="40513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05DE156-5EAF-6A47-9CFF-9B3E1E57E201}"/>
              </a:ext>
            </a:extLst>
          </p:cNvPr>
          <p:cNvSpPr/>
          <p:nvPr/>
        </p:nvSpPr>
        <p:spPr>
          <a:xfrm>
            <a:off x="3287039" y="6641873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</a:t>
            </a:r>
          </a:p>
        </p:txBody>
      </p:sp>
    </p:spTree>
    <p:extLst>
      <p:ext uri="{BB962C8B-B14F-4D97-AF65-F5344CB8AC3E}">
        <p14:creationId xmlns:p14="http://schemas.microsoft.com/office/powerpoint/2010/main" val="308738942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A307F-ECAB-404F-AC88-AA3423D6B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Text Classification 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82DDB-F8D8-E747-9C09-00FCE9B34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43001"/>
            <a:ext cx="8229600" cy="422594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Step 1: Gather Data</a:t>
            </a:r>
          </a:p>
          <a:p>
            <a:r>
              <a:rPr lang="en-US" dirty="0"/>
              <a:t>Step 2: Explore Your Data</a:t>
            </a:r>
          </a:p>
          <a:p>
            <a:r>
              <a:rPr lang="en-US" dirty="0"/>
              <a:t>Step 2.5: Choose a Model*</a:t>
            </a:r>
          </a:p>
          <a:p>
            <a:r>
              <a:rPr lang="en-US" dirty="0"/>
              <a:t>Step 3: Prepare Your Data</a:t>
            </a:r>
          </a:p>
          <a:p>
            <a:r>
              <a:rPr lang="en-US" dirty="0"/>
              <a:t>Step 4: Build, Train, and Evaluate Your Model</a:t>
            </a:r>
          </a:p>
          <a:p>
            <a:r>
              <a:rPr lang="en-US" dirty="0"/>
              <a:t>Step 5: Tune Hyperparameters</a:t>
            </a:r>
          </a:p>
          <a:p>
            <a:r>
              <a:rPr lang="en-US" dirty="0"/>
              <a:t>Step 6: Deploy Your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239F1-2018-814E-9DC7-93A146646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824A06-F557-3242-A12F-8F959B79F8F4}"/>
              </a:ext>
            </a:extLst>
          </p:cNvPr>
          <p:cNvSpPr/>
          <p:nvPr/>
        </p:nvSpPr>
        <p:spPr>
          <a:xfrm>
            <a:off x="3287039" y="6641873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53634A-A287-054D-96DD-01A511BE5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263" y="5279527"/>
            <a:ext cx="6604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5420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83668-1AB2-E141-9DF5-F0BD21DD7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173E53-1ECF-9B4B-9D68-9F40AE8CFE0A}"/>
              </a:ext>
            </a:extLst>
          </p:cNvPr>
          <p:cNvSpPr/>
          <p:nvPr/>
        </p:nvSpPr>
        <p:spPr>
          <a:xfrm>
            <a:off x="3287039" y="6641873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/machine-learning/guides/text-classification/step-2-5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17B7DD0-0297-AE44-923E-B8B4B68B0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87146"/>
            <a:ext cx="8229600" cy="85205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Text Classification Flowchart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D6C5F8-8D7F-D640-97F0-87F47AF49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5169" y="879019"/>
            <a:ext cx="4121660" cy="580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26336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83668-1AB2-E141-9DF5-F0BD21DD7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173E53-1ECF-9B4B-9D68-9F40AE8CFE0A}"/>
              </a:ext>
            </a:extLst>
          </p:cNvPr>
          <p:cNvSpPr/>
          <p:nvPr/>
        </p:nvSpPr>
        <p:spPr>
          <a:xfrm>
            <a:off x="3287039" y="6641873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/machine-learning/guides/text-classification/step-2-5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17B7DD0-0297-AE44-923E-B8B4B68B0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948" y="87146"/>
            <a:ext cx="9634330" cy="73931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Text Classification S/W&lt;1500: N-gram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D6C5F8-8D7F-D640-97F0-87F47AF491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7886" r="41794" b="27047"/>
          <a:stretch/>
        </p:blipFill>
        <p:spPr>
          <a:xfrm>
            <a:off x="3925472" y="826463"/>
            <a:ext cx="4341055" cy="577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1617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83668-1AB2-E141-9DF5-F0BD21DD7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173E53-1ECF-9B4B-9D68-9F40AE8CFE0A}"/>
              </a:ext>
            </a:extLst>
          </p:cNvPr>
          <p:cNvSpPr/>
          <p:nvPr/>
        </p:nvSpPr>
        <p:spPr>
          <a:xfrm>
            <a:off x="3287039" y="6641873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/machine-learning/guides/text-classification/step-2-5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17B7DD0-0297-AE44-923E-B8B4B68B0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425" y="62094"/>
            <a:ext cx="9992139" cy="73931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Text Classification S/W&gt;=1500: Sequence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D6C5F8-8D7F-D640-97F0-87F47AF491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09" t="48916" r="1365" b="1795"/>
          <a:stretch/>
        </p:blipFill>
        <p:spPr>
          <a:xfrm>
            <a:off x="3459270" y="905246"/>
            <a:ext cx="5273458" cy="56865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D1C40D-81C0-3E42-9F0C-6FD379007B18}"/>
              </a:ext>
            </a:extLst>
          </p:cNvPr>
          <p:cNvSpPr/>
          <p:nvPr/>
        </p:nvSpPr>
        <p:spPr>
          <a:xfrm>
            <a:off x="3072384" y="801412"/>
            <a:ext cx="2036064" cy="3368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4761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83A81-EA4F-484B-A9DB-EE37CEBE0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209184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Step 2.5: Choose a Model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Samples</a:t>
            </a:r>
            <a:r>
              <a:rPr lang="en-US" dirty="0">
                <a:solidFill>
                  <a:schemeClr val="accent1"/>
                </a:solidFill>
              </a:rPr>
              <a:t>/Words &lt; </a:t>
            </a:r>
            <a:r>
              <a:rPr lang="en-US" dirty="0">
                <a:solidFill>
                  <a:srgbClr val="7030A0"/>
                </a:solidFill>
              </a:rPr>
              <a:t>1500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150,000</a:t>
            </a:r>
            <a:r>
              <a:rPr lang="en-US" dirty="0">
                <a:solidFill>
                  <a:schemeClr val="accent1"/>
                </a:solidFill>
              </a:rPr>
              <a:t>/100 = </a:t>
            </a:r>
            <a:r>
              <a:rPr lang="en-US" dirty="0">
                <a:solidFill>
                  <a:srgbClr val="7030A0"/>
                </a:solidFill>
              </a:rPr>
              <a:t>1500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83668-1AB2-E141-9DF5-F0BD21DD7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173E53-1ECF-9B4B-9D68-9F40AE8CFE0A}"/>
              </a:ext>
            </a:extLst>
          </p:cNvPr>
          <p:cNvSpPr/>
          <p:nvPr/>
        </p:nvSpPr>
        <p:spPr>
          <a:xfrm>
            <a:off x="3287039" y="6641873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/machine-learning/guides/text-classification/step-2-5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75104C-D3DE-184A-ADE1-D756ADF91CD3}"/>
              </a:ext>
            </a:extLst>
          </p:cNvPr>
          <p:cNvSpPr/>
          <p:nvPr/>
        </p:nvSpPr>
        <p:spPr>
          <a:xfrm>
            <a:off x="3287038" y="5959927"/>
            <a:ext cx="47974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12121"/>
                </a:solidFill>
                <a:latin typeface="Roboto"/>
              </a:rPr>
              <a:t>IMDb review dataset, </a:t>
            </a:r>
            <a:br>
              <a:rPr lang="en-US" dirty="0">
                <a:solidFill>
                  <a:srgbClr val="212121"/>
                </a:solidFill>
                <a:latin typeface="Roboto"/>
              </a:rPr>
            </a:br>
            <a:r>
              <a:rPr lang="en-US" dirty="0">
                <a:solidFill>
                  <a:srgbClr val="212121"/>
                </a:solidFill>
                <a:latin typeface="Roboto"/>
              </a:rPr>
              <a:t>the samples/words-per-sample ratio is ~ </a:t>
            </a:r>
            <a:r>
              <a:rPr lang="en-US" dirty="0">
                <a:solidFill>
                  <a:srgbClr val="7030A0"/>
                </a:solidFill>
                <a:latin typeface="Roboto"/>
              </a:rPr>
              <a:t>144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E5DDE7-6FEF-E144-B4E5-FDA3FC4CB3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83" t="1589" r="2074" b="73692"/>
          <a:stretch/>
        </p:blipFill>
        <p:spPr>
          <a:xfrm>
            <a:off x="1981201" y="2127463"/>
            <a:ext cx="8074207" cy="387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84459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83668-1AB2-E141-9DF5-F0BD21DD7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173E53-1ECF-9B4B-9D68-9F40AE8CFE0A}"/>
              </a:ext>
            </a:extLst>
          </p:cNvPr>
          <p:cNvSpPr/>
          <p:nvPr/>
        </p:nvSpPr>
        <p:spPr>
          <a:xfrm>
            <a:off x="3287039" y="6641873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/machine-learning/guides/text-classification/step-2-5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D6C5F8-8D7F-D640-97F0-87F47AF491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3" t="64962" r="1941" b="1692"/>
          <a:stretch/>
        </p:blipFill>
        <p:spPr>
          <a:xfrm>
            <a:off x="1799573" y="2279736"/>
            <a:ext cx="8492646" cy="419622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74ABDA1-1E9C-AE4D-B1B4-115D447B1F9E}"/>
              </a:ext>
            </a:extLst>
          </p:cNvPr>
          <p:cNvSpPr txBox="1">
            <a:spLocks/>
          </p:cNvSpPr>
          <p:nvPr/>
        </p:nvSpPr>
        <p:spPr>
          <a:xfrm>
            <a:off x="1985803" y="50104"/>
            <a:ext cx="8229600" cy="2091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Step 2.5: Choose a Model</a:t>
            </a:r>
            <a:br>
              <a:rPr lang="en-US" dirty="0">
                <a:solidFill>
                  <a:schemeClr val="accent1"/>
                </a:solidFill>
                <a:latin typeface="+mn-lt"/>
              </a:rPr>
            </a:br>
            <a:r>
              <a:rPr lang="en-US" dirty="0">
                <a:solidFill>
                  <a:srgbClr val="C00000"/>
                </a:solidFill>
                <a:latin typeface="+mn-lt"/>
              </a:rPr>
              <a:t>Samples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/Words &lt; </a:t>
            </a:r>
            <a:r>
              <a:rPr lang="en-US" dirty="0">
                <a:solidFill>
                  <a:srgbClr val="7030A0"/>
                </a:solidFill>
                <a:latin typeface="+mn-lt"/>
              </a:rPr>
              <a:t>15,000</a:t>
            </a:r>
            <a:br>
              <a:rPr lang="en-US" dirty="0">
                <a:solidFill>
                  <a:schemeClr val="accent1"/>
                </a:solidFill>
                <a:latin typeface="+mn-lt"/>
              </a:rPr>
            </a:br>
            <a:r>
              <a:rPr lang="en-US" dirty="0">
                <a:solidFill>
                  <a:srgbClr val="C00000"/>
                </a:solidFill>
                <a:latin typeface="+mn-lt"/>
              </a:rPr>
              <a:t>1,500,000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/100 = </a:t>
            </a:r>
            <a:r>
              <a:rPr lang="en-US" dirty="0">
                <a:solidFill>
                  <a:srgbClr val="7030A0"/>
                </a:solidFill>
                <a:latin typeface="+mn-lt"/>
              </a:rPr>
              <a:t>15,000</a:t>
            </a:r>
          </a:p>
        </p:txBody>
      </p:sp>
    </p:spTree>
    <p:extLst>
      <p:ext uri="{BB962C8B-B14F-4D97-AF65-F5344CB8AC3E}">
        <p14:creationId xmlns:p14="http://schemas.microsoft.com/office/powerpoint/2010/main" val="381227353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FB0D7-A45A-854F-9013-D36A6ABB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E6C7F6-5CCD-D143-A138-FC3345BD48BD}"/>
              </a:ext>
            </a:extLst>
          </p:cNvPr>
          <p:cNvSpPr/>
          <p:nvPr/>
        </p:nvSpPr>
        <p:spPr>
          <a:xfrm>
            <a:off x="1843217" y="1417639"/>
            <a:ext cx="8610472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Texts: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T1: ’The mouse ran up the clock'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T2: ’The mouse ran down’</a:t>
            </a:r>
          </a:p>
          <a:p>
            <a:endParaRPr lang="en-US" dirty="0">
              <a:latin typeface="Courier" pitchFamily="2" charset="0"/>
              <a:cs typeface="Calibri" panose="020F0502020204030204" pitchFamily="34" charset="0"/>
            </a:endParaRPr>
          </a:p>
          <a:p>
            <a:r>
              <a:rPr lang="en-US" dirty="0">
                <a:latin typeface="Courier" pitchFamily="2" charset="0"/>
                <a:cs typeface="Calibri" panose="020F0502020204030204" pitchFamily="34" charset="0"/>
              </a:rPr>
              <a:t>Token Index: </a:t>
            </a:r>
          </a:p>
          <a:p>
            <a:r>
              <a:rPr lang="en-US" sz="1600" dirty="0">
                <a:latin typeface="Courier" pitchFamily="2" charset="0"/>
                <a:cs typeface="Calibri" panose="020F0502020204030204" pitchFamily="34" charset="0"/>
              </a:rPr>
              <a:t>{'the': 1, 'mouse’: 2, 'ran': 3, 'up': 4, 'clock': 5, 'down': 6,}.</a:t>
            </a:r>
          </a:p>
          <a:p>
            <a:pPr lvl="1"/>
            <a:r>
              <a:rPr lang="en-US" dirty="0">
                <a:latin typeface="Courier" pitchFamily="2" charset="0"/>
                <a:cs typeface="Calibri" panose="020F0502020204030204" pitchFamily="34" charset="0"/>
              </a:rPr>
              <a:t>NOTE: 'the' occurs most frequently, </a:t>
            </a:r>
            <a:br>
              <a:rPr lang="en-US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dirty="0">
                <a:latin typeface="Courier" pitchFamily="2" charset="0"/>
                <a:cs typeface="Calibri" panose="020F0502020204030204" pitchFamily="34" charset="0"/>
              </a:rPr>
              <a:t>       so the index value of 1 is assigned to it.</a:t>
            </a:r>
          </a:p>
          <a:p>
            <a:pPr lvl="1"/>
            <a:r>
              <a:rPr lang="en-US" dirty="0">
                <a:latin typeface="Courier" pitchFamily="2" charset="0"/>
                <a:cs typeface="Calibri" panose="020F0502020204030204" pitchFamily="34" charset="0"/>
              </a:rPr>
              <a:t>       Some libraries reserve index 0 for unknown tokens,  </a:t>
            </a:r>
            <a:br>
              <a:rPr lang="en-US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dirty="0">
                <a:latin typeface="Courier" pitchFamily="2" charset="0"/>
                <a:cs typeface="Calibri" panose="020F0502020204030204" pitchFamily="34" charset="0"/>
              </a:rPr>
              <a:t>       as is the case here.</a:t>
            </a:r>
          </a:p>
          <a:p>
            <a:endParaRPr lang="en-US" dirty="0">
              <a:latin typeface="Courier" pitchFamily="2" charset="0"/>
              <a:cs typeface="Calibri" panose="020F0502020204030204" pitchFamily="34" charset="0"/>
            </a:endParaRPr>
          </a:p>
          <a:p>
            <a:r>
              <a:rPr lang="en-US" dirty="0">
                <a:latin typeface="Courier" pitchFamily="2" charset="0"/>
                <a:cs typeface="Calibri" panose="020F0502020204030204" pitchFamily="34" charset="0"/>
              </a:rPr>
              <a:t>Sequence of token indexes: </a:t>
            </a:r>
            <a:br>
              <a:rPr lang="en-US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T1: ‘The mouse ran up the clock’ =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    [1,  2,   3, 4,  1,  5]</a:t>
            </a:r>
          </a:p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T1: ’The mouse ran down’ =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    [1,   2,   3,  6]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2A34D8-A9C0-0A49-BB29-2465631AFE22}"/>
              </a:ext>
            </a:extLst>
          </p:cNvPr>
          <p:cNvSpPr/>
          <p:nvPr/>
        </p:nvSpPr>
        <p:spPr>
          <a:xfrm>
            <a:off x="3287039" y="6641873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/machine-learning/guides/text-classification/step-3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96956EF-D4DD-D047-8683-403BE4AEC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4603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Step 3: Prepare Your Data</a:t>
            </a:r>
          </a:p>
        </p:txBody>
      </p:sp>
    </p:spTree>
    <p:extLst>
      <p:ext uri="{BB962C8B-B14F-4D97-AF65-F5344CB8AC3E}">
        <p14:creationId xmlns:p14="http://schemas.microsoft.com/office/powerpoint/2010/main" val="402626967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91563-29DE-8746-8DA1-972BEDABF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One-hot encoding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FB0D7-A45A-854F-9013-D36A6ABB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2A34D8-A9C0-0A49-BB29-2465631AFE22}"/>
              </a:ext>
            </a:extLst>
          </p:cNvPr>
          <p:cNvSpPr/>
          <p:nvPr/>
        </p:nvSpPr>
        <p:spPr>
          <a:xfrm>
            <a:off x="3287039" y="6641873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8857BE-5896-9D41-B016-4194A369127C}"/>
              </a:ext>
            </a:extLst>
          </p:cNvPr>
          <p:cNvSpPr/>
          <p:nvPr/>
        </p:nvSpPr>
        <p:spPr>
          <a:xfrm>
            <a:off x="3932523" y="1762214"/>
            <a:ext cx="588155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'The mouse ran up the clock’ = </a:t>
            </a:r>
          </a:p>
          <a:p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[ [0, 1, 0, 0, 0, 0, 0],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[0, 0, 1, 0, 0, 0, 0],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[0, 0, 0, 1, 0, 0, 0],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[0, 0, 0, 0, 1, 0, 0],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[0, 1, 0, 0, 0, 0, 0],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[0, 0, 0, 0, 0, 1, 0] ]</a:t>
            </a:r>
          </a:p>
          <a:p>
            <a:endParaRPr lang="en-US" sz="2400" dirty="0">
              <a:latin typeface="Courier" pitchFamily="2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8D2F42-FF16-364B-B02E-1580A96579DD}"/>
              </a:ext>
            </a:extLst>
          </p:cNvPr>
          <p:cNvSpPr/>
          <p:nvPr/>
        </p:nvSpPr>
        <p:spPr>
          <a:xfrm>
            <a:off x="4280600" y="5198459"/>
            <a:ext cx="4415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[0, 1, 2, 3, 4, 5, 6]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48463D-68FC-9A46-B8C6-7811361EC3A2}"/>
              </a:ext>
            </a:extLst>
          </p:cNvPr>
          <p:cNvSpPr/>
          <p:nvPr/>
        </p:nvSpPr>
        <p:spPr>
          <a:xfrm>
            <a:off x="1696900" y="2545558"/>
            <a:ext cx="68741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The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mouse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ran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up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the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clock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0481B8-BEFE-7C40-B12B-7B4C9419C737}"/>
              </a:ext>
            </a:extLst>
          </p:cNvPr>
          <p:cNvSpPr/>
          <p:nvPr/>
        </p:nvSpPr>
        <p:spPr>
          <a:xfrm>
            <a:off x="3287038" y="2545558"/>
            <a:ext cx="4405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1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2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3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4</a:t>
            </a:r>
          </a:p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1</a:t>
            </a:r>
          </a:p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60727422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91563-29DE-8746-8DA1-972BEDABF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Word embeddings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FB0D7-A45A-854F-9013-D36A6ABB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2A34D8-A9C0-0A49-BB29-2465631AFE22}"/>
              </a:ext>
            </a:extLst>
          </p:cNvPr>
          <p:cNvSpPr/>
          <p:nvPr/>
        </p:nvSpPr>
        <p:spPr>
          <a:xfrm>
            <a:off x="3287039" y="6641873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087624-061F-4141-80BF-9D59AFCC9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185161"/>
            <a:ext cx="9144000" cy="351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866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461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Quant Finance </a:t>
            </a:r>
            <a:r>
              <a:rPr lang="en-US" dirty="0" err="1">
                <a:solidFill>
                  <a:schemeClr val="accent1"/>
                </a:solidFill>
              </a:rPr>
              <a:t>PyData</a:t>
            </a:r>
            <a:r>
              <a:rPr lang="en-US" dirty="0">
                <a:solidFill>
                  <a:schemeClr val="accent1"/>
                </a:solidFill>
              </a:rPr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000" y="846138"/>
            <a:ext cx="7658000" cy="57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81C073-5E47-274F-B8E8-15D06F170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303" y="3185406"/>
            <a:ext cx="857934" cy="1715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41320B-DE46-864A-AE2A-9F6A0A4392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682" y="2891634"/>
            <a:ext cx="857934" cy="19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4596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91563-29DE-8746-8DA1-972BEDABF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Word embeddings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FB0D7-A45A-854F-9013-D36A6ABB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2A34D8-A9C0-0A49-BB29-2465631AFE22}"/>
              </a:ext>
            </a:extLst>
          </p:cNvPr>
          <p:cNvSpPr/>
          <p:nvPr/>
        </p:nvSpPr>
        <p:spPr>
          <a:xfrm>
            <a:off x="3287039" y="6641873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215AF2-8EA1-6E45-8DAC-109774E54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157" y="2185989"/>
            <a:ext cx="8801875" cy="380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6968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3BFA4-13AA-4949-A5ED-A2C583AB2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6FCFD7-E703-4248-9732-045C7FBA7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429" y="3997960"/>
            <a:ext cx="9118600" cy="2184400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324F6FC4-44D6-8F47-8056-5960522A1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9736" y="527075"/>
            <a:ext cx="8712173" cy="3046988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t1 = 'The mouse ran up the clock'</a:t>
            </a:r>
          </a:p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t2 = 'The mouse ran down'</a:t>
            </a:r>
          </a:p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s1 = t1.lower().split(' ')</a:t>
            </a:r>
          </a:p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s2 = t2.lower().split(' ')</a:t>
            </a:r>
          </a:p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terms = s1 + s2</a:t>
            </a:r>
          </a:p>
          <a:p>
            <a:pPr eaLnBrk="1" hangingPunct="1"/>
            <a:r>
              <a:rPr lang="en-US" altLang="en-US" b="1" dirty="0" err="1">
                <a:solidFill>
                  <a:schemeClr val="accent1"/>
                </a:solidFill>
                <a:latin typeface="Courier" charset="0"/>
              </a:rPr>
              <a:t>sortedset</a:t>
            </a:r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 = sorted(set(terms))</a:t>
            </a:r>
          </a:p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print('terms =', terms)</a:t>
            </a:r>
          </a:p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print('</a:t>
            </a:r>
            <a:r>
              <a:rPr lang="en-US" altLang="en-US" b="1" dirty="0" err="1">
                <a:solidFill>
                  <a:schemeClr val="accent1"/>
                </a:solidFill>
                <a:latin typeface="Courier" charset="0"/>
              </a:rPr>
              <a:t>sortedset</a:t>
            </a:r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 =', </a:t>
            </a:r>
            <a:r>
              <a:rPr lang="en-US" altLang="en-US" b="1" dirty="0" err="1">
                <a:solidFill>
                  <a:schemeClr val="accent1"/>
                </a:solidFill>
                <a:latin typeface="Courier" charset="0"/>
              </a:rPr>
              <a:t>sortedset</a:t>
            </a:r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74FF79-F8A2-0E48-926D-E148C05C25D8}"/>
              </a:ext>
            </a:extLst>
          </p:cNvPr>
          <p:cNvSpPr/>
          <p:nvPr/>
        </p:nvSpPr>
        <p:spPr>
          <a:xfrm>
            <a:off x="2651587" y="6608386"/>
            <a:ext cx="68382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4"/>
              </a:rPr>
              <a:t>https://colab.research.google.com/drive/1FEG6DnGvwfUbeo4zJ1zTunjMqf2RkCrT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387554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3BFA4-13AA-4949-A5ED-A2C583AB2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D2EE00-CE32-4844-9911-D4058B92C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780" y="2504157"/>
            <a:ext cx="8255000" cy="4102100"/>
          </a:xfrm>
          <a:prstGeom prst="rect">
            <a:avLst/>
          </a:prstGeom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4250E008-6291-6344-8F52-06539BBA1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7856" y="289879"/>
            <a:ext cx="8424862" cy="5632311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t1 = 'The mouse ran up the clock'</a:t>
            </a:r>
          </a:p>
          <a:p>
            <a:pPr eaLnBrk="1" hangingPunct="1"/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t2 = 'The mouse ran down'</a:t>
            </a:r>
          </a:p>
          <a:p>
            <a:pPr eaLnBrk="1" hangingPunct="1"/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s1 = t1.lower().split(' ')</a:t>
            </a:r>
          </a:p>
          <a:p>
            <a:pPr eaLnBrk="1" hangingPunct="1"/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s2 = t2.lower().split(' ')</a:t>
            </a:r>
          </a:p>
          <a:p>
            <a:pPr eaLnBrk="1" hangingPunct="1"/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terms = s1 + s2</a:t>
            </a:r>
          </a:p>
          <a:p>
            <a:pPr eaLnBrk="1" hangingPunct="1"/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print(terms)</a:t>
            </a:r>
          </a:p>
          <a:p>
            <a:pPr eaLnBrk="1" hangingPunct="1"/>
            <a:endParaRPr lang="en-US" altLang="en-US" sz="2000" b="1" dirty="0">
              <a:solidFill>
                <a:schemeClr val="accent1"/>
              </a:solidFill>
              <a:latin typeface="Courier" charset="0"/>
            </a:endParaRPr>
          </a:p>
          <a:p>
            <a:pPr eaLnBrk="1" hangingPunct="1"/>
            <a:r>
              <a:rPr lang="en-US" altLang="en-US" sz="2000" b="1" dirty="0" err="1">
                <a:solidFill>
                  <a:schemeClr val="accent1"/>
                </a:solidFill>
                <a:latin typeface="Courier" charset="0"/>
              </a:rPr>
              <a:t>tfdict</a:t>
            </a:r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 = {}</a:t>
            </a:r>
          </a:p>
          <a:p>
            <a:pPr eaLnBrk="1" hangingPunct="1"/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for term in terms:</a:t>
            </a:r>
          </a:p>
          <a:p>
            <a:pPr eaLnBrk="1" hangingPunct="1"/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    if term not in </a:t>
            </a:r>
            <a:r>
              <a:rPr lang="en-US" altLang="en-US" sz="2000" b="1" dirty="0" err="1">
                <a:solidFill>
                  <a:schemeClr val="accent1"/>
                </a:solidFill>
                <a:latin typeface="Courier" charset="0"/>
              </a:rPr>
              <a:t>tfdict</a:t>
            </a:r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:</a:t>
            </a:r>
          </a:p>
          <a:p>
            <a:pPr eaLnBrk="1" hangingPunct="1"/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        </a:t>
            </a:r>
            <a:r>
              <a:rPr lang="en-US" altLang="en-US" sz="2000" b="1" dirty="0" err="1">
                <a:solidFill>
                  <a:schemeClr val="accent1"/>
                </a:solidFill>
                <a:latin typeface="Courier" charset="0"/>
              </a:rPr>
              <a:t>tfdict</a:t>
            </a:r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[term] = 1</a:t>
            </a:r>
          </a:p>
          <a:p>
            <a:pPr eaLnBrk="1" hangingPunct="1"/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    else:</a:t>
            </a:r>
          </a:p>
          <a:p>
            <a:pPr eaLnBrk="1" hangingPunct="1"/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        </a:t>
            </a:r>
            <a:r>
              <a:rPr lang="en-US" altLang="en-US" sz="2000" b="1" dirty="0" err="1">
                <a:solidFill>
                  <a:schemeClr val="accent1"/>
                </a:solidFill>
                <a:latin typeface="Courier" charset="0"/>
              </a:rPr>
              <a:t>tfdict</a:t>
            </a:r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[term] += 1</a:t>
            </a:r>
          </a:p>
          <a:p>
            <a:pPr eaLnBrk="1" hangingPunct="1"/>
            <a:endParaRPr lang="en-US" altLang="en-US" sz="2000" b="1" dirty="0">
              <a:solidFill>
                <a:schemeClr val="accent1"/>
              </a:solidFill>
              <a:latin typeface="Courier" charset="0"/>
            </a:endParaRPr>
          </a:p>
          <a:p>
            <a:pPr eaLnBrk="1" hangingPunct="1"/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a = []        </a:t>
            </a:r>
          </a:p>
          <a:p>
            <a:pPr eaLnBrk="1" hangingPunct="1"/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for </a:t>
            </a:r>
            <a:r>
              <a:rPr lang="en-US" altLang="en-US" sz="2000" b="1" dirty="0" err="1">
                <a:solidFill>
                  <a:schemeClr val="accent1"/>
                </a:solidFill>
                <a:latin typeface="Courier" charset="0"/>
              </a:rPr>
              <a:t>k,v</a:t>
            </a:r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 in </a:t>
            </a:r>
            <a:r>
              <a:rPr lang="en-US" altLang="en-US" sz="2000" b="1" dirty="0" err="1">
                <a:solidFill>
                  <a:schemeClr val="accent1"/>
                </a:solidFill>
                <a:latin typeface="Courier" charset="0"/>
              </a:rPr>
              <a:t>tfdict.items</a:t>
            </a:r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():</a:t>
            </a:r>
          </a:p>
          <a:p>
            <a:pPr eaLnBrk="1" hangingPunct="1"/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    </a:t>
            </a:r>
            <a:r>
              <a:rPr lang="en-US" altLang="en-US" sz="2000" b="1" dirty="0" err="1">
                <a:solidFill>
                  <a:schemeClr val="accent1"/>
                </a:solidFill>
                <a:latin typeface="Courier" charset="0"/>
              </a:rPr>
              <a:t>a.append</a:t>
            </a:r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('{}, {}'.format(</a:t>
            </a:r>
            <a:r>
              <a:rPr lang="en-US" altLang="en-US" sz="2000" b="1" dirty="0" err="1">
                <a:solidFill>
                  <a:schemeClr val="accent1"/>
                </a:solidFill>
                <a:latin typeface="Courier" charset="0"/>
              </a:rPr>
              <a:t>k,v</a:t>
            </a:r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))</a:t>
            </a:r>
          </a:p>
          <a:p>
            <a:pPr eaLnBrk="1" hangingPunct="1"/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print(a)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6C91F8-CEEE-804C-8ADB-7EE64D3EBB93}"/>
              </a:ext>
            </a:extLst>
          </p:cNvPr>
          <p:cNvSpPr/>
          <p:nvPr/>
        </p:nvSpPr>
        <p:spPr>
          <a:xfrm>
            <a:off x="2651587" y="6608386"/>
            <a:ext cx="68382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https://colab.research.google.com/drive/1FEG6DnGvwfUbeo4zJ1zTunjMqf2RkCrT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3511595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3BFA4-13AA-4949-A5ED-A2C583AB2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16CF6B-EE3C-3748-B09B-9FC0C50D1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160" y="385404"/>
            <a:ext cx="8854440" cy="6244172"/>
          </a:xfrm>
          <a:prstGeom prst="rect">
            <a:avLst/>
          </a:prstGeom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A463D09B-B0DE-E948-A049-4A1BA5489A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0545" y="30481"/>
            <a:ext cx="8999485" cy="4154984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b="1" dirty="0" err="1">
                <a:solidFill>
                  <a:schemeClr val="accent1"/>
                </a:solidFill>
                <a:latin typeface="Courier" charset="0"/>
              </a:rPr>
              <a:t>sorted_by_value_reverse</a:t>
            </a:r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 = sorted(</a:t>
            </a:r>
            <a:r>
              <a:rPr lang="en-US" altLang="en-US" b="1" dirty="0" err="1">
                <a:solidFill>
                  <a:schemeClr val="accent1"/>
                </a:solidFill>
                <a:latin typeface="Courier" charset="0"/>
              </a:rPr>
              <a:t>tfdict.items</a:t>
            </a:r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(), key=lambda </a:t>
            </a:r>
            <a:r>
              <a:rPr lang="en-US" altLang="en-US" b="1" dirty="0" err="1">
                <a:solidFill>
                  <a:schemeClr val="accent1"/>
                </a:solidFill>
                <a:latin typeface="Courier" charset="0"/>
              </a:rPr>
              <a:t>kv</a:t>
            </a:r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: </a:t>
            </a:r>
            <a:r>
              <a:rPr lang="en-US" altLang="en-US" b="1" dirty="0" err="1">
                <a:solidFill>
                  <a:schemeClr val="accent1"/>
                </a:solidFill>
                <a:latin typeface="Courier" charset="0"/>
              </a:rPr>
              <a:t>kv</a:t>
            </a:r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[1], reverse=True)</a:t>
            </a:r>
          </a:p>
          <a:p>
            <a:pPr eaLnBrk="1" hangingPunct="1"/>
            <a:endParaRPr lang="en-US" altLang="en-US" b="1" dirty="0">
              <a:solidFill>
                <a:schemeClr val="accent1"/>
              </a:solidFill>
              <a:latin typeface="Courier" charset="0"/>
            </a:endParaRPr>
          </a:p>
          <a:p>
            <a:pPr eaLnBrk="1" hangingPunct="1"/>
            <a:r>
              <a:rPr lang="en-US" altLang="en-US" b="1" dirty="0" err="1">
                <a:solidFill>
                  <a:schemeClr val="accent1"/>
                </a:solidFill>
                <a:latin typeface="Courier" charset="0"/>
              </a:rPr>
              <a:t>sorted_by_value_reverse_dict</a:t>
            </a:r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 = </a:t>
            </a:r>
            <a:r>
              <a:rPr lang="en-US" altLang="en-US" b="1" dirty="0" err="1">
                <a:solidFill>
                  <a:schemeClr val="accent1"/>
                </a:solidFill>
                <a:latin typeface="Courier" charset="0"/>
              </a:rPr>
              <a:t>dict</a:t>
            </a:r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(</a:t>
            </a:r>
            <a:r>
              <a:rPr lang="en-US" altLang="en-US" b="1" dirty="0" err="1">
                <a:solidFill>
                  <a:schemeClr val="accent1"/>
                </a:solidFill>
                <a:latin typeface="Courier" charset="0"/>
              </a:rPr>
              <a:t>sorted_by_value_reverse</a:t>
            </a:r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)</a:t>
            </a:r>
          </a:p>
          <a:p>
            <a:pPr eaLnBrk="1" hangingPunct="1"/>
            <a:endParaRPr lang="en-US" altLang="en-US" b="1" dirty="0">
              <a:solidFill>
                <a:schemeClr val="accent1"/>
              </a:solidFill>
              <a:latin typeface="Courier" charset="0"/>
            </a:endParaRPr>
          </a:p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id2word = {id: word for id, word in enumerate(</a:t>
            </a:r>
            <a:r>
              <a:rPr lang="en-US" altLang="en-US" b="1" dirty="0" err="1">
                <a:solidFill>
                  <a:schemeClr val="accent1"/>
                </a:solidFill>
                <a:latin typeface="Courier" charset="0"/>
              </a:rPr>
              <a:t>sorted_by_value_reverse_dict</a:t>
            </a:r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)}</a:t>
            </a:r>
          </a:p>
          <a:p>
            <a:pPr eaLnBrk="1" hangingPunct="1"/>
            <a:endParaRPr lang="en-US" altLang="en-US" b="1" dirty="0">
              <a:solidFill>
                <a:schemeClr val="accent1"/>
              </a:solidFill>
              <a:latin typeface="Courier" charset="0"/>
            </a:endParaRPr>
          </a:p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word2id = </a:t>
            </a:r>
            <a:r>
              <a:rPr lang="en-US" altLang="en-US" b="1" dirty="0" err="1">
                <a:solidFill>
                  <a:schemeClr val="accent1"/>
                </a:solidFill>
                <a:latin typeface="Courier" charset="0"/>
              </a:rPr>
              <a:t>dict</a:t>
            </a:r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([(v, k) for (k, v) in id2word.items()])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3CA06A-2E93-8A42-928C-8283BD8E05C6}"/>
              </a:ext>
            </a:extLst>
          </p:cNvPr>
          <p:cNvSpPr/>
          <p:nvPr/>
        </p:nvSpPr>
        <p:spPr>
          <a:xfrm>
            <a:off x="2651587" y="6608386"/>
            <a:ext cx="68382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https://colab.research.google.com/drive/1FEG6DnGvwfUbeo4zJ1zTunjMqf2RkCrT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8091744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3BFA4-13AA-4949-A5ED-A2C583AB2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16CF6B-EE3C-3748-B09B-9FC0C50D1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160" y="385404"/>
            <a:ext cx="8854440" cy="6244172"/>
          </a:xfrm>
          <a:prstGeom prst="rect">
            <a:avLst/>
          </a:prstGeom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A463D09B-B0DE-E948-A049-4A1BA5489A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0545" y="1"/>
            <a:ext cx="8999485" cy="3970318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sorted_by_value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 = sorted(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tfdict.items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(), key=lambda 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kv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: 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kv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[1])</a:t>
            </a:r>
          </a:p>
          <a:p>
            <a:pPr eaLnBrk="1" hangingPunct="1"/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print('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sorted_by_value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: ', 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sorted_by_value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)</a:t>
            </a:r>
          </a:p>
          <a:p>
            <a:pPr eaLnBrk="1" hangingPunct="1"/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sorted_by_value2 = sorted(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tfdict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, key=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tfdict.get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, reverse=True)</a:t>
            </a:r>
          </a:p>
          <a:p>
            <a:pPr eaLnBrk="1" hangingPunct="1"/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print('sorted_by_value2: ', sorted_by_value2)</a:t>
            </a:r>
          </a:p>
          <a:p>
            <a:pPr eaLnBrk="1" hangingPunct="1"/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sorted_by_value_reverse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 = sorted(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tfdict.items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(), key=lambda 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kv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: 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kv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[1], reverse=True)</a:t>
            </a:r>
          </a:p>
          <a:p>
            <a:pPr eaLnBrk="1" hangingPunct="1"/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print('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sorted_by_value_reverse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: ', 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sorted_by_value_reverse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)</a:t>
            </a:r>
          </a:p>
          <a:p>
            <a:pPr eaLnBrk="1" hangingPunct="1"/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sorted_by_value_reverse_dict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 = 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dict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(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sorted_by_value_reverse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)</a:t>
            </a:r>
          </a:p>
          <a:p>
            <a:pPr eaLnBrk="1" hangingPunct="1"/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print('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sorted_by_value_reverse_dict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', 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sorted_by_value_reverse_dict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)</a:t>
            </a:r>
          </a:p>
          <a:p>
            <a:pPr eaLnBrk="1" hangingPunct="1"/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id2word = {id: word for id, word in enumerate(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sorted_by_value_reverse_dict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)}</a:t>
            </a:r>
          </a:p>
          <a:p>
            <a:pPr eaLnBrk="1" hangingPunct="1"/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print('id2word', id2word)</a:t>
            </a:r>
          </a:p>
          <a:p>
            <a:pPr eaLnBrk="1" hangingPunct="1"/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word2id = 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dict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([(v, k) for (k, v) in id2word.items()])</a:t>
            </a:r>
          </a:p>
          <a:p>
            <a:pPr eaLnBrk="1" hangingPunct="1"/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print('word2id', word2id)</a:t>
            </a:r>
          </a:p>
          <a:p>
            <a:pPr eaLnBrk="1" hangingPunct="1"/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print('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len_words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:', 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len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(word2id))</a:t>
            </a:r>
          </a:p>
          <a:p>
            <a:pPr eaLnBrk="1" hangingPunct="1"/>
            <a:endParaRPr lang="en-US" altLang="en-US" sz="1200" b="1" dirty="0">
              <a:solidFill>
                <a:schemeClr val="accent1"/>
              </a:solidFill>
              <a:latin typeface="Courier" charset="0"/>
            </a:endParaRPr>
          </a:p>
          <a:p>
            <a:pPr eaLnBrk="1" hangingPunct="1"/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sorted_by_key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 = sorted(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tfdict.items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(), key=lambda 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kv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: 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kv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[0])</a:t>
            </a:r>
          </a:p>
          <a:p>
            <a:pPr eaLnBrk="1" hangingPunct="1"/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print('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sorted_by_key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: ', 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sorted_by_key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)</a:t>
            </a:r>
          </a:p>
          <a:p>
            <a:pPr eaLnBrk="1" hangingPunct="1"/>
            <a:endParaRPr lang="en-US" altLang="en-US" sz="1200" b="1" dirty="0">
              <a:solidFill>
                <a:schemeClr val="accent1"/>
              </a:solidFill>
              <a:latin typeface="Courier" charset="0"/>
            </a:endParaRPr>
          </a:p>
          <a:p>
            <a:pPr eaLnBrk="1" hangingPunct="1"/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tfstring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 = '\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n'.join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(a)</a:t>
            </a:r>
          </a:p>
          <a:p>
            <a:pPr eaLnBrk="1" hangingPunct="1"/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print(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tfstring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)</a:t>
            </a:r>
          </a:p>
          <a:p>
            <a:pPr eaLnBrk="1" hangingPunct="1"/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tf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 = 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tfdict.get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('mouse')</a:t>
            </a:r>
          </a:p>
          <a:p>
            <a:pPr eaLnBrk="1" hangingPunct="1"/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print(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tf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5AB8EA-5A58-3046-B12F-B49DA41A7B66}"/>
              </a:ext>
            </a:extLst>
          </p:cNvPr>
          <p:cNvSpPr/>
          <p:nvPr/>
        </p:nvSpPr>
        <p:spPr>
          <a:xfrm>
            <a:off x="2651587" y="6608386"/>
            <a:ext cx="68382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https://colab.research.google.com/drive/1FEG6DnGvwfUbeo4zJ1zTunjMqf2RkCrT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9949026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067C-7D7E-4543-BA24-E57338CBB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06998"/>
            <a:ext cx="8229600" cy="17678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  <a:latin typeface="Courier" pitchFamily="2" charset="0"/>
              </a:rPr>
              <a:t>from </a:t>
            </a:r>
            <a:r>
              <a:rPr lang="en-US" dirty="0" err="1">
                <a:solidFill>
                  <a:schemeClr val="accent1"/>
                </a:solidFill>
                <a:latin typeface="Courier" pitchFamily="2" charset="0"/>
              </a:rPr>
              <a:t>keras.preprocessing.text</a:t>
            </a:r>
            <a:r>
              <a:rPr lang="en-US" dirty="0">
                <a:solidFill>
                  <a:schemeClr val="accent1"/>
                </a:solidFill>
                <a:latin typeface="Courier" pitchFamily="2" charset="0"/>
              </a:rPr>
              <a:t> import Tokenizer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291F95-E103-B042-9001-67DC3CC6D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F532CC-8303-6A49-8AF1-59452C5B3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029" y="2042479"/>
            <a:ext cx="9144000" cy="42828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2CABC83-0C44-3D46-8EDA-F5906B34811F}"/>
              </a:ext>
            </a:extLst>
          </p:cNvPr>
          <p:cNvSpPr/>
          <p:nvPr/>
        </p:nvSpPr>
        <p:spPr>
          <a:xfrm>
            <a:off x="3362390" y="6606258"/>
            <a:ext cx="546722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machinelearningmastery.com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/prepare-text-data-deep-learning-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keras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37338181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CCBE37-754D-9F44-B276-7C84CB86F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875E6E-F338-BD46-BCCC-945998BE9377}"/>
              </a:ext>
            </a:extLst>
          </p:cNvPr>
          <p:cNvSpPr/>
          <p:nvPr/>
        </p:nvSpPr>
        <p:spPr>
          <a:xfrm>
            <a:off x="1981201" y="1806212"/>
            <a:ext cx="8229599" cy="4801314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ourier" pitchFamily="2" charset="0"/>
              </a:rPr>
              <a:t>from </a:t>
            </a:r>
            <a:r>
              <a:rPr lang="en-US" dirty="0" err="1">
                <a:latin typeface="Courier" pitchFamily="2" charset="0"/>
              </a:rPr>
              <a:t>keras.preprocessing.text</a:t>
            </a:r>
            <a:r>
              <a:rPr lang="en-US" dirty="0">
                <a:latin typeface="Courier" pitchFamily="2" charset="0"/>
              </a:rPr>
              <a:t> import Tokenizer</a:t>
            </a:r>
          </a:p>
          <a:p>
            <a:r>
              <a:rPr lang="en-US" dirty="0">
                <a:latin typeface="Courier" pitchFamily="2" charset="0"/>
              </a:rPr>
              <a:t># define 5 documents</a:t>
            </a:r>
          </a:p>
          <a:p>
            <a:r>
              <a:rPr lang="en-US" dirty="0">
                <a:latin typeface="Courier" pitchFamily="2" charset="0"/>
              </a:rPr>
              <a:t>docs = ['Well done!', 'Good work', 'Great effort', 'nice work', 'Excellent!']</a:t>
            </a:r>
          </a:p>
          <a:p>
            <a:r>
              <a:rPr lang="en-US" dirty="0">
                <a:latin typeface="Courier" pitchFamily="2" charset="0"/>
              </a:rPr>
              <a:t># create the tokenizer</a:t>
            </a:r>
          </a:p>
          <a:p>
            <a:r>
              <a:rPr lang="en-US" dirty="0">
                <a:latin typeface="Courier" pitchFamily="2" charset="0"/>
              </a:rPr>
              <a:t>t = Tokenizer()</a:t>
            </a:r>
          </a:p>
          <a:p>
            <a:r>
              <a:rPr lang="en-US" dirty="0">
                <a:latin typeface="Courier" pitchFamily="2" charset="0"/>
              </a:rPr>
              <a:t># fit the tokenizer on the documents</a:t>
            </a:r>
          </a:p>
          <a:p>
            <a:r>
              <a:rPr lang="en-US" dirty="0" err="1">
                <a:latin typeface="Courier" pitchFamily="2" charset="0"/>
              </a:rPr>
              <a:t>t.fit_on_texts</a:t>
            </a:r>
            <a:r>
              <a:rPr lang="en-US" dirty="0">
                <a:latin typeface="Courier" pitchFamily="2" charset="0"/>
              </a:rPr>
              <a:t>(docs)</a:t>
            </a:r>
          </a:p>
          <a:p>
            <a:r>
              <a:rPr lang="en-US" dirty="0">
                <a:latin typeface="Courier" pitchFamily="2" charset="0"/>
              </a:rPr>
              <a:t>print('docs:', docs)</a:t>
            </a:r>
          </a:p>
          <a:p>
            <a:r>
              <a:rPr lang="en-US" dirty="0">
                <a:latin typeface="Courier" pitchFamily="2" charset="0"/>
              </a:rPr>
              <a:t>print('</a:t>
            </a:r>
            <a:r>
              <a:rPr lang="en-US" dirty="0" err="1">
                <a:latin typeface="Courier" pitchFamily="2" charset="0"/>
              </a:rPr>
              <a:t>word_counts</a:t>
            </a:r>
            <a:r>
              <a:rPr lang="en-US" dirty="0">
                <a:latin typeface="Courier" pitchFamily="2" charset="0"/>
              </a:rPr>
              <a:t>:', </a:t>
            </a:r>
            <a:r>
              <a:rPr lang="en-US" dirty="0" err="1">
                <a:latin typeface="Courier" pitchFamily="2" charset="0"/>
              </a:rPr>
              <a:t>t.word_counts</a:t>
            </a:r>
            <a:r>
              <a:rPr lang="en-US" dirty="0">
                <a:latin typeface="Courier" pitchFamily="2" charset="0"/>
              </a:rPr>
              <a:t>)</a:t>
            </a:r>
          </a:p>
          <a:p>
            <a:r>
              <a:rPr lang="en-US" dirty="0">
                <a:latin typeface="Courier" pitchFamily="2" charset="0"/>
              </a:rPr>
              <a:t>print('</a:t>
            </a:r>
            <a:r>
              <a:rPr lang="en-US" dirty="0" err="1">
                <a:latin typeface="Courier" pitchFamily="2" charset="0"/>
              </a:rPr>
              <a:t>document_count</a:t>
            </a:r>
            <a:r>
              <a:rPr lang="en-US" dirty="0">
                <a:latin typeface="Courier" pitchFamily="2" charset="0"/>
              </a:rPr>
              <a:t>:', </a:t>
            </a:r>
            <a:r>
              <a:rPr lang="en-US" dirty="0" err="1">
                <a:latin typeface="Courier" pitchFamily="2" charset="0"/>
              </a:rPr>
              <a:t>t.document_count</a:t>
            </a:r>
            <a:r>
              <a:rPr lang="en-US" dirty="0">
                <a:latin typeface="Courier" pitchFamily="2" charset="0"/>
              </a:rPr>
              <a:t>)</a:t>
            </a:r>
          </a:p>
          <a:p>
            <a:r>
              <a:rPr lang="en-US" dirty="0">
                <a:latin typeface="Courier" pitchFamily="2" charset="0"/>
              </a:rPr>
              <a:t>print('</a:t>
            </a:r>
            <a:r>
              <a:rPr lang="en-US" dirty="0" err="1">
                <a:latin typeface="Courier" pitchFamily="2" charset="0"/>
              </a:rPr>
              <a:t>word_index</a:t>
            </a:r>
            <a:r>
              <a:rPr lang="en-US" dirty="0">
                <a:latin typeface="Courier" pitchFamily="2" charset="0"/>
              </a:rPr>
              <a:t>:', </a:t>
            </a:r>
            <a:r>
              <a:rPr lang="en-US" dirty="0" err="1">
                <a:latin typeface="Courier" pitchFamily="2" charset="0"/>
              </a:rPr>
              <a:t>t.word_index</a:t>
            </a:r>
            <a:r>
              <a:rPr lang="en-US" dirty="0">
                <a:latin typeface="Courier" pitchFamily="2" charset="0"/>
              </a:rPr>
              <a:t>)</a:t>
            </a:r>
          </a:p>
          <a:p>
            <a:r>
              <a:rPr lang="en-US" dirty="0">
                <a:latin typeface="Courier" pitchFamily="2" charset="0"/>
              </a:rPr>
              <a:t>print('</a:t>
            </a:r>
            <a:r>
              <a:rPr lang="en-US" dirty="0" err="1">
                <a:latin typeface="Courier" pitchFamily="2" charset="0"/>
              </a:rPr>
              <a:t>word_docs</a:t>
            </a:r>
            <a:r>
              <a:rPr lang="en-US" dirty="0">
                <a:latin typeface="Courier" pitchFamily="2" charset="0"/>
              </a:rPr>
              <a:t>:', </a:t>
            </a:r>
            <a:r>
              <a:rPr lang="en-US" dirty="0" err="1">
                <a:latin typeface="Courier" pitchFamily="2" charset="0"/>
              </a:rPr>
              <a:t>t.word_docs</a:t>
            </a:r>
            <a:r>
              <a:rPr lang="en-US" dirty="0">
                <a:latin typeface="Courier" pitchFamily="2" charset="0"/>
              </a:rPr>
              <a:t>)</a:t>
            </a:r>
          </a:p>
          <a:p>
            <a:r>
              <a:rPr lang="en-US" dirty="0">
                <a:latin typeface="Courier" pitchFamily="2" charset="0"/>
              </a:rPr>
              <a:t># integer encode documents</a:t>
            </a:r>
          </a:p>
          <a:p>
            <a:r>
              <a:rPr lang="en-US" dirty="0" err="1">
                <a:latin typeface="Courier" pitchFamily="2" charset="0"/>
              </a:rPr>
              <a:t>texts_to_matrix</a:t>
            </a:r>
            <a:r>
              <a:rPr lang="en-US" dirty="0">
                <a:latin typeface="Courier" pitchFamily="2" charset="0"/>
              </a:rPr>
              <a:t> = </a:t>
            </a:r>
            <a:r>
              <a:rPr lang="en-US" dirty="0" err="1">
                <a:latin typeface="Courier" pitchFamily="2" charset="0"/>
              </a:rPr>
              <a:t>t.texts_to_matrix</a:t>
            </a:r>
            <a:r>
              <a:rPr lang="en-US" dirty="0">
                <a:latin typeface="Courier" pitchFamily="2" charset="0"/>
              </a:rPr>
              <a:t>(docs, mode='count')</a:t>
            </a:r>
          </a:p>
          <a:p>
            <a:r>
              <a:rPr lang="en-US" dirty="0">
                <a:latin typeface="Courier" pitchFamily="2" charset="0"/>
              </a:rPr>
              <a:t>print('</a:t>
            </a:r>
            <a:r>
              <a:rPr lang="en-US" dirty="0" err="1">
                <a:latin typeface="Courier" pitchFamily="2" charset="0"/>
              </a:rPr>
              <a:t>texts_to_matrix</a:t>
            </a:r>
            <a:r>
              <a:rPr lang="en-US" dirty="0">
                <a:latin typeface="Courier" pitchFamily="2" charset="0"/>
              </a:rPr>
              <a:t>:')</a:t>
            </a:r>
          </a:p>
          <a:p>
            <a:r>
              <a:rPr lang="en-US" dirty="0">
                <a:latin typeface="Courier" pitchFamily="2" charset="0"/>
              </a:rPr>
              <a:t>print(</a:t>
            </a:r>
            <a:r>
              <a:rPr lang="en-US" dirty="0" err="1">
                <a:latin typeface="Courier" pitchFamily="2" charset="0"/>
              </a:rPr>
              <a:t>texts_to_matrix</a:t>
            </a:r>
            <a:r>
              <a:rPr lang="en-US" dirty="0">
                <a:latin typeface="Courier" pitchFamily="2" charset="0"/>
              </a:rPr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1B58EC-79BD-BD44-B68B-FB363860CA49}"/>
              </a:ext>
            </a:extLst>
          </p:cNvPr>
          <p:cNvSpPr/>
          <p:nvPr/>
        </p:nvSpPr>
        <p:spPr>
          <a:xfrm>
            <a:off x="3362390" y="6606258"/>
            <a:ext cx="546722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machinelearningmastery.com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/prepare-text-data-deep-learning-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keras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13C4AA8-55D0-B447-A556-CFF08D61B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6038"/>
            <a:ext cx="8229600" cy="17678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  <a:latin typeface="Courier" pitchFamily="2" charset="0"/>
              </a:rPr>
              <a:t>from </a:t>
            </a:r>
            <a:r>
              <a:rPr lang="en-US" dirty="0" err="1">
                <a:solidFill>
                  <a:schemeClr val="accent1"/>
                </a:solidFill>
                <a:latin typeface="Courier" pitchFamily="2" charset="0"/>
              </a:rPr>
              <a:t>keras.preprocessing.text</a:t>
            </a:r>
            <a:r>
              <a:rPr lang="en-US" dirty="0">
                <a:solidFill>
                  <a:schemeClr val="accent1"/>
                </a:solidFill>
                <a:latin typeface="Courier" pitchFamily="2" charset="0"/>
              </a:rPr>
              <a:t> import Tokenizer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79770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067C-7D7E-4543-BA24-E57338CBB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92162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chemeClr val="accent1"/>
                </a:solidFill>
                <a:latin typeface="Courier" pitchFamily="2" charset="0"/>
              </a:rPr>
              <a:t>texts_to_matrix</a:t>
            </a:r>
            <a:r>
              <a:rPr lang="en-US" sz="2800" dirty="0">
                <a:solidFill>
                  <a:schemeClr val="accent1"/>
                </a:solidFill>
                <a:latin typeface="Courier" pitchFamily="2" charset="0"/>
              </a:rPr>
              <a:t> = </a:t>
            </a:r>
            <a:br>
              <a:rPr lang="en-US" sz="2800" dirty="0">
                <a:solidFill>
                  <a:schemeClr val="accent1"/>
                </a:solidFill>
                <a:latin typeface="Courier" pitchFamily="2" charset="0"/>
              </a:rPr>
            </a:br>
            <a:r>
              <a:rPr lang="en-US" sz="2800" dirty="0" err="1">
                <a:solidFill>
                  <a:schemeClr val="accent1"/>
                </a:solidFill>
                <a:latin typeface="Courier" pitchFamily="2" charset="0"/>
              </a:rPr>
              <a:t>t.texts_to_matrix</a:t>
            </a:r>
            <a:r>
              <a:rPr lang="en-US" sz="2800" dirty="0">
                <a:solidFill>
                  <a:schemeClr val="accent1"/>
                </a:solidFill>
                <a:latin typeface="Courier" pitchFamily="2" charset="0"/>
              </a:rPr>
              <a:t>(docs, mode='count')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291F95-E103-B042-9001-67DC3CC6D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ABDD96-A7CA-574C-A396-CAD214419925}"/>
              </a:ext>
            </a:extLst>
          </p:cNvPr>
          <p:cNvSpPr/>
          <p:nvPr/>
        </p:nvSpPr>
        <p:spPr>
          <a:xfrm>
            <a:off x="1981200" y="1265238"/>
            <a:ext cx="864393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  <a:t>docs: ['Well done!', 'Good work', 'Great effort’, </a:t>
            </a:r>
            <a:b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</a:br>
            <a: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  <a:t>'nice work', 'Excellent!’] </a:t>
            </a:r>
          </a:p>
          <a:p>
            <a:r>
              <a:rPr lang="en-US" sz="2000" dirty="0" err="1">
                <a:solidFill>
                  <a:srgbClr val="212121"/>
                </a:solidFill>
                <a:latin typeface="Courier New" panose="02070309020205020404" pitchFamily="49" charset="0"/>
              </a:rPr>
              <a:t>word_counts</a:t>
            </a:r>
            <a: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  <a:t>: </a:t>
            </a:r>
            <a:r>
              <a:rPr lang="en-US" sz="2000" dirty="0" err="1">
                <a:solidFill>
                  <a:srgbClr val="212121"/>
                </a:solidFill>
                <a:latin typeface="Courier New" panose="02070309020205020404" pitchFamily="49" charset="0"/>
              </a:rPr>
              <a:t>OrderedDict</a:t>
            </a:r>
            <a: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  <a:t>([('well', 1), ('done', 1), ('good', 1), ('work', 2), ('great', 1), ('effort', 1), ('nice', 1), ('excellent', 1)]) </a:t>
            </a:r>
          </a:p>
          <a:p>
            <a:r>
              <a:rPr lang="en-US" sz="2000" dirty="0" err="1">
                <a:solidFill>
                  <a:srgbClr val="212121"/>
                </a:solidFill>
                <a:latin typeface="Courier New" panose="02070309020205020404" pitchFamily="49" charset="0"/>
              </a:rPr>
              <a:t>document_count</a:t>
            </a:r>
            <a: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  <a:t>: 5 </a:t>
            </a:r>
          </a:p>
          <a:p>
            <a:r>
              <a:rPr lang="en-US" sz="2000" dirty="0" err="1">
                <a:solidFill>
                  <a:srgbClr val="212121"/>
                </a:solidFill>
                <a:latin typeface="Courier New" panose="02070309020205020404" pitchFamily="49" charset="0"/>
              </a:rPr>
              <a:t>word_index</a:t>
            </a:r>
            <a: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  <a:t>: {'work': 1, 'well': 2, 'done': 3, 'good': 4, 'great': 5, 'effort': 6, 'nice': 7, 'excellent': 8} </a:t>
            </a:r>
          </a:p>
          <a:p>
            <a:r>
              <a:rPr lang="en-US" sz="2000" dirty="0" err="1">
                <a:solidFill>
                  <a:srgbClr val="212121"/>
                </a:solidFill>
                <a:latin typeface="Courier New" panose="02070309020205020404" pitchFamily="49" charset="0"/>
              </a:rPr>
              <a:t>word_docs</a:t>
            </a:r>
            <a: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  <a:t>: {'done': 1, 'well': 1, 'work': 2, 'good': 1, 'great': 1, 'effort': 1, 'nice': 1, 'excellent': 1} </a:t>
            </a:r>
          </a:p>
          <a:p>
            <a:r>
              <a:rPr lang="en-US" sz="2000" dirty="0" err="1">
                <a:solidFill>
                  <a:srgbClr val="212121"/>
                </a:solidFill>
                <a:latin typeface="Courier New" panose="02070309020205020404" pitchFamily="49" charset="0"/>
              </a:rPr>
              <a:t>texts_to_matrix</a:t>
            </a:r>
            <a: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  <a:t>: </a:t>
            </a:r>
            <a:b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</a:br>
            <a: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  <a:t>[[0. 0. 1. 1. 0. 0. 0. 0. 0.] </a:t>
            </a:r>
            <a:b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</a:br>
            <a: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  <a:t> [0. 1. 0. 0. 1. 0. 0. 0. 0.] </a:t>
            </a:r>
            <a:b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</a:br>
            <a: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  <a:t> [0. 0. 0. 0. 0. 1. 1. 0. 0.] </a:t>
            </a:r>
            <a:b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</a:br>
            <a: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  <a:t> [0. 1. 0. 0. 0. 0. 0. 1. 0.] </a:t>
            </a:r>
            <a:b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</a:br>
            <a: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  <a:t> [0. 0. 0. 0. 0. 0. 0. 0. 1.]]</a:t>
            </a:r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6F348-9F87-9746-A829-79DCAD8019A9}"/>
              </a:ext>
            </a:extLst>
          </p:cNvPr>
          <p:cNvSpPr/>
          <p:nvPr/>
        </p:nvSpPr>
        <p:spPr>
          <a:xfrm>
            <a:off x="3362390" y="6606258"/>
            <a:ext cx="546722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machinelearningmastery.com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/prepare-text-data-deep-learning-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keras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59216896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BADB3-9A2A-2A46-8BF0-689124095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491315"/>
          </a:xfrm>
        </p:spPr>
        <p:txBody>
          <a:bodyPr>
            <a:normAutofit/>
          </a:bodyPr>
          <a:lstStyle/>
          <a:p>
            <a:r>
              <a:rPr lang="en-US" sz="2400" dirty="0" err="1">
                <a:solidFill>
                  <a:schemeClr val="accent1"/>
                </a:solidFill>
                <a:latin typeface="Courier" pitchFamily="2" charset="0"/>
              </a:rPr>
              <a:t>t.texts_to_matrix</a:t>
            </a:r>
            <a:r>
              <a:rPr lang="en-US" sz="2400" dirty="0">
                <a:solidFill>
                  <a:schemeClr val="accent1"/>
                </a:solidFill>
                <a:latin typeface="Courier" pitchFamily="2" charset="0"/>
              </a:rPr>
              <a:t>(docs, mode='</a:t>
            </a:r>
            <a:r>
              <a:rPr lang="en-US" sz="2400" dirty="0" err="1">
                <a:solidFill>
                  <a:schemeClr val="accent1"/>
                </a:solidFill>
                <a:latin typeface="Courier" pitchFamily="2" charset="0"/>
              </a:rPr>
              <a:t>tfidf</a:t>
            </a:r>
            <a:r>
              <a:rPr lang="en-US" sz="2400" dirty="0">
                <a:solidFill>
                  <a:schemeClr val="accent1"/>
                </a:solidFill>
                <a:latin typeface="Courier" pitchFamily="2" charset="0"/>
              </a:rPr>
              <a:t>')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22B9D3-1E9C-DF4C-A076-C73412967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1BB28E-2EB3-1646-BC47-6EB4CEC8FEF3}"/>
              </a:ext>
            </a:extLst>
          </p:cNvPr>
          <p:cNvSpPr/>
          <p:nvPr/>
        </p:nvSpPr>
        <p:spPr>
          <a:xfrm>
            <a:off x="1803402" y="4832557"/>
            <a:ext cx="85393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212121"/>
                </a:solidFill>
                <a:latin typeface="Courier New" panose="02070309020205020404" pitchFamily="49" charset="0"/>
              </a:rPr>
              <a:t>texts_to_matrix</a:t>
            </a:r>
            <a: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  <a:t>: </a:t>
            </a:r>
            <a:b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  <a:t>[[0. 0. 1.25276297 1.25276297 0. 0. 0. 0. 0. ] </a:t>
            </a:r>
            <a:b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  <a:t>[0. 0.98082925 0. 0. 1.25276297 0. 0. 0. 0. ] </a:t>
            </a:r>
            <a:b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  <a:t>[0. 0. 0. 0. 0. 1.25276297 1.25276297 0. 0. ] </a:t>
            </a:r>
            <a:b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  <a:t>[0. 0.98082925 0. 0. 0. 0. 0. 1.25276297 0. ] </a:t>
            </a:r>
            <a:b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  <a:t>[0. 0. 0. 0. 0. 0. 0. 0. 1.25276297]]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D5239C-AA40-604B-82BC-C0CC6E2E979F}"/>
              </a:ext>
            </a:extLst>
          </p:cNvPr>
          <p:cNvSpPr/>
          <p:nvPr/>
        </p:nvSpPr>
        <p:spPr>
          <a:xfrm>
            <a:off x="1826342" y="491315"/>
            <a:ext cx="8539316" cy="4278094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Courier" pitchFamily="2" charset="0"/>
              </a:rPr>
              <a:t>from </a:t>
            </a:r>
            <a:r>
              <a:rPr lang="en-US" sz="1600" dirty="0" err="1">
                <a:latin typeface="Courier" pitchFamily="2" charset="0"/>
              </a:rPr>
              <a:t>keras.preprocessing.text</a:t>
            </a:r>
            <a:r>
              <a:rPr lang="en-US" sz="1600" dirty="0">
                <a:latin typeface="Courier" pitchFamily="2" charset="0"/>
              </a:rPr>
              <a:t> import Tokenizer</a:t>
            </a:r>
          </a:p>
          <a:p>
            <a:r>
              <a:rPr lang="en-US" sz="1600" dirty="0">
                <a:latin typeface="Courier" pitchFamily="2" charset="0"/>
              </a:rPr>
              <a:t># define 5 documents</a:t>
            </a:r>
          </a:p>
          <a:p>
            <a:r>
              <a:rPr lang="en-US" sz="1600" dirty="0">
                <a:latin typeface="Courier" pitchFamily="2" charset="0"/>
              </a:rPr>
              <a:t>docs = ['Well done!', 'Good work', 'Great effort', 'nice work', 'Excellent!']</a:t>
            </a:r>
          </a:p>
          <a:p>
            <a:r>
              <a:rPr lang="en-US" sz="1600" dirty="0">
                <a:latin typeface="Courier" pitchFamily="2" charset="0"/>
              </a:rPr>
              <a:t># create the tokenizer</a:t>
            </a:r>
          </a:p>
          <a:p>
            <a:r>
              <a:rPr lang="en-US" sz="1600" dirty="0">
                <a:latin typeface="Courier" pitchFamily="2" charset="0"/>
              </a:rPr>
              <a:t>t = Tokenizer()</a:t>
            </a:r>
          </a:p>
          <a:p>
            <a:r>
              <a:rPr lang="en-US" sz="1600" dirty="0">
                <a:latin typeface="Courier" pitchFamily="2" charset="0"/>
              </a:rPr>
              <a:t># fit the tokenizer on the documents</a:t>
            </a:r>
          </a:p>
          <a:p>
            <a:r>
              <a:rPr lang="en-US" sz="1600" dirty="0" err="1">
                <a:latin typeface="Courier" pitchFamily="2" charset="0"/>
              </a:rPr>
              <a:t>t.fit_on_texts</a:t>
            </a:r>
            <a:r>
              <a:rPr lang="en-US" sz="1600" dirty="0">
                <a:latin typeface="Courier" pitchFamily="2" charset="0"/>
              </a:rPr>
              <a:t>(docs)</a:t>
            </a:r>
          </a:p>
          <a:p>
            <a:r>
              <a:rPr lang="en-US" sz="1600" dirty="0">
                <a:latin typeface="Courier" pitchFamily="2" charset="0"/>
              </a:rPr>
              <a:t>print('docs:', docs)</a:t>
            </a:r>
          </a:p>
          <a:p>
            <a:r>
              <a:rPr lang="en-US" sz="1600" dirty="0">
                <a:latin typeface="Courier" pitchFamily="2" charset="0"/>
              </a:rPr>
              <a:t>print('</a:t>
            </a:r>
            <a:r>
              <a:rPr lang="en-US" sz="1600" dirty="0" err="1">
                <a:latin typeface="Courier" pitchFamily="2" charset="0"/>
              </a:rPr>
              <a:t>word_counts</a:t>
            </a:r>
            <a:r>
              <a:rPr lang="en-US" sz="1600" dirty="0">
                <a:latin typeface="Courier" pitchFamily="2" charset="0"/>
              </a:rPr>
              <a:t>:', </a:t>
            </a:r>
            <a:r>
              <a:rPr lang="en-US" sz="1600" dirty="0" err="1">
                <a:latin typeface="Courier" pitchFamily="2" charset="0"/>
              </a:rPr>
              <a:t>t.word_counts</a:t>
            </a:r>
            <a:r>
              <a:rPr lang="en-US" sz="1600" dirty="0">
                <a:latin typeface="Courier" pitchFamily="2" charset="0"/>
              </a:rPr>
              <a:t>)</a:t>
            </a:r>
          </a:p>
          <a:p>
            <a:r>
              <a:rPr lang="en-US" sz="1600" dirty="0">
                <a:latin typeface="Courier" pitchFamily="2" charset="0"/>
              </a:rPr>
              <a:t>print('</a:t>
            </a:r>
            <a:r>
              <a:rPr lang="en-US" sz="1600" dirty="0" err="1">
                <a:latin typeface="Courier" pitchFamily="2" charset="0"/>
              </a:rPr>
              <a:t>document_count</a:t>
            </a:r>
            <a:r>
              <a:rPr lang="en-US" sz="1600" dirty="0">
                <a:latin typeface="Courier" pitchFamily="2" charset="0"/>
              </a:rPr>
              <a:t>:', </a:t>
            </a:r>
            <a:r>
              <a:rPr lang="en-US" sz="1600" dirty="0" err="1">
                <a:latin typeface="Courier" pitchFamily="2" charset="0"/>
              </a:rPr>
              <a:t>t.document_count</a:t>
            </a:r>
            <a:r>
              <a:rPr lang="en-US" sz="1600" dirty="0">
                <a:latin typeface="Courier" pitchFamily="2" charset="0"/>
              </a:rPr>
              <a:t>)</a:t>
            </a:r>
          </a:p>
          <a:p>
            <a:r>
              <a:rPr lang="en-US" sz="1600" dirty="0">
                <a:latin typeface="Courier" pitchFamily="2" charset="0"/>
              </a:rPr>
              <a:t>print('</a:t>
            </a:r>
            <a:r>
              <a:rPr lang="en-US" sz="1600" dirty="0" err="1">
                <a:latin typeface="Courier" pitchFamily="2" charset="0"/>
              </a:rPr>
              <a:t>word_index</a:t>
            </a:r>
            <a:r>
              <a:rPr lang="en-US" sz="1600" dirty="0">
                <a:latin typeface="Courier" pitchFamily="2" charset="0"/>
              </a:rPr>
              <a:t>:', </a:t>
            </a:r>
            <a:r>
              <a:rPr lang="en-US" sz="1600" dirty="0" err="1">
                <a:latin typeface="Courier" pitchFamily="2" charset="0"/>
              </a:rPr>
              <a:t>t.word_index</a:t>
            </a:r>
            <a:r>
              <a:rPr lang="en-US" sz="1600" dirty="0">
                <a:latin typeface="Courier" pitchFamily="2" charset="0"/>
              </a:rPr>
              <a:t>)</a:t>
            </a:r>
          </a:p>
          <a:p>
            <a:r>
              <a:rPr lang="en-US" sz="1600" dirty="0">
                <a:latin typeface="Courier" pitchFamily="2" charset="0"/>
              </a:rPr>
              <a:t>print('</a:t>
            </a:r>
            <a:r>
              <a:rPr lang="en-US" sz="1600" dirty="0" err="1">
                <a:latin typeface="Courier" pitchFamily="2" charset="0"/>
              </a:rPr>
              <a:t>word_docs</a:t>
            </a:r>
            <a:r>
              <a:rPr lang="en-US" sz="1600" dirty="0">
                <a:latin typeface="Courier" pitchFamily="2" charset="0"/>
              </a:rPr>
              <a:t>:', </a:t>
            </a:r>
            <a:r>
              <a:rPr lang="en-US" sz="1600" dirty="0" err="1">
                <a:latin typeface="Courier" pitchFamily="2" charset="0"/>
              </a:rPr>
              <a:t>t.word_docs</a:t>
            </a:r>
            <a:r>
              <a:rPr lang="en-US" sz="1600" dirty="0">
                <a:latin typeface="Courier" pitchFamily="2" charset="0"/>
              </a:rPr>
              <a:t>)</a:t>
            </a:r>
          </a:p>
          <a:p>
            <a:r>
              <a:rPr lang="en-US" sz="1600" dirty="0">
                <a:latin typeface="Courier" pitchFamily="2" charset="0"/>
              </a:rPr>
              <a:t># integer encode documents</a:t>
            </a:r>
          </a:p>
          <a:p>
            <a:r>
              <a:rPr lang="en-US" sz="1600" dirty="0" err="1">
                <a:latin typeface="Courier" pitchFamily="2" charset="0"/>
              </a:rPr>
              <a:t>texts_to_matrix</a:t>
            </a:r>
            <a:r>
              <a:rPr lang="en-US" sz="1600" dirty="0">
                <a:latin typeface="Courier" pitchFamily="2" charset="0"/>
              </a:rPr>
              <a:t> = </a:t>
            </a:r>
            <a:r>
              <a:rPr lang="en-US" sz="1600" dirty="0" err="1">
                <a:latin typeface="Courier" pitchFamily="2" charset="0"/>
              </a:rPr>
              <a:t>t.</a:t>
            </a:r>
            <a:r>
              <a:rPr lang="en-US" sz="1600" dirty="0" err="1">
                <a:solidFill>
                  <a:srgbClr val="C00000"/>
                </a:solidFill>
                <a:latin typeface="Courier" pitchFamily="2" charset="0"/>
              </a:rPr>
              <a:t>texts_to_matrix</a:t>
            </a:r>
            <a:r>
              <a:rPr lang="en-US" sz="1600" dirty="0">
                <a:solidFill>
                  <a:srgbClr val="C00000"/>
                </a:solidFill>
                <a:latin typeface="Courier" pitchFamily="2" charset="0"/>
              </a:rPr>
              <a:t>(docs, mode='</a:t>
            </a:r>
            <a:r>
              <a:rPr lang="en-US" sz="1600" dirty="0" err="1">
                <a:solidFill>
                  <a:srgbClr val="C00000"/>
                </a:solidFill>
                <a:latin typeface="Courier" pitchFamily="2" charset="0"/>
              </a:rPr>
              <a:t>tfidf</a:t>
            </a:r>
            <a:r>
              <a:rPr lang="en-US" sz="1600" dirty="0">
                <a:solidFill>
                  <a:srgbClr val="C00000"/>
                </a:solidFill>
                <a:latin typeface="Courier" pitchFamily="2" charset="0"/>
              </a:rPr>
              <a:t>')</a:t>
            </a:r>
          </a:p>
          <a:p>
            <a:r>
              <a:rPr lang="en-US" sz="1600" dirty="0">
                <a:latin typeface="Courier" pitchFamily="2" charset="0"/>
              </a:rPr>
              <a:t>print('</a:t>
            </a:r>
            <a:r>
              <a:rPr lang="en-US" sz="1600" dirty="0" err="1">
                <a:latin typeface="Courier" pitchFamily="2" charset="0"/>
              </a:rPr>
              <a:t>texts_to_matrix</a:t>
            </a:r>
            <a:r>
              <a:rPr lang="en-US" sz="1600" dirty="0">
                <a:latin typeface="Courier" pitchFamily="2" charset="0"/>
              </a:rPr>
              <a:t>:')</a:t>
            </a:r>
          </a:p>
          <a:p>
            <a:r>
              <a:rPr lang="en-US" sz="1600" dirty="0">
                <a:latin typeface="Courier" pitchFamily="2" charset="0"/>
              </a:rPr>
              <a:t>print(</a:t>
            </a:r>
            <a:r>
              <a:rPr lang="en-US" sz="1600" dirty="0" err="1">
                <a:latin typeface="Courier" pitchFamily="2" charset="0"/>
              </a:rPr>
              <a:t>texts_to_matrix</a:t>
            </a:r>
            <a:r>
              <a:rPr lang="en-US" sz="1600" dirty="0">
                <a:latin typeface="Courier" pitchFamily="2" charset="0"/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CCABFC-B5C4-1543-93D8-0CF2F45FCB29}"/>
              </a:ext>
            </a:extLst>
          </p:cNvPr>
          <p:cNvSpPr/>
          <p:nvPr/>
        </p:nvSpPr>
        <p:spPr>
          <a:xfrm>
            <a:off x="3362390" y="6606258"/>
            <a:ext cx="546722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machinelearningmastery.com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/prepare-text-data-deep-learning-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keras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78634389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BBA75-280B-CE4F-819D-D713D2872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9000" dirty="0">
                <a:solidFill>
                  <a:srgbClr val="C00000"/>
                </a:solidFill>
              </a:rPr>
              <a:t>NLP </a:t>
            </a:r>
            <a:br>
              <a:rPr lang="en-US" sz="9000" dirty="0">
                <a:solidFill>
                  <a:srgbClr val="C00000"/>
                </a:solidFill>
              </a:rPr>
            </a:br>
            <a:r>
              <a:rPr lang="en-US" sz="9000" dirty="0">
                <a:solidFill>
                  <a:srgbClr val="C00000"/>
                </a:solidFill>
              </a:rPr>
              <a:t>Libraries </a:t>
            </a:r>
            <a:br>
              <a:rPr lang="en-US" sz="9000" dirty="0">
                <a:solidFill>
                  <a:srgbClr val="C00000"/>
                </a:solidFill>
              </a:rPr>
            </a:br>
            <a:r>
              <a:rPr lang="en-US" sz="9000" dirty="0">
                <a:solidFill>
                  <a:srgbClr val="C00000"/>
                </a:solidFill>
              </a:rPr>
              <a:t>and </a:t>
            </a:r>
            <a:br>
              <a:rPr lang="en-US" sz="9000" dirty="0">
                <a:solidFill>
                  <a:srgbClr val="C00000"/>
                </a:solidFill>
              </a:rPr>
            </a:br>
            <a:r>
              <a:rPr lang="en-US" sz="9000" dirty="0">
                <a:solidFill>
                  <a:srgbClr val="C00000"/>
                </a:solidFill>
              </a:rPr>
              <a:t>Tools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C6F00F-BB92-534A-8160-C08A86D20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260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9CDA4-3594-E341-ADD2-EFE8A7915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7001"/>
            <a:ext cx="8229600" cy="79768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47BC2-F6DC-5349-9A08-C081E906F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F8BDCD-A161-484D-9DFD-78BB79EE8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50746"/>
            <a:ext cx="9144000" cy="56815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1CE3A4-FE65-9740-867D-1B6C751548E7}"/>
              </a:ext>
            </a:extLst>
          </p:cNvPr>
          <p:cNvSpPr/>
          <p:nvPr/>
        </p:nvSpPr>
        <p:spPr>
          <a:xfrm>
            <a:off x="2578100" y="6572672"/>
            <a:ext cx="66929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https://colab.research.google.com/notebooks/welcome.ipynb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4062231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183CA-A995-E245-B72B-2A748F128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88086"/>
            <a:ext cx="8229600" cy="132469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spaCy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Natural Language Processing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7D9F27-CD7C-8747-8DCE-15E2AFF8D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120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AD7CCB-A8CB-3847-B7A5-4B12909ADB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9075" y="1484785"/>
            <a:ext cx="9144000" cy="499161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E30FF1F-3CAF-2949-AB6E-046EDE63BF81}"/>
              </a:ext>
            </a:extLst>
          </p:cNvPr>
          <p:cNvSpPr/>
          <p:nvPr/>
        </p:nvSpPr>
        <p:spPr>
          <a:xfrm>
            <a:off x="5175801" y="6508698"/>
            <a:ext cx="1770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https://spacy.io/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69077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Title 1"/>
          <p:cNvSpPr>
            <a:spLocks noGrp="1"/>
          </p:cNvSpPr>
          <p:nvPr>
            <p:ph type="title"/>
          </p:nvPr>
        </p:nvSpPr>
        <p:spPr>
          <a:xfrm>
            <a:off x="1992313" y="130176"/>
            <a:ext cx="8229600" cy="77787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NLTK (Natural Language Toolkit)</a:t>
            </a:r>
          </a:p>
        </p:txBody>
      </p:sp>
      <p:sp>
        <p:nvSpPr>
          <p:cNvPr id="15462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78D17E0-2A48-8B44-8FCA-410F8F8B971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121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5462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81075"/>
            <a:ext cx="9144000" cy="551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8" name="Rectangle 5"/>
          <p:cNvSpPr>
            <a:spLocks noChangeArrowheads="1"/>
          </p:cNvSpPr>
          <p:nvPr/>
        </p:nvSpPr>
        <p:spPr bwMode="auto">
          <a:xfrm>
            <a:off x="5016500" y="6515100"/>
            <a:ext cx="2146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3"/>
              </a:rPr>
              <a:t>http://www.nltk.org/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41890184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Title 1"/>
          <p:cNvSpPr>
            <a:spLocks noGrp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r>
              <a:rPr lang="en-US" altLang="en-US" sz="3600">
                <a:solidFill>
                  <a:srgbClr val="4F81BD"/>
                </a:solidFill>
                <a:latin typeface="Calibri" charset="0"/>
                <a:ea typeface="標楷體" charset="-120"/>
              </a:rPr>
              <a:t>Natural Language Processing with Python</a:t>
            </a:r>
            <a:br>
              <a:rPr lang="en-US" altLang="en-US" sz="360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2800">
                <a:solidFill>
                  <a:srgbClr val="4F81BD"/>
                </a:solidFill>
                <a:latin typeface="Calibri" charset="0"/>
                <a:ea typeface="標楷體" charset="-120"/>
              </a:rPr>
              <a:t>– Analyzing Text with the Natural Language Toolkit</a:t>
            </a:r>
          </a:p>
        </p:txBody>
      </p:sp>
      <p:sp>
        <p:nvSpPr>
          <p:cNvPr id="15155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728A10C-B05D-7E4F-8AFF-FA5A8F4C2C92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122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51556" name="Rectangle 5"/>
          <p:cNvSpPr>
            <a:spLocks noChangeArrowheads="1"/>
          </p:cNvSpPr>
          <p:nvPr/>
        </p:nvSpPr>
        <p:spPr bwMode="auto">
          <a:xfrm>
            <a:off x="4800601" y="6459539"/>
            <a:ext cx="2709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2"/>
              </a:rPr>
              <a:t>http://www.nltk.org/book/</a:t>
            </a:r>
            <a:endParaRPr lang="en-US" altLang="en-US" sz="18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025" y="1124745"/>
            <a:ext cx="8023012" cy="52856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10464" y="1273073"/>
            <a:ext cx="281455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NLTK</a:t>
            </a:r>
          </a:p>
        </p:txBody>
      </p:sp>
    </p:spTree>
    <p:extLst>
      <p:ext uri="{BB962C8B-B14F-4D97-AF65-F5344CB8AC3E}">
        <p14:creationId xmlns:p14="http://schemas.microsoft.com/office/powerpoint/2010/main" val="326675568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en-US" sz="7200">
                <a:solidFill>
                  <a:schemeClr val="accent1"/>
                </a:solidFill>
              </a:rPr>
              <a:t>gensim</a:t>
            </a:r>
            <a:endParaRPr lang="en-US" sz="7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123</a:t>
            </a:fld>
            <a:endParaRPr lang="zh-TW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68761"/>
            <a:ext cx="9144000" cy="477557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91660" y="6488668"/>
            <a:ext cx="3608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https://radimrehurek.com/gensim/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45796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n-US" sz="6000" dirty="0" err="1">
                <a:solidFill>
                  <a:schemeClr val="accent1"/>
                </a:solidFill>
              </a:rPr>
              <a:t>TextBlob</a:t>
            </a:r>
            <a:endParaRPr lang="en-US" sz="60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124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836" y="1052013"/>
            <a:ext cx="7524328" cy="54903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62132" y="6528991"/>
            <a:ext cx="3262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https://textblob.readthedocs.io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11747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223416-1E8D-AA43-B268-C6E2BBC4B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125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D09BAE-094E-2D41-8673-21694ADEA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784" y="1268760"/>
            <a:ext cx="8460432" cy="513356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06C724F-5A30-5347-85C1-B2EF20B53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Polyglot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E0420E-4BDE-AF44-B3CC-4FED46DE9B63}"/>
              </a:ext>
            </a:extLst>
          </p:cNvPr>
          <p:cNvSpPr/>
          <p:nvPr/>
        </p:nvSpPr>
        <p:spPr>
          <a:xfrm>
            <a:off x="4007768" y="6488668"/>
            <a:ext cx="3313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https://polyglot.readthedocs.io/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36101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25760"/>
            <a:ext cx="8229600" cy="1143000"/>
          </a:xfrm>
        </p:spPr>
        <p:txBody>
          <a:bodyPr/>
          <a:lstStyle/>
          <a:p>
            <a:r>
              <a:rPr lang="en-US" sz="6000" dirty="0" err="1">
                <a:solidFill>
                  <a:schemeClr val="accent1"/>
                </a:solidFill>
              </a:rPr>
              <a:t>scikit</a:t>
            </a:r>
            <a:r>
              <a:rPr lang="en-US" sz="6000" dirty="0">
                <a:solidFill>
                  <a:schemeClr val="accent1"/>
                </a:solidFill>
              </a:rPr>
              <a:t>-learn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126</a:t>
            </a:fld>
            <a:endParaRPr lang="zh-TW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734" y="1052737"/>
            <a:ext cx="8394532" cy="546712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32861" y="6522841"/>
            <a:ext cx="2326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http://scikit-learn.org/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5222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1FAF2-D5BA-8F43-95AA-C93EB3D6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03032"/>
            <a:ext cx="8229600" cy="1378039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TensorFlow NLP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7589C-3EC6-9F49-B674-7CD2773EE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643" y="1600201"/>
            <a:ext cx="10429461" cy="5006057"/>
          </a:xfrm>
        </p:spPr>
        <p:txBody>
          <a:bodyPr>
            <a:noAutofit/>
          </a:bodyPr>
          <a:lstStyle/>
          <a:p>
            <a:r>
              <a:rPr lang="en-US" dirty="0"/>
              <a:t>Basic Text Classification </a:t>
            </a:r>
            <a:br>
              <a:rPr lang="en-US" dirty="0"/>
            </a:br>
            <a:r>
              <a:rPr lang="en-US" dirty="0"/>
              <a:t>(Text Classification) </a:t>
            </a:r>
            <a:r>
              <a:rPr lang="en-US" altLang="zh-TW" dirty="0"/>
              <a:t>(46 Seconds)</a:t>
            </a:r>
            <a:endParaRPr lang="zh-TW" altLang="en-US" dirty="0"/>
          </a:p>
          <a:p>
            <a:pPr lvl="1"/>
            <a:r>
              <a:rPr lang="en-US" sz="1600" dirty="0">
                <a:hlinkClick r:id="rId2"/>
              </a:rPr>
              <a:t>https://colab.research.google.com/github/tensorflow/docs/blob/master/site/en/tutorials/keras/basic_text_classification.ipynb</a:t>
            </a:r>
            <a:endParaRPr lang="en-US" sz="1600" dirty="0"/>
          </a:p>
          <a:p>
            <a:r>
              <a:rPr lang="en-US" dirty="0"/>
              <a:t>NMT with Attention </a:t>
            </a:r>
            <a:br>
              <a:rPr lang="en-US" dirty="0"/>
            </a:br>
            <a:r>
              <a:rPr lang="en-US" dirty="0"/>
              <a:t>(20-30 minutes)</a:t>
            </a:r>
            <a:endParaRPr lang="zh-TW" altLang="en-US" dirty="0"/>
          </a:p>
          <a:p>
            <a:pPr lvl="1"/>
            <a:r>
              <a:rPr lang="en-US" sz="1600" dirty="0">
                <a:hlinkClick r:id="rId3"/>
              </a:rPr>
              <a:t>https://colab.research.google.com/github/tensorflow/tensorflow/blob/master/tensorflow/contrib/eager/python/examples/nmt_with_attention/nmt_with_attention.ipynb</a:t>
            </a:r>
            <a:endParaRPr lang="en-US" sz="16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5576FB-9B78-644B-9700-F0EAF6F90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32357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ED018-8EF2-0A45-9170-DCCB5408C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80305"/>
            <a:ext cx="8229600" cy="92727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Text Classification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IMDB Movie Reviews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7BA30E-D012-BF44-9FDE-15C839D8B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29E968-112C-1943-9A96-9880F35F1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512333"/>
            <a:ext cx="9144000" cy="51212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7311D2-704C-584F-9B22-964B6127EFC7}"/>
              </a:ext>
            </a:extLst>
          </p:cNvPr>
          <p:cNvSpPr/>
          <p:nvPr/>
        </p:nvSpPr>
        <p:spPr>
          <a:xfrm>
            <a:off x="1759887" y="1125292"/>
            <a:ext cx="85314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https://colab.research.google.com/drive/1x16h1GhHsLIrLYtPCvCHaoO1W-i_gror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344DEA-84E5-C546-99DE-B8FC458B6A10}"/>
              </a:ext>
            </a:extLst>
          </p:cNvPr>
          <p:cNvSpPr/>
          <p:nvPr/>
        </p:nvSpPr>
        <p:spPr>
          <a:xfrm>
            <a:off x="1900707" y="6608428"/>
            <a:ext cx="83905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>
                <a:hlinkClick r:id="rId4"/>
              </a:rPr>
              <a:t>https://colab.research.google.com/github/tensorflow/docs/blob/master/site/en/tutorials/keras/basic_text_classification.ipynb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1520870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6713"/>
          </a:xfrm>
        </p:spPr>
        <p:txBody>
          <a:bodyPr/>
          <a:lstStyle/>
          <a:p>
            <a:r>
              <a:rPr lang="en-US" dirty="0"/>
              <a:t>NLP with Transformers </a:t>
            </a:r>
            <a:r>
              <a:rPr lang="en-US" dirty="0" err="1"/>
              <a:t>Github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E7E6E3-6C69-B147-ABC8-3851BD935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12" y="1021817"/>
            <a:ext cx="9989976" cy="54770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EFEE2D-BD65-B041-89AB-33CCA792EF5F}"/>
              </a:ext>
            </a:extLst>
          </p:cNvPr>
          <p:cNvSpPr txBox="1"/>
          <p:nvPr/>
        </p:nvSpPr>
        <p:spPr>
          <a:xfrm>
            <a:off x="3071457" y="6432567"/>
            <a:ext cx="6102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https://github.com/nlp-with-transformers/notebooks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FAB855-2050-3A48-8BA5-055E7A98F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4341" y="3951357"/>
            <a:ext cx="1893293" cy="248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5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203712232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48245"/>
          </a:xfrm>
        </p:spPr>
        <p:txBody>
          <a:bodyPr/>
          <a:lstStyle/>
          <a:p>
            <a:r>
              <a:rPr lang="en-US" dirty="0"/>
              <a:t>NLP with Transformers </a:t>
            </a:r>
            <a:r>
              <a:rPr lang="en-US" dirty="0" err="1"/>
              <a:t>Github</a:t>
            </a:r>
            <a:r>
              <a:rPr lang="en-US" dirty="0"/>
              <a:t> Notebooks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0278920-88C7-8443-848A-600B0B78C4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6707" y="1324655"/>
            <a:ext cx="6520412" cy="51079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E52337-8A6C-DE42-8245-E521C15A8AD0}"/>
              </a:ext>
            </a:extLst>
          </p:cNvPr>
          <p:cNvSpPr txBox="1"/>
          <p:nvPr/>
        </p:nvSpPr>
        <p:spPr>
          <a:xfrm>
            <a:off x="3071457" y="6432567"/>
            <a:ext cx="6102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https://github.com/nlp-with-transformers/notebooks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2269AF-8128-B54D-8ECA-24098FB25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89" y="1338753"/>
            <a:ext cx="3819329" cy="500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7920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131</a:t>
            </a:fld>
            <a:endParaRPr lang="zh-TW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5A7E26A-9D08-9B44-885A-EBEB17B6D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747" y="1"/>
            <a:ext cx="9245443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273DF9-BB84-414A-8E5C-84B5B27598B9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1E183F-9AAA-924A-8131-1BB20185B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34" y="1065717"/>
            <a:ext cx="9752068" cy="542295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4467A0-4827-A846-8266-C0616F9F0C5C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9987384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50357"/>
          </a:xfrm>
        </p:spPr>
        <p:txBody>
          <a:bodyPr>
            <a:normAutofit fontScale="90000"/>
          </a:bodyPr>
          <a:lstStyle/>
          <a:p>
            <a:r>
              <a:rPr lang="en-US" altLang="zh-TW" sz="96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Summary</a:t>
            </a:r>
            <a:endParaRPr lang="en-US" sz="12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431235"/>
            <a:ext cx="10607040" cy="5088629"/>
          </a:xfrm>
        </p:spPr>
        <p:txBody>
          <a:bodyPr>
            <a:normAutofit fontScale="92500" lnSpcReduction="20000"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Python for Natural Language Processing</a:t>
            </a:r>
          </a:p>
          <a:p>
            <a:pPr lvl="1"/>
            <a:r>
              <a:rPr lang="en-US" sz="4000" dirty="0">
                <a:solidFill>
                  <a:schemeClr val="accent1"/>
                </a:solidFill>
              </a:rPr>
              <a:t>Python Ecosystem for Data Science</a:t>
            </a:r>
          </a:p>
          <a:p>
            <a:pPr lvl="1"/>
            <a:r>
              <a:rPr lang="en-US" sz="4000" dirty="0">
                <a:solidFill>
                  <a:schemeClr val="accent1"/>
                </a:solidFill>
              </a:rPr>
              <a:t>Python</a:t>
            </a:r>
          </a:p>
          <a:p>
            <a:pPr lvl="2"/>
            <a:r>
              <a:rPr lang="en-US" sz="3600" dirty="0">
                <a:solidFill>
                  <a:schemeClr val="accent1"/>
                </a:solidFill>
              </a:rPr>
              <a:t>Programming language </a:t>
            </a:r>
          </a:p>
          <a:p>
            <a:pPr lvl="1"/>
            <a:r>
              <a:rPr lang="en-US" sz="4000" dirty="0" err="1">
                <a:solidFill>
                  <a:schemeClr val="accent1"/>
                </a:solidFill>
              </a:rPr>
              <a:t>Numpy</a:t>
            </a:r>
            <a:endParaRPr lang="en-US" sz="4000" dirty="0">
              <a:solidFill>
                <a:schemeClr val="accent1"/>
              </a:solidFill>
            </a:endParaRPr>
          </a:p>
          <a:p>
            <a:pPr lvl="2"/>
            <a:r>
              <a:rPr lang="en-US" sz="3600" dirty="0">
                <a:solidFill>
                  <a:schemeClr val="accent1"/>
                </a:solidFill>
              </a:rPr>
              <a:t>Scientific computing</a:t>
            </a:r>
          </a:p>
          <a:p>
            <a:pPr lvl="1"/>
            <a:r>
              <a:rPr lang="en-US" sz="4000" dirty="0" err="1">
                <a:solidFill>
                  <a:schemeClr val="accent1"/>
                </a:solidFill>
              </a:rPr>
              <a:t>SpaCy</a:t>
            </a:r>
            <a:endParaRPr lang="en-US" sz="4000" dirty="0">
              <a:solidFill>
                <a:schemeClr val="accent1"/>
              </a:solidFill>
            </a:endParaRPr>
          </a:p>
          <a:p>
            <a:pPr lvl="2"/>
            <a:r>
              <a:rPr lang="en-US" sz="3600" dirty="0">
                <a:solidFill>
                  <a:schemeClr val="accent1"/>
                </a:solidFill>
              </a:rPr>
              <a:t>Natural Language Processing</a:t>
            </a:r>
          </a:p>
          <a:p>
            <a:pPr lvl="1"/>
            <a:endParaRPr lang="en-US" sz="4000" dirty="0">
              <a:solidFill>
                <a:schemeClr val="accent1"/>
              </a:solidFill>
            </a:endParaRPr>
          </a:p>
          <a:p>
            <a:pPr lvl="1"/>
            <a:endParaRPr lang="en-US" sz="4000" dirty="0">
              <a:solidFill>
                <a:schemeClr val="accent1"/>
              </a:solidFill>
            </a:endParaRPr>
          </a:p>
          <a:p>
            <a:pPr lvl="1"/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360599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標題 1"/>
          <p:cNvSpPr>
            <a:spLocks noGrp="1"/>
          </p:cNvSpPr>
          <p:nvPr>
            <p:ph type="title"/>
          </p:nvPr>
        </p:nvSpPr>
        <p:spPr>
          <a:xfrm>
            <a:off x="1981200" y="117576"/>
            <a:ext cx="8229600" cy="7191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TW" dirty="0">
                <a:solidFill>
                  <a:srgbClr val="4F81BD"/>
                </a:solidFill>
                <a:latin typeface="Calibri" charset="0"/>
                <a:ea typeface="標楷體" charset="-120"/>
              </a:rPr>
              <a:t>References</a:t>
            </a:r>
            <a:endParaRPr lang="zh-TW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44386" name="內容版面配置區 2"/>
          <p:cNvSpPr>
            <a:spLocks noGrp="1"/>
          </p:cNvSpPr>
          <p:nvPr>
            <p:ph idx="1"/>
          </p:nvPr>
        </p:nvSpPr>
        <p:spPr>
          <a:xfrm>
            <a:off x="522514" y="836712"/>
            <a:ext cx="11252719" cy="602128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>
                <a:latin typeface="Calibri" charset="0"/>
                <a:ea typeface="標楷體" charset="-120"/>
              </a:rPr>
              <a:t>Lewis Tunstall, Leandro von Werra, and Thomas Wolf (2022), Natural Language Processing with Transformers:  Building Language Applications with Hugging Face,  O'Reilly Media.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>
                <a:latin typeface="Calibri" charset="0"/>
                <a:ea typeface="標楷體" charset="-120"/>
              </a:rPr>
              <a:t>Denis Rothman (2021), Transformers for Natural Language Processing: Build innovative deep neural network architectures for NLP with Python,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PyTorch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, TensorFlow, BERT,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RoBERTa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, and more,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Packt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Publishing.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 err="1">
                <a:latin typeface="Calibri" charset="0"/>
                <a:ea typeface="標楷體" charset="-120"/>
              </a:rPr>
              <a:t>Savaş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Yıldırım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and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Meysam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Asgari-Chenaghlu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(2021), Mastering Transformers: Build state-of-the-art models from scratch with advanced natural language processing techniques,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Packt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Publishing.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>
                <a:latin typeface="Calibri" charset="0"/>
                <a:ea typeface="標楷體" charset="-120"/>
              </a:rPr>
              <a:t>Sowmya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Vajjala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, Bodhisattwa Majumder, Anuj Gupta (2020), Practical Natural Language Processing: A Comprehensive Guide to Building Real-World NLP Systems, O'Reilly Media.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>
                <a:latin typeface="Calibri" charset="0"/>
                <a:ea typeface="標楷體" charset="-120"/>
              </a:rPr>
              <a:t>Ramesh Sharda,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Dursun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Delen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, and Efraim Turban (2017), Business Intelligence, Analytics, and Data Science: A Managerial Perspective, 4th Edition, Pearson.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 err="1">
                <a:latin typeface="Calibri" charset="0"/>
                <a:ea typeface="標楷體" charset="-120"/>
              </a:rPr>
              <a:t>Dipanjan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Sarkar (2019), Text Analytics with Python: A Practitioner’s Guide to Natural Language Processing, Second Edition.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APress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. 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>
                <a:latin typeface="Calibri" charset="0"/>
                <a:ea typeface="標楷體" charset="-120"/>
              </a:rPr>
              <a:t>Benjamin Bengfort, Rebecca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Bilbro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, and Tony Ojeda (2018), Applied Text Analysis with Python: </a:t>
            </a:r>
            <a:br>
              <a:rPr lang="en-US" altLang="zh-TW" sz="1400" b="0" dirty="0">
                <a:latin typeface="Calibri" charset="0"/>
                <a:ea typeface="標楷體" charset="-120"/>
              </a:rPr>
            </a:br>
            <a:r>
              <a:rPr lang="en-US" altLang="zh-TW" sz="1400" b="0" dirty="0">
                <a:latin typeface="Calibri" charset="0"/>
                <a:ea typeface="標楷體" charset="-120"/>
              </a:rPr>
              <a:t>Enabling Language-Aware Data Products with Machine Learning, O’Reilly. 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 err="1">
                <a:latin typeface="Calibri" charset="0"/>
                <a:ea typeface="標楷體" charset="-120"/>
              </a:rPr>
              <a:t>Charu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C. Aggarwal (2018), Machine Learning for Text, Springer.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>
                <a:latin typeface="Calibri" charset="0"/>
                <a:ea typeface="標楷體" charset="-120"/>
              </a:rPr>
              <a:t>Gabe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Ignatow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and Rada F.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Mihalcea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(2017), An Introduction to Text Mining: Research Design, Data Collection, and Analysis, SAGE Publications.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>
                <a:latin typeface="Calibri" charset="0"/>
                <a:ea typeface="標楷體" charset="-120"/>
              </a:rPr>
              <a:t>Rajesh Arumugam (2018), Hands-On Natural Language Processing with Python: A practical guide to applying deep learning architectures to your NLP applications,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Packt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.</a:t>
            </a:r>
            <a:endParaRPr lang="en-US" altLang="en-US" sz="1400" b="0" dirty="0">
              <a:latin typeface="Calibri" charset="0"/>
              <a:ea typeface="標楷體" charset="-120"/>
            </a:endParaRP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>
                <a:latin typeface="Calibri" charset="0"/>
                <a:ea typeface="標楷體" charset="-120"/>
              </a:rPr>
              <a:t>Jake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VanderPlas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(2016), Python Data Science Handbook: Essential Tools for Working with Data, O'Reilly Media.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>
                <a:latin typeface="Calibri" charset="0"/>
                <a:ea typeface="標楷體" charset="-120"/>
              </a:rPr>
              <a:t>Devlin, Jacob, Ming-Wei Chang, Kenton Lee, and Kristina Toutanova (2018). "BERT: Pre-training of Deep Bidirectional Transformers for Language Understanding."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arXiv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preprint arXiv:1810.04805.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>
                <a:latin typeface="Calibri" charset="0"/>
                <a:ea typeface="標楷體" charset="-120"/>
              </a:rPr>
              <a:t>Steven Bird, Ewan Klein and Edward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Loper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(2009), Natural Language Processing with Python, O'Reilly Media, </a:t>
            </a:r>
            <a:r>
              <a:rPr lang="en-US" altLang="zh-TW" sz="1400" b="0" dirty="0">
                <a:latin typeface="Calibri" charset="0"/>
                <a:ea typeface="標楷體" charset="-120"/>
                <a:hlinkClick r:id="rId2"/>
              </a:rPr>
              <a:t>http://www.nltk.org/book/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The Super Duper NLP Repo, </a:t>
            </a:r>
            <a:r>
              <a:rPr lang="en-US" sz="1400" b="0" dirty="0">
                <a:hlinkClick r:id="rId3"/>
              </a:rPr>
              <a:t>https://notebooks.quantumstat.com/</a:t>
            </a: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 err="1"/>
              <a:t>Avinash</a:t>
            </a:r>
            <a:r>
              <a:rPr lang="en-US" sz="1400" b="0" dirty="0"/>
              <a:t> Jain (2017), Introduction To Python Programming, Udemy,  </a:t>
            </a:r>
            <a:r>
              <a:rPr lang="en-US" sz="1400" b="0" dirty="0">
                <a:hlinkClick r:id="rId4"/>
              </a:rPr>
              <a:t>https://www.udemy.com/pythonforbeginnersintro/</a:t>
            </a: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Python Programming, </a:t>
            </a:r>
            <a:r>
              <a:rPr lang="en-US" sz="1400" b="0" dirty="0">
                <a:hlinkClick r:id="rId5"/>
              </a:rPr>
              <a:t>https://pythonprogramming.net/</a:t>
            </a: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Python, </a:t>
            </a:r>
            <a:r>
              <a:rPr lang="en-US" sz="1400" b="0" dirty="0">
                <a:hlinkClick r:id="rId6"/>
              </a:rPr>
              <a:t>https://www.python.org/</a:t>
            </a: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Python Programming Language, </a:t>
            </a:r>
            <a:r>
              <a:rPr lang="en-US" sz="1400" b="0" dirty="0">
                <a:hlinkClick r:id="rId7"/>
              </a:rPr>
              <a:t>http://pythonprogramminglanguage.com/</a:t>
            </a: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 err="1"/>
              <a:t>Numpy</a:t>
            </a:r>
            <a:r>
              <a:rPr lang="en-US" sz="1400" b="0" dirty="0"/>
              <a:t>, </a:t>
            </a:r>
            <a:r>
              <a:rPr lang="en-US" sz="1400" b="0" dirty="0">
                <a:hlinkClick r:id="rId8"/>
              </a:rPr>
              <a:t>http://www.numpy.org/</a:t>
            </a: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Pandas, </a:t>
            </a:r>
            <a:r>
              <a:rPr lang="en-US" sz="1400" b="0" dirty="0">
                <a:hlinkClick r:id="rId9"/>
              </a:rPr>
              <a:t>http://pandas.pydata.org/</a:t>
            </a:r>
            <a:endParaRPr lang="en-US" sz="1400" b="0" dirty="0"/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>
                <a:latin typeface="Calibri" charset="0"/>
                <a:ea typeface="標楷體" charset="-120"/>
              </a:rPr>
              <a:t>Min-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Yuh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Day (2022), Python 101, </a:t>
            </a:r>
            <a:r>
              <a:rPr lang="en-US" altLang="zh-TW" sz="1400" b="0" dirty="0">
                <a:latin typeface="Calibri" charset="0"/>
                <a:ea typeface="標楷體" charset="-120"/>
                <a:hlinkClick r:id="rId10"/>
              </a:rPr>
              <a:t>https://tinyurl.com/aintpupython101</a:t>
            </a:r>
            <a:endParaRPr lang="en-US" altLang="zh-TW" sz="1200" b="0" dirty="0">
              <a:latin typeface="Calibri" charset="0"/>
              <a:ea typeface="標楷體" charset="-120"/>
            </a:endParaRPr>
          </a:p>
          <a:p>
            <a:pPr marL="0" indent="0">
              <a:buNone/>
            </a:pPr>
            <a:endParaRPr lang="en-US" altLang="zh-TW" sz="1400" b="0" dirty="0">
              <a:latin typeface="Calibri" charset="0"/>
              <a:ea typeface="標楷體" charset="-120"/>
            </a:endParaRPr>
          </a:p>
        </p:txBody>
      </p:sp>
      <p:sp>
        <p:nvSpPr>
          <p:cNvPr id="14438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F9B038A-02CF-644D-BAD5-0819065A699B}" type="slidenum">
              <a:rPr kumimoji="0" lang="zh-TW" altLang="en-US" sz="1200">
                <a:solidFill>
                  <a:srgbClr val="898989"/>
                </a:solidFill>
                <a:latin typeface="Calibri" charset="0"/>
                <a:ea typeface="MS PGothic" charset="-128"/>
              </a:rPr>
              <a:pPr eaLnBrk="1" hangingPunct="1"/>
              <a:t>133</a:t>
            </a:fld>
            <a:endParaRPr kumimoji="0" lang="zh-TW" altLang="en-US" sz="1200">
              <a:solidFill>
                <a:srgbClr val="898989"/>
              </a:solidFill>
              <a:latin typeface="Calibri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0729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270E4FD-5655-7346-92B9-AF4FA9ED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1841396"/>
          </a:xfrm>
        </p:spPr>
        <p:txBody>
          <a:bodyPr>
            <a:normAutofit fontScale="90000"/>
          </a:bodyPr>
          <a:lstStyle/>
          <a:p>
            <a:r>
              <a:rPr lang="en-US" altLang="en-US" sz="15000" dirty="0" err="1">
                <a:solidFill>
                  <a:srgbClr val="C00000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150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160" y="2116035"/>
            <a:ext cx="1691680" cy="1691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35660" y="3933057"/>
            <a:ext cx="61206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accent1"/>
                </a:solidFill>
              </a:rPr>
              <a:t>NumPy</a:t>
            </a:r>
            <a:endParaRPr lang="en-US" sz="4000" dirty="0">
              <a:solidFill>
                <a:schemeClr val="accent1"/>
              </a:solidFill>
            </a:endParaRPr>
          </a:p>
          <a:p>
            <a:pPr algn="ctr"/>
            <a:r>
              <a:rPr lang="en-US" sz="4000" dirty="0">
                <a:solidFill>
                  <a:schemeClr val="accent1"/>
                </a:solidFill>
              </a:rPr>
              <a:t>Base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b="1" dirty="0">
                <a:solidFill>
                  <a:schemeClr val="accent1"/>
                </a:solidFill>
              </a:rPr>
              <a:t>N-dimensional array </a:t>
            </a:r>
            <a:r>
              <a:rPr lang="en-US" sz="4000" dirty="0">
                <a:solidFill>
                  <a:schemeClr val="accent1"/>
                </a:solidFill>
              </a:rPr>
              <a:t>package</a:t>
            </a:r>
          </a:p>
        </p:txBody>
      </p:sp>
    </p:spTree>
    <p:extLst>
      <p:ext uri="{BB962C8B-B14F-4D97-AF65-F5344CB8AC3E}">
        <p14:creationId xmlns:p14="http://schemas.microsoft.com/office/powerpoint/2010/main" val="1025221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matplotlib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14680E-A239-E847-A451-41BD74875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281" y="3956298"/>
            <a:ext cx="7889436" cy="1892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5035358" y="6558777"/>
            <a:ext cx="21212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https://matplotlib.org/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487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182881"/>
            <a:ext cx="8229600" cy="4171248"/>
          </a:xfrm>
        </p:spPr>
        <p:txBody>
          <a:bodyPr>
            <a:norm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Pandas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89" y="4262689"/>
            <a:ext cx="7812218" cy="16275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B1D976-1C78-3B44-8AEF-5E58B6A61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6488114"/>
            <a:ext cx="274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3"/>
              </a:rPr>
              <a:t>http://pandas.pydata.org/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276518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974" y="0"/>
            <a:ext cx="9303026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Connect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in Google Drive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C8A506-C614-2445-A5E4-05CBE0A8C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95339"/>
            <a:ext cx="9144000" cy="5664679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4ADDD96-A1E2-CF49-BE64-7EF830E51C73}"/>
              </a:ext>
            </a:extLst>
          </p:cNvPr>
          <p:cNvSpPr/>
          <p:nvPr/>
        </p:nvSpPr>
        <p:spPr>
          <a:xfrm>
            <a:off x="1524000" y="2458996"/>
            <a:ext cx="1804086" cy="36040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F71598C-A3BE-7F4E-B7FA-F339BB56DE6F}"/>
              </a:ext>
            </a:extLst>
          </p:cNvPr>
          <p:cNvSpPr/>
          <p:nvPr/>
        </p:nvSpPr>
        <p:spPr>
          <a:xfrm>
            <a:off x="2603156" y="4576120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833A1DC-3FBE-4E46-84CD-26F3D9A83A1A}"/>
              </a:ext>
            </a:extLst>
          </p:cNvPr>
          <p:cNvSpPr/>
          <p:nvPr/>
        </p:nvSpPr>
        <p:spPr>
          <a:xfrm>
            <a:off x="5128053" y="5865341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66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6E397-4BAA-4042-A411-973FC18E8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49842"/>
            <a:ext cx="9144000" cy="5650302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1F047D9-4999-934B-BCAA-CA5CFBDF9FB6}"/>
              </a:ext>
            </a:extLst>
          </p:cNvPr>
          <p:cNvSpPr/>
          <p:nvPr/>
        </p:nvSpPr>
        <p:spPr>
          <a:xfrm>
            <a:off x="7084541" y="2627874"/>
            <a:ext cx="1820560" cy="25125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069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CDC766-FBF7-8845-9FCB-FBEEDB608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04110"/>
            <a:ext cx="9144000" cy="559119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D953698-332C-DA47-BF1C-154E8F8004D8}"/>
              </a:ext>
            </a:extLst>
          </p:cNvPr>
          <p:cNvSpPr/>
          <p:nvPr/>
        </p:nvSpPr>
        <p:spPr>
          <a:xfrm>
            <a:off x="7764162" y="3035646"/>
            <a:ext cx="992658" cy="26360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9ADB802-CD27-D54F-B82D-461CF5C138EC}"/>
              </a:ext>
            </a:extLst>
          </p:cNvPr>
          <p:cNvSpPr/>
          <p:nvPr/>
        </p:nvSpPr>
        <p:spPr>
          <a:xfrm>
            <a:off x="3216877" y="2879129"/>
            <a:ext cx="5688225" cy="102560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99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  2022/02/22   Introduction to Artificial Intelligence for Text Analytics</a:t>
            </a:r>
          </a:p>
          <a:p>
            <a:pPr marL="0" indent="0">
              <a:buNone/>
            </a:pPr>
            <a:r>
              <a:rPr lang="en-US" sz="2800" dirty="0"/>
              <a:t>2   2022/03/01   Foundations of Text Analytics: </a:t>
            </a:r>
            <a:br>
              <a:rPr lang="en-US" sz="2800" dirty="0"/>
            </a:br>
            <a:r>
              <a:rPr lang="en-US" sz="2800" dirty="0"/>
              <a:t>                              Natural Language Processing (NLP)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3   2022/03/08   Python for Natural Language Processing</a:t>
            </a:r>
          </a:p>
          <a:p>
            <a:pPr marL="0" indent="0">
              <a:buNone/>
            </a:pPr>
            <a:r>
              <a:rPr lang="en-US" sz="2800" dirty="0"/>
              <a:t>4   2022/03/15   Natural Language Processing with Transformers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5   2022/03/22   Case Study on Artificial Intelligence for Text Analytics I</a:t>
            </a:r>
          </a:p>
          <a:p>
            <a:pPr marL="0" indent="0">
              <a:buNone/>
            </a:pPr>
            <a:r>
              <a:rPr lang="en-US" sz="2800" dirty="0"/>
              <a:t>6   2022/03/29   Text Classification and Sentiment Analysis</a:t>
            </a:r>
          </a:p>
          <a:p>
            <a:pPr marL="0" indent="0">
              <a:buNone/>
            </a:pPr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04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722" y="0"/>
            <a:ext cx="9475304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Connect </a:t>
            </a:r>
            <a:r>
              <a:rPr lang="en-US" dirty="0" err="1">
                <a:solidFill>
                  <a:schemeClr val="accent1"/>
                </a:solidFill>
              </a:rPr>
              <a:t>Colaboratory</a:t>
            </a:r>
            <a:r>
              <a:rPr lang="en-US" dirty="0">
                <a:solidFill>
                  <a:schemeClr val="accent1"/>
                </a:solidFill>
              </a:rPr>
              <a:t> to Google Drive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5E735C-38EF-E547-BAF5-541818DD8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743" y="961457"/>
            <a:ext cx="9144000" cy="56448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A637FCA-EAD0-DD4F-8CEA-237E262C1C7B}"/>
              </a:ext>
            </a:extLst>
          </p:cNvPr>
          <p:cNvSpPr/>
          <p:nvPr/>
        </p:nvSpPr>
        <p:spPr>
          <a:xfrm>
            <a:off x="7232823" y="4695568"/>
            <a:ext cx="547813" cy="23477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5609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F80714-7C0A-1444-9836-FDA6130CD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05436"/>
            <a:ext cx="9144000" cy="5687209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1846EB2-F7BC-C94C-BFC8-3AFE130A97D7}"/>
              </a:ext>
            </a:extLst>
          </p:cNvPr>
          <p:cNvSpPr/>
          <p:nvPr/>
        </p:nvSpPr>
        <p:spPr>
          <a:xfrm>
            <a:off x="1524000" y="2580916"/>
            <a:ext cx="1804086" cy="36040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F9A470A-706C-1845-8AE5-A9507E8B596D}"/>
              </a:ext>
            </a:extLst>
          </p:cNvPr>
          <p:cNvSpPr/>
          <p:nvPr/>
        </p:nvSpPr>
        <p:spPr>
          <a:xfrm>
            <a:off x="2496476" y="4698040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858FDE7-A53B-8348-9677-6CBAC738B92C}"/>
              </a:ext>
            </a:extLst>
          </p:cNvPr>
          <p:cNvSpPr/>
          <p:nvPr/>
        </p:nvSpPr>
        <p:spPr>
          <a:xfrm>
            <a:off x="5128053" y="5865341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4925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E37B79-5323-9743-BF52-F0654A787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571513"/>
            <a:ext cx="9144000" cy="371497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F21E05B-C4B6-9743-91FE-FA26C14D1A55}"/>
              </a:ext>
            </a:extLst>
          </p:cNvPr>
          <p:cNvSpPr/>
          <p:nvPr/>
        </p:nvSpPr>
        <p:spPr>
          <a:xfrm>
            <a:off x="1524000" y="1828800"/>
            <a:ext cx="9106029" cy="150876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683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E83CE9-77F5-DF4F-942B-BBE7A675B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562583"/>
            <a:ext cx="9144000" cy="3732835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002058C-9D67-894E-AB87-A529EAFBDC8F}"/>
              </a:ext>
            </a:extLst>
          </p:cNvPr>
          <p:cNvSpPr/>
          <p:nvPr/>
        </p:nvSpPr>
        <p:spPr>
          <a:xfrm>
            <a:off x="3207813" y="2344901"/>
            <a:ext cx="434548" cy="1849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6D469E4-264F-C440-8179-74DFE057578F}"/>
              </a:ext>
            </a:extLst>
          </p:cNvPr>
          <p:cNvSpPr/>
          <p:nvPr/>
        </p:nvSpPr>
        <p:spPr>
          <a:xfrm>
            <a:off x="3207813" y="4478501"/>
            <a:ext cx="1851867" cy="23065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278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223294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Run </a:t>
            </a:r>
            <a:r>
              <a:rPr lang="en-US" dirty="0" err="1">
                <a:solidFill>
                  <a:schemeClr val="accent1"/>
                </a:solidFill>
              </a:rPr>
              <a:t>Jupyter</a:t>
            </a:r>
            <a:r>
              <a:rPr lang="en-US" dirty="0">
                <a:solidFill>
                  <a:schemeClr val="accent1"/>
                </a:solidFill>
              </a:rPr>
              <a:t> Notebook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Python3 GPU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ADD6BC-A96F-A94D-955A-FC404C7B8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264897"/>
            <a:ext cx="9144000" cy="4309407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8826843-CE29-1845-98B5-AB6573BCAFEF}"/>
              </a:ext>
            </a:extLst>
          </p:cNvPr>
          <p:cNvSpPr/>
          <p:nvPr/>
        </p:nvSpPr>
        <p:spPr>
          <a:xfrm>
            <a:off x="4785361" y="4935700"/>
            <a:ext cx="1539240" cy="3373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E74607F-01BB-0643-AD3A-61157C72CF04}"/>
              </a:ext>
            </a:extLst>
          </p:cNvPr>
          <p:cNvSpPr/>
          <p:nvPr/>
        </p:nvSpPr>
        <p:spPr>
          <a:xfrm>
            <a:off x="4785361" y="5414658"/>
            <a:ext cx="1539240" cy="3373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4453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C23074-2897-874E-BF1C-CF7ED7B66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43B4D-AF5A-C049-8819-EED1AC408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543780"/>
            <a:ext cx="9144000" cy="18923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B4CCAE2-E50A-E640-B265-5BFB51F2A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79702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Python Hello World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print('Hello World')</a:t>
            </a:r>
          </a:p>
        </p:txBody>
      </p:sp>
    </p:spTree>
    <p:extLst>
      <p:ext uri="{BB962C8B-B14F-4D97-AF65-F5344CB8AC3E}">
        <p14:creationId xmlns:p14="http://schemas.microsoft.com/office/powerpoint/2010/main" val="13664398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84" y="1218655"/>
            <a:ext cx="8229600" cy="5416695"/>
          </a:xfrm>
        </p:spPr>
        <p:txBody>
          <a:bodyPr>
            <a:normAutofit fontScale="90000"/>
          </a:bodyPr>
          <a:lstStyle/>
          <a:p>
            <a:r>
              <a:rPr lang="en-US" altLang="zh-TW" sz="7200" dirty="0">
                <a:solidFill>
                  <a:srgbClr val="00B050"/>
                </a:solidFill>
              </a:rPr>
              <a:t>Anaconda</a:t>
            </a:r>
            <a:br>
              <a:rPr lang="en-US" altLang="zh-TW" sz="7200" dirty="0"/>
            </a:br>
            <a:r>
              <a:rPr lang="en-US" altLang="zh-TW" sz="7200" dirty="0"/>
              <a:t>The Most Popular </a:t>
            </a:r>
            <a:r>
              <a:rPr lang="en-US" altLang="zh-TW" sz="7200" dirty="0">
                <a:solidFill>
                  <a:srgbClr val="FF0000"/>
                </a:solidFill>
              </a:rPr>
              <a:t>Python</a:t>
            </a:r>
            <a:r>
              <a:rPr lang="en-US" altLang="zh-TW" sz="7200" dirty="0"/>
              <a:t> </a:t>
            </a:r>
            <a:br>
              <a:rPr lang="en-US" altLang="zh-TW" sz="7200" dirty="0"/>
            </a:br>
            <a:r>
              <a:rPr lang="en-US" altLang="zh-TW" sz="7200" dirty="0">
                <a:solidFill>
                  <a:srgbClr val="FF0000"/>
                </a:solidFill>
              </a:rPr>
              <a:t>Data Science </a:t>
            </a:r>
            <a:r>
              <a:rPr lang="en-US" altLang="zh-TW" sz="7200" dirty="0"/>
              <a:t>Platform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26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5032249" y="6635351"/>
            <a:ext cx="21275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www.anaconda.com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700AB8-990B-2B46-92A2-56126843B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150" y="112568"/>
            <a:ext cx="29337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3184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EE00735-01A2-4644-B113-7B82B17F9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954" y="1052736"/>
            <a:ext cx="9584092" cy="51213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143729-F8ED-3B46-B6C2-B37E786CE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6440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Download Anaconda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E4741-35C4-884E-B598-4955D0951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206DBB-69ED-E146-9214-AE6090E09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800" y="5718592"/>
            <a:ext cx="2736850" cy="8248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76E002-95A8-D94D-96E4-12B597FF5FAB}"/>
              </a:ext>
            </a:extLst>
          </p:cNvPr>
          <p:cNvSpPr/>
          <p:nvPr/>
        </p:nvSpPr>
        <p:spPr>
          <a:xfrm>
            <a:off x="4063263" y="6488668"/>
            <a:ext cx="3993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https://www.anaconda.com/download</a:t>
            </a:r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AD76563-B4A8-AA4C-B987-0CD5B9C5F85F}"/>
              </a:ext>
            </a:extLst>
          </p:cNvPr>
          <p:cNvSpPr/>
          <p:nvPr/>
        </p:nvSpPr>
        <p:spPr>
          <a:xfrm>
            <a:off x="4295800" y="5057234"/>
            <a:ext cx="3528392" cy="1431433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7147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Python</a:t>
            </a:r>
            <a:br>
              <a:rPr lang="en-US" sz="18000" dirty="0">
                <a:solidFill>
                  <a:srgbClr val="FF0000"/>
                </a:solidFill>
              </a:rPr>
            </a:br>
            <a:r>
              <a:rPr lang="en-US" sz="12000" dirty="0">
                <a:solidFill>
                  <a:srgbClr val="FF0000"/>
                </a:solidFill>
              </a:rPr>
              <a:t>HelloWorld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740" y="0"/>
            <a:ext cx="4680520" cy="15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1559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>
                <a:solidFill>
                  <a:schemeClr val="accent1"/>
                </a:solidFill>
              </a:rPr>
              <a:t>Anaconda-Navigator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29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650" y="1758950"/>
            <a:ext cx="7632700" cy="4419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143672" y="5733256"/>
            <a:ext cx="360040" cy="402082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60690" y="5320712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Launchpad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341137" y="1803368"/>
            <a:ext cx="1890767" cy="1337600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04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7   2022/04/05   Tomb-Sweeping Day (Holiday, No Classes)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  2022/04/12   Midterm Project Report</a:t>
            </a:r>
          </a:p>
          <a:p>
            <a:pPr marL="0" indent="0">
              <a:buNone/>
            </a:pPr>
            <a:r>
              <a:rPr lang="en-US" sz="2800" dirty="0"/>
              <a:t>9   2022/04/19   Multilingual Named Entity Recognition (NER), </a:t>
            </a:r>
            <a:br>
              <a:rPr lang="en-US" sz="2800" dirty="0"/>
            </a:br>
            <a:r>
              <a:rPr lang="en-US" sz="2800" dirty="0"/>
              <a:t>                              Text Similarity and Clustering</a:t>
            </a:r>
          </a:p>
          <a:p>
            <a:pPr marL="0" indent="0">
              <a:buNone/>
            </a:pPr>
            <a:r>
              <a:rPr lang="en-US" sz="2800" dirty="0"/>
              <a:t>10   2022/04/26   Text Summarization and Topic Models </a:t>
            </a:r>
          </a:p>
          <a:p>
            <a:pPr marL="0" indent="0">
              <a:buNone/>
            </a:pPr>
            <a:r>
              <a:rPr lang="en-US" sz="2800" dirty="0"/>
              <a:t>11   2022/05/03   Text Generation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12   2022/05/10   Case Study on Artificial Intelligence for Text Analytics II</a:t>
            </a:r>
          </a:p>
          <a:p>
            <a:pPr marL="0" indent="0">
              <a:buNone/>
            </a:pPr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905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188D8-78D9-0040-B8CA-A1B3B0223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Anaconda Navigator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F25B3B-071C-1643-96E1-AE2D91A75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A24909-8328-514D-85A3-E159472B2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92697"/>
            <a:ext cx="9144000" cy="5922065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E6892E1-A944-0243-B192-CC293BC2D8A9}"/>
              </a:ext>
            </a:extLst>
          </p:cNvPr>
          <p:cNvSpPr/>
          <p:nvPr/>
        </p:nvSpPr>
        <p:spPr>
          <a:xfrm>
            <a:off x="5519936" y="1844824"/>
            <a:ext cx="2160240" cy="2448272"/>
          </a:xfrm>
          <a:prstGeom prst="roundRect">
            <a:avLst>
              <a:gd name="adj" fmla="val 5065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E1F4ABD-9683-C946-85FD-5F9D703DB9CF}"/>
              </a:ext>
            </a:extLst>
          </p:cNvPr>
          <p:cNvSpPr/>
          <p:nvPr/>
        </p:nvSpPr>
        <p:spPr>
          <a:xfrm>
            <a:off x="6168008" y="3789040"/>
            <a:ext cx="792088" cy="504056"/>
          </a:xfrm>
          <a:prstGeom prst="roundRect">
            <a:avLst>
              <a:gd name="adj" fmla="val 17840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0243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DC5FA-6C4E-074B-886D-47705D014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0799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Jupyter</a:t>
            </a:r>
            <a:r>
              <a:rPr lang="en-US" dirty="0">
                <a:solidFill>
                  <a:schemeClr val="accent1"/>
                </a:solidFill>
              </a:rPr>
              <a:t> Notebook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67A478-CB80-C448-8837-AFA666BC3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1F5D52-103B-A747-B924-B8072A0D9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430" y="707993"/>
            <a:ext cx="8892480" cy="5811871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B1DB0BF-8F54-A14A-87BE-13CF7D4628FD}"/>
              </a:ext>
            </a:extLst>
          </p:cNvPr>
          <p:cNvSpPr/>
          <p:nvPr/>
        </p:nvSpPr>
        <p:spPr>
          <a:xfrm>
            <a:off x="1981200" y="2852936"/>
            <a:ext cx="5698976" cy="1080120"/>
          </a:xfrm>
          <a:prstGeom prst="roundRect">
            <a:avLst>
              <a:gd name="adj" fmla="val 5065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5465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7780A3-83D8-8E43-B6D0-ED28D4ABA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803BB4-3A25-1448-BABF-5C1DD8BA1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18"/>
          <a:stretch/>
        </p:blipFill>
        <p:spPr>
          <a:xfrm>
            <a:off x="1524000" y="1772817"/>
            <a:ext cx="9144000" cy="4747047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6B98C78-AE8D-5F46-984F-F49960B409BF}"/>
              </a:ext>
            </a:extLst>
          </p:cNvPr>
          <p:cNvSpPr/>
          <p:nvPr/>
        </p:nvSpPr>
        <p:spPr>
          <a:xfrm>
            <a:off x="8256240" y="4149080"/>
            <a:ext cx="1728192" cy="360040"/>
          </a:xfrm>
          <a:prstGeom prst="roundRect">
            <a:avLst>
              <a:gd name="adj" fmla="val 30104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5E5422B-DF4E-5645-B664-9066C384189C}"/>
              </a:ext>
            </a:extLst>
          </p:cNvPr>
          <p:cNvSpPr/>
          <p:nvPr/>
        </p:nvSpPr>
        <p:spPr>
          <a:xfrm>
            <a:off x="9480376" y="3677242"/>
            <a:ext cx="504056" cy="327822"/>
          </a:xfrm>
          <a:prstGeom prst="roundRect">
            <a:avLst>
              <a:gd name="adj" fmla="val 26527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ACEBA32-E209-7240-822A-46D681E17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17231"/>
            <a:ext cx="8229600" cy="1655995"/>
          </a:xfrm>
        </p:spPr>
        <p:txBody>
          <a:bodyPr>
            <a:normAutofit fontScale="90000"/>
          </a:bodyPr>
          <a:lstStyle/>
          <a:p>
            <a:r>
              <a:rPr lang="en-US" sz="6000" dirty="0" err="1">
                <a:solidFill>
                  <a:schemeClr val="accent1"/>
                </a:solidFill>
              </a:rPr>
              <a:t>Jupyter</a:t>
            </a:r>
            <a:r>
              <a:rPr lang="en-US" sz="6000" dirty="0">
                <a:solidFill>
                  <a:schemeClr val="accent1"/>
                </a:solidFill>
              </a:rPr>
              <a:t> Notebook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New Python 3</a:t>
            </a:r>
          </a:p>
        </p:txBody>
      </p:sp>
    </p:spTree>
    <p:extLst>
      <p:ext uri="{BB962C8B-B14F-4D97-AF65-F5344CB8AC3E}">
        <p14:creationId xmlns:p14="http://schemas.microsoft.com/office/powerpoint/2010/main" val="29233665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7CD37-0483-3B4A-881C-CCA2BC9AD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57863"/>
            <a:ext cx="8229600" cy="830997"/>
          </a:xfr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kumimoji="1" lang="en-US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print("hello, world")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AD15F-233D-1741-B106-A88059050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B29932-E85F-454F-9111-76A521E8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518" y="1052737"/>
            <a:ext cx="8347442" cy="5452203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2FF5865-F0F8-214E-A2C3-BFDB892E13B8}"/>
              </a:ext>
            </a:extLst>
          </p:cNvPr>
          <p:cNvSpPr/>
          <p:nvPr/>
        </p:nvSpPr>
        <p:spPr>
          <a:xfrm>
            <a:off x="3431704" y="3284984"/>
            <a:ext cx="1872208" cy="360040"/>
          </a:xfrm>
          <a:prstGeom prst="roundRect">
            <a:avLst>
              <a:gd name="adj" fmla="val 30104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B4968EC-2283-2E47-AFDB-503BAA224278}"/>
              </a:ext>
            </a:extLst>
          </p:cNvPr>
          <p:cNvSpPr/>
          <p:nvPr/>
        </p:nvSpPr>
        <p:spPr>
          <a:xfrm>
            <a:off x="4511824" y="2564904"/>
            <a:ext cx="648072" cy="288032"/>
          </a:xfrm>
          <a:prstGeom prst="roundRect">
            <a:avLst>
              <a:gd name="adj" fmla="val 30104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8685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A9ABD-3F0C-394C-B3E1-D666CE74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0C1FCDE-92A6-7544-BA86-F000E665E75E}"/>
              </a:ext>
            </a:extLst>
          </p:cNvPr>
          <p:cNvSpPr txBox="1">
            <a:spLocks/>
          </p:cNvSpPr>
          <p:nvPr/>
        </p:nvSpPr>
        <p:spPr bwMode="auto">
          <a:xfrm>
            <a:off x="1758352" y="274639"/>
            <a:ext cx="8658129" cy="83099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en-US" alt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from platform import </a:t>
            </a:r>
            <a:r>
              <a:rPr lang="en-US" altLang="en-US" sz="2400" dirty="0" err="1">
                <a:solidFill>
                  <a:srgbClr val="4F81BD"/>
                </a:solidFill>
                <a:latin typeface="Courier" charset="0"/>
                <a:ea typeface="新細明體" charset="-120"/>
              </a:rPr>
              <a:t>python_version</a:t>
            </a:r>
            <a:endParaRPr lang="en-US" altLang="en-US" sz="2400" dirty="0">
              <a:solidFill>
                <a:srgbClr val="4F81BD"/>
              </a:solidFill>
              <a:latin typeface="Courier" charset="0"/>
              <a:ea typeface="新細明體" charset="-120"/>
            </a:endParaRPr>
          </a:p>
          <a:p>
            <a:pPr algn="l"/>
            <a:r>
              <a:rPr lang="en-US" alt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print("Python Version:", </a:t>
            </a:r>
            <a:r>
              <a:rPr lang="en-US" altLang="en-US" sz="2400" dirty="0" err="1">
                <a:solidFill>
                  <a:srgbClr val="FF0000"/>
                </a:solidFill>
                <a:latin typeface="Courier" charset="0"/>
                <a:ea typeface="新細明體" charset="-120"/>
              </a:rPr>
              <a:t>python_version</a:t>
            </a:r>
            <a:r>
              <a:rPr lang="en-US" altLang="en-US" sz="2400" dirty="0">
                <a:solidFill>
                  <a:srgbClr val="FF0000"/>
                </a:solidFill>
                <a:latin typeface="Courier" charset="0"/>
                <a:ea typeface="新細明體" charset="-120"/>
              </a:rPr>
              <a:t>()</a:t>
            </a:r>
            <a:r>
              <a:rPr lang="en-US" alt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431BF4-9E59-F841-AF63-5F7BC847A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40768"/>
            <a:ext cx="9144000" cy="510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92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Python</a:t>
            </a:r>
            <a:br>
              <a:rPr lang="en-US" sz="18000" dirty="0">
                <a:solidFill>
                  <a:srgbClr val="FF0000"/>
                </a:solidFill>
              </a:rPr>
            </a:br>
            <a:r>
              <a:rPr lang="en-US" sz="9600" dirty="0">
                <a:solidFill>
                  <a:srgbClr val="FF0000"/>
                </a:solidFill>
              </a:rPr>
              <a:t>Programming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740" y="0"/>
            <a:ext cx="4680520" cy="15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26656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CADB4DB-4E0F-D64A-9C21-7356ECF10C8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9933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2205039"/>
            <a:ext cx="852646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ctangle 5"/>
          <p:cNvSpPr>
            <a:spLocks noChangeArrowheads="1"/>
          </p:cNvSpPr>
          <p:nvPr/>
        </p:nvSpPr>
        <p:spPr bwMode="auto">
          <a:xfrm>
            <a:off x="4319588" y="6561138"/>
            <a:ext cx="35544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https://www.python.org/community/logos/</a:t>
            </a:r>
          </a:p>
        </p:txBody>
      </p:sp>
    </p:spTree>
    <p:extLst>
      <p:ext uri="{BB962C8B-B14F-4D97-AF65-F5344CB8AC3E}">
        <p14:creationId xmlns:p14="http://schemas.microsoft.com/office/powerpoint/2010/main" val="415131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6633"/>
            <a:ext cx="8229600" cy="805087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accent1"/>
                </a:solidFill>
              </a:rPr>
              <a:t>Python Fiddle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37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21719"/>
            <a:ext cx="9144000" cy="5608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11033" y="6480284"/>
            <a:ext cx="2569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http://pythonfiddle.com/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3654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>
          <a:xfrm>
            <a:off x="1992313" y="1"/>
            <a:ext cx="8229600" cy="765175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Text input and output</a:t>
            </a:r>
          </a:p>
        </p:txBody>
      </p:sp>
      <p:sp>
        <p:nvSpPr>
          <p:cNvPr id="10035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56BEE47-845C-9B4F-BD4B-7ABBEDFDED9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0355" name="Rectangle 4"/>
          <p:cNvSpPr>
            <a:spLocks noChangeArrowheads="1"/>
          </p:cNvSpPr>
          <p:nvPr/>
        </p:nvSpPr>
        <p:spPr bwMode="auto">
          <a:xfrm>
            <a:off x="2711451" y="6581776"/>
            <a:ext cx="62468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rgbClr val="BFBFBF"/>
                </a:solidFill>
              </a:rPr>
              <a:t>Source: </a:t>
            </a:r>
            <a:r>
              <a:rPr lang="en-US" altLang="en-US" sz="1200" dirty="0">
                <a:solidFill>
                  <a:srgbClr val="BFBFBF"/>
                </a:solidFill>
                <a:hlinkClick r:id="rId3"/>
              </a:rPr>
              <a:t>http://pythonprogramminglanguage.com/text-input-and-output/</a:t>
            </a:r>
            <a:endParaRPr lang="en-US" altLang="en-US" sz="1200" dirty="0">
              <a:solidFill>
                <a:srgbClr val="BFBFBF"/>
              </a:solidFill>
            </a:endParaRPr>
          </a:p>
        </p:txBody>
      </p:sp>
      <p:sp>
        <p:nvSpPr>
          <p:cNvPr id="100356" name="Rectangle 5"/>
          <p:cNvSpPr>
            <a:spLocks noChangeArrowheads="1"/>
          </p:cNvSpPr>
          <p:nvPr/>
        </p:nvSpPr>
        <p:spPr bwMode="auto">
          <a:xfrm>
            <a:off x="2279650" y="4652963"/>
            <a:ext cx="7704138" cy="461962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name = input("Enter a name: ")</a:t>
            </a:r>
          </a:p>
        </p:txBody>
      </p:sp>
      <p:sp>
        <p:nvSpPr>
          <p:cNvPr id="100357" name="Rectangle 6"/>
          <p:cNvSpPr>
            <a:spLocks noChangeArrowheads="1"/>
          </p:cNvSpPr>
          <p:nvPr/>
        </p:nvSpPr>
        <p:spPr bwMode="auto">
          <a:xfrm>
            <a:off x="2279650" y="5373688"/>
            <a:ext cx="7704138" cy="461962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int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(input("What is x? "))</a:t>
            </a:r>
          </a:p>
        </p:txBody>
      </p:sp>
      <p:sp>
        <p:nvSpPr>
          <p:cNvPr id="100358" name="Rectangle 7"/>
          <p:cNvSpPr>
            <a:spLocks noChangeArrowheads="1"/>
          </p:cNvSpPr>
          <p:nvPr/>
        </p:nvSpPr>
        <p:spPr bwMode="auto">
          <a:xfrm>
            <a:off x="2279650" y="3213100"/>
            <a:ext cx="7704138" cy="1200150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x = 2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y = 3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print(x, ' ', y)</a:t>
            </a:r>
            <a:endParaRPr lang="en-US" altLang="en-US" dirty="0">
              <a:solidFill>
                <a:srgbClr val="4F81BD"/>
              </a:solidFill>
              <a:latin typeface="Courier" charset="0"/>
            </a:endParaRPr>
          </a:p>
        </p:txBody>
      </p:sp>
      <p:sp>
        <p:nvSpPr>
          <p:cNvPr id="100359" name="Rectangle 8"/>
          <p:cNvSpPr>
            <a:spLocks noChangeArrowheads="1"/>
          </p:cNvSpPr>
          <p:nvPr/>
        </p:nvSpPr>
        <p:spPr bwMode="auto">
          <a:xfrm>
            <a:off x="2279650" y="2133601"/>
            <a:ext cx="7704138" cy="830263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x = 3</a:t>
            </a:r>
          </a:p>
          <a:p>
            <a:pPr eaLnBrk="1" hangingPunct="1"/>
            <a:r>
              <a:rPr lang="fr-FR" altLang="en-US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(x)</a:t>
            </a:r>
            <a:endParaRPr lang="en-US" altLang="en-US" dirty="0">
              <a:solidFill>
                <a:srgbClr val="4F81BD"/>
              </a:solidFill>
              <a:latin typeface="Courier" charset="0"/>
            </a:endParaRPr>
          </a:p>
        </p:txBody>
      </p:sp>
      <p:sp>
        <p:nvSpPr>
          <p:cNvPr id="100360" name="Rectangle 9"/>
          <p:cNvSpPr>
            <a:spLocks noChangeArrowheads="1"/>
          </p:cNvSpPr>
          <p:nvPr/>
        </p:nvSpPr>
        <p:spPr bwMode="auto">
          <a:xfrm>
            <a:off x="2279650" y="836613"/>
            <a:ext cx="7704138" cy="461962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World")</a:t>
            </a:r>
          </a:p>
        </p:txBody>
      </p:sp>
      <p:sp>
        <p:nvSpPr>
          <p:cNvPr id="100361" name="Rectangle 10"/>
          <p:cNvSpPr>
            <a:spLocks noChangeArrowheads="1"/>
          </p:cNvSpPr>
          <p:nvPr/>
        </p:nvSpPr>
        <p:spPr bwMode="auto">
          <a:xfrm>
            <a:off x="2279650" y="1484313"/>
            <a:ext cx="7704138" cy="461962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World\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nThis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 is a message")</a:t>
            </a:r>
          </a:p>
        </p:txBody>
      </p:sp>
      <p:sp>
        <p:nvSpPr>
          <p:cNvPr id="100362" name="Rectangle 11"/>
          <p:cNvSpPr>
            <a:spLocks noChangeArrowheads="1"/>
          </p:cNvSpPr>
          <p:nvPr/>
        </p:nvSpPr>
        <p:spPr bwMode="auto">
          <a:xfrm>
            <a:off x="2279650" y="6021388"/>
            <a:ext cx="7704138" cy="461962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float(input("Write a number "))</a:t>
            </a:r>
          </a:p>
        </p:txBody>
      </p:sp>
      <p:pic>
        <p:nvPicPr>
          <p:cNvPr id="10036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916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39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B9879A-8D87-474F-8AC1-298DCFDC2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3442E7-C01F-2842-8023-FB5950B04B95}"/>
              </a:ext>
            </a:extLst>
          </p:cNvPr>
          <p:cNvSpPr/>
          <p:nvPr/>
        </p:nvSpPr>
        <p:spPr>
          <a:xfrm>
            <a:off x="1631504" y="662843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91F000-46C4-7642-A1B3-F0F6A2D36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063941"/>
            <a:ext cx="9144000" cy="55429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7D0DF9-2BB0-7F42-A886-EEF82DEEE420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1213178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13   2022/05/17   Question Answering and Dialogue Systems</a:t>
            </a:r>
          </a:p>
          <a:p>
            <a:pPr marL="0" indent="0">
              <a:buNone/>
            </a:pPr>
            <a:r>
              <a:rPr lang="en-US" sz="2800" dirty="0"/>
              <a:t>14   2022/05/24   Deep Learning, Transfer Learning, </a:t>
            </a:r>
            <a:br>
              <a:rPr lang="en-US" sz="2800" dirty="0"/>
            </a:br>
            <a:r>
              <a:rPr lang="en-US" sz="2800" dirty="0"/>
              <a:t>                                Zero-Shot, and Few-Shot Learning for Text Analytics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  2022/05/31   Final Project Report 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  2022/06/07   Final Project Report II</a:t>
            </a:r>
          </a:p>
          <a:p>
            <a:pPr marL="0" indent="0">
              <a:buNone/>
            </a:pPr>
            <a:r>
              <a:rPr lang="en-US" sz="2800" dirty="0"/>
              <a:t>17   2022/06/14   Self-learning</a:t>
            </a:r>
          </a:p>
          <a:p>
            <a:pPr marL="0" indent="0">
              <a:buNone/>
            </a:pPr>
            <a:r>
              <a:rPr lang="en-US" sz="2800" dirty="0"/>
              <a:t>18   2022/06/21   Self-learning</a:t>
            </a:r>
          </a:p>
          <a:p>
            <a:pPr marL="0" indent="0">
              <a:buNone/>
            </a:pPr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941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40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3" y="924827"/>
            <a:ext cx="6163587" cy="5622921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711451" y="6581776"/>
            <a:ext cx="62468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rgbClr val="BFBFBF"/>
                </a:solidFill>
              </a:rPr>
              <a:t>Source: </a:t>
            </a:r>
            <a:r>
              <a:rPr lang="en-US" altLang="en-US" sz="1200" dirty="0">
                <a:solidFill>
                  <a:srgbClr val="BFBFBF"/>
                </a:solidFill>
                <a:hlinkClick r:id="rId4"/>
              </a:rPr>
              <a:t>http://pythonprogramminglanguage.com/text-input-and-output/</a:t>
            </a:r>
            <a:endParaRPr lang="en-US" altLang="en-US" sz="1200" dirty="0">
              <a:solidFill>
                <a:srgbClr val="BFBFBF"/>
              </a:solidFill>
            </a:endParaRP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992313" y="1"/>
            <a:ext cx="8229600" cy="765175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Text input and output</a:t>
            </a:r>
          </a:p>
        </p:txBody>
      </p:sp>
    </p:spTree>
    <p:extLst>
      <p:ext uri="{BB962C8B-B14F-4D97-AF65-F5344CB8AC3E}">
        <p14:creationId xmlns:p14="http://schemas.microsoft.com/office/powerpoint/2010/main" val="32635070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922337"/>
          </a:xfrm>
        </p:spPr>
        <p:txBody>
          <a:bodyPr/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Variables</a:t>
            </a:r>
          </a:p>
        </p:txBody>
      </p:sp>
      <p:sp>
        <p:nvSpPr>
          <p:cNvPr id="10137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3296372-9560-5342-86CA-8FDBA5435FA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1379" name="Rectangle 4"/>
          <p:cNvSpPr>
            <a:spLocks noChangeArrowheads="1"/>
          </p:cNvSpPr>
          <p:nvPr/>
        </p:nvSpPr>
        <p:spPr bwMode="auto">
          <a:xfrm>
            <a:off x="4335464" y="6545264"/>
            <a:ext cx="3521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rgbClr val="BFBFBF"/>
                </a:solidFill>
              </a:rPr>
              <a:t>Source: </a:t>
            </a:r>
            <a:r>
              <a:rPr lang="en-US" altLang="en-US" sz="1200" dirty="0">
                <a:solidFill>
                  <a:srgbClr val="BFBFBF"/>
                </a:solidFill>
                <a:hlinkClick r:id="rId2"/>
              </a:rPr>
              <a:t>http://pythonprogramminglanguage.com/</a:t>
            </a:r>
            <a:endParaRPr lang="en-US" altLang="en-US" sz="1200" dirty="0">
              <a:solidFill>
                <a:srgbClr val="BFBFBF"/>
              </a:solidFill>
            </a:endParaRPr>
          </a:p>
        </p:txBody>
      </p:sp>
      <p:sp>
        <p:nvSpPr>
          <p:cNvPr id="101380" name="Rectangle 5"/>
          <p:cNvSpPr>
            <a:spLocks noChangeArrowheads="1"/>
          </p:cNvSpPr>
          <p:nvPr/>
        </p:nvSpPr>
        <p:spPr bwMode="auto">
          <a:xfrm>
            <a:off x="2351089" y="1268414"/>
            <a:ext cx="7489825" cy="1570037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nl-NL" altLang="en-US" sz="3200" dirty="0">
                <a:solidFill>
                  <a:srgbClr val="4F81BD"/>
                </a:solidFill>
                <a:latin typeface="Courier" charset="0"/>
              </a:rPr>
              <a:t>x = 2</a:t>
            </a:r>
          </a:p>
          <a:p>
            <a:pPr eaLnBrk="1" hangingPunct="1"/>
            <a:r>
              <a:rPr lang="nl-NL" altLang="en-US" sz="3200" dirty="0" err="1">
                <a:solidFill>
                  <a:srgbClr val="4F81BD"/>
                </a:solidFill>
                <a:latin typeface="Courier" charset="0"/>
              </a:rPr>
              <a:t>price</a:t>
            </a:r>
            <a:r>
              <a:rPr lang="nl-NL" altLang="en-US" sz="3200" dirty="0">
                <a:solidFill>
                  <a:srgbClr val="4F81BD"/>
                </a:solidFill>
                <a:latin typeface="Courier" charset="0"/>
              </a:rPr>
              <a:t> = 2.5</a:t>
            </a:r>
          </a:p>
          <a:p>
            <a:pPr eaLnBrk="1" hangingPunct="1"/>
            <a:r>
              <a:rPr lang="nl-NL" altLang="en-US" sz="3200" dirty="0">
                <a:solidFill>
                  <a:srgbClr val="4F81BD"/>
                </a:solidFill>
                <a:latin typeface="Courier" charset="0"/>
              </a:rPr>
              <a:t>word = '</a:t>
            </a:r>
            <a:r>
              <a:rPr lang="nl-NL" altLang="en-US" sz="3200" dirty="0" err="1">
                <a:solidFill>
                  <a:srgbClr val="4F81BD"/>
                </a:solidFill>
                <a:latin typeface="Courier" charset="0"/>
              </a:rPr>
              <a:t>Hello</a:t>
            </a:r>
            <a:r>
              <a:rPr lang="nl-NL" altLang="en-US" sz="3200" dirty="0">
                <a:solidFill>
                  <a:srgbClr val="4F81BD"/>
                </a:solidFill>
                <a:latin typeface="Courier" charset="0"/>
              </a:rPr>
              <a:t>'</a:t>
            </a:r>
            <a:endParaRPr lang="en-US" altLang="en-US" sz="3200" dirty="0">
              <a:solidFill>
                <a:srgbClr val="4F81BD"/>
              </a:solidFill>
              <a:latin typeface="Courier" charset="0"/>
            </a:endParaRPr>
          </a:p>
        </p:txBody>
      </p:sp>
      <p:sp>
        <p:nvSpPr>
          <p:cNvPr id="101381" name="Rectangle 6"/>
          <p:cNvSpPr>
            <a:spLocks noChangeArrowheads="1"/>
          </p:cNvSpPr>
          <p:nvPr/>
        </p:nvSpPr>
        <p:spPr bwMode="auto">
          <a:xfrm>
            <a:off x="2351089" y="4811714"/>
            <a:ext cx="7489825" cy="1570037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4F81BD"/>
                </a:solidFill>
                <a:latin typeface="Courier" charset="0"/>
              </a:rPr>
              <a:t>x = 2</a:t>
            </a:r>
          </a:p>
          <a:p>
            <a:pPr eaLnBrk="1" hangingPunct="1"/>
            <a:r>
              <a:rPr lang="en-US" altLang="en-US" sz="3200" dirty="0">
                <a:solidFill>
                  <a:srgbClr val="4F81BD"/>
                </a:solidFill>
                <a:latin typeface="Courier" charset="0"/>
              </a:rPr>
              <a:t>x = x + 1</a:t>
            </a:r>
          </a:p>
          <a:p>
            <a:pPr eaLnBrk="1" hangingPunct="1"/>
            <a:r>
              <a:rPr lang="en-US" altLang="en-US" sz="3200" dirty="0">
                <a:solidFill>
                  <a:srgbClr val="4F81BD"/>
                </a:solidFill>
                <a:latin typeface="Courier" charset="0"/>
              </a:rPr>
              <a:t>x = 5</a:t>
            </a:r>
          </a:p>
        </p:txBody>
      </p:sp>
      <p:sp>
        <p:nvSpPr>
          <p:cNvPr id="101382" name="Rectangle 7"/>
          <p:cNvSpPr>
            <a:spLocks noChangeArrowheads="1"/>
          </p:cNvSpPr>
          <p:nvPr/>
        </p:nvSpPr>
        <p:spPr bwMode="auto">
          <a:xfrm>
            <a:off x="2351089" y="3011489"/>
            <a:ext cx="7489825" cy="1570037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4F81BD"/>
                </a:solidFill>
                <a:latin typeface="Courier" charset="0"/>
              </a:rPr>
              <a:t>word = 'Hello'</a:t>
            </a:r>
          </a:p>
          <a:p>
            <a:pPr eaLnBrk="1" hangingPunct="1"/>
            <a:r>
              <a:rPr lang="en-US" altLang="en-US" sz="3200" dirty="0">
                <a:solidFill>
                  <a:srgbClr val="4F81BD"/>
                </a:solidFill>
                <a:latin typeface="Courier" charset="0"/>
              </a:rPr>
              <a:t>word = "Hello"</a:t>
            </a:r>
          </a:p>
          <a:p>
            <a:pPr eaLnBrk="1" hangingPunct="1"/>
            <a:r>
              <a:rPr lang="en-US" altLang="en-US" sz="3200" dirty="0">
                <a:solidFill>
                  <a:srgbClr val="4F81BD"/>
                </a:solidFill>
                <a:latin typeface="Courier" charset="0"/>
              </a:rPr>
              <a:t>word = '''Hello'''</a:t>
            </a:r>
          </a:p>
        </p:txBody>
      </p:sp>
      <p:pic>
        <p:nvPicPr>
          <p:cNvPr id="10138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406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Python Basic Operators</a:t>
            </a:r>
          </a:p>
        </p:txBody>
      </p:sp>
      <p:sp>
        <p:nvSpPr>
          <p:cNvPr id="10240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291BD3D-73B4-B346-A7EC-9AAA3702C6E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2403" name="Rectangle 4"/>
          <p:cNvSpPr>
            <a:spLocks noChangeArrowheads="1"/>
          </p:cNvSpPr>
          <p:nvPr/>
        </p:nvSpPr>
        <p:spPr bwMode="auto">
          <a:xfrm>
            <a:off x="1703388" y="1773239"/>
            <a:ext cx="5040312" cy="267652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print('7 + 2 =', 7 + 2)</a:t>
            </a:r>
          </a:p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print('7 - 2 =', 7 - 2)</a:t>
            </a:r>
          </a:p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print('7 * 2 =', 7 * 2)</a:t>
            </a:r>
          </a:p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print('7 / 2 =', 7 / 2)</a:t>
            </a:r>
          </a:p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print('7 // 2 =', 7 // 2)</a:t>
            </a:r>
          </a:p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print('7 % 2 =', 7 % 2)</a:t>
            </a:r>
          </a:p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print('7 ** 2 =', 7 ** 2)</a:t>
            </a:r>
          </a:p>
        </p:txBody>
      </p:sp>
      <p:pic>
        <p:nvPicPr>
          <p:cNvPr id="10240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1773239"/>
            <a:ext cx="3779838" cy="417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59175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BMI Calculator in Python</a:t>
            </a:r>
          </a:p>
        </p:txBody>
      </p:sp>
      <p:sp>
        <p:nvSpPr>
          <p:cNvPr id="10342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C7CF66A-69E4-7149-A10D-A868A8DE73B2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3427" name="Rectangle 4"/>
          <p:cNvSpPr>
            <a:spLocks noChangeArrowheads="1"/>
          </p:cNvSpPr>
          <p:nvPr/>
        </p:nvSpPr>
        <p:spPr bwMode="auto">
          <a:xfrm>
            <a:off x="1847851" y="2133601"/>
            <a:ext cx="8569325" cy="2708275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2000" dirty="0" err="1">
                <a:solidFill>
                  <a:srgbClr val="4F81BD"/>
                </a:solidFill>
                <a:latin typeface="Courier" charset="0"/>
              </a:rPr>
              <a:t>height_cm</a:t>
            </a:r>
            <a:r>
              <a:rPr lang="en-US" altLang="en-US" sz="2000" dirty="0">
                <a:solidFill>
                  <a:srgbClr val="4F81BD"/>
                </a:solidFill>
                <a:latin typeface="Courier" charset="0"/>
              </a:rPr>
              <a:t> = float(input("Enter your height in cm: "))</a:t>
            </a:r>
          </a:p>
          <a:p>
            <a:pPr eaLnBrk="1" hangingPunct="1"/>
            <a:r>
              <a:rPr lang="en-US" altLang="en-US" sz="2000" dirty="0" err="1">
                <a:solidFill>
                  <a:srgbClr val="4F81BD"/>
                </a:solidFill>
                <a:latin typeface="Courier" charset="0"/>
              </a:rPr>
              <a:t>weight_kg</a:t>
            </a:r>
            <a:r>
              <a:rPr lang="en-US" altLang="en-US" sz="2000" dirty="0">
                <a:solidFill>
                  <a:srgbClr val="4F81BD"/>
                </a:solidFill>
                <a:latin typeface="Courier" charset="0"/>
              </a:rPr>
              <a:t> = float(input("Enter your weight in kg: "))</a:t>
            </a:r>
          </a:p>
          <a:p>
            <a:pPr eaLnBrk="1" hangingPunct="1"/>
            <a:endParaRPr lang="en-US" altLang="en-US" sz="2600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sz="2600" dirty="0" err="1">
                <a:solidFill>
                  <a:srgbClr val="4F81BD"/>
                </a:solidFill>
                <a:latin typeface="Courier" charset="0"/>
              </a:rPr>
              <a:t>height_m</a:t>
            </a:r>
            <a:r>
              <a:rPr lang="en-US" altLang="en-US" sz="2600" dirty="0">
                <a:solidFill>
                  <a:srgbClr val="4F81BD"/>
                </a:solidFill>
                <a:latin typeface="Courier" charset="0"/>
              </a:rPr>
              <a:t> = </a:t>
            </a:r>
            <a:r>
              <a:rPr lang="en-US" altLang="en-US" sz="2600" dirty="0" err="1">
                <a:solidFill>
                  <a:srgbClr val="4F81BD"/>
                </a:solidFill>
                <a:latin typeface="Courier" charset="0"/>
              </a:rPr>
              <a:t>height_cm</a:t>
            </a:r>
            <a:r>
              <a:rPr lang="en-US" altLang="en-US" sz="2600" dirty="0">
                <a:solidFill>
                  <a:srgbClr val="4F81BD"/>
                </a:solidFill>
                <a:latin typeface="Courier" charset="0"/>
              </a:rPr>
              <a:t>/100</a:t>
            </a:r>
          </a:p>
          <a:p>
            <a:pPr eaLnBrk="1" hangingPunct="1"/>
            <a:r>
              <a:rPr lang="en-US" altLang="en-US" sz="2600" dirty="0">
                <a:solidFill>
                  <a:srgbClr val="4F81BD"/>
                </a:solidFill>
                <a:latin typeface="Courier" charset="0"/>
              </a:rPr>
              <a:t>BMI = (</a:t>
            </a:r>
            <a:r>
              <a:rPr lang="en-US" altLang="en-US" sz="2600" dirty="0" err="1">
                <a:solidFill>
                  <a:srgbClr val="4F81BD"/>
                </a:solidFill>
                <a:latin typeface="Courier" charset="0"/>
              </a:rPr>
              <a:t>weight_kg</a:t>
            </a:r>
            <a:r>
              <a:rPr lang="en-US" altLang="en-US" sz="2600" dirty="0">
                <a:solidFill>
                  <a:srgbClr val="4F81BD"/>
                </a:solidFill>
                <a:latin typeface="Courier" charset="0"/>
              </a:rPr>
              <a:t>/(</a:t>
            </a:r>
            <a:r>
              <a:rPr lang="en-US" altLang="en-US" sz="2600" dirty="0" err="1">
                <a:solidFill>
                  <a:srgbClr val="4F81BD"/>
                </a:solidFill>
                <a:latin typeface="Courier" charset="0"/>
              </a:rPr>
              <a:t>height_m</a:t>
            </a:r>
            <a:r>
              <a:rPr lang="en-US" altLang="en-US" sz="2600" dirty="0">
                <a:solidFill>
                  <a:srgbClr val="4F81BD"/>
                </a:solidFill>
                <a:latin typeface="Courier" charset="0"/>
              </a:rPr>
              <a:t>**2))</a:t>
            </a:r>
          </a:p>
          <a:p>
            <a:pPr eaLnBrk="1" hangingPunct="1"/>
            <a:endParaRPr lang="en-US" altLang="en-US" sz="2600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sz="2600" dirty="0">
                <a:solidFill>
                  <a:srgbClr val="4F81BD"/>
                </a:solidFill>
                <a:latin typeface="Courier" charset="0"/>
              </a:rPr>
              <a:t>print("Your BMI is: " + </a:t>
            </a:r>
            <a:r>
              <a:rPr lang="en-US" altLang="en-US" sz="2600" dirty="0" err="1">
                <a:solidFill>
                  <a:srgbClr val="4F81BD"/>
                </a:solidFill>
                <a:latin typeface="Courier" charset="0"/>
              </a:rPr>
              <a:t>str</a:t>
            </a:r>
            <a:r>
              <a:rPr lang="en-US" altLang="en-US" sz="2600" dirty="0">
                <a:solidFill>
                  <a:srgbClr val="4F81BD"/>
                </a:solidFill>
                <a:latin typeface="Courier" charset="0"/>
              </a:rPr>
              <a:t>(round(BMI,1)))</a:t>
            </a:r>
          </a:p>
        </p:txBody>
      </p:sp>
      <p:sp>
        <p:nvSpPr>
          <p:cNvPr id="103428" name="Rectangle 5"/>
          <p:cNvSpPr>
            <a:spLocks noChangeArrowheads="1"/>
          </p:cNvSpPr>
          <p:nvPr/>
        </p:nvSpPr>
        <p:spPr bwMode="auto">
          <a:xfrm>
            <a:off x="3792538" y="6581776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http://</a:t>
            </a:r>
            <a:r>
              <a:rPr lang="en-US" altLang="en-US" sz="1200" dirty="0" err="1">
                <a:solidFill>
                  <a:srgbClr val="BFBFBF"/>
                </a:solidFill>
              </a:rPr>
              <a:t>code.activestate.com</a:t>
            </a:r>
            <a:r>
              <a:rPr lang="en-US" altLang="en-US" sz="1200" dirty="0">
                <a:solidFill>
                  <a:srgbClr val="BFBFBF"/>
                </a:solidFill>
              </a:rPr>
              <a:t>/recipes/580615-bmi-code/</a:t>
            </a:r>
          </a:p>
        </p:txBody>
      </p:sp>
      <p:pic>
        <p:nvPicPr>
          <p:cNvPr id="10342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70109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44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47801"/>
            <a:ext cx="9144000" cy="395369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BMI Calculator in Python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792538" y="6581776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http://</a:t>
            </a:r>
            <a:r>
              <a:rPr lang="en-US" altLang="en-US" sz="1200" dirty="0" err="1">
                <a:solidFill>
                  <a:srgbClr val="BFBFBF"/>
                </a:solidFill>
              </a:rPr>
              <a:t>code.activestate.com</a:t>
            </a:r>
            <a:r>
              <a:rPr lang="en-US" altLang="en-US" sz="1200" dirty="0">
                <a:solidFill>
                  <a:srgbClr val="BFBFBF"/>
                </a:solidFill>
              </a:rPr>
              <a:t>/recipes/580615-bmi-code/</a:t>
            </a:r>
          </a:p>
        </p:txBody>
      </p:sp>
    </p:spTree>
    <p:extLst>
      <p:ext uri="{BB962C8B-B14F-4D97-AF65-F5344CB8AC3E}">
        <p14:creationId xmlns:p14="http://schemas.microsoft.com/office/powerpoint/2010/main" val="2794561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60648"/>
            <a:ext cx="8229600" cy="6232227"/>
          </a:xfrm>
        </p:spPr>
        <p:txBody>
          <a:bodyPr/>
          <a:lstStyle/>
          <a:p>
            <a:r>
              <a:rPr lang="en-US" sz="6600" dirty="0">
                <a:solidFill>
                  <a:srgbClr val="FF0000"/>
                </a:solidFill>
              </a:rPr>
              <a:t>Future value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of a specified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principal </a:t>
            </a:r>
            <a:r>
              <a:rPr lang="en-US" sz="6600" dirty="0">
                <a:solidFill>
                  <a:srgbClr val="FF0000"/>
                </a:solidFill>
              </a:rPr>
              <a:t>amount</a:t>
            </a:r>
            <a:r>
              <a:rPr lang="en-US" sz="6600" dirty="0">
                <a:solidFill>
                  <a:schemeClr val="accent1"/>
                </a:solidFill>
              </a:rPr>
              <a:t>,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rgbClr val="FF0000"/>
                </a:solidFill>
              </a:rPr>
              <a:t>rate of interest</a:t>
            </a:r>
            <a:r>
              <a:rPr lang="en-US" sz="6600" dirty="0">
                <a:solidFill>
                  <a:schemeClr val="accent1"/>
                </a:solidFill>
              </a:rPr>
              <a:t>, and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a number of </a:t>
            </a:r>
            <a:r>
              <a:rPr lang="en-US" sz="6600" dirty="0">
                <a:solidFill>
                  <a:srgbClr val="FF0000"/>
                </a:solidFill>
              </a:rPr>
              <a:t>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224808" y="6611780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https://www.w3resource.com/python-exercises/python-basic-exercise-39.php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6026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Future Value (FV)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39454" y="2138818"/>
            <a:ext cx="8713092" cy="187743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# How much is your $100 worth after 7 years?</a:t>
            </a:r>
          </a:p>
          <a:p>
            <a:pPr eaLnBrk="1" hangingPunct="1"/>
            <a:r>
              <a:rPr lang="en-US" altLang="en-US" sz="4800" dirty="0">
                <a:solidFill>
                  <a:schemeClr val="accent1"/>
                </a:solidFill>
                <a:latin typeface="Courier" charset="0"/>
              </a:rPr>
              <a:t>print(100 * 1.1 ** 7)</a:t>
            </a:r>
          </a:p>
          <a:p>
            <a:pPr eaLnBrk="1" hangingPunct="1"/>
            <a:r>
              <a:rPr lang="en-US" altLang="en-US" sz="4400" dirty="0">
                <a:solidFill>
                  <a:schemeClr val="accent1"/>
                </a:solidFill>
                <a:latin typeface="Courier" charset="0"/>
              </a:rPr>
              <a:t># output = 194.87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37" y="4581129"/>
            <a:ext cx="4667705" cy="14571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24808" y="6611780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https://www.w3resource.com/python-exercises/python-basic-exercise-39.php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0183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Future Value (FV)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39454" y="1291094"/>
            <a:ext cx="8713092" cy="304698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pv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 = 100</a:t>
            </a:r>
          </a:p>
          <a:p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r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 = 0.1 </a:t>
            </a:r>
          </a:p>
          <a:p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n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 = 7</a:t>
            </a:r>
          </a:p>
          <a:p>
            <a:endParaRPr lang="mr-IN" altLang="en-US" sz="3200" dirty="0">
              <a:solidFill>
                <a:schemeClr val="accent1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fv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pv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 * ((1 + (</a:t>
            </a:r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r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)) ** </a:t>
            </a:r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n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print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round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fv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, 2))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52" y="4403651"/>
            <a:ext cx="3880202" cy="229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6633"/>
            <a:ext cx="8229600" cy="92612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Future Value (FV)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39454" y="1338597"/>
            <a:ext cx="8713092" cy="2308324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amount = 100</a:t>
            </a:r>
          </a:p>
          <a:p>
            <a:r>
              <a:rPr lang="en-US" sz="24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interest = 10 #10% = 0.01 * 10 </a:t>
            </a:r>
          </a:p>
          <a:p>
            <a:r>
              <a:rPr lang="en-US" sz="24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years = 7</a:t>
            </a:r>
          </a:p>
          <a:p>
            <a:endParaRPr lang="en-US" sz="2400" dirty="0">
              <a:solidFill>
                <a:schemeClr val="accent1"/>
              </a:solidFill>
              <a:latin typeface="Courier" charset="0"/>
              <a:ea typeface="新細明體" charset="-120"/>
            </a:endParaRPr>
          </a:p>
          <a:p>
            <a:r>
              <a:rPr lang="en-US" sz="2400" dirty="0" err="1">
                <a:solidFill>
                  <a:schemeClr val="accent1"/>
                </a:solidFill>
                <a:latin typeface="Courier" charset="0"/>
                <a:ea typeface="新細明體" charset="-120"/>
              </a:rPr>
              <a:t>future_value</a:t>
            </a:r>
            <a:r>
              <a:rPr lang="en-US" sz="24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 = </a:t>
            </a:r>
            <a:r>
              <a:rPr lang="en-US" sz="17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amount * ((1 + (0.01 * interest)) ** years)</a:t>
            </a:r>
          </a:p>
          <a:p>
            <a:r>
              <a:rPr lang="en-US" sz="24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print(round(</a:t>
            </a:r>
            <a:r>
              <a:rPr lang="en-US" sz="2400" dirty="0" err="1">
                <a:solidFill>
                  <a:schemeClr val="accent1"/>
                </a:solidFill>
                <a:latin typeface="Courier" charset="0"/>
                <a:ea typeface="新細明體" charset="-120"/>
              </a:rPr>
              <a:t>future_value</a:t>
            </a:r>
            <a:r>
              <a:rPr lang="en-US" sz="24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, 2))</a:t>
            </a:r>
          </a:p>
        </p:txBody>
      </p:sp>
      <p:sp>
        <p:nvSpPr>
          <p:cNvPr id="7" name="Rectangle 6"/>
          <p:cNvSpPr/>
          <p:nvPr/>
        </p:nvSpPr>
        <p:spPr>
          <a:xfrm>
            <a:off x="3224808" y="6611780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https://www.w3resource.com/python-exercises/python-basic-exercise-39.php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160" y="3942763"/>
            <a:ext cx="7869680" cy="216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0979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08050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if</a:t>
            </a:r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 statements</a:t>
            </a:r>
          </a:p>
        </p:txBody>
      </p:sp>
      <p:sp>
        <p:nvSpPr>
          <p:cNvPr id="10445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7A3C993-A874-4B48-9CCE-46CE9FAAFB3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4451" name="Rectangle 5"/>
          <p:cNvSpPr>
            <a:spLocks noChangeArrowheads="1"/>
          </p:cNvSpPr>
          <p:nvPr/>
        </p:nvSpPr>
        <p:spPr bwMode="auto">
          <a:xfrm>
            <a:off x="4335464" y="6545264"/>
            <a:ext cx="3521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</a:t>
            </a:r>
            <a:r>
              <a:rPr lang="en-US" altLang="en-US" sz="1200">
                <a:solidFill>
                  <a:srgbClr val="BFBFBF"/>
                </a:solidFill>
                <a:hlinkClick r:id="rId2"/>
              </a:rPr>
              <a:t>http://pythonprogramminglanguage.com/</a:t>
            </a:r>
            <a:endParaRPr lang="en-US" altLang="en-US" sz="1200">
              <a:solidFill>
                <a:srgbClr val="BFBFBF"/>
              </a:solidFill>
            </a:endParaRPr>
          </a:p>
        </p:txBody>
      </p:sp>
      <p:sp>
        <p:nvSpPr>
          <p:cNvPr id="119812" name="Rectangle 6"/>
          <p:cNvSpPr>
            <a:spLocks noChangeArrowheads="1"/>
          </p:cNvSpPr>
          <p:nvPr/>
        </p:nvSpPr>
        <p:spPr bwMode="auto">
          <a:xfrm>
            <a:off x="2063750" y="1196975"/>
            <a:ext cx="8135938" cy="18161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&gt;   greater than</a:t>
            </a:r>
          </a:p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&lt;   smaller than</a:t>
            </a:r>
          </a:p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==  equals</a:t>
            </a:r>
          </a:p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!=  is not</a:t>
            </a:r>
          </a:p>
        </p:txBody>
      </p:sp>
      <p:sp>
        <p:nvSpPr>
          <p:cNvPr id="104453" name="Rectangle 7"/>
          <p:cNvSpPr>
            <a:spLocks noChangeArrowheads="1"/>
          </p:cNvSpPr>
          <p:nvPr/>
        </p:nvSpPr>
        <p:spPr bwMode="auto">
          <a:xfrm>
            <a:off x="2063750" y="3213100"/>
            <a:ext cx="8135938" cy="3170238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score = 80</a:t>
            </a:r>
          </a:p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Courier" charset="0"/>
              </a:rPr>
              <a:t>if</a:t>
            </a:r>
            <a:r>
              <a:rPr lang="en-US" altLang="en-US" sz="4000" dirty="0">
                <a:solidFill>
                  <a:srgbClr val="FF0000"/>
                </a:solidFill>
                <a:latin typeface="Courier" charset="0"/>
              </a:rPr>
              <a:t> 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score &gt;=60 </a:t>
            </a:r>
            <a:r>
              <a:rPr lang="en-US" altLang="en-US" sz="4000" b="1" dirty="0">
                <a:solidFill>
                  <a:srgbClr val="4F81BD"/>
                </a:solidFill>
                <a:latin typeface="Courier" charset="0"/>
              </a:rPr>
              <a:t>: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    print("Pass")</a:t>
            </a:r>
          </a:p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Courier" charset="0"/>
              </a:rPr>
              <a:t>else: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    print("Fail")</a:t>
            </a:r>
          </a:p>
        </p:txBody>
      </p:sp>
      <p:pic>
        <p:nvPicPr>
          <p:cNvPr id="10445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764704"/>
            <a:ext cx="3095576" cy="237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550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20100"/>
            <a:ext cx="11292840" cy="6217800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</a:rPr>
              <a:t>Python for </a:t>
            </a:r>
            <a:br>
              <a:rPr lang="en-US" sz="88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Natural Language Processing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02293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08050"/>
          </a:xfrm>
        </p:spPr>
        <p:txBody>
          <a:bodyPr>
            <a:normAutofit fontScale="90000"/>
          </a:bodyPr>
          <a:lstStyle/>
          <a:p>
            <a:r>
              <a:rPr lang="en-US" altLang="en-US" sz="7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if </a:t>
            </a:r>
            <a:r>
              <a:rPr lang="en-US" altLang="en-US" sz="72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elif</a:t>
            </a:r>
            <a:r>
              <a:rPr lang="en-US" altLang="en-US" sz="7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else</a:t>
            </a:r>
          </a:p>
        </p:txBody>
      </p:sp>
      <p:sp>
        <p:nvSpPr>
          <p:cNvPr id="10445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7A3C993-A874-4B48-9CCE-46CE9FAAFB3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4451" name="Rectangle 5"/>
          <p:cNvSpPr>
            <a:spLocks noChangeArrowheads="1"/>
          </p:cNvSpPr>
          <p:nvPr/>
        </p:nvSpPr>
        <p:spPr bwMode="auto">
          <a:xfrm>
            <a:off x="4335464" y="6545264"/>
            <a:ext cx="3521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</a:t>
            </a:r>
            <a:r>
              <a:rPr lang="en-US" altLang="en-US" sz="1200">
                <a:solidFill>
                  <a:srgbClr val="BFBFBF"/>
                </a:solidFill>
                <a:hlinkClick r:id="rId3"/>
              </a:rPr>
              <a:t>http://pythonprogramminglanguage.com/</a:t>
            </a:r>
            <a:endParaRPr lang="en-US" altLang="en-US" sz="1200">
              <a:solidFill>
                <a:srgbClr val="BFBFBF"/>
              </a:solidFill>
            </a:endParaRPr>
          </a:p>
        </p:txBody>
      </p:sp>
      <p:sp>
        <p:nvSpPr>
          <p:cNvPr id="104453" name="Rectangle 7"/>
          <p:cNvSpPr>
            <a:spLocks noChangeArrowheads="1"/>
          </p:cNvSpPr>
          <p:nvPr/>
        </p:nvSpPr>
        <p:spPr bwMode="auto">
          <a:xfrm>
            <a:off x="2028032" y="917576"/>
            <a:ext cx="4860057" cy="5262979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score = 90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grade = ""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urier" charset="0"/>
                <a:ea typeface="新細明體" charset="-120"/>
              </a:rPr>
              <a:t>if</a:t>
            </a:r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score &gt;=90: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   grade = "A"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Courier" charset="0"/>
                <a:ea typeface="新細明體" charset="-120"/>
              </a:rPr>
              <a:t>elif</a:t>
            </a:r>
            <a:r>
              <a:rPr lang="en-US" sz="2400" dirty="0">
                <a:solidFill>
                  <a:srgbClr val="FF0000"/>
                </a:solidFill>
                <a:latin typeface="Courier" charset="0"/>
                <a:ea typeface="新細明體" charset="-120"/>
              </a:rPr>
              <a:t> </a:t>
            </a:r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score &gt;= 80: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   grade = "B"</a:t>
            </a:r>
          </a:p>
          <a:p>
            <a:r>
              <a:rPr lang="en-US" sz="2400" dirty="0" err="1">
                <a:solidFill>
                  <a:srgbClr val="4F81BD"/>
                </a:solidFill>
                <a:latin typeface="Courier" charset="0"/>
                <a:ea typeface="新細明體" charset="-120"/>
              </a:rPr>
              <a:t>elif</a:t>
            </a:r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score &gt;= 70: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   grade = "C"</a:t>
            </a:r>
          </a:p>
          <a:p>
            <a:r>
              <a:rPr lang="en-US" sz="2400" dirty="0" err="1">
                <a:solidFill>
                  <a:srgbClr val="4F81BD"/>
                </a:solidFill>
                <a:latin typeface="Courier" charset="0"/>
                <a:ea typeface="新細明體" charset="-120"/>
              </a:rPr>
              <a:t>elif</a:t>
            </a:r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score &gt;= 60: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   grade = "D"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urier" charset="0"/>
                <a:ea typeface="新細明體" charset="-120"/>
              </a:rPr>
              <a:t>else</a:t>
            </a:r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: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   grade = "E"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print(grade)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# grade = ”A”</a:t>
            </a:r>
          </a:p>
        </p:txBody>
      </p:sp>
      <p:pic>
        <p:nvPicPr>
          <p:cNvPr id="10445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7032105" y="1011149"/>
            <a:ext cx="3385071" cy="52322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A</a:t>
            </a:r>
          </a:p>
        </p:txBody>
      </p:sp>
      <p:sp>
        <p:nvSpPr>
          <p:cNvPr id="3" name="Rectangle 2"/>
          <p:cNvSpPr/>
          <p:nvPr/>
        </p:nvSpPr>
        <p:spPr>
          <a:xfrm>
            <a:off x="6888088" y="5931455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http://pythontutor.com/visualize.html</a:t>
            </a:r>
            <a:endParaRPr lang="en-US" dirty="0"/>
          </a:p>
          <a:p>
            <a:r>
              <a:rPr lang="en-US" dirty="0">
                <a:hlinkClick r:id="rId6"/>
              </a:rPr>
              <a:t>https://goo.gl/E6w5ph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318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77875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for</a:t>
            </a:r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 loops</a:t>
            </a:r>
          </a:p>
        </p:txBody>
      </p:sp>
      <p:sp>
        <p:nvSpPr>
          <p:cNvPr id="1054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F2EB7FB-9350-E24F-8FC0-101E3D83A4A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5475" name="Rectangle 5"/>
          <p:cNvSpPr>
            <a:spLocks noChangeArrowheads="1"/>
          </p:cNvSpPr>
          <p:nvPr/>
        </p:nvSpPr>
        <p:spPr bwMode="auto">
          <a:xfrm>
            <a:off x="4335464" y="6545264"/>
            <a:ext cx="3521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</a:t>
            </a:r>
            <a:r>
              <a:rPr lang="en-US" altLang="en-US" sz="1200">
                <a:solidFill>
                  <a:srgbClr val="BFBFBF"/>
                </a:solidFill>
                <a:hlinkClick r:id="rId3"/>
              </a:rPr>
              <a:t>http://pythonprogramminglanguage.com/</a:t>
            </a:r>
            <a:endParaRPr lang="en-US" altLang="en-US" sz="1200">
              <a:solidFill>
                <a:srgbClr val="BFBFBF"/>
              </a:solidFill>
            </a:endParaRPr>
          </a:p>
        </p:txBody>
      </p:sp>
      <p:sp>
        <p:nvSpPr>
          <p:cNvPr id="105476" name="Rectangle 4"/>
          <p:cNvSpPr>
            <a:spLocks noChangeArrowheads="1"/>
          </p:cNvSpPr>
          <p:nvPr/>
        </p:nvSpPr>
        <p:spPr bwMode="auto">
          <a:xfrm>
            <a:off x="2279651" y="1341439"/>
            <a:ext cx="7993063" cy="1322387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ro-RO" altLang="en-US" sz="4000" b="1" dirty="0">
                <a:solidFill>
                  <a:srgbClr val="4F81BD"/>
                </a:solidFill>
                <a:latin typeface="Courier" charset="0"/>
              </a:rPr>
              <a:t>for</a:t>
            </a:r>
            <a:r>
              <a:rPr lang="ro-RO" altLang="en-US" sz="4000" dirty="0">
                <a:solidFill>
                  <a:srgbClr val="4F81BD"/>
                </a:solidFill>
                <a:latin typeface="Courier" charset="0"/>
              </a:rPr>
              <a:t> i </a:t>
            </a:r>
            <a:r>
              <a:rPr lang="ro-RO" altLang="en-US" sz="4000" b="1" dirty="0">
                <a:solidFill>
                  <a:srgbClr val="4F81BD"/>
                </a:solidFill>
                <a:latin typeface="Courier" charset="0"/>
              </a:rPr>
              <a:t>in</a:t>
            </a:r>
            <a:r>
              <a:rPr lang="ro-RO" altLang="en-US" sz="4000" dirty="0">
                <a:solidFill>
                  <a:srgbClr val="4F81BD"/>
                </a:solidFill>
                <a:latin typeface="Courier" charset="0"/>
              </a:rPr>
              <a:t> </a:t>
            </a:r>
            <a:r>
              <a:rPr lang="ro-RO" altLang="en-US" sz="4000" dirty="0" err="1">
                <a:solidFill>
                  <a:srgbClr val="4F81BD"/>
                </a:solidFill>
                <a:latin typeface="Courier" charset="0"/>
              </a:rPr>
              <a:t>range</a:t>
            </a:r>
            <a:r>
              <a:rPr lang="ro-RO" altLang="en-US" sz="4000" dirty="0">
                <a:solidFill>
                  <a:srgbClr val="4F81BD"/>
                </a:solidFill>
                <a:latin typeface="Courier" charset="0"/>
              </a:rPr>
              <a:t>(1,11):</a:t>
            </a:r>
          </a:p>
          <a:p>
            <a:pPr eaLnBrk="1" hangingPunct="1"/>
            <a:r>
              <a:rPr lang="ro-RO" altLang="en-US" sz="4000" dirty="0">
                <a:solidFill>
                  <a:srgbClr val="4F81BD"/>
                </a:solidFill>
                <a:latin typeface="Courier" charset="0"/>
              </a:rPr>
              <a:t>    print(i)</a:t>
            </a:r>
            <a:endParaRPr lang="en-US" altLang="en-US" sz="4000" dirty="0">
              <a:solidFill>
                <a:srgbClr val="4F81BD"/>
              </a:solidFill>
              <a:latin typeface="Courier" charset="0"/>
            </a:endParaRPr>
          </a:p>
        </p:txBody>
      </p:sp>
      <p:sp>
        <p:nvSpPr>
          <p:cNvPr id="120837" name="Rectangle 7"/>
          <p:cNvSpPr>
            <a:spLocks noChangeArrowheads="1"/>
          </p:cNvSpPr>
          <p:nvPr/>
        </p:nvSpPr>
        <p:spPr bwMode="auto">
          <a:xfrm>
            <a:off x="2279651" y="2781300"/>
            <a:ext cx="7993063" cy="37846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1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2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3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4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5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6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7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8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9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10</a:t>
            </a:r>
            <a:endParaRPr lang="en-US" sz="2400" dirty="0">
              <a:ea typeface="新細明體" charset="0"/>
              <a:cs typeface="新細明體" charset="0"/>
            </a:endParaRPr>
          </a:p>
        </p:txBody>
      </p:sp>
      <p:pic>
        <p:nvPicPr>
          <p:cNvPr id="10547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61075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77875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for</a:t>
            </a:r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 loops</a:t>
            </a:r>
          </a:p>
        </p:txBody>
      </p:sp>
      <p:sp>
        <p:nvSpPr>
          <p:cNvPr id="1064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554C07D-E9F7-D140-836A-917C331C33C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6499" name="Rectangle 5"/>
          <p:cNvSpPr>
            <a:spLocks noChangeArrowheads="1"/>
          </p:cNvSpPr>
          <p:nvPr/>
        </p:nvSpPr>
        <p:spPr bwMode="auto">
          <a:xfrm>
            <a:off x="4335464" y="6545264"/>
            <a:ext cx="3521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rgbClr val="BFBFBF"/>
                </a:solidFill>
              </a:rPr>
              <a:t>Source: </a:t>
            </a:r>
            <a:r>
              <a:rPr lang="en-US" altLang="en-US" sz="1200" dirty="0">
                <a:solidFill>
                  <a:srgbClr val="BFBFBF"/>
                </a:solidFill>
                <a:hlinkClick r:id="rId3"/>
              </a:rPr>
              <a:t>http://pythonprogramminglanguage.com/</a:t>
            </a:r>
            <a:endParaRPr lang="en-US" altLang="en-US" sz="1200" dirty="0">
              <a:solidFill>
                <a:srgbClr val="BFBFBF"/>
              </a:solidFill>
            </a:endParaRPr>
          </a:p>
        </p:txBody>
      </p:sp>
      <p:sp>
        <p:nvSpPr>
          <p:cNvPr id="106500" name="Rectangle 9"/>
          <p:cNvSpPr>
            <a:spLocks noChangeArrowheads="1"/>
          </p:cNvSpPr>
          <p:nvPr/>
        </p:nvSpPr>
        <p:spPr bwMode="auto">
          <a:xfrm>
            <a:off x="1847851" y="1196976"/>
            <a:ext cx="8569325" cy="1476375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ro-RO" altLang="en-US" sz="3200" b="1" dirty="0">
                <a:solidFill>
                  <a:srgbClr val="4F81BD"/>
                </a:solidFill>
                <a:latin typeface="Courier" charset="0"/>
              </a:rPr>
              <a:t>for</a:t>
            </a:r>
            <a:r>
              <a:rPr lang="ro-RO" altLang="en-US" sz="3200" dirty="0">
                <a:solidFill>
                  <a:srgbClr val="4F81BD"/>
                </a:solidFill>
                <a:latin typeface="Courier" charset="0"/>
              </a:rPr>
              <a:t> i </a:t>
            </a:r>
            <a:r>
              <a:rPr lang="ro-RO" altLang="en-US" sz="3200" b="1" dirty="0">
                <a:solidFill>
                  <a:srgbClr val="4F81BD"/>
                </a:solidFill>
                <a:latin typeface="Courier" charset="0"/>
              </a:rPr>
              <a:t>in </a:t>
            </a:r>
            <a:r>
              <a:rPr lang="ro-RO" altLang="en-US" sz="3200" dirty="0" err="1">
                <a:solidFill>
                  <a:srgbClr val="4F81BD"/>
                </a:solidFill>
                <a:latin typeface="Courier" charset="0"/>
              </a:rPr>
              <a:t>range</a:t>
            </a:r>
            <a:r>
              <a:rPr lang="ro-RO" altLang="en-US" sz="3200" dirty="0">
                <a:solidFill>
                  <a:srgbClr val="4F81BD"/>
                </a:solidFill>
                <a:latin typeface="Courier" charset="0"/>
              </a:rPr>
              <a:t>(1,10):</a:t>
            </a:r>
          </a:p>
          <a:p>
            <a:pPr eaLnBrk="1" hangingPunct="1"/>
            <a:r>
              <a:rPr lang="ro-RO" altLang="en-US" sz="3200" dirty="0">
                <a:solidFill>
                  <a:srgbClr val="4F81BD"/>
                </a:solidFill>
                <a:latin typeface="Courier" charset="0"/>
              </a:rPr>
              <a:t>   </a:t>
            </a:r>
            <a:r>
              <a:rPr lang="ro-RO" altLang="en-US" sz="3200" b="1" dirty="0">
                <a:solidFill>
                  <a:srgbClr val="4F81BD"/>
                </a:solidFill>
                <a:latin typeface="Courier" charset="0"/>
              </a:rPr>
              <a:t> for </a:t>
            </a:r>
            <a:r>
              <a:rPr lang="ro-RO" altLang="en-US" sz="3200" dirty="0">
                <a:solidFill>
                  <a:srgbClr val="4F81BD"/>
                </a:solidFill>
                <a:latin typeface="Courier" charset="0"/>
              </a:rPr>
              <a:t>j </a:t>
            </a:r>
            <a:r>
              <a:rPr lang="ro-RO" altLang="en-US" sz="3200" b="1" dirty="0">
                <a:solidFill>
                  <a:srgbClr val="4F81BD"/>
                </a:solidFill>
                <a:latin typeface="Courier" charset="0"/>
              </a:rPr>
              <a:t>in </a:t>
            </a:r>
            <a:r>
              <a:rPr lang="ro-RO" altLang="en-US" sz="3200" dirty="0" err="1">
                <a:solidFill>
                  <a:srgbClr val="4F81BD"/>
                </a:solidFill>
                <a:latin typeface="Courier" charset="0"/>
              </a:rPr>
              <a:t>range</a:t>
            </a:r>
            <a:r>
              <a:rPr lang="ro-RO" altLang="en-US" sz="3200" dirty="0">
                <a:solidFill>
                  <a:srgbClr val="4F81BD"/>
                </a:solidFill>
                <a:latin typeface="Courier" charset="0"/>
              </a:rPr>
              <a:t>(1,10):</a:t>
            </a:r>
          </a:p>
          <a:p>
            <a:pPr eaLnBrk="1" hangingPunct="1"/>
            <a:r>
              <a:rPr lang="ro-RO" altLang="en-US" sz="2600" dirty="0">
                <a:solidFill>
                  <a:srgbClr val="4F81BD"/>
                </a:solidFill>
                <a:latin typeface="Courier" charset="0"/>
              </a:rPr>
              <a:t>        print(i, ' * ' , j , ' = ', i*j)</a:t>
            </a:r>
            <a:endParaRPr lang="en-US" altLang="en-US" sz="2600" dirty="0">
              <a:solidFill>
                <a:srgbClr val="4F81BD"/>
              </a:solidFill>
              <a:latin typeface="Courier" charset="0"/>
            </a:endParaRPr>
          </a:p>
        </p:txBody>
      </p:sp>
      <p:sp>
        <p:nvSpPr>
          <p:cNvPr id="120839" name="Rectangle 10"/>
          <p:cNvSpPr>
            <a:spLocks noChangeArrowheads="1"/>
          </p:cNvSpPr>
          <p:nvPr/>
        </p:nvSpPr>
        <p:spPr bwMode="auto">
          <a:xfrm>
            <a:off x="1919289" y="2852738"/>
            <a:ext cx="8497887" cy="34163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1  =  9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2  =  18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3  =  27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4  =  36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5  =  45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6  =  54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7  =  63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8  =  72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9  =  81</a:t>
            </a:r>
            <a:endParaRPr lang="en-US" sz="2400" dirty="0">
              <a:latin typeface="Calibri"/>
              <a:ea typeface="新細明體" charset="0"/>
              <a:cs typeface="Calibri"/>
            </a:endParaRPr>
          </a:p>
        </p:txBody>
      </p:sp>
      <p:pic>
        <p:nvPicPr>
          <p:cNvPr id="10650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45068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77875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while</a:t>
            </a:r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 loops</a:t>
            </a:r>
          </a:p>
        </p:txBody>
      </p:sp>
      <p:sp>
        <p:nvSpPr>
          <p:cNvPr id="1064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554C07D-E9F7-D140-836A-917C331C33C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6499" name="Rectangle 5"/>
          <p:cNvSpPr>
            <a:spLocks noChangeArrowheads="1"/>
          </p:cNvSpPr>
          <p:nvPr/>
        </p:nvSpPr>
        <p:spPr bwMode="auto">
          <a:xfrm>
            <a:off x="2824913" y="6545264"/>
            <a:ext cx="65421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rgbClr val="BFBFBF"/>
                </a:solidFill>
              </a:rPr>
              <a:t>Source: </a:t>
            </a:r>
            <a:r>
              <a:rPr lang="en-US" altLang="en-US" sz="1200" dirty="0">
                <a:solidFill>
                  <a:srgbClr val="BFBFBF"/>
                </a:solidFill>
                <a:hlinkClick r:id="rId3"/>
              </a:rPr>
              <a:t>https://learnpython.trinket.io/learn-python-part-8-loops#/while-loops/about-while-loops</a:t>
            </a:r>
            <a:endParaRPr lang="en-US" altLang="en-US" sz="1200" dirty="0">
              <a:solidFill>
                <a:srgbClr val="BFBFBF"/>
              </a:solidFill>
            </a:endParaRPr>
          </a:p>
        </p:txBody>
      </p:sp>
      <p:sp>
        <p:nvSpPr>
          <p:cNvPr id="106500" name="Rectangle 9"/>
          <p:cNvSpPr>
            <a:spLocks noChangeArrowheads="1"/>
          </p:cNvSpPr>
          <p:nvPr/>
        </p:nvSpPr>
        <p:spPr bwMode="auto">
          <a:xfrm>
            <a:off x="1847851" y="1196976"/>
            <a:ext cx="5040238" cy="2554545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age = 10</a:t>
            </a:r>
          </a:p>
          <a:p>
            <a:endParaRPr lang="en-US" sz="3200" dirty="0">
              <a:solidFill>
                <a:srgbClr val="4F81BD"/>
              </a:solidFill>
              <a:latin typeface="Courier" charset="0"/>
              <a:ea typeface="新細明體" charset="-12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Courier" charset="0"/>
                <a:ea typeface="新細明體" charset="-120"/>
              </a:rPr>
              <a:t>while</a:t>
            </a:r>
            <a:r>
              <a:rPr lang="en-US" sz="32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age &lt; 20:</a:t>
            </a:r>
          </a:p>
          <a:p>
            <a:r>
              <a:rPr lang="en-US" sz="32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   print(age)</a:t>
            </a:r>
          </a:p>
          <a:p>
            <a:r>
              <a:rPr lang="en-US" sz="32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   age = age + 1</a:t>
            </a:r>
          </a:p>
        </p:txBody>
      </p:sp>
      <p:sp>
        <p:nvSpPr>
          <p:cNvPr id="120839" name="Rectangle 10"/>
          <p:cNvSpPr>
            <a:spLocks noChangeArrowheads="1"/>
          </p:cNvSpPr>
          <p:nvPr/>
        </p:nvSpPr>
        <p:spPr bwMode="auto">
          <a:xfrm>
            <a:off x="7032105" y="1196976"/>
            <a:ext cx="3385071" cy="440120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10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11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12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13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14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15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16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17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18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19</a:t>
            </a:r>
          </a:p>
        </p:txBody>
      </p:sp>
      <p:pic>
        <p:nvPicPr>
          <p:cNvPr id="10650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16748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3412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def</a:t>
            </a:r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 Functions</a:t>
            </a:r>
          </a:p>
        </p:txBody>
      </p:sp>
      <p:sp>
        <p:nvSpPr>
          <p:cNvPr id="1075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96988D8-FBD7-CD44-8FDD-37A8B501775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7523" name="Rectangle 4"/>
          <p:cNvSpPr>
            <a:spLocks noChangeArrowheads="1"/>
          </p:cNvSpPr>
          <p:nvPr/>
        </p:nvSpPr>
        <p:spPr bwMode="auto">
          <a:xfrm>
            <a:off x="1774825" y="1052514"/>
            <a:ext cx="8713788" cy="4402137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4000" b="1" dirty="0" err="1">
                <a:solidFill>
                  <a:srgbClr val="FF0000"/>
                </a:solidFill>
                <a:latin typeface="Courier" charset="0"/>
              </a:rPr>
              <a:t>def</a:t>
            </a:r>
            <a:r>
              <a:rPr lang="en-US" altLang="en-US" sz="4000" dirty="0">
                <a:solidFill>
                  <a:srgbClr val="FF0000"/>
                </a:solidFill>
                <a:latin typeface="Courier" charset="0"/>
              </a:rPr>
              <a:t> </a:t>
            </a:r>
            <a:r>
              <a:rPr lang="en-US" altLang="en-US" sz="4000" dirty="0" err="1">
                <a:solidFill>
                  <a:srgbClr val="4F81BD"/>
                </a:solidFill>
                <a:latin typeface="Courier" charset="0"/>
              </a:rPr>
              <a:t>convertCMtoM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(</a:t>
            </a:r>
            <a:r>
              <a:rPr lang="en-US" altLang="en-US" sz="4000" dirty="0" err="1">
                <a:solidFill>
                  <a:srgbClr val="4F81BD"/>
                </a:solidFill>
                <a:latin typeface="Courier" charset="0"/>
              </a:rPr>
              <a:t>xcm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):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    m = </a:t>
            </a:r>
            <a:r>
              <a:rPr lang="en-US" altLang="en-US" sz="4000" dirty="0" err="1">
                <a:solidFill>
                  <a:srgbClr val="4F81BD"/>
                </a:solidFill>
                <a:latin typeface="Courier" charset="0"/>
              </a:rPr>
              <a:t>xcm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/100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    </a:t>
            </a:r>
            <a:r>
              <a:rPr lang="en-US" altLang="en-US" sz="4000" b="1" dirty="0">
                <a:solidFill>
                  <a:srgbClr val="4F81BD"/>
                </a:solidFill>
                <a:latin typeface="Courier" charset="0"/>
              </a:rPr>
              <a:t>return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 m</a:t>
            </a:r>
          </a:p>
          <a:p>
            <a:pPr eaLnBrk="1" hangingPunct="1"/>
            <a:endParaRPr lang="en-US" altLang="en-US" sz="4000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cm = 180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m = </a:t>
            </a:r>
            <a:r>
              <a:rPr lang="en-US" altLang="en-US" sz="4000" dirty="0" err="1">
                <a:solidFill>
                  <a:srgbClr val="4F81BD"/>
                </a:solidFill>
                <a:latin typeface="Courier" charset="0"/>
              </a:rPr>
              <a:t>convertCMtoM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(cm)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print(</a:t>
            </a:r>
            <a:r>
              <a:rPr lang="en-US" altLang="en-US" sz="4000" dirty="0" err="1">
                <a:solidFill>
                  <a:srgbClr val="4F81BD"/>
                </a:solidFill>
                <a:latin typeface="Courier" charset="0"/>
              </a:rPr>
              <a:t>str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(m))</a:t>
            </a:r>
          </a:p>
        </p:txBody>
      </p:sp>
      <p:sp>
        <p:nvSpPr>
          <p:cNvPr id="2" name="Rectangle 1"/>
          <p:cNvSpPr/>
          <p:nvPr/>
        </p:nvSpPr>
        <p:spPr>
          <a:xfrm>
            <a:off x="1847851" y="5732464"/>
            <a:ext cx="8640763" cy="585787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nb-NO" sz="3200" dirty="0">
                <a:latin typeface="Calibri"/>
                <a:ea typeface="新細明體" charset="0"/>
                <a:cs typeface="Calibri"/>
              </a:rPr>
              <a:t>1.8</a:t>
            </a:r>
            <a:endParaRPr lang="en-US" sz="3200" dirty="0">
              <a:latin typeface="Calibri"/>
              <a:ea typeface="新細明體" charset="0"/>
              <a:cs typeface="Calibri"/>
            </a:endParaRPr>
          </a:p>
        </p:txBody>
      </p:sp>
      <p:pic>
        <p:nvPicPr>
          <p:cNvPr id="10752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38302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77875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Lists </a:t>
            </a:r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[]</a:t>
            </a:r>
          </a:p>
        </p:txBody>
      </p:sp>
      <p:sp>
        <p:nvSpPr>
          <p:cNvPr id="10854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3B99EA9-64B0-9A4B-9403-BAD1F87F0D8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8547" name="Rectangle 5"/>
          <p:cNvSpPr>
            <a:spLocks noChangeArrowheads="1"/>
          </p:cNvSpPr>
          <p:nvPr/>
        </p:nvSpPr>
        <p:spPr bwMode="auto">
          <a:xfrm>
            <a:off x="1992313" y="1341438"/>
            <a:ext cx="8424862" cy="3168650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x = [60, 70, 80, 90]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print(</a:t>
            </a:r>
            <a:r>
              <a:rPr lang="en-US" altLang="en-US" sz="4000" dirty="0" err="1">
                <a:solidFill>
                  <a:srgbClr val="4F81BD"/>
                </a:solidFill>
                <a:latin typeface="Courier" charset="0"/>
              </a:rPr>
              <a:t>len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(x))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print(x[0])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print(x[1])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print(x[-1])</a:t>
            </a:r>
          </a:p>
        </p:txBody>
      </p:sp>
      <p:sp>
        <p:nvSpPr>
          <p:cNvPr id="122884" name="Rectangle 6"/>
          <p:cNvSpPr>
            <a:spLocks noChangeArrowheads="1"/>
          </p:cNvSpPr>
          <p:nvPr/>
        </p:nvSpPr>
        <p:spPr bwMode="auto">
          <a:xfrm>
            <a:off x="1992313" y="4868863"/>
            <a:ext cx="8424862" cy="1815882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4</a:t>
            </a:r>
          </a:p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60</a:t>
            </a:r>
          </a:p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70</a:t>
            </a:r>
          </a:p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90</a:t>
            </a:r>
          </a:p>
        </p:txBody>
      </p:sp>
      <p:pic>
        <p:nvPicPr>
          <p:cNvPr id="10854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38321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/>
          <p:cNvSpPr>
            <a:spLocks noGrp="1"/>
          </p:cNvSpPr>
          <p:nvPr>
            <p:ph type="title"/>
          </p:nvPr>
        </p:nvSpPr>
        <p:spPr>
          <a:xfrm>
            <a:off x="1992313" y="188914"/>
            <a:ext cx="8229600" cy="777875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Tuples </a:t>
            </a:r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()</a:t>
            </a:r>
          </a:p>
        </p:txBody>
      </p:sp>
      <p:sp>
        <p:nvSpPr>
          <p:cNvPr id="10957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744D502-3565-6A48-BB2D-83D629E5251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9571" name="Rectangle 4"/>
          <p:cNvSpPr>
            <a:spLocks noChangeArrowheads="1"/>
          </p:cNvSpPr>
          <p:nvPr/>
        </p:nvSpPr>
        <p:spPr bwMode="auto">
          <a:xfrm>
            <a:off x="1774825" y="3068639"/>
            <a:ext cx="8642350" cy="3170237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x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 = (10, 20, 30, 40, 50)</a:t>
            </a:r>
          </a:p>
          <a:p>
            <a:pPr eaLnBrk="1" hangingPunct="1"/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(</a:t>
            </a:r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x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[0])</a:t>
            </a:r>
          </a:p>
          <a:p>
            <a:pPr eaLnBrk="1" hangingPunct="1"/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(</a:t>
            </a:r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x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[1])</a:t>
            </a:r>
          </a:p>
          <a:p>
            <a:pPr eaLnBrk="1" hangingPunct="1"/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(</a:t>
            </a:r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x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[2])</a:t>
            </a:r>
          </a:p>
          <a:p>
            <a:pPr eaLnBrk="1" hangingPunct="1"/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(</a:t>
            </a:r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x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[-1])</a:t>
            </a:r>
            <a:endParaRPr lang="en-US" altLang="en-US" sz="4000" dirty="0">
              <a:solidFill>
                <a:srgbClr val="4F81BD"/>
              </a:solidFill>
              <a:latin typeface="Courier" charset="0"/>
            </a:endParaRPr>
          </a:p>
        </p:txBody>
      </p:sp>
      <p:sp>
        <p:nvSpPr>
          <p:cNvPr id="123908" name="Rectangle 5"/>
          <p:cNvSpPr>
            <a:spLocks noChangeArrowheads="1"/>
          </p:cNvSpPr>
          <p:nvPr/>
        </p:nvSpPr>
        <p:spPr bwMode="auto">
          <a:xfrm>
            <a:off x="7535738" y="3861049"/>
            <a:ext cx="2952750" cy="230822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s-IS" sz="3600" dirty="0">
                <a:latin typeface="Courier"/>
                <a:ea typeface="新細明體" charset="0"/>
                <a:cs typeface="Courier"/>
              </a:rPr>
              <a:t>10</a:t>
            </a:r>
          </a:p>
          <a:p>
            <a:pPr>
              <a:defRPr/>
            </a:pPr>
            <a:r>
              <a:rPr lang="is-IS" sz="3600" dirty="0">
                <a:latin typeface="Courier"/>
                <a:ea typeface="新細明體" charset="0"/>
                <a:cs typeface="Courier"/>
              </a:rPr>
              <a:t>20</a:t>
            </a:r>
          </a:p>
          <a:p>
            <a:pPr>
              <a:defRPr/>
            </a:pPr>
            <a:r>
              <a:rPr lang="is-IS" sz="3600" dirty="0">
                <a:latin typeface="Courier"/>
                <a:ea typeface="新細明體" charset="0"/>
                <a:cs typeface="Courier"/>
              </a:rPr>
              <a:t>30</a:t>
            </a:r>
          </a:p>
          <a:p>
            <a:pPr>
              <a:defRPr/>
            </a:pPr>
            <a:r>
              <a:rPr lang="is-IS" sz="3600" dirty="0">
                <a:latin typeface="Courier"/>
                <a:ea typeface="新細明體" charset="0"/>
                <a:cs typeface="Courier"/>
              </a:rPr>
              <a:t>50</a:t>
            </a:r>
            <a:endParaRPr lang="en-US" sz="3600" dirty="0">
              <a:latin typeface="Courier"/>
              <a:ea typeface="新細明體" charset="0"/>
              <a:cs typeface="Courier"/>
            </a:endParaRPr>
          </a:p>
        </p:txBody>
      </p:sp>
      <p:sp>
        <p:nvSpPr>
          <p:cNvPr id="123909" name="Rectangle 6"/>
          <p:cNvSpPr>
            <a:spLocks noChangeArrowheads="1"/>
          </p:cNvSpPr>
          <p:nvPr/>
        </p:nvSpPr>
        <p:spPr bwMode="auto">
          <a:xfrm>
            <a:off x="1774826" y="1125539"/>
            <a:ext cx="8677275" cy="17541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latin typeface="Calibri"/>
                <a:ea typeface="新細明體" charset="0"/>
                <a:cs typeface="Calibri"/>
              </a:rPr>
              <a:t>A </a:t>
            </a:r>
            <a:r>
              <a:rPr lang="en-US" sz="3600" dirty="0">
                <a:solidFill>
                  <a:srgbClr val="FF0000"/>
                </a:solidFill>
                <a:latin typeface="Calibri"/>
                <a:ea typeface="新細明體" charset="0"/>
                <a:cs typeface="Calibri"/>
              </a:rPr>
              <a:t>tuple</a:t>
            </a:r>
            <a:r>
              <a:rPr lang="en-US" sz="3600" dirty="0">
                <a:latin typeface="Calibri"/>
                <a:ea typeface="新細明體" charset="0"/>
                <a:cs typeface="Calibri"/>
              </a:rPr>
              <a:t> in Python is a collection that </a:t>
            </a:r>
            <a:br>
              <a:rPr lang="en-US" sz="3600" dirty="0">
                <a:latin typeface="Calibri"/>
                <a:ea typeface="新細明體" charset="0"/>
                <a:cs typeface="Calibri"/>
              </a:rPr>
            </a:br>
            <a:r>
              <a:rPr lang="en-US" sz="3600" dirty="0">
                <a:solidFill>
                  <a:srgbClr val="FF0000"/>
                </a:solidFill>
                <a:latin typeface="Calibri"/>
                <a:ea typeface="新細明體" charset="0"/>
                <a:cs typeface="Calibri"/>
              </a:rPr>
              <a:t>cannot be modified</a:t>
            </a:r>
            <a:r>
              <a:rPr lang="en-US" sz="3600" dirty="0">
                <a:latin typeface="Calibri"/>
                <a:ea typeface="新細明體" charset="0"/>
                <a:cs typeface="Calibri"/>
              </a:rPr>
              <a:t>. </a:t>
            </a:r>
            <a:br>
              <a:rPr lang="en-US" sz="3600" dirty="0">
                <a:latin typeface="Calibri"/>
                <a:ea typeface="新細明體" charset="0"/>
                <a:cs typeface="Calibri"/>
              </a:rPr>
            </a:br>
            <a:r>
              <a:rPr lang="en-US" sz="3600" dirty="0">
                <a:latin typeface="Calibri"/>
                <a:ea typeface="新細明體" charset="0"/>
                <a:cs typeface="Calibri"/>
              </a:rPr>
              <a:t>A tuple is defined using </a:t>
            </a:r>
            <a:r>
              <a:rPr lang="en-US" sz="3600" dirty="0">
                <a:solidFill>
                  <a:srgbClr val="FF0000"/>
                </a:solidFill>
                <a:latin typeface="Calibri"/>
                <a:ea typeface="新細明體" charset="0"/>
                <a:cs typeface="Calibri"/>
              </a:rPr>
              <a:t>parenthesis</a:t>
            </a:r>
            <a:r>
              <a:rPr lang="en-US" sz="3600" dirty="0">
                <a:latin typeface="Calibri"/>
                <a:ea typeface="新細明體" charset="0"/>
                <a:cs typeface="Calibri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3287713" y="6524626"/>
            <a:ext cx="5580062" cy="2778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pythonprogramminglanguage.com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/tuples/</a:t>
            </a:r>
          </a:p>
        </p:txBody>
      </p:sp>
      <p:pic>
        <p:nvPicPr>
          <p:cNvPr id="10957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05352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57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77875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Dictionary </a:t>
            </a:r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{key : value}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992313" y="1341439"/>
            <a:ext cx="8424862" cy="954107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4F81BD"/>
                </a:solidFill>
                <a:latin typeface="Courier" charset="0"/>
              </a:rPr>
              <a:t>k = { '</a:t>
            </a:r>
            <a:r>
              <a:rPr lang="en-US" altLang="en-US" sz="2800" b="1" dirty="0" err="1">
                <a:solidFill>
                  <a:srgbClr val="4F81BD"/>
                </a:solidFill>
                <a:latin typeface="Courier" charset="0"/>
              </a:rPr>
              <a:t>EN':'English</a:t>
            </a:r>
            <a:r>
              <a:rPr lang="en-US" altLang="en-US" sz="2800" b="1" dirty="0">
                <a:solidFill>
                  <a:srgbClr val="4F81BD"/>
                </a:solidFill>
                <a:latin typeface="Courier" charset="0"/>
              </a:rPr>
              <a:t>', '</a:t>
            </a:r>
            <a:r>
              <a:rPr lang="en-US" altLang="en-US" sz="2800" b="1" dirty="0" err="1">
                <a:solidFill>
                  <a:srgbClr val="4F81BD"/>
                </a:solidFill>
                <a:latin typeface="Courier" charset="0"/>
              </a:rPr>
              <a:t>FR':'French</a:t>
            </a:r>
            <a:r>
              <a:rPr lang="en-US" altLang="en-US" sz="2800" b="1" dirty="0">
                <a:solidFill>
                  <a:srgbClr val="4F81BD"/>
                </a:solidFill>
                <a:latin typeface="Courier" charset="0"/>
              </a:rPr>
              <a:t>' }</a:t>
            </a:r>
          </a:p>
          <a:p>
            <a:pPr eaLnBrk="1" hangingPunct="1"/>
            <a:r>
              <a:rPr lang="en-US" altLang="en-US" sz="2800" b="1" dirty="0">
                <a:solidFill>
                  <a:srgbClr val="4F81BD"/>
                </a:solidFill>
                <a:latin typeface="Courier" charset="0"/>
              </a:rPr>
              <a:t>print(k['EN'])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992313" y="5426060"/>
            <a:ext cx="8424862" cy="52322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English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004344" y="6623865"/>
            <a:ext cx="6400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http://pythonprogramminglanguage.com/dictionary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1744" y="2767472"/>
            <a:ext cx="419100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513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22114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Sets </a:t>
            </a:r>
            <a:r>
              <a:rPr lang="en-US" sz="5400" dirty="0">
                <a:solidFill>
                  <a:srgbClr val="FF0000"/>
                </a:solidFill>
              </a:rPr>
              <a:t>{}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116796" y="6579315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http://cs231n.github.io/python-numpy-tutorial/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813" y="2152608"/>
            <a:ext cx="8783263" cy="3384376"/>
          </a:xfrm>
          <a:prstGeom prst="rect">
            <a:avLst/>
          </a:prstGeom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882712" y="1196752"/>
            <a:ext cx="8424862" cy="707886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animals = {'cat', 'dog'}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466384" y="4365104"/>
            <a:ext cx="3744416" cy="1938992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animals = {'cat', 'dog'}</a:t>
            </a:r>
          </a:p>
          <a:p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print('cat' in animals) </a:t>
            </a:r>
          </a:p>
          <a:p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print('fish' in animals) </a:t>
            </a:r>
          </a:p>
          <a:p>
            <a:r>
              <a:rPr lang="en-US" sz="1200" dirty="0" err="1">
                <a:solidFill>
                  <a:srgbClr val="4F81BD"/>
                </a:solidFill>
                <a:latin typeface="Courier" charset="0"/>
              </a:rPr>
              <a:t>animals.add</a:t>
            </a:r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('fish') </a:t>
            </a:r>
          </a:p>
          <a:p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print('fish' in animals)</a:t>
            </a:r>
          </a:p>
          <a:p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print(</a:t>
            </a:r>
            <a:r>
              <a:rPr lang="en-US" sz="1200" dirty="0" err="1">
                <a:solidFill>
                  <a:srgbClr val="4F81BD"/>
                </a:solidFill>
                <a:latin typeface="Courier" charset="0"/>
              </a:rPr>
              <a:t>len</a:t>
            </a:r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(animals)) </a:t>
            </a:r>
          </a:p>
          <a:p>
            <a:r>
              <a:rPr lang="en-US" sz="1200" dirty="0" err="1">
                <a:solidFill>
                  <a:srgbClr val="4F81BD"/>
                </a:solidFill>
                <a:latin typeface="Courier" charset="0"/>
              </a:rPr>
              <a:t>animals.add</a:t>
            </a:r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('cat') </a:t>
            </a:r>
          </a:p>
          <a:p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print(</a:t>
            </a:r>
            <a:r>
              <a:rPr lang="en-US" sz="1200" dirty="0" err="1">
                <a:solidFill>
                  <a:srgbClr val="4F81BD"/>
                </a:solidFill>
                <a:latin typeface="Courier" charset="0"/>
              </a:rPr>
              <a:t>len</a:t>
            </a:r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(animals)) </a:t>
            </a:r>
          </a:p>
          <a:p>
            <a:r>
              <a:rPr lang="en-US" sz="1200" dirty="0" err="1">
                <a:solidFill>
                  <a:srgbClr val="4F81BD"/>
                </a:solidFill>
                <a:latin typeface="Courier" charset="0"/>
              </a:rPr>
              <a:t>animals.remove</a:t>
            </a:r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('cat') </a:t>
            </a:r>
          </a:p>
          <a:p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print(</a:t>
            </a:r>
            <a:r>
              <a:rPr lang="en-US" sz="1200" dirty="0" err="1">
                <a:solidFill>
                  <a:srgbClr val="4F81BD"/>
                </a:solidFill>
                <a:latin typeface="Courier" charset="0"/>
              </a:rPr>
              <a:t>len</a:t>
            </a:r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(animals))</a:t>
            </a:r>
          </a:p>
        </p:txBody>
      </p:sp>
    </p:spTree>
    <p:extLst>
      <p:ext uri="{BB962C8B-B14F-4D97-AF65-F5344CB8AC3E}">
        <p14:creationId xmlns:p14="http://schemas.microsoft.com/office/powerpoint/2010/main" val="17206723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22114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File Input / Output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63984" y="6611780"/>
            <a:ext cx="6696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https://github.com/TiesdeKok/LearnPythonforResearch/blob/master/0_python_basics.ipynb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883569" y="1256203"/>
            <a:ext cx="8424862" cy="2308324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with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open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('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myfile.txt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', '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w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')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as file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: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</a:rPr>
              <a:t>file.write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</a:t>
            </a:r>
            <a:r>
              <a:rPr lang="en-US" altLang="en-US" sz="1400" b="1" dirty="0">
                <a:solidFill>
                  <a:srgbClr val="4F81BD"/>
                </a:solidFill>
                <a:latin typeface="Courier" charset="0"/>
              </a:rPr>
              <a:t>'Hello World\</a:t>
            </a:r>
            <a:r>
              <a:rPr lang="en-US" altLang="en-US" sz="1400" b="1" dirty="0" err="1">
                <a:solidFill>
                  <a:srgbClr val="4F81BD"/>
                </a:solidFill>
                <a:latin typeface="Courier" charset="0"/>
              </a:rPr>
              <a:t>nThis</a:t>
            </a:r>
            <a:r>
              <a:rPr lang="en-US" altLang="en-US" sz="1400" b="1" dirty="0">
                <a:solidFill>
                  <a:srgbClr val="4F81BD"/>
                </a:solidFill>
                <a:latin typeface="Courier" charset="0"/>
              </a:rPr>
              <a:t> is Python File Input Output'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)</a:t>
            </a:r>
          </a:p>
          <a:p>
            <a:pPr eaLnBrk="1" hangingPunct="1"/>
            <a:endParaRPr lang="en-US" altLang="en-US" b="1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with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open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('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myfile.txt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', '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r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')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as file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: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text =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</a:rPr>
              <a:t>file.read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()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print(text)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424" y="3578907"/>
            <a:ext cx="6397625" cy="302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04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50357"/>
          </a:xfrm>
        </p:spPr>
        <p:txBody>
          <a:bodyPr>
            <a:normAutofit fontScale="90000"/>
          </a:bodyPr>
          <a:lstStyle/>
          <a:p>
            <a:r>
              <a:rPr lang="en-US" altLang="zh-TW" sz="96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Outline</a:t>
            </a:r>
            <a:endParaRPr lang="en-US" sz="12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431235"/>
            <a:ext cx="10607040" cy="5088629"/>
          </a:xfrm>
        </p:spPr>
        <p:txBody>
          <a:bodyPr>
            <a:normAutofit fontScale="92500" lnSpcReduction="20000"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Python for Natural Language Processing</a:t>
            </a:r>
          </a:p>
          <a:p>
            <a:pPr lvl="1"/>
            <a:r>
              <a:rPr lang="en-US" sz="4000" dirty="0">
                <a:solidFill>
                  <a:schemeClr val="accent1"/>
                </a:solidFill>
              </a:rPr>
              <a:t>Python Ecosystem for Data Science</a:t>
            </a:r>
          </a:p>
          <a:p>
            <a:pPr lvl="1"/>
            <a:r>
              <a:rPr lang="en-US" sz="4000" dirty="0">
                <a:solidFill>
                  <a:schemeClr val="accent1"/>
                </a:solidFill>
              </a:rPr>
              <a:t>Python</a:t>
            </a:r>
          </a:p>
          <a:p>
            <a:pPr lvl="2"/>
            <a:r>
              <a:rPr lang="en-US" sz="3600" dirty="0">
                <a:solidFill>
                  <a:schemeClr val="accent1"/>
                </a:solidFill>
              </a:rPr>
              <a:t>Programming language </a:t>
            </a:r>
          </a:p>
          <a:p>
            <a:pPr lvl="1"/>
            <a:r>
              <a:rPr lang="en-US" sz="4000" dirty="0" err="1">
                <a:solidFill>
                  <a:schemeClr val="accent1"/>
                </a:solidFill>
              </a:rPr>
              <a:t>Numpy</a:t>
            </a:r>
            <a:endParaRPr lang="en-US" sz="4000" dirty="0">
              <a:solidFill>
                <a:schemeClr val="accent1"/>
              </a:solidFill>
            </a:endParaRPr>
          </a:p>
          <a:p>
            <a:pPr lvl="2"/>
            <a:r>
              <a:rPr lang="en-US" sz="3600" dirty="0">
                <a:solidFill>
                  <a:schemeClr val="accent1"/>
                </a:solidFill>
              </a:rPr>
              <a:t>Scientific computing</a:t>
            </a:r>
          </a:p>
          <a:p>
            <a:pPr lvl="1"/>
            <a:r>
              <a:rPr lang="en-US" sz="4000" dirty="0" err="1">
                <a:solidFill>
                  <a:schemeClr val="accent1"/>
                </a:solidFill>
              </a:rPr>
              <a:t>SpaCy</a:t>
            </a:r>
            <a:endParaRPr lang="en-US" sz="4000" dirty="0">
              <a:solidFill>
                <a:schemeClr val="accent1"/>
              </a:solidFill>
            </a:endParaRPr>
          </a:p>
          <a:p>
            <a:pPr lvl="2"/>
            <a:r>
              <a:rPr lang="en-US" sz="3600" dirty="0">
                <a:solidFill>
                  <a:schemeClr val="accent1"/>
                </a:solidFill>
              </a:rPr>
              <a:t>Natural Language Processing</a:t>
            </a:r>
          </a:p>
          <a:p>
            <a:pPr lvl="1"/>
            <a:endParaRPr lang="en-US" sz="4000" dirty="0">
              <a:solidFill>
                <a:schemeClr val="accent1"/>
              </a:solidFill>
            </a:endParaRPr>
          </a:p>
          <a:p>
            <a:pPr lvl="1"/>
            <a:endParaRPr lang="en-US" sz="4000" dirty="0">
              <a:solidFill>
                <a:schemeClr val="accent1"/>
              </a:solidFill>
            </a:endParaRPr>
          </a:p>
          <a:p>
            <a:pPr lvl="1"/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5195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22114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File Input / Output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63984" y="6611780"/>
            <a:ext cx="6696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https://github.com/TiesdeKok/LearnPythonforResearch/blob/master/0_python_basics.ipynb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883569" y="1256203"/>
            <a:ext cx="8424862" cy="2308324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with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open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('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myfile.txt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', '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a+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')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as file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: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</a:rPr>
              <a:t>file.write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('\n' + 'New line')</a:t>
            </a:r>
          </a:p>
          <a:p>
            <a:pPr eaLnBrk="1" hangingPunct="1"/>
            <a:endParaRPr lang="en-US" altLang="en-US" b="1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with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open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('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myfile.txt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', '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r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')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as file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: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text =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</a:rPr>
              <a:t>file.read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()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print(text)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569" y="3805917"/>
            <a:ext cx="47752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2081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22114"/>
          </a:xfrm>
        </p:spPr>
        <p:txBody>
          <a:bodyPr/>
          <a:lstStyle/>
          <a:p>
            <a:r>
              <a:rPr lang="en-US" sz="5400" dirty="0">
                <a:solidFill>
                  <a:srgbClr val="FF0000"/>
                </a:solidFill>
              </a:rPr>
              <a:t>try except finally</a:t>
            </a:r>
            <a:endParaRPr lang="en-US" sz="54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63984" y="6611780"/>
            <a:ext cx="6696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https://pythonbasics.org/try-except/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883569" y="1256203"/>
            <a:ext cx="8424862" cy="3785652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try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: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file = open("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myfile.txt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")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#file = open("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myfile.txt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", 'w')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file.write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("Python write file")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print("file saved")</a:t>
            </a:r>
          </a:p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except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: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print("Exception file Error")</a:t>
            </a:r>
          </a:p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finally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: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file.close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()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print("finally process")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6B5352D5-13EB-5B4F-A8EB-C3EA5AD40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610" y="5529426"/>
            <a:ext cx="8424862" cy="70788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2000" b="1" dirty="0">
                <a:latin typeface="Courier" charset="0"/>
              </a:rPr>
              <a:t>Exception file Error</a:t>
            </a:r>
          </a:p>
          <a:p>
            <a:pPr eaLnBrk="1" hangingPunct="1"/>
            <a:r>
              <a:rPr lang="en-US" altLang="en-US" sz="2000" b="1" dirty="0">
                <a:latin typeface="Courier" charset="0"/>
              </a:rPr>
              <a:t>finally process</a:t>
            </a:r>
            <a:endParaRPr lang="en-US" altLang="en-US" sz="2000" b="1" dirty="0">
              <a:solidFill>
                <a:srgbClr val="4F81BD"/>
              </a:solidFill>
              <a:latin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4477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22114"/>
          </a:xfrm>
        </p:spPr>
        <p:txBody>
          <a:bodyPr/>
          <a:lstStyle/>
          <a:p>
            <a:r>
              <a:rPr lang="en-US" sz="5400" dirty="0">
                <a:solidFill>
                  <a:srgbClr val="FF0000"/>
                </a:solidFill>
              </a:rPr>
              <a:t>class</a:t>
            </a:r>
            <a:endParaRPr lang="en-US" sz="54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63984" y="6611780"/>
            <a:ext cx="6696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https://www.w3schools.com/python/python_classes.asp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883569" y="1256204"/>
            <a:ext cx="8424862" cy="4524315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class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Person: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def __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init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__(self, name, age):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self.name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= name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self.age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= age</a:t>
            </a:r>
          </a:p>
          <a:p>
            <a:pPr eaLnBrk="1" hangingPunct="1"/>
            <a:endParaRPr lang="en-US" altLang="en-US" b="1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def 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myfunc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(self):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print("Hello my name is " + 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self.name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)</a:t>
            </a:r>
          </a:p>
          <a:p>
            <a:pPr eaLnBrk="1" hangingPunct="1"/>
            <a:endParaRPr lang="en-US" altLang="en-US" b="1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p1 = Person("Alan", 20)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p1.myfunc()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print(p1.name)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print(p1.age)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2A7D4F43-0FF8-B045-B84C-6CC6531F3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610" y="5805265"/>
            <a:ext cx="8424862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600" b="1" dirty="0">
                <a:latin typeface="Courier" charset="0"/>
              </a:rPr>
              <a:t>Hello my name is Alan</a:t>
            </a:r>
          </a:p>
          <a:p>
            <a:pPr eaLnBrk="1" hangingPunct="1"/>
            <a:r>
              <a:rPr lang="en-US" altLang="en-US" sz="1600" b="1" dirty="0">
                <a:latin typeface="Courier" charset="0"/>
              </a:rPr>
              <a:t>Alan</a:t>
            </a:r>
          </a:p>
          <a:p>
            <a:pPr eaLnBrk="1" hangingPunct="1"/>
            <a:r>
              <a:rPr lang="en-US" altLang="en-US" sz="1600" b="1" dirty="0">
                <a:latin typeface="Courier" charset="0"/>
              </a:rPr>
              <a:t>20</a:t>
            </a:r>
            <a:endParaRPr lang="en-US" altLang="en-US" sz="1600" b="1" dirty="0">
              <a:solidFill>
                <a:srgbClr val="4F81BD"/>
              </a:solidFill>
              <a:latin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349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 fontScale="90000"/>
          </a:bodyPr>
          <a:lstStyle/>
          <a:p>
            <a:r>
              <a:rPr lang="en-US" altLang="zh-TW" sz="8000" dirty="0">
                <a:solidFill>
                  <a:schemeClr val="accent1"/>
                </a:solidFill>
              </a:rPr>
              <a:t>Big Data Analytics </a:t>
            </a:r>
            <a:br>
              <a:rPr lang="en-US" altLang="zh-TW" sz="8000" dirty="0">
                <a:solidFill>
                  <a:schemeClr val="accent1"/>
                </a:solidFill>
              </a:rPr>
            </a:br>
            <a:r>
              <a:rPr lang="en-US" altLang="zh-TW" sz="8000" dirty="0">
                <a:solidFill>
                  <a:schemeClr val="accent1"/>
                </a:solidFill>
              </a:rPr>
              <a:t>with </a:t>
            </a:r>
            <a:br>
              <a:rPr lang="en-US" altLang="zh-TW" sz="8000" dirty="0">
                <a:solidFill>
                  <a:srgbClr val="FF0000"/>
                </a:solidFill>
              </a:rPr>
            </a:br>
            <a:r>
              <a:rPr lang="en-US" altLang="zh-TW" sz="15000" dirty="0" err="1">
                <a:solidFill>
                  <a:srgbClr val="FF0000"/>
                </a:solidFill>
              </a:rPr>
              <a:t>Numpy</a:t>
            </a:r>
            <a:r>
              <a:rPr lang="en-US" altLang="zh-TW" sz="8000" dirty="0">
                <a:solidFill>
                  <a:srgbClr val="FF0000"/>
                </a:solidFill>
              </a:rPr>
              <a:t> </a:t>
            </a:r>
            <a:br>
              <a:rPr lang="en-US" altLang="zh-TW" sz="8000" dirty="0">
                <a:solidFill>
                  <a:srgbClr val="FF0000"/>
                </a:solidFill>
              </a:rPr>
            </a:br>
            <a:r>
              <a:rPr lang="en-US" altLang="zh-TW" sz="8000" dirty="0">
                <a:solidFill>
                  <a:schemeClr val="accent1"/>
                </a:solidFill>
              </a:rPr>
              <a:t>in </a:t>
            </a:r>
            <a:r>
              <a:rPr lang="en-US" altLang="zh-TW" sz="12000" dirty="0">
                <a:solidFill>
                  <a:srgbClr val="FF0000"/>
                </a:solidFill>
              </a:rPr>
              <a:t>Python</a:t>
            </a:r>
            <a:endParaRPr lang="en-US" sz="1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85820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270E4FD-5655-7346-92B9-AF4FA9ED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1841396"/>
          </a:xfrm>
        </p:spPr>
        <p:txBody>
          <a:bodyPr>
            <a:normAutofit fontScale="90000"/>
          </a:bodyPr>
          <a:lstStyle/>
          <a:p>
            <a:r>
              <a:rPr lang="en-US" altLang="en-US" sz="150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15000" dirty="0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160" y="2116035"/>
            <a:ext cx="1691680" cy="1691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35660" y="3933057"/>
            <a:ext cx="61206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accent1"/>
                </a:solidFill>
              </a:rPr>
              <a:t>NumPy</a:t>
            </a:r>
            <a:endParaRPr lang="en-US" sz="4000" dirty="0">
              <a:solidFill>
                <a:schemeClr val="accent1"/>
              </a:solidFill>
            </a:endParaRPr>
          </a:p>
          <a:p>
            <a:pPr algn="ctr"/>
            <a:r>
              <a:rPr lang="en-US" sz="4000" dirty="0">
                <a:solidFill>
                  <a:schemeClr val="accent1"/>
                </a:solidFill>
              </a:rPr>
              <a:t>Base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b="1" dirty="0">
                <a:solidFill>
                  <a:schemeClr val="accent1"/>
                </a:solidFill>
              </a:rPr>
              <a:t>N-dimensional array </a:t>
            </a:r>
            <a:r>
              <a:rPr lang="en-US" sz="4000" dirty="0">
                <a:solidFill>
                  <a:schemeClr val="accent1"/>
                </a:solidFill>
              </a:rPr>
              <a:t>package</a:t>
            </a:r>
          </a:p>
        </p:txBody>
      </p:sp>
    </p:spTree>
    <p:extLst>
      <p:ext uri="{BB962C8B-B14F-4D97-AF65-F5344CB8AC3E}">
        <p14:creationId xmlns:p14="http://schemas.microsoft.com/office/powerpoint/2010/main" val="14707732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7112"/>
          </a:xfrm>
        </p:spPr>
        <p:txBody>
          <a:bodyPr/>
          <a:lstStyle/>
          <a:p>
            <a:r>
              <a:rPr lang="en-US" altLang="en-US" sz="9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is the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fundamental package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for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scientific computing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with Python.</a:t>
            </a:r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4570CDE-B5E7-E346-88A9-6EB6C9742514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60939" y="6583363"/>
            <a:ext cx="2270125" cy="277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www.numpy.org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5094856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968424"/>
          </a:xfrm>
        </p:spPr>
        <p:txBody>
          <a:bodyPr/>
          <a:lstStyle/>
          <a:p>
            <a:r>
              <a:rPr lang="en-US" altLang="en-US" dirty="0" err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12642" name="Content Placeholder 2"/>
          <p:cNvSpPr>
            <a:spLocks noGrp="1"/>
          </p:cNvSpPr>
          <p:nvPr>
            <p:ph idx="1"/>
          </p:nvPr>
        </p:nvSpPr>
        <p:spPr>
          <a:xfrm>
            <a:off x="1775520" y="1196753"/>
            <a:ext cx="8568952" cy="4929411"/>
          </a:xfrm>
        </p:spPr>
        <p:txBody>
          <a:bodyPr>
            <a:normAutofit lnSpcReduction="10000"/>
          </a:bodyPr>
          <a:lstStyle/>
          <a:p>
            <a:r>
              <a:rPr lang="en-US" altLang="en-US" sz="44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en-US" sz="4400" dirty="0">
                <a:latin typeface="Calibri" charset="0"/>
                <a:ea typeface="標楷體" charset="-120"/>
              </a:rPr>
              <a:t> provides a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multidimensional array </a:t>
            </a:r>
            <a:r>
              <a:rPr lang="en-US" altLang="en-US" sz="4400" dirty="0">
                <a:latin typeface="Calibri" charset="0"/>
                <a:ea typeface="標楷體" charset="-120"/>
              </a:rPr>
              <a:t>object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latin typeface="Calibri" charset="0"/>
                <a:ea typeface="標楷體" charset="-120"/>
              </a:rPr>
              <a:t>to store homogenous or heterogeneous data;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latin typeface="Calibri" charset="0"/>
                <a:ea typeface="標楷體" charset="-120"/>
              </a:rPr>
              <a:t>it also provides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optimized functions/methods </a:t>
            </a:r>
            <a:r>
              <a:rPr lang="en-US" altLang="en-US" sz="4400" dirty="0">
                <a:latin typeface="Calibri" charset="0"/>
                <a:ea typeface="標楷體" charset="-120"/>
              </a:rPr>
              <a:t>to operate on this array object.</a:t>
            </a:r>
          </a:p>
          <a:p>
            <a:endParaRPr lang="en-US" altLang="en-US" sz="4400" dirty="0">
              <a:latin typeface="Calibri" charset="0"/>
              <a:ea typeface="標楷體" charset="-120"/>
            </a:endParaRPr>
          </a:p>
        </p:txBody>
      </p:sp>
      <p:sp>
        <p:nvSpPr>
          <p:cNvPr id="11264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025A1CA-6427-CB40-A093-4311FE74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63864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3708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1981200" y="11588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NumPy</a:t>
            </a:r>
          </a:p>
        </p:txBody>
      </p:sp>
      <p:sp>
        <p:nvSpPr>
          <p:cNvPr id="296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2B6524D-FE4F-9245-80B3-8E92376C27E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4727576" y="6488114"/>
            <a:ext cx="2466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2"/>
              </a:rPr>
              <a:t>http://www.numpy.org/</a:t>
            </a:r>
            <a:endParaRPr lang="en-US" alt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232" y="866384"/>
            <a:ext cx="8844265" cy="562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557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68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060050" y="2149402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404286" y="794983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215680" y="4699018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17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431704" y="3252468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981200" y="40879"/>
            <a:ext cx="8229600" cy="754104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NumPy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ndarray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3887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1"/>
          <p:cNvSpPr>
            <a:spLocks noGrp="1"/>
          </p:cNvSpPr>
          <p:nvPr>
            <p:ph type="title"/>
          </p:nvPr>
        </p:nvSpPr>
        <p:spPr>
          <a:xfrm>
            <a:off x="1919288" y="1484314"/>
            <a:ext cx="8229600" cy="4752975"/>
          </a:xfrm>
          <a:solidFill>
            <a:srgbClr val="FFCC66"/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en-US" altLang="en-US" dirty="0">
                <a:latin typeface="Courier" charset="0"/>
                <a:ea typeface="標楷體" charset="-120"/>
              </a:rPr>
              <a:t>v = list(range(1, 6))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2 * 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v =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np.arange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(1, 6)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2 * v</a:t>
            </a:r>
          </a:p>
        </p:txBody>
      </p:sp>
      <p:sp>
        <p:nvSpPr>
          <p:cNvPr id="11366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A281269-D46F-2041-8FC4-7D60A8B4DFF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3667" name="Title 1"/>
          <p:cNvSpPr txBox="1">
            <a:spLocks/>
          </p:cNvSpPr>
          <p:nvPr/>
        </p:nvSpPr>
        <p:spPr bwMode="auto">
          <a:xfrm>
            <a:off x="1981200" y="260350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</a:p>
        </p:txBody>
      </p:sp>
      <p:sp>
        <p:nvSpPr>
          <p:cNvPr id="5" name="Rectangle 4"/>
          <p:cNvSpPr/>
          <p:nvPr/>
        </p:nvSpPr>
        <p:spPr>
          <a:xfrm>
            <a:off x="2963864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771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Python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DE69D635-3474-4B4B-A590-E39FDDFAD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4697" y="274638"/>
            <a:ext cx="6542605" cy="2209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55012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787C31C-A142-074A-80A7-9DBDD665755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1" y="804481"/>
            <a:ext cx="12049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sz="1200" dirty="0">
                <a:solidFill>
                  <a:schemeClr val="accent1"/>
                </a:solidFill>
              </a:rPr>
              <a:t>Base </a:t>
            </a:r>
            <a:br>
              <a:rPr lang="en-US" sz="1200" dirty="0">
                <a:solidFill>
                  <a:schemeClr val="accent1"/>
                </a:solidFill>
              </a:rPr>
            </a:br>
            <a:r>
              <a:rPr lang="en-US" sz="1200" dirty="0">
                <a:solidFill>
                  <a:schemeClr val="accent1"/>
                </a:solidFill>
              </a:rPr>
              <a:t>N-dimensional array package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0DB78A-F186-E843-AEE8-032F12050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600" y="300716"/>
            <a:ext cx="4775200" cy="614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501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729" y="4452832"/>
            <a:ext cx="3306725" cy="20081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981200" y="260350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 dirty="0" err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en-US" sz="4400" b="1" dirty="0">
                <a:solidFill>
                  <a:srgbClr val="4F81BD"/>
                </a:solidFill>
                <a:latin typeface="Calibri" charset="0"/>
                <a:ea typeface="標楷體" charset="-120"/>
              </a:rPr>
              <a:t> Create Array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21013" y="1367700"/>
            <a:ext cx="7857727" cy="3096344"/>
          </a:xfr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([1, 2, 3])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b = </a:t>
            </a:r>
            <a:r>
              <a:rPr kumimoji="1" lang="en-US" sz="4000" dirty="0" err="1">
                <a:latin typeface="Courier" charset="0"/>
                <a:ea typeface="標楷體" charset="-120"/>
              </a:rPr>
              <a:t>np.array</a:t>
            </a:r>
            <a:r>
              <a:rPr kumimoji="1" lang="en-US" sz="4000" dirty="0">
                <a:latin typeface="Courier" charset="0"/>
                <a:ea typeface="標楷體" charset="-120"/>
              </a:rPr>
              <a:t>([4, 5, 6])</a:t>
            </a:r>
            <a:br>
              <a:rPr kumimoji="1" lang="en-US" sz="4000" dirty="0"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c = a * b</a:t>
            </a:r>
            <a:br>
              <a:rPr kumimoji="1" lang="en-US" sz="4000" dirty="0"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c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63864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</p:spTree>
    <p:extLst>
      <p:ext uri="{BB962C8B-B14F-4D97-AF65-F5344CB8AC3E}">
        <p14:creationId xmlns:p14="http://schemas.microsoft.com/office/powerpoint/2010/main" val="9862424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72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981200" y="44624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4400" b="1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16796" y="6579315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http://cs231n.github.io/python-numpy-tutorial/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260D92-535A-654B-8D13-F2945AEFD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6650" y="880681"/>
            <a:ext cx="7378700" cy="554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1734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7490"/>
            <a:ext cx="8229600" cy="543199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Quickstart</a:t>
            </a:r>
            <a:r>
              <a:rPr lang="en-US" dirty="0">
                <a:solidFill>
                  <a:schemeClr val="accent1"/>
                </a:solidFill>
              </a:rPr>
              <a:t> Tutorial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63" y="620688"/>
            <a:ext cx="8589874" cy="59766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31704" y="6597353"/>
            <a:ext cx="58143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https://docs.scipy.org/doc/numpy-dev/user/quickstart.html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661155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624" y="1456711"/>
            <a:ext cx="4176464" cy="49465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0" y="6597353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mr-IN" sz="1000" dirty="0" err="1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Source</a:t>
            </a:r>
            <a:r>
              <a:rPr lang="mr-IN" sz="1000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: </a:t>
            </a:r>
            <a:r>
              <a:rPr lang="mr-IN" sz="1000" u="sng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  <a:hlinkClick r:id="rId4"/>
              </a:rPr>
              <a:t>https://docs.scipy.org/doc/numpy-dev/user/quickstart.html</a:t>
            </a:r>
            <a:endParaRPr lang="en-US" sz="1000" dirty="0">
              <a:solidFill>
                <a:schemeClr val="bg1">
                  <a:lumMod val="75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021012" y="46858"/>
            <a:ext cx="8189788" cy="1370781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</a:p>
          <a:p>
            <a:pPr algn="l"/>
            <a:r>
              <a:rPr lang="en-US" sz="3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en-US" sz="3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np.arange</a:t>
            </a:r>
            <a:r>
              <a:rPr lang="en-US" sz="3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(15).reshape(3, 5)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958856" y="1737389"/>
            <a:ext cx="3826768" cy="148757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en-US" sz="3200" dirty="0" err="1">
                <a:latin typeface="Courier" pitchFamily="2" charset="0"/>
              </a:rPr>
              <a:t>a.shape</a:t>
            </a:r>
            <a:endParaRPr lang="en-US" sz="3200" dirty="0">
              <a:latin typeface="Courier" pitchFamily="2" charset="0"/>
            </a:endParaRPr>
          </a:p>
          <a:p>
            <a:pPr algn="l"/>
            <a:r>
              <a:rPr lang="en-US" sz="3200" dirty="0" err="1">
                <a:latin typeface="Courier" pitchFamily="2" charset="0"/>
              </a:rPr>
              <a:t>a.ndim</a:t>
            </a:r>
            <a:endParaRPr lang="en-US" sz="3200" dirty="0">
              <a:latin typeface="Courier" pitchFamily="2" charset="0"/>
            </a:endParaRPr>
          </a:p>
          <a:p>
            <a:pPr algn="l"/>
            <a:r>
              <a:rPr lang="en-US" sz="3200" dirty="0" err="1">
                <a:latin typeface="Courier" pitchFamily="2" charset="0"/>
              </a:rPr>
              <a:t>a.dtype.name</a:t>
            </a:r>
            <a:endParaRPr lang="en-US" sz="3200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86421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606871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chemeClr val="accent1"/>
                </a:solidFill>
              </a:rPr>
              <a:t>Matrix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450" y="973412"/>
            <a:ext cx="6517100" cy="55012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35546" y="6581002"/>
            <a:ext cx="53209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simple.wikipedia.org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/wiki/Matrix_(mathematics)</a:t>
            </a:r>
          </a:p>
        </p:txBody>
      </p:sp>
    </p:spTree>
    <p:extLst>
      <p:ext uri="{BB962C8B-B14F-4D97-AF65-F5344CB8AC3E}">
        <p14:creationId xmlns:p14="http://schemas.microsoft.com/office/powerpoint/2010/main" val="23681124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ndarray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Multidimensional Array Object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72255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77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060050" y="2149402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404286" y="794983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215680" y="4699018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17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431704" y="3252468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981200" y="40879"/>
            <a:ext cx="8229600" cy="754104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NumPy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ndarray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78339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78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060050" y="2888414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350884" y="1447919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36" y="4221088"/>
            <a:ext cx="4982580" cy="17281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703512" y="72008"/>
            <a:ext cx="8784976" cy="1268760"/>
          </a:xfrm>
          <a:solidFill>
            <a:srgbClr val="FFCC66"/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kumimoji="1" lang="en-US" alt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([1,2,3,4,5])</a:t>
            </a:r>
          </a:p>
        </p:txBody>
      </p:sp>
    </p:spTree>
    <p:extLst>
      <p:ext uri="{BB962C8B-B14F-4D97-AF65-F5344CB8AC3E}">
        <p14:creationId xmlns:p14="http://schemas.microsoft.com/office/powerpoint/2010/main" val="392393898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79</a:t>
            </a:fld>
            <a:endParaRPr lang="zh-TW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128" y="4869160"/>
            <a:ext cx="7983744" cy="1584176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215680" y="2803282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431704" y="1356732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7" name="Rectangle 6"/>
          <p:cNvSpPr/>
          <p:nvPr/>
        </p:nvSpPr>
        <p:spPr>
          <a:xfrm>
            <a:off x="1775520" y="94047"/>
            <a:ext cx="8712968" cy="88668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a = </a:t>
            </a:r>
            <a:r>
              <a:rPr lang="en-US" sz="2600" b="1" dirty="0" err="1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np.array</a:t>
            </a:r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([</a:t>
            </a:r>
            <a:r>
              <a:rPr lang="en-US" sz="12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[1,2,3,4,5],[6,7,8,9,10],[11,12,13,14,15],[16,17,18,19,20]</a:t>
            </a:r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])</a:t>
            </a:r>
          </a:p>
        </p:txBody>
      </p:sp>
    </p:spTree>
    <p:extLst>
      <p:ext uri="{BB962C8B-B14F-4D97-AF65-F5344CB8AC3E}">
        <p14:creationId xmlns:p14="http://schemas.microsoft.com/office/powerpoint/2010/main" val="3288079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2063750" y="333376"/>
            <a:ext cx="8229600" cy="6119813"/>
          </a:xfrm>
        </p:spPr>
        <p:txBody>
          <a:bodyPr>
            <a:normAutofit fontScale="90000"/>
          </a:bodyPr>
          <a:lstStyle/>
          <a:p>
            <a:r>
              <a:rPr lang="en-US" altLang="en-US" sz="7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Python</a:t>
            </a:r>
            <a:r>
              <a:rPr lang="en-US" altLang="en-US" sz="5400" dirty="0">
                <a:latin typeface="Calibri" charset="0"/>
                <a:ea typeface="標楷體" charset="-120"/>
              </a:rPr>
              <a:t> is an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interpreted, </a:t>
            </a:r>
            <a:b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object-oriented, </a:t>
            </a:r>
            <a:b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high-level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programming language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latin typeface="Calibri" charset="0"/>
                <a:ea typeface="標楷體" charset="-120"/>
              </a:rPr>
              <a:t>with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dynamic semantics</a:t>
            </a:r>
            <a:r>
              <a:rPr lang="en-US" altLang="en-US" sz="5400" dirty="0">
                <a:latin typeface="Calibri" charset="0"/>
                <a:ea typeface="標楷體" charset="-120"/>
              </a:rPr>
              <a:t>.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5BB7546-F9C2-5A4E-B2EC-FB08DC6BB16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91719" y="6550026"/>
            <a:ext cx="34085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www.python.org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/doc/essays/blurb/</a:t>
            </a:r>
          </a:p>
        </p:txBody>
      </p:sp>
      <p:pic>
        <p:nvPicPr>
          <p:cNvPr id="2867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9" y="1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28981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80</a:t>
            </a:fld>
            <a:endParaRPr lang="zh-TW" alt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847528" y="567644"/>
            <a:ext cx="8496944" cy="286135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</a:t>
            </a:r>
            <a:b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[20, 21, 22, 23]])</a:t>
            </a:r>
          </a:p>
          <a:p>
            <a:pPr algn="l"/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</a:t>
            </a:r>
            <a:endParaRPr kumimoji="1" lang="en-US" sz="4000" dirty="0">
              <a:latin typeface="Courier" charset="0"/>
              <a:ea typeface="標楷體" charset="-12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096000" y="3583323"/>
          <a:ext cx="3903084" cy="29365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5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0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3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10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11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13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20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21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22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23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248933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81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216" y="2110826"/>
            <a:ext cx="8670264" cy="3966685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225364" y="3501009"/>
          <a:ext cx="3903084" cy="29365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5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0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3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10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11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13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20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21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22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23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1746216" y="629839"/>
            <a:ext cx="8886858" cy="113825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[20, 21, 22, 23]])</a:t>
            </a:r>
          </a:p>
        </p:txBody>
      </p:sp>
    </p:spTree>
    <p:extLst>
      <p:ext uri="{BB962C8B-B14F-4D97-AF65-F5344CB8AC3E}">
        <p14:creationId xmlns:p14="http://schemas.microsoft.com/office/powerpoint/2010/main" val="325499339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sz="6600" dirty="0" err="1">
                <a:solidFill>
                  <a:schemeClr val="accent1"/>
                </a:solidFill>
              </a:rPr>
              <a:t>NumPy</a:t>
            </a:r>
            <a:r>
              <a:rPr lang="en-US" sz="6600" dirty="0">
                <a:solidFill>
                  <a:schemeClr val="accent1"/>
                </a:solidFill>
              </a:rPr>
              <a:t> Basics: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Arrays and </a:t>
            </a:r>
            <a:r>
              <a:rPr lang="en-US" sz="6600" dirty="0" err="1">
                <a:solidFill>
                  <a:schemeClr val="accent1"/>
                </a:solidFill>
              </a:rPr>
              <a:t>Vectorized</a:t>
            </a:r>
            <a:r>
              <a:rPr lang="en-US" sz="6600" dirty="0">
                <a:solidFill>
                  <a:schemeClr val="accent1"/>
                </a:solidFill>
              </a:rPr>
              <a:t> Computation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207568" y="6603980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https://www.safaribooksonline.com/library/view/python-for-data/9781449323592/ch04.html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8502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1440"/>
            <a:ext cx="8229600" cy="785273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Array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315" y="820062"/>
            <a:ext cx="6301371" cy="56077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07568" y="6603980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https://www.safaribooksonline.com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hlinkClick r:id="rId3"/>
              </a:rPr>
              <a:t>/library/view/python-for-data/9781449323592/ch04.html</a:t>
            </a:r>
            <a:endParaRPr lang="en-US" sz="10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71951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11776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Array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492" y="589840"/>
            <a:ext cx="4577724" cy="60075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07568" y="6603980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https://www.safaribooksonline.com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hlinkClick r:id="rId3"/>
              </a:rPr>
              <a:t>/library/view/python-for-data/9781449323592/ch04.html</a:t>
            </a:r>
            <a:endParaRPr lang="en-US" sz="10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24441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sz="6600" dirty="0">
                <a:solidFill>
                  <a:schemeClr val="accent1"/>
                </a:solidFill>
              </a:rPr>
              <a:t>Tensor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5790" y="1417639"/>
            <a:ext cx="9210261" cy="510222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3</a:t>
            </a:r>
            <a:r>
              <a:rPr lang="en-US" dirty="0">
                <a:solidFill>
                  <a:schemeClr val="accent1"/>
                </a:solidFill>
              </a:rPr>
              <a:t> </a:t>
            </a:r>
          </a:p>
          <a:p>
            <a:pPr lvl="1"/>
            <a:r>
              <a:rPr lang="en-US" dirty="0"/>
              <a:t>a rank 0 tensor; this is a </a:t>
            </a:r>
            <a:r>
              <a:rPr lang="en-US" b="1" dirty="0">
                <a:solidFill>
                  <a:srgbClr val="FF0000"/>
                </a:solidFill>
              </a:rPr>
              <a:t>scalar</a:t>
            </a:r>
            <a:r>
              <a:rPr lang="en-US" dirty="0"/>
              <a:t> with shape []</a:t>
            </a:r>
          </a:p>
          <a:p>
            <a:r>
              <a:rPr lang="en-US" b="1" dirty="0">
                <a:solidFill>
                  <a:schemeClr val="accent1"/>
                </a:solidFill>
              </a:rPr>
              <a:t>[1. ,2., 3.] </a:t>
            </a:r>
          </a:p>
          <a:p>
            <a:pPr lvl="1"/>
            <a:r>
              <a:rPr lang="en-US" dirty="0"/>
              <a:t>a rank 1 tensor; this is a </a:t>
            </a:r>
            <a:r>
              <a:rPr lang="en-US" b="1" dirty="0">
                <a:solidFill>
                  <a:srgbClr val="FF0000"/>
                </a:solidFill>
              </a:rPr>
              <a:t>vector</a:t>
            </a:r>
            <a:r>
              <a:rPr lang="en-US" dirty="0"/>
              <a:t> with shape [3]</a:t>
            </a:r>
          </a:p>
          <a:p>
            <a:r>
              <a:rPr lang="en-US" b="1" dirty="0">
                <a:solidFill>
                  <a:srgbClr val="FF0000"/>
                </a:solidFill>
              </a:rPr>
              <a:t>[[1., 2., 3.], [4., 5., 6.]] </a:t>
            </a:r>
          </a:p>
          <a:p>
            <a:pPr lvl="1"/>
            <a:r>
              <a:rPr lang="en-US" dirty="0"/>
              <a:t>a rank 2 tensor; a </a:t>
            </a:r>
            <a:r>
              <a:rPr lang="en-US" b="1" dirty="0">
                <a:solidFill>
                  <a:srgbClr val="FF0000"/>
                </a:solidFill>
              </a:rPr>
              <a:t>matrix</a:t>
            </a:r>
            <a:r>
              <a:rPr lang="en-US" dirty="0"/>
              <a:t> with shape [2, 3]</a:t>
            </a:r>
          </a:p>
          <a:p>
            <a:r>
              <a:rPr lang="en-US" sz="2800" dirty="0">
                <a:solidFill>
                  <a:srgbClr val="C00000"/>
                </a:solidFill>
              </a:rPr>
              <a:t>[[[1., 2., 3.]], [[7., 8., 9.]]] </a:t>
            </a:r>
          </a:p>
          <a:p>
            <a:pPr lvl="1"/>
            <a:r>
              <a:rPr lang="en-US" dirty="0"/>
              <a:t>a rank 3 </a:t>
            </a:r>
            <a:r>
              <a:rPr lang="en-US" b="1" dirty="0">
                <a:solidFill>
                  <a:srgbClr val="FF0000"/>
                </a:solidFill>
              </a:rPr>
              <a:t>tensor</a:t>
            </a:r>
            <a:r>
              <a:rPr lang="en-US" dirty="0"/>
              <a:t> with shape [2, 1, 3]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85</a:t>
            </a:fld>
            <a:endParaRPr lang="zh-TW" alt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83114" y="6477000"/>
            <a:ext cx="2943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2"/>
              </a:rPr>
              <a:t>https://</a:t>
            </a:r>
            <a:r>
              <a:rPr lang="en-US" altLang="en-US" sz="1800" dirty="0">
                <a:hlinkClick r:id="rId2"/>
              </a:rPr>
              <a:t>www.tensorflow.org/</a:t>
            </a:r>
            <a:endParaRPr lang="en-US" altLang="en-US" sz="1800" dirty="0"/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38" y="44624"/>
            <a:ext cx="773113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11854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A9220-A70E-3C44-A346-5359ADA19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86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D74398-FF68-494F-96BF-77BD010FDDA3}"/>
              </a:ext>
            </a:extLst>
          </p:cNvPr>
          <p:cNvSpPr/>
          <p:nvPr/>
        </p:nvSpPr>
        <p:spPr>
          <a:xfrm>
            <a:off x="7443828" y="492784"/>
            <a:ext cx="7393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80</a:t>
            </a:r>
            <a:endParaRPr lang="en-US" sz="3600" b="1" dirty="0">
              <a:latin typeface="Courier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C78592-C4F5-B54E-9087-CC9CF2B7FEB9}"/>
              </a:ext>
            </a:extLst>
          </p:cNvPr>
          <p:cNvSpPr/>
          <p:nvPr/>
        </p:nvSpPr>
        <p:spPr>
          <a:xfrm>
            <a:off x="6354873" y="1700809"/>
            <a:ext cx="29578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[50 60 70]</a:t>
            </a:r>
            <a:endParaRPr lang="en-US" sz="3600" b="1" dirty="0">
              <a:latin typeface="Courier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14213E-99F0-CC46-A688-B0292D0F7EFA}"/>
              </a:ext>
            </a:extLst>
          </p:cNvPr>
          <p:cNvSpPr/>
          <p:nvPr/>
        </p:nvSpPr>
        <p:spPr>
          <a:xfrm>
            <a:off x="6611869" y="3082186"/>
            <a:ext cx="240322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50 60 70</a:t>
            </a:r>
          </a:p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55 65 75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DA0188-3510-0246-AAA5-7036317EC854}"/>
              </a:ext>
            </a:extLst>
          </p:cNvPr>
          <p:cNvSpPr/>
          <p:nvPr/>
        </p:nvSpPr>
        <p:spPr>
          <a:xfrm>
            <a:off x="4439639" y="4869161"/>
            <a:ext cx="600837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[50 60 70] [70 80 90]</a:t>
            </a:r>
          </a:p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[55 65 75] [75 85 95]</a:t>
            </a:r>
          </a:p>
        </p:txBody>
      </p:sp>
      <p:sp>
        <p:nvSpPr>
          <p:cNvPr id="12" name="Right Bracket 11">
            <a:extLst>
              <a:ext uri="{FF2B5EF4-FFF2-40B4-BE49-F238E27FC236}">
                <a16:creationId xmlns:a16="http://schemas.microsoft.com/office/drawing/2014/main" id="{53CD109D-1531-7B4B-895A-A93FC709125C}"/>
              </a:ext>
            </a:extLst>
          </p:cNvPr>
          <p:cNvSpPr/>
          <p:nvPr/>
        </p:nvSpPr>
        <p:spPr>
          <a:xfrm>
            <a:off x="10200456" y="4869160"/>
            <a:ext cx="216024" cy="117057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ket 12">
            <a:extLst>
              <a:ext uri="{FF2B5EF4-FFF2-40B4-BE49-F238E27FC236}">
                <a16:creationId xmlns:a16="http://schemas.microsoft.com/office/drawing/2014/main" id="{A70AE9E4-70EA-0740-AFAF-17A8A21FD37D}"/>
              </a:ext>
            </a:extLst>
          </p:cNvPr>
          <p:cNvSpPr/>
          <p:nvPr/>
        </p:nvSpPr>
        <p:spPr>
          <a:xfrm>
            <a:off x="4439816" y="4894113"/>
            <a:ext cx="288032" cy="1206307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ket 13">
            <a:extLst>
              <a:ext uri="{FF2B5EF4-FFF2-40B4-BE49-F238E27FC236}">
                <a16:creationId xmlns:a16="http://schemas.microsoft.com/office/drawing/2014/main" id="{2008507E-35BE-E545-BA3A-F7E51E297088}"/>
              </a:ext>
            </a:extLst>
          </p:cNvPr>
          <p:cNvSpPr/>
          <p:nvPr/>
        </p:nvSpPr>
        <p:spPr>
          <a:xfrm>
            <a:off x="6524346" y="3068961"/>
            <a:ext cx="271410" cy="1143549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ket 14">
            <a:extLst>
              <a:ext uri="{FF2B5EF4-FFF2-40B4-BE49-F238E27FC236}">
                <a16:creationId xmlns:a16="http://schemas.microsoft.com/office/drawing/2014/main" id="{DFADBA74-BD77-9547-B6D9-F1F595C5EBEB}"/>
              </a:ext>
            </a:extLst>
          </p:cNvPr>
          <p:cNvSpPr/>
          <p:nvPr/>
        </p:nvSpPr>
        <p:spPr>
          <a:xfrm>
            <a:off x="8837838" y="3068961"/>
            <a:ext cx="210491" cy="1140809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C9E1E4-4C0F-3C41-AF8B-08A24A5C1C60}"/>
              </a:ext>
            </a:extLst>
          </p:cNvPr>
          <p:cNvSpPr/>
          <p:nvPr/>
        </p:nvSpPr>
        <p:spPr>
          <a:xfrm>
            <a:off x="1944008" y="369674"/>
            <a:ext cx="15791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Scalar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45DBD9-92D7-D24F-8D58-5BAC062705FF}"/>
              </a:ext>
            </a:extLst>
          </p:cNvPr>
          <p:cNvSpPr/>
          <p:nvPr/>
        </p:nvSpPr>
        <p:spPr>
          <a:xfrm>
            <a:off x="1929133" y="1639253"/>
            <a:ext cx="17019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Vector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1440790-6A62-904F-A0E8-1F6641A6A4CC}"/>
              </a:ext>
            </a:extLst>
          </p:cNvPr>
          <p:cNvSpPr/>
          <p:nvPr/>
        </p:nvSpPr>
        <p:spPr>
          <a:xfrm>
            <a:off x="1960839" y="3206923"/>
            <a:ext cx="17455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Matrix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0408944-620F-AD42-9531-05474BFD33D3}"/>
              </a:ext>
            </a:extLst>
          </p:cNvPr>
          <p:cNvSpPr/>
          <p:nvPr/>
        </p:nvSpPr>
        <p:spPr>
          <a:xfrm>
            <a:off x="1871969" y="5112545"/>
            <a:ext cx="17292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Tensor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88210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8924" y="1"/>
            <a:ext cx="8857557" cy="62616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Wes McKinney (2017), "Python for Data Analysis: Data Wrangling with Pandas, </a:t>
            </a:r>
            <a:r>
              <a:rPr lang="en-US" sz="2400" dirty="0" err="1">
                <a:solidFill>
                  <a:schemeClr val="accent1"/>
                </a:solidFill>
              </a:rPr>
              <a:t>NumPy</a:t>
            </a:r>
            <a:r>
              <a:rPr lang="en-US" sz="2400" dirty="0">
                <a:solidFill>
                  <a:schemeClr val="accent1"/>
                </a:solidFill>
              </a:rPr>
              <a:t>, and </a:t>
            </a:r>
            <a:r>
              <a:rPr lang="en-US" sz="2400" dirty="0" err="1">
                <a:solidFill>
                  <a:schemeClr val="accent1"/>
                </a:solidFill>
              </a:rPr>
              <a:t>IPython</a:t>
            </a:r>
            <a:r>
              <a:rPr lang="en-US" sz="2400" dirty="0">
                <a:solidFill>
                  <a:schemeClr val="accent1"/>
                </a:solidFill>
              </a:rPr>
              <a:t>", 2nd Edition, O'Reilly Media.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87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870" y="692696"/>
            <a:ext cx="8468258" cy="59192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92888" y="6539914"/>
            <a:ext cx="4006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https://github.com/wesm/pydata-book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526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3" y="810434"/>
            <a:ext cx="7886735" cy="57149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16796" y="6581002"/>
            <a:ext cx="59584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https://github.com/wesm/pydata-book/blob/2nd-edition/ch04.ipynb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58924" y="1"/>
            <a:ext cx="8857557" cy="62616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Wes McKinney (2017), "Python for Data Analysis: Data Wrangling with Pandas, </a:t>
            </a:r>
            <a:r>
              <a:rPr lang="en-US" sz="2400" dirty="0" err="1">
                <a:solidFill>
                  <a:schemeClr val="accent1"/>
                </a:solidFill>
              </a:rPr>
              <a:t>NumPy</a:t>
            </a:r>
            <a:r>
              <a:rPr lang="en-US" sz="2400" dirty="0">
                <a:solidFill>
                  <a:schemeClr val="accent1"/>
                </a:solidFill>
              </a:rPr>
              <a:t>, and </a:t>
            </a:r>
            <a:r>
              <a:rPr lang="en-US" sz="2400" dirty="0" err="1">
                <a:solidFill>
                  <a:schemeClr val="accent1"/>
                </a:solidFill>
              </a:rPr>
              <a:t>IPython</a:t>
            </a:r>
            <a:r>
              <a:rPr lang="en-US" sz="2400" dirty="0">
                <a:solidFill>
                  <a:schemeClr val="accent1"/>
                </a:solidFill>
              </a:rPr>
              <a:t>", 2nd Edition, O'Reilly Media.</a:t>
            </a:r>
          </a:p>
        </p:txBody>
      </p:sp>
    </p:spTree>
    <p:extLst>
      <p:ext uri="{BB962C8B-B14F-4D97-AF65-F5344CB8AC3E}">
        <p14:creationId xmlns:p14="http://schemas.microsoft.com/office/powerpoint/2010/main" val="202079268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112524"/>
            <a:ext cx="8229600" cy="115456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Natural Language Processing (NLP) and Text Mining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89</a:t>
            </a:fld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1991544" y="1340768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Raw text</a:t>
            </a:r>
          </a:p>
        </p:txBody>
      </p:sp>
      <p:sp>
        <p:nvSpPr>
          <p:cNvPr id="8" name="圓角矩形 6"/>
          <p:cNvSpPr/>
          <p:nvPr/>
        </p:nvSpPr>
        <p:spPr>
          <a:xfrm>
            <a:off x="1991544" y="2712020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Tokenization</a:t>
            </a:r>
          </a:p>
        </p:txBody>
      </p:sp>
      <p:sp>
        <p:nvSpPr>
          <p:cNvPr id="9" name="圓角矩形 6"/>
          <p:cNvSpPr/>
          <p:nvPr/>
        </p:nvSpPr>
        <p:spPr>
          <a:xfrm>
            <a:off x="2010544" y="4083272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Stop word removal</a:t>
            </a:r>
          </a:p>
        </p:txBody>
      </p:sp>
      <p:sp>
        <p:nvSpPr>
          <p:cNvPr id="10" name="圓角矩形 6"/>
          <p:cNvSpPr/>
          <p:nvPr/>
        </p:nvSpPr>
        <p:spPr>
          <a:xfrm>
            <a:off x="2014899" y="4768898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accent4">
                    <a:lumMod val="75000"/>
                  </a:schemeClr>
                </a:solidFill>
              </a:rPr>
              <a:t>Stemming</a:t>
            </a:r>
            <a:r>
              <a:rPr lang="en-US" altLang="zh-TW" sz="2400" b="1" dirty="0">
                <a:solidFill>
                  <a:schemeClr val="tx1"/>
                </a:solidFill>
              </a:rPr>
              <a:t> / </a:t>
            </a:r>
            <a:r>
              <a:rPr lang="en-US" altLang="zh-TW" sz="2400" b="1" dirty="0">
                <a:solidFill>
                  <a:schemeClr val="accent6">
                    <a:lumMod val="50000"/>
                  </a:schemeClr>
                </a:solidFill>
              </a:rPr>
              <a:t>Lemmatization</a:t>
            </a:r>
          </a:p>
        </p:txBody>
      </p:sp>
      <p:sp>
        <p:nvSpPr>
          <p:cNvPr id="11" name="圓角矩形 6"/>
          <p:cNvSpPr/>
          <p:nvPr/>
        </p:nvSpPr>
        <p:spPr>
          <a:xfrm>
            <a:off x="1991544" y="3397646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>
                <a:solidFill>
                  <a:schemeClr val="tx1"/>
                </a:solidFill>
              </a:rPr>
              <a:t>Part-of-Speech </a:t>
            </a:r>
            <a:r>
              <a:rPr lang="en-US" altLang="zh-TW" sz="2400" b="1" dirty="0">
                <a:solidFill>
                  <a:schemeClr val="tx1"/>
                </a:solidFill>
              </a:rPr>
              <a:t>(</a:t>
            </a:r>
            <a:r>
              <a:rPr lang="en-US" altLang="zh-TW" sz="2400" b="1">
                <a:solidFill>
                  <a:schemeClr val="tx1"/>
                </a:solidFill>
              </a:rPr>
              <a:t>POS)</a:t>
            </a:r>
            <a:endParaRPr lang="en-US" altLang="zh-TW" sz="2400" b="1" dirty="0">
              <a:solidFill>
                <a:schemeClr val="tx1"/>
              </a:solidFill>
            </a:endParaRPr>
          </a:p>
        </p:txBody>
      </p:sp>
      <p:sp>
        <p:nvSpPr>
          <p:cNvPr id="12" name="圓角矩形 6"/>
          <p:cNvSpPr/>
          <p:nvPr/>
        </p:nvSpPr>
        <p:spPr>
          <a:xfrm>
            <a:off x="2016315" y="5454524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Dependency Parser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48508" y="6616820"/>
            <a:ext cx="687588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Nitin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Hardeniya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(2015), NLTK Essentials,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Packt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Publishing; Florian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Leitner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(2015), Text mining - from Bayes rule to dependency parsing</a:t>
            </a:r>
          </a:p>
        </p:txBody>
      </p:sp>
      <p:sp>
        <p:nvSpPr>
          <p:cNvPr id="14" name="圓角矩形 6"/>
          <p:cNvSpPr/>
          <p:nvPr/>
        </p:nvSpPr>
        <p:spPr>
          <a:xfrm>
            <a:off x="2014899" y="2026394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Sentence Segmentation</a:t>
            </a:r>
          </a:p>
        </p:txBody>
      </p:sp>
      <p:sp>
        <p:nvSpPr>
          <p:cNvPr id="15" name="圓角矩形 6"/>
          <p:cNvSpPr/>
          <p:nvPr/>
        </p:nvSpPr>
        <p:spPr>
          <a:xfrm>
            <a:off x="2036240" y="6140152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String Metrics &amp; Matching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74612" y="4253986"/>
            <a:ext cx="18880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word’s stem</a:t>
            </a:r>
          </a:p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am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sym typeface="Wingdings"/>
              </a:rPr>
              <a:t> am</a:t>
            </a:r>
          </a:p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  <a:sym typeface="Wingdings"/>
              </a:rPr>
              <a:t>having 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sym typeface="Wingdings"/>
              </a:rPr>
              <a:t>hav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27193" y="4253986"/>
            <a:ext cx="20388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word’s lemma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am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 be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having  have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719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0"/>
            <a:ext cx="8640960" cy="846138"/>
          </a:xfrm>
        </p:spPr>
        <p:txBody>
          <a:bodyPr/>
          <a:lstStyle/>
          <a:p>
            <a:r>
              <a:rPr lang="en-US" sz="4200" dirty="0">
                <a:solidFill>
                  <a:schemeClr val="accent1"/>
                </a:solidFill>
              </a:rPr>
              <a:t>Python Ecosystem for Data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pyfinance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/why-python-is-best-choice-for-financial-data-modeling-in-2019-c0d0d1858c45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D46150-4286-0841-8417-BA1580E85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130" y="980346"/>
            <a:ext cx="8801741" cy="540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2387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183CA-A995-E245-B72B-2A748F128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88086"/>
            <a:ext cx="8229600" cy="132469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spaCy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Natural Language Processing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7D9F27-CD7C-8747-8DCE-15E2AFF8D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90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AD7CCB-A8CB-3847-B7A5-4B12909AD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075" y="1484785"/>
            <a:ext cx="9144000" cy="499161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E30FF1F-3CAF-2949-AB6E-046EDE63BF81}"/>
              </a:ext>
            </a:extLst>
          </p:cNvPr>
          <p:cNvSpPr/>
          <p:nvPr/>
        </p:nvSpPr>
        <p:spPr>
          <a:xfrm>
            <a:off x="5175801" y="6508698"/>
            <a:ext cx="1770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https://spacy.io/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29680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91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B457DE9-E23C-1449-8AD1-E2776DCFF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"/>
            <a:ext cx="96012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E54BE5-B3AD-944A-92EF-F24B55593186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3F0971-13B4-AD4D-9627-72E9DF655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68761"/>
            <a:ext cx="9144000" cy="50848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D5E60B-440A-E84A-A694-9D3EA5B2C550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1884880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B457DE9-E23C-1449-8AD1-E2776DCFF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E54BE5-B3AD-944A-92EF-F24B55593186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7E03CC-382C-2640-A25F-79737610E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98524"/>
            <a:ext cx="9144000" cy="51548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6B300B-0D4F-7843-B09C-24DF0E4381C8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1175123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93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91F567-29B2-D240-8E3E-75D069606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96752"/>
            <a:ext cx="9144000" cy="508485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E5411DB-3C00-7847-8038-1999FD8B8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2BE2BA-0A3E-D349-B036-B9D4F2B0E43F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700D1A-C459-0C4E-B25A-EBABB946D374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6395594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94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9FD78-4D30-B64F-B7DD-F3EF2331E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96173"/>
            <a:ext cx="9144000" cy="499560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D5C98E1-D8B9-5F40-8DD0-27F6D842C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503" y="1"/>
            <a:ext cx="8928991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3FB239-C527-9248-A5BD-B9443A7E80CA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511937-240E-7A4F-BB6F-99D64A9B6EBC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6356454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95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0DFA3-0CF9-624D-8ED9-37D9D38FF4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3"/>
          <a:stretch/>
        </p:blipFill>
        <p:spPr>
          <a:xfrm>
            <a:off x="1524000" y="1368431"/>
            <a:ext cx="9144000" cy="478210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5A7E26A-9D08-9B44-885A-EBEB17B6D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504" y="1"/>
            <a:ext cx="91440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273DF9-BB84-414A-8E5C-84B5B27598B9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706F60-0310-1343-8866-82E125CB88CC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5581957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96</a:t>
            </a:fld>
            <a:endParaRPr lang="zh-TW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8C42ED6-218B-994E-8E2F-0CE9760DE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"/>
            <a:ext cx="9303026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BA4096-72B1-8440-9B01-D99779B08C35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4FABAB-AE71-B548-B558-7B456385AF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09328"/>
            <a:ext cx="9144000" cy="46559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58173D-8093-404A-BD77-4DFDC9E26026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4360291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97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01E4DD-7C6A-534E-853A-56698DFFB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E3AD48-D326-6547-A3B1-F8254D57053D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0DFA3-0CF9-624D-8ED9-37D9D38FF4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3"/>
          <a:stretch/>
        </p:blipFill>
        <p:spPr>
          <a:xfrm>
            <a:off x="1524000" y="1368431"/>
            <a:ext cx="9144000" cy="47821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4382D77-2211-E04F-AB67-1EA114F0DCF5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8037250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98</a:t>
            </a:fld>
            <a:endParaRPr lang="zh-TW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5A7E26A-9D08-9B44-885A-EBEB17B6D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747" y="1"/>
            <a:ext cx="9245443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273DF9-BB84-414A-8E5C-84B5B27598B9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1E183F-9AAA-924A-8131-1BB20185B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34" y="1065717"/>
            <a:ext cx="9752068" cy="542295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4467A0-4827-A846-8266-C0616F9F0C5C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4243775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F2D267-D503-1D4A-AE71-EDD5A5E46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16" y="1092749"/>
            <a:ext cx="10141167" cy="533534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0F0743C-719D-144C-B48F-9860C7E78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747" y="1"/>
            <a:ext cx="9245443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D3579F-B179-F74A-A349-766750B2BA1B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4E4440-DF41-BC44-B675-8DDAC55BC35B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817333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13313</TotalTime>
  <Words>8101</Words>
  <Application>Microsoft Macintosh PowerPoint</Application>
  <PresentationFormat>Widescreen</PresentationFormat>
  <Paragraphs>1216</Paragraphs>
  <Slides>133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133</vt:i4>
      </vt:variant>
    </vt:vector>
  </HeadingPairs>
  <TitlesOfParts>
    <vt:vector size="139" baseType="lpstr">
      <vt:lpstr>Arial</vt:lpstr>
      <vt:lpstr>Calibri</vt:lpstr>
      <vt:lpstr>Courier</vt:lpstr>
      <vt:lpstr>Courier New</vt:lpstr>
      <vt:lpstr>Roboto</vt:lpstr>
      <vt:lpstr>Office Theme</vt:lpstr>
      <vt:lpstr>Python for  Natural Language Processing</vt:lpstr>
      <vt:lpstr>Syllabus</vt:lpstr>
      <vt:lpstr>Syllabus</vt:lpstr>
      <vt:lpstr>Syllabus</vt:lpstr>
      <vt:lpstr>Python for  Natural Language Processing</vt:lpstr>
      <vt:lpstr>Outline</vt:lpstr>
      <vt:lpstr>Python</vt:lpstr>
      <vt:lpstr>Python is an  interpreted,  object-oriented,  high-level  programming language  with  dynamic semantics.</vt:lpstr>
      <vt:lpstr>Python Ecosystem for Data Science</vt:lpstr>
      <vt:lpstr>Python Ecosystem for Data Science</vt:lpstr>
      <vt:lpstr>The Quant Finance PyData Stack</vt:lpstr>
      <vt:lpstr>Google Colab</vt:lpstr>
      <vt:lpstr>PowerPoint Presentation</vt:lpstr>
      <vt:lpstr>Numpy</vt:lpstr>
      <vt:lpstr>Python matplotlib</vt:lpstr>
      <vt:lpstr>Python Pandas</vt:lpstr>
      <vt:lpstr>Connect Google Colab in Google Drive</vt:lpstr>
      <vt:lpstr>Google Colab</vt:lpstr>
      <vt:lpstr>Google Colab</vt:lpstr>
      <vt:lpstr>Connect Colaboratory to Google Drive</vt:lpstr>
      <vt:lpstr>Google Colab</vt:lpstr>
      <vt:lpstr>Google Colab</vt:lpstr>
      <vt:lpstr>Google Colab</vt:lpstr>
      <vt:lpstr>Run Jupyter Notebook  Python3 GPU Google Colab</vt:lpstr>
      <vt:lpstr>Google Colab Python Hello World print('Hello World')</vt:lpstr>
      <vt:lpstr>Anaconda The Most Popular Python  Data Science Platform</vt:lpstr>
      <vt:lpstr>Download Anaconda</vt:lpstr>
      <vt:lpstr>Python HelloWorld</vt:lpstr>
      <vt:lpstr>Anaconda-Navigator</vt:lpstr>
      <vt:lpstr>Anaconda Navigator</vt:lpstr>
      <vt:lpstr>Jupyter Notebook</vt:lpstr>
      <vt:lpstr>Jupyter Notebook New Python 3</vt:lpstr>
      <vt:lpstr>print("hello, world")</vt:lpstr>
      <vt:lpstr>PowerPoint Presentation</vt:lpstr>
      <vt:lpstr>Python Programming</vt:lpstr>
      <vt:lpstr>PowerPoint Presentation</vt:lpstr>
      <vt:lpstr>Python Fiddle</vt:lpstr>
      <vt:lpstr>Text input and output</vt:lpstr>
      <vt:lpstr>Python in Google Colab</vt:lpstr>
      <vt:lpstr>Text input and output</vt:lpstr>
      <vt:lpstr>Variables</vt:lpstr>
      <vt:lpstr>Python Basic Operators</vt:lpstr>
      <vt:lpstr>BMI Calculator in Python</vt:lpstr>
      <vt:lpstr>BMI Calculator in Python</vt:lpstr>
      <vt:lpstr>Future value  of a specified  principal amount,  rate of interest, and  a number of years</vt:lpstr>
      <vt:lpstr>Future Value (FV)</vt:lpstr>
      <vt:lpstr>Future Value (FV)</vt:lpstr>
      <vt:lpstr>Future Value (FV)</vt:lpstr>
      <vt:lpstr>if statements</vt:lpstr>
      <vt:lpstr>if elif else</vt:lpstr>
      <vt:lpstr>for loops</vt:lpstr>
      <vt:lpstr>for loops</vt:lpstr>
      <vt:lpstr>while loops</vt:lpstr>
      <vt:lpstr>def Functions</vt:lpstr>
      <vt:lpstr>Lists []</vt:lpstr>
      <vt:lpstr>Tuples ()</vt:lpstr>
      <vt:lpstr>Dictionary {key : value}</vt:lpstr>
      <vt:lpstr>Sets {}</vt:lpstr>
      <vt:lpstr>File Input / Output</vt:lpstr>
      <vt:lpstr>File Input / Output</vt:lpstr>
      <vt:lpstr>try except finally</vt:lpstr>
      <vt:lpstr>class</vt:lpstr>
      <vt:lpstr>Big Data Analytics  with  Numpy  in Python</vt:lpstr>
      <vt:lpstr>Numpy</vt:lpstr>
      <vt:lpstr>NumPy  is the  fundamental package  for  scientific computing  with Python.</vt:lpstr>
      <vt:lpstr>NumPy</vt:lpstr>
      <vt:lpstr>NumPy</vt:lpstr>
      <vt:lpstr>NumPy ndarray</vt:lpstr>
      <vt:lpstr>v = list(range(1, 6)) v 2 * v import numpy as np v = np.arange(1, 6) v 2 * v</vt:lpstr>
      <vt:lpstr>PowerPoint Presentation</vt:lpstr>
      <vt:lpstr>import numpy as np a = np.array([1, 2, 3]) b = np.array([4, 5, 6]) c = a * b c</vt:lpstr>
      <vt:lpstr>PowerPoint Presentation</vt:lpstr>
      <vt:lpstr>Numpy Quickstart Tutorial</vt:lpstr>
      <vt:lpstr>PowerPoint Presentation</vt:lpstr>
      <vt:lpstr>Matrix</vt:lpstr>
      <vt:lpstr>NumPy ndarray:  Multidimensional Array Object</vt:lpstr>
      <vt:lpstr>NumPy ndarray</vt:lpstr>
      <vt:lpstr>import numpy as np a = np.array([1,2,3,4,5])</vt:lpstr>
      <vt:lpstr>PowerPoint Presentation</vt:lpstr>
      <vt:lpstr>PowerPoint Presentation</vt:lpstr>
      <vt:lpstr>PowerPoint Presentation</vt:lpstr>
      <vt:lpstr>NumPy Basics:  Arrays and Vectorized Computation</vt:lpstr>
      <vt:lpstr>NumPy Array</vt:lpstr>
      <vt:lpstr>Numpy Array</vt:lpstr>
      <vt:lpstr>Tensor</vt:lpstr>
      <vt:lpstr>PowerPoint Presentation</vt:lpstr>
      <vt:lpstr>Wes McKinney (2017), "Python for Data Analysis: Data Wrangling with Pandas, NumPy, and IPython", 2nd Edition, O'Reilly Media.</vt:lpstr>
      <vt:lpstr>Wes McKinney (2017), "Python for Data Analysis: Data Wrangling with Pandas, NumPy, and IPython", 2nd Edition, O'Reilly Media.</vt:lpstr>
      <vt:lpstr>Natural Language Processing (NLP) and Text Mining</vt:lpstr>
      <vt:lpstr>spaCy:  Natural Language Processing</vt:lpstr>
      <vt:lpstr>Python in Google Colab (Python101)</vt:lpstr>
      <vt:lpstr>Python in Google Colab (Python101)</vt:lpstr>
      <vt:lpstr>Python in Google Colab (Python101)</vt:lpstr>
      <vt:lpstr>Python in Google Colab (Python101)</vt:lpstr>
      <vt:lpstr>Python in Google Colab (Python101)</vt:lpstr>
      <vt:lpstr>Python in Google Colab (Python101)</vt:lpstr>
      <vt:lpstr>Python in Google Colab</vt:lpstr>
      <vt:lpstr>Python in Google Colab (Python101)</vt:lpstr>
      <vt:lpstr>Python in Google Colab (Python101)</vt:lpstr>
      <vt:lpstr>Text Classification</vt:lpstr>
      <vt:lpstr>Text Classification Workflow</vt:lpstr>
      <vt:lpstr>Text Classification Flowchart</vt:lpstr>
      <vt:lpstr>Text Classification S/W&lt;1500: N-gram</vt:lpstr>
      <vt:lpstr>Text Classification S/W&gt;=1500: Sequence</vt:lpstr>
      <vt:lpstr>Step 2.5: Choose a Model Samples/Words &lt; 1500 150,000/100 = 1500</vt:lpstr>
      <vt:lpstr>PowerPoint Presentation</vt:lpstr>
      <vt:lpstr>Step 3: Prepare Your Data</vt:lpstr>
      <vt:lpstr>One-hot encoding</vt:lpstr>
      <vt:lpstr>Word embeddings</vt:lpstr>
      <vt:lpstr>Word embeddings</vt:lpstr>
      <vt:lpstr>PowerPoint Presentation</vt:lpstr>
      <vt:lpstr>PowerPoint Presentation</vt:lpstr>
      <vt:lpstr>PowerPoint Presentation</vt:lpstr>
      <vt:lpstr>PowerPoint Presentation</vt:lpstr>
      <vt:lpstr>from keras.preprocessing.text import Tokenizer</vt:lpstr>
      <vt:lpstr>from keras.preprocessing.text import Tokenizer</vt:lpstr>
      <vt:lpstr>texts_to_matrix =  t.texts_to_matrix(docs, mode='count')</vt:lpstr>
      <vt:lpstr>t.texts_to_matrix(docs, mode='tfidf')</vt:lpstr>
      <vt:lpstr>NLP  Libraries  and  Tools</vt:lpstr>
      <vt:lpstr>spaCy:  Natural Language Processing</vt:lpstr>
      <vt:lpstr>NLTK (Natural Language Toolkit)</vt:lpstr>
      <vt:lpstr>Natural Language Processing with Python – Analyzing Text with the Natural Language Toolkit</vt:lpstr>
      <vt:lpstr>gensim</vt:lpstr>
      <vt:lpstr>TextBlob</vt:lpstr>
      <vt:lpstr>Polyglot</vt:lpstr>
      <vt:lpstr>scikit-learn</vt:lpstr>
      <vt:lpstr>TensorFlow NLP Examples</vt:lpstr>
      <vt:lpstr>Text Classification IMDB Movie Reviews</vt:lpstr>
      <vt:lpstr>NLP with Transformers Github</vt:lpstr>
      <vt:lpstr>NLP with Transformers Github Notebooks</vt:lpstr>
      <vt:lpstr>Python in Google Colab (Python101)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 for Text Analytics</dc:title>
  <dc:subject/>
  <dc:creator>Min-Yuh Day</dc:creator>
  <cp:keywords>Artificial Intelligence, Text Analytics, AITA</cp:keywords>
  <dc:description>Artificial Intelligence for Text Analytics</dc:description>
  <cp:lastModifiedBy>imyday@gmail.com</cp:lastModifiedBy>
  <cp:revision>729</cp:revision>
  <cp:lastPrinted>2020-12-23T14:44:17Z</cp:lastPrinted>
  <dcterms:created xsi:type="dcterms:W3CDTF">2019-09-12T03:09:52Z</dcterms:created>
  <dcterms:modified xsi:type="dcterms:W3CDTF">2022-03-07T23:02:08Z</dcterms:modified>
  <cp:category/>
</cp:coreProperties>
</file>