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7"/>
  </p:notesMasterIdLst>
  <p:handoutMasterIdLst>
    <p:handoutMasterId r:id="rId118"/>
  </p:handoutMasterIdLst>
  <p:sldIdLst>
    <p:sldId id="2029" r:id="rId2"/>
    <p:sldId id="2994" r:id="rId3"/>
    <p:sldId id="2996" r:id="rId4"/>
    <p:sldId id="2995" r:id="rId5"/>
    <p:sldId id="3680" r:id="rId6"/>
    <p:sldId id="3690" r:id="rId7"/>
    <p:sldId id="3692" r:id="rId8"/>
    <p:sldId id="3017" r:id="rId9"/>
    <p:sldId id="3019" r:id="rId10"/>
    <p:sldId id="3018" r:id="rId11"/>
    <p:sldId id="3065" r:id="rId12"/>
    <p:sldId id="3084" r:id="rId13"/>
    <p:sldId id="3094" r:id="rId14"/>
    <p:sldId id="3090" r:id="rId15"/>
    <p:sldId id="3091" r:id="rId16"/>
    <p:sldId id="3092" r:id="rId17"/>
    <p:sldId id="3093" r:id="rId18"/>
    <p:sldId id="3146" r:id="rId19"/>
    <p:sldId id="3239" r:id="rId20"/>
    <p:sldId id="3241" r:id="rId21"/>
    <p:sldId id="3314" r:id="rId22"/>
    <p:sldId id="3417" r:id="rId23"/>
    <p:sldId id="3416" r:id="rId24"/>
    <p:sldId id="3478" r:id="rId25"/>
    <p:sldId id="3595" r:id="rId26"/>
    <p:sldId id="3607" r:id="rId27"/>
    <p:sldId id="3606" r:id="rId28"/>
    <p:sldId id="3673" r:id="rId29"/>
    <p:sldId id="3674" r:id="rId30"/>
    <p:sldId id="3658" r:id="rId31"/>
    <p:sldId id="3663" r:id="rId32"/>
    <p:sldId id="3697" r:id="rId33"/>
    <p:sldId id="3418" r:id="rId34"/>
    <p:sldId id="3698" r:id="rId35"/>
    <p:sldId id="3608" r:id="rId36"/>
    <p:sldId id="3623" r:id="rId37"/>
    <p:sldId id="3609" r:id="rId38"/>
    <p:sldId id="3624" r:id="rId39"/>
    <p:sldId id="3610" r:id="rId40"/>
    <p:sldId id="3611" r:id="rId41"/>
    <p:sldId id="3612" r:id="rId42"/>
    <p:sldId id="3613" r:id="rId43"/>
    <p:sldId id="3625" r:id="rId44"/>
    <p:sldId id="3614" r:id="rId45"/>
    <p:sldId id="3626" r:id="rId46"/>
    <p:sldId id="3615" r:id="rId47"/>
    <p:sldId id="3616" r:id="rId48"/>
    <p:sldId id="3617" r:id="rId49"/>
    <p:sldId id="3627" r:id="rId50"/>
    <p:sldId id="3618" r:id="rId51"/>
    <p:sldId id="3619" r:id="rId52"/>
    <p:sldId id="3620" r:id="rId53"/>
    <p:sldId id="3621" r:id="rId54"/>
    <p:sldId id="3634" r:id="rId55"/>
    <p:sldId id="3635" r:id="rId56"/>
    <p:sldId id="3628" r:id="rId57"/>
    <p:sldId id="3629" r:id="rId58"/>
    <p:sldId id="3636" r:id="rId59"/>
    <p:sldId id="3630" r:id="rId60"/>
    <p:sldId id="3637" r:id="rId61"/>
    <p:sldId id="3638" r:id="rId62"/>
    <p:sldId id="3639" r:id="rId63"/>
    <p:sldId id="3631" r:id="rId64"/>
    <p:sldId id="3632" r:id="rId65"/>
    <p:sldId id="3633" r:id="rId66"/>
    <p:sldId id="3622" r:id="rId67"/>
    <p:sldId id="3640" r:id="rId68"/>
    <p:sldId id="3641" r:id="rId69"/>
    <p:sldId id="3648" r:id="rId70"/>
    <p:sldId id="3654" r:id="rId71"/>
    <p:sldId id="3655" r:id="rId72"/>
    <p:sldId id="3642" r:id="rId73"/>
    <p:sldId id="3643" r:id="rId74"/>
    <p:sldId id="3644" r:id="rId75"/>
    <p:sldId id="3645" r:id="rId76"/>
    <p:sldId id="3646" r:id="rId77"/>
    <p:sldId id="3533" r:id="rId78"/>
    <p:sldId id="3650" r:id="rId79"/>
    <p:sldId id="3651" r:id="rId80"/>
    <p:sldId id="3652" r:id="rId81"/>
    <p:sldId id="3653" r:id="rId82"/>
    <p:sldId id="3699" r:id="rId83"/>
    <p:sldId id="3700" r:id="rId84"/>
    <p:sldId id="3701" r:id="rId85"/>
    <p:sldId id="3702" r:id="rId86"/>
    <p:sldId id="3656" r:id="rId87"/>
    <p:sldId id="3657" r:id="rId88"/>
    <p:sldId id="3703" r:id="rId89"/>
    <p:sldId id="3659" r:id="rId90"/>
    <p:sldId id="3660" r:id="rId91"/>
    <p:sldId id="3661" r:id="rId92"/>
    <p:sldId id="3675" r:id="rId93"/>
    <p:sldId id="3662" r:id="rId94"/>
    <p:sldId id="3704" r:id="rId95"/>
    <p:sldId id="3664" r:id="rId96"/>
    <p:sldId id="3665" r:id="rId97"/>
    <p:sldId id="3676" r:id="rId98"/>
    <p:sldId id="3666" r:id="rId99"/>
    <p:sldId id="3667" r:id="rId100"/>
    <p:sldId id="3677" r:id="rId101"/>
    <p:sldId id="3668" r:id="rId102"/>
    <p:sldId id="3669" r:id="rId103"/>
    <p:sldId id="3670" r:id="rId104"/>
    <p:sldId id="3671" r:id="rId105"/>
    <p:sldId id="3672" r:id="rId106"/>
    <p:sldId id="3685" r:id="rId107"/>
    <p:sldId id="3678" r:id="rId108"/>
    <p:sldId id="3679" r:id="rId109"/>
    <p:sldId id="3684" r:id="rId110"/>
    <p:sldId id="3705" r:id="rId111"/>
    <p:sldId id="3706" r:id="rId112"/>
    <p:sldId id="3681" r:id="rId113"/>
    <p:sldId id="3682" r:id="rId114"/>
    <p:sldId id="3683" r:id="rId115"/>
    <p:sldId id="3025" r:id="rId116"/>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2" autoAdjust="0"/>
    <p:restoredTop sz="92891"/>
  </p:normalViewPr>
  <p:slideViewPr>
    <p:cSldViewPr>
      <p:cViewPr varScale="1">
        <p:scale>
          <a:sx n="100" d="100"/>
          <a:sy n="100" d="100"/>
        </p:scale>
        <p:origin x="472" y="160"/>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2021/11/25</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2021/11/25</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2021/11/25</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2021/11/25</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2021/11/25</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2021/11/25</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2021/11/25</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2021/11/25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5" Type="http://schemas.openxmlformats.org/officeDocument/2006/relationships/image" Target="../media/image6.png"/><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dirty="0">
                <a:solidFill>
                  <a:srgbClr val="898989"/>
                </a:solidFill>
                <a:cs typeface="Times New Roman" pitchFamily="18" charset="0"/>
              </a:rPr>
              <a:t>2021/12/23</a:t>
            </a:r>
            <a:endParaRPr kumimoji="0" lang="zh-TW" altLang="en-US" sz="2500"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29000"/>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1101SE10</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(M6131) (Fall 2021)</a:t>
            </a:r>
            <a:br>
              <a:rPr kumimoji="0" lang="is-IS" altLang="zh-TW" sz="1600" dirty="0">
                <a:solidFill>
                  <a:srgbClr val="7F7F7F"/>
                </a:solidFill>
              </a:rPr>
            </a:br>
            <a:r>
              <a:rPr kumimoji="0" lang="en-US" altLang="ja-JP" sz="1600" dirty="0">
                <a:solidFill>
                  <a:srgbClr val="7F7F7F"/>
                </a:solidFill>
              </a:rPr>
              <a:t> Thu 11, 12, 13 (19:25-22:10) (209)</a:t>
            </a:r>
          </a:p>
        </p:txBody>
      </p:sp>
      <p:pic>
        <p:nvPicPr>
          <p:cNvPr id="15" name="Picture 14">
            <a:extLst>
              <a:ext uri="{FF2B5EF4-FFF2-40B4-BE49-F238E27FC236}">
                <a16:creationId xmlns:a16="http://schemas.microsoft.com/office/drawing/2014/main" id="{90642F81-C81E-5F4D-A185-542750238EBD}"/>
              </a:ext>
            </a:extLst>
          </p:cNvPr>
          <p:cNvPicPr>
            <a:picLocks noChangeAspect="1"/>
          </p:cNvPicPr>
          <p:nvPr/>
        </p:nvPicPr>
        <p:blipFill>
          <a:blip r:embed="rId14"/>
          <a:stretch>
            <a:fillRect/>
          </a:stretch>
        </p:blipFill>
        <p:spPr>
          <a:xfrm>
            <a:off x="330511" y="4717652"/>
            <a:ext cx="421513" cy="511280"/>
          </a:xfrm>
          <a:prstGeom prst="rect">
            <a:avLst/>
          </a:prstGeom>
        </p:spPr>
      </p:pic>
      <p:pic>
        <p:nvPicPr>
          <p:cNvPr id="16" name="Picture 15">
            <a:extLst>
              <a:ext uri="{FF2B5EF4-FFF2-40B4-BE49-F238E27FC236}">
                <a16:creationId xmlns:a16="http://schemas.microsoft.com/office/drawing/2014/main" id="{7D5043A7-D8CA-AF44-A21C-29BC06058190}"/>
              </a:ext>
            </a:extLst>
          </p:cNvPr>
          <p:cNvPicPr>
            <a:picLocks noChangeAspect="1"/>
          </p:cNvPicPr>
          <p:nvPr/>
        </p:nvPicPr>
        <p:blipFill>
          <a:blip r:embed="rId15"/>
          <a:stretch>
            <a:fillRect/>
          </a:stretch>
        </p:blipFill>
        <p:spPr>
          <a:xfrm>
            <a:off x="35496" y="5149968"/>
            <a:ext cx="511280" cy="511280"/>
          </a:xfrm>
          <a:prstGeom prst="rect">
            <a:avLst/>
          </a:prstGeom>
        </p:spPr>
      </p:pic>
      <p:pic>
        <p:nvPicPr>
          <p:cNvPr id="17" name="Picture 16">
            <a:extLst>
              <a:ext uri="{FF2B5EF4-FFF2-40B4-BE49-F238E27FC236}">
                <a16:creationId xmlns:a16="http://schemas.microsoft.com/office/drawing/2014/main" id="{DC2B377C-CA70-284D-891C-0ECB15F29C5B}"/>
              </a:ext>
            </a:extLst>
          </p:cNvPr>
          <p:cNvPicPr>
            <a:picLocks noChangeAspect="1"/>
          </p:cNvPicPr>
          <p:nvPr/>
        </p:nvPicPr>
        <p:blipFill>
          <a:blip r:embed="rId16"/>
          <a:stretch>
            <a:fillRect/>
          </a:stretch>
        </p:blipFill>
        <p:spPr>
          <a:xfrm>
            <a:off x="535691" y="5145274"/>
            <a:ext cx="511280" cy="511280"/>
          </a:xfrm>
          <a:prstGeom prst="rect">
            <a:avLst/>
          </a:prstGeom>
        </p:spPr>
      </p:pic>
      <p:pic>
        <p:nvPicPr>
          <p:cNvPr id="18" name="Picture 17">
            <a:extLst>
              <a:ext uri="{FF2B5EF4-FFF2-40B4-BE49-F238E27FC236}">
                <a16:creationId xmlns:a16="http://schemas.microsoft.com/office/drawing/2014/main" id="{0C703043-6CA3-644F-980A-8305B707C476}"/>
              </a:ext>
            </a:extLst>
          </p:cNvPr>
          <p:cNvPicPr>
            <a:picLocks noChangeAspect="1"/>
          </p:cNvPicPr>
          <p:nvPr/>
        </p:nvPicPr>
        <p:blipFill>
          <a:blip r:embed="rId17"/>
          <a:stretch>
            <a:fillRect/>
          </a:stretch>
        </p:blipFill>
        <p:spPr>
          <a:xfrm>
            <a:off x="93158" y="4195264"/>
            <a:ext cx="935665" cy="421967"/>
          </a:xfrm>
          <a:prstGeom prst="rect">
            <a:avLst/>
          </a:prstGeom>
        </p:spPr>
      </p:pic>
      <p:sp>
        <p:nvSpPr>
          <p:cNvPr id="24" name="標題 1">
            <a:extLst>
              <a:ext uri="{FF2B5EF4-FFF2-40B4-BE49-F238E27FC236}">
                <a16:creationId xmlns:a16="http://schemas.microsoft.com/office/drawing/2014/main" id="{C25128F7-36FB-9842-8E0A-8BE91DBB3343}"/>
              </a:ext>
            </a:extLst>
          </p:cNvPr>
          <p:cNvSpPr txBox="1">
            <a:spLocks/>
          </p:cNvSpPr>
          <p:nvPr/>
        </p:nvSpPr>
        <p:spPr bwMode="auto">
          <a:xfrm>
            <a:off x="179512" y="1485354"/>
            <a:ext cx="8784976" cy="1943646"/>
          </a:xfrm>
          <a:prstGeom prst="rect">
            <a:avLst/>
          </a:prstGeom>
          <a:noFill/>
          <a:ln>
            <a:noFill/>
          </a:ln>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4800" b="1" dirty="0">
                <a:solidFill>
                  <a:srgbClr val="C00000"/>
                </a:solidFill>
                <a:ea typeface="標楷體" pitchFamily="65" charset="-120"/>
              </a:rPr>
              <a:t>測試、</a:t>
            </a:r>
            <a:r>
              <a:rPr lang="en-US" altLang="zh-TW" sz="4800" b="1" dirty="0">
                <a:solidFill>
                  <a:srgbClr val="C00000"/>
                </a:solidFill>
                <a:ea typeface="標楷體" pitchFamily="65" charset="-120"/>
              </a:rPr>
              <a:t>DevOps</a:t>
            </a:r>
            <a:r>
              <a:rPr lang="zh-TW" altLang="en-US" sz="4800" b="1" dirty="0">
                <a:solidFill>
                  <a:srgbClr val="C00000"/>
                </a:solidFill>
                <a:ea typeface="標楷體" pitchFamily="65" charset="-120"/>
              </a:rPr>
              <a:t>和程式碼管理：</a:t>
            </a:r>
            <a:br>
              <a:rPr lang="en-US" altLang="zh-TW" sz="4800" b="1" dirty="0">
                <a:solidFill>
                  <a:srgbClr val="C00000"/>
                </a:solidFill>
                <a:ea typeface="標楷體" pitchFamily="65" charset="-120"/>
              </a:rPr>
            </a:br>
            <a:r>
              <a:rPr lang="zh-TW" altLang="en-US" sz="4800" b="1" dirty="0">
                <a:solidFill>
                  <a:srgbClr val="C00000"/>
                </a:solidFill>
                <a:ea typeface="標楷體" pitchFamily="65" charset="-120"/>
              </a:rPr>
              <a:t>程式碼管理和</a:t>
            </a:r>
            <a:r>
              <a:rPr lang="en-US" altLang="zh-TW" sz="4800" b="1" dirty="0">
                <a:solidFill>
                  <a:srgbClr val="C00000"/>
                </a:solidFill>
                <a:ea typeface="標楷體" pitchFamily="65" charset="-120"/>
              </a:rPr>
              <a:t>DevOps</a:t>
            </a:r>
            <a:r>
              <a:rPr lang="zh-TW" altLang="en-US" sz="4800" b="1" dirty="0">
                <a:solidFill>
                  <a:srgbClr val="C00000"/>
                </a:solidFill>
                <a:ea typeface="標楷體" pitchFamily="65" charset="-120"/>
              </a:rPr>
              <a:t>自動化 </a:t>
            </a:r>
            <a:br>
              <a:rPr lang="en-US" altLang="zh-TW" sz="2400" b="1" dirty="0">
                <a:solidFill>
                  <a:srgbClr val="C00000"/>
                </a:solidFill>
                <a:ea typeface="標楷體" pitchFamily="65" charset="-120"/>
              </a:rPr>
            </a:br>
            <a:r>
              <a:rPr lang="en-US" altLang="zh-TW" sz="1800" b="1" dirty="0">
                <a:solidFill>
                  <a:srgbClr val="C00000"/>
                </a:solidFill>
                <a:ea typeface="標楷體" pitchFamily="65" charset="-120"/>
              </a:rPr>
              <a:t>(Testing, DevOps and Code Management: Code management and DevOps automation)</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754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DEEEC09-5289-6341-B1DF-2CE914562BB1}"/>
              </a:ext>
            </a:extLst>
          </p:cNvPr>
          <p:cNvSpPr>
            <a:spLocks noGrp="1"/>
          </p:cNvSpPr>
          <p:nvPr>
            <p:ph type="sldNum" sz="quarter" idx="12"/>
          </p:nvPr>
        </p:nvSpPr>
        <p:spPr/>
        <p:txBody>
          <a:bodyPr/>
          <a:lstStyle/>
          <a:p>
            <a:pPr>
              <a:defRPr/>
            </a:pPr>
            <a:fld id="{E78C9E75-97FD-45D9-8ED3-955348887BB1}" type="slidenum">
              <a:rPr lang="zh-TW" altLang="en-US" smtClean="0"/>
              <a:pPr>
                <a:defRPr/>
              </a:pPr>
              <a:t>100</a:t>
            </a:fld>
            <a:endParaRPr lang="zh-TW" altLang="en-US"/>
          </a:p>
        </p:txBody>
      </p:sp>
      <p:pic>
        <p:nvPicPr>
          <p:cNvPr id="7" name="Picture 6">
            <a:extLst>
              <a:ext uri="{FF2B5EF4-FFF2-40B4-BE49-F238E27FC236}">
                <a16:creationId xmlns:a16="http://schemas.microsoft.com/office/drawing/2014/main" id="{D10ED5CD-F2CE-6F45-BC0B-465921D84C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264" y="1773015"/>
            <a:ext cx="7365472" cy="4752528"/>
          </a:xfrm>
          <a:prstGeom prst="rect">
            <a:avLst/>
          </a:prstGeom>
        </p:spPr>
      </p:pic>
      <p:pic>
        <p:nvPicPr>
          <p:cNvPr id="8" name="Picture 7">
            <a:extLst>
              <a:ext uri="{FF2B5EF4-FFF2-40B4-BE49-F238E27FC236}">
                <a16:creationId xmlns:a16="http://schemas.microsoft.com/office/drawing/2014/main" id="{A42CAD40-78C5-0C4D-A780-F7C8E670F9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332656"/>
            <a:ext cx="2929180" cy="1224930"/>
          </a:xfrm>
          <a:prstGeom prst="rect">
            <a:avLst/>
          </a:prstGeom>
        </p:spPr>
      </p:pic>
      <p:sp>
        <p:nvSpPr>
          <p:cNvPr id="9" name="Rectangle 8">
            <a:extLst>
              <a:ext uri="{FF2B5EF4-FFF2-40B4-BE49-F238E27FC236}">
                <a16:creationId xmlns:a16="http://schemas.microsoft.com/office/drawing/2014/main" id="{32E4022F-7A29-E040-8BA3-451A8E875ADB}"/>
              </a:ext>
            </a:extLst>
          </p:cNvPr>
          <p:cNvSpPr/>
          <p:nvPr/>
        </p:nvSpPr>
        <p:spPr>
          <a:xfrm>
            <a:off x="2983817" y="6536377"/>
            <a:ext cx="2092239" cy="276999"/>
          </a:xfrm>
          <a:prstGeom prst="rect">
            <a:avLst/>
          </a:prstGeom>
        </p:spPr>
        <p:txBody>
          <a:bodyPr wrap="none">
            <a:spAutoFit/>
          </a:bodyPr>
          <a:lstStyle/>
          <a:p>
            <a:r>
              <a:rPr lang="en-US" sz="1200" dirty="0">
                <a:solidFill>
                  <a:schemeClr val="bg1">
                    <a:lumMod val="65000"/>
                  </a:schemeClr>
                </a:solidFill>
              </a:rPr>
              <a:t>Source: https://git-</a:t>
            </a:r>
            <a:r>
              <a:rPr lang="en-US" sz="1200" dirty="0" err="1">
                <a:solidFill>
                  <a:schemeClr val="bg1">
                    <a:lumMod val="65000"/>
                  </a:schemeClr>
                </a:solidFill>
              </a:rPr>
              <a:t>scm.com</a:t>
            </a:r>
            <a:r>
              <a:rPr lang="en-US" sz="1200" dirty="0">
                <a:solidFill>
                  <a:schemeClr val="bg1">
                    <a:lumMod val="65000"/>
                  </a:schemeClr>
                </a:solidFill>
              </a:rPr>
              <a:t>/</a:t>
            </a:r>
          </a:p>
        </p:txBody>
      </p:sp>
    </p:spTree>
    <p:extLst>
      <p:ext uri="{BB962C8B-B14F-4D97-AF65-F5344CB8AC3E}">
        <p14:creationId xmlns:p14="http://schemas.microsoft.com/office/powerpoint/2010/main" val="36591781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90364"/>
          </a:xfrm>
        </p:spPr>
        <p:txBody>
          <a:bodyPr/>
          <a:lstStyle/>
          <a:p>
            <a:r>
              <a:rPr lang="en-US" dirty="0">
                <a:solidFill>
                  <a:schemeClr val="tx2"/>
                </a:solidFill>
              </a:rPr>
              <a:t>Benefits of </a:t>
            </a:r>
            <a:br>
              <a:rPr lang="en-US" dirty="0">
                <a:solidFill>
                  <a:schemeClr val="tx2"/>
                </a:solidFill>
              </a:rPr>
            </a:br>
            <a:r>
              <a:rPr lang="en-US" dirty="0">
                <a:solidFill>
                  <a:schemeClr val="tx2"/>
                </a:solidFill>
              </a:rPr>
              <a:t>distributed code management</a:t>
            </a:r>
          </a:p>
        </p:txBody>
      </p:sp>
      <p:sp>
        <p:nvSpPr>
          <p:cNvPr id="7" name="Rounded Rectangle 6">
            <a:extLst>
              <a:ext uri="{FF2B5EF4-FFF2-40B4-BE49-F238E27FC236}">
                <a16:creationId xmlns:a16="http://schemas.microsoft.com/office/drawing/2014/main" id="{3FB322CC-D7B2-3E45-A9F9-737DDB23194D}"/>
              </a:ext>
            </a:extLst>
          </p:cNvPr>
          <p:cNvSpPr>
            <a:spLocks noChangeArrowheads="1"/>
          </p:cNvSpPr>
          <p:nvPr/>
        </p:nvSpPr>
        <p:spPr bwMode="auto">
          <a:xfrm>
            <a:off x="539552" y="1523072"/>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Resilience</a:t>
            </a:r>
          </a:p>
        </p:txBody>
      </p:sp>
      <p:sp>
        <p:nvSpPr>
          <p:cNvPr id="8" name="Rounded Rectangle 7">
            <a:extLst>
              <a:ext uri="{FF2B5EF4-FFF2-40B4-BE49-F238E27FC236}">
                <a16:creationId xmlns:a16="http://schemas.microsoft.com/office/drawing/2014/main" id="{D37BFD7E-95C4-0645-9265-02E146651479}"/>
              </a:ext>
            </a:extLst>
          </p:cNvPr>
          <p:cNvSpPr>
            <a:spLocks noChangeArrowheads="1"/>
          </p:cNvSpPr>
          <p:nvPr/>
        </p:nvSpPr>
        <p:spPr bwMode="auto">
          <a:xfrm>
            <a:off x="539552" y="3124108"/>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Speed</a:t>
            </a:r>
          </a:p>
        </p:txBody>
      </p:sp>
      <p:sp>
        <p:nvSpPr>
          <p:cNvPr id="9" name="Rounded Rectangle 8">
            <a:extLst>
              <a:ext uri="{FF2B5EF4-FFF2-40B4-BE49-F238E27FC236}">
                <a16:creationId xmlns:a16="http://schemas.microsoft.com/office/drawing/2014/main" id="{2EF7F116-3F17-FC46-ACF5-A574E514326E}"/>
              </a:ext>
            </a:extLst>
          </p:cNvPr>
          <p:cNvSpPr>
            <a:spLocks noChangeArrowheads="1"/>
          </p:cNvSpPr>
          <p:nvPr/>
        </p:nvSpPr>
        <p:spPr bwMode="auto">
          <a:xfrm>
            <a:off x="539552" y="4725144"/>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Flexibility</a:t>
            </a:r>
          </a:p>
        </p:txBody>
      </p:sp>
    </p:spTree>
    <p:extLst>
      <p:ext uri="{BB962C8B-B14F-4D97-AF65-F5344CB8AC3E}">
        <p14:creationId xmlns:p14="http://schemas.microsoft.com/office/powerpoint/2010/main" val="417459378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3000" dirty="0">
                <a:solidFill>
                  <a:srgbClr val="C00000"/>
                </a:solidFill>
              </a:rPr>
              <a:t>Branching and merging </a:t>
            </a:r>
            <a:r>
              <a:rPr lang="en-US" sz="3000" dirty="0"/>
              <a:t>are fundamental ideas that are supported by all code management systems. </a:t>
            </a:r>
          </a:p>
          <a:p>
            <a:r>
              <a:rPr lang="en-US" sz="3000" dirty="0"/>
              <a:t>A </a:t>
            </a:r>
            <a:r>
              <a:rPr lang="en-US" sz="3000" dirty="0">
                <a:solidFill>
                  <a:srgbClr val="C00000"/>
                </a:solidFill>
              </a:rPr>
              <a:t>branch</a:t>
            </a:r>
            <a:r>
              <a:rPr lang="en-US" sz="3000" dirty="0"/>
              <a:t> is an </a:t>
            </a:r>
            <a:r>
              <a:rPr lang="en-US" sz="3000" dirty="0">
                <a:solidFill>
                  <a:srgbClr val="C00000"/>
                </a:solidFill>
              </a:rPr>
              <a:t>independent, stand-alone version </a:t>
            </a:r>
            <a:r>
              <a:rPr lang="en-US" sz="3000" dirty="0"/>
              <a:t>that is created when a developer wishes to change a file. </a:t>
            </a:r>
          </a:p>
          <a:p>
            <a:r>
              <a:rPr lang="en-US" sz="3000" dirty="0"/>
              <a:t>The changes made by developers in their own branches may be </a:t>
            </a:r>
            <a:r>
              <a:rPr lang="en-US" sz="3000" dirty="0">
                <a:solidFill>
                  <a:srgbClr val="C00000"/>
                </a:solidFill>
              </a:rPr>
              <a:t>merged</a:t>
            </a:r>
            <a:r>
              <a:rPr lang="en-US" sz="3000" dirty="0"/>
              <a:t> to create a new shared branch. </a:t>
            </a:r>
          </a:p>
          <a:p>
            <a:r>
              <a:rPr lang="en-US" sz="3000" dirty="0"/>
              <a:t>The repository ensures that </a:t>
            </a:r>
            <a:r>
              <a:rPr lang="en-US" sz="3000" dirty="0">
                <a:solidFill>
                  <a:srgbClr val="C00000"/>
                </a:solidFill>
              </a:rPr>
              <a:t>branch files </a:t>
            </a:r>
            <a:r>
              <a:rPr lang="en-US" sz="3000" dirty="0"/>
              <a:t>that have been changed cannot overwrite repository files without a </a:t>
            </a:r>
            <a:r>
              <a:rPr lang="en-US" sz="3000" dirty="0">
                <a:solidFill>
                  <a:srgbClr val="C00000"/>
                </a:solidFill>
              </a:rPr>
              <a:t>merge operation</a:t>
            </a:r>
            <a:r>
              <a:rPr lang="en-US" sz="3000" dirty="0"/>
              <a:t>.</a:t>
            </a:r>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Branching and merging</a:t>
            </a:r>
          </a:p>
        </p:txBody>
      </p:sp>
    </p:spTree>
    <p:extLst>
      <p:ext uri="{BB962C8B-B14F-4D97-AF65-F5344CB8AC3E}">
        <p14:creationId xmlns:p14="http://schemas.microsoft.com/office/powerpoint/2010/main" val="25568079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a:extLst>
              <a:ext uri="{FF2B5EF4-FFF2-40B4-BE49-F238E27FC236}">
                <a16:creationId xmlns:a16="http://schemas.microsoft.com/office/drawing/2014/main" id="{1D59405C-F354-3C4C-B581-C07D4D546BD7}"/>
              </a:ext>
            </a:extLst>
          </p:cNvPr>
          <p:cNvCxnSpPr>
            <a:cxnSpLocks/>
          </p:cNvCxnSpPr>
          <p:nvPr/>
        </p:nvCxnSpPr>
        <p:spPr>
          <a:xfrm>
            <a:off x="2195736" y="2440777"/>
            <a:ext cx="3024336"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Branching and merging</a:t>
            </a:r>
          </a:p>
        </p:txBody>
      </p:sp>
      <p:cxnSp>
        <p:nvCxnSpPr>
          <p:cNvPr id="8" name="Straight Arrow Connector 7">
            <a:extLst>
              <a:ext uri="{FF2B5EF4-FFF2-40B4-BE49-F238E27FC236}">
                <a16:creationId xmlns:a16="http://schemas.microsoft.com/office/drawing/2014/main" id="{274FC39C-DF1A-E049-B0CF-750DE4DB84B4}"/>
              </a:ext>
            </a:extLst>
          </p:cNvPr>
          <p:cNvCxnSpPr>
            <a:cxnSpLocks/>
          </p:cNvCxnSpPr>
          <p:nvPr/>
        </p:nvCxnSpPr>
        <p:spPr>
          <a:xfrm>
            <a:off x="1187624" y="3918955"/>
            <a:ext cx="6624736"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ED47A804-2895-A044-92E4-7BE76ECD3305}"/>
              </a:ext>
            </a:extLst>
          </p:cNvPr>
          <p:cNvSpPr/>
          <p:nvPr/>
        </p:nvSpPr>
        <p:spPr>
          <a:xfrm>
            <a:off x="1763688" y="2233817"/>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6" name="Oval 15">
            <a:extLst>
              <a:ext uri="{FF2B5EF4-FFF2-40B4-BE49-F238E27FC236}">
                <a16:creationId xmlns:a16="http://schemas.microsoft.com/office/drawing/2014/main" id="{6EF5517D-5BC2-D846-AB2A-342005A77701}"/>
              </a:ext>
            </a:extLst>
          </p:cNvPr>
          <p:cNvSpPr/>
          <p:nvPr/>
        </p:nvSpPr>
        <p:spPr>
          <a:xfrm>
            <a:off x="2699792" y="2233817"/>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7" name="Oval 16">
            <a:extLst>
              <a:ext uri="{FF2B5EF4-FFF2-40B4-BE49-F238E27FC236}">
                <a16:creationId xmlns:a16="http://schemas.microsoft.com/office/drawing/2014/main" id="{4261E3EE-EBBE-E348-A902-B72381F6A07D}"/>
              </a:ext>
            </a:extLst>
          </p:cNvPr>
          <p:cNvSpPr/>
          <p:nvPr/>
        </p:nvSpPr>
        <p:spPr>
          <a:xfrm>
            <a:off x="3635896" y="2233817"/>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1" name="Oval 20">
            <a:extLst>
              <a:ext uri="{FF2B5EF4-FFF2-40B4-BE49-F238E27FC236}">
                <a16:creationId xmlns:a16="http://schemas.microsoft.com/office/drawing/2014/main" id="{20041C8C-491A-874C-9E1D-3A20FD8AA515}"/>
              </a:ext>
            </a:extLst>
          </p:cNvPr>
          <p:cNvSpPr/>
          <p:nvPr/>
        </p:nvSpPr>
        <p:spPr>
          <a:xfrm>
            <a:off x="1763688"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2" name="Oval 21">
            <a:extLst>
              <a:ext uri="{FF2B5EF4-FFF2-40B4-BE49-F238E27FC236}">
                <a16:creationId xmlns:a16="http://schemas.microsoft.com/office/drawing/2014/main" id="{85C578B4-FF4D-814C-BCB7-6113FB7A5190}"/>
              </a:ext>
            </a:extLst>
          </p:cNvPr>
          <p:cNvSpPr/>
          <p:nvPr/>
        </p:nvSpPr>
        <p:spPr>
          <a:xfrm>
            <a:off x="2699792"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3" name="Oval 22">
            <a:extLst>
              <a:ext uri="{FF2B5EF4-FFF2-40B4-BE49-F238E27FC236}">
                <a16:creationId xmlns:a16="http://schemas.microsoft.com/office/drawing/2014/main" id="{83D3FE51-D48C-E84A-AB18-561787D3DD87}"/>
              </a:ext>
            </a:extLst>
          </p:cNvPr>
          <p:cNvSpPr/>
          <p:nvPr/>
        </p:nvSpPr>
        <p:spPr>
          <a:xfrm>
            <a:off x="3635896"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4" name="Oval 23">
            <a:extLst>
              <a:ext uri="{FF2B5EF4-FFF2-40B4-BE49-F238E27FC236}">
                <a16:creationId xmlns:a16="http://schemas.microsoft.com/office/drawing/2014/main" id="{05C98199-83C2-AD48-8552-5BFE56E59464}"/>
              </a:ext>
            </a:extLst>
          </p:cNvPr>
          <p:cNvSpPr/>
          <p:nvPr/>
        </p:nvSpPr>
        <p:spPr>
          <a:xfrm>
            <a:off x="4644008"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5" name="Oval 24">
            <a:extLst>
              <a:ext uri="{FF2B5EF4-FFF2-40B4-BE49-F238E27FC236}">
                <a16:creationId xmlns:a16="http://schemas.microsoft.com/office/drawing/2014/main" id="{5985312E-A92F-F348-A544-9B98D89CEB4F}"/>
              </a:ext>
            </a:extLst>
          </p:cNvPr>
          <p:cNvSpPr/>
          <p:nvPr/>
        </p:nvSpPr>
        <p:spPr>
          <a:xfrm>
            <a:off x="5580112"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6" name="Oval 25">
            <a:extLst>
              <a:ext uri="{FF2B5EF4-FFF2-40B4-BE49-F238E27FC236}">
                <a16:creationId xmlns:a16="http://schemas.microsoft.com/office/drawing/2014/main" id="{3BBAC572-1F55-754F-9484-965351480883}"/>
              </a:ext>
            </a:extLst>
          </p:cNvPr>
          <p:cNvSpPr/>
          <p:nvPr/>
        </p:nvSpPr>
        <p:spPr>
          <a:xfrm>
            <a:off x="6516216"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7" name="Oval 26">
            <a:extLst>
              <a:ext uri="{FF2B5EF4-FFF2-40B4-BE49-F238E27FC236}">
                <a16:creationId xmlns:a16="http://schemas.microsoft.com/office/drawing/2014/main" id="{A44BA79D-33FE-5D49-B63C-58A1E86CADBF}"/>
              </a:ext>
            </a:extLst>
          </p:cNvPr>
          <p:cNvSpPr/>
          <p:nvPr/>
        </p:nvSpPr>
        <p:spPr>
          <a:xfrm>
            <a:off x="755576"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cxnSp>
        <p:nvCxnSpPr>
          <p:cNvPr id="32" name="Straight Arrow Connector 31">
            <a:extLst>
              <a:ext uri="{FF2B5EF4-FFF2-40B4-BE49-F238E27FC236}">
                <a16:creationId xmlns:a16="http://schemas.microsoft.com/office/drawing/2014/main" id="{4EC3C9A9-E9B7-CD40-AB41-952FF460220D}"/>
              </a:ext>
            </a:extLst>
          </p:cNvPr>
          <p:cNvCxnSpPr>
            <a:cxnSpLocks/>
            <a:endCxn id="24" idx="4"/>
          </p:cNvCxnSpPr>
          <p:nvPr/>
        </p:nvCxnSpPr>
        <p:spPr>
          <a:xfrm flipV="1">
            <a:off x="4860032" y="4077072"/>
            <a:ext cx="0" cy="1118138"/>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82E8B79-F884-2149-8397-7B4791C6AB18}"/>
              </a:ext>
            </a:extLst>
          </p:cNvPr>
          <p:cNvCxnSpPr>
            <a:cxnSpLocks/>
            <a:stCxn id="29" idx="6"/>
            <a:endCxn id="31" idx="2"/>
          </p:cNvCxnSpPr>
          <p:nvPr/>
        </p:nvCxnSpPr>
        <p:spPr>
          <a:xfrm>
            <a:off x="3131840" y="5375229"/>
            <a:ext cx="1512168"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F52D8E6-543D-9446-9C86-3086497E5C5B}"/>
              </a:ext>
            </a:extLst>
          </p:cNvPr>
          <p:cNvCxnSpPr>
            <a:cxnSpLocks/>
            <a:stCxn id="22" idx="4"/>
            <a:endCxn id="29" idx="0"/>
          </p:cNvCxnSpPr>
          <p:nvPr/>
        </p:nvCxnSpPr>
        <p:spPr>
          <a:xfrm>
            <a:off x="2915816" y="4077072"/>
            <a:ext cx="0" cy="1118137"/>
          </a:xfrm>
          <a:prstGeom prst="straightConnector1">
            <a:avLst/>
          </a:prstGeom>
          <a:ln w="1016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458F5A4-4F81-1643-B82D-75A06D6835B9}"/>
              </a:ext>
            </a:extLst>
          </p:cNvPr>
          <p:cNvCxnSpPr>
            <a:cxnSpLocks/>
            <a:stCxn id="21" idx="0"/>
            <a:endCxn id="15" idx="4"/>
          </p:cNvCxnSpPr>
          <p:nvPr/>
        </p:nvCxnSpPr>
        <p:spPr>
          <a:xfrm flipV="1">
            <a:off x="1979712" y="2593857"/>
            <a:ext cx="0" cy="1123175"/>
          </a:xfrm>
          <a:prstGeom prst="straightConnector1">
            <a:avLst/>
          </a:prstGeom>
          <a:ln w="1016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9378740D-2C67-4D4D-A79D-FBD125CC5B77}"/>
              </a:ext>
            </a:extLst>
          </p:cNvPr>
          <p:cNvSpPr/>
          <p:nvPr/>
        </p:nvSpPr>
        <p:spPr>
          <a:xfrm>
            <a:off x="2699792" y="5195209"/>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30" name="Oval 29">
            <a:extLst>
              <a:ext uri="{FF2B5EF4-FFF2-40B4-BE49-F238E27FC236}">
                <a16:creationId xmlns:a16="http://schemas.microsoft.com/office/drawing/2014/main" id="{4DC2525A-12E1-114F-84E6-7BE2F53F47E5}"/>
              </a:ext>
            </a:extLst>
          </p:cNvPr>
          <p:cNvSpPr/>
          <p:nvPr/>
        </p:nvSpPr>
        <p:spPr>
          <a:xfrm>
            <a:off x="3635896" y="5195209"/>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31" name="Oval 30">
            <a:extLst>
              <a:ext uri="{FF2B5EF4-FFF2-40B4-BE49-F238E27FC236}">
                <a16:creationId xmlns:a16="http://schemas.microsoft.com/office/drawing/2014/main" id="{B4BC4500-5F92-F349-8269-4DD7048FC3C1}"/>
              </a:ext>
            </a:extLst>
          </p:cNvPr>
          <p:cNvSpPr/>
          <p:nvPr/>
        </p:nvSpPr>
        <p:spPr>
          <a:xfrm>
            <a:off x="4644008" y="5195209"/>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46" name="TextBox 45">
            <a:extLst>
              <a:ext uri="{FF2B5EF4-FFF2-40B4-BE49-F238E27FC236}">
                <a16:creationId xmlns:a16="http://schemas.microsoft.com/office/drawing/2014/main" id="{F23D08D5-90B2-B04D-AFC2-9FB4B60AC106}"/>
              </a:ext>
            </a:extLst>
          </p:cNvPr>
          <p:cNvSpPr txBox="1"/>
          <p:nvPr/>
        </p:nvSpPr>
        <p:spPr>
          <a:xfrm>
            <a:off x="556145" y="2136248"/>
            <a:ext cx="805029"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Alice</a:t>
            </a:r>
          </a:p>
        </p:txBody>
      </p:sp>
      <p:sp>
        <p:nvSpPr>
          <p:cNvPr id="47" name="TextBox 46">
            <a:extLst>
              <a:ext uri="{FF2B5EF4-FFF2-40B4-BE49-F238E27FC236}">
                <a16:creationId xmlns:a16="http://schemas.microsoft.com/office/drawing/2014/main" id="{7533451E-EBA3-9548-82C3-74F3FCF405EF}"/>
              </a:ext>
            </a:extLst>
          </p:cNvPr>
          <p:cNvSpPr txBox="1"/>
          <p:nvPr/>
        </p:nvSpPr>
        <p:spPr>
          <a:xfrm>
            <a:off x="1499002" y="5166300"/>
            <a:ext cx="688009"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Bob</a:t>
            </a:r>
          </a:p>
        </p:txBody>
      </p:sp>
      <p:sp>
        <p:nvSpPr>
          <p:cNvPr id="48" name="TextBox 47">
            <a:extLst>
              <a:ext uri="{FF2B5EF4-FFF2-40B4-BE49-F238E27FC236}">
                <a16:creationId xmlns:a16="http://schemas.microsoft.com/office/drawing/2014/main" id="{51CCBFD1-091F-7D4C-8AC1-7D3CB1688004}"/>
              </a:ext>
            </a:extLst>
          </p:cNvPr>
          <p:cNvSpPr txBox="1"/>
          <p:nvPr/>
        </p:nvSpPr>
        <p:spPr>
          <a:xfrm>
            <a:off x="2742056" y="5787690"/>
            <a:ext cx="199894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Bug fix branch</a:t>
            </a:r>
          </a:p>
        </p:txBody>
      </p:sp>
      <p:sp>
        <p:nvSpPr>
          <p:cNvPr id="49" name="TextBox 48">
            <a:extLst>
              <a:ext uri="{FF2B5EF4-FFF2-40B4-BE49-F238E27FC236}">
                <a16:creationId xmlns:a16="http://schemas.microsoft.com/office/drawing/2014/main" id="{DA76C451-86CD-454C-A7AD-818CC95EA351}"/>
              </a:ext>
            </a:extLst>
          </p:cNvPr>
          <p:cNvSpPr txBox="1"/>
          <p:nvPr/>
        </p:nvSpPr>
        <p:spPr>
          <a:xfrm>
            <a:off x="4882865" y="4410251"/>
            <a:ext cx="1012906"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Merge</a:t>
            </a:r>
          </a:p>
        </p:txBody>
      </p:sp>
      <p:sp>
        <p:nvSpPr>
          <p:cNvPr id="50" name="TextBox 49">
            <a:extLst>
              <a:ext uri="{FF2B5EF4-FFF2-40B4-BE49-F238E27FC236}">
                <a16:creationId xmlns:a16="http://schemas.microsoft.com/office/drawing/2014/main" id="{9B7A6718-BFCD-B340-80F3-A71629F28469}"/>
              </a:ext>
            </a:extLst>
          </p:cNvPr>
          <p:cNvSpPr txBox="1"/>
          <p:nvPr/>
        </p:nvSpPr>
        <p:spPr>
          <a:xfrm>
            <a:off x="6773406" y="4142830"/>
            <a:ext cx="2041393"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Master branch</a:t>
            </a:r>
          </a:p>
        </p:txBody>
      </p:sp>
      <p:sp>
        <p:nvSpPr>
          <p:cNvPr id="51" name="TextBox 50">
            <a:extLst>
              <a:ext uri="{FF2B5EF4-FFF2-40B4-BE49-F238E27FC236}">
                <a16:creationId xmlns:a16="http://schemas.microsoft.com/office/drawing/2014/main" id="{DE64A6AF-36D1-954E-A70E-F267A31A033B}"/>
              </a:ext>
            </a:extLst>
          </p:cNvPr>
          <p:cNvSpPr txBox="1"/>
          <p:nvPr/>
        </p:nvSpPr>
        <p:spPr>
          <a:xfrm>
            <a:off x="1724201" y="1661635"/>
            <a:ext cx="3647537"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Feature experiment branch</a:t>
            </a:r>
          </a:p>
        </p:txBody>
      </p:sp>
    </p:spTree>
    <p:extLst>
      <p:ext uri="{BB962C8B-B14F-4D97-AF65-F5344CB8AC3E}">
        <p14:creationId xmlns:p14="http://schemas.microsoft.com/office/powerpoint/2010/main" val="123021914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By using </a:t>
            </a:r>
            <a:r>
              <a:rPr lang="en-US" sz="2800" dirty="0">
                <a:solidFill>
                  <a:srgbClr val="C00000"/>
                </a:solidFill>
              </a:rPr>
              <a:t>DevOps with automated support</a:t>
            </a:r>
            <a:r>
              <a:rPr lang="en-US" sz="2800" dirty="0"/>
              <a:t>, you can dramatically </a:t>
            </a:r>
            <a:r>
              <a:rPr lang="en-US" sz="2800" dirty="0">
                <a:solidFill>
                  <a:srgbClr val="C00000"/>
                </a:solidFill>
              </a:rPr>
              <a:t>reduce the time and costs for integration, deployment and delivery</a:t>
            </a:r>
            <a:r>
              <a:rPr lang="en-US" sz="2800" dirty="0"/>
              <a:t>.</a:t>
            </a:r>
          </a:p>
          <a:p>
            <a:r>
              <a:rPr lang="en-US" sz="2800" dirty="0"/>
              <a:t>Everything that can be, should be </a:t>
            </a:r>
            <a:r>
              <a:rPr lang="en-US" sz="2800" dirty="0">
                <a:solidFill>
                  <a:srgbClr val="C00000"/>
                </a:solidFill>
              </a:rPr>
              <a:t>automated is a fundamental principle of DevOps</a:t>
            </a:r>
            <a:r>
              <a:rPr lang="en-US" sz="2800" dirty="0"/>
              <a:t>. </a:t>
            </a:r>
          </a:p>
          <a:p>
            <a:r>
              <a:rPr lang="en-US" sz="2800" dirty="0"/>
              <a:t>As well as reducing the costs and time required for integration, deployment and delivery</a:t>
            </a:r>
            <a:r>
              <a:rPr lang="en-US" sz="2800" dirty="0">
                <a:solidFill>
                  <a:srgbClr val="C00000"/>
                </a:solidFill>
              </a:rPr>
              <a:t>, process automation</a:t>
            </a:r>
            <a:r>
              <a:rPr lang="en-US" sz="2800" dirty="0"/>
              <a:t> also makes these processes more </a:t>
            </a:r>
            <a:r>
              <a:rPr lang="en-US" sz="2800" dirty="0">
                <a:solidFill>
                  <a:srgbClr val="C00000"/>
                </a:solidFill>
              </a:rPr>
              <a:t>reliable and reproducible</a:t>
            </a:r>
            <a:r>
              <a:rPr lang="en-US" sz="2800" dirty="0"/>
              <a:t>. </a:t>
            </a:r>
          </a:p>
          <a:p>
            <a:r>
              <a:rPr lang="en-US" sz="2800" dirty="0">
                <a:solidFill>
                  <a:srgbClr val="C00000"/>
                </a:solidFill>
              </a:rPr>
              <a:t>Automation</a:t>
            </a:r>
            <a:r>
              <a:rPr lang="en-US" sz="2800" dirty="0"/>
              <a:t> information is </a:t>
            </a:r>
            <a:r>
              <a:rPr lang="en-US" sz="2800" dirty="0">
                <a:solidFill>
                  <a:srgbClr val="C00000"/>
                </a:solidFill>
              </a:rPr>
              <a:t>encoded in scripts</a:t>
            </a:r>
            <a:r>
              <a:rPr lang="en-US" sz="2800" dirty="0"/>
              <a:t> and system models that can be checked, reviewed, versioned and stored in the project repository.</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 automation</a:t>
            </a:r>
          </a:p>
        </p:txBody>
      </p:sp>
    </p:spTree>
    <p:extLst>
      <p:ext uri="{BB962C8B-B14F-4D97-AF65-F5344CB8AC3E}">
        <p14:creationId xmlns:p14="http://schemas.microsoft.com/office/powerpoint/2010/main" val="252541400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Aspects of DevOps automation</a:t>
            </a:r>
          </a:p>
        </p:txBody>
      </p:sp>
      <p:sp>
        <p:nvSpPr>
          <p:cNvPr id="7" name="Rounded Rectangle 6">
            <a:extLst>
              <a:ext uri="{FF2B5EF4-FFF2-40B4-BE49-F238E27FC236}">
                <a16:creationId xmlns:a16="http://schemas.microsoft.com/office/drawing/2014/main" id="{A88E117D-9804-634B-AC3C-4B69FD2AB464}"/>
              </a:ext>
            </a:extLst>
          </p:cNvPr>
          <p:cNvSpPr>
            <a:spLocks noChangeArrowheads="1"/>
          </p:cNvSpPr>
          <p:nvPr/>
        </p:nvSpPr>
        <p:spPr bwMode="auto">
          <a:xfrm>
            <a:off x="263174" y="1124744"/>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Continuous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integration</a:t>
            </a:r>
          </a:p>
        </p:txBody>
      </p:sp>
      <p:sp>
        <p:nvSpPr>
          <p:cNvPr id="8" name="Rounded Rectangle 7">
            <a:extLst>
              <a:ext uri="{FF2B5EF4-FFF2-40B4-BE49-F238E27FC236}">
                <a16:creationId xmlns:a16="http://schemas.microsoft.com/office/drawing/2014/main" id="{C6F85EBD-36ED-FA4B-A918-3C931BF2FD0A}"/>
              </a:ext>
            </a:extLst>
          </p:cNvPr>
          <p:cNvSpPr>
            <a:spLocks noChangeArrowheads="1"/>
          </p:cNvSpPr>
          <p:nvPr/>
        </p:nvSpPr>
        <p:spPr bwMode="auto">
          <a:xfrm>
            <a:off x="263174" y="2468456"/>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Continuous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delivery</a:t>
            </a:r>
          </a:p>
        </p:txBody>
      </p:sp>
      <p:sp>
        <p:nvSpPr>
          <p:cNvPr id="9" name="Rounded Rectangle 8">
            <a:extLst>
              <a:ext uri="{FF2B5EF4-FFF2-40B4-BE49-F238E27FC236}">
                <a16:creationId xmlns:a16="http://schemas.microsoft.com/office/drawing/2014/main" id="{DD0542F3-7AA5-B14D-8C92-24C980935FD8}"/>
              </a:ext>
            </a:extLst>
          </p:cNvPr>
          <p:cNvSpPr>
            <a:spLocks noChangeArrowheads="1"/>
          </p:cNvSpPr>
          <p:nvPr/>
        </p:nvSpPr>
        <p:spPr bwMode="auto">
          <a:xfrm>
            <a:off x="263174" y="3812168"/>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Continuous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deployment</a:t>
            </a:r>
          </a:p>
        </p:txBody>
      </p:sp>
      <p:sp>
        <p:nvSpPr>
          <p:cNvPr id="10" name="Rounded Rectangle 9">
            <a:extLst>
              <a:ext uri="{FF2B5EF4-FFF2-40B4-BE49-F238E27FC236}">
                <a16:creationId xmlns:a16="http://schemas.microsoft.com/office/drawing/2014/main" id="{558DD94F-A4B7-8548-8228-531D1F14593E}"/>
              </a:ext>
            </a:extLst>
          </p:cNvPr>
          <p:cNvSpPr>
            <a:spLocks noChangeArrowheads="1"/>
          </p:cNvSpPr>
          <p:nvPr/>
        </p:nvSpPr>
        <p:spPr bwMode="auto">
          <a:xfrm>
            <a:off x="263174" y="5155881"/>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Infrastructure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as code</a:t>
            </a:r>
          </a:p>
        </p:txBody>
      </p:sp>
      <p:sp>
        <p:nvSpPr>
          <p:cNvPr id="11" name="Rounded Rectangle 10">
            <a:extLst>
              <a:ext uri="{FF2B5EF4-FFF2-40B4-BE49-F238E27FC236}">
                <a16:creationId xmlns:a16="http://schemas.microsoft.com/office/drawing/2014/main" id="{7397A9A5-325F-444E-AD3B-37A8EA97FB52}"/>
              </a:ext>
            </a:extLst>
          </p:cNvPr>
          <p:cNvSpPr>
            <a:spLocks noChangeArrowheads="1"/>
          </p:cNvSpPr>
          <p:nvPr/>
        </p:nvSpPr>
        <p:spPr bwMode="auto">
          <a:xfrm>
            <a:off x="2686115" y="1137909"/>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Each time a developer commits a change to the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project’s master branch, an  executable version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of the system is built and tested.</a:t>
            </a:r>
          </a:p>
        </p:txBody>
      </p:sp>
      <p:sp>
        <p:nvSpPr>
          <p:cNvPr id="12" name="Rounded Rectangle 11">
            <a:extLst>
              <a:ext uri="{FF2B5EF4-FFF2-40B4-BE49-F238E27FC236}">
                <a16:creationId xmlns:a16="http://schemas.microsoft.com/office/drawing/2014/main" id="{5625BC1C-C180-B24D-8D61-2BE2E728A627}"/>
              </a:ext>
            </a:extLst>
          </p:cNvPr>
          <p:cNvSpPr>
            <a:spLocks noChangeArrowheads="1"/>
          </p:cNvSpPr>
          <p:nvPr/>
        </p:nvSpPr>
        <p:spPr bwMode="auto">
          <a:xfrm>
            <a:off x="2687781" y="2468455"/>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A simulation of the product’s operating environment</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is created and the executable software version is tested.</a:t>
            </a:r>
          </a:p>
        </p:txBody>
      </p:sp>
      <p:sp>
        <p:nvSpPr>
          <p:cNvPr id="13" name="Rounded Rectangle 12">
            <a:extLst>
              <a:ext uri="{FF2B5EF4-FFF2-40B4-BE49-F238E27FC236}">
                <a16:creationId xmlns:a16="http://schemas.microsoft.com/office/drawing/2014/main" id="{33056A79-80CC-A543-9E76-AADC8119F5E3}"/>
              </a:ext>
            </a:extLst>
          </p:cNvPr>
          <p:cNvSpPr>
            <a:spLocks noChangeArrowheads="1"/>
          </p:cNvSpPr>
          <p:nvPr/>
        </p:nvSpPr>
        <p:spPr bwMode="auto">
          <a:xfrm>
            <a:off x="2698900" y="3812168"/>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A new release of the system is made available </a:t>
            </a:r>
          </a:p>
          <a:p>
            <a:pPr algn="ctr">
              <a:defRPr/>
            </a:pPr>
            <a:r>
              <a:rPr lang="en-US" sz="2200" dirty="0">
                <a:latin typeface="Calibri" panose="020F0502020204030204" pitchFamily="34" charset="0"/>
                <a:cs typeface="Calibri" panose="020F0502020204030204" pitchFamily="34" charset="0"/>
              </a:rPr>
              <a:t>to users every time a change is made to the </a:t>
            </a:r>
          </a:p>
          <a:p>
            <a:pPr algn="ctr">
              <a:defRPr/>
            </a:pPr>
            <a:r>
              <a:rPr lang="en-US" sz="2200" dirty="0">
                <a:latin typeface="Calibri" panose="020F0502020204030204" pitchFamily="34" charset="0"/>
                <a:cs typeface="Calibri" panose="020F0502020204030204" pitchFamily="34" charset="0"/>
              </a:rPr>
              <a:t>master branch of the software.</a:t>
            </a:r>
          </a:p>
        </p:txBody>
      </p:sp>
      <p:sp>
        <p:nvSpPr>
          <p:cNvPr id="14" name="Rounded Rectangle 13">
            <a:extLst>
              <a:ext uri="{FF2B5EF4-FFF2-40B4-BE49-F238E27FC236}">
                <a16:creationId xmlns:a16="http://schemas.microsoft.com/office/drawing/2014/main" id="{11304D65-CD35-AE46-9239-FC53FA35A246}"/>
              </a:ext>
            </a:extLst>
          </p:cNvPr>
          <p:cNvSpPr>
            <a:spLocks noChangeArrowheads="1"/>
          </p:cNvSpPr>
          <p:nvPr/>
        </p:nvSpPr>
        <p:spPr bwMode="auto">
          <a:xfrm>
            <a:off x="2698900" y="5169047"/>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dirty="0">
                <a:latin typeface="Calibri" panose="020F0502020204030204" pitchFamily="34" charset="0"/>
                <a:cs typeface="Calibri" panose="020F0502020204030204" pitchFamily="34" charset="0"/>
              </a:rPr>
              <a:t>Machine-readable models of the infrastructure </a:t>
            </a:r>
          </a:p>
          <a:p>
            <a:pPr algn="ctr">
              <a:defRPr/>
            </a:pPr>
            <a:r>
              <a:rPr lang="en-US" dirty="0">
                <a:latin typeface="Calibri" panose="020F0502020204030204" pitchFamily="34" charset="0"/>
                <a:cs typeface="Calibri" panose="020F0502020204030204" pitchFamily="34" charset="0"/>
              </a:rPr>
              <a:t>(network, servers, routers, etc.) </a:t>
            </a:r>
          </a:p>
          <a:p>
            <a:pPr algn="ctr">
              <a:defRPr/>
            </a:pPr>
            <a:r>
              <a:rPr lang="en-US" dirty="0">
                <a:latin typeface="Calibri" panose="020F0502020204030204" pitchFamily="34" charset="0"/>
                <a:cs typeface="Calibri" panose="020F0502020204030204" pitchFamily="34" charset="0"/>
              </a:rPr>
              <a:t>on which the product executes are used by configuration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management tools to build the software’s execution platform.  </a:t>
            </a:r>
          </a:p>
        </p:txBody>
      </p:sp>
    </p:spTree>
    <p:extLst>
      <p:ext uri="{BB962C8B-B14F-4D97-AF65-F5344CB8AC3E}">
        <p14:creationId xmlns:p14="http://schemas.microsoft.com/office/powerpoint/2010/main" val="37382952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Characteristics of </a:t>
            </a:r>
            <a:br>
              <a:rPr lang="en-US" dirty="0">
                <a:solidFill>
                  <a:schemeClr val="tx2"/>
                </a:solidFill>
              </a:rPr>
            </a:br>
            <a:r>
              <a:rPr lang="en-US" dirty="0">
                <a:solidFill>
                  <a:schemeClr val="tx2"/>
                </a:solidFill>
              </a:rPr>
              <a:t>infrastructure as code</a:t>
            </a:r>
          </a:p>
        </p:txBody>
      </p:sp>
      <p:sp>
        <p:nvSpPr>
          <p:cNvPr id="7" name="Rounded Rectangle 6">
            <a:extLst>
              <a:ext uri="{FF2B5EF4-FFF2-40B4-BE49-F238E27FC236}">
                <a16:creationId xmlns:a16="http://schemas.microsoft.com/office/drawing/2014/main" id="{A88E117D-9804-634B-AC3C-4B69FD2AB464}"/>
              </a:ext>
            </a:extLst>
          </p:cNvPr>
          <p:cNvSpPr>
            <a:spLocks noChangeArrowheads="1"/>
          </p:cNvSpPr>
          <p:nvPr/>
        </p:nvSpPr>
        <p:spPr bwMode="auto">
          <a:xfrm>
            <a:off x="623214" y="1268760"/>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Visibility</a:t>
            </a:r>
          </a:p>
        </p:txBody>
      </p:sp>
      <p:sp>
        <p:nvSpPr>
          <p:cNvPr id="8" name="Rounded Rectangle 7">
            <a:extLst>
              <a:ext uri="{FF2B5EF4-FFF2-40B4-BE49-F238E27FC236}">
                <a16:creationId xmlns:a16="http://schemas.microsoft.com/office/drawing/2014/main" id="{C6F85EBD-36ED-FA4B-A918-3C931BF2FD0A}"/>
              </a:ext>
            </a:extLst>
          </p:cNvPr>
          <p:cNvSpPr>
            <a:spLocks noChangeArrowheads="1"/>
          </p:cNvSpPr>
          <p:nvPr/>
        </p:nvSpPr>
        <p:spPr bwMode="auto">
          <a:xfrm>
            <a:off x="623214" y="2612472"/>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a:solidFill>
                  <a:srgbClr val="C00000"/>
                </a:solidFill>
                <a:latin typeface="Calibri" panose="020F0502020204030204" pitchFamily="34" charset="0"/>
                <a:cs typeface="Calibri" panose="020F0502020204030204" pitchFamily="34" charset="0"/>
              </a:rPr>
              <a:t>Reproducibility</a:t>
            </a:r>
            <a:endParaRPr lang="en-US" sz="3200" b="1" dirty="0">
              <a:solidFill>
                <a:srgbClr val="C00000"/>
              </a:solidFill>
              <a:latin typeface="Calibri" panose="020F0502020204030204" pitchFamily="34" charset="0"/>
              <a:cs typeface="Calibri" panose="020F0502020204030204" pitchFamily="34" charset="0"/>
            </a:endParaRPr>
          </a:p>
        </p:txBody>
      </p:sp>
      <p:sp>
        <p:nvSpPr>
          <p:cNvPr id="9" name="Rounded Rectangle 8">
            <a:extLst>
              <a:ext uri="{FF2B5EF4-FFF2-40B4-BE49-F238E27FC236}">
                <a16:creationId xmlns:a16="http://schemas.microsoft.com/office/drawing/2014/main" id="{DD0542F3-7AA5-B14D-8C92-24C980935FD8}"/>
              </a:ext>
            </a:extLst>
          </p:cNvPr>
          <p:cNvSpPr>
            <a:spLocks noChangeArrowheads="1"/>
          </p:cNvSpPr>
          <p:nvPr/>
        </p:nvSpPr>
        <p:spPr bwMode="auto">
          <a:xfrm>
            <a:off x="623214" y="3956184"/>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Reliability</a:t>
            </a:r>
          </a:p>
        </p:txBody>
      </p:sp>
      <p:sp>
        <p:nvSpPr>
          <p:cNvPr id="10" name="Rounded Rectangle 9">
            <a:extLst>
              <a:ext uri="{FF2B5EF4-FFF2-40B4-BE49-F238E27FC236}">
                <a16:creationId xmlns:a16="http://schemas.microsoft.com/office/drawing/2014/main" id="{558DD94F-A4B7-8548-8228-531D1F14593E}"/>
              </a:ext>
            </a:extLst>
          </p:cNvPr>
          <p:cNvSpPr>
            <a:spLocks noChangeArrowheads="1"/>
          </p:cNvSpPr>
          <p:nvPr/>
        </p:nvSpPr>
        <p:spPr bwMode="auto">
          <a:xfrm>
            <a:off x="623214" y="5299897"/>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Recovery</a:t>
            </a:r>
          </a:p>
        </p:txBody>
      </p:sp>
    </p:spTree>
    <p:extLst>
      <p:ext uri="{BB962C8B-B14F-4D97-AF65-F5344CB8AC3E}">
        <p14:creationId xmlns:p14="http://schemas.microsoft.com/office/powerpoint/2010/main" val="302880837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After you have adopted DevOps, you should try to continuously improve your DevOps process to achieve faster deployment of better-quality software.</a:t>
            </a:r>
          </a:p>
          <a:p>
            <a:r>
              <a:rPr lang="en-US" dirty="0"/>
              <a:t>There are four types of </a:t>
            </a:r>
            <a:br>
              <a:rPr lang="en-US" dirty="0"/>
            </a:br>
            <a:r>
              <a:rPr lang="en-US" dirty="0"/>
              <a:t>software development measurement:</a:t>
            </a:r>
          </a:p>
          <a:p>
            <a:pPr lvl="1"/>
            <a:r>
              <a:rPr lang="en-US" sz="3200" dirty="0">
                <a:solidFill>
                  <a:srgbClr val="C00000"/>
                </a:solidFill>
              </a:rPr>
              <a:t>Process measurement</a:t>
            </a:r>
          </a:p>
          <a:p>
            <a:pPr lvl="1"/>
            <a:r>
              <a:rPr lang="en-US" sz="3200" dirty="0">
                <a:solidFill>
                  <a:srgbClr val="C00000"/>
                </a:solidFill>
              </a:rPr>
              <a:t>Service measurement</a:t>
            </a:r>
          </a:p>
          <a:p>
            <a:pPr lvl="1"/>
            <a:r>
              <a:rPr lang="en-US" sz="3200" dirty="0">
                <a:solidFill>
                  <a:srgbClr val="C00000"/>
                </a:solidFill>
              </a:rPr>
              <a:t>Usage measurement</a:t>
            </a:r>
          </a:p>
          <a:p>
            <a:pPr lvl="1"/>
            <a:r>
              <a:rPr lang="en-US" sz="3200" dirty="0">
                <a:solidFill>
                  <a:srgbClr val="C00000"/>
                </a:solidFill>
              </a:rPr>
              <a:t>Business success measurement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 measurement</a:t>
            </a:r>
          </a:p>
        </p:txBody>
      </p:sp>
    </p:spTree>
    <p:extLst>
      <p:ext uri="{BB962C8B-B14F-4D97-AF65-F5344CB8AC3E}">
        <p14:creationId xmlns:p14="http://schemas.microsoft.com/office/powerpoint/2010/main" val="36582018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As far as possible, the </a:t>
            </a:r>
            <a:r>
              <a:rPr lang="en-US" sz="2800" dirty="0">
                <a:solidFill>
                  <a:srgbClr val="C00000"/>
                </a:solidFill>
              </a:rPr>
              <a:t>DevOps principle of automating everything </a:t>
            </a:r>
            <a:r>
              <a:rPr lang="en-US" sz="2800" dirty="0"/>
              <a:t>should be applied to </a:t>
            </a:r>
            <a:r>
              <a:rPr lang="en-US" sz="2800" dirty="0">
                <a:solidFill>
                  <a:srgbClr val="C00000"/>
                </a:solidFill>
              </a:rPr>
              <a:t>software measurement</a:t>
            </a:r>
            <a:r>
              <a:rPr lang="en-US" sz="2800" dirty="0"/>
              <a:t>. </a:t>
            </a:r>
          </a:p>
          <a:p>
            <a:r>
              <a:rPr lang="en-US" sz="2800" dirty="0"/>
              <a:t>You should instrument your software to collect data about itself and you should use a </a:t>
            </a:r>
            <a:r>
              <a:rPr lang="en-US" sz="2800" dirty="0">
                <a:solidFill>
                  <a:srgbClr val="C00000"/>
                </a:solidFill>
              </a:rPr>
              <a:t>monitoring</a:t>
            </a:r>
            <a:r>
              <a:rPr lang="en-US" sz="2800" dirty="0"/>
              <a:t> system to collect data about your software’s </a:t>
            </a:r>
            <a:r>
              <a:rPr lang="en-US" sz="2800" dirty="0">
                <a:solidFill>
                  <a:srgbClr val="C00000"/>
                </a:solidFill>
              </a:rPr>
              <a:t>performance</a:t>
            </a:r>
            <a:r>
              <a:rPr lang="en-US" sz="2800" dirty="0"/>
              <a:t> and </a:t>
            </a:r>
            <a:r>
              <a:rPr lang="en-US" sz="2800" dirty="0">
                <a:solidFill>
                  <a:srgbClr val="C00000"/>
                </a:solidFill>
              </a:rPr>
              <a:t>availability</a:t>
            </a:r>
            <a:r>
              <a:rPr lang="en-US" sz="2800" dirty="0"/>
              <a:t>. </a:t>
            </a:r>
          </a:p>
          <a:p>
            <a:r>
              <a:rPr lang="en-US" sz="2800" dirty="0"/>
              <a:t>Some process measurements can also be automated. </a:t>
            </a:r>
          </a:p>
          <a:p>
            <a:pPr lvl="1"/>
            <a:r>
              <a:rPr lang="en-US" dirty="0"/>
              <a:t>However, there are problems in process measurement because people are involved. They work in different ways, may record information differently and are affected by outside influences that affect the way they work.</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Automating measurement</a:t>
            </a:r>
          </a:p>
        </p:txBody>
      </p:sp>
    </p:spTree>
    <p:extLst>
      <p:ext uri="{BB962C8B-B14F-4D97-AF65-F5344CB8AC3E}">
        <p14:creationId xmlns:p14="http://schemas.microsoft.com/office/powerpoint/2010/main" val="36517691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43883"/>
          </a:xfrm>
        </p:spPr>
        <p:txBody>
          <a:bodyPr/>
          <a:lstStyle/>
          <a:p>
            <a:r>
              <a:rPr lang="en-US" dirty="0">
                <a:solidFill>
                  <a:schemeClr val="tx2"/>
                </a:solidFill>
              </a:rPr>
              <a:t>Metrics used in the </a:t>
            </a:r>
            <a:br>
              <a:rPr lang="en-US" dirty="0">
                <a:solidFill>
                  <a:schemeClr val="tx2"/>
                </a:solidFill>
              </a:rPr>
            </a:br>
            <a:r>
              <a:rPr lang="en-US" dirty="0">
                <a:solidFill>
                  <a:schemeClr val="tx2"/>
                </a:solidFill>
              </a:rPr>
              <a:t>DevOps scorecard</a:t>
            </a:r>
          </a:p>
        </p:txBody>
      </p:sp>
      <p:sp>
        <p:nvSpPr>
          <p:cNvPr id="8" name="Oval 7">
            <a:extLst>
              <a:ext uri="{FF2B5EF4-FFF2-40B4-BE49-F238E27FC236}">
                <a16:creationId xmlns:a16="http://schemas.microsoft.com/office/drawing/2014/main" id="{B6CB130A-3A6E-AE4A-9682-BB266D317926}"/>
              </a:ext>
            </a:extLst>
          </p:cNvPr>
          <p:cNvSpPr/>
          <p:nvPr/>
        </p:nvSpPr>
        <p:spPr>
          <a:xfrm>
            <a:off x="3024259" y="2619939"/>
            <a:ext cx="2743200" cy="27432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DevOps </a:t>
            </a:r>
          </a:p>
          <a:p>
            <a:pPr algn="ctr"/>
            <a:r>
              <a:rPr lang="en-US" sz="3200" b="1" dirty="0">
                <a:solidFill>
                  <a:srgbClr val="C00000"/>
                </a:solidFill>
              </a:rPr>
              <a:t>metrics</a:t>
            </a:r>
          </a:p>
        </p:txBody>
      </p:sp>
      <p:sp>
        <p:nvSpPr>
          <p:cNvPr id="9" name="Oval 8">
            <a:extLst>
              <a:ext uri="{FF2B5EF4-FFF2-40B4-BE49-F238E27FC236}">
                <a16:creationId xmlns:a16="http://schemas.microsoft.com/office/drawing/2014/main" id="{3266C410-BF93-4449-BDA1-56C2F406F114}"/>
              </a:ext>
            </a:extLst>
          </p:cNvPr>
          <p:cNvSpPr/>
          <p:nvPr/>
        </p:nvSpPr>
        <p:spPr>
          <a:xfrm>
            <a:off x="2651194" y="1916832"/>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Deployment </a:t>
            </a:r>
            <a:br>
              <a:rPr lang="en-US" dirty="0">
                <a:solidFill>
                  <a:schemeClr val="tx1"/>
                </a:solidFill>
              </a:rPr>
            </a:br>
            <a:r>
              <a:rPr lang="en-US" dirty="0">
                <a:solidFill>
                  <a:schemeClr val="tx1"/>
                </a:solidFill>
              </a:rPr>
              <a:t>frequency</a:t>
            </a:r>
          </a:p>
        </p:txBody>
      </p:sp>
      <p:sp>
        <p:nvSpPr>
          <p:cNvPr id="24" name="Oval 23">
            <a:extLst>
              <a:ext uri="{FF2B5EF4-FFF2-40B4-BE49-F238E27FC236}">
                <a16:creationId xmlns:a16="http://schemas.microsoft.com/office/drawing/2014/main" id="{A839CD6A-D384-1746-8E38-E96E5165F319}"/>
              </a:ext>
            </a:extLst>
          </p:cNvPr>
          <p:cNvSpPr/>
          <p:nvPr/>
        </p:nvSpPr>
        <p:spPr>
          <a:xfrm>
            <a:off x="4438780" y="1906270"/>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Change </a:t>
            </a:r>
            <a:br>
              <a:rPr lang="en-US" dirty="0">
                <a:solidFill>
                  <a:schemeClr val="tx1"/>
                </a:solidFill>
              </a:rPr>
            </a:br>
            <a:r>
              <a:rPr lang="en-US" dirty="0">
                <a:solidFill>
                  <a:schemeClr val="tx1"/>
                </a:solidFill>
              </a:rPr>
              <a:t>volume</a:t>
            </a:r>
          </a:p>
        </p:txBody>
      </p:sp>
      <p:sp>
        <p:nvSpPr>
          <p:cNvPr id="25" name="Oval 24">
            <a:extLst>
              <a:ext uri="{FF2B5EF4-FFF2-40B4-BE49-F238E27FC236}">
                <a16:creationId xmlns:a16="http://schemas.microsoft.com/office/drawing/2014/main" id="{21E4925F-6D89-5F49-B3EB-2F0BC8887966}"/>
              </a:ext>
            </a:extLst>
          </p:cNvPr>
          <p:cNvSpPr/>
          <p:nvPr/>
        </p:nvSpPr>
        <p:spPr>
          <a:xfrm>
            <a:off x="5436096" y="2770366"/>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600" dirty="0">
                <a:solidFill>
                  <a:schemeClr val="tx1"/>
                </a:solidFill>
              </a:rPr>
              <a:t>Lead time from </a:t>
            </a:r>
            <a:br>
              <a:rPr lang="en-US" sz="1600" dirty="0">
                <a:solidFill>
                  <a:schemeClr val="tx1"/>
                </a:solidFill>
              </a:rPr>
            </a:br>
            <a:r>
              <a:rPr lang="en-US" sz="1600" dirty="0">
                <a:solidFill>
                  <a:schemeClr val="tx1"/>
                </a:solidFill>
              </a:rPr>
              <a:t>development to </a:t>
            </a:r>
            <a:br>
              <a:rPr lang="en-US" sz="1600" dirty="0">
                <a:solidFill>
                  <a:schemeClr val="tx1"/>
                </a:solidFill>
              </a:rPr>
            </a:br>
            <a:r>
              <a:rPr lang="en-US" sz="1600" dirty="0">
                <a:solidFill>
                  <a:schemeClr val="tx1"/>
                </a:solidFill>
              </a:rPr>
              <a:t>deployment</a:t>
            </a:r>
          </a:p>
        </p:txBody>
      </p:sp>
      <p:sp>
        <p:nvSpPr>
          <p:cNvPr id="26" name="Oval 25">
            <a:extLst>
              <a:ext uri="{FF2B5EF4-FFF2-40B4-BE49-F238E27FC236}">
                <a16:creationId xmlns:a16="http://schemas.microsoft.com/office/drawing/2014/main" id="{77521CFB-C717-444B-9625-2792E766F5D4}"/>
              </a:ext>
            </a:extLst>
          </p:cNvPr>
          <p:cNvSpPr/>
          <p:nvPr/>
        </p:nvSpPr>
        <p:spPr>
          <a:xfrm>
            <a:off x="5652120" y="3778478"/>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400" dirty="0">
                <a:solidFill>
                  <a:schemeClr val="tx1"/>
                </a:solidFill>
              </a:rPr>
              <a:t>Percentage </a:t>
            </a:r>
            <a:br>
              <a:rPr lang="en-US" sz="1400" dirty="0">
                <a:solidFill>
                  <a:schemeClr val="tx1"/>
                </a:solidFill>
              </a:rPr>
            </a:br>
            <a:r>
              <a:rPr lang="en-US" sz="1400" dirty="0">
                <a:solidFill>
                  <a:schemeClr val="tx1"/>
                </a:solidFill>
              </a:rPr>
              <a:t>increase in </a:t>
            </a:r>
            <a:br>
              <a:rPr lang="en-US" sz="1400" dirty="0">
                <a:solidFill>
                  <a:schemeClr val="tx1"/>
                </a:solidFill>
              </a:rPr>
            </a:br>
            <a:r>
              <a:rPr lang="en-US" sz="1400" dirty="0">
                <a:solidFill>
                  <a:schemeClr val="tx1"/>
                </a:solidFill>
              </a:rPr>
              <a:t>customer numbers</a:t>
            </a:r>
          </a:p>
        </p:txBody>
      </p:sp>
      <p:sp>
        <p:nvSpPr>
          <p:cNvPr id="27" name="Oval 26">
            <a:extLst>
              <a:ext uri="{FF2B5EF4-FFF2-40B4-BE49-F238E27FC236}">
                <a16:creationId xmlns:a16="http://schemas.microsoft.com/office/drawing/2014/main" id="{5E1AAD16-5F48-BC4A-8835-0E8826EC09E2}"/>
              </a:ext>
            </a:extLst>
          </p:cNvPr>
          <p:cNvSpPr/>
          <p:nvPr/>
        </p:nvSpPr>
        <p:spPr>
          <a:xfrm>
            <a:off x="5004048" y="4786590"/>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400" dirty="0">
                <a:solidFill>
                  <a:schemeClr val="tx1"/>
                </a:solidFill>
              </a:rPr>
              <a:t>Number of customer</a:t>
            </a:r>
            <a:br>
              <a:rPr lang="en-US" sz="1400" dirty="0">
                <a:solidFill>
                  <a:schemeClr val="tx1"/>
                </a:solidFill>
              </a:rPr>
            </a:br>
            <a:r>
              <a:rPr lang="en-US" sz="1400" dirty="0">
                <a:solidFill>
                  <a:schemeClr val="tx1"/>
                </a:solidFill>
              </a:rPr>
              <a:t>complaints</a:t>
            </a:r>
          </a:p>
        </p:txBody>
      </p:sp>
      <p:sp>
        <p:nvSpPr>
          <p:cNvPr id="28" name="Oval 27">
            <a:extLst>
              <a:ext uri="{FF2B5EF4-FFF2-40B4-BE49-F238E27FC236}">
                <a16:creationId xmlns:a16="http://schemas.microsoft.com/office/drawing/2014/main" id="{44220856-E96B-CE4F-926D-E8262EF40A1D}"/>
              </a:ext>
            </a:extLst>
          </p:cNvPr>
          <p:cNvSpPr/>
          <p:nvPr/>
        </p:nvSpPr>
        <p:spPr>
          <a:xfrm>
            <a:off x="3419872" y="5301208"/>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Availability</a:t>
            </a:r>
          </a:p>
        </p:txBody>
      </p:sp>
      <p:sp>
        <p:nvSpPr>
          <p:cNvPr id="29" name="Oval 28">
            <a:extLst>
              <a:ext uri="{FF2B5EF4-FFF2-40B4-BE49-F238E27FC236}">
                <a16:creationId xmlns:a16="http://schemas.microsoft.com/office/drawing/2014/main" id="{646283CB-D95D-654E-8243-C95A531D77B7}"/>
              </a:ext>
            </a:extLst>
          </p:cNvPr>
          <p:cNvSpPr/>
          <p:nvPr/>
        </p:nvSpPr>
        <p:spPr>
          <a:xfrm>
            <a:off x="1907704" y="4725144"/>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Performance</a:t>
            </a:r>
          </a:p>
        </p:txBody>
      </p:sp>
      <p:sp>
        <p:nvSpPr>
          <p:cNvPr id="30" name="Oval 29">
            <a:extLst>
              <a:ext uri="{FF2B5EF4-FFF2-40B4-BE49-F238E27FC236}">
                <a16:creationId xmlns:a16="http://schemas.microsoft.com/office/drawing/2014/main" id="{FF097647-045E-CE48-AA30-381F3D82FC64}"/>
              </a:ext>
            </a:extLst>
          </p:cNvPr>
          <p:cNvSpPr/>
          <p:nvPr/>
        </p:nvSpPr>
        <p:spPr>
          <a:xfrm>
            <a:off x="1619672" y="2770366"/>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400" dirty="0">
                <a:solidFill>
                  <a:schemeClr val="tx1"/>
                </a:solidFill>
              </a:rPr>
              <a:t>Percentage of </a:t>
            </a:r>
            <a:br>
              <a:rPr lang="en-US" sz="1400" dirty="0">
                <a:solidFill>
                  <a:schemeClr val="tx1"/>
                </a:solidFill>
              </a:rPr>
            </a:br>
            <a:r>
              <a:rPr lang="en-US" sz="1400" dirty="0">
                <a:solidFill>
                  <a:schemeClr val="tx1"/>
                </a:solidFill>
              </a:rPr>
              <a:t>failed deployment</a:t>
            </a:r>
          </a:p>
        </p:txBody>
      </p:sp>
      <p:sp>
        <p:nvSpPr>
          <p:cNvPr id="31" name="Oval 30">
            <a:extLst>
              <a:ext uri="{FF2B5EF4-FFF2-40B4-BE49-F238E27FC236}">
                <a16:creationId xmlns:a16="http://schemas.microsoft.com/office/drawing/2014/main" id="{AB67CDB5-43CB-9F4B-B81D-92A504405AB1}"/>
              </a:ext>
            </a:extLst>
          </p:cNvPr>
          <p:cNvSpPr/>
          <p:nvPr/>
        </p:nvSpPr>
        <p:spPr>
          <a:xfrm>
            <a:off x="1403648" y="3778478"/>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Mean time </a:t>
            </a:r>
            <a:br>
              <a:rPr lang="en-US" dirty="0">
                <a:solidFill>
                  <a:schemeClr val="tx1"/>
                </a:solidFill>
              </a:rPr>
            </a:br>
            <a:r>
              <a:rPr lang="en-US" dirty="0">
                <a:solidFill>
                  <a:schemeClr val="tx1"/>
                </a:solidFill>
              </a:rPr>
              <a:t>to recovery</a:t>
            </a:r>
          </a:p>
        </p:txBody>
      </p:sp>
      <p:sp>
        <p:nvSpPr>
          <p:cNvPr id="32" name="TextBox 31">
            <a:extLst>
              <a:ext uri="{FF2B5EF4-FFF2-40B4-BE49-F238E27FC236}">
                <a16:creationId xmlns:a16="http://schemas.microsoft.com/office/drawing/2014/main" id="{2B26A903-5EF5-0647-97C9-2E3E66BE4284}"/>
              </a:ext>
            </a:extLst>
          </p:cNvPr>
          <p:cNvSpPr txBox="1"/>
          <p:nvPr/>
        </p:nvSpPr>
        <p:spPr>
          <a:xfrm>
            <a:off x="1266478" y="1402923"/>
            <a:ext cx="216488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Process metrics</a:t>
            </a:r>
          </a:p>
        </p:txBody>
      </p:sp>
      <p:sp>
        <p:nvSpPr>
          <p:cNvPr id="33" name="TextBox 32">
            <a:extLst>
              <a:ext uri="{FF2B5EF4-FFF2-40B4-BE49-F238E27FC236}">
                <a16:creationId xmlns:a16="http://schemas.microsoft.com/office/drawing/2014/main" id="{60243F2F-8918-FE41-A0CA-D95B06DF7209}"/>
              </a:ext>
            </a:extLst>
          </p:cNvPr>
          <p:cNvSpPr txBox="1"/>
          <p:nvPr/>
        </p:nvSpPr>
        <p:spPr>
          <a:xfrm>
            <a:off x="4808911" y="6091464"/>
            <a:ext cx="2118465" cy="461665"/>
          </a:xfrm>
          <a:prstGeom prst="rect">
            <a:avLst/>
          </a:prstGeom>
          <a:noFill/>
        </p:spPr>
        <p:txBody>
          <a:bodyPr wrap="none" rtlCol="0">
            <a:spAutoFit/>
          </a:bodyPr>
          <a:lstStyle/>
          <a:p>
            <a:pPr algn="ctr"/>
            <a:r>
              <a:rPr lang="en-US" sz="2400" b="1" dirty="0">
                <a:solidFill>
                  <a:schemeClr val="accent3">
                    <a:lumMod val="75000"/>
                  </a:schemeClr>
                </a:solidFill>
                <a:latin typeface="Calibri" panose="020F0502020204030204" pitchFamily="34" charset="0"/>
                <a:cs typeface="Calibri" panose="020F0502020204030204" pitchFamily="34" charset="0"/>
              </a:rPr>
              <a:t>Service metrics</a:t>
            </a:r>
          </a:p>
        </p:txBody>
      </p:sp>
    </p:spTree>
    <p:extLst>
      <p:ext uri="{BB962C8B-B14F-4D97-AF65-F5344CB8AC3E}">
        <p14:creationId xmlns:p14="http://schemas.microsoft.com/office/powerpoint/2010/main" val="337078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6814582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DevOps</a:t>
            </a:r>
            <a:r>
              <a:rPr lang="en-US" sz="2800" dirty="0"/>
              <a:t> is the </a:t>
            </a:r>
            <a:r>
              <a:rPr lang="en-US" sz="2800" dirty="0">
                <a:solidFill>
                  <a:srgbClr val="C00000"/>
                </a:solidFill>
              </a:rPr>
              <a:t>integration of software development and the management</a:t>
            </a:r>
            <a:r>
              <a:rPr lang="en-US" sz="2800" dirty="0"/>
              <a:t> of that software once it has been deployed for use. The same team is responsible for development, deployment and software support.</a:t>
            </a:r>
          </a:p>
          <a:p>
            <a:r>
              <a:rPr lang="en-US" sz="2800" dirty="0">
                <a:solidFill>
                  <a:srgbClr val="C00000"/>
                </a:solidFill>
              </a:rPr>
              <a:t>The benefits of DevOps </a:t>
            </a:r>
            <a:r>
              <a:rPr lang="en-US" sz="2800" dirty="0"/>
              <a:t>are </a:t>
            </a:r>
            <a:r>
              <a:rPr lang="en-US" sz="2800" dirty="0">
                <a:solidFill>
                  <a:schemeClr val="accent1"/>
                </a:solidFill>
              </a:rPr>
              <a:t>faster deployment, reduced risk, faster repair of buggy code and more productive teams</a:t>
            </a:r>
            <a:r>
              <a:rPr lang="en-US" sz="2800" dirty="0"/>
              <a:t>.</a:t>
            </a:r>
          </a:p>
          <a:p>
            <a:r>
              <a:rPr lang="en-US" sz="2800" dirty="0">
                <a:solidFill>
                  <a:srgbClr val="C00000"/>
                </a:solidFill>
              </a:rPr>
              <a:t>Source code management </a:t>
            </a:r>
            <a:r>
              <a:rPr lang="en-US" sz="2800" dirty="0"/>
              <a:t>is essential to avoid changes made by different developers interfering with each other.</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0115362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t>All </a:t>
            </a:r>
            <a:r>
              <a:rPr lang="en-US" sz="2800" dirty="0">
                <a:solidFill>
                  <a:srgbClr val="C00000"/>
                </a:solidFill>
              </a:rPr>
              <a:t>code management systems </a:t>
            </a:r>
            <a:r>
              <a:rPr lang="en-US" sz="2800" dirty="0"/>
              <a:t>are based around a </a:t>
            </a:r>
            <a:r>
              <a:rPr lang="en-US" sz="2800" dirty="0">
                <a:solidFill>
                  <a:srgbClr val="C00000"/>
                </a:solidFill>
              </a:rPr>
              <a:t>shared code repository </a:t>
            </a:r>
            <a:r>
              <a:rPr lang="en-US" sz="2800" dirty="0"/>
              <a:t>with a set of features that support code transfer, version storage and retrieval, branching and merging and maintaining version information.</a:t>
            </a:r>
          </a:p>
          <a:p>
            <a:r>
              <a:rPr lang="en-US" sz="2800" dirty="0">
                <a:solidFill>
                  <a:srgbClr val="C00000"/>
                </a:solidFill>
              </a:rPr>
              <a:t>Git</a:t>
            </a:r>
            <a:r>
              <a:rPr lang="en-US" sz="2800" dirty="0"/>
              <a:t> is a </a:t>
            </a:r>
            <a:r>
              <a:rPr lang="en-US" sz="2800" dirty="0">
                <a:solidFill>
                  <a:srgbClr val="C00000"/>
                </a:solidFill>
              </a:rPr>
              <a:t>distributed code management system </a:t>
            </a:r>
            <a:r>
              <a:rPr lang="en-US" sz="2800" dirty="0"/>
              <a:t>that is the most widely used system for software product development. Each developer works with their own copy of the repository which may be merged with the shared project repository.</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73303250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DevOps</a:t>
            </a:r>
            <a:r>
              <a:rPr lang="en-US" sz="2800" dirty="0"/>
              <a:t> is the </a:t>
            </a:r>
            <a:r>
              <a:rPr lang="en-US" sz="2800" dirty="0">
                <a:solidFill>
                  <a:srgbClr val="C00000"/>
                </a:solidFill>
              </a:rPr>
              <a:t>integration of software development and the management</a:t>
            </a:r>
            <a:r>
              <a:rPr lang="en-US" sz="2800" dirty="0"/>
              <a:t> of that software once it has been deployed for use. The same team is responsible for development, deployment and software support.</a:t>
            </a:r>
          </a:p>
          <a:p>
            <a:r>
              <a:rPr lang="en-US" sz="2800" dirty="0">
                <a:solidFill>
                  <a:srgbClr val="C00000"/>
                </a:solidFill>
              </a:rPr>
              <a:t>The benefits of DevOps </a:t>
            </a:r>
            <a:r>
              <a:rPr lang="en-US" sz="2800" dirty="0"/>
              <a:t>are </a:t>
            </a:r>
            <a:r>
              <a:rPr lang="en-US" sz="2800" dirty="0">
                <a:solidFill>
                  <a:schemeClr val="accent1"/>
                </a:solidFill>
              </a:rPr>
              <a:t>faster deployment, reduced risk, faster repair of buggy code and more productive teams</a:t>
            </a:r>
            <a:r>
              <a:rPr lang="en-US" sz="2800" dirty="0"/>
              <a:t>.</a:t>
            </a:r>
          </a:p>
          <a:p>
            <a:r>
              <a:rPr lang="en-US" sz="2800" dirty="0">
                <a:solidFill>
                  <a:srgbClr val="C00000"/>
                </a:solidFill>
              </a:rPr>
              <a:t>Source code management </a:t>
            </a:r>
            <a:r>
              <a:rPr lang="en-US" sz="2800" dirty="0"/>
              <a:t>is essential to avoid changes made by different developers interfering with each other.</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398426427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Continuous integration </a:t>
            </a:r>
            <a:r>
              <a:rPr lang="en-US" sz="2800" dirty="0"/>
              <a:t>means that as soon as a change is committed to a project repository, it is integrated with existing code and a new version of the system is created for testing.</a:t>
            </a:r>
          </a:p>
          <a:p>
            <a:r>
              <a:rPr lang="en-US" sz="2800" dirty="0">
                <a:solidFill>
                  <a:srgbClr val="C00000"/>
                </a:solidFill>
              </a:rPr>
              <a:t>Automated system building tools </a:t>
            </a:r>
            <a:r>
              <a:rPr lang="en-US" sz="2800" dirty="0"/>
              <a:t>reduce the time needed to compile and integrate the system by only recompiling those components and their dependents that have changed.</a:t>
            </a:r>
          </a:p>
          <a:p>
            <a:r>
              <a:rPr lang="en-US" sz="2800" dirty="0">
                <a:solidFill>
                  <a:srgbClr val="C00000"/>
                </a:solidFill>
              </a:rPr>
              <a:t>Continuous deployment </a:t>
            </a:r>
            <a:r>
              <a:rPr lang="en-US" sz="2800" dirty="0"/>
              <a:t>means that as soon as a change is made, the deployed version of the system is automatically updated. This is only possible when the software product is delivered as a cloud-based service.</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02877341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Infrastructure as code </a:t>
            </a:r>
            <a:r>
              <a:rPr lang="en-US" sz="2800" dirty="0"/>
              <a:t>means that the infrastructure (network, installed software, etc.) on which software executes is defined as a machine-readable model. Automated tools, such as Chef and Puppet, can provision servers based on the infrastructure model.</a:t>
            </a:r>
          </a:p>
          <a:p>
            <a:r>
              <a:rPr lang="en-US" sz="2800" dirty="0">
                <a:solidFill>
                  <a:srgbClr val="C00000"/>
                </a:solidFill>
              </a:rPr>
              <a:t>Measurement</a:t>
            </a:r>
            <a:r>
              <a:rPr lang="en-US" sz="2800" dirty="0"/>
              <a:t> is </a:t>
            </a:r>
            <a:r>
              <a:rPr lang="en-US" sz="2800" dirty="0">
                <a:solidFill>
                  <a:srgbClr val="C00000"/>
                </a:solidFill>
              </a:rPr>
              <a:t>a fundamental principle of DevOps</a:t>
            </a:r>
            <a:r>
              <a:rPr lang="en-US" sz="2800" dirty="0"/>
              <a:t>. You may make both process and product measurements. </a:t>
            </a:r>
            <a:r>
              <a:rPr lang="en-US" sz="2800" dirty="0">
                <a:solidFill>
                  <a:srgbClr val="C00000"/>
                </a:solidFill>
              </a:rPr>
              <a:t>Important process metrics </a:t>
            </a:r>
            <a:r>
              <a:rPr lang="en-US" sz="2800" dirty="0"/>
              <a:t>are </a:t>
            </a:r>
            <a:r>
              <a:rPr lang="en-US" sz="2800" dirty="0">
                <a:solidFill>
                  <a:srgbClr val="C00000"/>
                </a:solidFill>
              </a:rPr>
              <a:t>deployment frequency, percentage of failed deployments, and mean time to recovery from failure</a:t>
            </a:r>
            <a:r>
              <a:rPr lang="en-US" sz="2800" dirty="0"/>
              <a: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374203544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980728"/>
            <a:ext cx="8229600" cy="5746650"/>
          </a:xfrm>
        </p:spPr>
        <p:txBody>
          <a:bodyPr/>
          <a:lstStyle/>
          <a:p>
            <a:r>
              <a:rPr lang="en-US" altLang="zh-TW" sz="2200" dirty="0"/>
              <a:t>Ian Sommerville (2019), Engineering Software Products: An Introduction to Modern Software Engineering, Pearson.</a:t>
            </a:r>
          </a:p>
          <a:p>
            <a:r>
              <a:rPr lang="en-US" altLang="zh-TW" sz="2200" dirty="0"/>
              <a:t>Ian Sommerville (2015), Software Engineering, 10th Edition, Pearson.</a:t>
            </a:r>
          </a:p>
          <a:p>
            <a:r>
              <a:rPr lang="en-US" altLang="zh-TW" sz="2200" dirty="0"/>
              <a:t>Titus Winters, Tom </a:t>
            </a:r>
            <a:r>
              <a:rPr lang="en-US" altLang="zh-TW" sz="2200" dirty="0" err="1"/>
              <a:t>Manshreck</a:t>
            </a:r>
            <a:r>
              <a:rPr lang="en-US" altLang="zh-TW" sz="2200" dirty="0"/>
              <a:t>, and Hyrum Wright (2020), Software Engineering at Google: Lessons Learned from Programming Over Time, O'Reilly Media.</a:t>
            </a:r>
          </a:p>
          <a:p>
            <a:r>
              <a:rPr lang="en-US" sz="2200" dirty="0"/>
              <a:t>Project Management Institute (2021), A Guide to the Project Management Body of Knowledge (PMBOK Guide) – Seventh Edition and The Standard for Project Management, PMI</a:t>
            </a:r>
          </a:p>
          <a:p>
            <a:r>
              <a:rPr lang="en-US" sz="2200" dirty="0"/>
              <a:t>Project Management Institute (2017), A Guide to the Project Management Body of Knowledge (PMBOK Guide), Sixth Edition, Project Management Institute</a:t>
            </a:r>
          </a:p>
          <a:p>
            <a:r>
              <a:rPr lang="en-US" sz="2200" dirty="0"/>
              <a:t>Project Management Institute (2017), Agile Practice Guide, Project Management Institute</a:t>
            </a:r>
          </a:p>
          <a:p>
            <a:endParaRPr lang="en-US" sz="220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115</a:t>
            </a:fld>
            <a:endParaRPr lang="zh-TW" altLang="en-US"/>
          </a:p>
        </p:txBody>
      </p:sp>
    </p:spTree>
    <p:extLst>
      <p:ext uri="{BB962C8B-B14F-4D97-AF65-F5344CB8AC3E}">
        <p14:creationId xmlns:p14="http://schemas.microsoft.com/office/powerpoint/2010/main" val="644435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448604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5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7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1763640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62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30654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1261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222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2021/09/23   </a:t>
            </a:r>
            <a:r>
              <a:rPr lang="zh-TW" altLang="en-US" sz="2400" dirty="0"/>
              <a:t>軟體工程概論 </a:t>
            </a:r>
            <a:r>
              <a:rPr lang="en-US" altLang="zh-TW" sz="2000" dirty="0"/>
              <a:t>(</a:t>
            </a:r>
            <a:r>
              <a:rPr lang="en-US" sz="2000" dirty="0"/>
              <a:t>Introduction to Software Engineering)</a:t>
            </a:r>
          </a:p>
          <a:p>
            <a:pPr marL="0" indent="0">
              <a:buNone/>
            </a:pPr>
            <a:r>
              <a:rPr lang="en-US" sz="2400" dirty="0"/>
              <a:t>2   2021/09/30   </a:t>
            </a:r>
            <a:r>
              <a:rPr lang="zh-TW" altLang="en-US" sz="2400" dirty="0"/>
              <a:t>軟體產品與專案管理：軟體產品管理，原型設計</a:t>
            </a:r>
            <a:br>
              <a:rPr lang="en-US" altLang="zh-TW" sz="2400" dirty="0"/>
            </a:br>
            <a:r>
              <a:rPr lang="en-US" altLang="zh-TW" sz="2200" dirty="0"/>
              <a:t>                             </a:t>
            </a:r>
            <a:r>
              <a:rPr lang="zh-TW" altLang="en-US" sz="2200" dirty="0"/>
              <a:t> </a:t>
            </a: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2021/10/07   </a:t>
            </a:r>
            <a:r>
              <a:rPr lang="zh-TW" altLang="en-US" sz="2400" dirty="0"/>
              <a:t>敏捷軟體工程：</a:t>
            </a:r>
            <a:r>
              <a:rPr lang="zh-TW" altLang="en-US" sz="2200" dirty="0"/>
              <a:t>敏捷方法、</a:t>
            </a:r>
            <a:r>
              <a:rPr lang="en-US" sz="2200" dirty="0"/>
              <a:t>Scrum、</a:t>
            </a:r>
            <a:r>
              <a:rPr lang="zh-TW" altLang="en-US" sz="2200" dirty="0"/>
              <a:t>極限程式設計 </a:t>
            </a:r>
            <a:br>
              <a:rPr lang="en-US" altLang="zh-TW" sz="2400" dirty="0"/>
            </a:br>
            <a:r>
              <a:rPr lang="en-US" altLang="zh-TW" sz="2200" dirty="0"/>
              <a:t>                                 (</a:t>
            </a:r>
            <a:r>
              <a:rPr lang="en-US" sz="2200" dirty="0"/>
              <a:t>Agile Software Engineering: </a:t>
            </a:r>
            <a:br>
              <a:rPr lang="en-US" sz="2200" dirty="0"/>
            </a:br>
            <a:r>
              <a:rPr lang="en-US" sz="2200" dirty="0"/>
              <a:t>                                   Agile methods, Scrum, and Extreme Programming)</a:t>
            </a:r>
          </a:p>
          <a:p>
            <a:pPr marL="0" indent="0">
              <a:buNone/>
            </a:pPr>
            <a:r>
              <a:rPr lang="en-US" sz="2400" dirty="0"/>
              <a:t>4   2021/10/14   </a:t>
            </a:r>
            <a:r>
              <a:rPr lang="zh-TW" altLang="en-US" sz="2400" dirty="0"/>
              <a:t>功能、場景和故事 </a:t>
            </a:r>
            <a:r>
              <a:rPr lang="en-US" altLang="zh-TW" sz="2200" dirty="0"/>
              <a:t>(</a:t>
            </a:r>
            <a:r>
              <a:rPr lang="en-US" sz="2200" dirty="0"/>
              <a:t>Features, Scenarios, and Stories)</a:t>
            </a:r>
          </a:p>
          <a:p>
            <a:pPr marL="0" indent="0">
              <a:buNone/>
            </a:pPr>
            <a:r>
              <a:rPr lang="en-US" sz="2400" dirty="0">
                <a:solidFill>
                  <a:schemeClr val="accent5">
                    <a:lumMod val="75000"/>
                  </a:schemeClr>
                </a:solidFill>
              </a:rPr>
              <a:t>5   2021/10/21   </a:t>
            </a:r>
            <a:r>
              <a:rPr lang="zh-TW" altLang="en-US" sz="2400" dirty="0">
                <a:solidFill>
                  <a:schemeClr val="accent5">
                    <a:lumMod val="75000"/>
                  </a:schemeClr>
                </a:solidFill>
              </a:rPr>
              <a:t>軟體工程個案研究 </a:t>
            </a:r>
            <a:r>
              <a:rPr lang="en-US" sz="2400" dirty="0">
                <a:solidFill>
                  <a:schemeClr val="accent5">
                    <a:lumMod val="75000"/>
                  </a:schemeClr>
                </a:solidFill>
              </a:rPr>
              <a:t>I </a:t>
            </a:r>
            <a:r>
              <a:rPr lang="en-US" sz="1800" dirty="0">
                <a:solidFill>
                  <a:schemeClr val="accent5">
                    <a:lumMod val="75000"/>
                  </a:schemeClr>
                </a:solidFill>
              </a:rPr>
              <a:t>(Case Study on Software Engineering I)</a:t>
            </a:r>
          </a:p>
          <a:p>
            <a:pPr marL="0" indent="0">
              <a:buNone/>
            </a:pPr>
            <a:r>
              <a:rPr lang="en-US" altLang="zh-TW" sz="2400" dirty="0"/>
              <a:t>6   2021/10/28   </a:t>
            </a:r>
            <a:r>
              <a:rPr lang="zh-TW" altLang="en-US" sz="2400" dirty="0"/>
              <a:t>軟體架構：架構設計、系統分解、分散式架構</a:t>
            </a:r>
            <a:br>
              <a:rPr lang="en-US" altLang="zh-TW" sz="2400" dirty="0"/>
            </a:br>
            <a:r>
              <a:rPr lang="en-US" altLang="zh-TW" sz="2400" dirty="0"/>
              <a:t>                             </a:t>
            </a:r>
            <a:r>
              <a:rPr lang="zh-TW" altLang="en-US" sz="2400" dirty="0"/>
              <a:t> </a:t>
            </a:r>
            <a:r>
              <a:rPr lang="en-US" altLang="zh-TW" sz="2200" dirty="0"/>
              <a:t>(</a:t>
            </a:r>
            <a:r>
              <a:rPr lang="en-US" sz="2200" dirty="0"/>
              <a:t>Software Architecture: Architectural design,</a:t>
            </a:r>
            <a:br>
              <a:rPr lang="en-US" sz="2200" dirty="0"/>
            </a:br>
            <a:r>
              <a:rPr lang="en-US" sz="2200" dirty="0"/>
              <a:t>                                  System decomposition, and Distribution architecture)</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90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181217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74666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702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44256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271200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32766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300810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78570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8608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2021/11/04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200" dirty="0"/>
              <a:t>(Cloud-Based Software: Virtualization and  containers,</a:t>
            </a:r>
            <a:br>
              <a:rPr lang="en-US" altLang="zh-TW" sz="2200" dirty="0"/>
            </a:br>
            <a:r>
              <a:rPr lang="en-US" altLang="zh-TW" sz="2200" dirty="0"/>
              <a:t>                                 Everything as a service, Software as a service)</a:t>
            </a:r>
          </a:p>
          <a:p>
            <a:pPr marL="0" indent="0">
              <a:buNone/>
            </a:pPr>
            <a:r>
              <a:rPr lang="en-US" altLang="zh-TW" sz="2400" dirty="0">
                <a:solidFill>
                  <a:schemeClr val="accent6">
                    <a:lumMod val="75000"/>
                  </a:schemeClr>
                </a:solidFill>
              </a:rPr>
              <a:t>8   2021/11/11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9   2021/11/18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t>10   2021/11/25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400" dirty="0"/>
              <a:t>(Microservices Architecture, RESTful services,</a:t>
            </a:r>
            <a:br>
              <a:rPr lang="en-US" altLang="zh-TW" sz="2400" dirty="0"/>
            </a:br>
            <a:r>
              <a:rPr lang="en-US" altLang="zh-TW" sz="2400" dirty="0"/>
              <a:t>                                  Service deployment)</a:t>
            </a:r>
          </a:p>
          <a:p>
            <a:pPr marL="0" indent="0">
              <a:buNone/>
            </a:pPr>
            <a:r>
              <a:rPr lang="en-US" altLang="zh-TW" sz="2400" dirty="0"/>
              <a:t>11   2021/12/02</a:t>
            </a:r>
            <a:r>
              <a:rPr lang="zh-TW" altLang="en-US" sz="2400" dirty="0"/>
              <a:t>   安全和隱私 </a:t>
            </a:r>
            <a:r>
              <a:rPr lang="en-US" altLang="zh-TW" sz="2400" dirty="0"/>
              <a:t>(Security and Privacy); </a:t>
            </a:r>
            <a:br>
              <a:rPr lang="en-US" altLang="zh-TW" sz="2400" dirty="0"/>
            </a:br>
            <a:r>
              <a:rPr lang="en-US" altLang="zh-TW" sz="2400" dirty="0"/>
              <a:t>                                </a:t>
            </a:r>
            <a:r>
              <a:rPr lang="zh-TW" altLang="en-US" sz="2400" dirty="0"/>
              <a:t>可靠的程式設計 </a:t>
            </a:r>
            <a:r>
              <a:rPr lang="en-US" altLang="zh-TW" sz="2400" dirty="0"/>
              <a:t>(Reliable Programming) </a:t>
            </a:r>
          </a:p>
          <a:p>
            <a:pPr marL="0" indent="0">
              <a:buNone/>
            </a:pPr>
            <a:r>
              <a:rPr lang="en-US" altLang="zh-TW" sz="2400" dirty="0">
                <a:solidFill>
                  <a:schemeClr val="accent5">
                    <a:lumMod val="75000"/>
                  </a:schemeClr>
                </a:solidFill>
              </a:rPr>
              <a:t>12   2021/12/09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49541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773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7"/>
            <a:ext cx="8640960" cy="6245225"/>
          </a:xfrm>
        </p:spPr>
        <p:txBody>
          <a:bodyPr/>
          <a:lstStyle/>
          <a:p>
            <a:r>
              <a:rPr lang="en-US" altLang="zh-TW" sz="8000" dirty="0">
                <a:solidFill>
                  <a:srgbClr val="C00000"/>
                </a:solidFill>
              </a:rPr>
              <a:t>Testing: </a:t>
            </a:r>
            <a:br>
              <a:rPr lang="en-US" altLang="zh-TW" sz="6000" dirty="0">
                <a:solidFill>
                  <a:srgbClr val="C00000"/>
                </a:solidFill>
              </a:rPr>
            </a:br>
            <a:r>
              <a:rPr lang="en-US" altLang="zh-TW" sz="7200" dirty="0">
                <a:solidFill>
                  <a:srgbClr val="C00000"/>
                </a:solidFill>
              </a:rPr>
              <a:t>Functional testing, </a:t>
            </a:r>
            <a:br>
              <a:rPr lang="en-US" altLang="zh-TW" sz="7200" dirty="0">
                <a:solidFill>
                  <a:srgbClr val="C00000"/>
                </a:solidFill>
              </a:rPr>
            </a:br>
            <a:r>
              <a:rPr lang="en-US" altLang="zh-TW" sz="7200" dirty="0">
                <a:solidFill>
                  <a:srgbClr val="C00000"/>
                </a:solidFill>
              </a:rPr>
              <a:t>Test automation, </a:t>
            </a:r>
            <a:br>
              <a:rPr lang="en-US" altLang="zh-TW" sz="6000" dirty="0">
                <a:solidFill>
                  <a:srgbClr val="C00000"/>
                </a:solidFill>
              </a:rPr>
            </a:br>
            <a:r>
              <a:rPr lang="en-US" altLang="zh-TW" sz="6000" dirty="0">
                <a:solidFill>
                  <a:srgbClr val="C00000"/>
                </a:solidFill>
              </a:rPr>
              <a:t>Test-driven development, </a:t>
            </a:r>
            <a:br>
              <a:rPr lang="en-US" altLang="zh-TW" sz="6000" dirty="0">
                <a:solidFill>
                  <a:srgbClr val="C00000"/>
                </a:solidFill>
              </a:rPr>
            </a:br>
            <a:r>
              <a:rPr lang="en-US" altLang="zh-TW" sz="7200" dirty="0">
                <a:solidFill>
                  <a:srgbClr val="C00000"/>
                </a:solidFill>
              </a:rPr>
              <a:t>and Code reviews</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Tree>
    <p:extLst>
      <p:ext uri="{BB962C8B-B14F-4D97-AF65-F5344CB8AC3E}">
        <p14:creationId xmlns:p14="http://schemas.microsoft.com/office/powerpoint/2010/main" val="108936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Software testing</a:t>
            </a:r>
          </a:p>
          <a:p>
            <a:r>
              <a:rPr lang="en-US" sz="4400" b="1" dirty="0"/>
              <a:t>Functional testing</a:t>
            </a:r>
          </a:p>
          <a:p>
            <a:r>
              <a:rPr lang="en-US" sz="4400" b="1" dirty="0"/>
              <a:t>Test automation</a:t>
            </a:r>
          </a:p>
          <a:p>
            <a:r>
              <a:rPr lang="en-US" sz="4400" b="1" dirty="0"/>
              <a:t>Test-driven development</a:t>
            </a:r>
          </a:p>
          <a:p>
            <a:r>
              <a:rPr lang="en-US" sz="4400" b="1" dirty="0"/>
              <a:t>Code reviews</a:t>
            </a:r>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Tree>
    <p:extLst>
      <p:ext uri="{BB962C8B-B14F-4D97-AF65-F5344CB8AC3E}">
        <p14:creationId xmlns:p14="http://schemas.microsoft.com/office/powerpoint/2010/main" val="420454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Software testing is a process in which you </a:t>
            </a:r>
            <a:r>
              <a:rPr lang="en-US" sz="2800" b="1" dirty="0">
                <a:solidFill>
                  <a:srgbClr val="FF0000"/>
                </a:solidFill>
              </a:rPr>
              <a:t>execute</a:t>
            </a:r>
            <a:r>
              <a:rPr lang="en-US" sz="2800" dirty="0">
                <a:solidFill>
                  <a:srgbClr val="FF0000"/>
                </a:solidFill>
              </a:rPr>
              <a:t> your </a:t>
            </a:r>
            <a:r>
              <a:rPr lang="en-US" sz="2800" b="1" dirty="0">
                <a:solidFill>
                  <a:srgbClr val="FF0000"/>
                </a:solidFill>
              </a:rPr>
              <a:t>program</a:t>
            </a:r>
            <a:r>
              <a:rPr lang="en-US" sz="2800" dirty="0">
                <a:solidFill>
                  <a:srgbClr val="FF0000"/>
                </a:solidFill>
              </a:rPr>
              <a:t> using data that </a:t>
            </a:r>
            <a:r>
              <a:rPr lang="en-US" sz="2800" b="1" dirty="0">
                <a:solidFill>
                  <a:srgbClr val="FF0000"/>
                </a:solidFill>
              </a:rPr>
              <a:t>simulates</a:t>
            </a:r>
            <a:r>
              <a:rPr lang="en-US" sz="2800" dirty="0">
                <a:solidFill>
                  <a:srgbClr val="FF0000"/>
                </a:solidFill>
              </a:rPr>
              <a:t> user </a:t>
            </a:r>
            <a:r>
              <a:rPr lang="en-US" sz="2800" b="1" dirty="0">
                <a:solidFill>
                  <a:srgbClr val="FF0000"/>
                </a:solidFill>
              </a:rPr>
              <a:t>inputs</a:t>
            </a:r>
            <a:r>
              <a:rPr lang="en-US" sz="2800" dirty="0">
                <a:solidFill>
                  <a:srgbClr val="FF0000"/>
                </a:solidFill>
              </a:rPr>
              <a:t>. </a:t>
            </a:r>
          </a:p>
          <a:p>
            <a:r>
              <a:rPr lang="en-US" sz="2800" dirty="0"/>
              <a:t>You observe its </a:t>
            </a:r>
            <a:r>
              <a:rPr lang="en-US" sz="2800" dirty="0" err="1"/>
              <a:t>behaviour</a:t>
            </a:r>
            <a:r>
              <a:rPr lang="en-US" sz="2800" dirty="0"/>
              <a:t> to see whether or not your program is doing what it is supposed to do. </a:t>
            </a:r>
          </a:p>
          <a:p>
            <a:pPr lvl="1"/>
            <a:r>
              <a:rPr lang="en-US" dirty="0">
                <a:solidFill>
                  <a:srgbClr val="FF0000"/>
                </a:solidFill>
              </a:rPr>
              <a:t>Tests pass </a:t>
            </a:r>
            <a:r>
              <a:rPr lang="en-US" dirty="0"/>
              <a:t>if the </a:t>
            </a:r>
            <a:r>
              <a:rPr lang="en-US" dirty="0" err="1"/>
              <a:t>behaviour</a:t>
            </a:r>
            <a:r>
              <a:rPr lang="en-US" dirty="0"/>
              <a:t> is what you </a:t>
            </a:r>
            <a:r>
              <a:rPr lang="en-US" dirty="0">
                <a:solidFill>
                  <a:srgbClr val="FF0000"/>
                </a:solidFill>
              </a:rPr>
              <a:t>expect</a:t>
            </a:r>
            <a:r>
              <a:rPr lang="en-US" dirty="0"/>
              <a:t>. </a:t>
            </a:r>
            <a:br>
              <a:rPr lang="en-US" dirty="0"/>
            </a:br>
            <a:r>
              <a:rPr lang="en-US" dirty="0">
                <a:solidFill>
                  <a:srgbClr val="FF0000"/>
                </a:solidFill>
              </a:rPr>
              <a:t>Tests fail </a:t>
            </a:r>
            <a:r>
              <a:rPr lang="en-US" dirty="0"/>
              <a:t>if the </a:t>
            </a:r>
            <a:r>
              <a:rPr lang="en-US" dirty="0" err="1"/>
              <a:t>behaviour</a:t>
            </a:r>
            <a:r>
              <a:rPr lang="en-US" dirty="0"/>
              <a:t> differs from that expected.</a:t>
            </a:r>
          </a:p>
          <a:p>
            <a:pPr lvl="1"/>
            <a:r>
              <a:rPr lang="en-US" dirty="0"/>
              <a:t>If your program does what you expect, this shows that for the inputs used, the program behaves correctly. </a:t>
            </a:r>
          </a:p>
          <a:p>
            <a:r>
              <a:rPr lang="en-US" sz="2800" dirty="0"/>
              <a:t>If these inputs are representative of a larger set of inputs, you can infer that the program will behave correctly for all members of this larger input set.</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testing</a:t>
            </a:r>
          </a:p>
        </p:txBody>
      </p:sp>
    </p:spTree>
    <p:extLst>
      <p:ext uri="{BB962C8B-B14F-4D97-AF65-F5344CB8AC3E}">
        <p14:creationId xmlns:p14="http://schemas.microsoft.com/office/powerpoint/2010/main" val="553839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If the </a:t>
            </a:r>
            <a:r>
              <a:rPr lang="en-US" sz="2800" dirty="0" err="1"/>
              <a:t>behaviour</a:t>
            </a:r>
            <a:r>
              <a:rPr lang="en-US" sz="2800" dirty="0"/>
              <a:t> of the program does not match the </a:t>
            </a:r>
            <a:r>
              <a:rPr lang="en-US" sz="2800" dirty="0" err="1"/>
              <a:t>behaviour</a:t>
            </a:r>
            <a:r>
              <a:rPr lang="en-US" sz="2800" dirty="0"/>
              <a:t> that you expect, then this means that there are </a:t>
            </a:r>
            <a:r>
              <a:rPr lang="en-US" sz="2800" dirty="0">
                <a:solidFill>
                  <a:srgbClr val="FF0000"/>
                </a:solidFill>
              </a:rPr>
              <a:t>bugs</a:t>
            </a:r>
            <a:r>
              <a:rPr lang="en-US" sz="2800" dirty="0"/>
              <a:t> in your program that need to be </a:t>
            </a:r>
            <a:r>
              <a:rPr lang="en-US" sz="2800" dirty="0">
                <a:solidFill>
                  <a:srgbClr val="FF0000"/>
                </a:solidFill>
              </a:rPr>
              <a:t>fixed</a:t>
            </a:r>
            <a:r>
              <a:rPr lang="en-US" sz="2800" dirty="0"/>
              <a:t>. </a:t>
            </a:r>
          </a:p>
          <a:p>
            <a:r>
              <a:rPr lang="en-US" sz="2800" dirty="0"/>
              <a:t>There are </a:t>
            </a:r>
            <a:r>
              <a:rPr lang="en-US" sz="2800" dirty="0">
                <a:solidFill>
                  <a:srgbClr val="FF0000"/>
                </a:solidFill>
              </a:rPr>
              <a:t>two causes </a:t>
            </a:r>
            <a:r>
              <a:rPr lang="en-US" sz="2800" dirty="0"/>
              <a:t>of </a:t>
            </a:r>
            <a:r>
              <a:rPr lang="en-US" sz="2800" dirty="0">
                <a:solidFill>
                  <a:srgbClr val="FF0000"/>
                </a:solidFill>
              </a:rPr>
              <a:t>program bugs</a:t>
            </a:r>
            <a:r>
              <a:rPr lang="en-US" sz="2800" dirty="0"/>
              <a:t>:</a:t>
            </a:r>
          </a:p>
          <a:p>
            <a:pPr lvl="1"/>
            <a:r>
              <a:rPr lang="en-US" dirty="0">
                <a:solidFill>
                  <a:srgbClr val="FF0000"/>
                </a:solidFill>
              </a:rPr>
              <a:t>Programming errors</a:t>
            </a:r>
          </a:p>
          <a:p>
            <a:pPr lvl="2"/>
            <a:r>
              <a:rPr lang="en-US" dirty="0"/>
              <a:t>You have accidentally included faults in your program code. </a:t>
            </a:r>
            <a:br>
              <a:rPr lang="en-US" dirty="0"/>
            </a:br>
            <a:r>
              <a:rPr lang="en-US" dirty="0"/>
              <a:t>For example: ‘off-by-1’ error</a:t>
            </a:r>
          </a:p>
          <a:p>
            <a:pPr lvl="1"/>
            <a:r>
              <a:rPr lang="en-US" dirty="0">
                <a:solidFill>
                  <a:srgbClr val="FF0000"/>
                </a:solidFill>
              </a:rPr>
              <a:t>Understanding errors</a:t>
            </a:r>
          </a:p>
          <a:p>
            <a:pPr lvl="2"/>
            <a:r>
              <a:rPr lang="en-US" dirty="0"/>
              <a:t>You have misunderstood or have been unaware of some of the details of what the program is supposed to do.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Program bugs</a:t>
            </a:r>
          </a:p>
        </p:txBody>
      </p:sp>
    </p:spTree>
    <p:extLst>
      <p:ext uri="{BB962C8B-B14F-4D97-AF65-F5344CB8AC3E}">
        <p14:creationId xmlns:p14="http://schemas.microsoft.com/office/powerpoint/2010/main" val="3874563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Types of testing</a:t>
            </a:r>
          </a:p>
        </p:txBody>
      </p:sp>
      <p:sp>
        <p:nvSpPr>
          <p:cNvPr id="7" name="Rounded Rectangle 6">
            <a:extLst>
              <a:ext uri="{FF2B5EF4-FFF2-40B4-BE49-F238E27FC236}">
                <a16:creationId xmlns:a16="http://schemas.microsoft.com/office/drawing/2014/main" id="{FAF5986B-B10C-714E-B6DF-16553BC6CC72}"/>
              </a:ext>
            </a:extLst>
          </p:cNvPr>
          <p:cNvSpPr>
            <a:spLocks noChangeArrowheads="1"/>
          </p:cNvSpPr>
          <p:nvPr/>
        </p:nvSpPr>
        <p:spPr bwMode="auto">
          <a:xfrm>
            <a:off x="263174" y="1124744"/>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Functional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testing</a:t>
            </a:r>
          </a:p>
        </p:txBody>
      </p:sp>
      <p:sp>
        <p:nvSpPr>
          <p:cNvPr id="8" name="Rounded Rectangle 7">
            <a:extLst>
              <a:ext uri="{FF2B5EF4-FFF2-40B4-BE49-F238E27FC236}">
                <a16:creationId xmlns:a16="http://schemas.microsoft.com/office/drawing/2014/main" id="{02FACE76-DCA2-C341-8EDA-76C305C90573}"/>
              </a:ext>
            </a:extLst>
          </p:cNvPr>
          <p:cNvSpPr>
            <a:spLocks noChangeArrowheads="1"/>
          </p:cNvSpPr>
          <p:nvPr/>
        </p:nvSpPr>
        <p:spPr bwMode="auto">
          <a:xfrm>
            <a:off x="263174" y="2468456"/>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User testing</a:t>
            </a:r>
          </a:p>
        </p:txBody>
      </p:sp>
      <p:sp>
        <p:nvSpPr>
          <p:cNvPr id="9" name="Rounded Rectangle 8">
            <a:extLst>
              <a:ext uri="{FF2B5EF4-FFF2-40B4-BE49-F238E27FC236}">
                <a16:creationId xmlns:a16="http://schemas.microsoft.com/office/drawing/2014/main" id="{081D080E-7219-094D-B8E8-A5D15DDC2E9E}"/>
              </a:ext>
            </a:extLst>
          </p:cNvPr>
          <p:cNvSpPr>
            <a:spLocks noChangeArrowheads="1"/>
          </p:cNvSpPr>
          <p:nvPr/>
        </p:nvSpPr>
        <p:spPr bwMode="auto">
          <a:xfrm>
            <a:off x="263174" y="3812168"/>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Performance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and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load testing</a:t>
            </a:r>
          </a:p>
        </p:txBody>
      </p:sp>
      <p:sp>
        <p:nvSpPr>
          <p:cNvPr id="10" name="Rounded Rectangle 9">
            <a:extLst>
              <a:ext uri="{FF2B5EF4-FFF2-40B4-BE49-F238E27FC236}">
                <a16:creationId xmlns:a16="http://schemas.microsoft.com/office/drawing/2014/main" id="{13A0B579-0C5E-CB4A-A50A-E6ABEEBD93D4}"/>
              </a:ext>
            </a:extLst>
          </p:cNvPr>
          <p:cNvSpPr>
            <a:spLocks noChangeArrowheads="1"/>
          </p:cNvSpPr>
          <p:nvPr/>
        </p:nvSpPr>
        <p:spPr bwMode="auto">
          <a:xfrm>
            <a:off x="263174" y="5155881"/>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Security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testing</a:t>
            </a:r>
          </a:p>
        </p:txBody>
      </p:sp>
      <p:sp>
        <p:nvSpPr>
          <p:cNvPr id="11" name="Rounded Rectangle 10">
            <a:extLst>
              <a:ext uri="{FF2B5EF4-FFF2-40B4-BE49-F238E27FC236}">
                <a16:creationId xmlns:a16="http://schemas.microsoft.com/office/drawing/2014/main" id="{8B2FF968-7AB0-394D-A985-5CF4CB2759CE}"/>
              </a:ext>
            </a:extLst>
          </p:cNvPr>
          <p:cNvSpPr>
            <a:spLocks noChangeArrowheads="1"/>
          </p:cNvSpPr>
          <p:nvPr/>
        </p:nvSpPr>
        <p:spPr bwMode="auto">
          <a:xfrm>
            <a:off x="2686115" y="1137909"/>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the functionality of the overall system. </a:t>
            </a:r>
          </a:p>
        </p:txBody>
      </p:sp>
      <p:sp>
        <p:nvSpPr>
          <p:cNvPr id="12" name="Rounded Rectangle 11">
            <a:extLst>
              <a:ext uri="{FF2B5EF4-FFF2-40B4-BE49-F238E27FC236}">
                <a16:creationId xmlns:a16="http://schemas.microsoft.com/office/drawing/2014/main" id="{1E3B025F-8A15-5D4C-96D2-7424106731C1}"/>
              </a:ext>
            </a:extLst>
          </p:cNvPr>
          <p:cNvSpPr>
            <a:spLocks noChangeArrowheads="1"/>
          </p:cNvSpPr>
          <p:nvPr/>
        </p:nvSpPr>
        <p:spPr bwMode="auto">
          <a:xfrm>
            <a:off x="2687781" y="2468455"/>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that the software product is useful to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and usable by end-users. </a:t>
            </a:r>
            <a:endParaRPr lang="en-US" sz="2000"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9AB478D0-F713-D04A-A08D-571252745B33}"/>
              </a:ext>
            </a:extLst>
          </p:cNvPr>
          <p:cNvSpPr>
            <a:spLocks noChangeArrowheads="1"/>
          </p:cNvSpPr>
          <p:nvPr/>
        </p:nvSpPr>
        <p:spPr bwMode="auto">
          <a:xfrm>
            <a:off x="2698900" y="3812168"/>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that the software works quickly and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can handle the expected load placed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on the system by its users. </a:t>
            </a:r>
          </a:p>
        </p:txBody>
      </p:sp>
      <p:sp>
        <p:nvSpPr>
          <p:cNvPr id="14" name="Rounded Rectangle 13">
            <a:extLst>
              <a:ext uri="{FF2B5EF4-FFF2-40B4-BE49-F238E27FC236}">
                <a16:creationId xmlns:a16="http://schemas.microsoft.com/office/drawing/2014/main" id="{386E7AE7-9131-1C42-BEB9-E9C1FF6596D6}"/>
              </a:ext>
            </a:extLst>
          </p:cNvPr>
          <p:cNvSpPr>
            <a:spLocks noChangeArrowheads="1"/>
          </p:cNvSpPr>
          <p:nvPr/>
        </p:nvSpPr>
        <p:spPr bwMode="auto">
          <a:xfrm>
            <a:off x="2698900" y="5169047"/>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that the software maintains its integrity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and can protect user information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from theft and damage. </a:t>
            </a:r>
          </a:p>
        </p:txBody>
      </p:sp>
    </p:spTree>
    <p:extLst>
      <p:ext uri="{BB962C8B-B14F-4D97-AF65-F5344CB8AC3E}">
        <p14:creationId xmlns:p14="http://schemas.microsoft.com/office/powerpoint/2010/main" val="2047989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Functional testing </a:t>
            </a:r>
            <a:r>
              <a:rPr lang="en-US" dirty="0"/>
              <a:t>involves developing a </a:t>
            </a:r>
            <a:r>
              <a:rPr lang="en-US" dirty="0">
                <a:solidFill>
                  <a:srgbClr val="FF0000"/>
                </a:solidFill>
              </a:rPr>
              <a:t>large set of program tests</a:t>
            </a:r>
            <a:r>
              <a:rPr lang="en-US" dirty="0"/>
              <a:t> so that, ideally, </a:t>
            </a:r>
            <a:r>
              <a:rPr lang="en-US" dirty="0">
                <a:solidFill>
                  <a:srgbClr val="FF0000"/>
                </a:solidFill>
              </a:rPr>
              <a:t>all of a program’s code is executed at least once</a:t>
            </a:r>
            <a:r>
              <a:rPr lang="en-US" dirty="0"/>
              <a:t>. </a:t>
            </a:r>
          </a:p>
          <a:p>
            <a:r>
              <a:rPr lang="en-US" dirty="0"/>
              <a:t>The number of tests needed obviously depends on the </a:t>
            </a:r>
            <a:r>
              <a:rPr lang="en-US" dirty="0">
                <a:solidFill>
                  <a:srgbClr val="FF0000"/>
                </a:solidFill>
              </a:rPr>
              <a:t>size</a:t>
            </a:r>
            <a:r>
              <a:rPr lang="en-US" dirty="0"/>
              <a:t> and the </a:t>
            </a:r>
            <a:r>
              <a:rPr lang="en-US" dirty="0">
                <a:solidFill>
                  <a:srgbClr val="FF0000"/>
                </a:solidFill>
              </a:rPr>
              <a:t>functionality</a:t>
            </a:r>
            <a:r>
              <a:rPr lang="en-US" dirty="0"/>
              <a:t> of the application. </a:t>
            </a:r>
          </a:p>
          <a:p>
            <a:r>
              <a:rPr lang="en-US" dirty="0"/>
              <a:t>For a </a:t>
            </a:r>
            <a:r>
              <a:rPr lang="en-US" dirty="0">
                <a:solidFill>
                  <a:srgbClr val="FF0000"/>
                </a:solidFill>
              </a:rPr>
              <a:t>business-focused web application</a:t>
            </a:r>
            <a:r>
              <a:rPr lang="en-US" dirty="0"/>
              <a:t>, you may have to develop </a:t>
            </a:r>
            <a:r>
              <a:rPr lang="en-US" dirty="0">
                <a:solidFill>
                  <a:srgbClr val="FF0000"/>
                </a:solidFill>
              </a:rPr>
              <a:t>thousands of tests </a:t>
            </a:r>
            <a:r>
              <a:rPr lang="en-US" dirty="0"/>
              <a:t>to convince yourself that your product is ready for </a:t>
            </a:r>
            <a:r>
              <a:rPr lang="en-US" dirty="0">
                <a:solidFill>
                  <a:srgbClr val="FF0000"/>
                </a:solidFill>
              </a:rPr>
              <a:t>release</a:t>
            </a:r>
            <a:r>
              <a:rPr lang="en-US" dirty="0"/>
              <a:t> to customers.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spTree>
    <p:extLst>
      <p:ext uri="{BB962C8B-B14F-4D97-AF65-F5344CB8AC3E}">
        <p14:creationId xmlns:p14="http://schemas.microsoft.com/office/powerpoint/2010/main" val="1832966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Functional testing is a </a:t>
            </a:r>
            <a:r>
              <a:rPr lang="en-US" dirty="0">
                <a:solidFill>
                  <a:srgbClr val="FF0000"/>
                </a:solidFill>
              </a:rPr>
              <a:t>staged activity </a:t>
            </a:r>
            <a:r>
              <a:rPr lang="en-US" dirty="0"/>
              <a:t>in which you initially test </a:t>
            </a:r>
            <a:r>
              <a:rPr lang="en-US" dirty="0">
                <a:solidFill>
                  <a:srgbClr val="FF0000"/>
                </a:solidFill>
              </a:rPr>
              <a:t>individual units of code</a:t>
            </a:r>
            <a:r>
              <a:rPr lang="en-US" dirty="0"/>
              <a:t>. </a:t>
            </a:r>
            <a:br>
              <a:rPr lang="en-US" dirty="0"/>
            </a:br>
            <a:r>
              <a:rPr lang="en-US" dirty="0"/>
              <a:t>You integrate code units with other units to create larger units then do more testing. </a:t>
            </a:r>
          </a:p>
          <a:p>
            <a:r>
              <a:rPr lang="en-US" dirty="0"/>
              <a:t>The process </a:t>
            </a:r>
            <a:r>
              <a:rPr lang="en-US" dirty="0">
                <a:solidFill>
                  <a:srgbClr val="FF0000"/>
                </a:solidFill>
              </a:rPr>
              <a:t>continues</a:t>
            </a:r>
            <a:r>
              <a:rPr lang="en-US" dirty="0"/>
              <a:t> until you have created a complete system ready for release.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spTree>
    <p:extLst>
      <p:ext uri="{BB962C8B-B14F-4D97-AF65-F5344CB8AC3E}">
        <p14:creationId xmlns:p14="http://schemas.microsoft.com/office/powerpoint/2010/main" val="635760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57044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3">
                    <a:lumMod val="75000"/>
                  </a:schemeClr>
                </a:solidFill>
              </a:rPr>
              <a:t>13   2021/12/16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solidFill>
                  <a:srgbClr val="FF0000"/>
                </a:solidFill>
              </a:rPr>
              <a:t>14   2021/12/23   </a:t>
            </a:r>
            <a:r>
              <a:rPr lang="zh-TW" altLang="en-US" sz="2400" dirty="0">
                <a:solidFill>
                  <a:srgbClr val="FF0000"/>
                </a:solidFill>
              </a:rPr>
              <a:t>測試：功能測試、測試自動化、</a:t>
            </a:r>
            <a:br>
              <a:rPr lang="en-US" altLang="zh-TW" sz="2400" dirty="0">
                <a:solidFill>
                  <a:srgbClr val="FF0000"/>
                </a:solidFill>
              </a:rPr>
            </a:br>
            <a:r>
              <a:rPr lang="en-US" altLang="zh-TW" sz="2400" dirty="0">
                <a:solidFill>
                  <a:srgbClr val="FF0000"/>
                </a:solidFill>
              </a:rPr>
              <a:t>                                </a:t>
            </a:r>
            <a:r>
              <a:rPr lang="zh-TW" altLang="en-US" sz="2400" dirty="0">
                <a:solidFill>
                  <a:srgbClr val="FF0000"/>
                </a:solidFill>
              </a:rPr>
              <a:t>測試驅動的開發、程式碼審查 </a:t>
            </a:r>
            <a:br>
              <a:rPr lang="en-US" altLang="zh-TW" sz="2400" dirty="0">
                <a:solidFill>
                  <a:srgbClr val="FF0000"/>
                </a:solidFill>
              </a:rPr>
            </a:br>
            <a:r>
              <a:rPr lang="en-US" altLang="zh-TW" sz="2200" dirty="0">
                <a:solidFill>
                  <a:srgbClr val="FF0000"/>
                </a:solidFill>
              </a:rPr>
              <a:t>                                   (Testing: Functional testing, Test automation, </a:t>
            </a:r>
            <a:br>
              <a:rPr lang="en-US" altLang="zh-TW" sz="2200" dirty="0">
                <a:solidFill>
                  <a:srgbClr val="FF0000"/>
                </a:solidFill>
              </a:rPr>
            </a:br>
            <a:r>
              <a:rPr lang="en-US" altLang="zh-TW" sz="2200" dirty="0">
                <a:solidFill>
                  <a:srgbClr val="FF0000"/>
                </a:solidFill>
              </a:rPr>
              <a:t>                                    Test-driven development, and Code reviews); </a:t>
            </a:r>
            <a:br>
              <a:rPr lang="en-US" altLang="zh-TW" sz="2400" dirty="0">
                <a:solidFill>
                  <a:srgbClr val="FF0000"/>
                </a:solidFill>
              </a:rPr>
            </a:br>
            <a:r>
              <a:rPr lang="en-US" altLang="zh-TW" sz="2200" dirty="0">
                <a:solidFill>
                  <a:srgbClr val="FF0000"/>
                </a:solidFill>
              </a:rPr>
              <a:t>                                   DevOps</a:t>
            </a:r>
            <a:r>
              <a:rPr lang="zh-TW" altLang="en-US" sz="2200" dirty="0">
                <a:solidFill>
                  <a:srgbClr val="FF0000"/>
                </a:solidFill>
              </a:rPr>
              <a:t>和程式碼管理：程式碼管理和</a:t>
            </a:r>
            <a:r>
              <a:rPr lang="en-US" altLang="zh-TW" sz="2200" dirty="0">
                <a:solidFill>
                  <a:srgbClr val="FF0000"/>
                </a:solidFill>
              </a:rPr>
              <a:t>DevOps</a:t>
            </a:r>
            <a:r>
              <a:rPr lang="zh-TW" altLang="en-US" sz="2200" dirty="0">
                <a:solidFill>
                  <a:srgbClr val="FF0000"/>
                </a:solidFill>
              </a:rPr>
              <a:t>自動化 </a:t>
            </a:r>
            <a:br>
              <a:rPr lang="en-US" altLang="zh-TW" sz="2200" dirty="0">
                <a:solidFill>
                  <a:srgbClr val="FF0000"/>
                </a:solidFill>
              </a:rPr>
            </a:br>
            <a:r>
              <a:rPr lang="en-US" altLang="zh-TW" sz="2200" dirty="0">
                <a:solidFill>
                  <a:srgbClr val="FF0000"/>
                </a:solidFill>
              </a:rPr>
              <a:t>                                   (DevOps and Code Management: </a:t>
            </a:r>
            <a:br>
              <a:rPr lang="en-US" altLang="zh-TW" sz="2200" dirty="0">
                <a:solidFill>
                  <a:srgbClr val="FF0000"/>
                </a:solidFill>
              </a:rPr>
            </a:br>
            <a:r>
              <a:rPr lang="en-US" altLang="zh-TW" sz="2200" dirty="0">
                <a:solidFill>
                  <a:srgbClr val="FF0000"/>
                </a:solidFill>
              </a:rPr>
              <a:t>                                    Code management and DevOps automation)</a:t>
            </a:r>
          </a:p>
          <a:p>
            <a:pPr marL="0" indent="0">
              <a:buNone/>
            </a:pPr>
            <a:r>
              <a:rPr lang="en-US" altLang="zh-TW" sz="2400" dirty="0">
                <a:solidFill>
                  <a:schemeClr val="accent6">
                    <a:lumMod val="75000"/>
                  </a:schemeClr>
                </a:solidFill>
              </a:rPr>
              <a:t>15   2021/12/30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16   2022/01/06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II)</a:t>
            </a:r>
          </a:p>
          <a:p>
            <a:pPr marL="0" indent="0">
              <a:buNone/>
            </a:pPr>
            <a:r>
              <a:rPr lang="en-US" altLang="zh-TW" sz="2400" dirty="0">
                <a:solidFill>
                  <a:schemeClr val="accent4">
                    <a:lumMod val="75000"/>
                  </a:schemeClr>
                </a:solidFill>
              </a:rPr>
              <a:t>17   2022/01/13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a:p>
            <a:pPr marL="0" indent="0">
              <a:buNone/>
            </a:pPr>
            <a:r>
              <a:rPr lang="en-US" altLang="zh-TW" sz="2400" dirty="0">
                <a:solidFill>
                  <a:schemeClr val="accent4">
                    <a:lumMod val="75000"/>
                  </a:schemeClr>
                </a:solidFill>
              </a:rPr>
              <a:t>18   2022/01/20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 name checking function</a:t>
            </a:r>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1144414"/>
            <a:ext cx="8712968" cy="5336556"/>
          </a:xfrm>
          <a:prstGeom prst="rect">
            <a:avLst/>
          </a:prstGeom>
          <a:solidFill>
            <a:srgbClr val="FFD579">
              <a:alpha val="50196"/>
            </a:srgbClr>
          </a:solid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2400" dirty="0">
                <a:solidFill>
                  <a:srgbClr val="FF0000"/>
                </a:solidFill>
                <a:latin typeface="Courier" pitchFamily="2" charset="0"/>
              </a:rPr>
              <a:t>def namecheck(s):</a:t>
            </a:r>
          </a:p>
          <a:p>
            <a:pPr marL="0" indent="0">
              <a:buNone/>
            </a:pPr>
            <a:endParaRPr kumimoji="0" lang="en-US" sz="1600" dirty="0">
              <a:latin typeface="Courier" pitchFamily="2" charset="0"/>
            </a:endParaRPr>
          </a:p>
          <a:p>
            <a:pPr marL="0" indent="0">
              <a:buNone/>
            </a:pPr>
            <a:r>
              <a:rPr kumimoji="0" lang="en-US" sz="1600" dirty="0">
                <a:latin typeface="Courier" pitchFamily="2" charset="0"/>
              </a:rPr>
              <a:t>    # Checks that a name only includes alphabetic characters, - or </a:t>
            </a:r>
          </a:p>
          <a:p>
            <a:pPr marL="0" indent="0">
              <a:buNone/>
            </a:pPr>
            <a:r>
              <a:rPr kumimoji="0" lang="en-US" sz="1600" dirty="0">
                <a:latin typeface="Courier" pitchFamily="2" charset="0"/>
              </a:rPr>
              <a:t>    # a single quote. Names must be between 2 and 40 characters long</a:t>
            </a:r>
          </a:p>
          <a:p>
            <a:pPr marL="0" indent="0">
              <a:buNone/>
            </a:pPr>
            <a:r>
              <a:rPr kumimoji="0" lang="en-US" sz="1600" dirty="0">
                <a:latin typeface="Courier" pitchFamily="2" charset="0"/>
              </a:rPr>
              <a:t>    # quoted strings and -- are disallowed</a:t>
            </a:r>
          </a:p>
          <a:p>
            <a:pPr marL="0" indent="0">
              <a:buNone/>
            </a:pPr>
            <a:endParaRPr kumimoji="0" lang="en-US" sz="1800" dirty="0">
              <a:latin typeface="Courier" pitchFamily="2" charset="0"/>
            </a:endParaRPr>
          </a:p>
          <a:p>
            <a:pPr marL="0" indent="0">
              <a:buNone/>
            </a:pPr>
            <a:r>
              <a:rPr kumimoji="0" lang="en-US" sz="1800" dirty="0">
                <a:latin typeface="Courier" pitchFamily="2" charset="0"/>
              </a:rPr>
              <a:t>    </a:t>
            </a:r>
            <a:r>
              <a:rPr kumimoji="0" lang="en-US" sz="2400" dirty="0" err="1">
                <a:solidFill>
                  <a:srgbClr val="FF0000"/>
                </a:solidFill>
                <a:latin typeface="Courier" pitchFamily="2" charset="0"/>
              </a:rPr>
              <a:t>namex</a:t>
            </a:r>
            <a:r>
              <a:rPr kumimoji="0" lang="en-US" sz="2400" dirty="0">
                <a:solidFill>
                  <a:srgbClr val="FF0000"/>
                </a:solidFill>
                <a:latin typeface="Courier" pitchFamily="2" charset="0"/>
              </a:rPr>
              <a:t> = r"^[a-</a:t>
            </a:r>
            <a:r>
              <a:rPr kumimoji="0" lang="en-US" sz="2400" dirty="0" err="1">
                <a:solidFill>
                  <a:srgbClr val="FF0000"/>
                </a:solidFill>
                <a:latin typeface="Courier" pitchFamily="2" charset="0"/>
              </a:rPr>
              <a:t>zA</a:t>
            </a:r>
            <a:r>
              <a:rPr kumimoji="0" lang="en-US" sz="2400" dirty="0">
                <a:solidFill>
                  <a:srgbClr val="FF0000"/>
                </a:solidFill>
                <a:latin typeface="Courier" pitchFamily="2" charset="0"/>
              </a:rPr>
              <a:t>-Z][a-</a:t>
            </a:r>
            <a:r>
              <a:rPr kumimoji="0" lang="en-US" sz="2400" dirty="0" err="1">
                <a:solidFill>
                  <a:srgbClr val="FF0000"/>
                </a:solidFill>
                <a:latin typeface="Courier" pitchFamily="2" charset="0"/>
              </a:rPr>
              <a:t>zA</a:t>
            </a:r>
            <a:r>
              <a:rPr kumimoji="0" lang="en-US" sz="2400" dirty="0">
                <a:solidFill>
                  <a:srgbClr val="FF0000"/>
                </a:solidFill>
                <a:latin typeface="Courier" pitchFamily="2" charset="0"/>
              </a:rPr>
              <a:t>-Z-']{1,39}$"</a:t>
            </a:r>
          </a:p>
          <a:p>
            <a:pPr marL="0" indent="0">
              <a:buNone/>
            </a:pPr>
            <a:r>
              <a:rPr kumimoji="0" lang="en-US" sz="1800" dirty="0">
                <a:solidFill>
                  <a:srgbClr val="FF0000"/>
                </a:solidFill>
                <a:latin typeface="Courier" pitchFamily="2" charset="0"/>
              </a:rPr>
              <a:t>    if </a:t>
            </a:r>
            <a:r>
              <a:rPr kumimoji="0" lang="en-US" sz="1800" dirty="0" err="1">
                <a:solidFill>
                  <a:srgbClr val="FF0000"/>
                </a:solidFill>
                <a:latin typeface="Courier" pitchFamily="2" charset="0"/>
              </a:rPr>
              <a:t>re.match</a:t>
            </a:r>
            <a:r>
              <a:rPr kumimoji="0" lang="en-US" sz="1800" dirty="0">
                <a:solidFill>
                  <a:srgbClr val="FF0000"/>
                </a:solidFill>
                <a:latin typeface="Courier" pitchFamily="2" charset="0"/>
              </a:rPr>
              <a:t>(</a:t>
            </a:r>
            <a:r>
              <a:rPr kumimoji="0" lang="en-US" sz="1800" dirty="0" err="1">
                <a:solidFill>
                  <a:srgbClr val="FF0000"/>
                </a:solidFill>
                <a:latin typeface="Courier" pitchFamily="2" charset="0"/>
              </a:rPr>
              <a:t>namex</a:t>
            </a:r>
            <a:r>
              <a:rPr kumimoji="0" lang="en-US" sz="1800" dirty="0">
                <a:solidFill>
                  <a:srgbClr val="FF0000"/>
                </a:solidFill>
                <a:latin typeface="Courier" pitchFamily="2" charset="0"/>
              </a:rPr>
              <a:t>, s):</a:t>
            </a:r>
          </a:p>
          <a:p>
            <a:pPr marL="0" indent="0">
              <a:buNone/>
            </a:pPr>
            <a:r>
              <a:rPr kumimoji="0" lang="en-US" sz="1800" dirty="0">
                <a:solidFill>
                  <a:srgbClr val="FF0000"/>
                </a:solidFill>
                <a:latin typeface="Courier" pitchFamily="2" charset="0"/>
              </a:rPr>
              <a:t>        if </a:t>
            </a:r>
            <a:r>
              <a:rPr kumimoji="0" lang="en-US" sz="1800" dirty="0" err="1">
                <a:solidFill>
                  <a:srgbClr val="FF0000"/>
                </a:solidFill>
                <a:latin typeface="Courier" pitchFamily="2" charset="0"/>
              </a:rPr>
              <a:t>re.search</a:t>
            </a:r>
            <a:r>
              <a:rPr kumimoji="0" lang="en-US" sz="1800" dirty="0">
                <a:solidFill>
                  <a:srgbClr val="FF0000"/>
                </a:solidFill>
                <a:latin typeface="Courier" pitchFamily="2" charset="0"/>
              </a:rPr>
              <a:t>("'.*'", s) or </a:t>
            </a:r>
            <a:r>
              <a:rPr kumimoji="0" lang="en-US" sz="1800" dirty="0" err="1">
                <a:solidFill>
                  <a:srgbClr val="FF0000"/>
                </a:solidFill>
                <a:latin typeface="Courier" pitchFamily="2" charset="0"/>
              </a:rPr>
              <a:t>re.search</a:t>
            </a:r>
            <a:r>
              <a:rPr kumimoji="0" lang="en-US" sz="1800" dirty="0">
                <a:solidFill>
                  <a:srgbClr val="FF0000"/>
                </a:solidFill>
                <a:latin typeface="Courier" pitchFamily="2" charset="0"/>
              </a:rPr>
              <a:t>("--", s):</a:t>
            </a:r>
          </a:p>
          <a:p>
            <a:pPr marL="0" indent="0">
              <a:buNone/>
            </a:pPr>
            <a:r>
              <a:rPr kumimoji="0" lang="en-US" sz="1800" dirty="0">
                <a:solidFill>
                  <a:srgbClr val="FF0000"/>
                </a:solidFill>
                <a:latin typeface="Courier" pitchFamily="2" charset="0"/>
              </a:rPr>
              <a:t>            return False</a:t>
            </a:r>
          </a:p>
          <a:p>
            <a:pPr marL="0" indent="0">
              <a:buNone/>
            </a:pPr>
            <a:r>
              <a:rPr kumimoji="0" lang="en-US" sz="1800" dirty="0">
                <a:solidFill>
                  <a:srgbClr val="FF0000"/>
                </a:solidFill>
                <a:latin typeface="Courier" pitchFamily="2" charset="0"/>
              </a:rPr>
              <a:t>        else:</a:t>
            </a:r>
          </a:p>
          <a:p>
            <a:pPr marL="0" indent="0">
              <a:buNone/>
            </a:pPr>
            <a:r>
              <a:rPr kumimoji="0" lang="en-US" sz="1800" dirty="0">
                <a:solidFill>
                  <a:srgbClr val="FF0000"/>
                </a:solidFill>
                <a:latin typeface="Courier" pitchFamily="2" charset="0"/>
              </a:rPr>
              <a:t>            return True</a:t>
            </a:r>
          </a:p>
          <a:p>
            <a:pPr marL="0" indent="0">
              <a:buNone/>
            </a:pPr>
            <a:r>
              <a:rPr kumimoji="0" lang="en-US" sz="1800" dirty="0">
                <a:solidFill>
                  <a:srgbClr val="FF0000"/>
                </a:solidFill>
                <a:latin typeface="Courier" pitchFamily="2" charset="0"/>
              </a:rPr>
              <a:t>    else:</a:t>
            </a:r>
          </a:p>
          <a:p>
            <a:pPr marL="0" indent="0">
              <a:buNone/>
            </a:pPr>
            <a:r>
              <a:rPr kumimoji="0" lang="en-US" sz="1800" dirty="0">
                <a:solidFill>
                  <a:srgbClr val="FF0000"/>
                </a:solidFill>
                <a:latin typeface="Courier" pitchFamily="2" charset="0"/>
              </a:rPr>
              <a:t>        return False </a:t>
            </a:r>
          </a:p>
        </p:txBody>
      </p:sp>
    </p:spTree>
    <p:extLst>
      <p:ext uri="{BB962C8B-B14F-4D97-AF65-F5344CB8AC3E}">
        <p14:creationId xmlns:p14="http://schemas.microsoft.com/office/powerpoint/2010/main" val="17315042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40768"/>
            <a:ext cx="8712968" cy="5179094"/>
          </a:xfrm>
        </p:spPr>
        <p:txBody>
          <a:bodyPr/>
          <a:lstStyle/>
          <a:p>
            <a:r>
              <a:rPr lang="en-US" sz="2600" dirty="0"/>
              <a:t>Correct names 1</a:t>
            </a:r>
            <a:br>
              <a:rPr lang="en-US" sz="2600" dirty="0"/>
            </a:br>
            <a:r>
              <a:rPr lang="en-US" sz="2600" dirty="0"/>
              <a:t>The inputs only includes alphabetic characters and are between 2 and 40 characters long.</a:t>
            </a:r>
          </a:p>
          <a:p>
            <a:r>
              <a:rPr lang="en-US" sz="2600" dirty="0"/>
              <a:t>Correct names 2</a:t>
            </a:r>
            <a:br>
              <a:rPr lang="en-US" sz="2600" dirty="0"/>
            </a:br>
            <a:r>
              <a:rPr lang="en-US" sz="2600" dirty="0"/>
              <a:t>The inputs only includes alphabetic characters, hyphens or apostrophes and are between 2 and 40 characters long.</a:t>
            </a:r>
          </a:p>
          <a:p>
            <a:r>
              <a:rPr lang="en-US" sz="2600" dirty="0"/>
              <a:t>Incorrect names 1</a:t>
            </a:r>
            <a:br>
              <a:rPr lang="en-US" sz="2600" dirty="0"/>
            </a:br>
            <a:r>
              <a:rPr lang="en-US" sz="2600" dirty="0"/>
              <a:t>The inputs are between 2 and 40 characters long but include disallowed characters.</a:t>
            </a:r>
          </a:p>
          <a:p>
            <a:r>
              <a:rPr lang="en-US" sz="2600" dirty="0"/>
              <a:t>Incorrect names 2</a:t>
            </a:r>
            <a:br>
              <a:rPr lang="en-US" sz="2600" dirty="0"/>
            </a:br>
            <a:r>
              <a:rPr lang="en-US" sz="2600" dirty="0"/>
              <a:t>The inputs include allowed characters but are either a single character or are more than 40 characters long.</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Equivalence partitions for the name checking function</a:t>
            </a:r>
          </a:p>
        </p:txBody>
      </p:sp>
    </p:spTree>
    <p:extLst>
      <p:ext uri="{BB962C8B-B14F-4D97-AF65-F5344CB8AC3E}">
        <p14:creationId xmlns:p14="http://schemas.microsoft.com/office/powerpoint/2010/main" val="3375882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600" dirty="0">
                <a:solidFill>
                  <a:srgbClr val="FF0000"/>
                </a:solidFill>
              </a:rPr>
              <a:t>Test edge cases</a:t>
            </a:r>
            <a:br>
              <a:rPr lang="en-US" sz="2600" dirty="0"/>
            </a:br>
            <a:r>
              <a:rPr lang="en-US" sz="2600" dirty="0"/>
              <a:t>If your partition has upper and lower bounds (e.g. length of strings, numbers, etc.) choose inputs at the edges of the range.</a:t>
            </a:r>
          </a:p>
          <a:p>
            <a:r>
              <a:rPr lang="en-US" sz="2600" dirty="0">
                <a:solidFill>
                  <a:srgbClr val="FF0000"/>
                </a:solidFill>
              </a:rPr>
              <a:t>Force errors</a:t>
            </a:r>
            <a:br>
              <a:rPr lang="en-US" sz="2600" dirty="0"/>
            </a:br>
            <a:r>
              <a:rPr lang="en-US" sz="2600" dirty="0"/>
              <a:t>Choose test inputs that force the system to generate all error messages. Choose test inputs that should generate invalid outputs.</a:t>
            </a:r>
          </a:p>
          <a:p>
            <a:r>
              <a:rPr lang="en-US" sz="2600" dirty="0">
                <a:solidFill>
                  <a:srgbClr val="FF0000"/>
                </a:solidFill>
              </a:rPr>
              <a:t>Fill buffers</a:t>
            </a:r>
            <a:br>
              <a:rPr lang="en-US" sz="2600" dirty="0"/>
            </a:br>
            <a:r>
              <a:rPr lang="en-US" sz="2600" dirty="0"/>
              <a:t>Choose test inputs that cause all input buffers to overflow.</a:t>
            </a:r>
          </a:p>
          <a:p>
            <a:r>
              <a:rPr lang="en-US" sz="2600" dirty="0">
                <a:solidFill>
                  <a:srgbClr val="FF0000"/>
                </a:solidFill>
              </a:rPr>
              <a:t>Repeat yourself</a:t>
            </a:r>
            <a:br>
              <a:rPr lang="en-US" sz="2600" dirty="0"/>
            </a:br>
            <a:r>
              <a:rPr lang="en-US" sz="2600" dirty="0"/>
              <a:t>Repeat the same test input or series of inputs several times.</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Unit testing guidelines (1)</a:t>
            </a:r>
          </a:p>
        </p:txBody>
      </p:sp>
    </p:spTree>
    <p:extLst>
      <p:ext uri="{BB962C8B-B14F-4D97-AF65-F5344CB8AC3E}">
        <p14:creationId xmlns:p14="http://schemas.microsoft.com/office/powerpoint/2010/main" val="36714873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600" dirty="0">
                <a:solidFill>
                  <a:srgbClr val="FF0000"/>
                </a:solidFill>
              </a:rPr>
              <a:t>Overflow and underflow</a:t>
            </a:r>
            <a:br>
              <a:rPr lang="en-US" sz="2600" dirty="0"/>
            </a:br>
            <a:r>
              <a:rPr lang="en-US" sz="2400" dirty="0"/>
              <a:t>If your program does numeric calculations, choose test inputs that cause it to calculate very large or very small numbers.</a:t>
            </a:r>
          </a:p>
          <a:p>
            <a:r>
              <a:rPr lang="en-US" sz="2600" dirty="0">
                <a:solidFill>
                  <a:srgbClr val="FF0000"/>
                </a:solidFill>
              </a:rPr>
              <a:t>Don’t forget null and zero</a:t>
            </a:r>
            <a:br>
              <a:rPr lang="en-US" sz="2600" dirty="0"/>
            </a:br>
            <a:r>
              <a:rPr lang="en-US" sz="2600" dirty="0"/>
              <a:t>If your program uses pointers or strings, always test with null pointers and strings. </a:t>
            </a:r>
          </a:p>
          <a:p>
            <a:r>
              <a:rPr lang="en-US" sz="2600" dirty="0">
                <a:solidFill>
                  <a:srgbClr val="FF0000"/>
                </a:solidFill>
              </a:rPr>
              <a:t>Keep count</a:t>
            </a:r>
            <a:br>
              <a:rPr lang="en-US" sz="2600" dirty="0"/>
            </a:br>
            <a:r>
              <a:rPr lang="en-US" sz="2600" dirty="0"/>
              <a:t>When dealing with lists and list transformation, keep count of the number of elements in each list and check that these are consistent after each transformation.</a:t>
            </a:r>
          </a:p>
          <a:p>
            <a:r>
              <a:rPr lang="en-US" sz="2600" dirty="0">
                <a:solidFill>
                  <a:srgbClr val="FF0000"/>
                </a:solidFill>
              </a:rPr>
              <a:t>One is different</a:t>
            </a:r>
            <a:br>
              <a:rPr lang="en-US" sz="2600" dirty="0"/>
            </a:br>
            <a:r>
              <a:rPr lang="en-US" sz="2600" dirty="0"/>
              <a:t>If your program deals with sequences, always test with sequences that have a single value.</a:t>
            </a:r>
          </a:p>
          <a:p>
            <a:endParaRPr lang="en-US" sz="2600" dirty="0"/>
          </a:p>
          <a:p>
            <a:endParaRPr lang="en-US" sz="2600" dirty="0"/>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Unit testing guidelines (2)</a:t>
            </a:r>
          </a:p>
        </p:txBody>
      </p:sp>
    </p:spTree>
    <p:extLst>
      <p:ext uri="{BB962C8B-B14F-4D97-AF65-F5344CB8AC3E}">
        <p14:creationId xmlns:p14="http://schemas.microsoft.com/office/powerpoint/2010/main" val="26493126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Features</a:t>
            </a:r>
            <a:r>
              <a:rPr lang="en-US" dirty="0"/>
              <a:t> have to be tested to show that the </a:t>
            </a:r>
            <a:r>
              <a:rPr lang="en-US" dirty="0">
                <a:solidFill>
                  <a:srgbClr val="FF0000"/>
                </a:solidFill>
              </a:rPr>
              <a:t>functionality</a:t>
            </a:r>
            <a:r>
              <a:rPr lang="en-US" dirty="0"/>
              <a:t> is implemented as </a:t>
            </a:r>
            <a:r>
              <a:rPr lang="en-US" dirty="0">
                <a:solidFill>
                  <a:srgbClr val="FF0000"/>
                </a:solidFill>
              </a:rPr>
              <a:t>expected</a:t>
            </a:r>
            <a:r>
              <a:rPr lang="en-US" dirty="0"/>
              <a:t> and that the </a:t>
            </a:r>
            <a:r>
              <a:rPr lang="en-US" dirty="0">
                <a:solidFill>
                  <a:srgbClr val="FF0000"/>
                </a:solidFill>
              </a:rPr>
              <a:t>functionality</a:t>
            </a:r>
            <a:r>
              <a:rPr lang="en-US" dirty="0"/>
              <a:t> </a:t>
            </a:r>
            <a:r>
              <a:rPr lang="en-US" dirty="0">
                <a:solidFill>
                  <a:srgbClr val="FF0000"/>
                </a:solidFill>
              </a:rPr>
              <a:t>meets the real needs </a:t>
            </a:r>
            <a:r>
              <a:rPr lang="en-US" dirty="0"/>
              <a:t>of users. </a:t>
            </a:r>
          </a:p>
          <a:p>
            <a:pPr lvl="1"/>
            <a:r>
              <a:rPr lang="en-US" dirty="0"/>
              <a:t>For example, if your product has a feature that allows users to login using their Google account, then you have to check that this registers the user correctly and informs them of what information will be shared with Google. </a:t>
            </a:r>
          </a:p>
          <a:p>
            <a:pPr lvl="1"/>
            <a:r>
              <a:rPr lang="en-US" dirty="0"/>
              <a:t>You may want to check that it gives users the option to sign up for email information about your product.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testing</a:t>
            </a:r>
          </a:p>
        </p:txBody>
      </p:sp>
    </p:spTree>
    <p:extLst>
      <p:ext uri="{BB962C8B-B14F-4D97-AF65-F5344CB8AC3E}">
        <p14:creationId xmlns:p14="http://schemas.microsoft.com/office/powerpoint/2010/main" val="18289850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Normally, a </a:t>
            </a:r>
            <a:r>
              <a:rPr lang="en-US" dirty="0">
                <a:solidFill>
                  <a:srgbClr val="FF0000"/>
                </a:solidFill>
              </a:rPr>
              <a:t>feature</a:t>
            </a:r>
            <a:r>
              <a:rPr lang="en-US" dirty="0"/>
              <a:t> that does several things is implemented by </a:t>
            </a:r>
            <a:r>
              <a:rPr lang="en-US" dirty="0">
                <a:solidFill>
                  <a:srgbClr val="FF0000"/>
                </a:solidFill>
              </a:rPr>
              <a:t>multiple, interacting, program units. </a:t>
            </a:r>
          </a:p>
          <a:p>
            <a:r>
              <a:rPr lang="en-US" dirty="0"/>
              <a:t>These units may be implemented by different developers and </a:t>
            </a:r>
            <a:r>
              <a:rPr lang="en-US" dirty="0">
                <a:solidFill>
                  <a:srgbClr val="FF0000"/>
                </a:solidFill>
              </a:rPr>
              <a:t>all of these developers </a:t>
            </a:r>
            <a:r>
              <a:rPr lang="en-US" dirty="0"/>
              <a:t>should be </a:t>
            </a:r>
            <a:r>
              <a:rPr lang="en-US" dirty="0">
                <a:solidFill>
                  <a:srgbClr val="FF0000"/>
                </a:solidFill>
              </a:rPr>
              <a:t>involved</a:t>
            </a:r>
            <a:r>
              <a:rPr lang="en-US" dirty="0"/>
              <a:t> in the </a:t>
            </a:r>
            <a:r>
              <a:rPr lang="en-US" dirty="0">
                <a:solidFill>
                  <a:srgbClr val="FF0000"/>
                </a:solidFill>
              </a:rPr>
              <a:t>feature testing process</a:t>
            </a:r>
            <a:r>
              <a:rPr lang="en-US" dirty="0"/>
              <a:t>.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testing</a:t>
            </a:r>
          </a:p>
        </p:txBody>
      </p:sp>
    </p:spTree>
    <p:extLst>
      <p:ext uri="{BB962C8B-B14F-4D97-AF65-F5344CB8AC3E}">
        <p14:creationId xmlns:p14="http://schemas.microsoft.com/office/powerpoint/2010/main" val="36068606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Interaction tests</a:t>
            </a:r>
          </a:p>
          <a:p>
            <a:pPr lvl="1"/>
            <a:r>
              <a:rPr lang="en-US" sz="2400" dirty="0"/>
              <a:t>These test the interactions between the units that implement the feature. The developers of the units that are combined to make up the feature may have different understandings of what is required of that feature. </a:t>
            </a:r>
          </a:p>
          <a:p>
            <a:pPr lvl="1"/>
            <a:r>
              <a:rPr lang="en-US" sz="2400" dirty="0"/>
              <a:t>These misunderstandings will not show up in unit tests but may only come to light when the units are integrated.</a:t>
            </a:r>
          </a:p>
          <a:p>
            <a:pPr lvl="1"/>
            <a:r>
              <a:rPr lang="en-US" sz="2400" dirty="0"/>
              <a:t>The integration may also reveal bugs in program units, which were not exposed by unit testing.</a:t>
            </a:r>
          </a:p>
          <a:p>
            <a:r>
              <a:rPr lang="en-US" dirty="0">
                <a:solidFill>
                  <a:srgbClr val="FF0000"/>
                </a:solidFill>
              </a:rPr>
              <a:t>Usefulness tests</a:t>
            </a:r>
          </a:p>
          <a:p>
            <a:pPr lvl="1"/>
            <a:r>
              <a:rPr lang="en-US" dirty="0"/>
              <a:t>These test that the feature implements what users are likely to want.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Types of feature test</a:t>
            </a:r>
          </a:p>
        </p:txBody>
      </p:sp>
    </p:spTree>
    <p:extLst>
      <p:ext uri="{BB962C8B-B14F-4D97-AF65-F5344CB8AC3E}">
        <p14:creationId xmlns:p14="http://schemas.microsoft.com/office/powerpoint/2010/main" val="331066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412776"/>
            <a:ext cx="8712968" cy="5107086"/>
          </a:xfrm>
        </p:spPr>
        <p:txBody>
          <a:bodyPr/>
          <a:lstStyle/>
          <a:p>
            <a:r>
              <a:rPr lang="en-US" sz="2800" dirty="0">
                <a:solidFill>
                  <a:srgbClr val="FF0000"/>
                </a:solidFill>
              </a:rPr>
              <a:t>User registration</a:t>
            </a:r>
            <a:br>
              <a:rPr lang="en-US" sz="2800" dirty="0"/>
            </a:br>
            <a:r>
              <a:rPr lang="en-US" sz="2800" dirty="0"/>
              <a:t>As a user, I want to be able to login without creating a new account so that I don’t have to remember another login id and password.</a:t>
            </a:r>
          </a:p>
          <a:p>
            <a:r>
              <a:rPr lang="en-US" sz="2800" dirty="0">
                <a:solidFill>
                  <a:srgbClr val="FF0000"/>
                </a:solidFill>
              </a:rPr>
              <a:t>Information sharing</a:t>
            </a:r>
            <a:br>
              <a:rPr lang="en-US" sz="2800" dirty="0"/>
            </a:br>
            <a:r>
              <a:rPr lang="en-US" sz="2800" dirty="0"/>
              <a:t>As a user, I want to know what information you will share with other companies. I want to be able to cancel my registration if I don’t want to share this information.</a:t>
            </a:r>
          </a:p>
          <a:p>
            <a:r>
              <a:rPr lang="en-US" sz="2800" dirty="0">
                <a:solidFill>
                  <a:srgbClr val="FF0000"/>
                </a:solidFill>
              </a:rPr>
              <a:t>Email choice</a:t>
            </a:r>
            <a:br>
              <a:rPr lang="en-US" sz="2800" dirty="0"/>
            </a:br>
            <a:r>
              <a:rPr lang="en-US" sz="2800" dirty="0"/>
              <a:t>As a user, I want to be able to choose the types of email that I’ll get from you when I register for an account.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User stories for the </a:t>
            </a:r>
            <a:br>
              <a:rPr lang="en-US" dirty="0">
                <a:solidFill>
                  <a:schemeClr val="tx2"/>
                </a:solidFill>
              </a:rPr>
            </a:br>
            <a:r>
              <a:rPr lang="en-US" dirty="0">
                <a:solidFill>
                  <a:schemeClr val="tx2"/>
                </a:solidFill>
              </a:rPr>
              <a:t>sign-in with Google feature</a:t>
            </a:r>
          </a:p>
        </p:txBody>
      </p:sp>
    </p:spTree>
    <p:extLst>
      <p:ext uri="{BB962C8B-B14F-4D97-AF65-F5344CB8AC3E}">
        <p14:creationId xmlns:p14="http://schemas.microsoft.com/office/powerpoint/2010/main" val="2082947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40768"/>
            <a:ext cx="8712968" cy="5179094"/>
          </a:xfrm>
        </p:spPr>
        <p:txBody>
          <a:bodyPr/>
          <a:lstStyle/>
          <a:p>
            <a:r>
              <a:rPr lang="en-US" sz="2800" dirty="0">
                <a:solidFill>
                  <a:srgbClr val="FF0000"/>
                </a:solidFill>
              </a:rPr>
              <a:t>Initial login screen</a:t>
            </a:r>
            <a:br>
              <a:rPr lang="en-US" sz="2800" dirty="0"/>
            </a:br>
            <a:r>
              <a:rPr lang="en-US" sz="2800" dirty="0"/>
              <a:t>Test that the screen displaying a request for Google account credentials is correctly displayed when a user clicks on the ‘Sign-in with Google’ link. Test that the login is completed if the user is already logged in to Google.</a:t>
            </a:r>
          </a:p>
          <a:p>
            <a:r>
              <a:rPr lang="en-US" sz="2800" dirty="0">
                <a:solidFill>
                  <a:srgbClr val="FF0000"/>
                </a:solidFill>
              </a:rPr>
              <a:t>Incorrect credentials</a:t>
            </a:r>
            <a:br>
              <a:rPr lang="en-US" sz="2800" dirty="0"/>
            </a:br>
            <a:r>
              <a:rPr lang="en-US" sz="2800" dirty="0"/>
              <a:t>Test that the error message and retry screen is displayed if the user inputs incorrect Google credentials.</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tests for </a:t>
            </a:r>
            <a:br>
              <a:rPr lang="en-US" dirty="0">
                <a:solidFill>
                  <a:schemeClr val="tx2"/>
                </a:solidFill>
              </a:rPr>
            </a:br>
            <a:r>
              <a:rPr lang="en-US" dirty="0">
                <a:solidFill>
                  <a:schemeClr val="tx2"/>
                </a:solidFill>
              </a:rPr>
              <a:t>sign-in with Google</a:t>
            </a:r>
          </a:p>
        </p:txBody>
      </p:sp>
    </p:spTree>
    <p:extLst>
      <p:ext uri="{BB962C8B-B14F-4D97-AF65-F5344CB8AC3E}">
        <p14:creationId xmlns:p14="http://schemas.microsoft.com/office/powerpoint/2010/main" val="229934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40768"/>
            <a:ext cx="8712968" cy="5179094"/>
          </a:xfrm>
        </p:spPr>
        <p:txBody>
          <a:bodyPr/>
          <a:lstStyle/>
          <a:p>
            <a:r>
              <a:rPr lang="en-US" sz="2800" dirty="0">
                <a:solidFill>
                  <a:srgbClr val="FF0000"/>
                </a:solidFill>
              </a:rPr>
              <a:t>Shared information</a:t>
            </a:r>
            <a:br>
              <a:rPr lang="en-US" sz="2800" dirty="0"/>
            </a:br>
            <a:r>
              <a:rPr lang="en-US" sz="2800" dirty="0"/>
              <a:t>Test that the information shared with Google is displayed, along with a cancel or confirm option.  Test that the registration is cancelled if the cancel option is chosen.</a:t>
            </a:r>
          </a:p>
          <a:p>
            <a:r>
              <a:rPr lang="en-US" sz="2800" dirty="0">
                <a:solidFill>
                  <a:srgbClr val="FF0000"/>
                </a:solidFill>
              </a:rPr>
              <a:t>Email opt-in</a:t>
            </a:r>
            <a:br>
              <a:rPr lang="en-US" sz="2800" dirty="0"/>
            </a:br>
            <a:r>
              <a:rPr lang="en-US" sz="2800" dirty="0"/>
              <a:t>Test that the user is offered a menu of options for email information and can choose multiple items to opt-in to emails. Test that the user is not registered for any emails if no options are selected.</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tests for </a:t>
            </a:r>
            <a:br>
              <a:rPr lang="en-US" dirty="0">
                <a:solidFill>
                  <a:schemeClr val="tx2"/>
                </a:solidFill>
              </a:rPr>
            </a:br>
            <a:r>
              <a:rPr lang="en-US" dirty="0">
                <a:solidFill>
                  <a:schemeClr val="tx2"/>
                </a:solidFill>
              </a:rPr>
              <a:t>sign-in with Google</a:t>
            </a:r>
          </a:p>
        </p:txBody>
      </p:sp>
    </p:spTree>
    <p:extLst>
      <p:ext uri="{BB962C8B-B14F-4D97-AF65-F5344CB8AC3E}">
        <p14:creationId xmlns:p14="http://schemas.microsoft.com/office/powerpoint/2010/main" val="113636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116632"/>
            <a:ext cx="8229600" cy="1944210"/>
          </a:xfrm>
        </p:spPr>
        <p:txBody>
          <a:bodyPr/>
          <a:lstStyle/>
          <a:p>
            <a:r>
              <a:rPr lang="en-US" dirty="0">
                <a:solidFill>
                  <a:srgbClr val="C00000"/>
                </a:solidFill>
              </a:rPr>
              <a:t>Software Engineering </a:t>
            </a:r>
            <a:br>
              <a:rPr lang="en-US" dirty="0">
                <a:solidFill>
                  <a:schemeClr val="tx2"/>
                </a:solidFill>
              </a:rPr>
            </a:br>
            <a:r>
              <a:rPr lang="en-US" dirty="0">
                <a:solidFill>
                  <a:schemeClr val="tx2"/>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System testing </a:t>
            </a:r>
            <a:r>
              <a:rPr lang="en-US" dirty="0"/>
              <a:t>involves testing the </a:t>
            </a:r>
            <a:r>
              <a:rPr lang="en-US" dirty="0">
                <a:solidFill>
                  <a:srgbClr val="FF0000"/>
                </a:solidFill>
              </a:rPr>
              <a:t>system as a whole</a:t>
            </a:r>
            <a:r>
              <a:rPr lang="en-US" dirty="0"/>
              <a:t>, rather than the individual system features.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System and release testing</a:t>
            </a:r>
          </a:p>
        </p:txBody>
      </p:sp>
    </p:spTree>
    <p:extLst>
      <p:ext uri="{BB962C8B-B14F-4D97-AF65-F5344CB8AC3E}">
        <p14:creationId xmlns:p14="http://schemas.microsoft.com/office/powerpoint/2010/main" val="10998601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System testing </a:t>
            </a:r>
            <a:r>
              <a:rPr lang="en-US" dirty="0"/>
              <a:t>should focus on </a:t>
            </a:r>
            <a:r>
              <a:rPr lang="en-US" dirty="0">
                <a:solidFill>
                  <a:srgbClr val="FF0000"/>
                </a:solidFill>
              </a:rPr>
              <a:t>four things</a:t>
            </a:r>
            <a:r>
              <a:rPr lang="en-US" dirty="0"/>
              <a:t>:</a:t>
            </a:r>
          </a:p>
          <a:p>
            <a:pPr lvl="1"/>
            <a:r>
              <a:rPr lang="en-US" dirty="0"/>
              <a:t>Testing to discover if there are </a:t>
            </a:r>
            <a:r>
              <a:rPr lang="en-US" dirty="0">
                <a:solidFill>
                  <a:srgbClr val="FF0000"/>
                </a:solidFill>
              </a:rPr>
              <a:t>unexpected and unwanted interactions b</a:t>
            </a:r>
            <a:r>
              <a:rPr lang="en-US" dirty="0"/>
              <a:t>etween the features in a system.</a:t>
            </a:r>
          </a:p>
          <a:p>
            <a:pPr lvl="1"/>
            <a:r>
              <a:rPr lang="en-US" dirty="0"/>
              <a:t>Testing to discover if the system </a:t>
            </a:r>
            <a:r>
              <a:rPr lang="en-US" dirty="0">
                <a:solidFill>
                  <a:srgbClr val="FF0000"/>
                </a:solidFill>
              </a:rPr>
              <a:t>features work together effectively </a:t>
            </a:r>
            <a:r>
              <a:rPr lang="en-US" dirty="0"/>
              <a:t>to </a:t>
            </a:r>
            <a:r>
              <a:rPr lang="en-US" dirty="0">
                <a:solidFill>
                  <a:srgbClr val="FF0000"/>
                </a:solidFill>
              </a:rPr>
              <a:t>support what users really want </a:t>
            </a:r>
            <a:r>
              <a:rPr lang="en-US" dirty="0"/>
              <a:t>to do with the system.</a:t>
            </a:r>
          </a:p>
          <a:p>
            <a:pPr lvl="1"/>
            <a:r>
              <a:rPr lang="en-US" dirty="0"/>
              <a:t>Testing the system to make sure it </a:t>
            </a:r>
            <a:r>
              <a:rPr lang="en-US" dirty="0">
                <a:solidFill>
                  <a:srgbClr val="FF0000"/>
                </a:solidFill>
              </a:rPr>
              <a:t>operates</a:t>
            </a:r>
            <a:r>
              <a:rPr lang="en-US" dirty="0"/>
              <a:t> in the expected way in the </a:t>
            </a:r>
            <a:r>
              <a:rPr lang="en-US" dirty="0">
                <a:solidFill>
                  <a:srgbClr val="FF0000"/>
                </a:solidFill>
              </a:rPr>
              <a:t>different environments </a:t>
            </a:r>
            <a:r>
              <a:rPr lang="en-US" dirty="0"/>
              <a:t>where it will be used. </a:t>
            </a:r>
          </a:p>
          <a:p>
            <a:pPr lvl="1"/>
            <a:r>
              <a:rPr lang="en-US" dirty="0"/>
              <a:t>Testing the </a:t>
            </a:r>
            <a:r>
              <a:rPr lang="en-US" dirty="0">
                <a:solidFill>
                  <a:srgbClr val="FF0000"/>
                </a:solidFill>
              </a:rPr>
              <a:t>responsiveness</a:t>
            </a:r>
            <a:r>
              <a:rPr lang="en-US" dirty="0"/>
              <a:t>, </a:t>
            </a:r>
            <a:r>
              <a:rPr lang="en-US" dirty="0">
                <a:solidFill>
                  <a:srgbClr val="FF0000"/>
                </a:solidFill>
              </a:rPr>
              <a:t>throughput</a:t>
            </a:r>
            <a:r>
              <a:rPr lang="en-US" dirty="0"/>
              <a:t>, </a:t>
            </a:r>
            <a:r>
              <a:rPr lang="en-US" dirty="0">
                <a:solidFill>
                  <a:srgbClr val="FF0000"/>
                </a:solidFill>
              </a:rPr>
              <a:t>security</a:t>
            </a:r>
            <a:r>
              <a:rPr lang="en-US" dirty="0"/>
              <a:t> and other </a:t>
            </a:r>
            <a:r>
              <a:rPr lang="en-US" dirty="0">
                <a:solidFill>
                  <a:srgbClr val="FF0000"/>
                </a:solidFill>
              </a:rPr>
              <a:t>quality attributes</a:t>
            </a:r>
            <a:r>
              <a:rPr lang="en-US" dirty="0"/>
              <a:t> of the system.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System testing </a:t>
            </a:r>
          </a:p>
        </p:txBody>
      </p:sp>
    </p:spTree>
    <p:extLst>
      <p:ext uri="{BB962C8B-B14F-4D97-AF65-F5344CB8AC3E}">
        <p14:creationId xmlns:p14="http://schemas.microsoft.com/office/powerpoint/2010/main" val="29226413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best way to </a:t>
            </a:r>
            <a:r>
              <a:rPr lang="en-US" dirty="0">
                <a:solidFill>
                  <a:srgbClr val="FF0000"/>
                </a:solidFill>
              </a:rPr>
              <a:t>systematically test</a:t>
            </a:r>
            <a:r>
              <a:rPr lang="en-US" dirty="0"/>
              <a:t> a system is to </a:t>
            </a:r>
            <a:r>
              <a:rPr lang="en-US" dirty="0">
                <a:solidFill>
                  <a:srgbClr val="FF0000"/>
                </a:solidFill>
              </a:rPr>
              <a:t>start with a set of scenarios </a:t>
            </a:r>
            <a:r>
              <a:rPr lang="en-US" dirty="0"/>
              <a:t>that describe possible uses of the system and then work through these scenarios each time a new version of the system is created. </a:t>
            </a:r>
          </a:p>
          <a:p>
            <a:r>
              <a:rPr lang="en-US" dirty="0"/>
              <a:t>Using the scenario, you identify </a:t>
            </a:r>
            <a:r>
              <a:rPr lang="en-US" dirty="0">
                <a:solidFill>
                  <a:srgbClr val="FF0000"/>
                </a:solidFill>
              </a:rPr>
              <a:t>a set of </a:t>
            </a:r>
            <a:br>
              <a:rPr lang="en-US" dirty="0"/>
            </a:br>
            <a:r>
              <a:rPr lang="en-US" dirty="0">
                <a:solidFill>
                  <a:srgbClr val="FF0000"/>
                </a:solidFill>
              </a:rPr>
              <a:t>end-to-end pathways</a:t>
            </a:r>
            <a:r>
              <a:rPr lang="en-US" dirty="0"/>
              <a:t> that users might follow when using the system. </a:t>
            </a:r>
          </a:p>
          <a:p>
            <a:r>
              <a:rPr lang="en-US" dirty="0"/>
              <a:t>An end-to-end pathway is a </a:t>
            </a:r>
            <a:r>
              <a:rPr lang="en-US" dirty="0">
                <a:solidFill>
                  <a:srgbClr val="FF0000"/>
                </a:solidFill>
              </a:rPr>
              <a:t>sequence of actions </a:t>
            </a:r>
            <a:r>
              <a:rPr lang="en-US" dirty="0"/>
              <a:t>from starting to use the system for the task, through to completion of the task.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Scenario-based testing</a:t>
            </a:r>
          </a:p>
        </p:txBody>
      </p:sp>
    </p:spTree>
    <p:extLst>
      <p:ext uri="{BB962C8B-B14F-4D97-AF65-F5344CB8AC3E}">
        <p14:creationId xmlns:p14="http://schemas.microsoft.com/office/powerpoint/2010/main" val="19372064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16125"/>
            <a:ext cx="8712968" cy="5453235"/>
          </a:xfrm>
        </p:spPr>
        <p:txBody>
          <a:bodyPr/>
          <a:lstStyle/>
          <a:p>
            <a:pPr marL="514350" indent="-514350">
              <a:buFont typeface="+mj-lt"/>
              <a:buAutoNum type="arabicPeriod"/>
            </a:pPr>
            <a:r>
              <a:rPr lang="en-US" sz="2600" dirty="0"/>
              <a:t>User inputs departure airport and chooses to see only direct flights. User quits.</a:t>
            </a:r>
          </a:p>
          <a:p>
            <a:pPr marL="514350" indent="-514350">
              <a:buFont typeface="+mj-lt"/>
              <a:buAutoNum type="arabicPeriod"/>
            </a:pPr>
            <a:r>
              <a:rPr lang="en-US" sz="2600" dirty="0"/>
              <a:t>User inputs departure airport and chooses to see all flights. User quits.</a:t>
            </a:r>
          </a:p>
          <a:p>
            <a:pPr marL="514350" indent="-514350">
              <a:buFont typeface="+mj-lt"/>
              <a:buAutoNum type="arabicPeriod"/>
            </a:pPr>
            <a:r>
              <a:rPr lang="en-US" sz="2600" dirty="0"/>
              <a:t>User chooses destination country and chooses to see all flights. User quits.</a:t>
            </a:r>
          </a:p>
          <a:p>
            <a:pPr marL="514350" indent="-514350">
              <a:buFont typeface="+mj-lt"/>
              <a:buAutoNum type="arabicPeriod"/>
            </a:pPr>
            <a:r>
              <a:rPr lang="en-US" sz="2600" dirty="0"/>
              <a:t>User inputs departure airport and chooses to see direct flights. User sets filter specifying departure times and prices. User quits.</a:t>
            </a:r>
          </a:p>
          <a:p>
            <a:pPr marL="514350" indent="-514350">
              <a:buFont typeface="+mj-lt"/>
              <a:buAutoNum type="arabicPeriod"/>
            </a:pPr>
            <a:r>
              <a:rPr lang="en-US" sz="2500" dirty="0"/>
              <a:t>User inputs departure airport and chooses to see direct flights. User sets filter specifying departure times and prices. User selects a displayed flight and clicks through to airline website. User returns to holiday planner after booking flight.</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099493"/>
          </a:xfrm>
        </p:spPr>
        <p:txBody>
          <a:bodyPr/>
          <a:lstStyle/>
          <a:p>
            <a:r>
              <a:rPr lang="en-US" dirty="0">
                <a:solidFill>
                  <a:schemeClr val="tx2"/>
                </a:solidFill>
              </a:rPr>
              <a:t>Choosing a holiday destination</a:t>
            </a:r>
            <a:br>
              <a:rPr lang="en-US" dirty="0">
                <a:solidFill>
                  <a:schemeClr val="tx2"/>
                </a:solidFill>
              </a:rPr>
            </a:br>
            <a:r>
              <a:rPr lang="en-US" dirty="0">
                <a:solidFill>
                  <a:schemeClr val="tx2"/>
                </a:solidFill>
              </a:rPr>
              <a:t>End-to-end pathways</a:t>
            </a:r>
          </a:p>
        </p:txBody>
      </p:sp>
    </p:spTree>
    <p:extLst>
      <p:ext uri="{BB962C8B-B14F-4D97-AF65-F5344CB8AC3E}">
        <p14:creationId xmlns:p14="http://schemas.microsoft.com/office/powerpoint/2010/main" val="38936741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Release testing </a:t>
            </a:r>
            <a:r>
              <a:rPr lang="en-US" dirty="0"/>
              <a:t>is a </a:t>
            </a:r>
            <a:r>
              <a:rPr lang="en-US" dirty="0">
                <a:solidFill>
                  <a:srgbClr val="FF0000"/>
                </a:solidFill>
              </a:rPr>
              <a:t>type of system testing </a:t>
            </a:r>
            <a:r>
              <a:rPr lang="en-US" dirty="0"/>
              <a:t>where a system that’s intended for </a:t>
            </a:r>
            <a:r>
              <a:rPr lang="en-US" dirty="0">
                <a:solidFill>
                  <a:srgbClr val="FF0000"/>
                </a:solidFill>
              </a:rPr>
              <a:t>release to customers</a:t>
            </a:r>
            <a:r>
              <a:rPr lang="en-US" dirty="0"/>
              <a:t> is tested. </a:t>
            </a:r>
          </a:p>
          <a:p>
            <a:r>
              <a:rPr lang="en-US" dirty="0"/>
              <a:t>Preparing a system for release involves </a:t>
            </a:r>
            <a:r>
              <a:rPr lang="en-US" dirty="0">
                <a:solidFill>
                  <a:srgbClr val="FF0000"/>
                </a:solidFill>
              </a:rPr>
              <a:t>packaging that system for deployment</a:t>
            </a:r>
            <a:r>
              <a:rPr lang="en-US" dirty="0"/>
              <a:t> (e.g. in a container if it is a cloud service) and </a:t>
            </a:r>
            <a:r>
              <a:rPr lang="en-US" dirty="0">
                <a:solidFill>
                  <a:srgbClr val="FF0000"/>
                </a:solidFill>
              </a:rPr>
              <a:t>installing software and libraries</a:t>
            </a:r>
            <a:r>
              <a:rPr lang="en-US" dirty="0"/>
              <a:t> that are used by your product. </a:t>
            </a:r>
          </a:p>
          <a:p>
            <a:r>
              <a:rPr lang="en-US" dirty="0"/>
              <a:t>You must </a:t>
            </a:r>
            <a:r>
              <a:rPr lang="en-US" dirty="0">
                <a:solidFill>
                  <a:srgbClr val="FF0000"/>
                </a:solidFill>
              </a:rPr>
              <a:t>define configuration parameters </a:t>
            </a:r>
            <a:r>
              <a:rPr lang="en-US" dirty="0"/>
              <a:t>such as the name of a root directory, the database size limit per user and so on.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Release testing</a:t>
            </a:r>
          </a:p>
        </p:txBody>
      </p:sp>
    </p:spTree>
    <p:extLst>
      <p:ext uri="{BB962C8B-B14F-4D97-AF65-F5344CB8AC3E}">
        <p14:creationId xmlns:p14="http://schemas.microsoft.com/office/powerpoint/2010/main" val="33886274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fundamental </a:t>
            </a:r>
            <a:r>
              <a:rPr lang="en-US" dirty="0">
                <a:solidFill>
                  <a:srgbClr val="FF0000"/>
                </a:solidFill>
              </a:rPr>
              <a:t>differences</a:t>
            </a:r>
            <a:r>
              <a:rPr lang="en-US" dirty="0"/>
              <a:t> between </a:t>
            </a:r>
            <a:br>
              <a:rPr lang="en-US" dirty="0"/>
            </a:br>
            <a:r>
              <a:rPr lang="en-US" dirty="0"/>
              <a:t>release testing and system testing are:</a:t>
            </a:r>
          </a:p>
          <a:p>
            <a:pPr lvl="1"/>
            <a:r>
              <a:rPr lang="en-US" dirty="0">
                <a:solidFill>
                  <a:srgbClr val="FF0000"/>
                </a:solidFill>
              </a:rPr>
              <a:t>Release testing </a:t>
            </a:r>
            <a:r>
              <a:rPr lang="en-US" dirty="0"/>
              <a:t>tests the system in its </a:t>
            </a:r>
            <a:r>
              <a:rPr lang="en-US" dirty="0">
                <a:solidFill>
                  <a:srgbClr val="FF0000"/>
                </a:solidFill>
              </a:rPr>
              <a:t>real operational environment</a:t>
            </a:r>
            <a:r>
              <a:rPr lang="en-US" dirty="0"/>
              <a:t> rather than in a </a:t>
            </a:r>
            <a:r>
              <a:rPr lang="en-US" dirty="0">
                <a:solidFill>
                  <a:schemeClr val="accent4"/>
                </a:solidFill>
              </a:rPr>
              <a:t>test environment</a:t>
            </a:r>
            <a:r>
              <a:rPr lang="en-US" dirty="0"/>
              <a:t>. Problems commonly arise with real user data, which is sometimes more complex and less reliable than test data.</a:t>
            </a:r>
          </a:p>
          <a:p>
            <a:pPr lvl="1"/>
            <a:r>
              <a:rPr lang="en-US" dirty="0">
                <a:solidFill>
                  <a:srgbClr val="FF0000"/>
                </a:solidFill>
              </a:rPr>
              <a:t>The aim of release testing is to decide if the system is good enough to release</a:t>
            </a:r>
            <a:r>
              <a:rPr lang="en-US" dirty="0"/>
              <a:t>, not to detect bugs in the system. Therefore, some tests that ‘fail’ may be ignored if these have minimal consequences for most users.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Release testing and System testing</a:t>
            </a:r>
          </a:p>
        </p:txBody>
      </p:sp>
    </p:spTree>
    <p:extLst>
      <p:ext uri="{BB962C8B-B14F-4D97-AF65-F5344CB8AC3E}">
        <p14:creationId xmlns:p14="http://schemas.microsoft.com/office/powerpoint/2010/main" val="3957143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Automated testing </a:t>
            </a:r>
            <a:r>
              <a:rPr lang="en-US" dirty="0"/>
              <a:t>is based on the idea that </a:t>
            </a:r>
            <a:br>
              <a:rPr lang="en-US" dirty="0"/>
            </a:br>
            <a:r>
              <a:rPr lang="en-US" dirty="0">
                <a:solidFill>
                  <a:srgbClr val="FF0000"/>
                </a:solidFill>
              </a:rPr>
              <a:t>tests should be executable</a:t>
            </a:r>
            <a:r>
              <a:rPr lang="en-US" dirty="0"/>
              <a:t>. </a:t>
            </a:r>
          </a:p>
          <a:p>
            <a:r>
              <a:rPr lang="en-US" dirty="0"/>
              <a:t>An </a:t>
            </a:r>
            <a:r>
              <a:rPr lang="en-US" dirty="0">
                <a:solidFill>
                  <a:srgbClr val="FF0000"/>
                </a:solidFill>
              </a:rPr>
              <a:t>executable test </a:t>
            </a:r>
            <a:r>
              <a:rPr lang="en-US" dirty="0"/>
              <a:t>includes the </a:t>
            </a:r>
            <a:r>
              <a:rPr lang="en-US" dirty="0">
                <a:solidFill>
                  <a:srgbClr val="FF0000"/>
                </a:solidFill>
              </a:rPr>
              <a:t>input data </a:t>
            </a:r>
            <a:r>
              <a:rPr lang="en-US" dirty="0"/>
              <a:t>to the unit that is being tested, the </a:t>
            </a:r>
            <a:r>
              <a:rPr lang="en-US" dirty="0">
                <a:solidFill>
                  <a:srgbClr val="FF0000"/>
                </a:solidFill>
              </a:rPr>
              <a:t>expected result </a:t>
            </a:r>
            <a:r>
              <a:rPr lang="en-US" dirty="0"/>
              <a:t>and a </a:t>
            </a:r>
            <a:r>
              <a:rPr lang="en-US" dirty="0">
                <a:solidFill>
                  <a:srgbClr val="FF0000"/>
                </a:solidFill>
              </a:rPr>
              <a:t>check</a:t>
            </a:r>
            <a:r>
              <a:rPr lang="en-US" dirty="0"/>
              <a:t> that the unit returns the expected result. </a:t>
            </a:r>
          </a:p>
          <a:p>
            <a:r>
              <a:rPr lang="en-US" dirty="0"/>
              <a:t>You run the test and the </a:t>
            </a:r>
            <a:r>
              <a:rPr lang="en-US" dirty="0">
                <a:solidFill>
                  <a:srgbClr val="FF0000"/>
                </a:solidFill>
              </a:rPr>
              <a:t>test passes </a:t>
            </a:r>
            <a:r>
              <a:rPr lang="en-US" dirty="0"/>
              <a:t>if the </a:t>
            </a:r>
            <a:br>
              <a:rPr lang="en-US" dirty="0"/>
            </a:br>
            <a:r>
              <a:rPr lang="en-US" dirty="0">
                <a:solidFill>
                  <a:srgbClr val="FF0000"/>
                </a:solidFill>
              </a:rPr>
              <a:t>unit returns the expected result</a:t>
            </a:r>
            <a:r>
              <a:rPr lang="en-US" dirty="0"/>
              <a:t>. </a:t>
            </a:r>
          </a:p>
          <a:p>
            <a:r>
              <a:rPr lang="en-US" dirty="0"/>
              <a:t>Normally, you should develop </a:t>
            </a:r>
            <a:r>
              <a:rPr lang="en-US" dirty="0">
                <a:solidFill>
                  <a:srgbClr val="FF0000"/>
                </a:solidFill>
              </a:rPr>
              <a:t>hundreds or thousands of executable tests</a:t>
            </a:r>
            <a:r>
              <a:rPr lang="en-US" dirty="0"/>
              <a:t> for a software product.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Test automation</a:t>
            </a:r>
          </a:p>
        </p:txBody>
      </p:sp>
    </p:spTree>
    <p:extLst>
      <p:ext uri="{BB962C8B-B14F-4D97-AF65-F5344CB8AC3E}">
        <p14:creationId xmlns:p14="http://schemas.microsoft.com/office/powerpoint/2010/main" val="14892306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Automated testing</a:t>
            </a:r>
          </a:p>
        </p:txBody>
      </p:sp>
      <p:cxnSp>
        <p:nvCxnSpPr>
          <p:cNvPr id="8" name="Straight Arrow Connector 7">
            <a:extLst>
              <a:ext uri="{FF2B5EF4-FFF2-40B4-BE49-F238E27FC236}">
                <a16:creationId xmlns:a16="http://schemas.microsoft.com/office/drawing/2014/main" id="{5C72B360-AB8D-B44F-8A40-662C55FABF15}"/>
              </a:ext>
            </a:extLst>
          </p:cNvPr>
          <p:cNvCxnSpPr>
            <a:cxnSpLocks/>
            <a:stCxn id="21" idx="3"/>
            <a:endCxn id="19" idx="1"/>
          </p:cNvCxnSpPr>
          <p:nvPr/>
        </p:nvCxnSpPr>
        <p:spPr>
          <a:xfrm>
            <a:off x="2459533" y="4095131"/>
            <a:ext cx="1145598"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25079E11-61DF-6444-B65B-ACD3ED670061}"/>
              </a:ext>
            </a:extLst>
          </p:cNvPr>
          <p:cNvSpPr>
            <a:spLocks noChangeArrowheads="1"/>
          </p:cNvSpPr>
          <p:nvPr/>
        </p:nvSpPr>
        <p:spPr bwMode="auto">
          <a:xfrm>
            <a:off x="1279153"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CF66835A-5F90-0F40-A564-6F9C3DAE6DBD}"/>
              </a:ext>
            </a:extLst>
          </p:cNvPr>
          <p:cNvCxnSpPr>
            <a:cxnSpLocks/>
            <a:stCxn id="11" idx="2"/>
          </p:cNvCxnSpPr>
          <p:nvPr/>
        </p:nvCxnSpPr>
        <p:spPr>
          <a:xfrm>
            <a:off x="1778038" y="2583165"/>
            <a:ext cx="1941034"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46EA258-D0CD-DF4A-8C79-B42BF056ABA3}"/>
              </a:ext>
            </a:extLst>
          </p:cNvPr>
          <p:cNvSpPr>
            <a:spLocks noChangeArrowheads="1"/>
          </p:cNvSpPr>
          <p:nvPr/>
        </p:nvSpPr>
        <p:spPr bwMode="auto">
          <a:xfrm>
            <a:off x="2691439"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4" name="Rounded Rectangle 13">
            <a:extLst>
              <a:ext uri="{FF2B5EF4-FFF2-40B4-BE49-F238E27FC236}">
                <a16:creationId xmlns:a16="http://schemas.microsoft.com/office/drawing/2014/main" id="{88B65EE2-B611-E045-A9AD-B7E5B4AEF9E0}"/>
              </a:ext>
            </a:extLst>
          </p:cNvPr>
          <p:cNvSpPr>
            <a:spLocks noChangeArrowheads="1"/>
          </p:cNvSpPr>
          <p:nvPr/>
        </p:nvSpPr>
        <p:spPr bwMode="auto">
          <a:xfrm>
            <a:off x="4103725"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589DC656-7405-D743-8547-226A7D788685}"/>
              </a:ext>
            </a:extLst>
          </p:cNvPr>
          <p:cNvSpPr>
            <a:spLocks noChangeArrowheads="1"/>
          </p:cNvSpPr>
          <p:nvPr/>
        </p:nvSpPr>
        <p:spPr bwMode="auto">
          <a:xfrm>
            <a:off x="5516011"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C89D9F42-B183-D548-B3D4-C3C3E729B37A}"/>
              </a:ext>
            </a:extLst>
          </p:cNvPr>
          <p:cNvSpPr>
            <a:spLocks noChangeArrowheads="1"/>
          </p:cNvSpPr>
          <p:nvPr/>
        </p:nvSpPr>
        <p:spPr bwMode="auto">
          <a:xfrm>
            <a:off x="6928297"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1ACC1788-1BE3-B842-B236-95BCF9303F22}"/>
              </a:ext>
            </a:extLst>
          </p:cNvPr>
          <p:cNvSpPr>
            <a:spLocks noChangeArrowheads="1"/>
          </p:cNvSpPr>
          <p:nvPr/>
        </p:nvSpPr>
        <p:spPr bwMode="auto">
          <a:xfrm>
            <a:off x="3605131" y="3620058"/>
            <a:ext cx="1925830"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Test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runner</a:t>
            </a:r>
          </a:p>
        </p:txBody>
      </p:sp>
      <p:sp>
        <p:nvSpPr>
          <p:cNvPr id="20" name="Rounded Rectangle 19">
            <a:extLst>
              <a:ext uri="{FF2B5EF4-FFF2-40B4-BE49-F238E27FC236}">
                <a16:creationId xmlns:a16="http://schemas.microsoft.com/office/drawing/2014/main" id="{27A93F5C-9DA9-3640-85F4-42D87D948D71}"/>
              </a:ext>
            </a:extLst>
          </p:cNvPr>
          <p:cNvSpPr>
            <a:spLocks noChangeArrowheads="1"/>
          </p:cNvSpPr>
          <p:nvPr/>
        </p:nvSpPr>
        <p:spPr bwMode="auto">
          <a:xfrm>
            <a:off x="6617228" y="3620058"/>
            <a:ext cx="2063997" cy="950146"/>
          </a:xfrm>
          <a:prstGeom prst="roundRect">
            <a:avLst>
              <a:gd name="adj" fmla="val 21161"/>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Testing</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framework</a:t>
            </a:r>
          </a:p>
        </p:txBody>
      </p:sp>
      <p:sp>
        <p:nvSpPr>
          <p:cNvPr id="21" name="Rounded Rectangle 20">
            <a:extLst>
              <a:ext uri="{FF2B5EF4-FFF2-40B4-BE49-F238E27FC236}">
                <a16:creationId xmlns:a16="http://schemas.microsoft.com/office/drawing/2014/main" id="{71C34C40-E138-EE4D-ABE8-578CBE31F2B3}"/>
              </a:ext>
            </a:extLst>
          </p:cNvPr>
          <p:cNvSpPr>
            <a:spLocks noChangeArrowheads="1"/>
          </p:cNvSpPr>
          <p:nvPr/>
        </p:nvSpPr>
        <p:spPr bwMode="auto">
          <a:xfrm>
            <a:off x="395536" y="3620058"/>
            <a:ext cx="2063997" cy="950146"/>
          </a:xfrm>
          <a:prstGeom prst="roundRect">
            <a:avLst>
              <a:gd name="adj" fmla="val 21161"/>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Code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being tested</a:t>
            </a:r>
          </a:p>
        </p:txBody>
      </p:sp>
      <p:cxnSp>
        <p:nvCxnSpPr>
          <p:cNvPr id="22" name="Straight Arrow Connector 21">
            <a:extLst>
              <a:ext uri="{FF2B5EF4-FFF2-40B4-BE49-F238E27FC236}">
                <a16:creationId xmlns:a16="http://schemas.microsoft.com/office/drawing/2014/main" id="{EABD06FC-584B-0948-8739-0AFCF21AA516}"/>
              </a:ext>
            </a:extLst>
          </p:cNvPr>
          <p:cNvCxnSpPr>
            <a:cxnSpLocks/>
            <a:stCxn id="19" idx="2"/>
            <a:endCxn id="27" idx="0"/>
          </p:cNvCxnSpPr>
          <p:nvPr/>
        </p:nvCxnSpPr>
        <p:spPr>
          <a:xfrm>
            <a:off x="4568046" y="4570204"/>
            <a:ext cx="1" cy="797825"/>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9965724-5440-0B4F-8E52-B3EBA4242D24}"/>
              </a:ext>
            </a:extLst>
          </p:cNvPr>
          <p:cNvCxnSpPr>
            <a:cxnSpLocks/>
            <a:stCxn id="20" idx="1"/>
            <a:endCxn id="19" idx="3"/>
          </p:cNvCxnSpPr>
          <p:nvPr/>
        </p:nvCxnSpPr>
        <p:spPr>
          <a:xfrm flipH="1">
            <a:off x="5530961" y="4095131"/>
            <a:ext cx="1086267"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7" name="Rounded Rectangle 26">
            <a:extLst>
              <a:ext uri="{FF2B5EF4-FFF2-40B4-BE49-F238E27FC236}">
                <a16:creationId xmlns:a16="http://schemas.microsoft.com/office/drawing/2014/main" id="{514C3D14-5EB4-B94F-AAE7-0320F7BE38DD}"/>
              </a:ext>
            </a:extLst>
          </p:cNvPr>
          <p:cNvSpPr>
            <a:spLocks noChangeArrowheads="1"/>
          </p:cNvSpPr>
          <p:nvPr/>
        </p:nvSpPr>
        <p:spPr bwMode="auto">
          <a:xfrm>
            <a:off x="3555981" y="5368029"/>
            <a:ext cx="2024131" cy="1151834"/>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Test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Report</a:t>
            </a:r>
          </a:p>
        </p:txBody>
      </p:sp>
      <p:cxnSp>
        <p:nvCxnSpPr>
          <p:cNvPr id="30" name="Straight Arrow Connector 29">
            <a:extLst>
              <a:ext uri="{FF2B5EF4-FFF2-40B4-BE49-F238E27FC236}">
                <a16:creationId xmlns:a16="http://schemas.microsoft.com/office/drawing/2014/main" id="{B16161BB-533F-3248-866B-ECAB044898FB}"/>
              </a:ext>
            </a:extLst>
          </p:cNvPr>
          <p:cNvCxnSpPr>
            <a:cxnSpLocks/>
            <a:stCxn id="13" idx="2"/>
          </p:cNvCxnSpPr>
          <p:nvPr/>
        </p:nvCxnSpPr>
        <p:spPr>
          <a:xfrm>
            <a:off x="3190324" y="2583165"/>
            <a:ext cx="993069"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C7419F8-FBBD-EA40-8B87-4697E86FE6EE}"/>
              </a:ext>
            </a:extLst>
          </p:cNvPr>
          <p:cNvCxnSpPr>
            <a:cxnSpLocks/>
            <a:stCxn id="14" idx="2"/>
            <a:endCxn id="19" idx="0"/>
          </p:cNvCxnSpPr>
          <p:nvPr/>
        </p:nvCxnSpPr>
        <p:spPr>
          <a:xfrm flipH="1">
            <a:off x="4568046" y="2583165"/>
            <a:ext cx="34564"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B3F6CC3-1FF3-9E4C-99FB-1D3720ED4257}"/>
              </a:ext>
            </a:extLst>
          </p:cNvPr>
          <p:cNvCxnSpPr>
            <a:cxnSpLocks/>
            <a:stCxn id="15" idx="2"/>
          </p:cNvCxnSpPr>
          <p:nvPr/>
        </p:nvCxnSpPr>
        <p:spPr>
          <a:xfrm flipH="1">
            <a:off x="5017318" y="2583165"/>
            <a:ext cx="997578" cy="1009905"/>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0015A101-1797-F947-81CC-BE3A541C7D97}"/>
              </a:ext>
            </a:extLst>
          </p:cNvPr>
          <p:cNvCxnSpPr>
            <a:cxnSpLocks/>
            <a:stCxn id="17" idx="2"/>
          </p:cNvCxnSpPr>
          <p:nvPr/>
        </p:nvCxnSpPr>
        <p:spPr>
          <a:xfrm flipH="1">
            <a:off x="5437436" y="2583165"/>
            <a:ext cx="1989746"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46920184-A854-8E4C-986F-BEAB11C1FEEE}"/>
              </a:ext>
            </a:extLst>
          </p:cNvPr>
          <p:cNvSpPr txBox="1"/>
          <p:nvPr/>
        </p:nvSpPr>
        <p:spPr>
          <a:xfrm>
            <a:off x="2420520" y="1225532"/>
            <a:ext cx="4231223"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Files of executable tests</a:t>
            </a:r>
          </a:p>
        </p:txBody>
      </p:sp>
    </p:spTree>
    <p:extLst>
      <p:ext uri="{BB962C8B-B14F-4D97-AF65-F5344CB8AC3E}">
        <p14:creationId xmlns:p14="http://schemas.microsoft.com/office/powerpoint/2010/main" val="9147437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1400" dirty="0">
                <a:latin typeface="Courier" pitchFamily="2" charset="0"/>
              </a:rPr>
              <a:t># </a:t>
            </a:r>
            <a:r>
              <a:rPr kumimoji="0" lang="en-US" sz="1400" dirty="0" err="1">
                <a:latin typeface="Courier" pitchFamily="2" charset="0"/>
              </a:rPr>
              <a:t>TestInterestCalculator</a:t>
            </a:r>
            <a:r>
              <a:rPr kumimoji="0" lang="en-US" sz="1400" dirty="0">
                <a:latin typeface="Courier" pitchFamily="2" charset="0"/>
              </a:rPr>
              <a:t> inherits attributes and methods from the class </a:t>
            </a:r>
          </a:p>
          <a:p>
            <a:pPr marL="0" indent="0">
              <a:buNone/>
            </a:pPr>
            <a:r>
              <a:rPr kumimoji="0" lang="en-US" sz="1400" dirty="0">
                <a:latin typeface="Courier" pitchFamily="2" charset="0"/>
              </a:rPr>
              <a:t># </a:t>
            </a:r>
            <a:r>
              <a:rPr kumimoji="0" lang="en-US" sz="1400" dirty="0" err="1">
                <a:latin typeface="Courier" pitchFamily="2" charset="0"/>
              </a:rPr>
              <a:t>TestCase</a:t>
            </a:r>
            <a:r>
              <a:rPr kumimoji="0" lang="en-US" sz="1400" dirty="0">
                <a:latin typeface="Courier" pitchFamily="2" charset="0"/>
              </a:rPr>
              <a:t> in the testing framework </a:t>
            </a:r>
            <a:r>
              <a:rPr kumimoji="0" lang="en-US" sz="1400" dirty="0" err="1">
                <a:latin typeface="Courier" pitchFamily="2" charset="0"/>
              </a:rPr>
              <a:t>unittest</a:t>
            </a:r>
            <a:endParaRPr kumimoji="0" lang="en-US" sz="1400" dirty="0">
              <a:latin typeface="Courier" pitchFamily="2" charset="0"/>
            </a:endParaRPr>
          </a:p>
          <a:p>
            <a:pPr marL="0" indent="0">
              <a:buNone/>
            </a:pPr>
            <a:endParaRPr kumimoji="0" lang="en-US" sz="1400" dirty="0">
              <a:latin typeface="Courier" pitchFamily="2" charset="0"/>
            </a:endParaRPr>
          </a:p>
          <a:p>
            <a:pPr marL="0" indent="0">
              <a:buNone/>
            </a:pPr>
            <a:r>
              <a:rPr kumimoji="0" lang="en-US" sz="1400" b="1" dirty="0">
                <a:latin typeface="Courier" pitchFamily="2" charset="0"/>
              </a:rPr>
              <a:t>class </a:t>
            </a:r>
            <a:r>
              <a:rPr kumimoji="0" lang="en-US" sz="1400" b="1" dirty="0" err="1">
                <a:latin typeface="Courier" pitchFamily="2" charset="0"/>
              </a:rPr>
              <a:t>TestInterestCalculator</a:t>
            </a:r>
            <a:r>
              <a:rPr kumimoji="0" lang="en-US" sz="1400" b="1" dirty="0">
                <a:latin typeface="Courier" pitchFamily="2" charset="0"/>
              </a:rPr>
              <a:t>(</a:t>
            </a:r>
            <a:r>
              <a:rPr kumimoji="0" lang="en-US" sz="1400" b="1" dirty="0" err="1">
                <a:latin typeface="Courier" pitchFamily="2" charset="0"/>
              </a:rPr>
              <a:t>unittest.TestCase</a:t>
            </a:r>
            <a:r>
              <a:rPr kumimoji="0" lang="en-US" sz="1400" b="1" dirty="0">
                <a:latin typeface="Courier" pitchFamily="2" charset="0"/>
              </a:rPr>
              <a:t>):</a:t>
            </a:r>
          </a:p>
          <a:p>
            <a:pPr marL="0" indent="0">
              <a:buNone/>
            </a:pPr>
            <a:r>
              <a:rPr kumimoji="0" lang="en-US" sz="1300" dirty="0">
                <a:latin typeface="Courier" pitchFamily="2" charset="0"/>
              </a:rPr>
              <a:t>    # Define a set of unit tests where each test tests one thing only</a:t>
            </a:r>
          </a:p>
          <a:p>
            <a:pPr marL="0" indent="0">
              <a:buNone/>
            </a:pPr>
            <a:r>
              <a:rPr kumimoji="0" lang="en-US" sz="1300" dirty="0">
                <a:latin typeface="Courier" pitchFamily="2" charset="0"/>
              </a:rPr>
              <a:t>    # Tests should start with test_ and the name should explain what is being tested</a:t>
            </a:r>
          </a:p>
          <a:p>
            <a:pPr marL="0" indent="0">
              <a:buNone/>
            </a:pPr>
            <a:r>
              <a:rPr kumimoji="0" lang="en-US" sz="1400" dirty="0">
                <a:latin typeface="Courier" pitchFamily="2" charset="0"/>
              </a:rPr>
              <a:t>    </a:t>
            </a:r>
            <a:r>
              <a:rPr kumimoji="0" lang="en-US" sz="1400" b="1" dirty="0">
                <a:latin typeface="Courier" pitchFamily="2" charset="0"/>
              </a:rPr>
              <a:t>def </a:t>
            </a:r>
            <a:r>
              <a:rPr kumimoji="0" lang="en-US" sz="1400" b="1" dirty="0" err="1">
                <a:latin typeface="Courier" pitchFamily="2" charset="0"/>
              </a:rPr>
              <a:t>test_zeroprincipal</a:t>
            </a:r>
            <a:r>
              <a:rPr kumimoji="0" lang="en-US" sz="1400" b="1" dirty="0">
                <a:latin typeface="Courier" pitchFamily="2" charset="0"/>
              </a:rPr>
              <a:t>(self):</a:t>
            </a:r>
          </a:p>
          <a:p>
            <a:pPr marL="0" indent="0">
              <a:buNone/>
            </a:pPr>
            <a:r>
              <a:rPr kumimoji="0" lang="en-US" sz="1400" dirty="0">
                <a:latin typeface="Courier" pitchFamily="2" charset="0"/>
              </a:rPr>
              <a:t>        #Arrange - set up the test parameters</a:t>
            </a:r>
          </a:p>
          <a:p>
            <a:pPr marL="0" indent="0">
              <a:buNone/>
            </a:pPr>
            <a:r>
              <a:rPr kumimoji="0" lang="en-US" sz="1400" dirty="0">
                <a:latin typeface="Courier" pitchFamily="2" charset="0"/>
              </a:rPr>
              <a:t>        p = 0; r = 3; n = 31</a:t>
            </a:r>
          </a:p>
          <a:p>
            <a:pPr marL="0" indent="0">
              <a:buNone/>
            </a:pPr>
            <a:r>
              <a:rPr kumimoji="0" lang="en-US" sz="1400" dirty="0">
                <a:latin typeface="Courier" pitchFamily="2" charset="0"/>
              </a:rPr>
              <a:t>        </a:t>
            </a:r>
            <a:r>
              <a:rPr kumimoji="0" lang="en-US" sz="1400" dirty="0" err="1">
                <a:latin typeface="Courier" pitchFamily="2" charset="0"/>
              </a:rPr>
              <a:t>result_should_be</a:t>
            </a:r>
            <a:r>
              <a:rPr kumimoji="0" lang="en-US" sz="1400" dirty="0">
                <a:latin typeface="Courier" pitchFamily="2" charset="0"/>
              </a:rPr>
              <a:t> = 0</a:t>
            </a:r>
          </a:p>
          <a:p>
            <a:pPr marL="0" indent="0">
              <a:buNone/>
            </a:pPr>
            <a:r>
              <a:rPr kumimoji="0" lang="en-US" sz="1400" dirty="0">
                <a:latin typeface="Courier" pitchFamily="2" charset="0"/>
              </a:rPr>
              <a:t>        #Action - Call the method to be tested</a:t>
            </a:r>
          </a:p>
          <a:p>
            <a:pPr marL="0" indent="0">
              <a:buNone/>
            </a:pPr>
            <a:r>
              <a:rPr kumimoji="0" lang="en-US" sz="1400" dirty="0">
                <a:latin typeface="Courier" pitchFamily="2" charset="0"/>
              </a:rPr>
              <a:t>        interest = </a:t>
            </a:r>
            <a:r>
              <a:rPr kumimoji="0" lang="en-US" sz="1400" dirty="0" err="1">
                <a:latin typeface="Courier" pitchFamily="2" charset="0"/>
              </a:rPr>
              <a:t>interest_calculator</a:t>
            </a:r>
            <a:r>
              <a:rPr kumimoji="0" lang="en-US" sz="1400" dirty="0">
                <a:latin typeface="Courier" pitchFamily="2" charset="0"/>
              </a:rPr>
              <a:t> (p, r, n)</a:t>
            </a:r>
          </a:p>
          <a:p>
            <a:pPr marL="0" indent="0">
              <a:buNone/>
            </a:pPr>
            <a:r>
              <a:rPr kumimoji="0" lang="en-US" sz="1400" dirty="0">
                <a:latin typeface="Courier" pitchFamily="2" charset="0"/>
              </a:rPr>
              <a:t>        #Assert - test what should be true</a:t>
            </a:r>
          </a:p>
          <a:p>
            <a:pPr marL="0" indent="0">
              <a:buNone/>
            </a:pPr>
            <a:r>
              <a:rPr kumimoji="0" lang="en-US" sz="1400" dirty="0">
                <a:latin typeface="Courier" pitchFamily="2" charset="0"/>
              </a:rPr>
              <a:t>        </a:t>
            </a:r>
            <a:r>
              <a:rPr kumimoji="0" lang="en-US" sz="1400" dirty="0" err="1">
                <a:latin typeface="Courier" pitchFamily="2" charset="0"/>
              </a:rPr>
              <a:t>self.assertEqual</a:t>
            </a:r>
            <a:r>
              <a:rPr kumimoji="0" lang="en-US" sz="1400" dirty="0">
                <a:latin typeface="Courier" pitchFamily="2" charset="0"/>
              </a:rPr>
              <a:t>(</a:t>
            </a:r>
            <a:r>
              <a:rPr kumimoji="0" lang="en-US" sz="1400" dirty="0" err="1">
                <a:latin typeface="Courier" pitchFamily="2" charset="0"/>
              </a:rPr>
              <a:t>result_should_be</a:t>
            </a:r>
            <a:r>
              <a:rPr kumimoji="0" lang="en-US" sz="1400" dirty="0">
                <a:latin typeface="Courier" pitchFamily="2" charset="0"/>
              </a:rPr>
              <a:t>, interest)</a:t>
            </a:r>
          </a:p>
          <a:p>
            <a:pPr marL="0" indent="0">
              <a:buNone/>
            </a:pPr>
            <a:endParaRPr kumimoji="0" lang="en-US" sz="1400" dirty="0">
              <a:latin typeface="Courier" pitchFamily="2" charset="0"/>
            </a:endParaRPr>
          </a:p>
          <a:p>
            <a:pPr marL="0" indent="0">
              <a:buNone/>
            </a:pPr>
            <a:r>
              <a:rPr kumimoji="0" lang="en-US" sz="1400" dirty="0">
                <a:latin typeface="Courier" pitchFamily="2" charset="0"/>
              </a:rPr>
              <a:t>    </a:t>
            </a:r>
            <a:r>
              <a:rPr kumimoji="0" lang="en-US" sz="1400" b="1" dirty="0">
                <a:latin typeface="Courier" pitchFamily="2" charset="0"/>
              </a:rPr>
              <a:t>def </a:t>
            </a:r>
            <a:r>
              <a:rPr kumimoji="0" lang="en-US" sz="1400" b="1" dirty="0" err="1">
                <a:latin typeface="Courier" pitchFamily="2" charset="0"/>
              </a:rPr>
              <a:t>test_yearly_interest</a:t>
            </a:r>
            <a:r>
              <a:rPr kumimoji="0" lang="en-US" sz="1400" b="1" dirty="0">
                <a:latin typeface="Courier" pitchFamily="2" charset="0"/>
              </a:rPr>
              <a:t>(self):</a:t>
            </a:r>
          </a:p>
          <a:p>
            <a:pPr marL="0" indent="0">
              <a:buNone/>
            </a:pPr>
            <a:r>
              <a:rPr kumimoji="0" lang="en-US" sz="1400" dirty="0">
                <a:latin typeface="Courier" pitchFamily="2" charset="0"/>
              </a:rPr>
              <a:t>        #Arrange - set up the test parameters</a:t>
            </a:r>
          </a:p>
          <a:p>
            <a:pPr marL="0" indent="0">
              <a:buNone/>
            </a:pPr>
            <a:r>
              <a:rPr kumimoji="0" lang="en-US" sz="1400" dirty="0">
                <a:latin typeface="Courier" pitchFamily="2" charset="0"/>
              </a:rPr>
              <a:t>        p = 17000; r = 3; n = 365</a:t>
            </a:r>
          </a:p>
          <a:p>
            <a:pPr marL="0" indent="0">
              <a:buNone/>
            </a:pPr>
            <a:r>
              <a:rPr kumimoji="0" lang="en-US" sz="1400" dirty="0">
                <a:latin typeface="Courier" pitchFamily="2" charset="0"/>
              </a:rPr>
              <a:t>        #Action - Call the method to be tested</a:t>
            </a:r>
          </a:p>
          <a:p>
            <a:pPr marL="0" indent="0">
              <a:buNone/>
            </a:pPr>
            <a:r>
              <a:rPr kumimoji="0" lang="en-US" sz="1400" dirty="0">
                <a:latin typeface="Courier" pitchFamily="2" charset="0"/>
              </a:rPr>
              <a:t>        </a:t>
            </a:r>
            <a:r>
              <a:rPr kumimoji="0" lang="en-US" sz="1400" dirty="0" err="1">
                <a:latin typeface="Courier" pitchFamily="2" charset="0"/>
              </a:rPr>
              <a:t>result_should_be</a:t>
            </a:r>
            <a:r>
              <a:rPr kumimoji="0" lang="en-US" sz="1400" dirty="0">
                <a:latin typeface="Courier" pitchFamily="2" charset="0"/>
              </a:rPr>
              <a:t> = 270.36</a:t>
            </a:r>
          </a:p>
          <a:p>
            <a:pPr marL="0" indent="0">
              <a:buNone/>
            </a:pPr>
            <a:r>
              <a:rPr kumimoji="0" lang="en-US" sz="1400" dirty="0">
                <a:latin typeface="Courier" pitchFamily="2" charset="0"/>
              </a:rPr>
              <a:t>        interest = </a:t>
            </a:r>
            <a:r>
              <a:rPr kumimoji="0" lang="en-US" sz="1400" dirty="0" err="1">
                <a:latin typeface="Courier" pitchFamily="2" charset="0"/>
              </a:rPr>
              <a:t>interest_calculator</a:t>
            </a:r>
            <a:r>
              <a:rPr kumimoji="0" lang="en-US" sz="1400" dirty="0">
                <a:latin typeface="Courier" pitchFamily="2" charset="0"/>
              </a:rPr>
              <a:t>(p, r, n)</a:t>
            </a:r>
          </a:p>
          <a:p>
            <a:pPr marL="0" indent="0">
              <a:buNone/>
            </a:pPr>
            <a:r>
              <a:rPr kumimoji="0" lang="en-US" sz="1400" dirty="0">
                <a:latin typeface="Courier" pitchFamily="2" charset="0"/>
              </a:rPr>
              <a:t>        #Assert - test what should be true</a:t>
            </a:r>
          </a:p>
          <a:p>
            <a:pPr marL="0" indent="0">
              <a:buNone/>
            </a:pPr>
            <a:r>
              <a:rPr kumimoji="0" lang="en-US" sz="1400" dirty="0">
                <a:latin typeface="Courier" pitchFamily="2" charset="0"/>
              </a:rPr>
              <a:t>        </a:t>
            </a:r>
            <a:r>
              <a:rPr kumimoji="0" lang="en-US" sz="1400" dirty="0" err="1">
                <a:latin typeface="Courier" pitchFamily="2" charset="0"/>
              </a:rPr>
              <a:t>self.assertEqual</a:t>
            </a:r>
            <a:r>
              <a:rPr kumimoji="0" lang="en-US" sz="1400" dirty="0">
                <a:latin typeface="Courier" pitchFamily="2" charset="0"/>
              </a:rPr>
              <a:t>(</a:t>
            </a:r>
            <a:r>
              <a:rPr kumimoji="0" lang="en-US" sz="1400" dirty="0" err="1">
                <a:latin typeface="Courier" pitchFamily="2" charset="0"/>
              </a:rPr>
              <a:t>result_should_be</a:t>
            </a:r>
            <a:r>
              <a:rPr kumimoji="0" lang="en-US" sz="1400" dirty="0">
                <a:latin typeface="Courier" pitchFamily="2" charset="0"/>
              </a:rPr>
              <a:t>, interest)</a:t>
            </a:r>
          </a:p>
        </p:txBody>
      </p:sp>
      <p:sp>
        <p:nvSpPr>
          <p:cNvPr id="8" name="TextBox 7">
            <a:extLst>
              <a:ext uri="{FF2B5EF4-FFF2-40B4-BE49-F238E27FC236}">
                <a16:creationId xmlns:a16="http://schemas.microsoft.com/office/drawing/2014/main" id="{AD9F5954-2773-E340-A24D-E627FF38AB25}"/>
              </a:ext>
            </a:extLst>
          </p:cNvPr>
          <p:cNvSpPr txBox="1"/>
          <p:nvPr/>
        </p:nvSpPr>
        <p:spPr>
          <a:xfrm>
            <a:off x="899592" y="27951"/>
            <a:ext cx="7128792"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Test methods for an interest calculator</a:t>
            </a:r>
          </a:p>
        </p:txBody>
      </p:sp>
    </p:spTree>
    <p:extLst>
      <p:ext uri="{BB962C8B-B14F-4D97-AF65-F5344CB8AC3E}">
        <p14:creationId xmlns:p14="http://schemas.microsoft.com/office/powerpoint/2010/main" val="3484464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It is good practice to </a:t>
            </a:r>
            <a:br>
              <a:rPr lang="en-US" dirty="0"/>
            </a:br>
            <a:r>
              <a:rPr lang="en-US" dirty="0">
                <a:solidFill>
                  <a:srgbClr val="FF0000"/>
                </a:solidFill>
              </a:rPr>
              <a:t>structure automated tests </a:t>
            </a:r>
            <a:r>
              <a:rPr lang="en-US" dirty="0"/>
              <a:t>into </a:t>
            </a:r>
            <a:r>
              <a:rPr lang="en-US" dirty="0">
                <a:solidFill>
                  <a:srgbClr val="FF0000"/>
                </a:solidFill>
              </a:rPr>
              <a:t>three parts</a:t>
            </a:r>
            <a:r>
              <a:rPr lang="en-US" dirty="0"/>
              <a:t>:</a:t>
            </a:r>
          </a:p>
          <a:p>
            <a:pPr marL="971550" lvl="1" indent="-514350">
              <a:buFont typeface="+mj-lt"/>
              <a:buAutoNum type="arabicPeriod"/>
            </a:pPr>
            <a:r>
              <a:rPr lang="en-US" dirty="0">
                <a:solidFill>
                  <a:srgbClr val="FF0000"/>
                </a:solidFill>
              </a:rPr>
              <a:t>Arrange </a:t>
            </a:r>
          </a:p>
          <a:p>
            <a:pPr lvl="2"/>
            <a:r>
              <a:rPr lang="en-US" sz="2200" dirty="0"/>
              <a:t>You set up the system to run the test. This involves defining the test parameters and, if necessary, mock objects that emulate the functionality of code that has not yet been developed.</a:t>
            </a:r>
          </a:p>
          <a:p>
            <a:pPr marL="971550" lvl="1" indent="-514350">
              <a:buFont typeface="+mj-lt"/>
              <a:buAutoNum type="arabicPeriod"/>
            </a:pPr>
            <a:r>
              <a:rPr lang="en-US" dirty="0">
                <a:solidFill>
                  <a:srgbClr val="FF0000"/>
                </a:solidFill>
              </a:rPr>
              <a:t>Action </a:t>
            </a:r>
          </a:p>
          <a:p>
            <a:pPr lvl="2"/>
            <a:r>
              <a:rPr lang="en-US" sz="2200" dirty="0"/>
              <a:t>You call the unit that is being tested with the test parameters. </a:t>
            </a:r>
          </a:p>
          <a:p>
            <a:pPr marL="971550" lvl="1" indent="-514350">
              <a:buFont typeface="+mj-lt"/>
              <a:buAutoNum type="arabicPeriod"/>
            </a:pPr>
            <a:r>
              <a:rPr lang="en-US" dirty="0">
                <a:solidFill>
                  <a:srgbClr val="FF0000"/>
                </a:solidFill>
              </a:rPr>
              <a:t>Assert </a:t>
            </a:r>
          </a:p>
          <a:p>
            <a:pPr lvl="2"/>
            <a:r>
              <a:rPr lang="en-US" dirty="0"/>
              <a:t>You make an assertion about what should hold if the unit being tested has executed successfully. </a:t>
            </a:r>
            <a:br>
              <a:rPr lang="en-US" dirty="0"/>
            </a:br>
            <a:r>
              <a:rPr lang="en-US" dirty="0" err="1"/>
              <a:t>AssertEquals</a:t>
            </a:r>
            <a:r>
              <a:rPr lang="en-US" dirty="0"/>
              <a:t>: checks if its parameters are equal.</a:t>
            </a:r>
          </a:p>
          <a:p>
            <a:pPr lvl="1"/>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Automated tests</a:t>
            </a:r>
          </a:p>
        </p:txBody>
      </p:sp>
    </p:spTree>
    <p:extLst>
      <p:ext uri="{BB962C8B-B14F-4D97-AF65-F5344CB8AC3E}">
        <p14:creationId xmlns:p14="http://schemas.microsoft.com/office/powerpoint/2010/main" val="71732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3783340" y="1196752"/>
            <a:ext cx="1940788" cy="461665"/>
          </a:xfrm>
          <a:prstGeom prst="rect">
            <a:avLst/>
          </a:prstGeom>
          <a:noFill/>
        </p:spPr>
        <p:txBody>
          <a:bodyPr wrap="none" rtlCol="0">
            <a:spAutoFit/>
          </a:bodyPr>
          <a:lstStyle/>
          <a:p>
            <a:pPr algn="ctr"/>
            <a:r>
              <a:rPr lang="en-US" sz="2400" dirty="0">
                <a:solidFill>
                  <a:schemeClr val="tx2"/>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798969" y="5910371"/>
            <a:ext cx="3268975" cy="830997"/>
          </a:xfrm>
          <a:prstGeom prst="rect">
            <a:avLst/>
          </a:prstGeom>
          <a:noFill/>
        </p:spPr>
        <p:txBody>
          <a:bodyPr wrap="square" rtlCol="0">
            <a:spAutoFit/>
          </a:bodyPr>
          <a:lstStyle/>
          <a:p>
            <a:pPr algn="ctr"/>
            <a:r>
              <a:rPr lang="en-US" sz="2400" dirty="0">
                <a:solidFill>
                  <a:schemeClr val="tx2"/>
                </a:solidFill>
              </a:rPr>
              <a:t>CUSTOMER and </a:t>
            </a:r>
            <a:br>
              <a:rPr lang="en-US" sz="2400" dirty="0">
                <a:solidFill>
                  <a:schemeClr val="tx2"/>
                </a:solidFill>
              </a:rPr>
            </a:br>
            <a:r>
              <a:rPr lang="en-US" sz="2400" dirty="0">
                <a:solidFill>
                  <a:schemeClr val="tx2"/>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1403648" y="3389579"/>
            <a:ext cx="1555234" cy="461665"/>
          </a:xfrm>
          <a:prstGeom prst="rect">
            <a:avLst/>
          </a:prstGeom>
          <a:noFill/>
        </p:spPr>
        <p:txBody>
          <a:bodyPr wrap="none" rtlCol="0">
            <a:spAutoFit/>
          </a:bodyPr>
          <a:lstStyle/>
          <a:p>
            <a:r>
              <a:rPr lang="en-US" sz="2400" dirty="0">
                <a:solidFill>
                  <a:schemeClr val="tx2"/>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6723307" y="3389579"/>
            <a:ext cx="1624163" cy="461665"/>
          </a:xfrm>
          <a:prstGeom prst="rect">
            <a:avLst/>
          </a:prstGeom>
          <a:noFill/>
        </p:spPr>
        <p:txBody>
          <a:bodyPr wrap="none" rtlCol="0">
            <a:spAutoFit/>
          </a:bodyPr>
          <a:lstStyle/>
          <a:p>
            <a:r>
              <a:rPr lang="en-US" sz="2400" dirty="0">
                <a:solidFill>
                  <a:schemeClr val="tx2"/>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383232" y="4797290"/>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870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1400" b="1" dirty="0">
                <a:latin typeface="Courier" pitchFamily="2" charset="0"/>
              </a:rPr>
              <a:t>import </a:t>
            </a:r>
            <a:r>
              <a:rPr kumimoji="0" lang="en-US" sz="1400" b="1" dirty="0" err="1">
                <a:latin typeface="Courier" pitchFamily="2" charset="0"/>
              </a:rPr>
              <a:t>unittest</a:t>
            </a:r>
            <a:endParaRPr kumimoji="0" lang="en-US" sz="1400" b="1" dirty="0">
              <a:latin typeface="Courier" pitchFamily="2" charset="0"/>
            </a:endParaRPr>
          </a:p>
          <a:p>
            <a:pPr marL="0" indent="0">
              <a:buNone/>
            </a:pPr>
            <a:r>
              <a:rPr kumimoji="0" lang="en-US" sz="1400" b="1" dirty="0">
                <a:latin typeface="Courier" pitchFamily="2" charset="0"/>
              </a:rPr>
              <a:t>from </a:t>
            </a:r>
            <a:r>
              <a:rPr kumimoji="0" lang="en-US" sz="1400" b="1" dirty="0" err="1">
                <a:latin typeface="Courier" pitchFamily="2" charset="0"/>
              </a:rPr>
              <a:t>RE_checker</a:t>
            </a:r>
            <a:r>
              <a:rPr kumimoji="0" lang="en-US" sz="1400" b="1" dirty="0">
                <a:latin typeface="Courier" pitchFamily="2" charset="0"/>
              </a:rPr>
              <a:t> import namecheck</a:t>
            </a:r>
          </a:p>
          <a:p>
            <a:pPr marL="0" indent="0">
              <a:buNone/>
            </a:pPr>
            <a:endParaRPr kumimoji="0" lang="en-US" sz="1400" b="1" dirty="0">
              <a:latin typeface="Courier" pitchFamily="2" charset="0"/>
            </a:endParaRPr>
          </a:p>
          <a:p>
            <a:pPr marL="0" indent="0">
              <a:buNone/>
            </a:pPr>
            <a:r>
              <a:rPr kumimoji="0" lang="en-US" sz="1400" b="1" dirty="0">
                <a:latin typeface="Courier" pitchFamily="2" charset="0"/>
              </a:rPr>
              <a:t>class </a:t>
            </a:r>
            <a:r>
              <a:rPr kumimoji="0" lang="en-US" sz="1400" b="1" dirty="0" err="1">
                <a:latin typeface="Courier" pitchFamily="2" charset="0"/>
              </a:rPr>
              <a:t>TestNameCheck</a:t>
            </a:r>
            <a:r>
              <a:rPr kumimoji="0" lang="en-US" sz="1400" b="1" dirty="0">
                <a:latin typeface="Courier" pitchFamily="2" charset="0"/>
              </a:rPr>
              <a:t> (</a:t>
            </a:r>
            <a:r>
              <a:rPr kumimoji="0" lang="en-US" sz="1400" b="1" dirty="0" err="1">
                <a:latin typeface="Courier" pitchFamily="2" charset="0"/>
              </a:rPr>
              <a:t>unittest.TestCase</a:t>
            </a:r>
            <a:r>
              <a:rPr kumimoji="0" lang="en-US" sz="1400" b="1"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test_alphaname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('Sommerville'))</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test_doublequote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a:t>
            </a:r>
            <a:r>
              <a:rPr kumimoji="0" lang="en-US" sz="1400" dirty="0" err="1">
                <a:latin typeface="Courier" pitchFamily="2" charset="0"/>
              </a:rPr>
              <a:t>Thisis'maliciouscode</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test_namestartswithhyphen</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('-Sommerville'))</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test_namestartswithquote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("'Reilly"))</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test_nametoolong</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a:t>
            </a:r>
            <a:r>
              <a:rPr kumimoji="0" lang="en-US" sz="1100" dirty="0">
                <a:latin typeface="Courier" pitchFamily="2" charset="0"/>
              </a:rPr>
              <a:t>(namecheck (</a:t>
            </a:r>
            <a:r>
              <a:rPr kumimoji="0" lang="en-US" sz="1000" dirty="0">
                <a:latin typeface="Courier" pitchFamily="2" charset="0"/>
              </a:rPr>
              <a:t>'Thisisalongstringwithmorethen40charactersfrombeginningtoend'))</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test_nametooshort</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('S'))</a:t>
            </a:r>
          </a:p>
        </p:txBody>
      </p:sp>
      <p:sp>
        <p:nvSpPr>
          <p:cNvPr id="8" name="TextBox 7">
            <a:extLst>
              <a:ext uri="{FF2B5EF4-FFF2-40B4-BE49-F238E27FC236}">
                <a16:creationId xmlns:a16="http://schemas.microsoft.com/office/drawing/2014/main" id="{AD9F5954-2773-E340-A24D-E627FF38AB25}"/>
              </a:ext>
            </a:extLst>
          </p:cNvPr>
          <p:cNvSpPr txBox="1"/>
          <p:nvPr/>
        </p:nvSpPr>
        <p:spPr>
          <a:xfrm>
            <a:off x="323800" y="107921"/>
            <a:ext cx="8424664"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Executable tests for the namecheck function (1)</a:t>
            </a:r>
          </a:p>
        </p:txBody>
      </p:sp>
    </p:spTree>
    <p:extLst>
      <p:ext uri="{BB962C8B-B14F-4D97-AF65-F5344CB8AC3E}">
        <p14:creationId xmlns:p14="http://schemas.microsoft.com/office/powerpoint/2010/main" val="37610043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1400" dirty="0">
                <a:latin typeface="Courier" pitchFamily="2" charset="0"/>
              </a:rPr>
              <a:t>    def </a:t>
            </a:r>
            <a:r>
              <a:rPr kumimoji="0" lang="en-US" sz="1400" dirty="0" err="1">
                <a:latin typeface="Courier" pitchFamily="2" charset="0"/>
              </a:rPr>
              <a:t>test_namewithdigit</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(namecheck('C-3PO'))</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test_namewithdoublehyphen</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a:t>
            </a:r>
            <a:r>
              <a:rPr kumimoji="0" lang="en-US" sz="1400" dirty="0" err="1">
                <a:latin typeface="Courier" pitchFamily="2" charset="0"/>
              </a:rPr>
              <a:t>badcode</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test_namewithhyphen</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('Washington-Wilson'))    </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test_namewithinvalidchar</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a:t>
            </a:r>
            <a:r>
              <a:rPr kumimoji="0" lang="en-US" sz="1400" dirty="0" err="1">
                <a:latin typeface="Courier" pitchFamily="2" charset="0"/>
              </a:rPr>
              <a:t>Sommer_ville</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test_namewithquote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("O'Reilly"))</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test_namewithspaces</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('Washington Wilson'))</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test_shortname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a:t>
            </a:r>
            <a:r>
              <a:rPr kumimoji="0" lang="en-US" sz="1400" dirty="0" err="1">
                <a:latin typeface="Courier" pitchFamily="2" charset="0"/>
              </a:rPr>
              <a:t>Sx</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test_thiswillfail</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("O Reilly"))</a:t>
            </a:r>
            <a:endParaRPr kumimoji="0" lang="en-US" sz="1100" dirty="0">
              <a:latin typeface="Courier" pitchFamily="2" charset="0"/>
            </a:endParaRPr>
          </a:p>
        </p:txBody>
      </p:sp>
      <p:sp>
        <p:nvSpPr>
          <p:cNvPr id="6" name="TextBox 5">
            <a:extLst>
              <a:ext uri="{FF2B5EF4-FFF2-40B4-BE49-F238E27FC236}">
                <a16:creationId xmlns:a16="http://schemas.microsoft.com/office/drawing/2014/main" id="{91408FB3-18B7-1F46-A5B4-315889715929}"/>
              </a:ext>
            </a:extLst>
          </p:cNvPr>
          <p:cNvSpPr txBox="1"/>
          <p:nvPr/>
        </p:nvSpPr>
        <p:spPr>
          <a:xfrm>
            <a:off x="323800" y="107921"/>
            <a:ext cx="8424664"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Executable tests for the namecheck function (2)</a:t>
            </a:r>
          </a:p>
        </p:txBody>
      </p:sp>
    </p:spTree>
    <p:extLst>
      <p:ext uri="{BB962C8B-B14F-4D97-AF65-F5344CB8AC3E}">
        <p14:creationId xmlns:p14="http://schemas.microsoft.com/office/powerpoint/2010/main" val="17681270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2400" dirty="0">
                <a:latin typeface="Courier" pitchFamily="2" charset="0"/>
              </a:rPr>
              <a:t>import </a:t>
            </a:r>
            <a:r>
              <a:rPr kumimoji="0" lang="en-US" sz="2400" dirty="0" err="1">
                <a:latin typeface="Courier" pitchFamily="2" charset="0"/>
              </a:rPr>
              <a:t>unittest</a:t>
            </a:r>
            <a:endParaRPr kumimoji="0" lang="en-US" sz="2400" dirty="0">
              <a:latin typeface="Courier" pitchFamily="2" charset="0"/>
            </a:endParaRPr>
          </a:p>
          <a:p>
            <a:pPr marL="0" indent="0">
              <a:buNone/>
            </a:pPr>
            <a:endParaRPr kumimoji="0" lang="en-US" sz="2400" dirty="0">
              <a:latin typeface="Courier" pitchFamily="2" charset="0"/>
            </a:endParaRPr>
          </a:p>
          <a:p>
            <a:pPr marL="0" indent="0">
              <a:buNone/>
            </a:pPr>
            <a:r>
              <a:rPr kumimoji="0" lang="en-US" sz="2400" dirty="0">
                <a:latin typeface="Courier" pitchFamily="2" charset="0"/>
              </a:rPr>
              <a:t>loader = </a:t>
            </a:r>
            <a:r>
              <a:rPr kumimoji="0" lang="en-US" sz="2400" dirty="0" err="1">
                <a:latin typeface="Courier" pitchFamily="2" charset="0"/>
              </a:rPr>
              <a:t>unittest.TestLoader</a:t>
            </a:r>
            <a:r>
              <a:rPr kumimoji="0" lang="en-US" sz="2400" dirty="0">
                <a:latin typeface="Courier" pitchFamily="2" charset="0"/>
              </a:rPr>
              <a:t>()</a:t>
            </a:r>
          </a:p>
          <a:p>
            <a:pPr marL="0" indent="0">
              <a:buNone/>
            </a:pPr>
            <a:endParaRPr kumimoji="0" lang="en-US" sz="2400" dirty="0">
              <a:latin typeface="Courier" pitchFamily="2" charset="0"/>
            </a:endParaRPr>
          </a:p>
          <a:p>
            <a:pPr marL="0" indent="0">
              <a:buNone/>
            </a:pPr>
            <a:r>
              <a:rPr kumimoji="0" lang="en-US" sz="2400" dirty="0">
                <a:latin typeface="Courier" pitchFamily="2" charset="0"/>
              </a:rPr>
              <a:t>#Find the test files in the current directory</a:t>
            </a:r>
          </a:p>
          <a:p>
            <a:pPr marL="0" indent="0">
              <a:buNone/>
            </a:pPr>
            <a:endParaRPr kumimoji="0" lang="en-US" sz="2400" dirty="0">
              <a:latin typeface="Courier" pitchFamily="2" charset="0"/>
            </a:endParaRPr>
          </a:p>
          <a:p>
            <a:pPr marL="0" indent="0">
              <a:buNone/>
            </a:pPr>
            <a:r>
              <a:rPr kumimoji="0" lang="en-US" sz="2400" dirty="0">
                <a:latin typeface="Courier" pitchFamily="2" charset="0"/>
              </a:rPr>
              <a:t>tests = </a:t>
            </a:r>
            <a:r>
              <a:rPr kumimoji="0" lang="en-US" sz="2400" dirty="0" err="1">
                <a:latin typeface="Courier" pitchFamily="2" charset="0"/>
              </a:rPr>
              <a:t>loader.discover</a:t>
            </a:r>
            <a:r>
              <a:rPr kumimoji="0" lang="en-US" sz="2400" dirty="0">
                <a:latin typeface="Courier" pitchFamily="2" charset="0"/>
              </a:rPr>
              <a:t>('.')</a:t>
            </a:r>
          </a:p>
          <a:p>
            <a:pPr marL="0" indent="0">
              <a:buNone/>
            </a:pPr>
            <a:endParaRPr kumimoji="0" lang="en-US" sz="2400" dirty="0">
              <a:latin typeface="Courier" pitchFamily="2" charset="0"/>
            </a:endParaRPr>
          </a:p>
          <a:p>
            <a:pPr marL="0" indent="0">
              <a:buNone/>
            </a:pPr>
            <a:r>
              <a:rPr kumimoji="0" lang="en-US" sz="2400" dirty="0">
                <a:latin typeface="Courier" pitchFamily="2" charset="0"/>
              </a:rPr>
              <a:t>#Specify the level of information provided by the test runner</a:t>
            </a:r>
          </a:p>
          <a:p>
            <a:pPr marL="0" indent="0">
              <a:buNone/>
            </a:pPr>
            <a:endParaRPr kumimoji="0" lang="en-US" sz="2400" dirty="0">
              <a:latin typeface="Courier" pitchFamily="2" charset="0"/>
            </a:endParaRPr>
          </a:p>
          <a:p>
            <a:pPr marL="0" indent="0">
              <a:buNone/>
            </a:pPr>
            <a:r>
              <a:rPr kumimoji="0" lang="en-US" sz="1800" dirty="0" err="1">
                <a:latin typeface="Courier" pitchFamily="2" charset="0"/>
              </a:rPr>
              <a:t>testRunner</a:t>
            </a:r>
            <a:r>
              <a:rPr kumimoji="0" lang="en-US" sz="1800" dirty="0">
                <a:latin typeface="Courier" pitchFamily="2" charset="0"/>
              </a:rPr>
              <a:t> = </a:t>
            </a:r>
            <a:r>
              <a:rPr kumimoji="0" lang="en-US" sz="1800" dirty="0" err="1">
                <a:latin typeface="Courier" pitchFamily="2" charset="0"/>
              </a:rPr>
              <a:t>unittest.runner.TextTestRunner</a:t>
            </a:r>
            <a:r>
              <a:rPr kumimoji="0" lang="en-US" sz="1800" dirty="0">
                <a:latin typeface="Courier" pitchFamily="2" charset="0"/>
              </a:rPr>
              <a:t>(verbosity=2)</a:t>
            </a:r>
          </a:p>
          <a:p>
            <a:pPr marL="0" indent="0">
              <a:buNone/>
            </a:pPr>
            <a:r>
              <a:rPr kumimoji="0" lang="en-US" sz="2400" dirty="0" err="1">
                <a:latin typeface="Courier" pitchFamily="2" charset="0"/>
              </a:rPr>
              <a:t>testRunner.run</a:t>
            </a:r>
            <a:r>
              <a:rPr kumimoji="0" lang="en-US" sz="2400" dirty="0">
                <a:latin typeface="Courier" pitchFamily="2" charset="0"/>
              </a:rPr>
              <a:t>(tests)</a:t>
            </a:r>
          </a:p>
          <a:p>
            <a:pPr marL="0" indent="0">
              <a:buNone/>
            </a:pPr>
            <a:endParaRPr kumimoji="0" lang="en-US" sz="1400" dirty="0">
              <a:latin typeface="Courier" pitchFamily="2" charset="0"/>
            </a:endParaRPr>
          </a:p>
        </p:txBody>
      </p:sp>
      <p:sp>
        <p:nvSpPr>
          <p:cNvPr id="8" name="TextBox 7">
            <a:extLst>
              <a:ext uri="{FF2B5EF4-FFF2-40B4-BE49-F238E27FC236}">
                <a16:creationId xmlns:a16="http://schemas.microsoft.com/office/drawing/2014/main" id="{AD9F5954-2773-E340-A24D-E627FF38AB25}"/>
              </a:ext>
            </a:extLst>
          </p:cNvPr>
          <p:cNvSpPr txBox="1"/>
          <p:nvPr/>
        </p:nvSpPr>
        <p:spPr>
          <a:xfrm>
            <a:off x="611832" y="0"/>
            <a:ext cx="7848872"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Code to run unit tests from files</a:t>
            </a:r>
          </a:p>
        </p:txBody>
      </p:sp>
    </p:spTree>
    <p:extLst>
      <p:ext uri="{BB962C8B-B14F-4D97-AF65-F5344CB8AC3E}">
        <p14:creationId xmlns:p14="http://schemas.microsoft.com/office/powerpoint/2010/main" val="15256606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rapezoid 13">
            <a:extLst>
              <a:ext uri="{FF2B5EF4-FFF2-40B4-BE49-F238E27FC236}">
                <a16:creationId xmlns:a16="http://schemas.microsoft.com/office/drawing/2014/main" id="{99F35364-A9E0-FD41-A15F-E4FE025CFEA5}"/>
              </a:ext>
            </a:extLst>
          </p:cNvPr>
          <p:cNvSpPr/>
          <p:nvPr/>
        </p:nvSpPr>
        <p:spPr>
          <a:xfrm>
            <a:off x="1763688" y="4772977"/>
            <a:ext cx="6793542" cy="1248311"/>
          </a:xfrm>
          <a:prstGeom prst="trapezoid">
            <a:avLst>
              <a:gd name="adj" fmla="val 83744"/>
            </a:avLst>
          </a:prstGeom>
          <a:solidFill>
            <a:srgbClr val="FFD579">
              <a:alpha val="6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apezoid 14">
            <a:extLst>
              <a:ext uri="{FF2B5EF4-FFF2-40B4-BE49-F238E27FC236}">
                <a16:creationId xmlns:a16="http://schemas.microsoft.com/office/drawing/2014/main" id="{F367A66A-D1D7-214E-BAD0-BD3E99225278}"/>
              </a:ext>
            </a:extLst>
          </p:cNvPr>
          <p:cNvSpPr/>
          <p:nvPr/>
        </p:nvSpPr>
        <p:spPr>
          <a:xfrm>
            <a:off x="2784197" y="3511519"/>
            <a:ext cx="4718304" cy="1248311"/>
          </a:xfrm>
          <a:prstGeom prst="trapezoid">
            <a:avLst>
              <a:gd name="adj" fmla="val 83744"/>
            </a:avLst>
          </a:prstGeom>
          <a:solidFill>
            <a:srgbClr val="FFD579">
              <a:alpha val="6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apezoid 15">
            <a:extLst>
              <a:ext uri="{FF2B5EF4-FFF2-40B4-BE49-F238E27FC236}">
                <a16:creationId xmlns:a16="http://schemas.microsoft.com/office/drawing/2014/main" id="{5222C305-3CE9-C74E-B029-82AB56B7BD1F}"/>
              </a:ext>
            </a:extLst>
          </p:cNvPr>
          <p:cNvSpPr/>
          <p:nvPr/>
        </p:nvSpPr>
        <p:spPr>
          <a:xfrm>
            <a:off x="3864315" y="1770549"/>
            <a:ext cx="2592288" cy="1730459"/>
          </a:xfrm>
          <a:prstGeom prst="trapezoid">
            <a:avLst>
              <a:gd name="adj" fmla="val 115484"/>
            </a:avLst>
          </a:prstGeom>
          <a:solidFill>
            <a:srgbClr val="FFD579">
              <a:alpha val="6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The test pyramid</a:t>
            </a:r>
          </a:p>
        </p:txBody>
      </p:sp>
      <p:sp>
        <p:nvSpPr>
          <p:cNvPr id="8" name="TextBox 7">
            <a:extLst>
              <a:ext uri="{FF2B5EF4-FFF2-40B4-BE49-F238E27FC236}">
                <a16:creationId xmlns:a16="http://schemas.microsoft.com/office/drawing/2014/main" id="{02BC4836-209A-5A46-A473-4E149D4BE674}"/>
              </a:ext>
            </a:extLst>
          </p:cNvPr>
          <p:cNvSpPr txBox="1"/>
          <p:nvPr/>
        </p:nvSpPr>
        <p:spPr>
          <a:xfrm>
            <a:off x="4427984" y="2495798"/>
            <a:ext cx="1493870" cy="1077218"/>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System </a:t>
            </a:r>
            <a:br>
              <a:rPr lang="en-US" sz="3200" b="1" dirty="0">
                <a:solidFill>
                  <a:schemeClr val="accent1"/>
                </a:solidFill>
                <a:latin typeface="Calibri" panose="020F0502020204030204" pitchFamily="34" charset="0"/>
                <a:cs typeface="Calibri" panose="020F0502020204030204" pitchFamily="34" charset="0"/>
              </a:rPr>
            </a:br>
            <a:r>
              <a:rPr lang="en-US" sz="3200" b="1" dirty="0">
                <a:solidFill>
                  <a:schemeClr val="accent1"/>
                </a:solidFill>
                <a:latin typeface="Calibri" panose="020F0502020204030204" pitchFamily="34" charset="0"/>
                <a:cs typeface="Calibri" panose="020F0502020204030204" pitchFamily="34" charset="0"/>
              </a:rPr>
              <a:t>tests</a:t>
            </a:r>
          </a:p>
        </p:txBody>
      </p:sp>
      <p:sp>
        <p:nvSpPr>
          <p:cNvPr id="9" name="TextBox 8">
            <a:extLst>
              <a:ext uri="{FF2B5EF4-FFF2-40B4-BE49-F238E27FC236}">
                <a16:creationId xmlns:a16="http://schemas.microsoft.com/office/drawing/2014/main" id="{FAD26010-2A84-534D-9A6E-643476F11C45}"/>
              </a:ext>
            </a:extLst>
          </p:cNvPr>
          <p:cNvSpPr txBox="1"/>
          <p:nvPr/>
        </p:nvSpPr>
        <p:spPr>
          <a:xfrm>
            <a:off x="3967665" y="3865555"/>
            <a:ext cx="238558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Feature tests</a:t>
            </a:r>
          </a:p>
        </p:txBody>
      </p:sp>
      <p:sp>
        <p:nvSpPr>
          <p:cNvPr id="10" name="TextBox 9">
            <a:extLst>
              <a:ext uri="{FF2B5EF4-FFF2-40B4-BE49-F238E27FC236}">
                <a16:creationId xmlns:a16="http://schemas.microsoft.com/office/drawing/2014/main" id="{6050D811-6113-6647-9370-3D4717330B58}"/>
              </a:ext>
            </a:extLst>
          </p:cNvPr>
          <p:cNvSpPr txBox="1"/>
          <p:nvPr/>
        </p:nvSpPr>
        <p:spPr>
          <a:xfrm>
            <a:off x="4251396" y="5158572"/>
            <a:ext cx="181812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Unit tests</a:t>
            </a:r>
          </a:p>
        </p:txBody>
      </p:sp>
      <p:sp>
        <p:nvSpPr>
          <p:cNvPr id="11" name="TextBox 10">
            <a:extLst>
              <a:ext uri="{FF2B5EF4-FFF2-40B4-BE49-F238E27FC236}">
                <a16:creationId xmlns:a16="http://schemas.microsoft.com/office/drawing/2014/main" id="{AEB05B4F-AF4B-E240-9473-928C57375086}"/>
              </a:ext>
            </a:extLst>
          </p:cNvPr>
          <p:cNvSpPr txBox="1"/>
          <p:nvPr/>
        </p:nvSpPr>
        <p:spPr>
          <a:xfrm>
            <a:off x="179512" y="1797142"/>
            <a:ext cx="3453510"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Increased automation</a:t>
            </a:r>
          </a:p>
          <a:p>
            <a:pPr algn="ctr"/>
            <a:r>
              <a:rPr lang="en-US" sz="2800" b="1" dirty="0">
                <a:solidFill>
                  <a:schemeClr val="accent1"/>
                </a:solidFill>
                <a:latin typeface="Calibri" panose="020F0502020204030204" pitchFamily="34" charset="0"/>
                <a:cs typeface="Calibri" panose="020F0502020204030204" pitchFamily="34" charset="0"/>
              </a:rPr>
              <a:t>Reduced costs</a:t>
            </a:r>
          </a:p>
        </p:txBody>
      </p:sp>
      <p:cxnSp>
        <p:nvCxnSpPr>
          <p:cNvPr id="13" name="Straight Arrow Connector 12">
            <a:extLst>
              <a:ext uri="{FF2B5EF4-FFF2-40B4-BE49-F238E27FC236}">
                <a16:creationId xmlns:a16="http://schemas.microsoft.com/office/drawing/2014/main" id="{67A2323C-5F25-C346-BC61-53E1636F19D5}"/>
              </a:ext>
            </a:extLst>
          </p:cNvPr>
          <p:cNvCxnSpPr>
            <a:cxnSpLocks/>
          </p:cNvCxnSpPr>
          <p:nvPr/>
        </p:nvCxnSpPr>
        <p:spPr>
          <a:xfrm>
            <a:off x="1475656" y="2710142"/>
            <a:ext cx="0" cy="3246095"/>
          </a:xfrm>
          <a:prstGeom prst="straightConnector1">
            <a:avLst/>
          </a:prstGeom>
          <a:ln w="1524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9188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editing through an API</a:t>
            </a:r>
          </a:p>
        </p:txBody>
      </p:sp>
      <p:sp>
        <p:nvSpPr>
          <p:cNvPr id="9" name="Rounded Rectangle 8">
            <a:extLst>
              <a:ext uri="{FF2B5EF4-FFF2-40B4-BE49-F238E27FC236}">
                <a16:creationId xmlns:a16="http://schemas.microsoft.com/office/drawing/2014/main" id="{3CFFDBDE-E87D-4843-833C-2D3D0FABBEF3}"/>
              </a:ext>
            </a:extLst>
          </p:cNvPr>
          <p:cNvSpPr>
            <a:spLocks noChangeArrowheads="1"/>
          </p:cNvSpPr>
          <p:nvPr/>
        </p:nvSpPr>
        <p:spPr bwMode="auto">
          <a:xfrm>
            <a:off x="3059832" y="3171685"/>
            <a:ext cx="5115304"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API</a:t>
            </a:r>
          </a:p>
        </p:txBody>
      </p:sp>
      <p:cxnSp>
        <p:nvCxnSpPr>
          <p:cNvPr id="10" name="Straight Arrow Connector 9">
            <a:extLst>
              <a:ext uri="{FF2B5EF4-FFF2-40B4-BE49-F238E27FC236}">
                <a16:creationId xmlns:a16="http://schemas.microsoft.com/office/drawing/2014/main" id="{EEA8A1B1-EC98-2044-8BBD-956055FBDF1B}"/>
              </a:ext>
            </a:extLst>
          </p:cNvPr>
          <p:cNvCxnSpPr>
            <a:cxnSpLocks/>
            <a:stCxn id="11" idx="3"/>
            <a:endCxn id="9" idx="1"/>
          </p:cNvCxnSpPr>
          <p:nvPr/>
        </p:nvCxnSpPr>
        <p:spPr>
          <a:xfrm>
            <a:off x="2288004" y="3504851"/>
            <a:ext cx="771828" cy="1"/>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1270F23C-3464-934D-85A0-FF04F096CB16}"/>
              </a:ext>
            </a:extLst>
          </p:cNvPr>
          <p:cNvSpPr>
            <a:spLocks noChangeArrowheads="1"/>
          </p:cNvSpPr>
          <p:nvPr/>
        </p:nvSpPr>
        <p:spPr bwMode="auto">
          <a:xfrm>
            <a:off x="467544" y="3029778"/>
            <a:ext cx="1820460"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Feature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tests</a:t>
            </a:r>
          </a:p>
        </p:txBody>
      </p:sp>
      <p:sp>
        <p:nvSpPr>
          <p:cNvPr id="13" name="Rounded Rectangle 12">
            <a:extLst>
              <a:ext uri="{FF2B5EF4-FFF2-40B4-BE49-F238E27FC236}">
                <a16:creationId xmlns:a16="http://schemas.microsoft.com/office/drawing/2014/main" id="{26D0ECD9-DD77-DD43-9B8B-06529B5B2D45}"/>
              </a:ext>
            </a:extLst>
          </p:cNvPr>
          <p:cNvSpPr>
            <a:spLocks noChangeArrowheads="1"/>
          </p:cNvSpPr>
          <p:nvPr/>
        </p:nvSpPr>
        <p:spPr bwMode="auto">
          <a:xfrm>
            <a:off x="3059832" y="4280755"/>
            <a:ext cx="5115304" cy="1892959"/>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Oval 17">
            <a:extLst>
              <a:ext uri="{FF2B5EF4-FFF2-40B4-BE49-F238E27FC236}">
                <a16:creationId xmlns:a16="http://schemas.microsoft.com/office/drawing/2014/main" id="{9B719135-0196-B745-B6D3-0AE9D66BE3AA}"/>
              </a:ext>
            </a:extLst>
          </p:cNvPr>
          <p:cNvSpPr/>
          <p:nvPr/>
        </p:nvSpPr>
        <p:spPr>
          <a:xfrm>
            <a:off x="2915816" y="1641672"/>
            <a:ext cx="5403336" cy="1002776"/>
          </a:xfrm>
          <a:prstGeom prst="ellipse">
            <a:avLst/>
          </a:prstGeom>
          <a:solidFill>
            <a:schemeClr val="accent3">
              <a:lumMod val="40000"/>
              <a:lumOff val="6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Browser or </a:t>
            </a:r>
            <a:br>
              <a:rPr lang="en-US" sz="2600" dirty="0">
                <a:solidFill>
                  <a:schemeClr val="tx1"/>
                </a:solidFill>
              </a:rPr>
            </a:br>
            <a:r>
              <a:rPr lang="en-US" sz="2600" dirty="0">
                <a:solidFill>
                  <a:schemeClr val="tx1"/>
                </a:solidFill>
              </a:rPr>
              <a:t>mobile app interface</a:t>
            </a:r>
          </a:p>
        </p:txBody>
      </p:sp>
      <p:sp>
        <p:nvSpPr>
          <p:cNvPr id="19" name="Rounded Rectangle 18">
            <a:extLst>
              <a:ext uri="{FF2B5EF4-FFF2-40B4-BE49-F238E27FC236}">
                <a16:creationId xmlns:a16="http://schemas.microsoft.com/office/drawing/2014/main" id="{EA92635B-C36A-7344-A4BE-EEB95AD36DC4}"/>
              </a:ext>
            </a:extLst>
          </p:cNvPr>
          <p:cNvSpPr>
            <a:spLocks noChangeArrowheads="1"/>
          </p:cNvSpPr>
          <p:nvPr/>
        </p:nvSpPr>
        <p:spPr bwMode="auto">
          <a:xfrm>
            <a:off x="3275856" y="4509120"/>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1</a:t>
            </a:r>
          </a:p>
        </p:txBody>
      </p:sp>
      <p:sp>
        <p:nvSpPr>
          <p:cNvPr id="20" name="Rounded Rectangle 19">
            <a:extLst>
              <a:ext uri="{FF2B5EF4-FFF2-40B4-BE49-F238E27FC236}">
                <a16:creationId xmlns:a16="http://schemas.microsoft.com/office/drawing/2014/main" id="{699B15A5-F6D1-D84C-9768-F71617083C2E}"/>
              </a:ext>
            </a:extLst>
          </p:cNvPr>
          <p:cNvSpPr>
            <a:spLocks noChangeArrowheads="1"/>
          </p:cNvSpPr>
          <p:nvPr/>
        </p:nvSpPr>
        <p:spPr bwMode="auto">
          <a:xfrm>
            <a:off x="3765827" y="5279265"/>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3</a:t>
            </a:r>
          </a:p>
        </p:txBody>
      </p:sp>
      <p:sp>
        <p:nvSpPr>
          <p:cNvPr id="21" name="Rounded Rectangle 20">
            <a:extLst>
              <a:ext uri="{FF2B5EF4-FFF2-40B4-BE49-F238E27FC236}">
                <a16:creationId xmlns:a16="http://schemas.microsoft.com/office/drawing/2014/main" id="{D9836CF9-06CC-904B-B800-6EB341B65806}"/>
              </a:ext>
            </a:extLst>
          </p:cNvPr>
          <p:cNvSpPr>
            <a:spLocks noChangeArrowheads="1"/>
          </p:cNvSpPr>
          <p:nvPr/>
        </p:nvSpPr>
        <p:spPr bwMode="auto">
          <a:xfrm>
            <a:off x="6407427" y="4522599"/>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2</a:t>
            </a:r>
          </a:p>
        </p:txBody>
      </p:sp>
      <p:sp>
        <p:nvSpPr>
          <p:cNvPr id="22" name="Rounded Rectangle 21">
            <a:extLst>
              <a:ext uri="{FF2B5EF4-FFF2-40B4-BE49-F238E27FC236}">
                <a16:creationId xmlns:a16="http://schemas.microsoft.com/office/drawing/2014/main" id="{377D705F-D1EB-B148-B445-DDB801092BF7}"/>
              </a:ext>
            </a:extLst>
          </p:cNvPr>
          <p:cNvSpPr>
            <a:spLocks noChangeArrowheads="1"/>
          </p:cNvSpPr>
          <p:nvPr/>
        </p:nvSpPr>
        <p:spPr bwMode="auto">
          <a:xfrm>
            <a:off x="5825893" y="5279264"/>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4</a:t>
            </a:r>
          </a:p>
        </p:txBody>
      </p:sp>
      <p:cxnSp>
        <p:nvCxnSpPr>
          <p:cNvPr id="25" name="Straight Arrow Connector 24">
            <a:extLst>
              <a:ext uri="{FF2B5EF4-FFF2-40B4-BE49-F238E27FC236}">
                <a16:creationId xmlns:a16="http://schemas.microsoft.com/office/drawing/2014/main" id="{219949D2-E942-A141-840D-F20F6F689D58}"/>
              </a:ext>
            </a:extLst>
          </p:cNvPr>
          <p:cNvCxnSpPr>
            <a:cxnSpLocks/>
            <a:stCxn id="18" idx="3"/>
          </p:cNvCxnSpPr>
          <p:nvPr/>
        </p:nvCxnSpPr>
        <p:spPr>
          <a:xfrm>
            <a:off x="3707116" y="2497595"/>
            <a:ext cx="1182" cy="674090"/>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4B8B997-AFFE-804F-8438-B04EEFDB89A0}"/>
              </a:ext>
            </a:extLst>
          </p:cNvPr>
          <p:cNvCxnSpPr>
            <a:cxnSpLocks/>
            <a:stCxn id="18" idx="4"/>
            <a:endCxn id="9" idx="0"/>
          </p:cNvCxnSpPr>
          <p:nvPr/>
        </p:nvCxnSpPr>
        <p:spPr>
          <a:xfrm>
            <a:off x="5617484" y="2644448"/>
            <a:ext cx="0" cy="52723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B48AC3F-EF02-5146-B5FC-0E6A87D9A095}"/>
              </a:ext>
            </a:extLst>
          </p:cNvPr>
          <p:cNvCxnSpPr>
            <a:cxnSpLocks/>
          </p:cNvCxnSpPr>
          <p:nvPr/>
        </p:nvCxnSpPr>
        <p:spPr>
          <a:xfrm>
            <a:off x="5148064" y="3838018"/>
            <a:ext cx="0" cy="1441246"/>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D71546A-4709-BC4D-81F0-2DB02145D30C}"/>
              </a:ext>
            </a:extLst>
          </p:cNvPr>
          <p:cNvCxnSpPr>
            <a:cxnSpLocks/>
            <a:endCxn id="19" idx="0"/>
          </p:cNvCxnSpPr>
          <p:nvPr/>
        </p:nvCxnSpPr>
        <p:spPr>
          <a:xfrm>
            <a:off x="4092373" y="3838018"/>
            <a:ext cx="0" cy="671102"/>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B98133E-96F5-4948-AA74-162D463196AF}"/>
              </a:ext>
            </a:extLst>
          </p:cNvPr>
          <p:cNvCxnSpPr>
            <a:cxnSpLocks/>
          </p:cNvCxnSpPr>
          <p:nvPr/>
        </p:nvCxnSpPr>
        <p:spPr>
          <a:xfrm>
            <a:off x="6452398" y="2644448"/>
            <a:ext cx="0" cy="52723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1C0BDB0-0AD2-414E-A6D3-F4F6E5F43D0D}"/>
              </a:ext>
            </a:extLst>
          </p:cNvPr>
          <p:cNvCxnSpPr>
            <a:cxnSpLocks/>
            <a:stCxn id="18" idx="5"/>
          </p:cNvCxnSpPr>
          <p:nvPr/>
        </p:nvCxnSpPr>
        <p:spPr>
          <a:xfrm>
            <a:off x="7527852" y="2497595"/>
            <a:ext cx="0" cy="66525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1F1461C-FD01-4E4F-B347-E08BBB308AF7}"/>
              </a:ext>
            </a:extLst>
          </p:cNvPr>
          <p:cNvCxnSpPr>
            <a:cxnSpLocks/>
          </p:cNvCxnSpPr>
          <p:nvPr/>
        </p:nvCxnSpPr>
        <p:spPr>
          <a:xfrm>
            <a:off x="4572000" y="2644448"/>
            <a:ext cx="0" cy="52723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40D32C8-6A57-784F-AA14-2134F3F45C4F}"/>
              </a:ext>
            </a:extLst>
          </p:cNvPr>
          <p:cNvCxnSpPr>
            <a:cxnSpLocks/>
          </p:cNvCxnSpPr>
          <p:nvPr/>
        </p:nvCxnSpPr>
        <p:spPr>
          <a:xfrm>
            <a:off x="7189838" y="3838018"/>
            <a:ext cx="0" cy="671102"/>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B71F843-EA9C-7045-83B5-B6C05D9C5E7A}"/>
              </a:ext>
            </a:extLst>
          </p:cNvPr>
          <p:cNvCxnSpPr>
            <a:cxnSpLocks/>
          </p:cNvCxnSpPr>
          <p:nvPr/>
        </p:nvCxnSpPr>
        <p:spPr>
          <a:xfrm>
            <a:off x="6228184" y="3838018"/>
            <a:ext cx="0" cy="1441246"/>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5089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Interaction recording and playback</a:t>
            </a:r>
          </a:p>
        </p:txBody>
      </p:sp>
      <p:sp>
        <p:nvSpPr>
          <p:cNvPr id="9" name="Rounded Rectangle 8">
            <a:extLst>
              <a:ext uri="{FF2B5EF4-FFF2-40B4-BE49-F238E27FC236}">
                <a16:creationId xmlns:a16="http://schemas.microsoft.com/office/drawing/2014/main" id="{30A36C0F-F75F-4649-9B8F-6A0CBB560A51}"/>
              </a:ext>
            </a:extLst>
          </p:cNvPr>
          <p:cNvSpPr>
            <a:spLocks noChangeArrowheads="1"/>
          </p:cNvSpPr>
          <p:nvPr/>
        </p:nvSpPr>
        <p:spPr bwMode="auto">
          <a:xfrm>
            <a:off x="3491374" y="2833077"/>
            <a:ext cx="1965776" cy="950147"/>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200" b="1" dirty="0">
                <a:solidFill>
                  <a:srgbClr val="FF0000"/>
                </a:solidFill>
                <a:latin typeface="Calibri" panose="020F0502020204030204" pitchFamily="34" charset="0"/>
                <a:cs typeface="Calibri" panose="020F0502020204030204" pitchFamily="34" charset="0"/>
              </a:rPr>
              <a:t>Interaction </a:t>
            </a:r>
            <a:br>
              <a:rPr lang="en-US" sz="2200" b="1" dirty="0">
                <a:solidFill>
                  <a:srgbClr val="FF0000"/>
                </a:solidFill>
                <a:latin typeface="Calibri" panose="020F0502020204030204" pitchFamily="34" charset="0"/>
                <a:cs typeface="Calibri" panose="020F0502020204030204" pitchFamily="34" charset="0"/>
              </a:rPr>
            </a:br>
            <a:r>
              <a:rPr lang="en-US" sz="2200" b="1" dirty="0">
                <a:solidFill>
                  <a:srgbClr val="FF0000"/>
                </a:solidFill>
                <a:latin typeface="Calibri" panose="020F0502020204030204" pitchFamily="34" charset="0"/>
                <a:cs typeface="Calibri" panose="020F0502020204030204" pitchFamily="34" charset="0"/>
              </a:rPr>
              <a:t>session records</a:t>
            </a:r>
          </a:p>
        </p:txBody>
      </p:sp>
      <p:sp>
        <p:nvSpPr>
          <p:cNvPr id="11" name="Rounded Rectangle 10">
            <a:extLst>
              <a:ext uri="{FF2B5EF4-FFF2-40B4-BE49-F238E27FC236}">
                <a16:creationId xmlns:a16="http://schemas.microsoft.com/office/drawing/2014/main" id="{D23A99B0-F664-4147-BE5D-A238E5A1AE6E}"/>
              </a:ext>
            </a:extLst>
          </p:cNvPr>
          <p:cNvSpPr>
            <a:spLocks noChangeArrowheads="1"/>
          </p:cNvSpPr>
          <p:nvPr/>
        </p:nvSpPr>
        <p:spPr bwMode="auto">
          <a:xfrm>
            <a:off x="798413" y="2833077"/>
            <a:ext cx="2132397"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600" b="1" dirty="0">
                <a:solidFill>
                  <a:srgbClr val="FF0000"/>
                </a:solidFill>
                <a:latin typeface="Calibri" panose="020F0502020204030204" pitchFamily="34" charset="0"/>
                <a:cs typeface="Calibri" panose="020F0502020204030204" pitchFamily="34" charset="0"/>
              </a:rPr>
              <a:t>User action </a:t>
            </a:r>
            <a:br>
              <a:rPr lang="en-US" sz="2600" b="1" dirty="0">
                <a:solidFill>
                  <a:srgbClr val="FF0000"/>
                </a:solidFill>
                <a:latin typeface="Calibri" panose="020F0502020204030204" pitchFamily="34" charset="0"/>
                <a:cs typeface="Calibri" panose="020F0502020204030204" pitchFamily="34" charset="0"/>
              </a:rPr>
            </a:br>
            <a:r>
              <a:rPr lang="en-US" sz="2600" b="1" dirty="0">
                <a:solidFill>
                  <a:srgbClr val="FF0000"/>
                </a:solidFill>
                <a:latin typeface="Calibri" panose="020F0502020204030204" pitchFamily="34" charset="0"/>
                <a:cs typeface="Calibri" panose="020F0502020204030204" pitchFamily="34" charset="0"/>
              </a:rPr>
              <a:t>recording</a:t>
            </a:r>
          </a:p>
        </p:txBody>
      </p:sp>
      <p:sp>
        <p:nvSpPr>
          <p:cNvPr id="13" name="Oval 12">
            <a:extLst>
              <a:ext uri="{FF2B5EF4-FFF2-40B4-BE49-F238E27FC236}">
                <a16:creationId xmlns:a16="http://schemas.microsoft.com/office/drawing/2014/main" id="{BCEF4766-57EF-0542-B3C4-B7B376DACED2}"/>
              </a:ext>
            </a:extLst>
          </p:cNvPr>
          <p:cNvSpPr/>
          <p:nvPr/>
        </p:nvSpPr>
        <p:spPr>
          <a:xfrm>
            <a:off x="1064158" y="1300183"/>
            <a:ext cx="6820209" cy="1002776"/>
          </a:xfrm>
          <a:prstGeom prst="ellipse">
            <a:avLst/>
          </a:prstGeom>
          <a:solidFill>
            <a:schemeClr val="accent3">
              <a:lumMod val="40000"/>
              <a:lumOff val="6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Browser or </a:t>
            </a:r>
            <a:br>
              <a:rPr lang="en-US" sz="2600" dirty="0">
                <a:solidFill>
                  <a:schemeClr val="tx1"/>
                </a:solidFill>
              </a:rPr>
            </a:br>
            <a:r>
              <a:rPr lang="en-US" sz="2600" dirty="0">
                <a:solidFill>
                  <a:schemeClr val="tx1"/>
                </a:solidFill>
              </a:rPr>
              <a:t>mobile app interface</a:t>
            </a:r>
          </a:p>
        </p:txBody>
      </p:sp>
      <p:sp>
        <p:nvSpPr>
          <p:cNvPr id="14" name="Rounded Rectangle 13">
            <a:extLst>
              <a:ext uri="{FF2B5EF4-FFF2-40B4-BE49-F238E27FC236}">
                <a16:creationId xmlns:a16="http://schemas.microsoft.com/office/drawing/2014/main" id="{DC2F3C51-0ACE-AF41-AF06-24C6836CEEB8}"/>
              </a:ext>
            </a:extLst>
          </p:cNvPr>
          <p:cNvSpPr>
            <a:spLocks noChangeArrowheads="1"/>
          </p:cNvSpPr>
          <p:nvPr/>
        </p:nvSpPr>
        <p:spPr bwMode="auto">
          <a:xfrm>
            <a:off x="1191328" y="4755769"/>
            <a:ext cx="6565868" cy="617447"/>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System API</a:t>
            </a:r>
          </a:p>
        </p:txBody>
      </p:sp>
      <p:sp>
        <p:nvSpPr>
          <p:cNvPr id="30" name="Rounded Rectangle 29">
            <a:extLst>
              <a:ext uri="{FF2B5EF4-FFF2-40B4-BE49-F238E27FC236}">
                <a16:creationId xmlns:a16="http://schemas.microsoft.com/office/drawing/2014/main" id="{3581A620-68EB-C34C-B04F-2F9E322CB2A7}"/>
              </a:ext>
            </a:extLst>
          </p:cNvPr>
          <p:cNvSpPr>
            <a:spLocks noChangeArrowheads="1"/>
          </p:cNvSpPr>
          <p:nvPr/>
        </p:nvSpPr>
        <p:spPr bwMode="auto">
          <a:xfrm>
            <a:off x="6157745" y="2833077"/>
            <a:ext cx="2132397"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600" b="1" dirty="0">
                <a:solidFill>
                  <a:srgbClr val="FF0000"/>
                </a:solidFill>
                <a:latin typeface="Calibri" panose="020F0502020204030204" pitchFamily="34" charset="0"/>
                <a:cs typeface="Calibri" panose="020F0502020204030204" pitchFamily="34" charset="0"/>
              </a:rPr>
              <a:t>User action </a:t>
            </a:r>
            <a:br>
              <a:rPr lang="en-US" sz="2600" b="1" dirty="0">
                <a:solidFill>
                  <a:srgbClr val="FF0000"/>
                </a:solidFill>
                <a:latin typeface="Calibri" panose="020F0502020204030204" pitchFamily="34" charset="0"/>
                <a:cs typeface="Calibri" panose="020F0502020204030204" pitchFamily="34" charset="0"/>
              </a:rPr>
            </a:br>
            <a:r>
              <a:rPr lang="en-US" sz="2600" b="1" dirty="0">
                <a:solidFill>
                  <a:srgbClr val="FF0000"/>
                </a:solidFill>
                <a:latin typeface="Calibri" panose="020F0502020204030204" pitchFamily="34" charset="0"/>
                <a:cs typeface="Calibri" panose="020F0502020204030204" pitchFamily="34" charset="0"/>
              </a:rPr>
              <a:t>playback</a:t>
            </a:r>
          </a:p>
        </p:txBody>
      </p:sp>
      <p:sp>
        <p:nvSpPr>
          <p:cNvPr id="31" name="Rounded Rectangle 30">
            <a:extLst>
              <a:ext uri="{FF2B5EF4-FFF2-40B4-BE49-F238E27FC236}">
                <a16:creationId xmlns:a16="http://schemas.microsoft.com/office/drawing/2014/main" id="{94A6BA14-4DE6-FD47-8E79-3A63B3F0BB82}"/>
              </a:ext>
            </a:extLst>
          </p:cNvPr>
          <p:cNvSpPr>
            <a:spLocks noChangeArrowheads="1"/>
          </p:cNvSpPr>
          <p:nvPr/>
        </p:nvSpPr>
        <p:spPr bwMode="auto">
          <a:xfrm>
            <a:off x="1191328" y="5529399"/>
            <a:ext cx="6565868" cy="950702"/>
          </a:xfrm>
          <a:prstGeom prst="roundRect">
            <a:avLst>
              <a:gd name="adj" fmla="val 5036"/>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System being tested</a:t>
            </a:r>
          </a:p>
        </p:txBody>
      </p:sp>
      <p:cxnSp>
        <p:nvCxnSpPr>
          <p:cNvPr id="32" name="Straight Arrow Connector 31">
            <a:extLst>
              <a:ext uri="{FF2B5EF4-FFF2-40B4-BE49-F238E27FC236}">
                <a16:creationId xmlns:a16="http://schemas.microsoft.com/office/drawing/2014/main" id="{C9E33C3C-F697-2F4E-ABBC-43C522AC20B7}"/>
              </a:ext>
            </a:extLst>
          </p:cNvPr>
          <p:cNvCxnSpPr>
            <a:cxnSpLocks/>
            <a:stCxn id="11" idx="3"/>
            <a:endCxn id="9" idx="1"/>
          </p:cNvCxnSpPr>
          <p:nvPr/>
        </p:nvCxnSpPr>
        <p:spPr>
          <a:xfrm>
            <a:off x="2930810" y="3308150"/>
            <a:ext cx="560564"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540BDB-0D97-2F4D-A51B-21DEC91F0843}"/>
              </a:ext>
            </a:extLst>
          </p:cNvPr>
          <p:cNvCxnSpPr>
            <a:cxnSpLocks/>
            <a:stCxn id="9" idx="3"/>
            <a:endCxn id="30" idx="1"/>
          </p:cNvCxnSpPr>
          <p:nvPr/>
        </p:nvCxnSpPr>
        <p:spPr>
          <a:xfrm flipV="1">
            <a:off x="5457150" y="3308150"/>
            <a:ext cx="700595"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1A3D266-EDFE-0042-9279-50583BC0579F}"/>
              </a:ext>
            </a:extLst>
          </p:cNvPr>
          <p:cNvCxnSpPr>
            <a:cxnSpLocks/>
            <a:stCxn id="11" idx="2"/>
          </p:cNvCxnSpPr>
          <p:nvPr/>
        </p:nvCxnSpPr>
        <p:spPr>
          <a:xfrm>
            <a:off x="1864612" y="3783223"/>
            <a:ext cx="0" cy="994219"/>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50264CB-3C5A-DB4D-9DEA-963296556604}"/>
              </a:ext>
            </a:extLst>
          </p:cNvPr>
          <p:cNvCxnSpPr>
            <a:cxnSpLocks/>
            <a:stCxn id="30" idx="2"/>
          </p:cNvCxnSpPr>
          <p:nvPr/>
        </p:nvCxnSpPr>
        <p:spPr>
          <a:xfrm flipH="1">
            <a:off x="7223943" y="3783223"/>
            <a:ext cx="1" cy="994219"/>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BF71838-FE8F-CC4F-8A26-E5088A4436BA}"/>
              </a:ext>
            </a:extLst>
          </p:cNvPr>
          <p:cNvCxnSpPr>
            <a:cxnSpLocks/>
          </p:cNvCxnSpPr>
          <p:nvPr/>
        </p:nvCxnSpPr>
        <p:spPr>
          <a:xfrm flipV="1">
            <a:off x="6876256" y="2088679"/>
            <a:ext cx="0" cy="744398"/>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6D8B461-6FD2-B643-B655-1091E3E3D33C}"/>
              </a:ext>
            </a:extLst>
          </p:cNvPr>
          <p:cNvCxnSpPr>
            <a:cxnSpLocks/>
          </p:cNvCxnSpPr>
          <p:nvPr/>
        </p:nvCxnSpPr>
        <p:spPr>
          <a:xfrm flipV="1">
            <a:off x="7524328" y="2030194"/>
            <a:ext cx="0" cy="802883"/>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BE96BDF-E8E7-4343-8A05-AE89865F18F6}"/>
              </a:ext>
            </a:extLst>
          </p:cNvPr>
          <p:cNvCxnSpPr>
            <a:cxnSpLocks/>
          </p:cNvCxnSpPr>
          <p:nvPr/>
        </p:nvCxnSpPr>
        <p:spPr>
          <a:xfrm>
            <a:off x="2267744" y="2187976"/>
            <a:ext cx="0" cy="64510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229586F-A6CB-1045-9D41-E2882095AD89}"/>
              </a:ext>
            </a:extLst>
          </p:cNvPr>
          <p:cNvCxnSpPr>
            <a:cxnSpLocks/>
          </p:cNvCxnSpPr>
          <p:nvPr/>
        </p:nvCxnSpPr>
        <p:spPr>
          <a:xfrm>
            <a:off x="1691680" y="2088679"/>
            <a:ext cx="0" cy="744398"/>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2016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500" dirty="0">
                <a:solidFill>
                  <a:srgbClr val="FF0000"/>
                </a:solidFill>
              </a:rPr>
              <a:t>Test-driven development (TDD) </a:t>
            </a:r>
            <a:r>
              <a:rPr lang="en-US" sz="2500" dirty="0"/>
              <a:t>is an approach to program development that is based around the general idea that you should write an </a:t>
            </a:r>
            <a:r>
              <a:rPr lang="en-US" sz="2500" dirty="0">
                <a:solidFill>
                  <a:srgbClr val="FF0000"/>
                </a:solidFill>
              </a:rPr>
              <a:t>executable test </a:t>
            </a:r>
            <a:r>
              <a:rPr lang="en-US" sz="2500" dirty="0"/>
              <a:t>or tests for code that you are writing before you write the code. </a:t>
            </a:r>
          </a:p>
          <a:p>
            <a:r>
              <a:rPr lang="en-US" sz="2500" dirty="0"/>
              <a:t>It was introduced by early users of the </a:t>
            </a:r>
            <a:r>
              <a:rPr lang="en-US" sz="2500" dirty="0">
                <a:solidFill>
                  <a:srgbClr val="FF0000"/>
                </a:solidFill>
              </a:rPr>
              <a:t>Extreme Programming agile method</a:t>
            </a:r>
            <a:r>
              <a:rPr lang="en-US" sz="2500" dirty="0"/>
              <a:t>, but it can be used with any incremental development approach.</a:t>
            </a:r>
          </a:p>
          <a:p>
            <a:r>
              <a:rPr lang="en-US" sz="2500" dirty="0"/>
              <a:t>Test-driven development works best for the development of </a:t>
            </a:r>
            <a:r>
              <a:rPr lang="en-US" sz="2500" dirty="0">
                <a:solidFill>
                  <a:srgbClr val="FF0000"/>
                </a:solidFill>
              </a:rPr>
              <a:t>individual program units </a:t>
            </a:r>
            <a:r>
              <a:rPr lang="en-US" sz="2500" dirty="0"/>
              <a:t>and it is more difficult to apply to system testing. </a:t>
            </a:r>
          </a:p>
          <a:p>
            <a:r>
              <a:rPr lang="en-US" sz="2500" dirty="0"/>
              <a:t>Even the strongest advocates of TDD accept that it is </a:t>
            </a:r>
            <a:r>
              <a:rPr lang="en-US" sz="2500" dirty="0">
                <a:solidFill>
                  <a:srgbClr val="FF0000"/>
                </a:solidFill>
              </a:rPr>
              <a:t>challenging</a:t>
            </a:r>
            <a:r>
              <a:rPr lang="en-US" sz="2500" dirty="0"/>
              <a:t> to use this approach when you are developing and testing systems with </a:t>
            </a:r>
            <a:r>
              <a:rPr lang="en-US" sz="2500" dirty="0">
                <a:solidFill>
                  <a:srgbClr val="FF0000"/>
                </a:solidFill>
              </a:rPr>
              <a:t>graphical user interfaces</a:t>
            </a:r>
            <a:r>
              <a:rPr lang="en-US" sz="2500" dirty="0"/>
              <a:t>.</a:t>
            </a:r>
          </a:p>
          <a:p>
            <a:endParaRPr lang="en-US" sz="2500" dirty="0"/>
          </a:p>
          <a:p>
            <a:endParaRPr lang="en-US" sz="25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Test-driven development (TDD)</a:t>
            </a:r>
          </a:p>
        </p:txBody>
      </p:sp>
    </p:spTree>
    <p:extLst>
      <p:ext uri="{BB962C8B-B14F-4D97-AF65-F5344CB8AC3E}">
        <p14:creationId xmlns:p14="http://schemas.microsoft.com/office/powerpoint/2010/main" val="27703975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5698258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pPr marL="457200" indent="-457200">
              <a:buFont typeface="+mj-lt"/>
              <a:buAutoNum type="arabicPeriod"/>
            </a:pPr>
            <a:r>
              <a:rPr lang="en-US" sz="2400" b="1" dirty="0">
                <a:solidFill>
                  <a:srgbClr val="FF0000"/>
                </a:solidFill>
              </a:rPr>
              <a:t>Identify partial implementation</a:t>
            </a:r>
            <a:br>
              <a:rPr lang="en-US" sz="2400" dirty="0"/>
            </a:br>
            <a:r>
              <a:rPr lang="en-US" sz="2400" dirty="0"/>
              <a:t>Break down the implementation of the functionality required into smaller mini-units. Choose one of these mini-units for implementation.</a:t>
            </a:r>
          </a:p>
          <a:p>
            <a:pPr marL="457200" indent="-457200">
              <a:buFont typeface="+mj-lt"/>
              <a:buAutoNum type="arabicPeriod"/>
            </a:pPr>
            <a:r>
              <a:rPr lang="en-US" sz="2400" b="1" dirty="0">
                <a:solidFill>
                  <a:srgbClr val="FF0000"/>
                </a:solidFill>
              </a:rPr>
              <a:t>Write mini-unit tests</a:t>
            </a:r>
            <a:br>
              <a:rPr lang="en-US" sz="2400" dirty="0"/>
            </a:br>
            <a:r>
              <a:rPr lang="en-US" sz="2400" dirty="0"/>
              <a:t>Write one or more automated tests for the mini-unit that you have chosen for implementation. The mini-unit should pass these tests if it is properly implemented.</a:t>
            </a:r>
          </a:p>
          <a:p>
            <a:pPr marL="457200" indent="-457200">
              <a:buFont typeface="+mj-lt"/>
              <a:buAutoNum type="arabicPeriod"/>
            </a:pPr>
            <a:r>
              <a:rPr lang="en-US" sz="2400" b="1" dirty="0">
                <a:solidFill>
                  <a:srgbClr val="FF0000"/>
                </a:solidFill>
              </a:rPr>
              <a:t>Write a code stub that will fail test</a:t>
            </a:r>
            <a:br>
              <a:rPr lang="en-US" sz="2400" dirty="0"/>
            </a:br>
            <a:r>
              <a:rPr lang="en-US" sz="2400" dirty="0"/>
              <a:t>Write incomplete code that will be called to implement the mini-unit. You know this will fail.</a:t>
            </a:r>
          </a:p>
          <a:p>
            <a:pPr marL="457200" indent="-457200">
              <a:buFont typeface="+mj-lt"/>
              <a:buAutoNum type="arabicPeriod"/>
            </a:pPr>
            <a:r>
              <a:rPr lang="en-US" sz="2400" b="1" dirty="0">
                <a:solidFill>
                  <a:srgbClr val="FF0000"/>
                </a:solidFill>
              </a:rPr>
              <a:t>Run all existing automated tests</a:t>
            </a:r>
            <a:br>
              <a:rPr lang="en-US" sz="2400" dirty="0"/>
            </a:br>
            <a:r>
              <a:rPr lang="en-US" sz="2400" dirty="0"/>
              <a:t>All previous tests should pass. The test for the incomplete code should fail.</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Stages of test-driven development </a:t>
            </a:r>
          </a:p>
        </p:txBody>
      </p:sp>
    </p:spTree>
    <p:extLst>
      <p:ext uri="{BB962C8B-B14F-4D97-AF65-F5344CB8AC3E}">
        <p14:creationId xmlns:p14="http://schemas.microsoft.com/office/powerpoint/2010/main" val="19607753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pPr marL="457200" indent="-457200">
              <a:buFont typeface="+mj-lt"/>
              <a:buAutoNum type="arabicPeriod" startAt="5"/>
            </a:pPr>
            <a:r>
              <a:rPr lang="en-US" sz="2400" b="1" dirty="0">
                <a:solidFill>
                  <a:srgbClr val="FF0000"/>
                </a:solidFill>
              </a:rPr>
              <a:t>Implement code that should cause the failing test to pass</a:t>
            </a:r>
            <a:br>
              <a:rPr lang="en-US" sz="2400" dirty="0"/>
            </a:br>
            <a:r>
              <a:rPr lang="en-US" sz="2400" dirty="0"/>
              <a:t>Write code to implement the mini-unit, which should cause it to operate correctly</a:t>
            </a:r>
          </a:p>
          <a:p>
            <a:pPr marL="457200" indent="-457200">
              <a:buFont typeface="+mj-lt"/>
              <a:buAutoNum type="arabicPeriod" startAt="5"/>
            </a:pPr>
            <a:r>
              <a:rPr lang="en-US" sz="2400" b="1" dirty="0">
                <a:solidFill>
                  <a:srgbClr val="FF0000"/>
                </a:solidFill>
              </a:rPr>
              <a:t>Rerun all automated tests</a:t>
            </a:r>
            <a:br>
              <a:rPr lang="en-US" sz="2400" dirty="0"/>
            </a:br>
            <a:r>
              <a:rPr lang="en-US" sz="2400" dirty="0"/>
              <a:t>If any tests fail, your code is probably incorrect. Keep working on it until all tests pass.</a:t>
            </a:r>
          </a:p>
          <a:p>
            <a:pPr marL="457200" indent="-457200">
              <a:buFont typeface="+mj-lt"/>
              <a:buAutoNum type="arabicPeriod" startAt="5"/>
            </a:pPr>
            <a:r>
              <a:rPr lang="en-US" sz="2400" b="1" dirty="0">
                <a:solidFill>
                  <a:srgbClr val="FF0000"/>
                </a:solidFill>
              </a:rPr>
              <a:t>Refactor code if necessary</a:t>
            </a:r>
            <a:br>
              <a:rPr lang="en-US" sz="2400" dirty="0"/>
            </a:br>
            <a:r>
              <a:rPr lang="en-US" sz="2400" dirty="0"/>
              <a:t>If all tests pass, you can move on to implementing  the next mini-unit. If you see ways of improving your code, you should do this before the next stage of implementation.</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Stages of test-driven development </a:t>
            </a:r>
          </a:p>
        </p:txBody>
      </p:sp>
    </p:spTree>
    <p:extLst>
      <p:ext uri="{BB962C8B-B14F-4D97-AF65-F5344CB8AC3E}">
        <p14:creationId xmlns:p14="http://schemas.microsoft.com/office/powerpoint/2010/main" val="1642672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3707904" y="1196752"/>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1281273" y="5974867"/>
            <a:ext cx="2066591" cy="461665"/>
          </a:xfrm>
          <a:prstGeom prst="rect">
            <a:avLst/>
          </a:prstGeom>
          <a:noFill/>
        </p:spPr>
        <p:txBody>
          <a:bodyPr wrap="none" rtlCol="0">
            <a:spAutoFit/>
          </a:bodyPr>
          <a:lstStyle/>
          <a:p>
            <a:r>
              <a:rPr lang="en-US" sz="2400" dirty="0">
                <a:solidFill>
                  <a:schemeClr val="tx2"/>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1763688" y="3389579"/>
            <a:ext cx="1247457" cy="461665"/>
          </a:xfrm>
          <a:prstGeom prst="rect">
            <a:avLst/>
          </a:prstGeom>
          <a:noFill/>
        </p:spPr>
        <p:txBody>
          <a:bodyPr wrap="none" rtlCol="0">
            <a:spAutoFit/>
          </a:bodyPr>
          <a:lstStyle/>
          <a:p>
            <a:r>
              <a:rPr lang="en-US" sz="2400" dirty="0">
                <a:solidFill>
                  <a:schemeClr val="tx2"/>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6723307" y="3389579"/>
            <a:ext cx="1247457" cy="461665"/>
          </a:xfrm>
          <a:prstGeom prst="rect">
            <a:avLst/>
          </a:prstGeom>
          <a:noFill/>
        </p:spPr>
        <p:txBody>
          <a:bodyPr wrap="none" rtlCol="0">
            <a:spAutoFit/>
          </a:bodyPr>
          <a:lstStyle/>
          <a:p>
            <a:r>
              <a:rPr lang="en-US" sz="2400" dirty="0">
                <a:solidFill>
                  <a:schemeClr val="tx2"/>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2606818" y="1947857"/>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6941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400" dirty="0"/>
              <a:t>It is a </a:t>
            </a:r>
            <a:r>
              <a:rPr lang="en-US" sz="2400" dirty="0">
                <a:solidFill>
                  <a:srgbClr val="FF0000"/>
                </a:solidFill>
              </a:rPr>
              <a:t>systematic approach to testing </a:t>
            </a:r>
            <a:r>
              <a:rPr lang="en-US" sz="2400" dirty="0"/>
              <a:t>in which tests are clearly linked to sections of the program code. </a:t>
            </a:r>
          </a:p>
          <a:p>
            <a:pPr lvl="1"/>
            <a:r>
              <a:rPr lang="en-US" sz="2400" dirty="0"/>
              <a:t>This means you can be confident that your tests cover all of the code that has been developed and that there are no untested code sections in the delivered code.</a:t>
            </a:r>
          </a:p>
          <a:p>
            <a:r>
              <a:rPr lang="en-US" sz="2400" dirty="0"/>
              <a:t>The tests act as a </a:t>
            </a:r>
            <a:r>
              <a:rPr lang="en-US" sz="2400" dirty="0">
                <a:solidFill>
                  <a:srgbClr val="FF0000"/>
                </a:solidFill>
              </a:rPr>
              <a:t>written specification </a:t>
            </a:r>
            <a:r>
              <a:rPr lang="en-US" sz="2400" dirty="0"/>
              <a:t>for the program code. In principle at least, it should be possible to understand what the program does by reading the tests.</a:t>
            </a:r>
          </a:p>
          <a:p>
            <a:r>
              <a:rPr lang="en-US" sz="2400" dirty="0">
                <a:solidFill>
                  <a:srgbClr val="FF0000"/>
                </a:solidFill>
              </a:rPr>
              <a:t>Debugging is simplified </a:t>
            </a:r>
            <a:r>
              <a:rPr lang="en-US" sz="2400" dirty="0"/>
              <a:t>because, when a program failure is observed, you can immediately link this to the last increment of code that you added to the system. </a:t>
            </a:r>
          </a:p>
          <a:p>
            <a:r>
              <a:rPr lang="en-US" sz="2400" dirty="0">
                <a:solidFill>
                  <a:srgbClr val="FF0000"/>
                </a:solidFill>
              </a:rPr>
              <a:t>TDD leads to simpler code </a:t>
            </a:r>
            <a:r>
              <a:rPr lang="en-US" sz="2400" dirty="0"/>
              <a:t>as programmers only write code that’s necessary to pass tests. They don’t over-engineer their code with complex features that aren’t needed.</a:t>
            </a:r>
          </a:p>
          <a:p>
            <a:endParaRPr lang="en-US" sz="2400" dirty="0"/>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116632"/>
            <a:ext cx="8712968" cy="872207"/>
          </a:xfrm>
        </p:spPr>
        <p:txBody>
          <a:bodyPr/>
          <a:lstStyle/>
          <a:p>
            <a:r>
              <a:rPr lang="en-US" dirty="0">
                <a:solidFill>
                  <a:schemeClr val="tx2"/>
                </a:solidFill>
              </a:rPr>
              <a:t>Benefits of test-driven development</a:t>
            </a:r>
          </a:p>
        </p:txBody>
      </p:sp>
    </p:spTree>
    <p:extLst>
      <p:ext uri="{BB962C8B-B14F-4D97-AF65-F5344CB8AC3E}">
        <p14:creationId xmlns:p14="http://schemas.microsoft.com/office/powerpoint/2010/main" val="11283095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TDD </a:t>
            </a:r>
            <a:r>
              <a:rPr lang="en-US" dirty="0">
                <a:solidFill>
                  <a:srgbClr val="FF0000"/>
                </a:solidFill>
              </a:rPr>
              <a:t>discourages radical program change</a:t>
            </a:r>
          </a:p>
          <a:p>
            <a:r>
              <a:rPr lang="en-US" dirty="0"/>
              <a:t>I focused on the </a:t>
            </a:r>
            <a:r>
              <a:rPr lang="en-US" dirty="0">
                <a:solidFill>
                  <a:srgbClr val="FF0000"/>
                </a:solidFill>
              </a:rPr>
              <a:t>tests</a:t>
            </a:r>
            <a:r>
              <a:rPr lang="en-US" dirty="0"/>
              <a:t> rather than the </a:t>
            </a:r>
            <a:r>
              <a:rPr lang="en-US" dirty="0">
                <a:solidFill>
                  <a:schemeClr val="accent1"/>
                </a:solidFill>
              </a:rPr>
              <a:t>problem I was trying to solve</a:t>
            </a:r>
          </a:p>
          <a:p>
            <a:r>
              <a:rPr lang="en-US" dirty="0"/>
              <a:t>I spent too much time thinking about </a:t>
            </a:r>
            <a:r>
              <a:rPr lang="en-US" dirty="0">
                <a:solidFill>
                  <a:srgbClr val="FF0000"/>
                </a:solidFill>
              </a:rPr>
              <a:t>implementation details </a:t>
            </a:r>
            <a:r>
              <a:rPr lang="en-US" dirty="0"/>
              <a:t>rather than the </a:t>
            </a:r>
            <a:r>
              <a:rPr lang="en-US" dirty="0">
                <a:solidFill>
                  <a:schemeClr val="accent1"/>
                </a:solidFill>
              </a:rPr>
              <a:t>programming problem</a:t>
            </a:r>
          </a:p>
          <a:p>
            <a:r>
              <a:rPr lang="en-US" dirty="0"/>
              <a:t>It is hard to write </a:t>
            </a:r>
            <a:r>
              <a:rPr lang="en-US" dirty="0">
                <a:solidFill>
                  <a:srgbClr val="FF0000"/>
                </a:solidFill>
              </a:rPr>
              <a:t>‘bad data’ tests</a:t>
            </a:r>
            <a:br>
              <a:rPr lang="en-US" dirty="0"/>
            </a:br>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116632"/>
            <a:ext cx="8712968" cy="872207"/>
          </a:xfrm>
        </p:spPr>
        <p:txBody>
          <a:bodyPr/>
          <a:lstStyle/>
          <a:p>
            <a:r>
              <a:rPr lang="en-US" dirty="0">
                <a:solidFill>
                  <a:schemeClr val="tx2"/>
                </a:solidFill>
              </a:rPr>
              <a:t>Reasons for not using TDD</a:t>
            </a:r>
          </a:p>
        </p:txBody>
      </p:sp>
    </p:spTree>
    <p:extLst>
      <p:ext uri="{BB962C8B-B14F-4D97-AF65-F5344CB8AC3E}">
        <p14:creationId xmlns:p14="http://schemas.microsoft.com/office/powerpoint/2010/main" val="19049889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solidFill>
                  <a:srgbClr val="FF0000"/>
                </a:solidFill>
              </a:rPr>
              <a:t>Security testing </a:t>
            </a:r>
            <a:r>
              <a:rPr lang="en-US" sz="2800" dirty="0"/>
              <a:t>aims to </a:t>
            </a:r>
            <a:r>
              <a:rPr lang="en-US" sz="2800" dirty="0">
                <a:solidFill>
                  <a:srgbClr val="FF0000"/>
                </a:solidFill>
              </a:rPr>
              <a:t>find vulnerabilities </a:t>
            </a:r>
            <a:r>
              <a:rPr lang="en-US" sz="2800" dirty="0"/>
              <a:t>that may be exploited by an attacker and to provide convincing evidence that the system is sufficiently secure. </a:t>
            </a:r>
          </a:p>
          <a:p>
            <a:r>
              <a:rPr lang="en-US" sz="2800" dirty="0"/>
              <a:t>The tests should demonstrate that the system can </a:t>
            </a:r>
            <a:r>
              <a:rPr lang="en-US" sz="2800" dirty="0">
                <a:solidFill>
                  <a:srgbClr val="FF0000"/>
                </a:solidFill>
              </a:rPr>
              <a:t>resist attacks</a:t>
            </a:r>
            <a:r>
              <a:rPr lang="en-US" sz="2800" dirty="0"/>
              <a:t> on its </a:t>
            </a:r>
            <a:r>
              <a:rPr lang="en-US" sz="2800" dirty="0">
                <a:solidFill>
                  <a:srgbClr val="FF0000"/>
                </a:solidFill>
              </a:rPr>
              <a:t>availability</a:t>
            </a:r>
            <a:r>
              <a:rPr lang="en-US" sz="2800" dirty="0"/>
              <a:t>, </a:t>
            </a:r>
            <a:r>
              <a:rPr lang="en-US" sz="2800" dirty="0">
                <a:solidFill>
                  <a:srgbClr val="FF0000"/>
                </a:solidFill>
              </a:rPr>
              <a:t>attacks</a:t>
            </a:r>
            <a:r>
              <a:rPr lang="en-US" sz="2800" dirty="0"/>
              <a:t> that try to </a:t>
            </a:r>
            <a:r>
              <a:rPr lang="en-US" sz="2800" dirty="0">
                <a:solidFill>
                  <a:srgbClr val="FF0000"/>
                </a:solidFill>
              </a:rPr>
              <a:t>inject malware</a:t>
            </a:r>
            <a:r>
              <a:rPr lang="en-US" sz="2800" dirty="0"/>
              <a:t> and </a:t>
            </a:r>
            <a:r>
              <a:rPr lang="en-US" sz="2800" dirty="0">
                <a:solidFill>
                  <a:srgbClr val="FF0000"/>
                </a:solidFill>
              </a:rPr>
              <a:t>attacks</a:t>
            </a:r>
            <a:r>
              <a:rPr lang="en-US" sz="2800" dirty="0"/>
              <a:t> that try to </a:t>
            </a:r>
            <a:r>
              <a:rPr lang="en-US" sz="2800" dirty="0">
                <a:solidFill>
                  <a:srgbClr val="FF0000"/>
                </a:solidFill>
              </a:rPr>
              <a:t>corrupt or steal users’ data and identity</a:t>
            </a:r>
            <a:r>
              <a:rPr lang="en-US" sz="2800" dirty="0"/>
              <a:t>.</a:t>
            </a:r>
          </a:p>
          <a:p>
            <a:r>
              <a:rPr lang="en-US" sz="2800" dirty="0">
                <a:solidFill>
                  <a:srgbClr val="FF0000"/>
                </a:solidFill>
              </a:rPr>
              <a:t>Comprehensive security testing </a:t>
            </a:r>
            <a:r>
              <a:rPr lang="en-US" sz="2800" dirty="0"/>
              <a:t>requires specialist knowledge of software vulnerabilities and approaches to testing that can find these vulnerabilities.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Security testing</a:t>
            </a:r>
          </a:p>
        </p:txBody>
      </p:sp>
    </p:spTree>
    <p:extLst>
      <p:ext uri="{BB962C8B-B14F-4D97-AF65-F5344CB8AC3E}">
        <p14:creationId xmlns:p14="http://schemas.microsoft.com/office/powerpoint/2010/main" val="34462380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700" dirty="0"/>
              <a:t>A</a:t>
            </a:r>
            <a:r>
              <a:rPr lang="en-US" sz="2700" dirty="0">
                <a:solidFill>
                  <a:srgbClr val="FF0000"/>
                </a:solidFill>
              </a:rPr>
              <a:t> risk-based approach to security testing </a:t>
            </a:r>
            <a:r>
              <a:rPr lang="en-US" sz="2700" dirty="0"/>
              <a:t>involves identifying common risks and developing tests to demonstrate that the system protects itself from these risks. </a:t>
            </a:r>
          </a:p>
          <a:p>
            <a:r>
              <a:rPr lang="en-US" sz="2700" dirty="0"/>
              <a:t>You may also use </a:t>
            </a:r>
            <a:r>
              <a:rPr lang="en-US" sz="2700" dirty="0">
                <a:solidFill>
                  <a:srgbClr val="FF0000"/>
                </a:solidFill>
              </a:rPr>
              <a:t>automated tools </a:t>
            </a:r>
            <a:r>
              <a:rPr lang="en-US" sz="2700" dirty="0"/>
              <a:t>that </a:t>
            </a:r>
            <a:r>
              <a:rPr lang="en-US" sz="2700" dirty="0">
                <a:solidFill>
                  <a:srgbClr val="FF0000"/>
                </a:solidFill>
              </a:rPr>
              <a:t>scan your system to check for known vulnerabilities</a:t>
            </a:r>
            <a:r>
              <a:rPr lang="en-US" sz="2700" dirty="0"/>
              <a:t>, such as unused HTTP ports being left open.</a:t>
            </a:r>
          </a:p>
          <a:p>
            <a:r>
              <a:rPr lang="en-US" sz="2700" dirty="0"/>
              <a:t>Based on the risks that have been identified, you then design tests and checks to see if the system is vulnerable. </a:t>
            </a:r>
          </a:p>
          <a:p>
            <a:r>
              <a:rPr lang="en-US" sz="2700" dirty="0"/>
              <a:t>It may be possible to construct </a:t>
            </a:r>
            <a:r>
              <a:rPr lang="en-US" sz="2700" dirty="0">
                <a:solidFill>
                  <a:srgbClr val="FF0000"/>
                </a:solidFill>
              </a:rPr>
              <a:t>automated tests </a:t>
            </a:r>
            <a:r>
              <a:rPr lang="en-US" sz="2700" dirty="0"/>
              <a:t>for some of these checks, but others inevitably involve manual checking of the system’s </a:t>
            </a:r>
            <a:r>
              <a:rPr lang="en-US" sz="2700" dirty="0" err="1"/>
              <a:t>behaviour</a:t>
            </a:r>
            <a:r>
              <a:rPr lang="en-US" sz="2700" dirty="0"/>
              <a:t> and its files.</a:t>
            </a:r>
          </a:p>
          <a:p>
            <a:endParaRPr lang="en-US" sz="2700" dirty="0"/>
          </a:p>
          <a:p>
            <a:endParaRPr lang="en-US" sz="27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Risk-based security testing</a:t>
            </a:r>
          </a:p>
        </p:txBody>
      </p:sp>
    </p:spTree>
    <p:extLst>
      <p:ext uri="{BB962C8B-B14F-4D97-AF65-F5344CB8AC3E}">
        <p14:creationId xmlns:p14="http://schemas.microsoft.com/office/powerpoint/2010/main" val="9022689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Once you have </a:t>
            </a:r>
            <a:r>
              <a:rPr lang="en-US" dirty="0">
                <a:solidFill>
                  <a:srgbClr val="FF0000"/>
                </a:solidFill>
              </a:rPr>
              <a:t>identified security risks</a:t>
            </a:r>
            <a:r>
              <a:rPr lang="en-US" dirty="0"/>
              <a:t>, you then </a:t>
            </a:r>
            <a:r>
              <a:rPr lang="en-US" dirty="0">
                <a:solidFill>
                  <a:srgbClr val="FF0000"/>
                </a:solidFill>
              </a:rPr>
              <a:t>analyze</a:t>
            </a:r>
            <a:r>
              <a:rPr lang="en-US" dirty="0"/>
              <a:t> them to </a:t>
            </a:r>
            <a:r>
              <a:rPr lang="en-US" dirty="0">
                <a:solidFill>
                  <a:srgbClr val="FF0000"/>
                </a:solidFill>
              </a:rPr>
              <a:t>assess</a:t>
            </a:r>
            <a:r>
              <a:rPr lang="en-US" dirty="0"/>
              <a:t> how they might arise. </a:t>
            </a:r>
          </a:p>
          <a:p>
            <a:pPr lvl="1"/>
            <a:r>
              <a:rPr lang="en-US" dirty="0"/>
              <a:t>The user has set weak passwords that can be guessed by an attacker.</a:t>
            </a:r>
          </a:p>
          <a:p>
            <a:pPr lvl="1"/>
            <a:r>
              <a:rPr lang="en-US" dirty="0"/>
              <a:t>The system’s password file has been stolen and passwords discovered by attacker.</a:t>
            </a:r>
          </a:p>
          <a:p>
            <a:r>
              <a:rPr lang="en-US" dirty="0"/>
              <a:t>Develop tests to check some of these possibilities. </a:t>
            </a:r>
          </a:p>
          <a:p>
            <a:pPr lvl="1"/>
            <a:r>
              <a:rPr lang="en-US" dirty="0"/>
              <a:t>For example, you might run a test to check that the code that allows users to set their passwords always checks the strength of passwords.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Risk analysis</a:t>
            </a:r>
          </a:p>
        </p:txBody>
      </p:sp>
    </p:spTree>
    <p:extLst>
      <p:ext uri="{BB962C8B-B14F-4D97-AF65-F5344CB8AC3E}">
        <p14:creationId xmlns:p14="http://schemas.microsoft.com/office/powerpoint/2010/main" val="23036126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700" dirty="0">
                <a:solidFill>
                  <a:srgbClr val="FF0000"/>
                </a:solidFill>
              </a:rPr>
              <a:t>Code reviews </a:t>
            </a:r>
            <a:r>
              <a:rPr lang="en-US" sz="2700" dirty="0"/>
              <a:t>involve one or more people </a:t>
            </a:r>
            <a:r>
              <a:rPr lang="en-US" sz="2700" dirty="0">
                <a:solidFill>
                  <a:srgbClr val="FF0000"/>
                </a:solidFill>
              </a:rPr>
              <a:t>examining</a:t>
            </a:r>
            <a:r>
              <a:rPr lang="en-US" sz="2700" dirty="0"/>
              <a:t> the </a:t>
            </a:r>
            <a:r>
              <a:rPr lang="en-US" sz="2700" dirty="0">
                <a:solidFill>
                  <a:srgbClr val="FF0000"/>
                </a:solidFill>
              </a:rPr>
              <a:t>code</a:t>
            </a:r>
            <a:r>
              <a:rPr lang="en-US" sz="2700" dirty="0"/>
              <a:t> to </a:t>
            </a:r>
            <a:r>
              <a:rPr lang="en-US" sz="2700" dirty="0">
                <a:solidFill>
                  <a:srgbClr val="FF0000"/>
                </a:solidFill>
              </a:rPr>
              <a:t>check</a:t>
            </a:r>
            <a:r>
              <a:rPr lang="en-US" sz="2700" dirty="0"/>
              <a:t> for </a:t>
            </a:r>
            <a:r>
              <a:rPr lang="en-US" sz="2700" dirty="0">
                <a:solidFill>
                  <a:srgbClr val="FF0000"/>
                </a:solidFill>
              </a:rPr>
              <a:t>errors</a:t>
            </a:r>
            <a:r>
              <a:rPr lang="en-US" sz="2700" dirty="0"/>
              <a:t> and </a:t>
            </a:r>
            <a:r>
              <a:rPr lang="en-US" sz="2700" dirty="0">
                <a:solidFill>
                  <a:srgbClr val="FF0000"/>
                </a:solidFill>
              </a:rPr>
              <a:t>anomalies</a:t>
            </a:r>
            <a:r>
              <a:rPr lang="en-US" sz="2700" dirty="0"/>
              <a:t> and </a:t>
            </a:r>
            <a:r>
              <a:rPr lang="en-US" sz="2700" dirty="0">
                <a:solidFill>
                  <a:srgbClr val="FF0000"/>
                </a:solidFill>
              </a:rPr>
              <a:t>discussing</a:t>
            </a:r>
            <a:r>
              <a:rPr lang="en-US" sz="2700" dirty="0"/>
              <a:t> </a:t>
            </a:r>
            <a:r>
              <a:rPr lang="en-US" sz="2700" dirty="0">
                <a:solidFill>
                  <a:srgbClr val="FF0000"/>
                </a:solidFill>
              </a:rPr>
              <a:t>issues</a:t>
            </a:r>
            <a:r>
              <a:rPr lang="en-US" sz="2700" dirty="0"/>
              <a:t> with the developer. </a:t>
            </a:r>
          </a:p>
          <a:p>
            <a:r>
              <a:rPr lang="en-US" sz="2700" dirty="0"/>
              <a:t>If problems are identified, it is the developer’s responsibility to </a:t>
            </a:r>
            <a:r>
              <a:rPr lang="en-US" sz="2700" dirty="0">
                <a:solidFill>
                  <a:srgbClr val="FF0000"/>
                </a:solidFill>
              </a:rPr>
              <a:t>change the code to fix </a:t>
            </a:r>
            <a:r>
              <a:rPr lang="en-US" sz="2700" dirty="0"/>
              <a:t>the problems. </a:t>
            </a:r>
          </a:p>
          <a:p>
            <a:r>
              <a:rPr lang="en-US" sz="2700" dirty="0">
                <a:solidFill>
                  <a:srgbClr val="FF0000"/>
                </a:solidFill>
              </a:rPr>
              <a:t>Code reviews complement testing</a:t>
            </a:r>
            <a:r>
              <a:rPr lang="en-US" sz="2700" dirty="0"/>
              <a:t>. They are effective in finding bugs that arise through misunderstandings and bugs that may only arise when unusual sequences of code are executed.</a:t>
            </a:r>
          </a:p>
          <a:p>
            <a:r>
              <a:rPr lang="en-US" sz="2700" dirty="0"/>
              <a:t>Many software companies insist that all code has to go through a process of </a:t>
            </a:r>
            <a:r>
              <a:rPr lang="en-US" sz="2700" dirty="0">
                <a:solidFill>
                  <a:srgbClr val="FF0000"/>
                </a:solidFill>
              </a:rPr>
              <a:t>code review </a:t>
            </a:r>
            <a:r>
              <a:rPr lang="en-US" sz="2700" dirty="0"/>
              <a:t>before it is integrated into the product codebase.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reviews</a:t>
            </a:r>
          </a:p>
        </p:txBody>
      </p:sp>
    </p:spTree>
    <p:extLst>
      <p:ext uri="{BB962C8B-B14F-4D97-AF65-F5344CB8AC3E}">
        <p14:creationId xmlns:p14="http://schemas.microsoft.com/office/powerpoint/2010/main" val="22510033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reviews</a:t>
            </a:r>
          </a:p>
        </p:txBody>
      </p:sp>
      <p:sp>
        <p:nvSpPr>
          <p:cNvPr id="9" name="Rounded Rectangle 8">
            <a:extLst>
              <a:ext uri="{FF2B5EF4-FFF2-40B4-BE49-F238E27FC236}">
                <a16:creationId xmlns:a16="http://schemas.microsoft.com/office/drawing/2014/main" id="{7FDB5044-37D0-274A-B6DF-C3F1B2BFBC82}"/>
              </a:ext>
            </a:extLst>
          </p:cNvPr>
          <p:cNvSpPr>
            <a:spLocks noChangeArrowheads="1"/>
          </p:cNvSpPr>
          <p:nvPr/>
        </p:nvSpPr>
        <p:spPr bwMode="auto">
          <a:xfrm>
            <a:off x="2771801" y="2369697"/>
            <a:ext cx="1656184" cy="2794066"/>
          </a:xfrm>
          <a:prstGeom prst="roundRect">
            <a:avLst>
              <a:gd name="adj" fmla="val 563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600" b="1" dirty="0">
              <a:solidFill>
                <a:srgbClr val="FF0000"/>
              </a:solidFill>
              <a:latin typeface="Calibri" panose="020F0502020204030204" pitchFamily="34" charset="0"/>
              <a:cs typeface="Calibri" panose="020F0502020204030204" pitchFamily="34" charset="0"/>
            </a:endParaRPr>
          </a:p>
        </p:txBody>
      </p:sp>
      <p:sp>
        <p:nvSpPr>
          <p:cNvPr id="10" name="Oval 9">
            <a:extLst>
              <a:ext uri="{FF2B5EF4-FFF2-40B4-BE49-F238E27FC236}">
                <a16:creationId xmlns:a16="http://schemas.microsoft.com/office/drawing/2014/main" id="{FAFB96A1-9992-D547-A509-8DEF06821CF1}"/>
              </a:ext>
            </a:extLst>
          </p:cNvPr>
          <p:cNvSpPr/>
          <p:nvPr/>
        </p:nvSpPr>
        <p:spPr>
          <a:xfrm>
            <a:off x="5148064" y="3126650"/>
            <a:ext cx="1275594" cy="1280160"/>
          </a:xfrm>
          <a:prstGeom prst="ellipse">
            <a:avLst/>
          </a:prstGeom>
          <a:solidFill>
            <a:schemeClr val="accent3">
              <a:lumMod val="40000"/>
              <a:lumOff val="6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Discussion</a:t>
            </a:r>
          </a:p>
        </p:txBody>
      </p:sp>
      <p:sp>
        <p:nvSpPr>
          <p:cNvPr id="11" name="Rounded Rectangle 10">
            <a:extLst>
              <a:ext uri="{FF2B5EF4-FFF2-40B4-BE49-F238E27FC236}">
                <a16:creationId xmlns:a16="http://schemas.microsoft.com/office/drawing/2014/main" id="{6787BE47-525A-234B-9C2A-785E9FBBB5E7}"/>
              </a:ext>
            </a:extLst>
          </p:cNvPr>
          <p:cNvSpPr>
            <a:spLocks noChangeArrowheads="1"/>
          </p:cNvSpPr>
          <p:nvPr/>
        </p:nvSpPr>
        <p:spPr bwMode="auto">
          <a:xfrm>
            <a:off x="467544" y="2369698"/>
            <a:ext cx="1656184" cy="2794065"/>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3" name="Straight Arrow Connector 12">
            <a:extLst>
              <a:ext uri="{FF2B5EF4-FFF2-40B4-BE49-F238E27FC236}">
                <a16:creationId xmlns:a16="http://schemas.microsoft.com/office/drawing/2014/main" id="{47AAEFE8-7619-D946-97F0-B528BBBF4515}"/>
              </a:ext>
            </a:extLst>
          </p:cNvPr>
          <p:cNvCxnSpPr>
            <a:cxnSpLocks/>
            <a:stCxn id="11" idx="3"/>
            <a:endCxn id="9" idx="1"/>
          </p:cNvCxnSpPr>
          <p:nvPr/>
        </p:nvCxnSpPr>
        <p:spPr>
          <a:xfrm flipV="1">
            <a:off x="2123728" y="3766730"/>
            <a:ext cx="648073"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03237C4F-2CD6-054F-9271-16958629CFE1}"/>
              </a:ext>
            </a:extLst>
          </p:cNvPr>
          <p:cNvSpPr>
            <a:spLocks noChangeArrowheads="1"/>
          </p:cNvSpPr>
          <p:nvPr/>
        </p:nvSpPr>
        <p:spPr bwMode="auto">
          <a:xfrm>
            <a:off x="647564" y="2566347"/>
            <a:ext cx="1296144" cy="720080"/>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Setup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review</a:t>
            </a:r>
          </a:p>
        </p:txBody>
      </p:sp>
      <p:sp>
        <p:nvSpPr>
          <p:cNvPr id="15" name="Rounded Rectangle 14">
            <a:extLst>
              <a:ext uri="{FF2B5EF4-FFF2-40B4-BE49-F238E27FC236}">
                <a16:creationId xmlns:a16="http://schemas.microsoft.com/office/drawing/2014/main" id="{F6B5A8C0-4869-D446-A519-76E8815926E8}"/>
              </a:ext>
            </a:extLst>
          </p:cNvPr>
          <p:cNvSpPr>
            <a:spLocks noChangeArrowheads="1"/>
          </p:cNvSpPr>
          <p:nvPr/>
        </p:nvSpPr>
        <p:spPr bwMode="auto">
          <a:xfrm>
            <a:off x="647564" y="3429721"/>
            <a:ext cx="1296144" cy="720080"/>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Prepare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code</a:t>
            </a:r>
          </a:p>
        </p:txBody>
      </p:sp>
      <p:sp>
        <p:nvSpPr>
          <p:cNvPr id="16" name="Rounded Rectangle 15">
            <a:extLst>
              <a:ext uri="{FF2B5EF4-FFF2-40B4-BE49-F238E27FC236}">
                <a16:creationId xmlns:a16="http://schemas.microsoft.com/office/drawing/2014/main" id="{A221050C-9DFE-E846-9205-AA36F455244F}"/>
              </a:ext>
            </a:extLst>
          </p:cNvPr>
          <p:cNvSpPr>
            <a:spLocks noChangeArrowheads="1"/>
          </p:cNvSpPr>
          <p:nvPr/>
        </p:nvSpPr>
        <p:spPr bwMode="auto">
          <a:xfrm>
            <a:off x="647564" y="4293096"/>
            <a:ext cx="1296144" cy="720080"/>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Distribute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code/tests</a:t>
            </a:r>
          </a:p>
        </p:txBody>
      </p:sp>
      <p:sp>
        <p:nvSpPr>
          <p:cNvPr id="17" name="Rounded Rectangle 16">
            <a:extLst>
              <a:ext uri="{FF2B5EF4-FFF2-40B4-BE49-F238E27FC236}">
                <a16:creationId xmlns:a16="http://schemas.microsoft.com/office/drawing/2014/main" id="{30EB23E4-D308-8647-9CCA-4D2BD51F6DAD}"/>
              </a:ext>
            </a:extLst>
          </p:cNvPr>
          <p:cNvSpPr>
            <a:spLocks noChangeArrowheads="1"/>
          </p:cNvSpPr>
          <p:nvPr/>
        </p:nvSpPr>
        <p:spPr bwMode="auto">
          <a:xfrm>
            <a:off x="7120899" y="2369698"/>
            <a:ext cx="1656184" cy="2794065"/>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D3991600-89EF-FD4C-B2E5-F905F4CA7317}"/>
              </a:ext>
            </a:extLst>
          </p:cNvPr>
          <p:cNvSpPr>
            <a:spLocks noChangeArrowheads="1"/>
          </p:cNvSpPr>
          <p:nvPr/>
        </p:nvSpPr>
        <p:spPr bwMode="auto">
          <a:xfrm>
            <a:off x="7300919" y="3844502"/>
            <a:ext cx="1296144" cy="977923"/>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Make code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Changes</a:t>
            </a:r>
          </a:p>
        </p:txBody>
      </p:sp>
      <p:sp>
        <p:nvSpPr>
          <p:cNvPr id="21" name="Rounded Rectangle 20">
            <a:extLst>
              <a:ext uri="{FF2B5EF4-FFF2-40B4-BE49-F238E27FC236}">
                <a16:creationId xmlns:a16="http://schemas.microsoft.com/office/drawing/2014/main" id="{EF37E817-AEF4-154A-A84E-9757695BDD9C}"/>
              </a:ext>
            </a:extLst>
          </p:cNvPr>
          <p:cNvSpPr>
            <a:spLocks noChangeArrowheads="1"/>
          </p:cNvSpPr>
          <p:nvPr/>
        </p:nvSpPr>
        <p:spPr bwMode="auto">
          <a:xfrm>
            <a:off x="2843808" y="2566347"/>
            <a:ext cx="1518847" cy="917883"/>
          </a:xfrm>
          <a:prstGeom prst="roundRect">
            <a:avLst>
              <a:gd name="adj" fmla="val 563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Check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code</a:t>
            </a:r>
          </a:p>
        </p:txBody>
      </p:sp>
      <p:sp>
        <p:nvSpPr>
          <p:cNvPr id="22" name="Rounded Rectangle 21">
            <a:extLst>
              <a:ext uri="{FF2B5EF4-FFF2-40B4-BE49-F238E27FC236}">
                <a16:creationId xmlns:a16="http://schemas.microsoft.com/office/drawing/2014/main" id="{4CBB90B5-A1A1-A449-8AAC-F7348CE40CB1}"/>
              </a:ext>
            </a:extLst>
          </p:cNvPr>
          <p:cNvSpPr>
            <a:spLocks noChangeArrowheads="1"/>
          </p:cNvSpPr>
          <p:nvPr/>
        </p:nvSpPr>
        <p:spPr bwMode="auto">
          <a:xfrm>
            <a:off x="2843808" y="3865443"/>
            <a:ext cx="1518847" cy="1033804"/>
          </a:xfrm>
          <a:prstGeom prst="roundRect">
            <a:avLst>
              <a:gd name="adj" fmla="val 563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solidFill>
                  <a:srgbClr val="FF0000"/>
                </a:solidFill>
                <a:latin typeface="Calibri" panose="020F0502020204030204" pitchFamily="34" charset="0"/>
                <a:cs typeface="Calibri" panose="020F0502020204030204" pitchFamily="34" charset="0"/>
              </a:rPr>
              <a:t>Write review</a:t>
            </a:r>
            <a:br>
              <a:rPr lang="en-US" sz="2000" b="1" dirty="0">
                <a:solidFill>
                  <a:srgbClr val="FF0000"/>
                </a:solidFill>
                <a:latin typeface="Calibri" panose="020F0502020204030204" pitchFamily="34" charset="0"/>
                <a:cs typeface="Calibri" panose="020F0502020204030204" pitchFamily="34" charset="0"/>
              </a:rPr>
            </a:br>
            <a:r>
              <a:rPr lang="en-US" sz="2000" b="1" dirty="0">
                <a:solidFill>
                  <a:srgbClr val="FF0000"/>
                </a:solidFill>
                <a:latin typeface="Calibri" panose="020F0502020204030204" pitchFamily="34" charset="0"/>
                <a:cs typeface="Calibri" panose="020F0502020204030204" pitchFamily="34" charset="0"/>
              </a:rPr>
              <a:t>report</a:t>
            </a:r>
          </a:p>
        </p:txBody>
      </p:sp>
      <p:sp>
        <p:nvSpPr>
          <p:cNvPr id="23" name="Rounded Rectangle 22">
            <a:extLst>
              <a:ext uri="{FF2B5EF4-FFF2-40B4-BE49-F238E27FC236}">
                <a16:creationId xmlns:a16="http://schemas.microsoft.com/office/drawing/2014/main" id="{24F46ED4-52FF-C844-AFC0-3B9D48605E96}"/>
              </a:ext>
            </a:extLst>
          </p:cNvPr>
          <p:cNvSpPr>
            <a:spLocks noChangeArrowheads="1"/>
          </p:cNvSpPr>
          <p:nvPr/>
        </p:nvSpPr>
        <p:spPr bwMode="auto">
          <a:xfrm>
            <a:off x="7300919" y="2566347"/>
            <a:ext cx="1296144" cy="977923"/>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Prepare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to-do list</a:t>
            </a:r>
          </a:p>
        </p:txBody>
      </p:sp>
      <p:cxnSp>
        <p:nvCxnSpPr>
          <p:cNvPr id="27" name="Straight Arrow Connector 26">
            <a:extLst>
              <a:ext uri="{FF2B5EF4-FFF2-40B4-BE49-F238E27FC236}">
                <a16:creationId xmlns:a16="http://schemas.microsoft.com/office/drawing/2014/main" id="{3C78D250-802A-CD46-B60D-435D49A17929}"/>
              </a:ext>
            </a:extLst>
          </p:cNvPr>
          <p:cNvCxnSpPr>
            <a:cxnSpLocks/>
            <a:stCxn id="9" idx="3"/>
            <a:endCxn id="10" idx="2"/>
          </p:cNvCxnSpPr>
          <p:nvPr/>
        </p:nvCxnSpPr>
        <p:spPr>
          <a:xfrm>
            <a:off x="4427985" y="3766730"/>
            <a:ext cx="720079"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182BEE3-9710-2F46-BF95-753A00276614}"/>
              </a:ext>
            </a:extLst>
          </p:cNvPr>
          <p:cNvCxnSpPr>
            <a:cxnSpLocks/>
            <a:stCxn id="10" idx="6"/>
            <a:endCxn id="17" idx="1"/>
          </p:cNvCxnSpPr>
          <p:nvPr/>
        </p:nvCxnSpPr>
        <p:spPr>
          <a:xfrm>
            <a:off x="6423658" y="3766730"/>
            <a:ext cx="697241"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21F6BE2-DBD0-C046-9AD0-E6A1F5EFB12F}"/>
              </a:ext>
            </a:extLst>
          </p:cNvPr>
          <p:cNvSpPr txBox="1"/>
          <p:nvPr/>
        </p:nvSpPr>
        <p:spPr>
          <a:xfrm>
            <a:off x="435000" y="5221084"/>
            <a:ext cx="1692836" cy="830997"/>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Review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preparation</a:t>
            </a:r>
          </a:p>
        </p:txBody>
      </p:sp>
      <p:sp>
        <p:nvSpPr>
          <p:cNvPr id="36" name="TextBox 35">
            <a:extLst>
              <a:ext uri="{FF2B5EF4-FFF2-40B4-BE49-F238E27FC236}">
                <a16:creationId xmlns:a16="http://schemas.microsoft.com/office/drawing/2014/main" id="{75A1AE89-4817-0F43-9B0D-C25B9C2FF03E}"/>
              </a:ext>
            </a:extLst>
          </p:cNvPr>
          <p:cNvSpPr txBox="1"/>
          <p:nvPr/>
        </p:nvSpPr>
        <p:spPr>
          <a:xfrm>
            <a:off x="2868464" y="5221084"/>
            <a:ext cx="1295547" cy="830997"/>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Code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checking</a:t>
            </a:r>
          </a:p>
        </p:txBody>
      </p:sp>
      <p:sp>
        <p:nvSpPr>
          <p:cNvPr id="37" name="TextBox 36">
            <a:extLst>
              <a:ext uri="{FF2B5EF4-FFF2-40B4-BE49-F238E27FC236}">
                <a16:creationId xmlns:a16="http://schemas.microsoft.com/office/drawing/2014/main" id="{F900EE96-3F4B-F044-B12F-B3DECF409C86}"/>
              </a:ext>
            </a:extLst>
          </p:cNvPr>
          <p:cNvSpPr txBox="1"/>
          <p:nvPr/>
        </p:nvSpPr>
        <p:spPr>
          <a:xfrm>
            <a:off x="5229971" y="5405750"/>
            <a:ext cx="1111779"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Review</a:t>
            </a:r>
          </a:p>
        </p:txBody>
      </p:sp>
      <p:sp>
        <p:nvSpPr>
          <p:cNvPr id="38" name="TextBox 37">
            <a:extLst>
              <a:ext uri="{FF2B5EF4-FFF2-40B4-BE49-F238E27FC236}">
                <a16:creationId xmlns:a16="http://schemas.microsoft.com/office/drawing/2014/main" id="{60046CF5-400C-EB45-882F-194F1336E4D1}"/>
              </a:ext>
            </a:extLst>
          </p:cNvPr>
          <p:cNvSpPr txBox="1"/>
          <p:nvPr/>
        </p:nvSpPr>
        <p:spPr>
          <a:xfrm>
            <a:off x="7223088" y="5405750"/>
            <a:ext cx="1451809"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Follow-up</a:t>
            </a:r>
          </a:p>
        </p:txBody>
      </p:sp>
      <p:sp>
        <p:nvSpPr>
          <p:cNvPr id="39" name="TextBox 38">
            <a:extLst>
              <a:ext uri="{FF2B5EF4-FFF2-40B4-BE49-F238E27FC236}">
                <a16:creationId xmlns:a16="http://schemas.microsoft.com/office/drawing/2014/main" id="{D2932B8D-ED10-F045-B652-16EA635741C4}"/>
              </a:ext>
            </a:extLst>
          </p:cNvPr>
          <p:cNvSpPr txBox="1"/>
          <p:nvPr/>
        </p:nvSpPr>
        <p:spPr>
          <a:xfrm>
            <a:off x="5125226" y="2607295"/>
            <a:ext cx="137383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Reviewer</a:t>
            </a:r>
          </a:p>
        </p:txBody>
      </p:sp>
      <p:sp>
        <p:nvSpPr>
          <p:cNvPr id="40" name="TextBox 39">
            <a:extLst>
              <a:ext uri="{FF2B5EF4-FFF2-40B4-BE49-F238E27FC236}">
                <a16:creationId xmlns:a16="http://schemas.microsoft.com/office/drawing/2014/main" id="{371AA426-9C2C-3D46-ACB8-A3C902BFB952}"/>
              </a:ext>
            </a:extLst>
          </p:cNvPr>
          <p:cNvSpPr txBox="1"/>
          <p:nvPr/>
        </p:nvSpPr>
        <p:spPr>
          <a:xfrm>
            <a:off x="2910130" y="1815207"/>
            <a:ext cx="137383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Reviewer</a:t>
            </a:r>
          </a:p>
        </p:txBody>
      </p:sp>
      <p:sp>
        <p:nvSpPr>
          <p:cNvPr id="41" name="TextBox 40">
            <a:extLst>
              <a:ext uri="{FF2B5EF4-FFF2-40B4-BE49-F238E27FC236}">
                <a16:creationId xmlns:a16="http://schemas.microsoft.com/office/drawing/2014/main" id="{97983139-E0F8-054B-9E2A-EF172C221235}"/>
              </a:ext>
            </a:extLst>
          </p:cNvPr>
          <p:cNvSpPr txBox="1"/>
          <p:nvPr/>
        </p:nvSpPr>
        <p:spPr>
          <a:xfrm>
            <a:off x="412171" y="1815207"/>
            <a:ext cx="178356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Programmer</a:t>
            </a:r>
          </a:p>
        </p:txBody>
      </p:sp>
      <p:sp>
        <p:nvSpPr>
          <p:cNvPr id="42" name="TextBox 41">
            <a:extLst>
              <a:ext uri="{FF2B5EF4-FFF2-40B4-BE49-F238E27FC236}">
                <a16:creationId xmlns:a16="http://schemas.microsoft.com/office/drawing/2014/main" id="{114C0EBF-30DC-F540-AE6A-7838B5F51E50}"/>
              </a:ext>
            </a:extLst>
          </p:cNvPr>
          <p:cNvSpPr txBox="1"/>
          <p:nvPr/>
        </p:nvSpPr>
        <p:spPr>
          <a:xfrm>
            <a:off x="6972984" y="1815207"/>
            <a:ext cx="178356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Programmer</a:t>
            </a:r>
          </a:p>
        </p:txBody>
      </p:sp>
    </p:spTree>
    <p:extLst>
      <p:ext uri="{BB962C8B-B14F-4D97-AF65-F5344CB8AC3E}">
        <p14:creationId xmlns:p14="http://schemas.microsoft.com/office/powerpoint/2010/main" val="28187609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t>The aim of </a:t>
            </a:r>
            <a:r>
              <a:rPr lang="en-US" sz="2800" dirty="0">
                <a:solidFill>
                  <a:srgbClr val="FF0000"/>
                </a:solidFill>
              </a:rPr>
              <a:t>program testing </a:t>
            </a:r>
            <a:r>
              <a:rPr lang="en-US" sz="2800" dirty="0"/>
              <a:t>is to </a:t>
            </a:r>
            <a:r>
              <a:rPr lang="en-US" sz="2800" dirty="0">
                <a:solidFill>
                  <a:srgbClr val="FF0000"/>
                </a:solidFill>
              </a:rPr>
              <a:t>find bugs </a:t>
            </a:r>
            <a:r>
              <a:rPr lang="en-US" sz="2800" dirty="0"/>
              <a:t>and to show that a program does what its developers expect it to do. </a:t>
            </a:r>
          </a:p>
          <a:p>
            <a:r>
              <a:rPr lang="en-US" sz="2800" dirty="0">
                <a:solidFill>
                  <a:srgbClr val="FF0000"/>
                </a:solidFill>
              </a:rPr>
              <a:t>Four types of testing </a:t>
            </a:r>
            <a:r>
              <a:rPr lang="en-US" sz="2800" dirty="0"/>
              <a:t>that are relevant to </a:t>
            </a:r>
            <a:br>
              <a:rPr lang="en-US" sz="2800" dirty="0"/>
            </a:br>
            <a:r>
              <a:rPr lang="en-US" sz="2800" dirty="0"/>
              <a:t>software products are </a:t>
            </a:r>
            <a:br>
              <a:rPr lang="en-US" sz="2800" dirty="0"/>
            </a:br>
            <a:r>
              <a:rPr lang="en-US" sz="2800" dirty="0">
                <a:solidFill>
                  <a:srgbClr val="FF0000"/>
                </a:solidFill>
              </a:rPr>
              <a:t>functional testing</a:t>
            </a:r>
            <a:r>
              <a:rPr lang="en-US" sz="2800" dirty="0"/>
              <a:t>, </a:t>
            </a:r>
            <a:r>
              <a:rPr lang="en-US" sz="2800" dirty="0">
                <a:solidFill>
                  <a:srgbClr val="FF0000"/>
                </a:solidFill>
              </a:rPr>
              <a:t>user testing</a:t>
            </a:r>
            <a:r>
              <a:rPr lang="en-US" sz="2800" dirty="0"/>
              <a:t>, </a:t>
            </a:r>
            <a:br>
              <a:rPr lang="en-US" sz="2800" dirty="0"/>
            </a:br>
            <a:r>
              <a:rPr lang="en-US" sz="2800" dirty="0">
                <a:solidFill>
                  <a:srgbClr val="FF0000"/>
                </a:solidFill>
              </a:rPr>
              <a:t>load and performance testing </a:t>
            </a:r>
            <a:r>
              <a:rPr lang="en-US" sz="2800" dirty="0"/>
              <a:t>and </a:t>
            </a:r>
            <a:r>
              <a:rPr lang="en-US" sz="2800" dirty="0">
                <a:solidFill>
                  <a:srgbClr val="FF0000"/>
                </a:solidFill>
              </a:rPr>
              <a:t>security testing</a:t>
            </a:r>
            <a:r>
              <a:rPr lang="en-US" sz="2800" dirty="0"/>
              <a:t>.</a:t>
            </a:r>
          </a:p>
          <a:p>
            <a:r>
              <a:rPr lang="en-US" sz="2800" dirty="0">
                <a:solidFill>
                  <a:srgbClr val="FF0000"/>
                </a:solidFill>
              </a:rPr>
              <a:t>Unit testing </a:t>
            </a:r>
            <a:r>
              <a:rPr lang="en-US" sz="2800" dirty="0"/>
              <a:t>involves testing program units such as functions or class methods that have a single responsibility. </a:t>
            </a:r>
          </a:p>
          <a:p>
            <a:r>
              <a:rPr lang="en-US" sz="2800" dirty="0">
                <a:solidFill>
                  <a:srgbClr val="FF0000"/>
                </a:solidFill>
              </a:rPr>
              <a:t>Feature testing </a:t>
            </a:r>
            <a:r>
              <a:rPr lang="en-US" sz="2800" dirty="0"/>
              <a:t>focuses on testing individual system features. </a:t>
            </a:r>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660610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3000" dirty="0">
                <a:solidFill>
                  <a:srgbClr val="FF0000"/>
                </a:solidFill>
              </a:rPr>
              <a:t>System testing </a:t>
            </a:r>
            <a:r>
              <a:rPr lang="en-US" sz="3000" dirty="0"/>
              <a:t>tests the system as a whole to check for unwanted interactions between features and between the system and its environment.</a:t>
            </a:r>
          </a:p>
          <a:p>
            <a:r>
              <a:rPr lang="en-US" sz="3000" dirty="0">
                <a:solidFill>
                  <a:srgbClr val="FF0000"/>
                </a:solidFill>
              </a:rPr>
              <a:t>Identifying equivalence partitions</a:t>
            </a:r>
            <a:r>
              <a:rPr lang="en-US" sz="3000" dirty="0"/>
              <a:t>, in which all inputs have the same characteristics, and choosing test inputs at the boundaries of these partitions, is an effective way of finding bugs in a program.</a:t>
            </a:r>
          </a:p>
          <a:p>
            <a:r>
              <a:rPr lang="en-US" sz="3000" dirty="0">
                <a:solidFill>
                  <a:srgbClr val="FF0000"/>
                </a:solidFill>
              </a:rPr>
              <a:t>User stories </a:t>
            </a:r>
            <a:r>
              <a:rPr lang="en-US" sz="3000" dirty="0"/>
              <a:t>may be used as a basis for deriving feature tests.</a:t>
            </a:r>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8563597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dirty="0">
                <a:solidFill>
                  <a:srgbClr val="FF0000"/>
                </a:solidFill>
              </a:rPr>
              <a:t>Test automation </a:t>
            </a:r>
            <a:r>
              <a:rPr lang="en-US" dirty="0"/>
              <a:t>is based on the idea that tests should be executable. You develop a set of executable tests and run these each time you make a change to a system.</a:t>
            </a:r>
          </a:p>
          <a:p>
            <a:r>
              <a:rPr lang="en-US" dirty="0">
                <a:solidFill>
                  <a:srgbClr val="FF0000"/>
                </a:solidFill>
              </a:rPr>
              <a:t>The structure of an automated unit test </a:t>
            </a:r>
            <a:r>
              <a:rPr lang="en-US" dirty="0"/>
              <a:t>should be </a:t>
            </a:r>
            <a:r>
              <a:rPr lang="en-US" dirty="0">
                <a:solidFill>
                  <a:srgbClr val="FF0000"/>
                </a:solidFill>
              </a:rPr>
              <a:t>arrange-action-assert</a:t>
            </a:r>
            <a:r>
              <a:rPr lang="en-US" dirty="0"/>
              <a:t>. You set up the test parameters, call the function or method being tested, and make an assertion of what should be true after the action has been completed.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55883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28907682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dirty="0">
                <a:solidFill>
                  <a:srgbClr val="FF0000"/>
                </a:solidFill>
              </a:rPr>
              <a:t>Test-driven development </a:t>
            </a:r>
            <a:r>
              <a:rPr lang="en-US" dirty="0"/>
              <a:t>is an approach to development where executable tests are written before the code. Code is then developed to pass the tests.</a:t>
            </a:r>
          </a:p>
          <a:p>
            <a:r>
              <a:rPr lang="en-US" dirty="0"/>
              <a:t>A disadvantage of test-driven development is that programmers focus on the </a:t>
            </a:r>
            <a:r>
              <a:rPr lang="en-US" dirty="0">
                <a:solidFill>
                  <a:srgbClr val="FF0000"/>
                </a:solidFill>
              </a:rPr>
              <a:t>detail of passing tests</a:t>
            </a:r>
            <a:r>
              <a:rPr lang="en-US" dirty="0"/>
              <a:t> rather than considering the broader structure of their code and algorithms used.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5562032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dirty="0">
                <a:solidFill>
                  <a:srgbClr val="FF0000"/>
                </a:solidFill>
              </a:rPr>
              <a:t>Security testing </a:t>
            </a:r>
            <a:r>
              <a:rPr lang="en-US" dirty="0"/>
              <a:t>may be risk driven where a list of security risks is used to identify tests that may identify system vulnerabilities.</a:t>
            </a:r>
          </a:p>
          <a:p>
            <a:r>
              <a:rPr lang="en-US" dirty="0">
                <a:solidFill>
                  <a:srgbClr val="FF0000"/>
                </a:solidFill>
              </a:rPr>
              <a:t>Code reviews </a:t>
            </a:r>
            <a:r>
              <a:rPr lang="en-US" dirty="0"/>
              <a:t>are an effective supplement to testing. They involve people checking the code to comment on the code quality and to look for bugs.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41056575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7"/>
            <a:ext cx="8640960" cy="6245225"/>
          </a:xfrm>
        </p:spPr>
        <p:txBody>
          <a:bodyPr/>
          <a:lstStyle/>
          <a:p>
            <a:r>
              <a:rPr lang="en-US" altLang="zh-TW" sz="8000" dirty="0">
                <a:solidFill>
                  <a:srgbClr val="C00000"/>
                </a:solidFill>
              </a:rPr>
              <a:t>DevOps and </a:t>
            </a:r>
            <a:br>
              <a:rPr lang="en-US" altLang="zh-TW" sz="8000" dirty="0">
                <a:solidFill>
                  <a:srgbClr val="C00000"/>
                </a:solidFill>
              </a:rPr>
            </a:br>
            <a:r>
              <a:rPr lang="en-US" altLang="zh-TW" sz="8000" dirty="0">
                <a:solidFill>
                  <a:srgbClr val="C00000"/>
                </a:solidFill>
              </a:rPr>
              <a:t>Code Management: </a:t>
            </a:r>
            <a:br>
              <a:rPr lang="en-US" altLang="zh-TW" sz="8000" dirty="0">
                <a:solidFill>
                  <a:srgbClr val="C00000"/>
                </a:solidFill>
              </a:rPr>
            </a:br>
            <a:r>
              <a:rPr lang="en-US" altLang="zh-TW" sz="8000" dirty="0">
                <a:solidFill>
                  <a:srgbClr val="C00000"/>
                </a:solidFill>
              </a:rPr>
              <a:t>Code management and </a:t>
            </a:r>
            <a:br>
              <a:rPr lang="en-US" altLang="zh-TW" sz="8000" dirty="0">
                <a:solidFill>
                  <a:srgbClr val="C00000"/>
                </a:solidFill>
              </a:rPr>
            </a:br>
            <a:r>
              <a:rPr lang="en-US" altLang="zh-TW" sz="8000" dirty="0">
                <a:solidFill>
                  <a:srgbClr val="C00000"/>
                </a:solidFill>
              </a:rPr>
              <a:t>DevOps automation</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Tree>
    <p:extLst>
      <p:ext uri="{BB962C8B-B14F-4D97-AF65-F5344CB8AC3E}">
        <p14:creationId xmlns:p14="http://schemas.microsoft.com/office/powerpoint/2010/main" val="1435364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Source code management</a:t>
            </a:r>
          </a:p>
          <a:p>
            <a:r>
              <a:rPr lang="en-US" sz="4400" b="1" dirty="0"/>
              <a:t>DevOps automation</a:t>
            </a:r>
          </a:p>
          <a:p>
            <a:r>
              <a:rPr lang="en-US" sz="4400" b="1" dirty="0"/>
              <a:t>DevOps measurement</a:t>
            </a:r>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Tree>
    <p:extLst>
      <p:ext uri="{BB962C8B-B14F-4D97-AF65-F5344CB8AC3E}">
        <p14:creationId xmlns:p14="http://schemas.microsoft.com/office/powerpoint/2010/main" val="9386744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Traditionally, separate teams were responsible </a:t>
            </a:r>
            <a:r>
              <a:rPr lang="en-US" sz="2800" dirty="0">
                <a:solidFill>
                  <a:srgbClr val="FF0000"/>
                </a:solidFill>
              </a:rPr>
              <a:t>software development</a:t>
            </a:r>
            <a:r>
              <a:rPr lang="en-US" sz="2800" dirty="0"/>
              <a:t>, </a:t>
            </a:r>
            <a:r>
              <a:rPr lang="en-US" sz="2800" dirty="0">
                <a:solidFill>
                  <a:srgbClr val="FF0000"/>
                </a:solidFill>
              </a:rPr>
              <a:t>software release </a:t>
            </a:r>
            <a:r>
              <a:rPr lang="en-US" sz="2800" dirty="0"/>
              <a:t>and </a:t>
            </a:r>
            <a:r>
              <a:rPr lang="en-US" sz="2800" dirty="0">
                <a:solidFill>
                  <a:srgbClr val="FF0000"/>
                </a:solidFill>
              </a:rPr>
              <a:t>software support</a:t>
            </a:r>
            <a:r>
              <a:rPr lang="en-US" sz="2800" dirty="0"/>
              <a:t>. </a:t>
            </a:r>
          </a:p>
          <a:p>
            <a:r>
              <a:rPr lang="en-US" sz="2800" dirty="0"/>
              <a:t>The </a:t>
            </a:r>
            <a:r>
              <a:rPr lang="en-US" sz="2800" dirty="0">
                <a:solidFill>
                  <a:srgbClr val="FF0000"/>
                </a:solidFill>
              </a:rPr>
              <a:t>development team </a:t>
            </a:r>
            <a:r>
              <a:rPr lang="en-US" sz="2800" dirty="0"/>
              <a:t>passed over a </a:t>
            </a:r>
            <a:r>
              <a:rPr lang="en-US" sz="2800" dirty="0">
                <a:solidFill>
                  <a:srgbClr val="FF0000"/>
                </a:solidFill>
              </a:rPr>
              <a:t>‘final’ version</a:t>
            </a:r>
            <a:r>
              <a:rPr lang="en-US" sz="2800" dirty="0"/>
              <a:t> of the software to a </a:t>
            </a:r>
            <a:r>
              <a:rPr lang="en-US" sz="2800" dirty="0">
                <a:solidFill>
                  <a:srgbClr val="FF0000"/>
                </a:solidFill>
              </a:rPr>
              <a:t>release team</a:t>
            </a:r>
            <a:r>
              <a:rPr lang="en-US" sz="2800" dirty="0"/>
              <a:t>. </a:t>
            </a:r>
          </a:p>
          <a:p>
            <a:pPr lvl="1"/>
            <a:r>
              <a:rPr lang="en-US" sz="2400" dirty="0"/>
              <a:t>Built a release version, tested this and prepared release documentation before releasing the software to customers. </a:t>
            </a:r>
          </a:p>
          <a:p>
            <a:r>
              <a:rPr lang="en-US" sz="2800" dirty="0"/>
              <a:t>A third team was responsible for providing </a:t>
            </a:r>
            <a:r>
              <a:rPr lang="en-US" sz="2800" dirty="0">
                <a:solidFill>
                  <a:srgbClr val="FF0000"/>
                </a:solidFill>
              </a:rPr>
              <a:t>customer support</a:t>
            </a:r>
            <a:r>
              <a:rPr lang="en-US" sz="2800" dirty="0"/>
              <a:t>.</a:t>
            </a:r>
          </a:p>
          <a:p>
            <a:pPr lvl="1"/>
            <a:r>
              <a:rPr lang="en-US" sz="2400" dirty="0"/>
              <a:t>The original development team were sometimes also responsible for implementing software changes. </a:t>
            </a:r>
          </a:p>
          <a:p>
            <a:pPr lvl="1"/>
            <a:r>
              <a:rPr lang="en-US" sz="2400" dirty="0"/>
              <a:t>Alternatively, the software may have been maintained by a separate ‘maintenance team’.</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support</a:t>
            </a:r>
          </a:p>
        </p:txBody>
      </p:sp>
    </p:spTree>
    <p:extLst>
      <p:ext uri="{BB962C8B-B14F-4D97-AF65-F5344CB8AC3E}">
        <p14:creationId xmlns:p14="http://schemas.microsoft.com/office/powerpoint/2010/main" val="32080946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24136"/>
          </a:xfrm>
        </p:spPr>
        <p:txBody>
          <a:bodyPr/>
          <a:lstStyle/>
          <a:p>
            <a:r>
              <a:rPr lang="en-US" dirty="0">
                <a:solidFill>
                  <a:schemeClr val="tx2"/>
                </a:solidFill>
              </a:rPr>
              <a:t>Software Development, </a:t>
            </a:r>
            <a:br>
              <a:rPr lang="en-US" dirty="0">
                <a:solidFill>
                  <a:schemeClr val="tx2"/>
                </a:solidFill>
              </a:rPr>
            </a:br>
            <a:r>
              <a:rPr lang="en-US" dirty="0">
                <a:solidFill>
                  <a:schemeClr val="tx2"/>
                </a:solidFill>
              </a:rPr>
              <a:t>release and support</a:t>
            </a:r>
          </a:p>
        </p:txBody>
      </p:sp>
      <p:sp>
        <p:nvSpPr>
          <p:cNvPr id="8" name="Rounded Rectangle 7">
            <a:extLst>
              <a:ext uri="{FF2B5EF4-FFF2-40B4-BE49-F238E27FC236}">
                <a16:creationId xmlns:a16="http://schemas.microsoft.com/office/drawing/2014/main" id="{28D71C4F-1195-2947-A31E-17D1CEB12F7D}"/>
              </a:ext>
            </a:extLst>
          </p:cNvPr>
          <p:cNvSpPr>
            <a:spLocks noChangeArrowheads="1"/>
          </p:cNvSpPr>
          <p:nvPr/>
        </p:nvSpPr>
        <p:spPr bwMode="auto">
          <a:xfrm>
            <a:off x="518864" y="3198491"/>
            <a:ext cx="2396952" cy="950146"/>
          </a:xfrm>
          <a:prstGeom prst="roundRect">
            <a:avLst>
              <a:gd name="adj" fmla="val 1346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Software</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Development</a:t>
            </a:r>
          </a:p>
        </p:txBody>
      </p:sp>
      <p:sp>
        <p:nvSpPr>
          <p:cNvPr id="9" name="Oval 8">
            <a:extLst>
              <a:ext uri="{FF2B5EF4-FFF2-40B4-BE49-F238E27FC236}">
                <a16:creationId xmlns:a16="http://schemas.microsoft.com/office/drawing/2014/main" id="{000B2408-C952-BD49-89F4-F0BCE48B4754}"/>
              </a:ext>
            </a:extLst>
          </p:cNvPr>
          <p:cNvSpPr/>
          <p:nvPr/>
        </p:nvSpPr>
        <p:spPr>
          <a:xfrm>
            <a:off x="2554408" y="1631238"/>
            <a:ext cx="4035184" cy="1173924"/>
          </a:xfrm>
          <a:prstGeom prst="ellipse">
            <a:avLst/>
          </a:prstGeom>
          <a:solidFill>
            <a:srgbClr val="FF8AD8">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800" b="1" dirty="0">
                <a:solidFill>
                  <a:schemeClr val="tx1"/>
                </a:solidFill>
              </a:rPr>
              <a:t>Problem and bug </a:t>
            </a:r>
            <a:br>
              <a:rPr lang="en-US" sz="2800" b="1" dirty="0">
                <a:solidFill>
                  <a:schemeClr val="tx1"/>
                </a:solidFill>
              </a:rPr>
            </a:br>
            <a:r>
              <a:rPr lang="en-US" sz="2800" b="1" dirty="0">
                <a:solidFill>
                  <a:schemeClr val="tx1"/>
                </a:solidFill>
              </a:rPr>
              <a:t>reports</a:t>
            </a:r>
          </a:p>
        </p:txBody>
      </p:sp>
      <p:cxnSp>
        <p:nvCxnSpPr>
          <p:cNvPr id="10" name="Straight Arrow Connector 9">
            <a:extLst>
              <a:ext uri="{FF2B5EF4-FFF2-40B4-BE49-F238E27FC236}">
                <a16:creationId xmlns:a16="http://schemas.microsoft.com/office/drawing/2014/main" id="{F743E63C-A225-0640-90F6-FB141E32C7E6}"/>
              </a:ext>
            </a:extLst>
          </p:cNvPr>
          <p:cNvCxnSpPr>
            <a:cxnSpLocks/>
            <a:stCxn id="8" idx="2"/>
            <a:endCxn id="14" idx="0"/>
          </p:cNvCxnSpPr>
          <p:nvPr/>
        </p:nvCxnSpPr>
        <p:spPr>
          <a:xfrm flipH="1">
            <a:off x="1709681" y="4148637"/>
            <a:ext cx="7659" cy="770484"/>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11" name="Elbow Connector 10">
            <a:extLst>
              <a:ext uri="{FF2B5EF4-FFF2-40B4-BE49-F238E27FC236}">
                <a16:creationId xmlns:a16="http://schemas.microsoft.com/office/drawing/2014/main" id="{E1622303-2BE4-E64F-BF98-158CE5E34602}"/>
              </a:ext>
            </a:extLst>
          </p:cNvPr>
          <p:cNvCxnSpPr>
            <a:cxnSpLocks/>
            <a:stCxn id="9" idx="2"/>
            <a:endCxn id="8" idx="0"/>
          </p:cNvCxnSpPr>
          <p:nvPr/>
        </p:nvCxnSpPr>
        <p:spPr>
          <a:xfrm rot="10800000" flipV="1">
            <a:off x="1717340" y="2218199"/>
            <a:ext cx="837068" cy="980291"/>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53531F81-5317-4844-9764-1ED3B112F981}"/>
              </a:ext>
            </a:extLst>
          </p:cNvPr>
          <p:cNvSpPr>
            <a:spLocks noChangeArrowheads="1"/>
          </p:cNvSpPr>
          <p:nvPr/>
        </p:nvSpPr>
        <p:spPr bwMode="auto">
          <a:xfrm>
            <a:off x="3363180" y="3198491"/>
            <a:ext cx="2396952" cy="950146"/>
          </a:xfrm>
          <a:prstGeom prst="roundRect">
            <a:avLst>
              <a:gd name="adj" fmla="val 1346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Software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Release</a:t>
            </a:r>
          </a:p>
        </p:txBody>
      </p:sp>
      <p:sp>
        <p:nvSpPr>
          <p:cNvPr id="13" name="Rounded Rectangle 12">
            <a:extLst>
              <a:ext uri="{FF2B5EF4-FFF2-40B4-BE49-F238E27FC236}">
                <a16:creationId xmlns:a16="http://schemas.microsoft.com/office/drawing/2014/main" id="{BD9AE239-6545-CE41-92C9-4352FFFB5409}"/>
              </a:ext>
            </a:extLst>
          </p:cNvPr>
          <p:cNvSpPr>
            <a:spLocks noChangeArrowheads="1"/>
          </p:cNvSpPr>
          <p:nvPr/>
        </p:nvSpPr>
        <p:spPr bwMode="auto">
          <a:xfrm>
            <a:off x="6207496" y="3198491"/>
            <a:ext cx="2396952" cy="950146"/>
          </a:xfrm>
          <a:prstGeom prst="roundRect">
            <a:avLst>
              <a:gd name="adj" fmla="val 1346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Software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Support</a:t>
            </a:r>
          </a:p>
        </p:txBody>
      </p:sp>
      <p:sp>
        <p:nvSpPr>
          <p:cNvPr id="14" name="Oval 13">
            <a:extLst>
              <a:ext uri="{FF2B5EF4-FFF2-40B4-BE49-F238E27FC236}">
                <a16:creationId xmlns:a16="http://schemas.microsoft.com/office/drawing/2014/main" id="{4F4EFD7C-8FFB-614D-9872-0FBA4FD1CEF5}"/>
              </a:ext>
            </a:extLst>
          </p:cNvPr>
          <p:cNvSpPr/>
          <p:nvPr/>
        </p:nvSpPr>
        <p:spPr>
          <a:xfrm>
            <a:off x="395535" y="4919121"/>
            <a:ext cx="2628292" cy="1462207"/>
          </a:xfrm>
          <a:prstGeom prst="ellipse">
            <a:avLst/>
          </a:prstGeom>
          <a:solidFill>
            <a:schemeClr val="tx2">
              <a:lumMod val="20000"/>
              <a:lumOff val="80000"/>
              <a:alpha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b="1" dirty="0">
                <a:solidFill>
                  <a:schemeClr val="tx1"/>
                </a:solidFill>
              </a:rPr>
              <a:t>Tested software </a:t>
            </a:r>
            <a:br>
              <a:rPr lang="en-US" sz="2000" b="1" dirty="0">
                <a:solidFill>
                  <a:schemeClr val="tx1"/>
                </a:solidFill>
              </a:rPr>
            </a:br>
            <a:r>
              <a:rPr lang="en-US" sz="2000" b="1" dirty="0">
                <a:solidFill>
                  <a:schemeClr val="tx1"/>
                </a:solidFill>
              </a:rPr>
              <a:t>ready for release</a:t>
            </a:r>
          </a:p>
        </p:txBody>
      </p:sp>
      <p:sp>
        <p:nvSpPr>
          <p:cNvPr id="15" name="Oval 14">
            <a:extLst>
              <a:ext uri="{FF2B5EF4-FFF2-40B4-BE49-F238E27FC236}">
                <a16:creationId xmlns:a16="http://schemas.microsoft.com/office/drawing/2014/main" id="{38075E25-0626-6047-89C5-C1CF4701E76C}"/>
              </a:ext>
            </a:extLst>
          </p:cNvPr>
          <p:cNvSpPr/>
          <p:nvPr/>
        </p:nvSpPr>
        <p:spPr>
          <a:xfrm>
            <a:off x="3239852" y="4919121"/>
            <a:ext cx="2628292" cy="1462207"/>
          </a:xfrm>
          <a:prstGeom prst="ellipse">
            <a:avLst/>
          </a:prstGeom>
          <a:solidFill>
            <a:schemeClr val="tx2">
              <a:lumMod val="20000"/>
              <a:lumOff val="80000"/>
              <a:alpha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b="1" dirty="0">
                <a:solidFill>
                  <a:schemeClr val="tx1"/>
                </a:solidFill>
              </a:rPr>
              <a:t>Deployed software </a:t>
            </a:r>
            <a:br>
              <a:rPr lang="en-US" sz="2000" b="1" dirty="0">
                <a:solidFill>
                  <a:schemeClr val="tx1"/>
                </a:solidFill>
              </a:rPr>
            </a:br>
            <a:r>
              <a:rPr lang="en-US" sz="2000" b="1" dirty="0">
                <a:solidFill>
                  <a:schemeClr val="tx1"/>
                </a:solidFill>
              </a:rPr>
              <a:t>ready for use</a:t>
            </a:r>
          </a:p>
        </p:txBody>
      </p:sp>
      <p:cxnSp>
        <p:nvCxnSpPr>
          <p:cNvPr id="20" name="Elbow Connector 19">
            <a:extLst>
              <a:ext uri="{FF2B5EF4-FFF2-40B4-BE49-F238E27FC236}">
                <a16:creationId xmlns:a16="http://schemas.microsoft.com/office/drawing/2014/main" id="{E1703FAB-DB11-FD47-B39B-498F55441584}"/>
              </a:ext>
            </a:extLst>
          </p:cNvPr>
          <p:cNvCxnSpPr>
            <a:cxnSpLocks/>
            <a:stCxn id="13" idx="0"/>
            <a:endCxn id="9" idx="6"/>
          </p:cNvCxnSpPr>
          <p:nvPr/>
        </p:nvCxnSpPr>
        <p:spPr>
          <a:xfrm rot="16200000" flipV="1">
            <a:off x="6507637" y="2300156"/>
            <a:ext cx="980291" cy="81638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AE41FFE-7846-7740-8638-628A9B1F69AA}"/>
              </a:ext>
            </a:extLst>
          </p:cNvPr>
          <p:cNvCxnSpPr>
            <a:cxnSpLocks/>
            <a:stCxn id="14" idx="7"/>
          </p:cNvCxnSpPr>
          <p:nvPr/>
        </p:nvCxnSpPr>
        <p:spPr>
          <a:xfrm flipV="1">
            <a:off x="2638923" y="4148640"/>
            <a:ext cx="936493" cy="984616"/>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C608A26-26C0-F743-A595-DDC4A14A6C5B}"/>
              </a:ext>
            </a:extLst>
          </p:cNvPr>
          <p:cNvCxnSpPr>
            <a:cxnSpLocks/>
            <a:stCxn id="12" idx="2"/>
            <a:endCxn id="15" idx="0"/>
          </p:cNvCxnSpPr>
          <p:nvPr/>
        </p:nvCxnSpPr>
        <p:spPr>
          <a:xfrm flipH="1">
            <a:off x="4553998" y="4148637"/>
            <a:ext cx="7658" cy="770484"/>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F9AED09-E980-4E42-96EF-9FD0C19098E8}"/>
              </a:ext>
            </a:extLst>
          </p:cNvPr>
          <p:cNvCxnSpPr>
            <a:cxnSpLocks/>
            <a:stCxn id="15" idx="7"/>
          </p:cNvCxnSpPr>
          <p:nvPr/>
        </p:nvCxnSpPr>
        <p:spPr>
          <a:xfrm flipV="1">
            <a:off x="5483240" y="4148638"/>
            <a:ext cx="924963" cy="984618"/>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3055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There are inevitable </a:t>
            </a:r>
            <a:r>
              <a:rPr lang="en-US" dirty="0">
                <a:solidFill>
                  <a:srgbClr val="FF0000"/>
                </a:solidFill>
              </a:rPr>
              <a:t>delays</a:t>
            </a:r>
            <a:r>
              <a:rPr lang="en-US" dirty="0"/>
              <a:t> and </a:t>
            </a:r>
            <a:r>
              <a:rPr lang="en-US" dirty="0">
                <a:solidFill>
                  <a:srgbClr val="FF0000"/>
                </a:solidFill>
              </a:rPr>
              <a:t>overheads</a:t>
            </a:r>
            <a:r>
              <a:rPr lang="en-US" dirty="0"/>
              <a:t> in the </a:t>
            </a:r>
            <a:r>
              <a:rPr lang="en-US" dirty="0">
                <a:solidFill>
                  <a:srgbClr val="FF0000"/>
                </a:solidFill>
              </a:rPr>
              <a:t>traditional support model</a:t>
            </a:r>
            <a:r>
              <a:rPr lang="en-US" dirty="0"/>
              <a:t>. </a:t>
            </a:r>
          </a:p>
          <a:p>
            <a:r>
              <a:rPr lang="en-US" dirty="0"/>
              <a:t>To </a:t>
            </a:r>
            <a:r>
              <a:rPr lang="en-US" dirty="0">
                <a:solidFill>
                  <a:srgbClr val="FF0000"/>
                </a:solidFill>
              </a:rPr>
              <a:t>speed up the release and support processes</a:t>
            </a:r>
            <a:r>
              <a:rPr lang="en-US" dirty="0"/>
              <a:t>, an alternative approach called </a:t>
            </a:r>
            <a:br>
              <a:rPr lang="en-US" dirty="0"/>
            </a:br>
            <a:r>
              <a:rPr lang="en-US" dirty="0">
                <a:solidFill>
                  <a:srgbClr val="FF0000"/>
                </a:solidFill>
              </a:rPr>
              <a:t>DevOps</a:t>
            </a:r>
            <a:r>
              <a:rPr lang="en-US" dirty="0"/>
              <a:t> </a:t>
            </a:r>
            <a:r>
              <a:rPr lang="en-US" dirty="0">
                <a:solidFill>
                  <a:srgbClr val="FF0000"/>
                </a:solidFill>
              </a:rPr>
              <a:t>(Development + Operations) </a:t>
            </a:r>
            <a:br>
              <a:rPr lang="en-US" dirty="0">
                <a:solidFill>
                  <a:srgbClr val="FF0000"/>
                </a:solidFill>
              </a:rPr>
            </a:br>
            <a:r>
              <a:rPr lang="en-US" dirty="0"/>
              <a:t>has been developed.</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a:t>
            </a:r>
          </a:p>
        </p:txBody>
      </p:sp>
    </p:spTree>
    <p:extLst>
      <p:ext uri="{BB962C8B-B14F-4D97-AF65-F5344CB8AC3E}">
        <p14:creationId xmlns:p14="http://schemas.microsoft.com/office/powerpoint/2010/main" val="29524822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Three factors </a:t>
            </a:r>
            <a:r>
              <a:rPr lang="en-US" dirty="0"/>
              <a:t>led to the development and widespread adoption of </a:t>
            </a:r>
            <a:r>
              <a:rPr lang="en-US" dirty="0">
                <a:solidFill>
                  <a:srgbClr val="FF0000"/>
                </a:solidFill>
              </a:rPr>
              <a:t>DevOps</a:t>
            </a:r>
            <a:r>
              <a:rPr lang="en-US" dirty="0"/>
              <a:t>:</a:t>
            </a:r>
          </a:p>
          <a:p>
            <a:pPr lvl="1"/>
            <a:r>
              <a:rPr lang="en-US" sz="2500" dirty="0">
                <a:solidFill>
                  <a:srgbClr val="FF0000"/>
                </a:solidFill>
              </a:rPr>
              <a:t>Agile software engineering </a:t>
            </a:r>
            <a:r>
              <a:rPr lang="en-US" sz="2500" dirty="0"/>
              <a:t>reduced the development time for software, but the traditional release process introduced a bottleneck between development and deployment.  </a:t>
            </a:r>
          </a:p>
          <a:p>
            <a:pPr lvl="1"/>
            <a:r>
              <a:rPr lang="en-US" sz="2500" dirty="0">
                <a:solidFill>
                  <a:srgbClr val="FF0000"/>
                </a:solidFill>
              </a:rPr>
              <a:t>Amazon re-engineered </a:t>
            </a:r>
            <a:r>
              <a:rPr lang="en-US" sz="2500" dirty="0"/>
              <a:t>their </a:t>
            </a:r>
            <a:r>
              <a:rPr lang="en-US" sz="2500" dirty="0">
                <a:solidFill>
                  <a:srgbClr val="FF0000"/>
                </a:solidFill>
              </a:rPr>
              <a:t>software</a:t>
            </a:r>
            <a:r>
              <a:rPr lang="en-US" sz="2500" dirty="0"/>
              <a:t> around </a:t>
            </a:r>
            <a:r>
              <a:rPr lang="en-US" sz="2500" dirty="0">
                <a:solidFill>
                  <a:srgbClr val="FF0000"/>
                </a:solidFill>
              </a:rPr>
              <a:t>services</a:t>
            </a:r>
            <a:r>
              <a:rPr lang="en-US" sz="2500" dirty="0"/>
              <a:t> and introduced an approach in which a service was developed and supported by the same team. Amazon’s claim that this led to significant improvements in reliability was widely publicized.</a:t>
            </a:r>
          </a:p>
          <a:p>
            <a:pPr lvl="1"/>
            <a:r>
              <a:rPr lang="en-US" sz="2500" dirty="0"/>
              <a:t>It became possible to </a:t>
            </a:r>
            <a:r>
              <a:rPr lang="en-US" sz="2500" dirty="0">
                <a:solidFill>
                  <a:srgbClr val="FF0000"/>
                </a:solidFill>
              </a:rPr>
              <a:t>release software as a service</a:t>
            </a:r>
            <a:r>
              <a:rPr lang="en-US" sz="2500" dirty="0"/>
              <a:t>, </a:t>
            </a:r>
            <a:r>
              <a:rPr lang="en-US" sz="2500" dirty="0">
                <a:solidFill>
                  <a:srgbClr val="FF0000"/>
                </a:solidFill>
              </a:rPr>
              <a:t>running on a public or private cloud</a:t>
            </a:r>
            <a:r>
              <a:rPr lang="en-US" sz="2500" dirty="0"/>
              <a:t>. Software products did not have to be released to users on physical media or downloads.</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a:t>
            </a:r>
          </a:p>
        </p:txBody>
      </p:sp>
    </p:spTree>
    <p:extLst>
      <p:ext uri="{BB962C8B-B14F-4D97-AF65-F5344CB8AC3E}">
        <p14:creationId xmlns:p14="http://schemas.microsoft.com/office/powerpoint/2010/main" val="29350970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700" b="1" dirty="0">
                <a:solidFill>
                  <a:srgbClr val="FF0000"/>
                </a:solidFill>
              </a:rPr>
              <a:t>Everyone is responsible for everything</a:t>
            </a:r>
            <a:br>
              <a:rPr lang="en-US" sz="2600" dirty="0"/>
            </a:br>
            <a:r>
              <a:rPr lang="en-US" sz="2600" dirty="0"/>
              <a:t>All team members have joint responsibility for developing, delivering and supporting the software.</a:t>
            </a:r>
          </a:p>
          <a:p>
            <a:r>
              <a:rPr lang="en-US" sz="2700" b="1" dirty="0">
                <a:solidFill>
                  <a:srgbClr val="FF0000"/>
                </a:solidFill>
              </a:rPr>
              <a:t>Everything that can be automated should be automated</a:t>
            </a:r>
            <a:br>
              <a:rPr lang="en-US" sz="2600" dirty="0"/>
            </a:br>
            <a:r>
              <a:rPr lang="en-US" sz="2600" dirty="0"/>
              <a:t>All activities involved in testing, deployment and support should be automated if it is possible to do so. There should be minimal manual involvement in deploying software.</a:t>
            </a:r>
          </a:p>
          <a:p>
            <a:r>
              <a:rPr lang="en-US" sz="2700" b="1" dirty="0">
                <a:solidFill>
                  <a:srgbClr val="FF0000"/>
                </a:solidFill>
              </a:rPr>
              <a:t>Measure first, change later</a:t>
            </a:r>
            <a:br>
              <a:rPr lang="en-US" sz="2600" dirty="0"/>
            </a:br>
            <a:r>
              <a:rPr lang="en-US" sz="2600" dirty="0"/>
              <a:t>DevOps should be driven by a measurement program where you collect data about the system and its operation. You then use the collected data to inform decisions about changing DevOps processes and tools.</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 principles</a:t>
            </a:r>
          </a:p>
        </p:txBody>
      </p:sp>
    </p:spTree>
    <p:extLst>
      <p:ext uri="{BB962C8B-B14F-4D97-AF65-F5344CB8AC3E}">
        <p14:creationId xmlns:p14="http://schemas.microsoft.com/office/powerpoint/2010/main" val="34445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0957555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Benefits of DevOps</a:t>
            </a:r>
          </a:p>
        </p:txBody>
      </p:sp>
      <p:sp>
        <p:nvSpPr>
          <p:cNvPr id="7" name="Rounded Rectangle 6">
            <a:extLst>
              <a:ext uri="{FF2B5EF4-FFF2-40B4-BE49-F238E27FC236}">
                <a16:creationId xmlns:a16="http://schemas.microsoft.com/office/drawing/2014/main" id="{C825765D-DC19-6140-B2ED-535C543D58A6}"/>
              </a:ext>
            </a:extLst>
          </p:cNvPr>
          <p:cNvSpPr>
            <a:spLocks noChangeArrowheads="1"/>
          </p:cNvSpPr>
          <p:nvPr/>
        </p:nvSpPr>
        <p:spPr bwMode="auto">
          <a:xfrm>
            <a:off x="263174" y="1124744"/>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Faster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deployment</a:t>
            </a:r>
          </a:p>
        </p:txBody>
      </p:sp>
      <p:sp>
        <p:nvSpPr>
          <p:cNvPr id="8" name="Rounded Rectangle 7">
            <a:extLst>
              <a:ext uri="{FF2B5EF4-FFF2-40B4-BE49-F238E27FC236}">
                <a16:creationId xmlns:a16="http://schemas.microsoft.com/office/drawing/2014/main" id="{4417C560-35F2-BA46-9FAF-C227E74A1A20}"/>
              </a:ext>
            </a:extLst>
          </p:cNvPr>
          <p:cNvSpPr>
            <a:spLocks noChangeArrowheads="1"/>
          </p:cNvSpPr>
          <p:nvPr/>
        </p:nvSpPr>
        <p:spPr bwMode="auto">
          <a:xfrm>
            <a:off x="263174" y="2468456"/>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Reduced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risk</a:t>
            </a:r>
          </a:p>
        </p:txBody>
      </p:sp>
      <p:sp>
        <p:nvSpPr>
          <p:cNvPr id="9" name="Rounded Rectangle 8">
            <a:extLst>
              <a:ext uri="{FF2B5EF4-FFF2-40B4-BE49-F238E27FC236}">
                <a16:creationId xmlns:a16="http://schemas.microsoft.com/office/drawing/2014/main" id="{12C827C5-671D-3B45-881F-FA63A35B824F}"/>
              </a:ext>
            </a:extLst>
          </p:cNvPr>
          <p:cNvSpPr>
            <a:spLocks noChangeArrowheads="1"/>
          </p:cNvSpPr>
          <p:nvPr/>
        </p:nvSpPr>
        <p:spPr bwMode="auto">
          <a:xfrm>
            <a:off x="263174" y="3812168"/>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Faster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repair</a:t>
            </a:r>
          </a:p>
        </p:txBody>
      </p:sp>
      <p:sp>
        <p:nvSpPr>
          <p:cNvPr id="10" name="Rounded Rectangle 9">
            <a:extLst>
              <a:ext uri="{FF2B5EF4-FFF2-40B4-BE49-F238E27FC236}">
                <a16:creationId xmlns:a16="http://schemas.microsoft.com/office/drawing/2014/main" id="{DCF47564-C189-4441-9A14-E3CD5D9EE9C7}"/>
              </a:ext>
            </a:extLst>
          </p:cNvPr>
          <p:cNvSpPr>
            <a:spLocks noChangeArrowheads="1"/>
          </p:cNvSpPr>
          <p:nvPr/>
        </p:nvSpPr>
        <p:spPr bwMode="auto">
          <a:xfrm>
            <a:off x="263174" y="5155881"/>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More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productive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teams</a:t>
            </a:r>
          </a:p>
        </p:txBody>
      </p:sp>
      <p:sp>
        <p:nvSpPr>
          <p:cNvPr id="11" name="Rounded Rectangle 10">
            <a:extLst>
              <a:ext uri="{FF2B5EF4-FFF2-40B4-BE49-F238E27FC236}">
                <a16:creationId xmlns:a16="http://schemas.microsoft.com/office/drawing/2014/main" id="{E470CB70-6E5B-AF4F-930F-4EAE1539BFDA}"/>
              </a:ext>
            </a:extLst>
          </p:cNvPr>
          <p:cNvSpPr>
            <a:spLocks noChangeArrowheads="1"/>
          </p:cNvSpPr>
          <p:nvPr/>
        </p:nvSpPr>
        <p:spPr bwMode="auto">
          <a:xfrm>
            <a:off x="2686115" y="1137909"/>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Software can be deployed to production more quickly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because communication delays between the people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involved in the process are dramatically reduced.</a:t>
            </a:r>
          </a:p>
        </p:txBody>
      </p:sp>
      <p:sp>
        <p:nvSpPr>
          <p:cNvPr id="12" name="Rounded Rectangle 11">
            <a:extLst>
              <a:ext uri="{FF2B5EF4-FFF2-40B4-BE49-F238E27FC236}">
                <a16:creationId xmlns:a16="http://schemas.microsoft.com/office/drawing/2014/main" id="{059AED0D-B8BA-264E-B3C4-41ED21C748DA}"/>
              </a:ext>
            </a:extLst>
          </p:cNvPr>
          <p:cNvSpPr>
            <a:spLocks noChangeArrowheads="1"/>
          </p:cNvSpPr>
          <p:nvPr/>
        </p:nvSpPr>
        <p:spPr bwMode="auto">
          <a:xfrm>
            <a:off x="2687781" y="2468455"/>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The increment of functionality in each release is small </a:t>
            </a:r>
          </a:p>
          <a:p>
            <a:pPr algn="ctr">
              <a:defRPr/>
            </a:pPr>
            <a:r>
              <a:rPr lang="en-US" sz="2000" dirty="0">
                <a:latin typeface="Calibri" panose="020F0502020204030204" pitchFamily="34" charset="0"/>
                <a:cs typeface="Calibri" panose="020F0502020204030204" pitchFamily="34" charset="0"/>
              </a:rPr>
              <a:t>so there is less chance of feature interactions and </a:t>
            </a:r>
          </a:p>
          <a:p>
            <a:pPr algn="ctr">
              <a:defRPr/>
            </a:pPr>
            <a:r>
              <a:rPr lang="en-US" sz="2000" dirty="0">
                <a:latin typeface="Calibri" panose="020F0502020204030204" pitchFamily="34" charset="0"/>
                <a:cs typeface="Calibri" panose="020F0502020204030204" pitchFamily="34" charset="0"/>
              </a:rPr>
              <a:t>other changes causing system failures and outages.</a:t>
            </a:r>
          </a:p>
        </p:txBody>
      </p:sp>
      <p:sp>
        <p:nvSpPr>
          <p:cNvPr id="13" name="Rounded Rectangle 12">
            <a:extLst>
              <a:ext uri="{FF2B5EF4-FFF2-40B4-BE49-F238E27FC236}">
                <a16:creationId xmlns:a16="http://schemas.microsoft.com/office/drawing/2014/main" id="{A1317ADB-55FD-A741-B8A7-84EA84AAA24B}"/>
              </a:ext>
            </a:extLst>
          </p:cNvPr>
          <p:cNvSpPr>
            <a:spLocks noChangeArrowheads="1"/>
          </p:cNvSpPr>
          <p:nvPr/>
        </p:nvSpPr>
        <p:spPr bwMode="auto">
          <a:xfrm>
            <a:off x="2698900" y="3812168"/>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DevOps teams work together to get the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software up and running again as soon as possible. </a:t>
            </a:r>
          </a:p>
        </p:txBody>
      </p:sp>
      <p:sp>
        <p:nvSpPr>
          <p:cNvPr id="14" name="Rounded Rectangle 13">
            <a:extLst>
              <a:ext uri="{FF2B5EF4-FFF2-40B4-BE49-F238E27FC236}">
                <a16:creationId xmlns:a16="http://schemas.microsoft.com/office/drawing/2014/main" id="{B144E0F3-7424-7542-B3B2-525B2A5200F5}"/>
              </a:ext>
            </a:extLst>
          </p:cNvPr>
          <p:cNvSpPr>
            <a:spLocks noChangeArrowheads="1"/>
          </p:cNvSpPr>
          <p:nvPr/>
        </p:nvSpPr>
        <p:spPr bwMode="auto">
          <a:xfrm>
            <a:off x="2698900" y="5169047"/>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DevOps teams are happier and more productive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than the teams involved in the separate activities. </a:t>
            </a:r>
          </a:p>
        </p:txBody>
      </p:sp>
    </p:spTree>
    <p:extLst>
      <p:ext uri="{BB962C8B-B14F-4D97-AF65-F5344CB8AC3E}">
        <p14:creationId xmlns:p14="http://schemas.microsoft.com/office/powerpoint/2010/main" val="37734885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Code management </a:t>
            </a:r>
            <a:r>
              <a:rPr lang="en-US" dirty="0"/>
              <a:t>is a </a:t>
            </a:r>
            <a:r>
              <a:rPr lang="en-US" dirty="0">
                <a:solidFill>
                  <a:srgbClr val="FF0000"/>
                </a:solidFill>
              </a:rPr>
              <a:t>set of software-supported practices</a:t>
            </a:r>
            <a:r>
              <a:rPr lang="en-US" dirty="0"/>
              <a:t> that is used to </a:t>
            </a:r>
            <a:r>
              <a:rPr lang="en-US" dirty="0">
                <a:solidFill>
                  <a:srgbClr val="FF0000"/>
                </a:solidFill>
              </a:rPr>
              <a:t>manage an evolving codebase. </a:t>
            </a:r>
          </a:p>
          <a:p>
            <a:r>
              <a:rPr lang="en-US" dirty="0"/>
              <a:t>During the development of a software product, the development team will probably create tens of thousands of lines of code and automated tests. </a:t>
            </a:r>
          </a:p>
          <a:p>
            <a:r>
              <a:rPr lang="en-US" dirty="0"/>
              <a:t>These will be organized into hundreds of files. Dozens of libraries may be used, and several, different programs may be involved in creating and running the code.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a:t>
            </a:r>
          </a:p>
        </p:txBody>
      </p:sp>
    </p:spTree>
    <p:extLst>
      <p:ext uri="{BB962C8B-B14F-4D97-AF65-F5344CB8AC3E}">
        <p14:creationId xmlns:p14="http://schemas.microsoft.com/office/powerpoint/2010/main" val="302876292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You need </a:t>
            </a:r>
            <a:r>
              <a:rPr lang="en-US" dirty="0">
                <a:solidFill>
                  <a:srgbClr val="FF0000"/>
                </a:solidFill>
              </a:rPr>
              <a:t>code management </a:t>
            </a:r>
            <a:r>
              <a:rPr lang="en-US" dirty="0"/>
              <a:t>to ensure that changes made by different developers do not interfere with each other, and to </a:t>
            </a:r>
            <a:r>
              <a:rPr lang="en-US" dirty="0">
                <a:solidFill>
                  <a:srgbClr val="FF0000"/>
                </a:solidFill>
              </a:rPr>
              <a:t>create different product versions</a:t>
            </a:r>
            <a:r>
              <a:rPr lang="en-US" dirty="0"/>
              <a:t>. </a:t>
            </a:r>
          </a:p>
          <a:p>
            <a:r>
              <a:rPr lang="en-US" dirty="0">
                <a:solidFill>
                  <a:srgbClr val="FF0000"/>
                </a:solidFill>
              </a:rPr>
              <a:t>Code management tools </a:t>
            </a:r>
            <a:r>
              <a:rPr lang="en-US" dirty="0"/>
              <a:t>make it easy to create an executable product from its </a:t>
            </a:r>
            <a:r>
              <a:rPr lang="en-US" dirty="0">
                <a:solidFill>
                  <a:srgbClr val="FF0000"/>
                </a:solidFill>
              </a:rPr>
              <a:t>source code files </a:t>
            </a:r>
            <a:r>
              <a:rPr lang="en-US" dirty="0"/>
              <a:t>and to </a:t>
            </a:r>
            <a:r>
              <a:rPr lang="en-US" dirty="0">
                <a:solidFill>
                  <a:srgbClr val="FF0000"/>
                </a:solidFill>
              </a:rPr>
              <a:t>run automated tests </a:t>
            </a:r>
            <a:r>
              <a:rPr lang="en-US" dirty="0"/>
              <a:t>on that product.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a:t>
            </a:r>
          </a:p>
        </p:txBody>
      </p:sp>
    </p:spTree>
    <p:extLst>
      <p:ext uri="{BB962C8B-B14F-4D97-AF65-F5344CB8AC3E}">
        <p14:creationId xmlns:p14="http://schemas.microsoft.com/office/powerpoint/2010/main" val="383949883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3000" dirty="0">
                <a:solidFill>
                  <a:srgbClr val="FF0000"/>
                </a:solidFill>
              </a:rPr>
              <a:t>Source code management</a:t>
            </a:r>
            <a:r>
              <a:rPr lang="en-US" sz="3000" dirty="0"/>
              <a:t>, combined with </a:t>
            </a:r>
            <a:r>
              <a:rPr lang="en-US" sz="3000" dirty="0">
                <a:solidFill>
                  <a:srgbClr val="FF0000"/>
                </a:solidFill>
              </a:rPr>
              <a:t>automated system building</a:t>
            </a:r>
            <a:r>
              <a:rPr lang="en-US" sz="3000" dirty="0"/>
              <a:t>, is essential for </a:t>
            </a:r>
            <a:r>
              <a:rPr lang="en-US" sz="3000" dirty="0">
                <a:solidFill>
                  <a:srgbClr val="FF0000"/>
                </a:solidFill>
              </a:rPr>
              <a:t>professional software engineering</a:t>
            </a:r>
            <a:r>
              <a:rPr lang="en-US" sz="3000" dirty="0"/>
              <a:t>. </a:t>
            </a:r>
          </a:p>
          <a:p>
            <a:r>
              <a:rPr lang="en-US" sz="3000" dirty="0"/>
              <a:t>In companies that use </a:t>
            </a:r>
            <a:r>
              <a:rPr lang="en-US" sz="3000" dirty="0">
                <a:solidFill>
                  <a:srgbClr val="FF0000"/>
                </a:solidFill>
              </a:rPr>
              <a:t>DevOps</a:t>
            </a:r>
            <a:r>
              <a:rPr lang="en-US" sz="3000" dirty="0"/>
              <a:t>, a </a:t>
            </a:r>
            <a:r>
              <a:rPr lang="en-US" sz="3000" dirty="0">
                <a:solidFill>
                  <a:srgbClr val="FF0000"/>
                </a:solidFill>
              </a:rPr>
              <a:t>modern code management system</a:t>
            </a:r>
            <a:r>
              <a:rPr lang="en-US" sz="3000" dirty="0"/>
              <a:t> is a fundamental requirement for ‘</a:t>
            </a:r>
            <a:r>
              <a:rPr lang="en-US" sz="3000" dirty="0">
                <a:solidFill>
                  <a:srgbClr val="FF0000"/>
                </a:solidFill>
              </a:rPr>
              <a:t>automating everything</a:t>
            </a:r>
            <a:r>
              <a:rPr lang="en-US" sz="3000" dirty="0"/>
              <a:t>’. </a:t>
            </a:r>
          </a:p>
          <a:p>
            <a:r>
              <a:rPr lang="en-US" sz="3000" dirty="0"/>
              <a:t>Not only does it </a:t>
            </a:r>
            <a:r>
              <a:rPr lang="en-US" sz="3000" dirty="0">
                <a:solidFill>
                  <a:srgbClr val="FF0000"/>
                </a:solidFill>
              </a:rPr>
              <a:t>store</a:t>
            </a:r>
            <a:r>
              <a:rPr lang="en-US" sz="3000" dirty="0"/>
              <a:t> the </a:t>
            </a:r>
            <a:r>
              <a:rPr lang="en-US" sz="3000" dirty="0">
                <a:solidFill>
                  <a:srgbClr val="FF0000"/>
                </a:solidFill>
              </a:rPr>
              <a:t>project code </a:t>
            </a:r>
            <a:r>
              <a:rPr lang="en-US" sz="3000" dirty="0"/>
              <a:t>that is ultimately </a:t>
            </a:r>
            <a:r>
              <a:rPr lang="en-US" sz="3000" dirty="0">
                <a:solidFill>
                  <a:srgbClr val="FF0000"/>
                </a:solidFill>
              </a:rPr>
              <a:t>deployed</a:t>
            </a:r>
            <a:r>
              <a:rPr lang="en-US" sz="3000" dirty="0"/>
              <a:t>, it also stores all other information that is used in </a:t>
            </a:r>
            <a:r>
              <a:rPr lang="en-US" sz="3000" dirty="0">
                <a:solidFill>
                  <a:srgbClr val="FF0000"/>
                </a:solidFill>
              </a:rPr>
              <a:t>DevOps processes</a:t>
            </a:r>
            <a:r>
              <a:rPr lang="en-US" sz="3000" dirty="0"/>
              <a:t>. </a:t>
            </a:r>
          </a:p>
          <a:p>
            <a:r>
              <a:rPr lang="en-US" sz="3000" dirty="0">
                <a:solidFill>
                  <a:srgbClr val="FF0000"/>
                </a:solidFill>
              </a:rPr>
              <a:t>DevOps automation and measurement tools </a:t>
            </a:r>
            <a:r>
              <a:rPr lang="en-US" sz="3000" dirty="0"/>
              <a:t>all interact with the code management system</a:t>
            </a:r>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Tree>
    <p:extLst>
      <p:ext uri="{BB962C8B-B14F-4D97-AF65-F5344CB8AC3E}">
        <p14:creationId xmlns:p14="http://schemas.microsoft.com/office/powerpoint/2010/main" val="61623463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a:t>
            </a:r>
            <a:r>
              <a:rPr lang="en-US" dirty="0" err="1">
                <a:solidFill>
                  <a:schemeClr val="tx2"/>
                </a:solidFill>
              </a:rPr>
              <a:t>Devops</a:t>
            </a:r>
            <a:endParaRPr lang="en-US" dirty="0">
              <a:solidFill>
                <a:schemeClr val="tx2"/>
              </a:solidFill>
            </a:endParaRP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80728"/>
            <a:ext cx="8712968" cy="5616922"/>
          </a:xfrm>
        </p:spPr>
        <p:txBody>
          <a:bodyPr/>
          <a:lstStyle/>
          <a:p>
            <a:r>
              <a:rPr lang="en-US" sz="2800" dirty="0">
                <a:solidFill>
                  <a:srgbClr val="C00000"/>
                </a:solidFill>
              </a:rPr>
              <a:t>Code management systems </a:t>
            </a:r>
            <a:r>
              <a:rPr lang="en-US" sz="2800" dirty="0"/>
              <a:t>provide a set of features that support four general areas:</a:t>
            </a:r>
          </a:p>
          <a:p>
            <a:r>
              <a:rPr lang="en-US" sz="2600" b="1" dirty="0">
                <a:solidFill>
                  <a:srgbClr val="C00000"/>
                </a:solidFill>
              </a:rPr>
              <a:t>Code transfer</a:t>
            </a:r>
          </a:p>
          <a:p>
            <a:pPr lvl="1"/>
            <a:r>
              <a:rPr lang="en-US" sz="2100" dirty="0"/>
              <a:t>Developers take code into their personal file store to work on it then return it to the shared code management system.</a:t>
            </a:r>
          </a:p>
          <a:p>
            <a:r>
              <a:rPr lang="en-US" sz="2600" b="1" dirty="0">
                <a:solidFill>
                  <a:srgbClr val="C00000"/>
                </a:solidFill>
              </a:rPr>
              <a:t>Version storage and retrieval</a:t>
            </a:r>
          </a:p>
          <a:p>
            <a:pPr lvl="1"/>
            <a:r>
              <a:rPr lang="en-US" sz="2100" dirty="0"/>
              <a:t>Files may be stored in several different versions and specific versions of these files can be retrieved.</a:t>
            </a:r>
          </a:p>
          <a:p>
            <a:r>
              <a:rPr lang="en-US" sz="2600" b="1" dirty="0">
                <a:solidFill>
                  <a:srgbClr val="C00000"/>
                </a:solidFill>
              </a:rPr>
              <a:t>Merging and branching</a:t>
            </a:r>
          </a:p>
          <a:p>
            <a:pPr lvl="1"/>
            <a:r>
              <a:rPr lang="en-US" sz="2100" dirty="0"/>
              <a:t>Parallel development branches may be created for concurrent working. Changes made by developers in different branches may be merged.</a:t>
            </a:r>
          </a:p>
          <a:p>
            <a:r>
              <a:rPr lang="en-US" sz="2600" b="1" dirty="0">
                <a:solidFill>
                  <a:srgbClr val="C00000"/>
                </a:solidFill>
              </a:rPr>
              <a:t>Version information</a:t>
            </a:r>
          </a:p>
          <a:p>
            <a:pPr lvl="1"/>
            <a:r>
              <a:rPr lang="en-US" sz="2100" dirty="0"/>
              <a:t>Information about the different versions maintained in the system may be stored and retrieved</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fundamentals</a:t>
            </a:r>
          </a:p>
        </p:txBody>
      </p:sp>
    </p:spTree>
    <p:extLst>
      <p:ext uri="{BB962C8B-B14F-4D97-AF65-F5344CB8AC3E}">
        <p14:creationId xmlns:p14="http://schemas.microsoft.com/office/powerpoint/2010/main" val="59305411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All </a:t>
            </a:r>
            <a:r>
              <a:rPr lang="en-US" dirty="0">
                <a:solidFill>
                  <a:srgbClr val="C00000"/>
                </a:solidFill>
              </a:rPr>
              <a:t>source code management systems </a:t>
            </a:r>
            <a:r>
              <a:rPr lang="en-US" dirty="0"/>
              <a:t>have the general form with </a:t>
            </a:r>
            <a:r>
              <a:rPr lang="en-US" dirty="0">
                <a:solidFill>
                  <a:srgbClr val="C00000"/>
                </a:solidFill>
              </a:rPr>
              <a:t>a shared repository </a:t>
            </a:r>
            <a:r>
              <a:rPr lang="en-US" dirty="0"/>
              <a:t>and a set of features to manage the files in that repository:</a:t>
            </a:r>
          </a:p>
          <a:p>
            <a:pPr lvl="1"/>
            <a:r>
              <a:rPr lang="en-US" dirty="0">
                <a:solidFill>
                  <a:srgbClr val="C00000"/>
                </a:solidFill>
              </a:rPr>
              <a:t>All source code files and file versions are stored in the repository</a:t>
            </a:r>
            <a:r>
              <a:rPr lang="en-US" dirty="0"/>
              <a:t>, as are other artefacts such as configuration files, build scripts, shared libraries and versions of tools used. </a:t>
            </a:r>
          </a:p>
          <a:p>
            <a:pPr lvl="1"/>
            <a:r>
              <a:rPr lang="en-US" dirty="0"/>
              <a:t>The </a:t>
            </a:r>
            <a:r>
              <a:rPr lang="en-US" dirty="0">
                <a:solidFill>
                  <a:srgbClr val="C00000"/>
                </a:solidFill>
              </a:rPr>
              <a:t>repository</a:t>
            </a:r>
            <a:r>
              <a:rPr lang="en-US" dirty="0"/>
              <a:t> includes a </a:t>
            </a:r>
            <a:r>
              <a:rPr lang="en-US" dirty="0">
                <a:solidFill>
                  <a:srgbClr val="C00000"/>
                </a:solidFill>
              </a:rPr>
              <a:t>database of information</a:t>
            </a:r>
            <a:r>
              <a:rPr lang="en-US" dirty="0"/>
              <a:t> about the stored files such as </a:t>
            </a:r>
            <a:r>
              <a:rPr lang="en-US" dirty="0">
                <a:solidFill>
                  <a:srgbClr val="C00000"/>
                </a:solidFill>
              </a:rPr>
              <a:t>version information</a:t>
            </a:r>
            <a:r>
              <a:rPr lang="en-US" dirty="0"/>
              <a:t>, information about who has changed the files, what changes were made at what times, and so on.</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repository</a:t>
            </a:r>
          </a:p>
        </p:txBody>
      </p:sp>
    </p:spTree>
    <p:extLst>
      <p:ext uri="{BB962C8B-B14F-4D97-AF65-F5344CB8AC3E}">
        <p14:creationId xmlns:p14="http://schemas.microsoft.com/office/powerpoint/2010/main" val="36077429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Files can be </a:t>
            </a:r>
            <a:r>
              <a:rPr lang="en-US" dirty="0">
                <a:solidFill>
                  <a:srgbClr val="C00000"/>
                </a:solidFill>
              </a:rPr>
              <a:t>transferred</a:t>
            </a:r>
            <a:r>
              <a:rPr lang="en-US" dirty="0"/>
              <a:t> to and from the </a:t>
            </a:r>
            <a:r>
              <a:rPr lang="en-US" dirty="0">
                <a:solidFill>
                  <a:srgbClr val="C00000"/>
                </a:solidFill>
              </a:rPr>
              <a:t>repository</a:t>
            </a:r>
            <a:r>
              <a:rPr lang="en-US" dirty="0"/>
              <a:t> and information about the </a:t>
            </a:r>
            <a:r>
              <a:rPr lang="en-US" dirty="0">
                <a:solidFill>
                  <a:srgbClr val="C00000"/>
                </a:solidFill>
              </a:rPr>
              <a:t>different versions of files</a:t>
            </a:r>
            <a:r>
              <a:rPr lang="en-US" dirty="0"/>
              <a:t> and their relationships may be updated. </a:t>
            </a:r>
          </a:p>
          <a:p>
            <a:pPr lvl="1"/>
            <a:r>
              <a:rPr lang="en-US" dirty="0"/>
              <a:t>Specific versions of files and information about these versions can always be retrieved from the repository.</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repository</a:t>
            </a:r>
          </a:p>
        </p:txBody>
      </p:sp>
    </p:spTree>
    <p:extLst>
      <p:ext uri="{BB962C8B-B14F-4D97-AF65-F5344CB8AC3E}">
        <p14:creationId xmlns:p14="http://schemas.microsoft.com/office/powerpoint/2010/main" val="230111257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19321"/>
          </a:xfrm>
        </p:spPr>
        <p:txBody>
          <a:bodyPr/>
          <a:lstStyle/>
          <a:p>
            <a:r>
              <a:rPr lang="en-US" dirty="0">
                <a:solidFill>
                  <a:schemeClr val="tx2"/>
                </a:solidFill>
              </a:rPr>
              <a:t>Features of </a:t>
            </a:r>
            <a:br>
              <a:rPr lang="en-US" dirty="0">
                <a:solidFill>
                  <a:schemeClr val="tx2"/>
                </a:solidFill>
              </a:rPr>
            </a:br>
            <a:r>
              <a:rPr lang="en-US" dirty="0">
                <a:solidFill>
                  <a:schemeClr val="tx2"/>
                </a:solidFill>
              </a:rPr>
              <a:t>code management systems</a:t>
            </a:r>
          </a:p>
        </p:txBody>
      </p:sp>
      <p:sp>
        <p:nvSpPr>
          <p:cNvPr id="7" name="Rounded Rectangle 6">
            <a:extLst>
              <a:ext uri="{FF2B5EF4-FFF2-40B4-BE49-F238E27FC236}">
                <a16:creationId xmlns:a16="http://schemas.microsoft.com/office/drawing/2014/main" id="{39547DE4-D74E-7241-B37D-63B74602D788}"/>
              </a:ext>
            </a:extLst>
          </p:cNvPr>
          <p:cNvSpPr>
            <a:spLocks noChangeArrowheads="1"/>
          </p:cNvSpPr>
          <p:nvPr/>
        </p:nvSpPr>
        <p:spPr bwMode="auto">
          <a:xfrm>
            <a:off x="539552" y="1523072"/>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Version and release identification</a:t>
            </a:r>
          </a:p>
        </p:txBody>
      </p:sp>
      <p:sp>
        <p:nvSpPr>
          <p:cNvPr id="8" name="Rounded Rectangle 7">
            <a:extLst>
              <a:ext uri="{FF2B5EF4-FFF2-40B4-BE49-F238E27FC236}">
                <a16:creationId xmlns:a16="http://schemas.microsoft.com/office/drawing/2014/main" id="{870E6281-1D6B-9C4F-9E8F-19005A97BC1A}"/>
              </a:ext>
            </a:extLst>
          </p:cNvPr>
          <p:cNvSpPr>
            <a:spLocks noChangeArrowheads="1"/>
          </p:cNvSpPr>
          <p:nvPr/>
        </p:nvSpPr>
        <p:spPr bwMode="auto">
          <a:xfrm>
            <a:off x="539552" y="2549186"/>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Change history recording</a:t>
            </a:r>
          </a:p>
        </p:txBody>
      </p:sp>
      <p:sp>
        <p:nvSpPr>
          <p:cNvPr id="9" name="Rounded Rectangle 8">
            <a:extLst>
              <a:ext uri="{FF2B5EF4-FFF2-40B4-BE49-F238E27FC236}">
                <a16:creationId xmlns:a16="http://schemas.microsoft.com/office/drawing/2014/main" id="{C8C39FA3-9EEB-8C40-B3FC-A7977827EB6F}"/>
              </a:ext>
            </a:extLst>
          </p:cNvPr>
          <p:cNvSpPr>
            <a:spLocks noChangeArrowheads="1"/>
          </p:cNvSpPr>
          <p:nvPr/>
        </p:nvSpPr>
        <p:spPr bwMode="auto">
          <a:xfrm>
            <a:off x="539552" y="3575300"/>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Independent development</a:t>
            </a:r>
          </a:p>
        </p:txBody>
      </p:sp>
      <p:sp>
        <p:nvSpPr>
          <p:cNvPr id="10" name="Rounded Rectangle 9">
            <a:extLst>
              <a:ext uri="{FF2B5EF4-FFF2-40B4-BE49-F238E27FC236}">
                <a16:creationId xmlns:a16="http://schemas.microsoft.com/office/drawing/2014/main" id="{8EB33F70-045C-3749-A20A-0D670BB4767E}"/>
              </a:ext>
            </a:extLst>
          </p:cNvPr>
          <p:cNvSpPr>
            <a:spLocks noChangeArrowheads="1"/>
          </p:cNvSpPr>
          <p:nvPr/>
        </p:nvSpPr>
        <p:spPr bwMode="auto">
          <a:xfrm>
            <a:off x="539552" y="4601414"/>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Project support</a:t>
            </a:r>
          </a:p>
        </p:txBody>
      </p:sp>
      <p:sp>
        <p:nvSpPr>
          <p:cNvPr id="11" name="Rounded Rectangle 10">
            <a:extLst>
              <a:ext uri="{FF2B5EF4-FFF2-40B4-BE49-F238E27FC236}">
                <a16:creationId xmlns:a16="http://schemas.microsoft.com/office/drawing/2014/main" id="{E7F971C2-C41B-C649-B7D8-E89CD3D95187}"/>
              </a:ext>
            </a:extLst>
          </p:cNvPr>
          <p:cNvSpPr>
            <a:spLocks noChangeArrowheads="1"/>
          </p:cNvSpPr>
          <p:nvPr/>
        </p:nvSpPr>
        <p:spPr bwMode="auto">
          <a:xfrm>
            <a:off x="539552" y="5627528"/>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Storage management</a:t>
            </a:r>
          </a:p>
        </p:txBody>
      </p:sp>
    </p:spTree>
    <p:extLst>
      <p:ext uri="{BB962C8B-B14F-4D97-AF65-F5344CB8AC3E}">
        <p14:creationId xmlns:p14="http://schemas.microsoft.com/office/powerpoint/2010/main" val="12594270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In 2005, </a:t>
            </a:r>
            <a:r>
              <a:rPr lang="en-US" sz="2800" dirty="0">
                <a:solidFill>
                  <a:srgbClr val="C00000"/>
                </a:solidFill>
              </a:rPr>
              <a:t>Linus Torvalds</a:t>
            </a:r>
            <a:r>
              <a:rPr lang="en-US" sz="2800" dirty="0"/>
              <a:t>, the developer of Linux, revolutionized </a:t>
            </a:r>
            <a:r>
              <a:rPr lang="en-US" sz="2800" dirty="0">
                <a:solidFill>
                  <a:srgbClr val="C00000"/>
                </a:solidFill>
              </a:rPr>
              <a:t>source code management </a:t>
            </a:r>
            <a:r>
              <a:rPr lang="en-US" sz="2800" dirty="0"/>
              <a:t>by developing a </a:t>
            </a:r>
            <a:r>
              <a:rPr lang="en-US" sz="2800" dirty="0">
                <a:solidFill>
                  <a:srgbClr val="C00000"/>
                </a:solidFill>
              </a:rPr>
              <a:t>distributed version control system (DVCS) </a:t>
            </a:r>
            <a:r>
              <a:rPr lang="en-US" sz="2800" dirty="0"/>
              <a:t>called </a:t>
            </a:r>
            <a:r>
              <a:rPr lang="en-US" sz="2800" dirty="0">
                <a:solidFill>
                  <a:srgbClr val="C00000"/>
                </a:solidFill>
              </a:rPr>
              <a:t>Git</a:t>
            </a:r>
            <a:r>
              <a:rPr lang="en-US" sz="2800" dirty="0"/>
              <a:t> to manage the code of the Linux kernel. </a:t>
            </a:r>
          </a:p>
          <a:p>
            <a:r>
              <a:rPr lang="en-US" sz="2800" dirty="0"/>
              <a:t>This was geared to supporting </a:t>
            </a:r>
            <a:r>
              <a:rPr lang="en-US" sz="2800" dirty="0">
                <a:solidFill>
                  <a:srgbClr val="C00000"/>
                </a:solidFill>
              </a:rPr>
              <a:t>large-scale open source development</a:t>
            </a:r>
            <a:r>
              <a:rPr lang="en-US" sz="2800" dirty="0"/>
              <a:t>. It took advantage of the fact that storage costs had fallen to such an extent that most users did not have to be concerned with local storage management. </a:t>
            </a:r>
          </a:p>
          <a:p>
            <a:r>
              <a:rPr lang="en-US" sz="2800" dirty="0"/>
              <a:t>Instead of only keeping the copies of the files that users are working on, </a:t>
            </a:r>
            <a:r>
              <a:rPr lang="en-US" sz="2800" dirty="0">
                <a:solidFill>
                  <a:srgbClr val="C00000"/>
                </a:solidFill>
              </a:rPr>
              <a:t>Git maintains a clone of the repository </a:t>
            </a:r>
            <a:r>
              <a:rPr lang="en-US" sz="2800" dirty="0"/>
              <a:t>on every user’s computer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Git</a:t>
            </a:r>
          </a:p>
        </p:txBody>
      </p:sp>
      <p:pic>
        <p:nvPicPr>
          <p:cNvPr id="7" name="Picture 6">
            <a:extLst>
              <a:ext uri="{FF2B5EF4-FFF2-40B4-BE49-F238E27FC236}">
                <a16:creationId xmlns:a16="http://schemas.microsoft.com/office/drawing/2014/main" id="{8F265DC3-D608-3640-BC66-F56A2EA2F8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84585"/>
            <a:ext cx="1397000" cy="584200"/>
          </a:xfrm>
          <a:prstGeom prst="rect">
            <a:avLst/>
          </a:prstGeom>
        </p:spPr>
      </p:pic>
    </p:spTree>
    <p:extLst>
      <p:ext uri="{BB962C8B-B14F-4D97-AF65-F5344CB8AC3E}">
        <p14:creationId xmlns:p14="http://schemas.microsoft.com/office/powerpoint/2010/main" val="371765409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17627</TotalTime>
  <Words>9741</Words>
  <Application>Microsoft Macintosh PowerPoint</Application>
  <PresentationFormat>On-screen Show (4:3)</PresentationFormat>
  <Paragraphs>1283</Paragraphs>
  <Slides>115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115</vt:i4>
      </vt:variant>
    </vt:vector>
  </HeadingPairs>
  <TitlesOfParts>
    <vt:vector size="121" baseType="lpstr">
      <vt:lpstr>DFKai-SB</vt:lpstr>
      <vt:lpstr>DFKai-SB</vt:lpstr>
      <vt:lpstr>Arial</vt:lpstr>
      <vt:lpstr>Calibri</vt:lpstr>
      <vt:lpstr>Courier</vt:lpstr>
      <vt:lpstr>Office 佈景主題</vt:lpstr>
      <vt:lpstr>軟體工程 (Software Engineering)</vt:lpstr>
      <vt:lpstr>PowerPoint Presentation</vt:lpstr>
      <vt:lpstr>PowerPoint Presentation</vt:lpstr>
      <vt:lpstr>PowerPoint Presentation</vt:lpstr>
      <vt:lpstr>Software Engineering  and  Project Management</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Testing:  Functional testing,  Test automation,  Test-driven development,  and Code reviews</vt:lpstr>
      <vt:lpstr>Outline</vt:lpstr>
      <vt:lpstr>Software testing</vt:lpstr>
      <vt:lpstr>Program bugs</vt:lpstr>
      <vt:lpstr>Types of testing</vt:lpstr>
      <vt:lpstr>Functional testing</vt:lpstr>
      <vt:lpstr>Functional testing</vt:lpstr>
      <vt:lpstr>Functional testing</vt:lpstr>
      <vt:lpstr>A name checking function</vt:lpstr>
      <vt:lpstr>Equivalence partitions for the name checking function</vt:lpstr>
      <vt:lpstr>Unit testing guidelines (1)</vt:lpstr>
      <vt:lpstr>Unit testing guidelines (2)</vt:lpstr>
      <vt:lpstr>Feature testing</vt:lpstr>
      <vt:lpstr>Feature testing</vt:lpstr>
      <vt:lpstr>Types of feature test</vt:lpstr>
      <vt:lpstr>User stories for the  sign-in with Google feature</vt:lpstr>
      <vt:lpstr>Feature tests for  sign-in with Google</vt:lpstr>
      <vt:lpstr>Feature tests for  sign-in with Google</vt:lpstr>
      <vt:lpstr>System and release testing</vt:lpstr>
      <vt:lpstr>System testing </vt:lpstr>
      <vt:lpstr>Scenario-based testing</vt:lpstr>
      <vt:lpstr>Choosing a holiday destination End-to-end pathways</vt:lpstr>
      <vt:lpstr>Release testing</vt:lpstr>
      <vt:lpstr>Release testing and System testing</vt:lpstr>
      <vt:lpstr>Test automation</vt:lpstr>
      <vt:lpstr>Automated testing</vt:lpstr>
      <vt:lpstr>PowerPoint Presentation</vt:lpstr>
      <vt:lpstr>Automated tests</vt:lpstr>
      <vt:lpstr>PowerPoint Presentation</vt:lpstr>
      <vt:lpstr>PowerPoint Presentation</vt:lpstr>
      <vt:lpstr>PowerPoint Presentation</vt:lpstr>
      <vt:lpstr>The test pyramid</vt:lpstr>
      <vt:lpstr>Feature editing through an API</vt:lpstr>
      <vt:lpstr>Interaction recording and playback</vt:lpstr>
      <vt:lpstr>Test-driven development (TDD)</vt:lpstr>
      <vt:lpstr>Test-driven development (TDD)</vt:lpstr>
      <vt:lpstr>Stages of test-driven development </vt:lpstr>
      <vt:lpstr>Stages of test-driven development </vt:lpstr>
      <vt:lpstr>Benefits of test-driven development</vt:lpstr>
      <vt:lpstr>Reasons for not using TDD</vt:lpstr>
      <vt:lpstr>Security testing</vt:lpstr>
      <vt:lpstr>Risk-based security testing</vt:lpstr>
      <vt:lpstr>Risk analysis</vt:lpstr>
      <vt:lpstr>Code reviews</vt:lpstr>
      <vt:lpstr>Code reviews</vt:lpstr>
      <vt:lpstr>Summary</vt:lpstr>
      <vt:lpstr>Summary</vt:lpstr>
      <vt:lpstr>Summary</vt:lpstr>
      <vt:lpstr>Summary</vt:lpstr>
      <vt:lpstr>Summary</vt:lpstr>
      <vt:lpstr>DevOps and  Code Management:  Code management and  DevOps automation</vt:lpstr>
      <vt:lpstr>Outline</vt:lpstr>
      <vt:lpstr>Software support</vt:lpstr>
      <vt:lpstr>Software Development,  release and support</vt:lpstr>
      <vt:lpstr>DevOps</vt:lpstr>
      <vt:lpstr>DevOps</vt:lpstr>
      <vt:lpstr>DevOps</vt:lpstr>
      <vt:lpstr>DevOps principles</vt:lpstr>
      <vt:lpstr>Benefits of DevOps</vt:lpstr>
      <vt:lpstr>Code management</vt:lpstr>
      <vt:lpstr>Code management</vt:lpstr>
      <vt:lpstr>Code management and DevOps</vt:lpstr>
      <vt:lpstr>Code management and Devops</vt:lpstr>
      <vt:lpstr>Code management fundamentals</vt:lpstr>
      <vt:lpstr>Code repository</vt:lpstr>
      <vt:lpstr>Code repository</vt:lpstr>
      <vt:lpstr>Features of  code management systems</vt:lpstr>
      <vt:lpstr>Git</vt:lpstr>
      <vt:lpstr>PowerPoint Presentation</vt:lpstr>
      <vt:lpstr>Benefits of  distributed code management</vt:lpstr>
      <vt:lpstr>Branching and merging</vt:lpstr>
      <vt:lpstr>Branching and merging</vt:lpstr>
      <vt:lpstr>DevOps automation</vt:lpstr>
      <vt:lpstr>Aspects of DevOps automation</vt:lpstr>
      <vt:lpstr>Characteristics of  infrastructure as code</vt:lpstr>
      <vt:lpstr>DevOps measurement</vt:lpstr>
      <vt:lpstr>Automating measurement</vt:lpstr>
      <vt:lpstr>Metrics used in the  DevOps scorecard</vt:lpstr>
      <vt:lpstr>Summary</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imyday@gmail.com</cp:lastModifiedBy>
  <cp:revision>1042</cp:revision>
  <cp:lastPrinted>2020-09-14T23:32:07Z</cp:lastPrinted>
  <dcterms:created xsi:type="dcterms:W3CDTF">2011-02-14T23:24:00Z</dcterms:created>
  <dcterms:modified xsi:type="dcterms:W3CDTF">2021-11-25T00:18:31Z</dcterms:modified>
  <cp:category/>
</cp:coreProperties>
</file>