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handoutMasterIdLst>
    <p:handoutMasterId r:id="rId129"/>
  </p:handoutMasterIdLst>
  <p:sldIdLst>
    <p:sldId id="2029" r:id="rId2"/>
    <p:sldId id="2994" r:id="rId3"/>
    <p:sldId id="2996" r:id="rId4"/>
    <p:sldId id="2995" r:id="rId5"/>
    <p:sldId id="3680" r:id="rId6"/>
    <p:sldId id="3690" r:id="rId7"/>
    <p:sldId id="3692" r:id="rId8"/>
    <p:sldId id="3017" r:id="rId9"/>
    <p:sldId id="3019" r:id="rId10"/>
    <p:sldId id="3018" r:id="rId11"/>
    <p:sldId id="3065" r:id="rId12"/>
    <p:sldId id="3084" r:id="rId13"/>
    <p:sldId id="3094" r:id="rId14"/>
    <p:sldId id="3090" r:id="rId15"/>
    <p:sldId id="3091" r:id="rId16"/>
    <p:sldId id="3092" r:id="rId17"/>
    <p:sldId id="3093" r:id="rId18"/>
    <p:sldId id="3146" r:id="rId19"/>
    <p:sldId id="3239" r:id="rId20"/>
    <p:sldId id="3241" r:id="rId21"/>
    <p:sldId id="3314" r:id="rId22"/>
    <p:sldId id="3417" r:id="rId23"/>
    <p:sldId id="3416" r:id="rId24"/>
    <p:sldId id="3478" r:id="rId25"/>
    <p:sldId id="3595" r:id="rId26"/>
    <p:sldId id="3607" r:id="rId27"/>
    <p:sldId id="3606" r:id="rId28"/>
    <p:sldId id="3673" r:id="rId29"/>
    <p:sldId id="3674" r:id="rId30"/>
    <p:sldId id="3658" r:id="rId31"/>
    <p:sldId id="3663" r:id="rId32"/>
    <p:sldId id="3697" r:id="rId33"/>
    <p:sldId id="3418" r:id="rId34"/>
    <p:sldId id="3698" r:id="rId35"/>
    <p:sldId id="3699" r:id="rId36"/>
    <p:sldId id="3479" r:id="rId37"/>
    <p:sldId id="3499" r:id="rId38"/>
    <p:sldId id="3501" r:id="rId39"/>
    <p:sldId id="3502" r:id="rId40"/>
    <p:sldId id="3503" r:id="rId41"/>
    <p:sldId id="3504" r:id="rId42"/>
    <p:sldId id="3505" r:id="rId43"/>
    <p:sldId id="3506" r:id="rId44"/>
    <p:sldId id="3516" r:id="rId45"/>
    <p:sldId id="3507" r:id="rId46"/>
    <p:sldId id="3508" r:id="rId47"/>
    <p:sldId id="3509" r:id="rId48"/>
    <p:sldId id="3511" r:id="rId49"/>
    <p:sldId id="3512" r:id="rId50"/>
    <p:sldId id="3513" r:id="rId51"/>
    <p:sldId id="3510" r:id="rId52"/>
    <p:sldId id="3514" r:id="rId53"/>
    <p:sldId id="3517" r:id="rId54"/>
    <p:sldId id="3518" r:id="rId55"/>
    <p:sldId id="3519" r:id="rId56"/>
    <p:sldId id="3544" r:id="rId57"/>
    <p:sldId id="3545" r:id="rId58"/>
    <p:sldId id="3546" r:id="rId59"/>
    <p:sldId id="3549" r:id="rId60"/>
    <p:sldId id="3550" r:id="rId61"/>
    <p:sldId id="3547" r:id="rId62"/>
    <p:sldId id="3551" r:id="rId63"/>
    <p:sldId id="3552" r:id="rId64"/>
    <p:sldId id="3553" r:id="rId65"/>
    <p:sldId id="3554" r:id="rId66"/>
    <p:sldId id="3548" r:id="rId67"/>
    <p:sldId id="3521" r:id="rId68"/>
    <p:sldId id="3543" r:id="rId69"/>
    <p:sldId id="3522" r:id="rId70"/>
    <p:sldId id="3523" r:id="rId71"/>
    <p:sldId id="3524" r:id="rId72"/>
    <p:sldId id="3525" r:id="rId73"/>
    <p:sldId id="3526" r:id="rId74"/>
    <p:sldId id="3542" r:id="rId75"/>
    <p:sldId id="3520" r:id="rId76"/>
    <p:sldId id="3529" r:id="rId77"/>
    <p:sldId id="3530" r:id="rId78"/>
    <p:sldId id="3531" r:id="rId79"/>
    <p:sldId id="3532" r:id="rId80"/>
    <p:sldId id="3533" r:id="rId81"/>
    <p:sldId id="3534" r:id="rId82"/>
    <p:sldId id="3700" r:id="rId83"/>
    <p:sldId id="3701" r:id="rId84"/>
    <p:sldId id="3702" r:id="rId85"/>
    <p:sldId id="3565" r:id="rId86"/>
    <p:sldId id="3566" r:id="rId87"/>
    <p:sldId id="3567" r:id="rId88"/>
    <p:sldId id="3568" r:id="rId89"/>
    <p:sldId id="3569" r:id="rId90"/>
    <p:sldId id="3570" r:id="rId91"/>
    <p:sldId id="3571" r:id="rId92"/>
    <p:sldId id="3572" r:id="rId93"/>
    <p:sldId id="3590" r:id="rId94"/>
    <p:sldId id="3591" r:id="rId95"/>
    <p:sldId id="3573" r:id="rId96"/>
    <p:sldId id="3574" r:id="rId97"/>
    <p:sldId id="3593" r:id="rId98"/>
    <p:sldId id="3592" r:id="rId99"/>
    <p:sldId id="3594" r:id="rId100"/>
    <p:sldId id="3576" r:id="rId101"/>
    <p:sldId id="3577" r:id="rId102"/>
    <p:sldId id="3596" r:id="rId103"/>
    <p:sldId id="3578" r:id="rId104"/>
    <p:sldId id="3579" r:id="rId105"/>
    <p:sldId id="3580" r:id="rId106"/>
    <p:sldId id="3581" r:id="rId107"/>
    <p:sldId id="3582" r:id="rId108"/>
    <p:sldId id="3583" r:id="rId109"/>
    <p:sldId id="3584" r:id="rId110"/>
    <p:sldId id="3597" r:id="rId111"/>
    <p:sldId id="3585" r:id="rId112"/>
    <p:sldId id="3587" r:id="rId113"/>
    <p:sldId id="3598" r:id="rId114"/>
    <p:sldId id="3600" r:id="rId115"/>
    <p:sldId id="3599" r:id="rId116"/>
    <p:sldId id="3601" r:id="rId117"/>
    <p:sldId id="3602" r:id="rId118"/>
    <p:sldId id="3604" r:id="rId119"/>
    <p:sldId id="3603" r:id="rId120"/>
    <p:sldId id="3605" r:id="rId121"/>
    <p:sldId id="3586" r:id="rId122"/>
    <p:sldId id="3703" r:id="rId123"/>
    <p:sldId id="3555" r:id="rId124"/>
    <p:sldId id="3563" r:id="rId125"/>
    <p:sldId id="3564" r:id="rId126"/>
    <p:sldId id="3025" r:id="rId127"/>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96969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53" autoAdjust="0"/>
    <p:restoredTop sz="92891"/>
  </p:normalViewPr>
  <p:slideViewPr>
    <p:cSldViewPr>
      <p:cViewPr varScale="1">
        <p:scale>
          <a:sx n="100" d="100"/>
          <a:sy n="100" d="100"/>
        </p:scale>
        <p:origin x="288" y="160"/>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2021/11/25</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2021/11/25</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2021/11/25</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2021/11/25</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2021/11/25</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2021/11/25</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2021/11/25</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2021/11/25</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2021/11/25</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2021/11/25</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17" Type="http://schemas.openxmlformats.org/officeDocument/2006/relationships/image" Target="../media/image8.png"/><Relationship Id="rId2" Type="http://schemas.openxmlformats.org/officeDocument/2006/relationships/notesSlide" Target="../notesSlides/notesSlide1.xml"/><Relationship Id="rId16"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5" Type="http://schemas.openxmlformats.org/officeDocument/2006/relationships/image" Target="../media/image6.png"/><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 Id="rId1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dirty="0">
                <a:solidFill>
                  <a:srgbClr val="898989"/>
                </a:solidFill>
                <a:cs typeface="Times New Roman" pitchFamily="18" charset="0"/>
              </a:rPr>
              <a:t>2021/12/02</a:t>
            </a:r>
            <a:endParaRPr kumimoji="0" lang="zh-TW" altLang="en-US" sz="2500"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29000"/>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1101SE09</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(M6131) (Fall 2021)</a:t>
            </a:r>
            <a:br>
              <a:rPr kumimoji="0" lang="is-IS" altLang="zh-TW" sz="1600" dirty="0">
                <a:solidFill>
                  <a:srgbClr val="7F7F7F"/>
                </a:solidFill>
              </a:rPr>
            </a:br>
            <a:r>
              <a:rPr kumimoji="0" lang="en-US" altLang="ja-JP" sz="1600" dirty="0">
                <a:solidFill>
                  <a:srgbClr val="7F7F7F"/>
                </a:solidFill>
              </a:rPr>
              <a:t> Thu 11, 12, 13 (19:25-22:10) (209)</a:t>
            </a:r>
          </a:p>
        </p:txBody>
      </p:sp>
      <p:pic>
        <p:nvPicPr>
          <p:cNvPr id="15" name="Picture 14">
            <a:extLst>
              <a:ext uri="{FF2B5EF4-FFF2-40B4-BE49-F238E27FC236}">
                <a16:creationId xmlns:a16="http://schemas.microsoft.com/office/drawing/2014/main" id="{90642F81-C81E-5F4D-A185-542750238EBD}"/>
              </a:ext>
            </a:extLst>
          </p:cNvPr>
          <p:cNvPicPr>
            <a:picLocks noChangeAspect="1"/>
          </p:cNvPicPr>
          <p:nvPr/>
        </p:nvPicPr>
        <p:blipFill>
          <a:blip r:embed="rId14"/>
          <a:stretch>
            <a:fillRect/>
          </a:stretch>
        </p:blipFill>
        <p:spPr>
          <a:xfrm>
            <a:off x="330511" y="4717652"/>
            <a:ext cx="421513" cy="511280"/>
          </a:xfrm>
          <a:prstGeom prst="rect">
            <a:avLst/>
          </a:prstGeom>
        </p:spPr>
      </p:pic>
      <p:pic>
        <p:nvPicPr>
          <p:cNvPr id="16" name="Picture 15">
            <a:extLst>
              <a:ext uri="{FF2B5EF4-FFF2-40B4-BE49-F238E27FC236}">
                <a16:creationId xmlns:a16="http://schemas.microsoft.com/office/drawing/2014/main" id="{7D5043A7-D8CA-AF44-A21C-29BC06058190}"/>
              </a:ext>
            </a:extLst>
          </p:cNvPr>
          <p:cNvPicPr>
            <a:picLocks noChangeAspect="1"/>
          </p:cNvPicPr>
          <p:nvPr/>
        </p:nvPicPr>
        <p:blipFill>
          <a:blip r:embed="rId15"/>
          <a:stretch>
            <a:fillRect/>
          </a:stretch>
        </p:blipFill>
        <p:spPr>
          <a:xfrm>
            <a:off x="35496" y="5149968"/>
            <a:ext cx="511280" cy="511280"/>
          </a:xfrm>
          <a:prstGeom prst="rect">
            <a:avLst/>
          </a:prstGeom>
        </p:spPr>
      </p:pic>
      <p:pic>
        <p:nvPicPr>
          <p:cNvPr id="17" name="Picture 16">
            <a:extLst>
              <a:ext uri="{FF2B5EF4-FFF2-40B4-BE49-F238E27FC236}">
                <a16:creationId xmlns:a16="http://schemas.microsoft.com/office/drawing/2014/main" id="{DC2B377C-CA70-284D-891C-0ECB15F29C5B}"/>
              </a:ext>
            </a:extLst>
          </p:cNvPr>
          <p:cNvPicPr>
            <a:picLocks noChangeAspect="1"/>
          </p:cNvPicPr>
          <p:nvPr/>
        </p:nvPicPr>
        <p:blipFill>
          <a:blip r:embed="rId16"/>
          <a:stretch>
            <a:fillRect/>
          </a:stretch>
        </p:blipFill>
        <p:spPr>
          <a:xfrm>
            <a:off x="535691" y="5145274"/>
            <a:ext cx="511280" cy="511280"/>
          </a:xfrm>
          <a:prstGeom prst="rect">
            <a:avLst/>
          </a:prstGeom>
        </p:spPr>
      </p:pic>
      <p:pic>
        <p:nvPicPr>
          <p:cNvPr id="18" name="Picture 17">
            <a:extLst>
              <a:ext uri="{FF2B5EF4-FFF2-40B4-BE49-F238E27FC236}">
                <a16:creationId xmlns:a16="http://schemas.microsoft.com/office/drawing/2014/main" id="{0C703043-6CA3-644F-980A-8305B707C476}"/>
              </a:ext>
            </a:extLst>
          </p:cNvPr>
          <p:cNvPicPr>
            <a:picLocks noChangeAspect="1"/>
          </p:cNvPicPr>
          <p:nvPr/>
        </p:nvPicPr>
        <p:blipFill>
          <a:blip r:embed="rId17"/>
          <a:stretch>
            <a:fillRect/>
          </a:stretch>
        </p:blipFill>
        <p:spPr>
          <a:xfrm>
            <a:off x="93158" y="4195264"/>
            <a:ext cx="935665" cy="421967"/>
          </a:xfrm>
          <a:prstGeom prst="rect">
            <a:avLst/>
          </a:prstGeom>
        </p:spPr>
      </p:pic>
      <p:sp>
        <p:nvSpPr>
          <p:cNvPr id="24" name="標題 1">
            <a:extLst>
              <a:ext uri="{FF2B5EF4-FFF2-40B4-BE49-F238E27FC236}">
                <a16:creationId xmlns:a16="http://schemas.microsoft.com/office/drawing/2014/main" id="{C25128F7-36FB-9842-8E0A-8BE91DBB3343}"/>
              </a:ext>
            </a:extLst>
          </p:cNvPr>
          <p:cNvSpPr txBox="1">
            <a:spLocks/>
          </p:cNvSpPr>
          <p:nvPr/>
        </p:nvSpPr>
        <p:spPr bwMode="auto">
          <a:xfrm>
            <a:off x="179512" y="1485354"/>
            <a:ext cx="8784976" cy="1943646"/>
          </a:xfrm>
          <a:prstGeom prst="rect">
            <a:avLst/>
          </a:prstGeom>
          <a:noFill/>
          <a:ln>
            <a:noFill/>
          </a:ln>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000" b="1" dirty="0">
                <a:solidFill>
                  <a:srgbClr val="C00000"/>
                </a:solidFill>
                <a:ea typeface="標楷體" pitchFamily="65" charset="-120"/>
              </a:rPr>
              <a:t>安全和隱私 </a:t>
            </a:r>
            <a:r>
              <a:rPr lang="en-US" altLang="zh-TW" b="1" dirty="0">
                <a:solidFill>
                  <a:srgbClr val="C00000"/>
                </a:solidFill>
                <a:ea typeface="標楷體" pitchFamily="65" charset="-120"/>
              </a:rPr>
              <a:t>(Security and Privacy)</a:t>
            </a:r>
            <a:br>
              <a:rPr lang="en-US" altLang="zh-TW" b="1" dirty="0">
                <a:solidFill>
                  <a:srgbClr val="C00000"/>
                </a:solidFill>
                <a:ea typeface="標楷體" pitchFamily="65" charset="-120"/>
              </a:rPr>
            </a:br>
            <a:r>
              <a:rPr lang="zh-TW" altLang="en-US" sz="5000" b="1" dirty="0">
                <a:solidFill>
                  <a:srgbClr val="C00000"/>
                </a:solidFill>
                <a:ea typeface="標楷體" pitchFamily="65" charset="-120"/>
              </a:rPr>
              <a:t>可靠的程式</a:t>
            </a:r>
            <a:r>
              <a:rPr lang="zh-TW" altLang="en-US" sz="5000" b="1">
                <a:solidFill>
                  <a:srgbClr val="C00000"/>
                </a:solidFill>
                <a:ea typeface="標楷體" pitchFamily="65" charset="-120"/>
              </a:rPr>
              <a:t>設計 </a:t>
            </a:r>
            <a:r>
              <a:rPr lang="en-US" altLang="zh-TW" b="1">
                <a:solidFill>
                  <a:srgbClr val="C00000"/>
                </a:solidFill>
                <a:ea typeface="標楷體" pitchFamily="65" charset="-120"/>
              </a:rPr>
              <a:t>(</a:t>
            </a:r>
            <a:r>
              <a:rPr lang="en-US" altLang="zh-TW" b="1" dirty="0">
                <a:solidFill>
                  <a:srgbClr val="C00000"/>
                </a:solidFill>
                <a:ea typeface="標楷體" pitchFamily="65" charset="-120"/>
              </a:rPr>
              <a:t>Reliable Programming) </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67547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YOUNG_DRIVER_AGE_LIMIT = 25 OLDER_DRIVER_AGE = 70 ELDERLY_DRIVER_AGE = 80…">
            <a:extLst>
              <a:ext uri="{FF2B5EF4-FFF2-40B4-BE49-F238E27FC236}">
                <a16:creationId xmlns:a16="http://schemas.microsoft.com/office/drawing/2014/main" id="{67D2B1AB-ECBF-7D41-85D9-01A7E13F93F5}"/>
              </a:ext>
            </a:extLst>
          </p:cNvPr>
          <p:cNvSpPr txBox="1">
            <a:spLocks/>
          </p:cNvSpPr>
          <p:nvPr/>
        </p:nvSpPr>
        <p:spPr bwMode="auto">
          <a:xfrm>
            <a:off x="395536" y="404366"/>
            <a:ext cx="8424936" cy="6192986"/>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26466">
              <a:spcBef>
                <a:spcPts val="300"/>
              </a:spcBef>
              <a:buNone/>
              <a:defRPr sz="1752"/>
            </a:pPr>
            <a:r>
              <a:rPr kumimoji="0" lang="en-US" sz="1200" dirty="0">
                <a:latin typeface="Courier" pitchFamily="2" charset="0"/>
              </a:rPr>
              <a:t>YOUNG_DRIVER_AGE_LIMIT = 25</a:t>
            </a:r>
            <a:br>
              <a:rPr kumimoji="0" lang="en-US" sz="1200" dirty="0">
                <a:latin typeface="Courier" pitchFamily="2" charset="0"/>
              </a:rPr>
            </a:br>
            <a:r>
              <a:rPr kumimoji="0" lang="en-US" sz="1200" dirty="0">
                <a:latin typeface="Courier" pitchFamily="2" charset="0"/>
              </a:rPr>
              <a:t>OLDER_DRIVER_AGE = 70</a:t>
            </a:r>
            <a:br>
              <a:rPr kumimoji="0" lang="en-US" sz="1200" dirty="0">
                <a:latin typeface="Courier" pitchFamily="2" charset="0"/>
              </a:rPr>
            </a:br>
            <a:r>
              <a:rPr kumimoji="0" lang="en-US" sz="1200" dirty="0">
                <a:latin typeface="Courier" pitchFamily="2" charset="0"/>
              </a:rPr>
              <a:t>ELDERLY_DRIVER_AGE = 80</a:t>
            </a:r>
          </a:p>
          <a:p>
            <a:pPr marL="0" indent="0" defTabSz="426466">
              <a:spcBef>
                <a:spcPts val="300"/>
              </a:spcBef>
              <a:buNone/>
              <a:defRPr sz="1752"/>
            </a:pPr>
            <a:r>
              <a:rPr kumimoji="0" lang="en-US" sz="1200" dirty="0">
                <a:latin typeface="Courier" pitchFamily="2" charset="0"/>
              </a:rPr>
              <a:t>YOUNG_DRIVER_PREMIUM_MULTIPLIER = 2</a:t>
            </a:r>
            <a:br>
              <a:rPr kumimoji="0" lang="en-US" sz="1200" dirty="0">
                <a:latin typeface="Courier" pitchFamily="2" charset="0"/>
              </a:rPr>
            </a:br>
            <a:r>
              <a:rPr kumimoji="0" lang="en-US" sz="1200" dirty="0">
                <a:latin typeface="Courier" pitchFamily="2" charset="0"/>
              </a:rPr>
              <a:t>OLDER_DRIVER_PREMIUM_MULTIPLIER = 1.5</a:t>
            </a:r>
            <a:br>
              <a:rPr kumimoji="0" lang="en-US" sz="1200" dirty="0">
                <a:latin typeface="Courier" pitchFamily="2" charset="0"/>
              </a:rPr>
            </a:br>
            <a:r>
              <a:rPr kumimoji="0" lang="en-US" sz="1200" dirty="0">
                <a:latin typeface="Courier" pitchFamily="2" charset="0"/>
              </a:rPr>
              <a:t>ELDERLY_DRIVER_PREMIUM_MULTIPLIER = 2</a:t>
            </a:r>
            <a:br>
              <a:rPr kumimoji="0" lang="en-US" sz="1200" dirty="0">
                <a:latin typeface="Courier" pitchFamily="2" charset="0"/>
              </a:rPr>
            </a:br>
            <a:r>
              <a:rPr kumimoji="0" lang="en-US" sz="1200" dirty="0">
                <a:latin typeface="Courier" pitchFamily="2" charset="0"/>
              </a:rPr>
              <a:t>YOUNG_DRIVER_EXPERIENCE_MULTIPLIER = 2</a:t>
            </a:r>
            <a:br>
              <a:rPr kumimoji="0" lang="en-US" sz="1200" dirty="0">
                <a:latin typeface="Courier" pitchFamily="2" charset="0"/>
              </a:rPr>
            </a:br>
            <a:r>
              <a:rPr kumimoji="0" lang="en-US" sz="1200" dirty="0">
                <a:latin typeface="Courier" pitchFamily="2" charset="0"/>
              </a:rPr>
              <a:t>NO_MULTIPLIER = 1</a:t>
            </a:r>
          </a:p>
          <a:p>
            <a:pPr marL="0" indent="0" defTabSz="426466">
              <a:spcBef>
                <a:spcPts val="300"/>
              </a:spcBef>
              <a:buNone/>
              <a:defRPr sz="1752"/>
            </a:pPr>
            <a:r>
              <a:rPr kumimoji="0" lang="en-US" sz="1200" dirty="0">
                <a:latin typeface="Courier" pitchFamily="2" charset="0"/>
              </a:rPr>
              <a:t>YOUNG_DRIVER_EXPERIENCE = 2</a:t>
            </a:r>
            <a:br>
              <a:rPr kumimoji="0" lang="en-US" sz="1200" dirty="0">
                <a:latin typeface="Courier" pitchFamily="2" charset="0"/>
              </a:rPr>
            </a:br>
            <a:r>
              <a:rPr kumimoji="0" lang="en-US" sz="1200" dirty="0">
                <a:latin typeface="Courier" pitchFamily="2" charset="0"/>
              </a:rPr>
              <a:t>OLDER_DRIVER_EXPERIENCE = 5</a:t>
            </a:r>
          </a:p>
          <a:p>
            <a:pPr marL="0" indent="0" defTabSz="426466">
              <a:spcBef>
                <a:spcPts val="300"/>
              </a:spcBef>
              <a:buNone/>
              <a:defRPr sz="1752"/>
            </a:pPr>
            <a:r>
              <a:rPr kumimoji="0" lang="en-US" sz="1200" dirty="0">
                <a:latin typeface="Courier" pitchFamily="2" charset="0"/>
              </a:rPr>
              <a:t>def </a:t>
            </a:r>
            <a:r>
              <a:rPr kumimoji="0" lang="en-US" sz="1200" b="1" dirty="0" err="1">
                <a:latin typeface="Courier" pitchFamily="2" charset="0"/>
              </a:rPr>
              <a:t>agecheck</a:t>
            </a:r>
            <a:r>
              <a:rPr kumimoji="0" lang="en-US" sz="1200" dirty="0">
                <a:latin typeface="Courier" pitchFamily="2" charset="0"/>
              </a:rPr>
              <a:t>(age, experience):</a:t>
            </a:r>
          </a:p>
          <a:p>
            <a:pPr marL="0" indent="0" defTabSz="426466">
              <a:spcBef>
                <a:spcPts val="300"/>
              </a:spcBef>
              <a:buNone/>
              <a:defRPr sz="1752"/>
            </a:pPr>
            <a:r>
              <a:rPr kumimoji="0" lang="en-US" sz="1200" dirty="0">
                <a:latin typeface="Courier" pitchFamily="2" charset="0"/>
              </a:rPr>
              <a:t>	# Assigns a premium multiplier depending on the age and experience of the driver multiplier = NO_MULTIPLIER</a:t>
            </a:r>
          </a:p>
          <a:p>
            <a:pPr marL="0" indent="0" defTabSz="426466">
              <a:spcBef>
                <a:spcPts val="300"/>
              </a:spcBef>
              <a:buNone/>
              <a:defRPr sz="1752"/>
            </a:pPr>
            <a:r>
              <a:rPr kumimoji="0" lang="en-US" sz="1200" dirty="0">
                <a:solidFill>
                  <a:srgbClr val="C00000"/>
                </a:solidFill>
                <a:latin typeface="Courier" pitchFamily="2" charset="0"/>
              </a:rPr>
              <a:t>	if age &lt;= YOUNG_DRIVER_AGE_LIMIT:</a:t>
            </a:r>
          </a:p>
          <a:p>
            <a:pPr marL="0" indent="0" defTabSz="426466">
              <a:spcBef>
                <a:spcPts val="300"/>
              </a:spcBef>
              <a:buNone/>
              <a:defRPr sz="1752"/>
            </a:pPr>
            <a:r>
              <a:rPr kumimoji="0" lang="en-US" sz="1200" dirty="0">
                <a:solidFill>
                  <a:srgbClr val="C00000"/>
                </a:solidFill>
                <a:latin typeface="Courier" pitchFamily="2" charset="0"/>
              </a:rPr>
              <a:t>		if experience &lt;= YOUNG_DRIVER_EXPERIENCE:</a:t>
            </a:r>
          </a:p>
          <a:p>
            <a:pPr marL="0" indent="0" defTabSz="426466">
              <a:spcBef>
                <a:spcPts val="300"/>
              </a:spcBef>
              <a:buNone/>
              <a:defRPr sz="1752"/>
            </a:pPr>
            <a:r>
              <a:rPr kumimoji="0" lang="en-US" sz="1200" dirty="0">
                <a:solidFill>
                  <a:srgbClr val="C00000"/>
                </a:solidFill>
                <a:latin typeface="Courier" pitchFamily="2" charset="0"/>
              </a:rPr>
              <a:t>			multiplier = YOUNG_DRIVER_PREMIUM_MULTIPLIER *</a:t>
            </a:r>
            <a:br>
              <a:rPr kumimoji="0" lang="en-US" sz="1200" dirty="0">
                <a:solidFill>
                  <a:srgbClr val="C00000"/>
                </a:solidFill>
                <a:latin typeface="Courier" pitchFamily="2" charset="0"/>
              </a:rPr>
            </a:br>
            <a:r>
              <a:rPr kumimoji="0" lang="en-US" sz="1200" dirty="0">
                <a:solidFill>
                  <a:srgbClr val="C00000"/>
                </a:solidFill>
                <a:latin typeface="Courier" pitchFamily="2" charset="0"/>
              </a:rPr>
              <a:t>YOUNG_DRIVER_EXPERIENCE_MULTIPLIER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multiplier = YOUNG_DRIVER_PREMIUM_MULTIPLIER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if age &gt; OLDER_DRIVER_AGE and age &lt;= ELDERLY_DRIVER_AGE:</a:t>
            </a:r>
          </a:p>
          <a:p>
            <a:pPr marL="0" indent="0" defTabSz="426466">
              <a:spcBef>
                <a:spcPts val="300"/>
              </a:spcBef>
              <a:buNone/>
              <a:defRPr sz="1752"/>
            </a:pPr>
            <a:r>
              <a:rPr kumimoji="0" lang="en-US" sz="1200" dirty="0">
                <a:solidFill>
                  <a:srgbClr val="C00000"/>
                </a:solidFill>
                <a:latin typeface="Courier" pitchFamily="2" charset="0"/>
              </a:rPr>
              <a:t>			if experience &lt;= OLDER_DRIVER_EXPERIENCE:</a:t>
            </a:r>
          </a:p>
          <a:p>
            <a:pPr marL="0" indent="0" defTabSz="426466">
              <a:spcBef>
                <a:spcPts val="300"/>
              </a:spcBef>
              <a:buNone/>
              <a:defRPr sz="1752"/>
            </a:pPr>
            <a:r>
              <a:rPr kumimoji="0" lang="en-US" sz="1200" dirty="0">
                <a:solidFill>
                  <a:srgbClr val="C00000"/>
                </a:solidFill>
                <a:latin typeface="Courier" pitchFamily="2" charset="0"/>
              </a:rPr>
              <a:t>				multiplier = OLDER_DRIVER_PREMIUM_MULTIPLIER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multiplier = NO_MULTIPLIER</a:t>
            </a:r>
          </a:p>
          <a:p>
            <a:pPr marL="0" indent="0" defTabSz="426466">
              <a:spcBef>
                <a:spcPts val="300"/>
              </a:spcBef>
              <a:buNone/>
              <a:defRPr sz="1752"/>
            </a:pPr>
            <a:r>
              <a:rPr kumimoji="0" lang="en-US" sz="1200" dirty="0">
                <a:solidFill>
                  <a:srgbClr val="C00000"/>
                </a:solidFill>
                <a:latin typeface="Courier" pitchFamily="2" charset="0"/>
              </a:rPr>
              <a:t>		else:</a:t>
            </a:r>
          </a:p>
          <a:p>
            <a:pPr marL="0" indent="0" defTabSz="426466">
              <a:spcBef>
                <a:spcPts val="300"/>
              </a:spcBef>
              <a:buNone/>
              <a:defRPr sz="1752"/>
            </a:pPr>
            <a:r>
              <a:rPr kumimoji="0" lang="en-US" sz="1200" dirty="0">
                <a:solidFill>
                  <a:srgbClr val="C00000"/>
                </a:solidFill>
                <a:latin typeface="Courier" pitchFamily="2" charset="0"/>
              </a:rPr>
              <a:t>			if age &gt; ELDERLY_DRIVER_AGE:</a:t>
            </a:r>
          </a:p>
          <a:p>
            <a:pPr marL="0" indent="0" defTabSz="426466">
              <a:spcBef>
                <a:spcPts val="300"/>
              </a:spcBef>
              <a:buNone/>
              <a:defRPr sz="1752"/>
            </a:pPr>
            <a:r>
              <a:rPr kumimoji="0" lang="en-US" sz="1200" dirty="0">
                <a:solidFill>
                  <a:srgbClr val="C00000"/>
                </a:solidFill>
                <a:latin typeface="Courier" pitchFamily="2" charset="0"/>
              </a:rPr>
              <a:t>				multiplier = ELDERLY_DRIVER_PREMIUM_MULTIPLIER</a:t>
            </a:r>
          </a:p>
          <a:p>
            <a:pPr marL="0" indent="0" defTabSz="426466">
              <a:spcBef>
                <a:spcPts val="300"/>
              </a:spcBef>
              <a:buNone/>
              <a:defRPr sz="1752"/>
            </a:pPr>
            <a:r>
              <a:rPr kumimoji="0" lang="en-US" sz="1200" dirty="0">
                <a:latin typeface="Courier" pitchFamily="2" charset="0"/>
              </a:rPr>
              <a:t>	return multiplier</a:t>
            </a:r>
          </a:p>
          <a:p>
            <a:pPr marL="0" indent="0" defTabSz="426466">
              <a:spcBef>
                <a:spcPts val="300"/>
              </a:spcBef>
              <a:buNone/>
              <a:defRPr sz="1752"/>
            </a:pPr>
            <a:endParaRPr kumimoji="0" lang="en-US" sz="1200" dirty="0">
              <a:latin typeface="Courier" pitchFamily="2" charset="0"/>
            </a:endParaRPr>
          </a:p>
        </p:txBody>
      </p:sp>
      <p:sp>
        <p:nvSpPr>
          <p:cNvPr id="9" name="TextBox 8">
            <a:extLst>
              <a:ext uri="{FF2B5EF4-FFF2-40B4-BE49-F238E27FC236}">
                <a16:creationId xmlns:a16="http://schemas.microsoft.com/office/drawing/2014/main" id="{3392550B-68EA-3646-9E7A-9634432E545B}"/>
              </a:ext>
            </a:extLst>
          </p:cNvPr>
          <p:cNvSpPr txBox="1"/>
          <p:nvPr/>
        </p:nvSpPr>
        <p:spPr>
          <a:xfrm>
            <a:off x="4140677" y="299889"/>
            <a:ext cx="5022458" cy="954107"/>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Deeply nested if-then-else statements</a:t>
            </a:r>
          </a:p>
        </p:txBody>
      </p:sp>
    </p:spTree>
    <p:extLst>
      <p:ext uri="{BB962C8B-B14F-4D97-AF65-F5344CB8AC3E}">
        <p14:creationId xmlns:p14="http://schemas.microsoft.com/office/powerpoint/2010/main" val="306997616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def agecheck_with_guards (age, experience):…">
            <a:extLst>
              <a:ext uri="{FF2B5EF4-FFF2-40B4-BE49-F238E27FC236}">
                <a16:creationId xmlns:a16="http://schemas.microsoft.com/office/drawing/2014/main" id="{F3105785-F7B9-FD46-9035-B0DBEE505A14}"/>
              </a:ext>
            </a:extLst>
          </p:cNvPr>
          <p:cNvSpPr txBox="1">
            <a:spLocks/>
          </p:cNvSpPr>
          <p:nvPr/>
        </p:nvSpPr>
        <p:spPr bwMode="auto">
          <a:xfrm>
            <a:off x="251520" y="1484784"/>
            <a:ext cx="8568952" cy="4315074"/>
          </a:xfrm>
          <a:prstGeom prst="rect">
            <a:avLst/>
          </a:prstGeom>
          <a:solidFill>
            <a:srgbClr val="FFD579">
              <a:alpha val="5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TW"/>
            </a:defPPr>
            <a:lvl1pPr marL="0" indent="0" defTabSz="426466" eaLnBrk="0" hangingPunct="0">
              <a:spcBef>
                <a:spcPts val="300"/>
              </a:spcBef>
              <a:buFont typeface="Arial" charset="0"/>
              <a:buNone/>
              <a:defRPr kumimoji="0" sz="1200" baseline="0">
                <a:latin typeface="Courier" pitchFamily="2" charset="0"/>
                <a:ea typeface="標楷體" pitchFamily="65" charset="-120"/>
                <a:cs typeface="新細明體" charset="0"/>
              </a:defRPr>
            </a:lvl1pPr>
            <a:lvl2pPr marL="742950" indent="-285750" eaLnBrk="0" hangingPunct="0">
              <a:spcBef>
                <a:spcPct val="20000"/>
              </a:spcBef>
              <a:buFont typeface="Arial" charset="0"/>
              <a:buChar char="–"/>
              <a:defRPr sz="2800" baseline="0">
                <a:latin typeface="Calibri" pitchFamily="34" charset="0"/>
                <a:ea typeface="標楷體" pitchFamily="65" charset="-120"/>
                <a:cs typeface="新細明體" charset="0"/>
              </a:defRPr>
            </a:lvl2pPr>
            <a:lvl3pPr marL="1143000" indent="-228600" eaLnBrk="0" hangingPunct="0">
              <a:spcBef>
                <a:spcPct val="20000"/>
              </a:spcBef>
              <a:buFont typeface="Arial" charset="0"/>
              <a:buChar char="•"/>
              <a:defRPr sz="2400" baseline="0">
                <a:latin typeface="Calibri" pitchFamily="34" charset="0"/>
                <a:ea typeface="標楷體" pitchFamily="65" charset="-120"/>
                <a:cs typeface="新細明體" charset="0"/>
              </a:defRPr>
            </a:lvl3pPr>
            <a:lvl4pPr marL="1600200" indent="-228600" eaLnBrk="0" hangingPunct="0">
              <a:spcBef>
                <a:spcPct val="20000"/>
              </a:spcBef>
              <a:buFont typeface="Arial" charset="0"/>
              <a:buChar char="–"/>
              <a:defRPr sz="2000" baseline="0">
                <a:latin typeface="Calibri" pitchFamily="34" charset="0"/>
                <a:ea typeface="標楷體" pitchFamily="65" charset="-120"/>
                <a:cs typeface="新細明體" charset="0"/>
              </a:defRPr>
            </a:lvl4pPr>
            <a:lvl5pPr marL="2057400" indent="-228600" eaLnBrk="0" hangingPunct="0">
              <a:spcBef>
                <a:spcPct val="20000"/>
              </a:spcBef>
              <a:buFont typeface="Arial" charset="0"/>
              <a:buChar char="»"/>
              <a:defRPr sz="2000" baseline="0">
                <a:latin typeface="Calibri" pitchFamily="34" charset="0"/>
                <a:ea typeface="標楷體" pitchFamily="65" charset="-120"/>
                <a:cs typeface="新細明體" charset="0"/>
              </a:defRPr>
            </a:lvl5pPr>
            <a:lvl6pPr marL="2514600" indent="-228600">
              <a:spcBef>
                <a:spcPct val="20000"/>
              </a:spcBef>
              <a:buFont typeface="Arial" pitchFamily="34" charset="0"/>
              <a:buChar char="•"/>
              <a:defRPr sz="2000">
                <a:latin typeface="+mn-lt"/>
                <a:ea typeface="+mn-ea"/>
              </a:defRPr>
            </a:lvl6pPr>
            <a:lvl7pPr marL="2971800" indent="-228600">
              <a:spcBef>
                <a:spcPct val="20000"/>
              </a:spcBef>
              <a:buFont typeface="Arial" pitchFamily="34" charset="0"/>
              <a:buChar char="•"/>
              <a:defRPr sz="2000">
                <a:latin typeface="+mn-lt"/>
                <a:ea typeface="+mn-ea"/>
              </a:defRPr>
            </a:lvl7pPr>
            <a:lvl8pPr marL="3429000" indent="-228600">
              <a:spcBef>
                <a:spcPct val="20000"/>
              </a:spcBef>
              <a:buFont typeface="Arial" pitchFamily="34" charset="0"/>
              <a:buChar char="•"/>
              <a:defRPr sz="2000">
                <a:latin typeface="+mn-lt"/>
                <a:ea typeface="+mn-ea"/>
              </a:defRPr>
            </a:lvl8pPr>
            <a:lvl9pPr marL="3886200" indent="-228600">
              <a:spcBef>
                <a:spcPct val="20000"/>
              </a:spcBef>
              <a:buFont typeface="Arial" pitchFamily="34" charset="0"/>
              <a:buChar char="•"/>
              <a:defRPr sz="2000">
                <a:latin typeface="+mn-lt"/>
                <a:ea typeface="+mn-ea"/>
              </a:defRPr>
            </a:lvl9pPr>
          </a:lstStyle>
          <a:p>
            <a:r>
              <a:rPr lang="en-US" sz="1400" dirty="0"/>
              <a:t>def </a:t>
            </a:r>
            <a:r>
              <a:rPr lang="en-US" sz="1400" b="1" dirty="0" err="1"/>
              <a:t>agecheck_with_guards</a:t>
            </a:r>
            <a:r>
              <a:rPr lang="en-US" sz="1400" dirty="0"/>
              <a:t>(age, experience):</a:t>
            </a:r>
          </a:p>
          <a:p>
            <a:endParaRPr lang="en-US" dirty="0"/>
          </a:p>
          <a:p>
            <a:r>
              <a:rPr lang="en-US" sz="1400" dirty="0"/>
              <a:t>	</a:t>
            </a:r>
            <a:r>
              <a:rPr lang="en-US" sz="1400" dirty="0">
                <a:solidFill>
                  <a:srgbClr val="C00000"/>
                </a:solidFill>
              </a:rPr>
              <a:t>if age &lt;= YOUNG_DRIVER_AGE_LIMIT and experience &lt;= YOUNG_DRIVER_EXPERIENCE: </a:t>
            </a:r>
          </a:p>
          <a:p>
            <a:r>
              <a:rPr lang="en-US" sz="1400" dirty="0">
                <a:solidFill>
                  <a:srgbClr val="C00000"/>
                </a:solidFill>
              </a:rPr>
              <a:t>		return YOUNG_DRIVER_PREMIUM_MULTIPLIER * YOUNG_DRIVER_EXPERIENCE_MULTIPLIER</a:t>
            </a:r>
          </a:p>
          <a:p>
            <a:r>
              <a:rPr lang="en-US" sz="1400" dirty="0">
                <a:solidFill>
                  <a:srgbClr val="C00000"/>
                </a:solidFill>
              </a:rPr>
              <a:t>	if age &lt;= YOUNG_DRIVER_AGE_LIMIT:</a:t>
            </a:r>
          </a:p>
          <a:p>
            <a:r>
              <a:rPr lang="en-US" sz="1400" dirty="0">
                <a:solidFill>
                  <a:srgbClr val="C00000"/>
                </a:solidFill>
              </a:rPr>
              <a:t>		return YOUNG_DRIVER_PREMIUM_MULTIPLIER</a:t>
            </a:r>
          </a:p>
          <a:p>
            <a:r>
              <a:rPr lang="en-US" sz="1400" dirty="0">
                <a:solidFill>
                  <a:srgbClr val="C00000"/>
                </a:solidFill>
              </a:rPr>
              <a:t>	if (age &gt; OLDER_DRIVER_AGE and age &lt;= ELDERLY_DRIVER_AGE) and experience &lt;= OLDER_DRIVER_EXPERIENCE:</a:t>
            </a:r>
          </a:p>
          <a:p>
            <a:r>
              <a:rPr lang="en-US" sz="1400" dirty="0">
                <a:solidFill>
                  <a:srgbClr val="C00000"/>
                </a:solidFill>
              </a:rPr>
              <a:t>		return OLDER_DRIVER_PREMIUM_MULTIPLIER</a:t>
            </a:r>
          </a:p>
          <a:p>
            <a:r>
              <a:rPr lang="en-US" sz="1400" dirty="0">
                <a:solidFill>
                  <a:srgbClr val="C00000"/>
                </a:solidFill>
              </a:rPr>
              <a:t>	if age &gt; ELDERLY_DRIVER_AGE:</a:t>
            </a:r>
          </a:p>
          <a:p>
            <a:r>
              <a:rPr lang="en-US" sz="1400" dirty="0">
                <a:solidFill>
                  <a:srgbClr val="C00000"/>
                </a:solidFill>
              </a:rPr>
              <a:t>		return ELDERLY_DRIVER_PREMIUM_MULTIPLIER</a:t>
            </a:r>
          </a:p>
          <a:p>
            <a:r>
              <a:rPr lang="en-US" sz="1400" dirty="0">
                <a:solidFill>
                  <a:srgbClr val="C00000"/>
                </a:solidFill>
              </a:rPr>
              <a:t>	return NO_MULTIPLIER</a:t>
            </a:r>
          </a:p>
        </p:txBody>
      </p:sp>
      <p:sp>
        <p:nvSpPr>
          <p:cNvPr id="8" name="TextBox 7">
            <a:extLst>
              <a:ext uri="{FF2B5EF4-FFF2-40B4-BE49-F238E27FC236}">
                <a16:creationId xmlns:a16="http://schemas.microsoft.com/office/drawing/2014/main" id="{37C266E5-3FA4-524A-9742-00C1DAD0A8FA}"/>
              </a:ext>
            </a:extLst>
          </p:cNvPr>
          <p:cNvSpPr txBox="1"/>
          <p:nvPr/>
        </p:nvSpPr>
        <p:spPr>
          <a:xfrm>
            <a:off x="4140677" y="299889"/>
            <a:ext cx="5022458" cy="954107"/>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Using guards to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make a selection</a:t>
            </a:r>
          </a:p>
        </p:txBody>
      </p:sp>
    </p:spTree>
    <p:extLst>
      <p:ext uri="{BB962C8B-B14F-4D97-AF65-F5344CB8AC3E}">
        <p14:creationId xmlns:p14="http://schemas.microsoft.com/office/powerpoint/2010/main" val="341263145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52736"/>
            <a:ext cx="8712968" cy="5467126"/>
          </a:xfrm>
        </p:spPr>
        <p:txBody>
          <a:bodyPr/>
          <a:lstStyle/>
          <a:p>
            <a:r>
              <a:rPr lang="en-US" sz="2400" b="1" dirty="0">
                <a:solidFill>
                  <a:srgbClr val="C00000"/>
                </a:solidFill>
              </a:rPr>
              <a:t>Inheritance</a:t>
            </a:r>
            <a:r>
              <a:rPr lang="en-US" sz="2400" dirty="0"/>
              <a:t> allows the attributes and methods of a </a:t>
            </a:r>
            <a:r>
              <a:rPr lang="en-US" sz="2400" dirty="0">
                <a:solidFill>
                  <a:srgbClr val="C00000"/>
                </a:solidFill>
              </a:rPr>
              <a:t>class</a:t>
            </a:r>
            <a:r>
              <a:rPr lang="en-US" sz="2400" dirty="0"/>
              <a:t>, </a:t>
            </a:r>
            <a:br>
              <a:rPr lang="en-US" sz="2400" dirty="0"/>
            </a:br>
            <a:r>
              <a:rPr lang="en-US" sz="2400" dirty="0"/>
              <a:t>such as </a:t>
            </a:r>
            <a:r>
              <a:rPr lang="en-US" sz="2400" dirty="0" err="1"/>
              <a:t>RoadVehicle</a:t>
            </a:r>
            <a:r>
              <a:rPr lang="en-US" sz="2400" dirty="0"/>
              <a:t>, can be inherited by </a:t>
            </a:r>
            <a:r>
              <a:rPr lang="en-US" sz="2400" dirty="0">
                <a:solidFill>
                  <a:srgbClr val="C00000"/>
                </a:solidFill>
              </a:rPr>
              <a:t>sub-classes</a:t>
            </a:r>
            <a:r>
              <a:rPr lang="en-US" sz="2400" dirty="0"/>
              <a:t>, </a:t>
            </a:r>
            <a:br>
              <a:rPr lang="en-US" sz="2400" dirty="0"/>
            </a:br>
            <a:r>
              <a:rPr lang="en-US" sz="2400" dirty="0"/>
              <a:t>such as Truck, Car and </a:t>
            </a:r>
            <a:r>
              <a:rPr lang="en-US" sz="2400" dirty="0" err="1"/>
              <a:t>MotorBike</a:t>
            </a:r>
            <a:r>
              <a:rPr lang="en-US" sz="2400" dirty="0"/>
              <a:t>. </a:t>
            </a:r>
          </a:p>
          <a:p>
            <a:r>
              <a:rPr lang="en-US" sz="2400" dirty="0"/>
              <a:t>Inheritance appears to be an effective and efficient way of </a:t>
            </a:r>
            <a:br>
              <a:rPr lang="en-US" sz="2400" dirty="0"/>
            </a:br>
            <a:r>
              <a:rPr lang="en-US" sz="2400" dirty="0">
                <a:solidFill>
                  <a:srgbClr val="C00000"/>
                </a:solidFill>
              </a:rPr>
              <a:t>reusing code</a:t>
            </a:r>
            <a:r>
              <a:rPr lang="en-US" sz="2400" dirty="0"/>
              <a:t> and of making changes that affect all subclasses. </a:t>
            </a:r>
          </a:p>
          <a:p>
            <a:r>
              <a:rPr lang="en-US" sz="2400" dirty="0"/>
              <a:t>However, </a:t>
            </a:r>
            <a:r>
              <a:rPr lang="en-US" sz="2400" dirty="0">
                <a:solidFill>
                  <a:srgbClr val="C00000"/>
                </a:solidFill>
              </a:rPr>
              <a:t>inheritance increases the structural complexity </a:t>
            </a:r>
            <a:r>
              <a:rPr lang="en-US" sz="2400" dirty="0"/>
              <a:t>of code as it increases the coupling of subclasses. </a:t>
            </a:r>
          </a:p>
          <a:p>
            <a:r>
              <a:rPr lang="en-US" sz="2400" dirty="0"/>
              <a:t>The problem with deep inheritance is that if you want to make changes to a class, you have to look at all of its </a:t>
            </a:r>
            <a:r>
              <a:rPr lang="en-US" sz="2400" dirty="0" err="1"/>
              <a:t>superclasses</a:t>
            </a:r>
            <a:r>
              <a:rPr lang="en-US" sz="2400" dirty="0"/>
              <a:t> to see where it is best to make the change. </a:t>
            </a:r>
          </a:p>
          <a:p>
            <a:r>
              <a:rPr lang="en-US" sz="2400" dirty="0"/>
              <a:t>You also have to look at all of the related subclasses to check that the change does not have unwanted consequences. It’s easy to make mistakes when you are doing this analysis and introduce faults into your program. </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Avoid deep inheritance hierarchies</a:t>
            </a:r>
          </a:p>
        </p:txBody>
      </p:sp>
    </p:spTree>
    <p:extLst>
      <p:ext uri="{BB962C8B-B14F-4D97-AF65-F5344CB8AC3E}">
        <p14:creationId xmlns:p14="http://schemas.microsoft.com/office/powerpoint/2010/main" val="4454877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64074"/>
          </a:xfrm>
        </p:spPr>
        <p:txBody>
          <a:bodyPr/>
          <a:lstStyle/>
          <a:p>
            <a:r>
              <a:rPr lang="en-US" dirty="0">
                <a:solidFill>
                  <a:schemeClr val="tx2"/>
                </a:solidFill>
              </a:rPr>
              <a:t>Part of the inheritance </a:t>
            </a:r>
            <a:br>
              <a:rPr lang="en-US" dirty="0">
                <a:solidFill>
                  <a:schemeClr val="tx2"/>
                </a:solidFill>
              </a:rPr>
            </a:br>
            <a:r>
              <a:rPr lang="en-US" dirty="0">
                <a:solidFill>
                  <a:schemeClr val="tx2"/>
                </a:solidFill>
              </a:rPr>
              <a:t>hierarchy for hospital staff</a:t>
            </a:r>
          </a:p>
        </p:txBody>
      </p:sp>
      <p:sp>
        <p:nvSpPr>
          <p:cNvPr id="8" name="Rounded Rectangle 7">
            <a:extLst>
              <a:ext uri="{FF2B5EF4-FFF2-40B4-BE49-F238E27FC236}">
                <a16:creationId xmlns:a16="http://schemas.microsoft.com/office/drawing/2014/main" id="{6547DDAA-408E-8C43-A0A8-EA659E56F91C}"/>
              </a:ext>
            </a:extLst>
          </p:cNvPr>
          <p:cNvSpPr>
            <a:spLocks noChangeArrowheads="1"/>
          </p:cNvSpPr>
          <p:nvPr/>
        </p:nvSpPr>
        <p:spPr bwMode="auto">
          <a:xfrm>
            <a:off x="3707904" y="1518583"/>
            <a:ext cx="1819450"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Hospital staff</a:t>
            </a:r>
          </a:p>
        </p:txBody>
      </p:sp>
      <p:cxnSp>
        <p:nvCxnSpPr>
          <p:cNvPr id="10" name="Straight Arrow Connector 9">
            <a:extLst>
              <a:ext uri="{FF2B5EF4-FFF2-40B4-BE49-F238E27FC236}">
                <a16:creationId xmlns:a16="http://schemas.microsoft.com/office/drawing/2014/main" id="{5DB4C121-77F0-8843-BF4E-82E840756190}"/>
              </a:ext>
            </a:extLst>
          </p:cNvPr>
          <p:cNvCxnSpPr>
            <a:cxnSpLocks/>
            <a:stCxn id="17" idx="0"/>
            <a:endCxn id="8" idx="2"/>
          </p:cNvCxnSpPr>
          <p:nvPr/>
        </p:nvCxnSpPr>
        <p:spPr>
          <a:xfrm flipV="1">
            <a:off x="962008" y="2060848"/>
            <a:ext cx="3655621"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DD8E6484-4171-1441-A7E9-8F473DA27FA4}"/>
              </a:ext>
            </a:extLst>
          </p:cNvPr>
          <p:cNvSpPr>
            <a:spLocks noChangeArrowheads="1"/>
          </p:cNvSpPr>
          <p:nvPr/>
        </p:nvSpPr>
        <p:spPr bwMode="auto">
          <a:xfrm>
            <a:off x="313936" y="2814727"/>
            <a:ext cx="129614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Technicians</a:t>
            </a:r>
          </a:p>
        </p:txBody>
      </p:sp>
      <p:sp>
        <p:nvSpPr>
          <p:cNvPr id="18" name="Rounded Rectangle 17">
            <a:extLst>
              <a:ext uri="{FF2B5EF4-FFF2-40B4-BE49-F238E27FC236}">
                <a16:creationId xmlns:a16="http://schemas.microsoft.com/office/drawing/2014/main" id="{4C64DE9D-A5A6-8B4B-88BF-4B3D9F13400E}"/>
              </a:ext>
            </a:extLst>
          </p:cNvPr>
          <p:cNvSpPr>
            <a:spLocks noChangeArrowheads="1"/>
          </p:cNvSpPr>
          <p:nvPr/>
        </p:nvSpPr>
        <p:spPr bwMode="auto">
          <a:xfrm>
            <a:off x="1748488"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Paramedics</a:t>
            </a:r>
          </a:p>
        </p:txBody>
      </p:sp>
      <p:sp>
        <p:nvSpPr>
          <p:cNvPr id="19" name="Rounded Rectangle 18">
            <a:extLst>
              <a:ext uri="{FF2B5EF4-FFF2-40B4-BE49-F238E27FC236}">
                <a16:creationId xmlns:a16="http://schemas.microsoft.com/office/drawing/2014/main" id="{B63F47EA-9DD5-2046-8FC5-A745D33F2363}"/>
              </a:ext>
            </a:extLst>
          </p:cNvPr>
          <p:cNvSpPr>
            <a:spLocks noChangeArrowheads="1"/>
          </p:cNvSpPr>
          <p:nvPr/>
        </p:nvSpPr>
        <p:spPr bwMode="auto">
          <a:xfrm>
            <a:off x="3219370"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Clinical staff</a:t>
            </a:r>
          </a:p>
        </p:txBody>
      </p:sp>
      <p:sp>
        <p:nvSpPr>
          <p:cNvPr id="20" name="Rounded Rectangle 19">
            <a:extLst>
              <a:ext uri="{FF2B5EF4-FFF2-40B4-BE49-F238E27FC236}">
                <a16:creationId xmlns:a16="http://schemas.microsoft.com/office/drawing/2014/main" id="{968D5568-BE03-D74F-9D50-C48CF29F7A24}"/>
              </a:ext>
            </a:extLst>
          </p:cNvPr>
          <p:cNvSpPr>
            <a:spLocks noChangeArrowheads="1"/>
          </p:cNvSpPr>
          <p:nvPr/>
        </p:nvSpPr>
        <p:spPr bwMode="auto">
          <a:xfrm>
            <a:off x="4690252"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Scientist</a:t>
            </a:r>
          </a:p>
        </p:txBody>
      </p:sp>
      <p:sp>
        <p:nvSpPr>
          <p:cNvPr id="21" name="Rounded Rectangle 20">
            <a:extLst>
              <a:ext uri="{FF2B5EF4-FFF2-40B4-BE49-F238E27FC236}">
                <a16:creationId xmlns:a16="http://schemas.microsoft.com/office/drawing/2014/main" id="{2E24EC6D-3759-4B43-9A0A-9901B22BBC3D}"/>
              </a:ext>
            </a:extLst>
          </p:cNvPr>
          <p:cNvSpPr>
            <a:spLocks noChangeArrowheads="1"/>
          </p:cNvSpPr>
          <p:nvPr/>
        </p:nvSpPr>
        <p:spPr bwMode="auto">
          <a:xfrm>
            <a:off x="6161134"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dirty="0">
                <a:latin typeface="Calibri" panose="020F0502020204030204" pitchFamily="34" charset="0"/>
                <a:cs typeface="Calibri" panose="020F0502020204030204" pitchFamily="34" charset="0"/>
              </a:rPr>
              <a:t>Ancillary staff</a:t>
            </a:r>
          </a:p>
        </p:txBody>
      </p:sp>
      <p:sp>
        <p:nvSpPr>
          <p:cNvPr id="22" name="Rounded Rectangle 21">
            <a:extLst>
              <a:ext uri="{FF2B5EF4-FFF2-40B4-BE49-F238E27FC236}">
                <a16:creationId xmlns:a16="http://schemas.microsoft.com/office/drawing/2014/main" id="{55A358B4-E96C-4F4C-AE6A-8B662B1536D1}"/>
              </a:ext>
            </a:extLst>
          </p:cNvPr>
          <p:cNvSpPr>
            <a:spLocks noChangeArrowheads="1"/>
          </p:cNvSpPr>
          <p:nvPr/>
        </p:nvSpPr>
        <p:spPr bwMode="auto">
          <a:xfrm>
            <a:off x="7632014" y="2814727"/>
            <a:ext cx="133247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Admin staff</a:t>
            </a:r>
          </a:p>
        </p:txBody>
      </p:sp>
      <p:sp>
        <p:nvSpPr>
          <p:cNvPr id="24" name="Rounded Rectangle 23">
            <a:extLst>
              <a:ext uri="{FF2B5EF4-FFF2-40B4-BE49-F238E27FC236}">
                <a16:creationId xmlns:a16="http://schemas.microsoft.com/office/drawing/2014/main" id="{B56580C0-62B2-9B47-BC59-F9757A4B84B0}"/>
              </a:ext>
            </a:extLst>
          </p:cNvPr>
          <p:cNvSpPr>
            <a:spLocks noChangeArrowheads="1"/>
          </p:cNvSpPr>
          <p:nvPr/>
        </p:nvSpPr>
        <p:spPr bwMode="auto">
          <a:xfrm>
            <a:off x="1691680" y="4326895"/>
            <a:ext cx="129614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Doctor</a:t>
            </a:r>
          </a:p>
        </p:txBody>
      </p:sp>
      <p:sp>
        <p:nvSpPr>
          <p:cNvPr id="25" name="Rounded Rectangle 24">
            <a:extLst>
              <a:ext uri="{FF2B5EF4-FFF2-40B4-BE49-F238E27FC236}">
                <a16:creationId xmlns:a16="http://schemas.microsoft.com/office/drawing/2014/main" id="{01617230-2948-6041-AB58-27D4D47BA039}"/>
              </a:ext>
            </a:extLst>
          </p:cNvPr>
          <p:cNvSpPr>
            <a:spLocks noChangeArrowheads="1"/>
          </p:cNvSpPr>
          <p:nvPr/>
        </p:nvSpPr>
        <p:spPr bwMode="auto">
          <a:xfrm>
            <a:off x="3223844" y="4326895"/>
            <a:ext cx="1296144"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Nurse</a:t>
            </a:r>
          </a:p>
        </p:txBody>
      </p:sp>
      <p:sp>
        <p:nvSpPr>
          <p:cNvPr id="26" name="Rounded Rectangle 25">
            <a:extLst>
              <a:ext uri="{FF2B5EF4-FFF2-40B4-BE49-F238E27FC236}">
                <a16:creationId xmlns:a16="http://schemas.microsoft.com/office/drawing/2014/main" id="{A7880B80-BE09-494A-9DA1-7B2EAEAE710C}"/>
              </a:ext>
            </a:extLst>
          </p:cNvPr>
          <p:cNvSpPr>
            <a:spLocks noChangeArrowheads="1"/>
          </p:cNvSpPr>
          <p:nvPr/>
        </p:nvSpPr>
        <p:spPr bwMode="auto">
          <a:xfrm>
            <a:off x="4716016" y="4326895"/>
            <a:ext cx="1728192" cy="542265"/>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Physiotherapist</a:t>
            </a:r>
          </a:p>
        </p:txBody>
      </p:sp>
      <p:sp>
        <p:nvSpPr>
          <p:cNvPr id="27" name="Rounded Rectangle 26">
            <a:extLst>
              <a:ext uri="{FF2B5EF4-FFF2-40B4-BE49-F238E27FC236}">
                <a16:creationId xmlns:a16="http://schemas.microsoft.com/office/drawing/2014/main" id="{85FF2B0A-6E6A-DE49-97E4-61928AA29177}"/>
              </a:ext>
            </a:extLst>
          </p:cNvPr>
          <p:cNvSpPr>
            <a:spLocks noChangeArrowheads="1"/>
          </p:cNvSpPr>
          <p:nvPr/>
        </p:nvSpPr>
        <p:spPr bwMode="auto">
          <a:xfrm>
            <a:off x="1619672" y="5459453"/>
            <a:ext cx="1296144" cy="700733"/>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Midwife</a:t>
            </a:r>
          </a:p>
        </p:txBody>
      </p:sp>
      <p:sp>
        <p:nvSpPr>
          <p:cNvPr id="28" name="Rounded Rectangle 27">
            <a:extLst>
              <a:ext uri="{FF2B5EF4-FFF2-40B4-BE49-F238E27FC236}">
                <a16:creationId xmlns:a16="http://schemas.microsoft.com/office/drawing/2014/main" id="{CF36D03B-C5AC-7F4C-82CA-3462AF3BA432}"/>
              </a:ext>
            </a:extLst>
          </p:cNvPr>
          <p:cNvSpPr>
            <a:spLocks noChangeArrowheads="1"/>
          </p:cNvSpPr>
          <p:nvPr/>
        </p:nvSpPr>
        <p:spPr bwMode="auto">
          <a:xfrm>
            <a:off x="3203848" y="5459453"/>
            <a:ext cx="1296144" cy="700733"/>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Ward nurse</a:t>
            </a:r>
          </a:p>
        </p:txBody>
      </p:sp>
      <p:sp>
        <p:nvSpPr>
          <p:cNvPr id="29" name="Rounded Rectangle 28">
            <a:extLst>
              <a:ext uri="{FF2B5EF4-FFF2-40B4-BE49-F238E27FC236}">
                <a16:creationId xmlns:a16="http://schemas.microsoft.com/office/drawing/2014/main" id="{37693FB3-5955-1F49-BA33-933AE862CDA7}"/>
              </a:ext>
            </a:extLst>
          </p:cNvPr>
          <p:cNvSpPr>
            <a:spLocks noChangeArrowheads="1"/>
          </p:cNvSpPr>
          <p:nvPr/>
        </p:nvSpPr>
        <p:spPr bwMode="auto">
          <a:xfrm>
            <a:off x="4788024" y="5459453"/>
            <a:ext cx="1296144" cy="700733"/>
          </a:xfrm>
          <a:prstGeom prst="roundRect">
            <a:avLst>
              <a:gd name="adj" fmla="val 3899"/>
            </a:avLst>
          </a:prstGeom>
          <a:solidFill>
            <a:schemeClr val="accent3">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900" dirty="0">
                <a:latin typeface="Calibri" panose="020F0502020204030204" pitchFamily="34" charset="0"/>
                <a:cs typeface="Calibri" panose="020F0502020204030204" pitchFamily="34" charset="0"/>
              </a:rPr>
              <a:t>Nurse</a:t>
            </a:r>
          </a:p>
          <a:p>
            <a:pPr algn="ctr">
              <a:defRPr/>
            </a:pPr>
            <a:r>
              <a:rPr lang="en-US" sz="1900" dirty="0">
                <a:latin typeface="Calibri" panose="020F0502020204030204" pitchFamily="34" charset="0"/>
                <a:cs typeface="Calibri" panose="020F0502020204030204" pitchFamily="34" charset="0"/>
              </a:rPr>
              <a:t>Manager</a:t>
            </a:r>
          </a:p>
        </p:txBody>
      </p:sp>
      <p:cxnSp>
        <p:nvCxnSpPr>
          <p:cNvPr id="30" name="Straight Arrow Connector 29">
            <a:extLst>
              <a:ext uri="{FF2B5EF4-FFF2-40B4-BE49-F238E27FC236}">
                <a16:creationId xmlns:a16="http://schemas.microsoft.com/office/drawing/2014/main" id="{2479CC89-7A4E-F64D-A078-D82ABA1D6FF0}"/>
              </a:ext>
            </a:extLst>
          </p:cNvPr>
          <p:cNvCxnSpPr>
            <a:cxnSpLocks/>
            <a:stCxn id="18" idx="0"/>
            <a:endCxn id="8" idx="2"/>
          </p:cNvCxnSpPr>
          <p:nvPr/>
        </p:nvCxnSpPr>
        <p:spPr>
          <a:xfrm flipV="1">
            <a:off x="2414725" y="2060848"/>
            <a:ext cx="2202904"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AC681D6-7F19-4E42-9A32-EF601568AE1A}"/>
              </a:ext>
            </a:extLst>
          </p:cNvPr>
          <p:cNvCxnSpPr>
            <a:cxnSpLocks/>
            <a:stCxn id="19" idx="0"/>
            <a:endCxn id="8" idx="2"/>
          </p:cNvCxnSpPr>
          <p:nvPr/>
        </p:nvCxnSpPr>
        <p:spPr>
          <a:xfrm flipV="1">
            <a:off x="3885607" y="2060848"/>
            <a:ext cx="732022"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7EEDFF07-FFF8-F345-B30A-A3DC59D49B9E}"/>
              </a:ext>
            </a:extLst>
          </p:cNvPr>
          <p:cNvCxnSpPr>
            <a:cxnSpLocks/>
            <a:stCxn id="20" idx="0"/>
            <a:endCxn id="8" idx="2"/>
          </p:cNvCxnSpPr>
          <p:nvPr/>
        </p:nvCxnSpPr>
        <p:spPr>
          <a:xfrm flipH="1" flipV="1">
            <a:off x="4617629" y="2060848"/>
            <a:ext cx="738860"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B1EB087-FC1A-8845-AD47-FFC49E205A52}"/>
              </a:ext>
            </a:extLst>
          </p:cNvPr>
          <p:cNvCxnSpPr>
            <a:cxnSpLocks/>
            <a:stCxn id="21" idx="0"/>
            <a:endCxn id="8" idx="2"/>
          </p:cNvCxnSpPr>
          <p:nvPr/>
        </p:nvCxnSpPr>
        <p:spPr>
          <a:xfrm flipH="1" flipV="1">
            <a:off x="4617629" y="2060848"/>
            <a:ext cx="2209742"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5BDDC60A-3D39-F840-A88B-16459768A2F5}"/>
              </a:ext>
            </a:extLst>
          </p:cNvPr>
          <p:cNvCxnSpPr>
            <a:cxnSpLocks/>
            <a:stCxn id="24" idx="0"/>
            <a:endCxn id="19" idx="2"/>
          </p:cNvCxnSpPr>
          <p:nvPr/>
        </p:nvCxnSpPr>
        <p:spPr>
          <a:xfrm flipV="1">
            <a:off x="2339752" y="3356992"/>
            <a:ext cx="1545855" cy="96990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FD33145F-4C3C-754F-8D76-1E6EE95B33BC}"/>
              </a:ext>
            </a:extLst>
          </p:cNvPr>
          <p:cNvCxnSpPr>
            <a:cxnSpLocks/>
            <a:stCxn id="25" idx="0"/>
            <a:endCxn id="19" idx="2"/>
          </p:cNvCxnSpPr>
          <p:nvPr/>
        </p:nvCxnSpPr>
        <p:spPr>
          <a:xfrm flipV="1">
            <a:off x="3871916" y="3356992"/>
            <a:ext cx="13691" cy="96990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186F8190-E8FF-0E44-B43E-9E5DC7AEED9B}"/>
              </a:ext>
            </a:extLst>
          </p:cNvPr>
          <p:cNvCxnSpPr>
            <a:cxnSpLocks/>
            <a:stCxn id="22" idx="0"/>
            <a:endCxn id="8" idx="2"/>
          </p:cNvCxnSpPr>
          <p:nvPr/>
        </p:nvCxnSpPr>
        <p:spPr>
          <a:xfrm flipH="1" flipV="1">
            <a:off x="4617629" y="2060848"/>
            <a:ext cx="3680622" cy="753879"/>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2CD6CA2-EAC7-CB4F-8B5B-B19C3BB35680}"/>
              </a:ext>
            </a:extLst>
          </p:cNvPr>
          <p:cNvCxnSpPr>
            <a:cxnSpLocks/>
            <a:stCxn id="26" idx="0"/>
            <a:endCxn id="19" idx="2"/>
          </p:cNvCxnSpPr>
          <p:nvPr/>
        </p:nvCxnSpPr>
        <p:spPr>
          <a:xfrm flipH="1" flipV="1">
            <a:off x="3885607" y="3356992"/>
            <a:ext cx="1694505" cy="96990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BC3AC34-6FE1-294B-A92E-5E8D7B2C3492}"/>
              </a:ext>
            </a:extLst>
          </p:cNvPr>
          <p:cNvCxnSpPr>
            <a:cxnSpLocks/>
            <a:stCxn id="28" idx="0"/>
          </p:cNvCxnSpPr>
          <p:nvPr/>
        </p:nvCxnSpPr>
        <p:spPr>
          <a:xfrm flipV="1">
            <a:off x="3851920" y="4876589"/>
            <a:ext cx="26841" cy="582864"/>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1568636D-D1F7-9148-8BD8-49CDC5249CC8}"/>
              </a:ext>
            </a:extLst>
          </p:cNvPr>
          <p:cNvCxnSpPr>
            <a:cxnSpLocks/>
            <a:stCxn id="27" idx="0"/>
            <a:endCxn id="25" idx="2"/>
          </p:cNvCxnSpPr>
          <p:nvPr/>
        </p:nvCxnSpPr>
        <p:spPr>
          <a:xfrm flipV="1">
            <a:off x="2267744" y="4869160"/>
            <a:ext cx="1604172" cy="59029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324D204D-D2A8-A94E-B69B-FEC2CF5360BD}"/>
              </a:ext>
            </a:extLst>
          </p:cNvPr>
          <p:cNvCxnSpPr>
            <a:cxnSpLocks/>
            <a:stCxn id="29" idx="0"/>
            <a:endCxn id="25" idx="2"/>
          </p:cNvCxnSpPr>
          <p:nvPr/>
        </p:nvCxnSpPr>
        <p:spPr>
          <a:xfrm flipH="1" flipV="1">
            <a:off x="3871916" y="4869160"/>
            <a:ext cx="1564180" cy="590293"/>
          </a:xfrm>
          <a:prstGeom prst="straightConnector1">
            <a:avLst/>
          </a:prstGeom>
          <a:ln w="28575">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392795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Definition</a:t>
            </a:r>
          </a:p>
          <a:p>
            <a:pPr lvl="1"/>
            <a:r>
              <a:rPr lang="en-US" sz="3200" b="1" dirty="0">
                <a:solidFill>
                  <a:srgbClr val="C00000"/>
                </a:solidFill>
              </a:rPr>
              <a:t>A general reusable solution to a </a:t>
            </a:r>
            <a:br>
              <a:rPr lang="en-US" sz="3200" b="1" dirty="0">
                <a:solidFill>
                  <a:srgbClr val="C00000"/>
                </a:solidFill>
              </a:rPr>
            </a:br>
            <a:r>
              <a:rPr lang="en-US" sz="3200" b="1" dirty="0">
                <a:solidFill>
                  <a:srgbClr val="C00000"/>
                </a:solidFill>
              </a:rPr>
              <a:t>commonly-occurring problem </a:t>
            </a:r>
            <a:br>
              <a:rPr lang="en-US" sz="3200" b="1" dirty="0">
                <a:solidFill>
                  <a:srgbClr val="C00000"/>
                </a:solidFill>
              </a:rPr>
            </a:br>
            <a:r>
              <a:rPr lang="en-US" sz="3200" b="1" dirty="0">
                <a:solidFill>
                  <a:srgbClr val="C00000"/>
                </a:solidFill>
              </a:rPr>
              <a:t>within a given context in software design.</a:t>
            </a:r>
            <a:r>
              <a:rPr lang="en-US" sz="3200" dirty="0"/>
              <a:t> </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rgbClr val="C00000"/>
                </a:solidFill>
              </a:rPr>
              <a:t>Design pattern </a:t>
            </a:r>
            <a:r>
              <a:rPr lang="en-US" dirty="0">
                <a:solidFill>
                  <a:schemeClr val="tx2"/>
                </a:solidFill>
              </a:rPr>
              <a:t>definition</a:t>
            </a:r>
          </a:p>
        </p:txBody>
      </p:sp>
    </p:spTree>
    <p:extLst>
      <p:ext uri="{BB962C8B-B14F-4D97-AF65-F5344CB8AC3E}">
        <p14:creationId xmlns:p14="http://schemas.microsoft.com/office/powerpoint/2010/main" val="30901018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Design patterns </a:t>
            </a:r>
            <a:r>
              <a:rPr lang="en-US" dirty="0"/>
              <a:t>are </a:t>
            </a:r>
            <a:r>
              <a:rPr lang="en-US" dirty="0">
                <a:solidFill>
                  <a:srgbClr val="C00000"/>
                </a:solidFill>
              </a:rPr>
              <a:t>object-oriented</a:t>
            </a:r>
            <a:r>
              <a:rPr lang="en-US" dirty="0"/>
              <a:t> and describe solutions in terms of </a:t>
            </a:r>
            <a:r>
              <a:rPr lang="en-US" dirty="0">
                <a:solidFill>
                  <a:srgbClr val="C00000"/>
                </a:solidFill>
              </a:rPr>
              <a:t>objects</a:t>
            </a:r>
            <a:r>
              <a:rPr lang="en-US" dirty="0"/>
              <a:t> and </a:t>
            </a:r>
            <a:r>
              <a:rPr lang="en-US" dirty="0">
                <a:solidFill>
                  <a:srgbClr val="C00000"/>
                </a:solidFill>
              </a:rPr>
              <a:t>classes</a:t>
            </a:r>
            <a:r>
              <a:rPr lang="en-US" dirty="0"/>
              <a:t>. </a:t>
            </a:r>
          </a:p>
          <a:p>
            <a:r>
              <a:rPr lang="en-US" dirty="0"/>
              <a:t>They are not off-the-shelf solutions that can be directly expressed as code in an object-oriented language. </a:t>
            </a:r>
          </a:p>
          <a:p>
            <a:r>
              <a:rPr lang="en-US" dirty="0"/>
              <a:t>They describe the </a:t>
            </a:r>
            <a:r>
              <a:rPr lang="en-US" dirty="0">
                <a:solidFill>
                  <a:srgbClr val="C00000"/>
                </a:solidFill>
              </a:rPr>
              <a:t>structure of a problem solution </a:t>
            </a:r>
            <a:r>
              <a:rPr lang="en-US" dirty="0"/>
              <a:t>but have to be adapted to suit your application and the programming language that you are using.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Design pattern </a:t>
            </a:r>
          </a:p>
        </p:txBody>
      </p:sp>
    </p:spTree>
    <p:extLst>
      <p:ext uri="{BB962C8B-B14F-4D97-AF65-F5344CB8AC3E}">
        <p14:creationId xmlns:p14="http://schemas.microsoft.com/office/powerpoint/2010/main" val="6059777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Separation of concerns</a:t>
            </a:r>
          </a:p>
          <a:p>
            <a:pPr lvl="1"/>
            <a:r>
              <a:rPr lang="en-US" dirty="0"/>
              <a:t>This means that each abstraction in the program (class, method, etc.) should address a separate concern and that all aspects of that concern should be covered there. </a:t>
            </a:r>
          </a:p>
          <a:p>
            <a:r>
              <a:rPr lang="en-US" b="1" dirty="0"/>
              <a:t>Separate the ‘what’ from the ‘how</a:t>
            </a:r>
          </a:p>
          <a:p>
            <a:pPr lvl="1"/>
            <a:r>
              <a:rPr lang="en-US" dirty="0"/>
              <a:t>If a program component provides a particular service, you should make available only the information that is required to use that service (the ‘what’). The implementation of the service (‘the how’) should be of no interest to service users.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Programming principles</a:t>
            </a:r>
          </a:p>
        </p:txBody>
      </p:sp>
    </p:spTree>
    <p:extLst>
      <p:ext uri="{BB962C8B-B14F-4D97-AF65-F5344CB8AC3E}">
        <p14:creationId xmlns:p14="http://schemas.microsoft.com/office/powerpoint/2010/main" val="34855915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94619"/>
            <a:ext cx="8712968" cy="5525243"/>
          </a:xfrm>
        </p:spPr>
        <p:txBody>
          <a:bodyPr/>
          <a:lstStyle/>
          <a:p>
            <a:r>
              <a:rPr lang="en-US" b="1" dirty="0">
                <a:solidFill>
                  <a:srgbClr val="C00000"/>
                </a:solidFill>
              </a:rPr>
              <a:t>Creational patterns</a:t>
            </a:r>
          </a:p>
          <a:p>
            <a:pPr lvl="1"/>
            <a:r>
              <a:rPr lang="en-US" sz="2200" dirty="0"/>
              <a:t>These are concerned with class and object creation. They define ways of instantiating and initializing objects and classes that are more abstract than the basic class and object creation mechanisms defined in a programming language. </a:t>
            </a:r>
          </a:p>
          <a:p>
            <a:r>
              <a:rPr lang="en-US" b="1" dirty="0">
                <a:solidFill>
                  <a:srgbClr val="C00000"/>
                </a:solidFill>
              </a:rPr>
              <a:t>Structural patterns</a:t>
            </a:r>
          </a:p>
          <a:p>
            <a:pPr lvl="1"/>
            <a:r>
              <a:rPr lang="en-US" sz="2200" dirty="0"/>
              <a:t>These are concerned with class and object composition. Structural design patterns are a description of how classes and objects may be combined to create larger structures.</a:t>
            </a:r>
          </a:p>
          <a:p>
            <a:r>
              <a:rPr lang="en-US" b="1" dirty="0" err="1">
                <a:solidFill>
                  <a:srgbClr val="C00000"/>
                </a:solidFill>
              </a:rPr>
              <a:t>Behavioural</a:t>
            </a:r>
            <a:r>
              <a:rPr lang="en-US" b="1" dirty="0">
                <a:solidFill>
                  <a:srgbClr val="C00000"/>
                </a:solidFill>
              </a:rPr>
              <a:t> patterns</a:t>
            </a:r>
          </a:p>
          <a:p>
            <a:pPr lvl="1"/>
            <a:r>
              <a:rPr lang="en-US" sz="2200" dirty="0"/>
              <a:t>These are concerned with class and object communication. They show how objects interact by exchanging messages, the activities in a process and how these are distributed amongst the participating objects.</a:t>
            </a:r>
          </a:p>
          <a:p>
            <a:endParaRPr lang="en-US" sz="2400"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Common types of design patterns</a:t>
            </a:r>
          </a:p>
        </p:txBody>
      </p:sp>
    </p:spTree>
    <p:extLst>
      <p:ext uri="{BB962C8B-B14F-4D97-AF65-F5344CB8AC3E}">
        <p14:creationId xmlns:p14="http://schemas.microsoft.com/office/powerpoint/2010/main" val="27247836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Design patterns </a:t>
            </a:r>
            <a:r>
              <a:rPr lang="en-US" dirty="0"/>
              <a:t>are usually documented in the stylized way. This includes:</a:t>
            </a:r>
          </a:p>
          <a:p>
            <a:pPr lvl="1"/>
            <a:r>
              <a:rPr lang="en-US" sz="3200" dirty="0"/>
              <a:t>a meaningful name for the pattern and a brief description of what it does; </a:t>
            </a:r>
          </a:p>
          <a:p>
            <a:pPr lvl="1"/>
            <a:r>
              <a:rPr lang="en-US" sz="3200" dirty="0"/>
              <a:t>a description of the problem it solves; </a:t>
            </a:r>
          </a:p>
          <a:p>
            <a:pPr lvl="1"/>
            <a:r>
              <a:rPr lang="en-US" sz="3200" dirty="0"/>
              <a:t>a description of the solution and its implementation;</a:t>
            </a:r>
          </a:p>
          <a:p>
            <a:pPr lvl="1"/>
            <a:r>
              <a:rPr lang="en-US" sz="3200" dirty="0"/>
              <a:t>the consequences and trade-offs of using the pattern and other issues that you should consider. </a:t>
            </a:r>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Pattern description</a:t>
            </a:r>
          </a:p>
        </p:txBody>
      </p:sp>
    </p:spTree>
    <p:extLst>
      <p:ext uri="{BB962C8B-B14F-4D97-AF65-F5344CB8AC3E}">
        <p14:creationId xmlns:p14="http://schemas.microsoft.com/office/powerpoint/2010/main" val="176991845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Refactoring</a:t>
            </a:r>
            <a:r>
              <a:rPr lang="en-US" dirty="0"/>
              <a:t> means </a:t>
            </a:r>
            <a:r>
              <a:rPr lang="en-US" dirty="0">
                <a:solidFill>
                  <a:srgbClr val="C00000"/>
                </a:solidFill>
              </a:rPr>
              <a:t>changing a program to reduce its complexity</a:t>
            </a:r>
            <a:r>
              <a:rPr lang="en-US" dirty="0"/>
              <a:t> without changing the external </a:t>
            </a:r>
            <a:r>
              <a:rPr lang="en-US" dirty="0" err="1"/>
              <a:t>behaviour</a:t>
            </a:r>
            <a:r>
              <a:rPr lang="en-US" dirty="0"/>
              <a:t> of that program. </a:t>
            </a:r>
          </a:p>
          <a:p>
            <a:r>
              <a:rPr lang="en-US" b="1" dirty="0">
                <a:solidFill>
                  <a:srgbClr val="C00000"/>
                </a:solidFill>
              </a:rPr>
              <a:t>Refactoring</a:t>
            </a:r>
            <a:r>
              <a:rPr lang="en-US" dirty="0"/>
              <a:t> makes a program more </a:t>
            </a:r>
            <a:r>
              <a:rPr lang="en-US" dirty="0">
                <a:solidFill>
                  <a:srgbClr val="C00000"/>
                </a:solidFill>
              </a:rPr>
              <a:t>readable</a:t>
            </a:r>
            <a:r>
              <a:rPr lang="en-US" dirty="0"/>
              <a:t> (so reducing the ‘reading complexity’) and more </a:t>
            </a:r>
            <a:r>
              <a:rPr lang="en-US" dirty="0">
                <a:solidFill>
                  <a:srgbClr val="C00000"/>
                </a:solidFill>
              </a:rPr>
              <a:t>understandable</a:t>
            </a:r>
            <a:r>
              <a:rPr lang="en-US" dirty="0"/>
              <a:t>. </a:t>
            </a:r>
          </a:p>
          <a:p>
            <a:r>
              <a:rPr lang="en-US" dirty="0"/>
              <a:t>It also makes it </a:t>
            </a:r>
            <a:r>
              <a:rPr lang="en-US" dirty="0">
                <a:solidFill>
                  <a:srgbClr val="C00000"/>
                </a:solidFill>
              </a:rPr>
              <a:t>easier to change</a:t>
            </a:r>
            <a:r>
              <a:rPr lang="en-US" dirty="0"/>
              <a:t>, which means that you reduce the chances of making mistakes when you introduce new features.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109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Refactoring</a:t>
            </a:r>
          </a:p>
        </p:txBody>
      </p:sp>
    </p:spTree>
    <p:extLst>
      <p:ext uri="{BB962C8B-B14F-4D97-AF65-F5344CB8AC3E}">
        <p14:creationId xmlns:p14="http://schemas.microsoft.com/office/powerpoint/2010/main" val="551806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6814582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reality of programming is that as you make </a:t>
            </a:r>
            <a:r>
              <a:rPr lang="en-US" dirty="0">
                <a:solidFill>
                  <a:srgbClr val="C00000"/>
                </a:solidFill>
              </a:rPr>
              <a:t>changes and additions to existing code</a:t>
            </a:r>
            <a:r>
              <a:rPr lang="en-US" dirty="0"/>
              <a:t>, you inevitably increase its </a:t>
            </a:r>
            <a:r>
              <a:rPr lang="en-US" dirty="0">
                <a:solidFill>
                  <a:srgbClr val="C00000"/>
                </a:solidFill>
              </a:rPr>
              <a:t>complexity</a:t>
            </a:r>
            <a:r>
              <a:rPr lang="en-US" dirty="0"/>
              <a:t>. </a:t>
            </a:r>
          </a:p>
          <a:p>
            <a:pPr lvl="1"/>
            <a:r>
              <a:rPr lang="en-US" dirty="0"/>
              <a:t>The code becomes harder to understand and change.</a:t>
            </a:r>
          </a:p>
          <a:p>
            <a:pPr lvl="1"/>
            <a:r>
              <a:rPr lang="en-US" dirty="0"/>
              <a:t>The abstractions and operations that you started with become more and more complex because you modify them in ways that you did not originally anticipate.</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Refactoring</a:t>
            </a:r>
          </a:p>
        </p:txBody>
      </p:sp>
    </p:spTree>
    <p:extLst>
      <p:ext uri="{BB962C8B-B14F-4D97-AF65-F5344CB8AC3E}">
        <p14:creationId xmlns:p14="http://schemas.microsoft.com/office/powerpoint/2010/main" val="209006428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42372998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 starting point for refactoring should be to identify code ‘smells’.</a:t>
            </a:r>
          </a:p>
          <a:p>
            <a:r>
              <a:rPr lang="en-US" b="1" dirty="0">
                <a:solidFill>
                  <a:srgbClr val="C00000"/>
                </a:solidFill>
              </a:rPr>
              <a:t>Code smells </a:t>
            </a:r>
            <a:r>
              <a:rPr lang="en-US" dirty="0"/>
              <a:t>are indicators in the code that there might be a deeper problem. </a:t>
            </a:r>
          </a:p>
          <a:p>
            <a:pPr lvl="1"/>
            <a:r>
              <a:rPr lang="en-US" dirty="0"/>
              <a:t>For example, very large classes may indicate that the class is trying to do too much. This probably means that its structural complexity is high. </a:t>
            </a:r>
          </a:p>
          <a:p>
            <a:pPr lvl="1"/>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Code smells</a:t>
            </a:r>
          </a:p>
        </p:txBody>
      </p:sp>
    </p:spTree>
    <p:extLst>
      <p:ext uri="{BB962C8B-B14F-4D97-AF65-F5344CB8AC3E}">
        <p14:creationId xmlns:p14="http://schemas.microsoft.com/office/powerpoint/2010/main" val="283996599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Large classes</a:t>
            </a:r>
            <a:br>
              <a:rPr lang="en-US" dirty="0"/>
            </a:br>
            <a:r>
              <a:rPr lang="en-US" dirty="0"/>
              <a:t>Large classes may mean that the single responsibility principle is being violated. Break down large classes into easier-to-understand, smaller classes.</a:t>
            </a:r>
          </a:p>
          <a:p>
            <a:r>
              <a:rPr lang="en-US" b="1" dirty="0">
                <a:solidFill>
                  <a:srgbClr val="C00000"/>
                </a:solidFill>
              </a:rPr>
              <a:t>Long methods/functions</a:t>
            </a:r>
            <a:br>
              <a:rPr lang="en-US" dirty="0"/>
            </a:br>
            <a:r>
              <a:rPr lang="en-US" dirty="0"/>
              <a:t>Long methods or functions may indicate that the function is doing more than one thing. Split into smaller, more specific functions or methods.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Examples of code smells</a:t>
            </a:r>
          </a:p>
        </p:txBody>
      </p:sp>
    </p:spTree>
    <p:extLst>
      <p:ext uri="{BB962C8B-B14F-4D97-AF65-F5344CB8AC3E}">
        <p14:creationId xmlns:p14="http://schemas.microsoft.com/office/powerpoint/2010/main" val="47447863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Duplicated code</a:t>
            </a:r>
            <a:br>
              <a:rPr lang="en-US" dirty="0"/>
            </a:br>
            <a:r>
              <a:rPr lang="en-US" sz="2800" dirty="0"/>
              <a:t>Duplicated code may mean that when changes are needed, these have to be made everywhere the code is duplicated. Rewrite to create a single instance of the duplicated code that is used as required</a:t>
            </a:r>
          </a:p>
          <a:p>
            <a:r>
              <a:rPr lang="en-US" b="1" dirty="0">
                <a:solidFill>
                  <a:srgbClr val="C00000"/>
                </a:solidFill>
              </a:rPr>
              <a:t>Meaningless names</a:t>
            </a:r>
            <a:br>
              <a:rPr lang="en-US" dirty="0"/>
            </a:br>
            <a:r>
              <a:rPr lang="en-US" sz="2800" dirty="0"/>
              <a:t>Meaningless names are a sign of programmer haste. They make the code harder to understand. Replace with meaningful names and check for other shortcuts that the programmer may have taken.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Examples of code smells</a:t>
            </a:r>
          </a:p>
        </p:txBody>
      </p:sp>
    </p:spTree>
    <p:extLst>
      <p:ext uri="{BB962C8B-B14F-4D97-AF65-F5344CB8AC3E}">
        <p14:creationId xmlns:p14="http://schemas.microsoft.com/office/powerpoint/2010/main" val="373641026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Unused code</a:t>
            </a:r>
            <a:br>
              <a:rPr lang="en-US" b="1" dirty="0">
                <a:solidFill>
                  <a:srgbClr val="C00000"/>
                </a:solidFill>
              </a:rPr>
            </a:br>
            <a:r>
              <a:rPr lang="en-US" dirty="0"/>
              <a:t>This simply increases the reading complexity of the code. Delete it even if it has been commented out. If you find you need it later, you should be able to retrieve it from the code management system.</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Examples of code smells</a:t>
            </a:r>
          </a:p>
        </p:txBody>
      </p:sp>
    </p:spTree>
    <p:extLst>
      <p:ext uri="{BB962C8B-B14F-4D97-AF65-F5344CB8AC3E}">
        <p14:creationId xmlns:p14="http://schemas.microsoft.com/office/powerpoint/2010/main" val="238011194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490563"/>
            <a:ext cx="8712968" cy="5029299"/>
          </a:xfrm>
        </p:spPr>
        <p:txBody>
          <a:bodyPr/>
          <a:lstStyle/>
          <a:p>
            <a:r>
              <a:rPr lang="en-US" b="1" dirty="0">
                <a:solidFill>
                  <a:srgbClr val="C00000"/>
                </a:solidFill>
              </a:rPr>
              <a:t>Reading complexity</a:t>
            </a:r>
            <a:br>
              <a:rPr lang="en-US" b="1" dirty="0">
                <a:solidFill>
                  <a:srgbClr val="C00000"/>
                </a:solidFill>
              </a:rPr>
            </a:br>
            <a:r>
              <a:rPr lang="en-US" dirty="0"/>
              <a:t>You can rename variable, function and class names throughout your program to make their purpose more obvious.</a:t>
            </a:r>
          </a:p>
          <a:p>
            <a:r>
              <a:rPr lang="en-US" b="1" dirty="0">
                <a:solidFill>
                  <a:srgbClr val="C00000"/>
                </a:solidFill>
              </a:rPr>
              <a:t>Structural complexity</a:t>
            </a:r>
            <a:br>
              <a:rPr lang="en-US" dirty="0"/>
            </a:br>
            <a:r>
              <a:rPr lang="en-US" dirty="0"/>
              <a:t>You can break long classes or functions into shorter units that are likely to be more cohesive than the original large class.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368152"/>
          </a:xfrm>
        </p:spPr>
        <p:txBody>
          <a:bodyPr/>
          <a:lstStyle/>
          <a:p>
            <a:r>
              <a:rPr lang="en-US" dirty="0">
                <a:solidFill>
                  <a:schemeClr val="tx2"/>
                </a:solidFill>
              </a:rPr>
              <a:t>Examples of refactoring for complexity reduction</a:t>
            </a:r>
          </a:p>
        </p:txBody>
      </p:sp>
    </p:spTree>
    <p:extLst>
      <p:ext uri="{BB962C8B-B14F-4D97-AF65-F5344CB8AC3E}">
        <p14:creationId xmlns:p14="http://schemas.microsoft.com/office/powerpoint/2010/main" val="406097066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490563"/>
            <a:ext cx="8712968" cy="5029299"/>
          </a:xfrm>
        </p:spPr>
        <p:txBody>
          <a:bodyPr/>
          <a:lstStyle/>
          <a:p>
            <a:r>
              <a:rPr lang="en-US" b="1" dirty="0">
                <a:solidFill>
                  <a:srgbClr val="C00000"/>
                </a:solidFill>
              </a:rPr>
              <a:t>Data complexity</a:t>
            </a:r>
            <a:br>
              <a:rPr lang="en-US" b="1" dirty="0">
                <a:solidFill>
                  <a:srgbClr val="C00000"/>
                </a:solidFill>
              </a:rPr>
            </a:br>
            <a:r>
              <a:rPr lang="en-US" dirty="0"/>
              <a:t>You can simplify data by changing your database schema or reducing its complexity. For example, you can merge related tables in your database to remove duplicated data held in these tables.</a:t>
            </a:r>
          </a:p>
          <a:p>
            <a:r>
              <a:rPr lang="en-US" b="1" dirty="0">
                <a:solidFill>
                  <a:srgbClr val="C00000"/>
                </a:solidFill>
              </a:rPr>
              <a:t>Decision complexity</a:t>
            </a:r>
            <a:br>
              <a:rPr lang="en-US" dirty="0"/>
            </a:br>
            <a:r>
              <a:rPr lang="en-US" dirty="0"/>
              <a:t>You can replace a series of deeply nested if-then-else statements with guard clauses.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368152"/>
          </a:xfrm>
        </p:spPr>
        <p:txBody>
          <a:bodyPr/>
          <a:lstStyle/>
          <a:p>
            <a:r>
              <a:rPr lang="en-US" dirty="0">
                <a:solidFill>
                  <a:schemeClr val="tx2"/>
                </a:solidFill>
              </a:rPr>
              <a:t>Examples of refactoring for complexity reduction</a:t>
            </a:r>
          </a:p>
        </p:txBody>
      </p:sp>
    </p:spTree>
    <p:extLst>
      <p:ext uri="{BB962C8B-B14F-4D97-AF65-F5344CB8AC3E}">
        <p14:creationId xmlns:p14="http://schemas.microsoft.com/office/powerpoint/2010/main" val="112826874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352029"/>
            <a:ext cx="8712968" cy="5167834"/>
          </a:xfrm>
        </p:spPr>
        <p:txBody>
          <a:bodyPr/>
          <a:lstStyle/>
          <a:p>
            <a:r>
              <a:rPr lang="en-US" dirty="0"/>
              <a:t>Exceptions are events that disrupt the normal flow of processing in a program. </a:t>
            </a:r>
          </a:p>
          <a:p>
            <a:r>
              <a:rPr lang="en-US" dirty="0"/>
              <a:t>When an exception occurs, control is automatically transferred to exception management code. </a:t>
            </a:r>
          </a:p>
          <a:p>
            <a:r>
              <a:rPr lang="en-US" dirty="0"/>
              <a:t>Most modern programming languages include a mechanism for exception handling. </a:t>
            </a:r>
          </a:p>
          <a:p>
            <a:r>
              <a:rPr lang="en-US" sz="3000" dirty="0"/>
              <a:t>In Python, you use **</a:t>
            </a:r>
            <a:r>
              <a:rPr lang="en-US" sz="3000" dirty="0">
                <a:solidFill>
                  <a:srgbClr val="C00000"/>
                </a:solidFill>
              </a:rPr>
              <a:t>try-except</a:t>
            </a:r>
            <a:r>
              <a:rPr lang="en-US" sz="3000" dirty="0"/>
              <a:t>** keywords to indicate exception handling code; </a:t>
            </a:r>
            <a:br>
              <a:rPr lang="en-US" sz="3000" dirty="0"/>
            </a:br>
            <a:r>
              <a:rPr lang="en-US" sz="3000" dirty="0"/>
              <a:t>in Java, the equivalent keywords are **</a:t>
            </a:r>
            <a:r>
              <a:rPr lang="en-US" sz="3000" dirty="0">
                <a:solidFill>
                  <a:srgbClr val="C00000"/>
                </a:solidFill>
              </a:rPr>
              <a:t>try-catch</a:t>
            </a:r>
            <a:r>
              <a:rPr lang="en-US" sz="3000"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368152"/>
          </a:xfrm>
        </p:spPr>
        <p:txBody>
          <a:bodyPr/>
          <a:lstStyle/>
          <a:p>
            <a:r>
              <a:rPr lang="en-US" dirty="0">
                <a:solidFill>
                  <a:schemeClr val="tx2"/>
                </a:solidFill>
              </a:rPr>
              <a:t>Exception handling</a:t>
            </a:r>
          </a:p>
        </p:txBody>
      </p:sp>
    </p:spTree>
    <p:extLst>
      <p:ext uri="{BB962C8B-B14F-4D97-AF65-F5344CB8AC3E}">
        <p14:creationId xmlns:p14="http://schemas.microsoft.com/office/powerpoint/2010/main" val="182414078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119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Exception handling</a:t>
            </a:r>
          </a:p>
        </p:txBody>
      </p:sp>
      <p:sp>
        <p:nvSpPr>
          <p:cNvPr id="7" name="Rounded Rectangle 6">
            <a:extLst>
              <a:ext uri="{FF2B5EF4-FFF2-40B4-BE49-F238E27FC236}">
                <a16:creationId xmlns:a16="http://schemas.microsoft.com/office/drawing/2014/main" id="{56130FBA-7553-9A4E-B20C-D0A8B3BB7CED}"/>
              </a:ext>
            </a:extLst>
          </p:cNvPr>
          <p:cNvSpPr>
            <a:spLocks noChangeArrowheads="1"/>
          </p:cNvSpPr>
          <p:nvPr/>
        </p:nvSpPr>
        <p:spPr bwMode="auto">
          <a:xfrm>
            <a:off x="3387249" y="1324506"/>
            <a:ext cx="4137079" cy="3018493"/>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6A7F10F1-3E09-C24A-8CA5-E00509A6C4C7}"/>
              </a:ext>
            </a:extLst>
          </p:cNvPr>
          <p:cNvCxnSpPr>
            <a:cxnSpLocks/>
          </p:cNvCxnSpPr>
          <p:nvPr/>
        </p:nvCxnSpPr>
        <p:spPr>
          <a:xfrm>
            <a:off x="3695917" y="1484784"/>
            <a:ext cx="0" cy="1256586"/>
          </a:xfrm>
          <a:prstGeom prst="straightConnector1">
            <a:avLst/>
          </a:prstGeom>
          <a:ln w="38100">
            <a:solidFill>
              <a:schemeClr val="accent6">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 name="Elbow Connector 8">
            <a:extLst>
              <a:ext uri="{FF2B5EF4-FFF2-40B4-BE49-F238E27FC236}">
                <a16:creationId xmlns:a16="http://schemas.microsoft.com/office/drawing/2014/main" id="{05828910-5824-1D47-A0BC-2F3C75BF3674}"/>
              </a:ext>
            </a:extLst>
          </p:cNvPr>
          <p:cNvCxnSpPr>
            <a:cxnSpLocks/>
            <a:stCxn id="16" idx="3"/>
            <a:endCxn id="34" idx="6"/>
          </p:cNvCxnSpPr>
          <p:nvPr/>
        </p:nvCxnSpPr>
        <p:spPr>
          <a:xfrm>
            <a:off x="7057712" y="2765281"/>
            <a:ext cx="466614" cy="1949505"/>
          </a:xfrm>
          <a:prstGeom prst="bentConnector3">
            <a:avLst>
              <a:gd name="adj1" fmla="val 148991"/>
            </a:avLst>
          </a:prstGeom>
          <a:ln w="38100">
            <a:solidFill>
              <a:schemeClr val="accent6">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03BEF10-DE84-BC4E-91B4-81B7B2ED1248}"/>
              </a:ext>
            </a:extLst>
          </p:cNvPr>
          <p:cNvSpPr txBox="1"/>
          <p:nvPr/>
        </p:nvSpPr>
        <p:spPr>
          <a:xfrm>
            <a:off x="230393" y="1388869"/>
            <a:ext cx="295520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Executing code</a:t>
            </a:r>
          </a:p>
        </p:txBody>
      </p:sp>
      <p:sp>
        <p:nvSpPr>
          <p:cNvPr id="12" name="TextBox 11">
            <a:extLst>
              <a:ext uri="{FF2B5EF4-FFF2-40B4-BE49-F238E27FC236}">
                <a16:creationId xmlns:a16="http://schemas.microsoft.com/office/drawing/2014/main" id="{5FA2F5B5-C29A-AE4A-BFC8-255EB4A9AA12}"/>
              </a:ext>
            </a:extLst>
          </p:cNvPr>
          <p:cNvSpPr txBox="1"/>
          <p:nvPr/>
        </p:nvSpPr>
        <p:spPr>
          <a:xfrm>
            <a:off x="140130" y="4779149"/>
            <a:ext cx="3135726" cy="954107"/>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Exception-handling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block</a:t>
            </a:r>
          </a:p>
        </p:txBody>
      </p:sp>
      <p:sp>
        <p:nvSpPr>
          <p:cNvPr id="13" name="Rounded Rectangle 12">
            <a:extLst>
              <a:ext uri="{FF2B5EF4-FFF2-40B4-BE49-F238E27FC236}">
                <a16:creationId xmlns:a16="http://schemas.microsoft.com/office/drawing/2014/main" id="{072CF9C3-EFDE-1240-92BE-4162550D46B8}"/>
              </a:ext>
            </a:extLst>
          </p:cNvPr>
          <p:cNvSpPr>
            <a:spLocks noChangeArrowheads="1"/>
          </p:cNvSpPr>
          <p:nvPr/>
        </p:nvSpPr>
        <p:spPr bwMode="auto">
          <a:xfrm>
            <a:off x="3387248" y="4650474"/>
            <a:ext cx="4137079" cy="1409522"/>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D8EB41E7-4F80-6F4F-A227-C1362F683C8B}"/>
              </a:ext>
            </a:extLst>
          </p:cNvPr>
          <p:cNvSpPr>
            <a:spLocks noChangeArrowheads="1"/>
          </p:cNvSpPr>
          <p:nvPr/>
        </p:nvSpPr>
        <p:spPr bwMode="auto">
          <a:xfrm>
            <a:off x="3853864" y="2532813"/>
            <a:ext cx="3203848" cy="464936"/>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Exception raised</a:t>
            </a:r>
          </a:p>
        </p:txBody>
      </p:sp>
      <p:sp>
        <p:nvSpPr>
          <p:cNvPr id="17" name="Rounded Rectangle 16">
            <a:extLst>
              <a:ext uri="{FF2B5EF4-FFF2-40B4-BE49-F238E27FC236}">
                <a16:creationId xmlns:a16="http://schemas.microsoft.com/office/drawing/2014/main" id="{7B4649BC-8EFF-EA40-A20B-36CF9B58AF9B}"/>
              </a:ext>
            </a:extLst>
          </p:cNvPr>
          <p:cNvSpPr>
            <a:spLocks noChangeArrowheads="1"/>
          </p:cNvSpPr>
          <p:nvPr/>
        </p:nvSpPr>
        <p:spPr bwMode="auto">
          <a:xfrm>
            <a:off x="3853864" y="1508695"/>
            <a:ext cx="3203848" cy="464936"/>
          </a:xfrm>
          <a:prstGeom prst="roundRect">
            <a:avLst>
              <a:gd name="adj" fmla="val 3899"/>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Normal processing</a:t>
            </a:r>
          </a:p>
        </p:txBody>
      </p:sp>
      <p:sp>
        <p:nvSpPr>
          <p:cNvPr id="19" name="Rounded Rectangle 18">
            <a:extLst>
              <a:ext uri="{FF2B5EF4-FFF2-40B4-BE49-F238E27FC236}">
                <a16:creationId xmlns:a16="http://schemas.microsoft.com/office/drawing/2014/main" id="{BAC395DE-8307-3646-A1EB-0CDD02410F47}"/>
              </a:ext>
            </a:extLst>
          </p:cNvPr>
          <p:cNvSpPr>
            <a:spLocks noChangeArrowheads="1"/>
          </p:cNvSpPr>
          <p:nvPr/>
        </p:nvSpPr>
        <p:spPr bwMode="auto">
          <a:xfrm>
            <a:off x="3853864" y="3164111"/>
            <a:ext cx="3203848" cy="464936"/>
          </a:xfrm>
          <a:prstGeom prst="roundRect">
            <a:avLst>
              <a:gd name="adj" fmla="val 3899"/>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Normal processing</a:t>
            </a:r>
          </a:p>
        </p:txBody>
      </p:sp>
      <p:sp>
        <p:nvSpPr>
          <p:cNvPr id="20" name="Rounded Rectangle 19">
            <a:extLst>
              <a:ext uri="{FF2B5EF4-FFF2-40B4-BE49-F238E27FC236}">
                <a16:creationId xmlns:a16="http://schemas.microsoft.com/office/drawing/2014/main" id="{29308939-8868-4549-BD0F-B3A280F05DB7}"/>
              </a:ext>
            </a:extLst>
          </p:cNvPr>
          <p:cNvSpPr>
            <a:spLocks noChangeArrowheads="1"/>
          </p:cNvSpPr>
          <p:nvPr/>
        </p:nvSpPr>
        <p:spPr bwMode="auto">
          <a:xfrm>
            <a:off x="3853864" y="3758913"/>
            <a:ext cx="3203848" cy="464936"/>
          </a:xfrm>
          <a:prstGeom prst="roundRect">
            <a:avLst>
              <a:gd name="adj" fmla="val 3899"/>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Exit</a:t>
            </a:r>
          </a:p>
        </p:txBody>
      </p:sp>
      <p:sp>
        <p:nvSpPr>
          <p:cNvPr id="22" name="Rounded Rectangle 21">
            <a:extLst>
              <a:ext uri="{FF2B5EF4-FFF2-40B4-BE49-F238E27FC236}">
                <a16:creationId xmlns:a16="http://schemas.microsoft.com/office/drawing/2014/main" id="{A0F83EEB-2938-8144-81DF-124DF7DAD8C8}"/>
              </a:ext>
            </a:extLst>
          </p:cNvPr>
          <p:cNvSpPr>
            <a:spLocks noChangeArrowheads="1"/>
          </p:cNvSpPr>
          <p:nvPr/>
        </p:nvSpPr>
        <p:spPr bwMode="auto">
          <a:xfrm>
            <a:off x="3853863" y="5314954"/>
            <a:ext cx="3203848" cy="634326"/>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Exception re-raised or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abnormal exit</a:t>
            </a:r>
          </a:p>
        </p:txBody>
      </p:sp>
      <p:sp>
        <p:nvSpPr>
          <p:cNvPr id="23" name="Rounded Rectangle 22">
            <a:extLst>
              <a:ext uri="{FF2B5EF4-FFF2-40B4-BE49-F238E27FC236}">
                <a16:creationId xmlns:a16="http://schemas.microsoft.com/office/drawing/2014/main" id="{3851D7E8-1FA7-E549-97EE-A2C8E2F2D038}"/>
              </a:ext>
            </a:extLst>
          </p:cNvPr>
          <p:cNvSpPr>
            <a:spLocks noChangeArrowheads="1"/>
          </p:cNvSpPr>
          <p:nvPr/>
        </p:nvSpPr>
        <p:spPr bwMode="auto">
          <a:xfrm>
            <a:off x="3853863" y="4752545"/>
            <a:ext cx="3203848" cy="464936"/>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Exception-handling code</a:t>
            </a:r>
          </a:p>
        </p:txBody>
      </p:sp>
      <p:cxnSp>
        <p:nvCxnSpPr>
          <p:cNvPr id="30" name="Straight Arrow Connector 29">
            <a:extLst>
              <a:ext uri="{FF2B5EF4-FFF2-40B4-BE49-F238E27FC236}">
                <a16:creationId xmlns:a16="http://schemas.microsoft.com/office/drawing/2014/main" id="{AE336B26-56E1-4E41-9BED-A88241D0CF6A}"/>
              </a:ext>
            </a:extLst>
          </p:cNvPr>
          <p:cNvCxnSpPr>
            <a:cxnSpLocks/>
          </p:cNvCxnSpPr>
          <p:nvPr/>
        </p:nvCxnSpPr>
        <p:spPr>
          <a:xfrm flipH="1">
            <a:off x="3679873" y="3164111"/>
            <a:ext cx="16044" cy="1093229"/>
          </a:xfrm>
          <a:prstGeom prst="straightConnector1">
            <a:avLst/>
          </a:prstGeom>
          <a:ln w="38100">
            <a:solidFill>
              <a:schemeClr val="accent6">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4" name="Oval 33">
            <a:extLst>
              <a:ext uri="{FF2B5EF4-FFF2-40B4-BE49-F238E27FC236}">
                <a16:creationId xmlns:a16="http://schemas.microsoft.com/office/drawing/2014/main" id="{875697D6-04D7-CC4A-B7FA-8E8B1481A767}"/>
              </a:ext>
            </a:extLst>
          </p:cNvPr>
          <p:cNvSpPr/>
          <p:nvPr/>
        </p:nvSpPr>
        <p:spPr>
          <a:xfrm>
            <a:off x="7446223" y="4641829"/>
            <a:ext cx="78103" cy="145914"/>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374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448604813"/>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120</a:t>
            </a:fld>
            <a:endParaRPr lang="zh-TW" altLang="en-US"/>
          </a:p>
        </p:txBody>
      </p:sp>
      <p:sp>
        <p:nvSpPr>
          <p:cNvPr id="7" name="YOUNG_DRIVER_AGE_LIMIT = 25 OLDER_DRIVER_AGE = 70 ELDERLY_DRIVER_AGE = 80…">
            <a:extLst>
              <a:ext uri="{FF2B5EF4-FFF2-40B4-BE49-F238E27FC236}">
                <a16:creationId xmlns:a16="http://schemas.microsoft.com/office/drawing/2014/main" id="{67D2B1AB-ECBF-7D41-85D9-01A7E13F93F5}"/>
              </a:ext>
            </a:extLst>
          </p:cNvPr>
          <p:cNvSpPr txBox="1">
            <a:spLocks/>
          </p:cNvSpPr>
          <p:nvPr/>
        </p:nvSpPr>
        <p:spPr bwMode="auto">
          <a:xfrm>
            <a:off x="395536" y="1772816"/>
            <a:ext cx="8424936" cy="4824535"/>
          </a:xfrm>
          <a:prstGeom prst="rect">
            <a:avLst/>
          </a:prstGeom>
          <a:solidFill>
            <a:srgbClr val="FFD579">
              <a:alpha val="50196"/>
            </a:srgbClr>
          </a:solidFill>
          <a:ln>
            <a:noFill/>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426466">
              <a:spcBef>
                <a:spcPts val="300"/>
              </a:spcBef>
              <a:buNone/>
              <a:defRPr sz="1752"/>
            </a:pPr>
            <a:r>
              <a:rPr kumimoji="0" lang="en-US" sz="3000" b="1" dirty="0">
                <a:solidFill>
                  <a:srgbClr val="C00000"/>
                </a:solidFill>
                <a:latin typeface="Courier" pitchFamily="2" charset="0"/>
              </a:rPr>
              <a:t>try:</a:t>
            </a:r>
          </a:p>
          <a:p>
            <a:pPr marL="0" indent="0" defTabSz="426466">
              <a:spcBef>
                <a:spcPts val="300"/>
              </a:spcBef>
              <a:buNone/>
              <a:defRPr sz="1752"/>
            </a:pPr>
            <a:r>
              <a:rPr kumimoji="0" lang="en-US" sz="3000" dirty="0">
                <a:latin typeface="Courier" pitchFamily="2" charset="0"/>
              </a:rPr>
              <a:t>  f = open(”file1.txt")</a:t>
            </a:r>
          </a:p>
          <a:p>
            <a:pPr marL="0" indent="0" defTabSz="426466">
              <a:spcBef>
                <a:spcPts val="300"/>
              </a:spcBef>
              <a:buNone/>
              <a:defRPr sz="1752"/>
            </a:pPr>
            <a:r>
              <a:rPr kumimoji="0" lang="en-US" sz="3000" dirty="0">
                <a:latin typeface="Courier" pitchFamily="2" charset="0"/>
              </a:rPr>
              <a:t>  </a:t>
            </a:r>
            <a:r>
              <a:rPr kumimoji="0" lang="en-US" sz="3000" dirty="0" err="1">
                <a:latin typeface="Courier" pitchFamily="2" charset="0"/>
              </a:rPr>
              <a:t>f.write</a:t>
            </a:r>
            <a:r>
              <a:rPr kumimoji="0" lang="en-US" sz="3000" dirty="0">
                <a:latin typeface="Courier" pitchFamily="2" charset="0"/>
              </a:rPr>
              <a:t>(”Hello World")</a:t>
            </a:r>
          </a:p>
          <a:p>
            <a:pPr marL="0" indent="0" defTabSz="426466">
              <a:spcBef>
                <a:spcPts val="300"/>
              </a:spcBef>
              <a:buNone/>
              <a:defRPr sz="1752"/>
            </a:pPr>
            <a:r>
              <a:rPr kumimoji="0" lang="en-US" sz="3000" b="1" dirty="0">
                <a:solidFill>
                  <a:srgbClr val="C00000"/>
                </a:solidFill>
                <a:latin typeface="Courier" pitchFamily="2" charset="0"/>
              </a:rPr>
              <a:t>except:</a:t>
            </a:r>
          </a:p>
          <a:p>
            <a:pPr marL="0" indent="0" defTabSz="426466">
              <a:spcBef>
                <a:spcPts val="300"/>
              </a:spcBef>
              <a:buNone/>
              <a:defRPr sz="1752"/>
            </a:pPr>
            <a:r>
              <a:rPr kumimoji="0" lang="en-US" sz="3000" dirty="0">
                <a:latin typeface="Courier" pitchFamily="2" charset="0"/>
              </a:rPr>
              <a:t>  print(”writing file error!")</a:t>
            </a:r>
          </a:p>
          <a:p>
            <a:pPr marL="0" indent="0" defTabSz="426466">
              <a:spcBef>
                <a:spcPts val="300"/>
              </a:spcBef>
              <a:buNone/>
              <a:defRPr sz="1752"/>
            </a:pPr>
            <a:r>
              <a:rPr kumimoji="0" lang="en-US" sz="3000" b="1" dirty="0">
                <a:solidFill>
                  <a:srgbClr val="C00000"/>
                </a:solidFill>
                <a:latin typeface="Courier" pitchFamily="2" charset="0"/>
              </a:rPr>
              <a:t>finally:</a:t>
            </a:r>
          </a:p>
          <a:p>
            <a:pPr marL="0" indent="0" defTabSz="426466">
              <a:spcBef>
                <a:spcPts val="300"/>
              </a:spcBef>
              <a:buNone/>
              <a:defRPr sz="1752"/>
            </a:pPr>
            <a:r>
              <a:rPr kumimoji="0" lang="en-US" sz="3000" dirty="0">
                <a:latin typeface="Courier" pitchFamily="2" charset="0"/>
              </a:rPr>
              <a:t>  </a:t>
            </a:r>
            <a:r>
              <a:rPr kumimoji="0" lang="en-US" sz="3000" dirty="0" err="1">
                <a:latin typeface="Courier" pitchFamily="2" charset="0"/>
              </a:rPr>
              <a:t>f.close</a:t>
            </a:r>
            <a:r>
              <a:rPr kumimoji="0" lang="en-US" sz="3000" dirty="0">
                <a:latin typeface="Courier" pitchFamily="2" charset="0"/>
              </a:rPr>
              <a:t>()</a:t>
            </a:r>
          </a:p>
        </p:txBody>
      </p:sp>
      <p:sp>
        <p:nvSpPr>
          <p:cNvPr id="6" name="Title 1">
            <a:extLst>
              <a:ext uri="{FF2B5EF4-FFF2-40B4-BE49-F238E27FC236}">
                <a16:creationId xmlns:a16="http://schemas.microsoft.com/office/drawing/2014/main" id="{FAF77E8F-6ABA-B041-9C80-FFA57356F547}"/>
              </a:ext>
            </a:extLst>
          </p:cNvPr>
          <p:cNvSpPr>
            <a:spLocks noGrp="1"/>
          </p:cNvSpPr>
          <p:nvPr>
            <p:ph type="title"/>
          </p:nvPr>
        </p:nvSpPr>
        <p:spPr>
          <a:xfrm>
            <a:off x="251520" y="44624"/>
            <a:ext cx="8712968" cy="1368152"/>
          </a:xfrm>
        </p:spPr>
        <p:txBody>
          <a:bodyPr/>
          <a:lstStyle/>
          <a:p>
            <a:r>
              <a:rPr lang="en-US" sz="5400" dirty="0">
                <a:solidFill>
                  <a:schemeClr val="tx2"/>
                </a:solidFill>
                <a:latin typeface="+mj-lt"/>
              </a:rPr>
              <a:t>Python</a:t>
            </a:r>
            <a:br>
              <a:rPr lang="en-US" dirty="0">
                <a:solidFill>
                  <a:srgbClr val="C00000"/>
                </a:solidFill>
                <a:latin typeface="Courier" pitchFamily="2" charset="0"/>
              </a:rPr>
            </a:br>
            <a:r>
              <a:rPr lang="en-US" dirty="0">
                <a:solidFill>
                  <a:srgbClr val="C00000"/>
                </a:solidFill>
                <a:latin typeface="Courier" pitchFamily="2" charset="0"/>
              </a:rPr>
              <a:t>try: except: finally:</a:t>
            </a:r>
          </a:p>
        </p:txBody>
      </p:sp>
      <p:sp>
        <p:nvSpPr>
          <p:cNvPr id="5" name="Footer Placeholder 4">
            <a:extLst>
              <a:ext uri="{FF2B5EF4-FFF2-40B4-BE49-F238E27FC236}">
                <a16:creationId xmlns:a16="http://schemas.microsoft.com/office/drawing/2014/main" id="{3AD39390-CA60-C944-8DBE-CDFD298251E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Python Try Except: https://www.w3schools.com/python/</a:t>
            </a:r>
            <a:r>
              <a:rPr lang="en-US" altLang="zh-TW" sz="1000" dirty="0" err="1"/>
              <a:t>python_try_except.asp</a:t>
            </a:r>
            <a:endParaRPr lang="es-ES" altLang="zh-TW" sz="1000" dirty="0"/>
          </a:p>
        </p:txBody>
      </p:sp>
    </p:spTree>
    <p:extLst>
      <p:ext uri="{BB962C8B-B14F-4D97-AF65-F5344CB8AC3E}">
        <p14:creationId xmlns:p14="http://schemas.microsoft.com/office/powerpoint/2010/main" val="112583107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121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Auto-save and activity logging</a:t>
            </a:r>
          </a:p>
        </p:txBody>
      </p:sp>
      <p:cxnSp>
        <p:nvCxnSpPr>
          <p:cNvPr id="8" name="Straight Arrow Connector 7">
            <a:extLst>
              <a:ext uri="{FF2B5EF4-FFF2-40B4-BE49-F238E27FC236}">
                <a16:creationId xmlns:a16="http://schemas.microsoft.com/office/drawing/2014/main" id="{0A5C8867-545C-CA42-9E0F-7F49BC03EB7B}"/>
              </a:ext>
            </a:extLst>
          </p:cNvPr>
          <p:cNvCxnSpPr>
            <a:cxnSpLocks/>
            <a:stCxn id="9" idx="2"/>
            <a:endCxn id="17" idx="0"/>
          </p:cNvCxnSpPr>
          <p:nvPr/>
        </p:nvCxnSpPr>
        <p:spPr>
          <a:xfrm flipH="1">
            <a:off x="2885322" y="2406699"/>
            <a:ext cx="7983" cy="62335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E5981FD8-1F4A-8D4C-BFD8-11E738F4D1B9}"/>
              </a:ext>
            </a:extLst>
          </p:cNvPr>
          <p:cNvSpPr>
            <a:spLocks noChangeArrowheads="1"/>
          </p:cNvSpPr>
          <p:nvPr/>
        </p:nvSpPr>
        <p:spPr bwMode="auto">
          <a:xfrm>
            <a:off x="1619672" y="1351299"/>
            <a:ext cx="2547266" cy="1055400"/>
          </a:xfrm>
          <a:prstGeom prst="roundRect">
            <a:avLst>
              <a:gd name="adj" fmla="val 22016"/>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Auto-save</a:t>
            </a:r>
          </a:p>
        </p:txBody>
      </p:sp>
      <p:sp>
        <p:nvSpPr>
          <p:cNvPr id="11" name="Rounded Rectangle 10">
            <a:extLst>
              <a:ext uri="{FF2B5EF4-FFF2-40B4-BE49-F238E27FC236}">
                <a16:creationId xmlns:a16="http://schemas.microsoft.com/office/drawing/2014/main" id="{5744A265-C04B-9F42-BB54-8C2BF10A48F2}"/>
              </a:ext>
            </a:extLst>
          </p:cNvPr>
          <p:cNvSpPr>
            <a:spLocks noChangeArrowheads="1"/>
          </p:cNvSpPr>
          <p:nvPr/>
        </p:nvSpPr>
        <p:spPr bwMode="auto">
          <a:xfrm>
            <a:off x="5130081" y="1351299"/>
            <a:ext cx="2547266" cy="1055400"/>
          </a:xfrm>
          <a:prstGeom prst="roundRect">
            <a:avLst>
              <a:gd name="adj" fmla="val 20267"/>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Command</a:t>
            </a:r>
          </a:p>
          <a:p>
            <a:pPr algn="ctr">
              <a:defRPr/>
            </a:pPr>
            <a:r>
              <a:rPr lang="en-US" sz="3200" b="1" dirty="0">
                <a:latin typeface="Calibri" panose="020F0502020204030204" pitchFamily="34" charset="0"/>
                <a:cs typeface="Calibri" panose="020F0502020204030204" pitchFamily="34" charset="0"/>
              </a:rPr>
              <a:t>logger</a:t>
            </a:r>
          </a:p>
        </p:txBody>
      </p:sp>
      <p:sp>
        <p:nvSpPr>
          <p:cNvPr id="12" name="Rounded Rectangle 11">
            <a:extLst>
              <a:ext uri="{FF2B5EF4-FFF2-40B4-BE49-F238E27FC236}">
                <a16:creationId xmlns:a16="http://schemas.microsoft.com/office/drawing/2014/main" id="{5569F413-069F-AD4B-A2B0-2CDA43E0655A}"/>
              </a:ext>
            </a:extLst>
          </p:cNvPr>
          <p:cNvSpPr>
            <a:spLocks noChangeArrowheads="1"/>
          </p:cNvSpPr>
          <p:nvPr/>
        </p:nvSpPr>
        <p:spPr bwMode="auto">
          <a:xfrm>
            <a:off x="3270482" y="4539034"/>
            <a:ext cx="2547266" cy="978197"/>
          </a:xfrm>
          <a:prstGeom prst="roundRect">
            <a:avLst>
              <a:gd name="adj" fmla="val 18518"/>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Crash</a:t>
            </a:r>
          </a:p>
          <a:p>
            <a:pPr algn="ctr">
              <a:defRPr/>
            </a:pPr>
            <a:r>
              <a:rPr lang="en-US" sz="3200" b="1" dirty="0">
                <a:latin typeface="Calibri" panose="020F0502020204030204" pitchFamily="34" charset="0"/>
                <a:cs typeface="Calibri" panose="020F0502020204030204" pitchFamily="34" charset="0"/>
              </a:rPr>
              <a:t>recovery</a:t>
            </a:r>
          </a:p>
        </p:txBody>
      </p:sp>
      <p:cxnSp>
        <p:nvCxnSpPr>
          <p:cNvPr id="14" name="Straight Arrow Connector 13">
            <a:extLst>
              <a:ext uri="{FF2B5EF4-FFF2-40B4-BE49-F238E27FC236}">
                <a16:creationId xmlns:a16="http://schemas.microsoft.com/office/drawing/2014/main" id="{E329047B-8278-5B4B-BEC5-6417ECB2579E}"/>
              </a:ext>
            </a:extLst>
          </p:cNvPr>
          <p:cNvCxnSpPr>
            <a:cxnSpLocks/>
            <a:stCxn id="11" idx="2"/>
            <a:endCxn id="18" idx="0"/>
          </p:cNvCxnSpPr>
          <p:nvPr/>
        </p:nvCxnSpPr>
        <p:spPr>
          <a:xfrm flipH="1">
            <a:off x="6395731" y="2406699"/>
            <a:ext cx="7983" cy="62335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7E9C45B-74BB-EA45-B048-75CCB351C227}"/>
              </a:ext>
            </a:extLst>
          </p:cNvPr>
          <p:cNvSpPr txBox="1"/>
          <p:nvPr/>
        </p:nvSpPr>
        <p:spPr>
          <a:xfrm>
            <a:off x="1691680" y="3030051"/>
            <a:ext cx="2387283" cy="830997"/>
          </a:xfrm>
          <a:prstGeom prst="rect">
            <a:avLst/>
          </a:prstGeom>
          <a:noFill/>
        </p:spPr>
        <p:txBody>
          <a:bodyPr wrap="square" rtlCol="0">
            <a:spAutoFit/>
          </a:bodyPr>
          <a:lstStyle/>
          <a:p>
            <a:pPr algn="ctr"/>
            <a:r>
              <a:rPr lang="en-US" sz="2400" b="1" dirty="0">
                <a:solidFill>
                  <a:schemeClr val="accent1">
                    <a:lumMod val="75000"/>
                  </a:schemeClr>
                </a:solidFill>
                <a:latin typeface="Calibri" panose="020F0502020204030204" pitchFamily="34" charset="0"/>
                <a:cs typeface="Calibri" panose="020F0502020204030204" pitchFamily="34" charset="0"/>
              </a:rPr>
              <a:t>Last </a:t>
            </a:r>
            <a:br>
              <a:rPr lang="en-US" sz="2400" b="1" dirty="0">
                <a:solidFill>
                  <a:schemeClr val="accent1">
                    <a:lumMod val="75000"/>
                  </a:schemeClr>
                </a:solidFill>
                <a:latin typeface="Calibri" panose="020F0502020204030204" pitchFamily="34" charset="0"/>
                <a:cs typeface="Calibri" panose="020F0502020204030204" pitchFamily="34" charset="0"/>
              </a:rPr>
            </a:br>
            <a:r>
              <a:rPr lang="en-US" sz="2400" b="1" dirty="0">
                <a:solidFill>
                  <a:schemeClr val="accent1">
                    <a:lumMod val="75000"/>
                  </a:schemeClr>
                </a:solidFill>
                <a:latin typeface="Calibri" panose="020F0502020204030204" pitchFamily="34" charset="0"/>
                <a:cs typeface="Calibri" panose="020F0502020204030204" pitchFamily="34" charset="0"/>
              </a:rPr>
              <a:t>saved state</a:t>
            </a:r>
          </a:p>
        </p:txBody>
      </p:sp>
      <p:sp>
        <p:nvSpPr>
          <p:cNvPr id="18" name="TextBox 17">
            <a:extLst>
              <a:ext uri="{FF2B5EF4-FFF2-40B4-BE49-F238E27FC236}">
                <a16:creationId xmlns:a16="http://schemas.microsoft.com/office/drawing/2014/main" id="{55F0E867-2843-E344-A4EF-DF0EDEF6A2D5}"/>
              </a:ext>
            </a:extLst>
          </p:cNvPr>
          <p:cNvSpPr txBox="1"/>
          <p:nvPr/>
        </p:nvSpPr>
        <p:spPr>
          <a:xfrm>
            <a:off x="5202089" y="3030051"/>
            <a:ext cx="2387283" cy="830997"/>
          </a:xfrm>
          <a:prstGeom prst="rect">
            <a:avLst/>
          </a:prstGeom>
          <a:noFill/>
        </p:spPr>
        <p:txBody>
          <a:bodyPr wrap="square" rtlCol="0">
            <a:spAutoFit/>
          </a:bodyPr>
          <a:lstStyle/>
          <a:p>
            <a:pPr algn="ctr"/>
            <a:r>
              <a:rPr lang="en-US" sz="2400" b="1" dirty="0">
                <a:solidFill>
                  <a:schemeClr val="accent1">
                    <a:lumMod val="75000"/>
                  </a:schemeClr>
                </a:solidFill>
                <a:latin typeface="Calibri" panose="020F0502020204030204" pitchFamily="34" charset="0"/>
                <a:cs typeface="Calibri" panose="020F0502020204030204" pitchFamily="34" charset="0"/>
              </a:rPr>
              <a:t>Command </a:t>
            </a:r>
            <a:br>
              <a:rPr lang="en-US" sz="2400" b="1" dirty="0">
                <a:solidFill>
                  <a:schemeClr val="accent1">
                    <a:lumMod val="75000"/>
                  </a:schemeClr>
                </a:solidFill>
                <a:latin typeface="Calibri" panose="020F0502020204030204" pitchFamily="34" charset="0"/>
                <a:cs typeface="Calibri" panose="020F0502020204030204" pitchFamily="34" charset="0"/>
              </a:rPr>
            </a:br>
            <a:r>
              <a:rPr lang="en-US" sz="2400" b="1" dirty="0">
                <a:solidFill>
                  <a:schemeClr val="accent1">
                    <a:lumMod val="75000"/>
                  </a:schemeClr>
                </a:solidFill>
                <a:latin typeface="Calibri" panose="020F0502020204030204" pitchFamily="34" charset="0"/>
                <a:cs typeface="Calibri" panose="020F0502020204030204" pitchFamily="34" charset="0"/>
              </a:rPr>
              <a:t>executed</a:t>
            </a:r>
          </a:p>
        </p:txBody>
      </p:sp>
      <p:sp>
        <p:nvSpPr>
          <p:cNvPr id="19" name="TextBox 18">
            <a:extLst>
              <a:ext uri="{FF2B5EF4-FFF2-40B4-BE49-F238E27FC236}">
                <a16:creationId xmlns:a16="http://schemas.microsoft.com/office/drawing/2014/main" id="{38C23234-0FEA-C344-8B9B-1E27D438A347}"/>
              </a:ext>
            </a:extLst>
          </p:cNvPr>
          <p:cNvSpPr txBox="1"/>
          <p:nvPr/>
        </p:nvSpPr>
        <p:spPr>
          <a:xfrm>
            <a:off x="3342490" y="5848341"/>
            <a:ext cx="2387283" cy="830997"/>
          </a:xfrm>
          <a:prstGeom prst="rect">
            <a:avLst/>
          </a:prstGeom>
          <a:noFill/>
        </p:spPr>
        <p:txBody>
          <a:bodyPr wrap="square" rtlCol="0">
            <a:spAutoFit/>
          </a:bodyPr>
          <a:lstStyle/>
          <a:p>
            <a:pPr algn="ctr"/>
            <a:r>
              <a:rPr lang="en-US" sz="2400" b="1" dirty="0">
                <a:solidFill>
                  <a:schemeClr val="accent1">
                    <a:lumMod val="75000"/>
                  </a:schemeClr>
                </a:solidFill>
                <a:latin typeface="Calibri" panose="020F0502020204030204" pitchFamily="34" charset="0"/>
                <a:cs typeface="Calibri" panose="020F0502020204030204" pitchFamily="34" charset="0"/>
              </a:rPr>
              <a:t>Restored </a:t>
            </a:r>
            <a:br>
              <a:rPr lang="en-US" sz="2400" b="1" dirty="0">
                <a:solidFill>
                  <a:schemeClr val="accent1">
                    <a:lumMod val="75000"/>
                  </a:schemeClr>
                </a:solidFill>
                <a:latin typeface="Calibri" panose="020F0502020204030204" pitchFamily="34" charset="0"/>
                <a:cs typeface="Calibri" panose="020F0502020204030204" pitchFamily="34" charset="0"/>
              </a:rPr>
            </a:br>
            <a:r>
              <a:rPr lang="en-US" sz="2400" b="1" dirty="0">
                <a:solidFill>
                  <a:schemeClr val="accent1">
                    <a:lumMod val="75000"/>
                  </a:schemeClr>
                </a:solidFill>
                <a:latin typeface="Calibri" panose="020F0502020204030204" pitchFamily="34" charset="0"/>
                <a:cs typeface="Calibri" panose="020F0502020204030204" pitchFamily="34" charset="0"/>
              </a:rPr>
              <a:t>state</a:t>
            </a:r>
          </a:p>
        </p:txBody>
      </p:sp>
      <p:cxnSp>
        <p:nvCxnSpPr>
          <p:cNvPr id="20" name="Straight Arrow Connector 19">
            <a:extLst>
              <a:ext uri="{FF2B5EF4-FFF2-40B4-BE49-F238E27FC236}">
                <a16:creationId xmlns:a16="http://schemas.microsoft.com/office/drawing/2014/main" id="{2584C6A1-6281-DC45-B99A-E593AA6323FE}"/>
              </a:ext>
            </a:extLst>
          </p:cNvPr>
          <p:cNvCxnSpPr>
            <a:cxnSpLocks/>
          </p:cNvCxnSpPr>
          <p:nvPr/>
        </p:nvCxnSpPr>
        <p:spPr>
          <a:xfrm>
            <a:off x="2946310" y="3861048"/>
            <a:ext cx="925632" cy="604266"/>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5A489AC-FDEE-A847-82C6-BE2D5D0A47D8}"/>
              </a:ext>
            </a:extLst>
          </p:cNvPr>
          <p:cNvCxnSpPr>
            <a:cxnSpLocks/>
          </p:cNvCxnSpPr>
          <p:nvPr/>
        </p:nvCxnSpPr>
        <p:spPr>
          <a:xfrm flipH="1">
            <a:off x="5255599" y="3763459"/>
            <a:ext cx="1014098" cy="701855"/>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CC50E928-9196-A14C-B33E-49A309A206DD}"/>
              </a:ext>
            </a:extLst>
          </p:cNvPr>
          <p:cNvCxnSpPr>
            <a:cxnSpLocks/>
            <a:stCxn id="12" idx="2"/>
            <a:endCxn id="19" idx="0"/>
          </p:cNvCxnSpPr>
          <p:nvPr/>
        </p:nvCxnSpPr>
        <p:spPr>
          <a:xfrm flipH="1">
            <a:off x="4536132" y="5517231"/>
            <a:ext cx="7983" cy="331110"/>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683703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dirty="0"/>
              <a:t>The most important </a:t>
            </a:r>
            <a:r>
              <a:rPr lang="en-US" sz="2800" b="1" dirty="0">
                <a:solidFill>
                  <a:srgbClr val="C00000"/>
                </a:solidFill>
              </a:rPr>
              <a:t>quality</a:t>
            </a:r>
            <a:r>
              <a:rPr lang="en-US" sz="2800" dirty="0"/>
              <a:t> attributes for most software products are </a:t>
            </a:r>
            <a:r>
              <a:rPr lang="en-US" sz="2800" b="1" dirty="0">
                <a:solidFill>
                  <a:srgbClr val="C00000"/>
                </a:solidFill>
              </a:rPr>
              <a:t>reliability, security, availability</a:t>
            </a:r>
            <a:r>
              <a:rPr lang="en-US" sz="2800" b="1" dirty="0"/>
              <a:t>, </a:t>
            </a:r>
            <a:r>
              <a:rPr lang="en-US" sz="2800" b="1" dirty="0">
                <a:solidFill>
                  <a:srgbClr val="C00000"/>
                </a:solidFill>
              </a:rPr>
              <a:t>usability, responsiveness and maintainability</a:t>
            </a:r>
            <a:r>
              <a:rPr lang="en-US" sz="2800" dirty="0"/>
              <a:t>.</a:t>
            </a:r>
          </a:p>
          <a:p>
            <a:r>
              <a:rPr lang="en-US" sz="2800" dirty="0"/>
              <a:t>To avoid introducing faults into your program, you should use </a:t>
            </a:r>
            <a:r>
              <a:rPr lang="en-US" sz="2800" b="1" dirty="0">
                <a:solidFill>
                  <a:srgbClr val="C00000"/>
                </a:solidFill>
              </a:rPr>
              <a:t>programming practices </a:t>
            </a:r>
            <a:r>
              <a:rPr lang="en-US" sz="2800" dirty="0"/>
              <a:t>that reduce the probability that you will make mistakes.</a:t>
            </a:r>
          </a:p>
          <a:p>
            <a:r>
              <a:rPr lang="en-US" sz="2800" dirty="0"/>
              <a:t>You should always aim to </a:t>
            </a:r>
            <a:r>
              <a:rPr lang="en-US" sz="2800" dirty="0">
                <a:solidFill>
                  <a:srgbClr val="C00000"/>
                </a:solidFill>
              </a:rPr>
              <a:t>minimize </a:t>
            </a:r>
            <a:r>
              <a:rPr lang="en-US" sz="2800" b="1" dirty="0">
                <a:solidFill>
                  <a:srgbClr val="C00000"/>
                </a:solidFill>
              </a:rPr>
              <a:t>complexity</a:t>
            </a:r>
            <a:r>
              <a:rPr lang="en-US" sz="2800" dirty="0">
                <a:solidFill>
                  <a:srgbClr val="C00000"/>
                </a:solidFill>
              </a:rPr>
              <a:t> </a:t>
            </a:r>
            <a:r>
              <a:rPr lang="en-US" sz="2800" dirty="0"/>
              <a:t>in your programs. </a:t>
            </a:r>
            <a:r>
              <a:rPr lang="en-US" sz="2800" dirty="0">
                <a:solidFill>
                  <a:srgbClr val="C00000"/>
                </a:solidFill>
              </a:rPr>
              <a:t>Complexity</a:t>
            </a:r>
            <a:r>
              <a:rPr lang="en-US" sz="2800" dirty="0"/>
              <a:t> makes programs </a:t>
            </a:r>
            <a:r>
              <a:rPr lang="en-US" sz="2800" dirty="0">
                <a:solidFill>
                  <a:srgbClr val="C00000"/>
                </a:solidFill>
              </a:rPr>
              <a:t>harder to understand</a:t>
            </a:r>
            <a:r>
              <a:rPr lang="en-US" sz="2800" dirty="0"/>
              <a:t>. It increases the chances of programmer </a:t>
            </a:r>
            <a:r>
              <a:rPr lang="en-US" sz="2800" dirty="0">
                <a:solidFill>
                  <a:srgbClr val="C00000"/>
                </a:solidFill>
              </a:rPr>
              <a:t>errors</a:t>
            </a:r>
            <a:r>
              <a:rPr lang="en-US" sz="2800" dirty="0"/>
              <a:t> and makes the program more </a:t>
            </a:r>
            <a:r>
              <a:rPr lang="en-US" sz="2800" dirty="0">
                <a:solidFill>
                  <a:srgbClr val="C00000"/>
                </a:solidFill>
              </a:rPr>
              <a:t>difficult to change</a:t>
            </a:r>
            <a:r>
              <a:rPr lang="en-US" sz="2800" dirty="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122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8649864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80729"/>
            <a:ext cx="8712968" cy="5539134"/>
          </a:xfrm>
        </p:spPr>
        <p:txBody>
          <a:bodyPr/>
          <a:lstStyle/>
          <a:p>
            <a:r>
              <a:rPr lang="en-US" sz="2800" b="1" dirty="0">
                <a:solidFill>
                  <a:srgbClr val="C00000"/>
                </a:solidFill>
              </a:rPr>
              <a:t>Design patterns </a:t>
            </a:r>
            <a:r>
              <a:rPr lang="en-US" sz="2800" dirty="0"/>
              <a:t>are tried and tested solutions to commonly occurring problems. Using patterns is an effective way of reducing program complexity.</a:t>
            </a:r>
          </a:p>
          <a:p>
            <a:r>
              <a:rPr lang="en-US" sz="2800" b="1" dirty="0">
                <a:solidFill>
                  <a:srgbClr val="C00000"/>
                </a:solidFill>
              </a:rPr>
              <a:t>Refactoring</a:t>
            </a:r>
            <a:r>
              <a:rPr lang="en-US" sz="2800" dirty="0"/>
              <a:t> is the process of reducing the complexity of an existing program without changing its functionality. It is good practice to refactor your program regularly to make it easier to read and understand.</a:t>
            </a:r>
          </a:p>
          <a:p>
            <a:r>
              <a:rPr lang="en-US" sz="2800" b="1" dirty="0">
                <a:solidFill>
                  <a:srgbClr val="C00000"/>
                </a:solidFill>
              </a:rPr>
              <a:t>Input validation </a:t>
            </a:r>
            <a:r>
              <a:rPr lang="en-US" sz="2800" dirty="0"/>
              <a:t>involves checking all user inputs to ensure that they are in the format that is expected by your program. Input validation helps avoid the introduction of malicious code into your system and traps user errors that can pollute your database.</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123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76148072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b="1" dirty="0">
                <a:solidFill>
                  <a:srgbClr val="C00000"/>
                </a:solidFill>
              </a:rPr>
              <a:t>Regular expressions </a:t>
            </a:r>
            <a:r>
              <a:rPr lang="en-US" sz="2800" dirty="0"/>
              <a:t>are a way of defining patterns that can match a range of possible input strings. Regular expression matching is a compact and fast way of checking that an input string conforms to the rules you have defined.</a:t>
            </a:r>
          </a:p>
          <a:p>
            <a:r>
              <a:rPr lang="en-US" sz="2800" dirty="0"/>
              <a:t>You should check that </a:t>
            </a:r>
            <a:r>
              <a:rPr lang="en-US" sz="2800" dirty="0">
                <a:solidFill>
                  <a:srgbClr val="C00000"/>
                </a:solidFill>
              </a:rPr>
              <a:t>numbers</a:t>
            </a:r>
            <a:r>
              <a:rPr lang="en-US" sz="2800" dirty="0"/>
              <a:t> have </a:t>
            </a:r>
            <a:r>
              <a:rPr lang="en-US" sz="2800" dirty="0">
                <a:solidFill>
                  <a:srgbClr val="C00000"/>
                </a:solidFill>
              </a:rPr>
              <a:t>sensible values </a:t>
            </a:r>
            <a:r>
              <a:rPr lang="en-US" sz="2800" dirty="0"/>
              <a:t>depending on the type of input expected. You should also check number sequences for feasibility.</a:t>
            </a:r>
          </a:p>
          <a:p>
            <a:r>
              <a:rPr lang="en-US" sz="2800" dirty="0"/>
              <a:t>You should assume that your program may </a:t>
            </a:r>
            <a:r>
              <a:rPr lang="en-US" sz="2800" dirty="0">
                <a:solidFill>
                  <a:srgbClr val="C00000"/>
                </a:solidFill>
              </a:rPr>
              <a:t>fail</a:t>
            </a:r>
            <a:r>
              <a:rPr lang="en-US" sz="2800" dirty="0"/>
              <a:t> and to manage these failures so that they have minimal impact on the user. </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5558885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800" b="1" dirty="0">
                <a:solidFill>
                  <a:srgbClr val="C00000"/>
                </a:solidFill>
              </a:rPr>
              <a:t>Exception management </a:t>
            </a:r>
            <a:r>
              <a:rPr lang="en-US" sz="2800" dirty="0"/>
              <a:t>is supported in most modern programming languages. Control is transferred to your own </a:t>
            </a:r>
            <a:r>
              <a:rPr lang="en-US" sz="2800" b="1" dirty="0">
                <a:solidFill>
                  <a:srgbClr val="C00000"/>
                </a:solidFill>
              </a:rPr>
              <a:t>exception handler</a:t>
            </a:r>
            <a:r>
              <a:rPr lang="en-US" sz="2800" dirty="0"/>
              <a:t> to </a:t>
            </a:r>
            <a:r>
              <a:rPr lang="en-US" sz="2800" dirty="0">
                <a:solidFill>
                  <a:schemeClr val="accent1"/>
                </a:solidFill>
              </a:rPr>
              <a:t>deal with the failure </a:t>
            </a:r>
            <a:r>
              <a:rPr lang="en-US" sz="2800" dirty="0"/>
              <a:t>when a program exception is detected.</a:t>
            </a:r>
          </a:p>
          <a:p>
            <a:r>
              <a:rPr lang="en-US" sz="2800" dirty="0"/>
              <a:t>You should </a:t>
            </a:r>
            <a:r>
              <a:rPr lang="en-US" sz="2800" b="1" dirty="0">
                <a:solidFill>
                  <a:srgbClr val="C00000"/>
                </a:solidFill>
              </a:rPr>
              <a:t>log user updates </a:t>
            </a:r>
            <a:r>
              <a:rPr lang="en-US" sz="2800" dirty="0"/>
              <a:t>and </a:t>
            </a:r>
            <a:r>
              <a:rPr lang="en-US" sz="2800" b="1" dirty="0">
                <a:solidFill>
                  <a:srgbClr val="C00000"/>
                </a:solidFill>
              </a:rPr>
              <a:t>maintain user data snapshots</a:t>
            </a:r>
            <a:r>
              <a:rPr lang="en-US" sz="2800" dirty="0"/>
              <a:t> as your program executes. In the event of a failure, you can use these to recover the work that the user has done. You should also include ways of recognizing and recovering from external service failures.</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125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8144955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980728"/>
            <a:ext cx="8229600" cy="5746650"/>
          </a:xfrm>
        </p:spPr>
        <p:txBody>
          <a:bodyPr/>
          <a:lstStyle/>
          <a:p>
            <a:r>
              <a:rPr lang="en-US" altLang="zh-TW" sz="2200" dirty="0"/>
              <a:t>Ian Sommerville (2019), Engineering Software Products: An Introduction to Modern Software Engineering, Pearson.</a:t>
            </a:r>
          </a:p>
          <a:p>
            <a:r>
              <a:rPr lang="en-US" altLang="zh-TW" sz="2200" dirty="0"/>
              <a:t>Ian Sommerville (2015), Software Engineering, 10th Edition, Pearson.</a:t>
            </a:r>
          </a:p>
          <a:p>
            <a:r>
              <a:rPr lang="en-US" altLang="zh-TW" sz="2200" dirty="0"/>
              <a:t>Titus Winters, Tom </a:t>
            </a:r>
            <a:r>
              <a:rPr lang="en-US" altLang="zh-TW" sz="2200" dirty="0" err="1"/>
              <a:t>Manshreck</a:t>
            </a:r>
            <a:r>
              <a:rPr lang="en-US" altLang="zh-TW" sz="2200" dirty="0"/>
              <a:t>, and Hyrum Wright (2020), Software Engineering at Google: Lessons Learned from Programming Over Time, O'Reilly Media.</a:t>
            </a:r>
          </a:p>
          <a:p>
            <a:r>
              <a:rPr lang="en-US" sz="2200" dirty="0"/>
              <a:t>Project Management Institute (2021), A Guide to the Project Management Body of Knowledge (PMBOK Guide) – Seventh Edition and The Standard for Project Management, PMI</a:t>
            </a:r>
          </a:p>
          <a:p>
            <a:r>
              <a:rPr lang="en-US" sz="2200" dirty="0"/>
              <a:t>Project Management Institute (2017), A Guide to the Project Management Body of Knowledge (PMBOK Guide), Sixth Edition, Project Management Institute</a:t>
            </a:r>
          </a:p>
          <a:p>
            <a:r>
              <a:rPr lang="en-US" sz="2200" dirty="0"/>
              <a:t>Project Management Institute (2017), Agile Practice Guide, Project Management Institute</a:t>
            </a:r>
          </a:p>
          <a:p>
            <a:endParaRPr lang="en-US" sz="220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126</a:t>
            </a:fld>
            <a:endParaRPr lang="zh-TW" altLang="en-US"/>
          </a:p>
        </p:txBody>
      </p:sp>
    </p:spTree>
    <p:extLst>
      <p:ext uri="{BB962C8B-B14F-4D97-AF65-F5344CB8AC3E}">
        <p14:creationId xmlns:p14="http://schemas.microsoft.com/office/powerpoint/2010/main" val="644435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853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1076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763640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7620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1306547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231261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222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2021/09/23   </a:t>
            </a:r>
            <a:r>
              <a:rPr lang="zh-TW" altLang="en-US" sz="2400" dirty="0"/>
              <a:t>軟體工程概論 </a:t>
            </a:r>
            <a:r>
              <a:rPr lang="en-US" altLang="zh-TW" sz="2000" dirty="0"/>
              <a:t>(</a:t>
            </a:r>
            <a:r>
              <a:rPr lang="en-US" sz="2000" dirty="0"/>
              <a:t>Introduction to Software Engineering)</a:t>
            </a:r>
          </a:p>
          <a:p>
            <a:pPr marL="0" indent="0">
              <a:buNone/>
            </a:pPr>
            <a:r>
              <a:rPr lang="en-US" sz="2400" dirty="0"/>
              <a:t>2   2021/09/30   </a:t>
            </a:r>
            <a:r>
              <a:rPr lang="zh-TW" altLang="en-US" sz="2400" dirty="0"/>
              <a:t>軟體產品與專案管理：軟體產品管理，原型設計</a:t>
            </a:r>
            <a:br>
              <a:rPr lang="en-US" altLang="zh-TW" sz="2400" dirty="0"/>
            </a:br>
            <a:r>
              <a:rPr lang="en-US" altLang="zh-TW" sz="2200" dirty="0"/>
              <a:t>                             </a:t>
            </a:r>
            <a:r>
              <a:rPr lang="zh-TW" altLang="en-US" sz="2200" dirty="0"/>
              <a:t> </a:t>
            </a: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2021/10/07   </a:t>
            </a:r>
            <a:r>
              <a:rPr lang="zh-TW" altLang="en-US" sz="2400" dirty="0"/>
              <a:t>敏捷軟體工程：</a:t>
            </a:r>
            <a:r>
              <a:rPr lang="zh-TW" altLang="en-US" sz="2200" dirty="0"/>
              <a:t>敏捷方法、</a:t>
            </a:r>
            <a:r>
              <a:rPr lang="en-US" sz="2200" dirty="0"/>
              <a:t>Scrum、</a:t>
            </a:r>
            <a:r>
              <a:rPr lang="zh-TW" altLang="en-US" sz="2200" dirty="0"/>
              <a:t>極限程式設計 </a:t>
            </a:r>
            <a:br>
              <a:rPr lang="en-US" altLang="zh-TW" sz="2400" dirty="0"/>
            </a:br>
            <a:r>
              <a:rPr lang="en-US" altLang="zh-TW" sz="2200" dirty="0"/>
              <a:t>                                 (</a:t>
            </a:r>
            <a:r>
              <a:rPr lang="en-US" sz="2200" dirty="0"/>
              <a:t>Agile Software Engineering: </a:t>
            </a:r>
            <a:br>
              <a:rPr lang="en-US" sz="2200" dirty="0"/>
            </a:br>
            <a:r>
              <a:rPr lang="en-US" sz="2200" dirty="0"/>
              <a:t>                                   Agile methods, Scrum, and Extreme Programming)</a:t>
            </a:r>
          </a:p>
          <a:p>
            <a:pPr marL="0" indent="0">
              <a:buNone/>
            </a:pPr>
            <a:r>
              <a:rPr lang="en-US" sz="2400" dirty="0"/>
              <a:t>4   2021/10/14   </a:t>
            </a:r>
            <a:r>
              <a:rPr lang="zh-TW" altLang="en-US" sz="2400" dirty="0"/>
              <a:t>功能、場景和故事 </a:t>
            </a:r>
            <a:r>
              <a:rPr lang="en-US" altLang="zh-TW" sz="2200" dirty="0"/>
              <a:t>(</a:t>
            </a:r>
            <a:r>
              <a:rPr lang="en-US" sz="2200" dirty="0"/>
              <a:t>Features, Scenarios, and Stories)</a:t>
            </a:r>
          </a:p>
          <a:p>
            <a:pPr marL="0" indent="0">
              <a:buNone/>
            </a:pPr>
            <a:r>
              <a:rPr lang="en-US" sz="2400" dirty="0">
                <a:solidFill>
                  <a:schemeClr val="accent5">
                    <a:lumMod val="75000"/>
                  </a:schemeClr>
                </a:solidFill>
              </a:rPr>
              <a:t>5   2021/10/21   </a:t>
            </a:r>
            <a:r>
              <a:rPr lang="zh-TW" altLang="en-US" sz="2400" dirty="0">
                <a:solidFill>
                  <a:schemeClr val="accent5">
                    <a:lumMod val="75000"/>
                  </a:schemeClr>
                </a:solidFill>
              </a:rPr>
              <a:t>軟體工程個案研究 </a:t>
            </a:r>
            <a:r>
              <a:rPr lang="en-US" sz="2400" dirty="0">
                <a:solidFill>
                  <a:schemeClr val="accent5">
                    <a:lumMod val="75000"/>
                  </a:schemeClr>
                </a:solidFill>
              </a:rPr>
              <a:t>I </a:t>
            </a:r>
            <a:r>
              <a:rPr lang="en-US" sz="1800" dirty="0">
                <a:solidFill>
                  <a:schemeClr val="accent5">
                    <a:lumMod val="75000"/>
                  </a:schemeClr>
                </a:solidFill>
              </a:rPr>
              <a:t>(Case Study on Software Engineering I)</a:t>
            </a:r>
          </a:p>
          <a:p>
            <a:pPr marL="0" indent="0">
              <a:buNone/>
            </a:pPr>
            <a:r>
              <a:rPr lang="en-US" altLang="zh-TW" sz="2400" dirty="0"/>
              <a:t>6   2021/10/28   </a:t>
            </a:r>
            <a:r>
              <a:rPr lang="zh-TW" altLang="en-US" sz="2400" dirty="0"/>
              <a:t>軟體架構：架構設計、系統分解、分散式架構</a:t>
            </a:r>
            <a:br>
              <a:rPr lang="en-US" altLang="zh-TW" sz="2400" dirty="0"/>
            </a:br>
            <a:r>
              <a:rPr lang="en-US" altLang="zh-TW" sz="2400" dirty="0"/>
              <a:t>                             </a:t>
            </a:r>
            <a:r>
              <a:rPr lang="zh-TW" altLang="en-US" sz="2400" dirty="0"/>
              <a:t> </a:t>
            </a:r>
            <a:r>
              <a:rPr lang="en-US" altLang="zh-TW" sz="2200" dirty="0"/>
              <a:t>(</a:t>
            </a:r>
            <a:r>
              <a:rPr lang="en-US" sz="2200" dirty="0"/>
              <a:t>Software Architecture: Architectural design,</a:t>
            </a:r>
            <a:br>
              <a:rPr lang="en-US" sz="2200" dirty="0"/>
            </a:br>
            <a:r>
              <a:rPr lang="en-US" sz="2200" dirty="0"/>
              <a:t>                                  System decomposition, and Distribution architecture)</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906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1812170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746669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702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3442568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27120016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32766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3275856" y="3717031"/>
            <a:ext cx="2526852" cy="2655893"/>
          </a:xfrm>
          <a:prstGeom prst="arc">
            <a:avLst>
              <a:gd name="adj1" fmla="val 11501282"/>
              <a:gd name="adj2" fmla="val 2110293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1180687" y="2704607"/>
            <a:ext cx="1303081" cy="0"/>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1180687" y="203926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2551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code </a:t>
            </a:r>
            <a:br>
              <a:rPr lang="en-US" sz="2400" b="1" dirty="0">
                <a:latin typeface="+mn-lt"/>
                <a:ea typeface="+mn-ea"/>
              </a:rPr>
            </a:br>
            <a:r>
              <a:rPr lang="en-US" sz="2400" b="1" dirty="0">
                <a:latin typeface="+mn-lt"/>
                <a:ea typeface="+mn-ea"/>
              </a:rPr>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5377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3430228" y="1393449"/>
            <a:ext cx="2808440" cy="2393634"/>
          </a:xfrm>
          <a:prstGeom prst="arc">
            <a:avLst>
              <a:gd name="adj1" fmla="val 11908221"/>
              <a:gd name="adj2" fmla="val 2067111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3500645" y="2147041"/>
            <a:ext cx="2808440" cy="2393634"/>
          </a:xfrm>
          <a:prstGeom prst="arc">
            <a:avLst>
              <a:gd name="adj1" fmla="val 182114"/>
              <a:gd name="adj2" fmla="val 2924959"/>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4930385"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Make small </a:t>
            </a:r>
          </a:p>
          <a:p>
            <a:pPr algn="ctr">
              <a:defRPr/>
            </a:pPr>
            <a:r>
              <a:rPr lang="en-US" sz="2400" b="1" dirty="0">
                <a:latin typeface="+mn-lt"/>
                <a:ea typeface="+mn-ea"/>
              </a:rPr>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3275856" y="2147041"/>
            <a:ext cx="2808440" cy="2393634"/>
          </a:xfrm>
          <a:prstGeom prst="arc">
            <a:avLst>
              <a:gd name="adj1" fmla="val 8966232"/>
              <a:gd name="adj2" fmla="val 1082931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2043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3193016" y="3869451"/>
            <a:ext cx="2681700" cy="2655893"/>
          </a:xfrm>
          <a:prstGeom prst="arc">
            <a:avLst>
              <a:gd name="adj1" fmla="val 2513734"/>
              <a:gd name="adj2" fmla="val 8510562"/>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3009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6308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6206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2699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300810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4536132" y="1793384"/>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3995936" y="1205737"/>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3665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Unit </a:t>
            </a:r>
            <a:br>
              <a:rPr lang="en-US" sz="2800" b="1" dirty="0">
                <a:latin typeface="+mn-lt"/>
                <a:ea typeface="+mn-ea"/>
              </a:rPr>
            </a:br>
            <a:r>
              <a:rPr lang="en-US" sz="2800" b="1" dirty="0">
                <a:latin typeface="+mn-lt"/>
                <a:ea typeface="+mn-ea"/>
              </a:rPr>
              <a:t>Testing</a:t>
            </a:r>
          </a:p>
        </p:txBody>
      </p:sp>
      <p:sp>
        <p:nvSpPr>
          <p:cNvPr id="13" name="Arc 12">
            <a:extLst>
              <a:ext uri="{FF2B5EF4-FFF2-40B4-BE49-F238E27FC236}">
                <a16:creationId xmlns:a16="http://schemas.microsoft.com/office/drawing/2014/main" id="{B970074F-E481-834A-AD49-3E2F6AE69B34}"/>
              </a:ext>
            </a:extLst>
          </p:cNvPr>
          <p:cNvSpPr/>
          <p:nvPr/>
        </p:nvSpPr>
        <p:spPr>
          <a:xfrm>
            <a:off x="2806040" y="2510155"/>
            <a:ext cx="3566160" cy="3566160"/>
          </a:xfrm>
          <a:prstGeom prst="arc">
            <a:avLst>
              <a:gd name="adj1" fmla="val 11870910"/>
              <a:gd name="adj2" fmla="val 1428111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2806040" y="2510155"/>
            <a:ext cx="3566160" cy="3566160"/>
          </a:xfrm>
          <a:prstGeom prst="arc">
            <a:avLst>
              <a:gd name="adj1" fmla="val 18184479"/>
              <a:gd name="adj2" fmla="val 2069306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2806040" y="2510155"/>
            <a:ext cx="3566160" cy="3566160"/>
          </a:xfrm>
          <a:prstGeom prst="arc">
            <a:avLst>
              <a:gd name="adj1" fmla="val 1136777"/>
              <a:gd name="adj2" fmla="val 3784898"/>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2806040" y="2510155"/>
            <a:ext cx="3566160" cy="3566160"/>
          </a:xfrm>
          <a:prstGeom prst="arc">
            <a:avLst>
              <a:gd name="adj1" fmla="val 7389206"/>
              <a:gd name="adj2" fmla="val 9871474"/>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5580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Feature</a:t>
            </a:r>
            <a:br>
              <a:rPr lang="en-US" sz="2800" b="1" dirty="0">
                <a:latin typeface="+mn-lt"/>
                <a:ea typeface="+mn-ea"/>
              </a:rPr>
            </a:br>
            <a:r>
              <a:rPr lang="en-US" sz="2800" b="1" dirty="0">
                <a:latin typeface="+mn-lt"/>
                <a:ea typeface="+mn-ea"/>
              </a:rPr>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3665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System</a:t>
            </a:r>
            <a:br>
              <a:rPr lang="en-US" sz="2800" b="1" dirty="0">
                <a:latin typeface="+mn-lt"/>
                <a:ea typeface="+mn-ea"/>
              </a:rPr>
            </a:br>
            <a:r>
              <a:rPr lang="en-US" sz="2800" b="1" dirty="0">
                <a:latin typeface="+mn-lt"/>
                <a:ea typeface="+mn-ea"/>
              </a:rPr>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1835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mn-lt"/>
                <a:ea typeface="+mn-ea"/>
              </a:rPr>
              <a:t>Release</a:t>
            </a:r>
            <a:br>
              <a:rPr lang="en-US" sz="2800" b="1" dirty="0">
                <a:latin typeface="+mn-lt"/>
                <a:ea typeface="+mn-ea"/>
              </a:rPr>
            </a:br>
            <a:r>
              <a:rPr lang="en-US" sz="2800" b="1" dirty="0">
                <a:latin typeface="+mn-lt"/>
                <a:ea typeface="+mn-ea"/>
              </a:rPr>
              <a:t>Testing</a:t>
            </a:r>
          </a:p>
        </p:txBody>
      </p:sp>
      <p:sp>
        <p:nvSpPr>
          <p:cNvPr id="19" name="Oval 18">
            <a:extLst>
              <a:ext uri="{FF2B5EF4-FFF2-40B4-BE49-F238E27FC236}">
                <a16:creationId xmlns:a16="http://schemas.microsoft.com/office/drawing/2014/main" id="{2DC19CDE-E27C-4340-BC5D-42F86B53D0BE}"/>
              </a:ext>
            </a:extLst>
          </p:cNvPr>
          <p:cNvSpPr/>
          <p:nvPr/>
        </p:nvSpPr>
        <p:spPr>
          <a:xfrm>
            <a:off x="3485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5364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3491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1619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785707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27198"/>
            <a:ext cx="8229600" cy="796738"/>
          </a:xfrm>
        </p:spPr>
        <p:txBody>
          <a:bodyPr/>
          <a:lstStyle/>
          <a:p>
            <a:r>
              <a:rPr lang="en-US" dirty="0">
                <a:solidFill>
                  <a:schemeClr val="tx2"/>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1597925" y="1393449"/>
            <a:ext cx="669819" cy="0"/>
          </a:xfrm>
          <a:prstGeom prst="straightConnector1">
            <a:avLst/>
          </a:prstGeom>
          <a:ln w="1016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1367958"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2339752"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latin typeface="+mn-lt"/>
                <a:ea typeface="+mn-ea"/>
              </a:rPr>
              <a:t>Identify new </a:t>
            </a:r>
            <a:br>
              <a:rPr lang="en-US" sz="2000" b="1" dirty="0">
                <a:latin typeface="+mn-lt"/>
                <a:ea typeface="+mn-ea"/>
              </a:rPr>
            </a:br>
            <a:r>
              <a:rPr lang="en-US" sz="2000" b="1" dirty="0">
                <a:latin typeface="+mn-lt"/>
                <a:ea typeface="+mn-ea"/>
              </a:rPr>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2055912" y="1525871"/>
            <a:ext cx="2560320" cy="2560320"/>
          </a:xfrm>
          <a:prstGeom prst="arc">
            <a:avLst>
              <a:gd name="adj1" fmla="val 6412394"/>
              <a:gd name="adj2" fmla="val 13844082"/>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2192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2055912" y="1525871"/>
            <a:ext cx="2560320" cy="2560320"/>
          </a:xfrm>
          <a:prstGeom prst="arc">
            <a:avLst>
              <a:gd name="adj1" fmla="val 18547087"/>
              <a:gd name="adj2" fmla="val 19641147"/>
            </a:avLst>
          </a:prstGeom>
          <a:noFill/>
          <a:ln w="1016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2915816" y="2507704"/>
            <a:ext cx="3657600" cy="3657600"/>
          </a:xfrm>
          <a:prstGeom prst="arc">
            <a:avLst>
              <a:gd name="adj1" fmla="val 10272211"/>
              <a:gd name="adj2" fmla="val 1450471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5695528" y="4377631"/>
            <a:ext cx="1828800" cy="1828800"/>
          </a:xfrm>
          <a:prstGeom prst="arc">
            <a:avLst>
              <a:gd name="adj1" fmla="val 884595"/>
              <a:gd name="adj2" fmla="val 2333932"/>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2915816" y="2507704"/>
            <a:ext cx="3657600" cy="3657600"/>
          </a:xfrm>
          <a:prstGeom prst="arc">
            <a:avLst>
              <a:gd name="adj1" fmla="val 18014088"/>
              <a:gd name="adj2" fmla="val 18771691"/>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2915816" y="2507704"/>
            <a:ext cx="3657600" cy="3657600"/>
          </a:xfrm>
          <a:prstGeom prst="arc">
            <a:avLst>
              <a:gd name="adj1" fmla="val 20260350"/>
              <a:gd name="adj2" fmla="val 2101269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2915816" y="2507704"/>
            <a:ext cx="3657600" cy="3657600"/>
          </a:xfrm>
          <a:prstGeom prst="arc">
            <a:avLst>
              <a:gd name="adj1" fmla="val 3297678"/>
              <a:gd name="adj2" fmla="val 8944735"/>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5695528" y="4377631"/>
            <a:ext cx="1828800" cy="1828800"/>
          </a:xfrm>
          <a:prstGeom prst="arc">
            <a:avLst>
              <a:gd name="adj1" fmla="val 8374020"/>
              <a:gd name="adj2" fmla="val 9900318"/>
            </a:avLst>
          </a:prstGeom>
          <a:noFill/>
          <a:ln w="101600">
            <a:solidFill>
              <a:schemeClr val="accent6">
                <a:lumMod val="75000"/>
                <a:alpha val="6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2915816" y="2492896"/>
            <a:ext cx="3657600" cy="3657600"/>
          </a:xfrm>
          <a:prstGeom prst="arc">
            <a:avLst>
              <a:gd name="adj1" fmla="val 513796"/>
              <a:gd name="adj2" fmla="val 1204879"/>
            </a:avLst>
          </a:prstGeom>
          <a:noFill/>
          <a:ln w="101600">
            <a:solidFill>
              <a:schemeClr val="accent6">
                <a:lumMod val="75000"/>
                <a:alpha val="8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2763610"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latin typeface="+mn-lt"/>
                <a:ea typeface="+mn-ea"/>
              </a:rPr>
              <a:t>Identify partial implementation </a:t>
            </a:r>
          </a:p>
          <a:p>
            <a:pPr algn="ctr">
              <a:defRPr/>
            </a:pPr>
            <a:r>
              <a:rPr lang="en-US" sz="1700" b="1" dirty="0">
                <a:latin typeface="+mn-lt"/>
                <a:ea typeface="+mn-ea"/>
              </a:rPr>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5654052" y="3034498"/>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Write code stub </a:t>
            </a:r>
            <a:br>
              <a:rPr lang="en-US" b="1" dirty="0">
                <a:latin typeface="+mn-lt"/>
                <a:ea typeface="+mn-ea"/>
              </a:rPr>
            </a:br>
            <a:r>
              <a:rPr lang="en-US" b="1" dirty="0">
                <a:latin typeface="+mn-lt"/>
                <a:ea typeface="+mn-ea"/>
              </a:rPr>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6078526" y="3975443"/>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5868325" y="5857335"/>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Run all </a:t>
            </a:r>
            <a:br>
              <a:rPr lang="en-US" b="1" dirty="0">
                <a:latin typeface="+mn-lt"/>
                <a:ea typeface="+mn-ea"/>
              </a:rPr>
            </a:br>
            <a:r>
              <a:rPr lang="en-US" b="1" dirty="0">
                <a:latin typeface="+mn-lt"/>
                <a:ea typeface="+mn-ea"/>
              </a:rPr>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5072608" y="4916388"/>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2339752" y="4621571"/>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latin typeface="+mn-lt"/>
                <a:ea typeface="+mn-ea"/>
              </a:rPr>
              <a:t>Refactor code </a:t>
            </a:r>
            <a:br>
              <a:rPr lang="en-US" b="1" dirty="0">
                <a:latin typeface="+mn-lt"/>
                <a:ea typeface="+mn-ea"/>
              </a:rPr>
            </a:br>
            <a:r>
              <a:rPr lang="en-US" b="1" dirty="0">
                <a:latin typeface="+mn-lt"/>
                <a:ea typeface="+mn-ea"/>
              </a:rPr>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3147924"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683568"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2771800"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5782158" y="5507940"/>
            <a:ext cx="1229887"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2715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5491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5966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4972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5829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2208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3860848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2021/11/04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200" dirty="0"/>
              <a:t>(Cloud-Based Software: Virtualization and  containers,</a:t>
            </a:r>
            <a:br>
              <a:rPr lang="en-US" altLang="zh-TW" sz="2200" dirty="0"/>
            </a:br>
            <a:r>
              <a:rPr lang="en-US" altLang="zh-TW" sz="2200" dirty="0"/>
              <a:t>                                 Everything as a service, Software as a service)</a:t>
            </a:r>
          </a:p>
          <a:p>
            <a:pPr marL="0" indent="0">
              <a:buNone/>
            </a:pPr>
            <a:r>
              <a:rPr lang="en-US" altLang="zh-TW" sz="2400" dirty="0">
                <a:solidFill>
                  <a:schemeClr val="accent6">
                    <a:lumMod val="75000"/>
                  </a:schemeClr>
                </a:solidFill>
              </a:rPr>
              <a:t>8   2021/11/11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t>9   2021/11/18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t>10   2021/11/25   </a:t>
            </a:r>
            <a:r>
              <a:rPr lang="zh-TW" altLang="en-US" sz="2400" dirty="0"/>
              <a:t>微服務架構：</a:t>
            </a:r>
            <a:r>
              <a:rPr lang="en-US" altLang="zh-TW" sz="2400" dirty="0"/>
              <a:t>RESTful</a:t>
            </a:r>
            <a:r>
              <a:rPr lang="zh-TW" altLang="en-US" sz="2400" dirty="0"/>
              <a:t>服務、服務部署</a:t>
            </a:r>
            <a:br>
              <a:rPr lang="en-US" altLang="zh-TW" sz="2400" dirty="0"/>
            </a:br>
            <a:r>
              <a:rPr lang="en-US" altLang="zh-TW" sz="2400" dirty="0"/>
              <a:t>                               </a:t>
            </a:r>
            <a:r>
              <a:rPr lang="zh-TW" altLang="en-US" sz="2400" dirty="0"/>
              <a:t> </a:t>
            </a:r>
            <a:r>
              <a:rPr lang="en-US" altLang="zh-TW" sz="2400" dirty="0"/>
              <a:t>(Microservices Architecture, RESTful services,</a:t>
            </a:r>
            <a:br>
              <a:rPr lang="en-US" altLang="zh-TW" sz="2400" dirty="0"/>
            </a:br>
            <a:r>
              <a:rPr lang="en-US" altLang="zh-TW" sz="2400" dirty="0"/>
              <a:t>                                  Service deployment)</a:t>
            </a:r>
          </a:p>
          <a:p>
            <a:pPr marL="0" indent="0">
              <a:buNone/>
            </a:pPr>
            <a:r>
              <a:rPr lang="en-US" altLang="zh-TW" sz="2400" dirty="0">
                <a:solidFill>
                  <a:srgbClr val="FF0000"/>
                </a:solidFill>
              </a:rPr>
              <a:t>11   2021/12/02</a:t>
            </a:r>
            <a:r>
              <a:rPr lang="zh-TW" altLang="en-US" sz="2400" dirty="0">
                <a:solidFill>
                  <a:srgbClr val="FF0000"/>
                </a:solidFill>
              </a:rPr>
              <a:t>   安全和隱私 </a:t>
            </a:r>
            <a:r>
              <a:rPr lang="en-US" altLang="zh-TW" sz="2400" dirty="0">
                <a:solidFill>
                  <a:srgbClr val="FF0000"/>
                </a:solidFill>
              </a:rPr>
              <a:t>(Security and Privacy); </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可靠的程式設計 </a:t>
            </a:r>
            <a:r>
              <a:rPr lang="en-US" altLang="zh-TW" sz="2400" dirty="0">
                <a:solidFill>
                  <a:srgbClr val="FF0000"/>
                </a:solidFill>
              </a:rPr>
              <a:t>(Reliable Programming) </a:t>
            </a:r>
          </a:p>
          <a:p>
            <a:pPr marL="0" indent="0">
              <a:buNone/>
            </a:pPr>
            <a:r>
              <a:rPr lang="en-US" altLang="zh-TW" sz="2400" dirty="0">
                <a:solidFill>
                  <a:schemeClr val="accent5">
                    <a:lumMod val="75000"/>
                  </a:schemeClr>
                </a:solidFill>
              </a:rPr>
              <a:t>12   2021/12/09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sz="7200" dirty="0">
                <a:solidFill>
                  <a:schemeClr val="tx2"/>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3200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2188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4211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3491557"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2195736"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5282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1652001"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49541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986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971600" y="2965680"/>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971600" y="5524100"/>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6444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2861989" y="3447801"/>
            <a:ext cx="3203998" cy="875785"/>
          </a:xfrm>
          <a:prstGeom prst="roundRect">
            <a:avLst>
              <a:gd name="adj" fmla="val 12554"/>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3077987" y="1023119"/>
            <a:ext cx="2742226" cy="461665"/>
          </a:xfrm>
          <a:prstGeom prst="rect">
            <a:avLst/>
          </a:prstGeom>
          <a:noFill/>
        </p:spPr>
        <p:txBody>
          <a:bodyPr wrap="non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2757856" y="2466818"/>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2936346" y="5039679"/>
            <a:ext cx="3025508" cy="461665"/>
          </a:xfrm>
          <a:prstGeom prst="rect">
            <a:avLst/>
          </a:prstGeom>
          <a:noFill/>
        </p:spPr>
        <p:txBody>
          <a:bodyPr wrap="none" rtlCol="0">
            <a:spAutoFit/>
          </a:bodyPr>
          <a:lstStyle/>
          <a:p>
            <a:pPr algn="ctr"/>
            <a:r>
              <a:rPr lang="en-US" sz="2400" b="1" dirty="0">
                <a:solidFill>
                  <a:schemeClr val="accent3">
                    <a:lumMod val="50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6444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2483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2483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1259632"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2950899"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4642166"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6333433" y="1645793"/>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153814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369838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5858629"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1089311" y="3369380"/>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6444208" y="3354703"/>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2708805"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1814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57735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6245225"/>
          </a:xfrm>
        </p:spPr>
        <p:txBody>
          <a:bodyPr/>
          <a:lstStyle/>
          <a:p>
            <a:r>
              <a:rPr lang="en-US" altLang="zh-TW" sz="8000" dirty="0">
                <a:solidFill>
                  <a:srgbClr val="C00000"/>
                </a:solidFill>
              </a:rPr>
              <a:t>Security </a:t>
            </a:r>
            <a:br>
              <a:rPr lang="en-US" altLang="zh-TW" sz="8000" dirty="0">
                <a:solidFill>
                  <a:srgbClr val="C00000"/>
                </a:solidFill>
              </a:rPr>
            </a:br>
            <a:r>
              <a:rPr lang="en-US" altLang="zh-TW" sz="8000" dirty="0">
                <a:solidFill>
                  <a:srgbClr val="C00000"/>
                </a:solidFill>
              </a:rPr>
              <a:t>and </a:t>
            </a:r>
            <a:br>
              <a:rPr lang="en-US" altLang="zh-TW" sz="8000" dirty="0">
                <a:solidFill>
                  <a:srgbClr val="C00000"/>
                </a:solidFill>
              </a:rPr>
            </a:br>
            <a:r>
              <a:rPr lang="en-US" altLang="zh-TW" sz="8000" dirty="0">
                <a:solidFill>
                  <a:srgbClr val="C00000"/>
                </a:solidFill>
              </a:rPr>
              <a:t>Privacy</a:t>
            </a:r>
            <a:endParaRPr lang="zh-TW" altLang="en-US" sz="8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Security</a:t>
            </a:r>
          </a:p>
          <a:p>
            <a:r>
              <a:rPr lang="en-US" sz="4400" b="1" dirty="0"/>
              <a:t>Privacy</a:t>
            </a:r>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800" dirty="0">
                <a:solidFill>
                  <a:srgbClr val="C00000"/>
                </a:solidFill>
              </a:rPr>
              <a:t>Software security </a:t>
            </a:r>
            <a:r>
              <a:rPr lang="en-US" sz="2800" dirty="0"/>
              <a:t>should always  be a </a:t>
            </a:r>
            <a:r>
              <a:rPr lang="en-US" sz="2800" dirty="0">
                <a:solidFill>
                  <a:srgbClr val="C00000"/>
                </a:solidFill>
              </a:rPr>
              <a:t>high priority </a:t>
            </a:r>
            <a:r>
              <a:rPr lang="en-US" sz="2800" dirty="0"/>
              <a:t>for product developers and their users. </a:t>
            </a:r>
          </a:p>
          <a:p>
            <a:r>
              <a:rPr lang="en-US" sz="2800" dirty="0"/>
              <a:t>If you don’t </a:t>
            </a:r>
            <a:r>
              <a:rPr lang="en-US" sz="2800" dirty="0">
                <a:solidFill>
                  <a:srgbClr val="C00000"/>
                </a:solidFill>
              </a:rPr>
              <a:t>prioritize security</a:t>
            </a:r>
            <a:r>
              <a:rPr lang="en-US" sz="2800" dirty="0"/>
              <a:t>, you and your customers will inevitably suffer losses from </a:t>
            </a:r>
            <a:r>
              <a:rPr lang="en-US" sz="2800" dirty="0">
                <a:solidFill>
                  <a:srgbClr val="C00000"/>
                </a:solidFill>
              </a:rPr>
              <a:t>malicious attacks</a:t>
            </a:r>
            <a:r>
              <a:rPr lang="en-US" sz="2800" dirty="0"/>
              <a:t>. </a:t>
            </a:r>
          </a:p>
          <a:p>
            <a:r>
              <a:rPr lang="en-US" sz="2800" dirty="0"/>
              <a:t>In the worst case, these attacks could can put product providers out of business. </a:t>
            </a:r>
          </a:p>
          <a:p>
            <a:pPr lvl="1"/>
            <a:r>
              <a:rPr lang="en-US" sz="2600" dirty="0"/>
              <a:t>If their product is unavailable or if customer data is compromised, customers are liable to cancel their subscriptions. </a:t>
            </a:r>
          </a:p>
          <a:p>
            <a:r>
              <a:rPr lang="en-US" sz="2800" dirty="0"/>
              <a:t>Even if they can recover from the attacks, this will take time and effort that would have been better spent working on their software.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security</a:t>
            </a:r>
          </a:p>
        </p:txBody>
      </p:sp>
    </p:spTree>
    <p:extLst>
      <p:ext uri="{BB962C8B-B14F-4D97-AF65-F5344CB8AC3E}">
        <p14:creationId xmlns:p14="http://schemas.microsoft.com/office/powerpoint/2010/main" val="23280781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3"/>
            <a:ext cx="8229600" cy="738384"/>
          </a:xfrm>
        </p:spPr>
        <p:txBody>
          <a:bodyPr/>
          <a:lstStyle/>
          <a:p>
            <a:r>
              <a:rPr lang="en-US" dirty="0">
                <a:solidFill>
                  <a:schemeClr val="tx2"/>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1054793" y="1844824"/>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3618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4536132" y="4077073"/>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5642617" y="2470841"/>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2565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3538507" y="2185614"/>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611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3618031" y="3021367"/>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6043850" y="1787831"/>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5864808"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3239988" y="4826920"/>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2950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5950129" y="2163327"/>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1008242" y="3277746"/>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5702791"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5509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3167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1524940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F275215F-5683-C947-BFA0-CEFD2C3DE83A}"/>
              </a:ext>
            </a:extLst>
          </p:cNvPr>
          <p:cNvSpPr>
            <a:spLocks noChangeArrowheads="1"/>
          </p:cNvSpPr>
          <p:nvPr/>
        </p:nvSpPr>
        <p:spPr bwMode="auto">
          <a:xfrm>
            <a:off x="1907704" y="2831787"/>
            <a:ext cx="5220445" cy="3165761"/>
          </a:xfrm>
          <a:prstGeom prst="roundRect">
            <a:avLst>
              <a:gd name="adj" fmla="val 2289"/>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792089"/>
          </a:xfrm>
        </p:spPr>
        <p:txBody>
          <a:bodyPr/>
          <a:lstStyle/>
          <a:p>
            <a:r>
              <a:rPr lang="en-US" dirty="0">
                <a:solidFill>
                  <a:schemeClr val="tx2"/>
                </a:solidFill>
              </a:rPr>
              <a:t>System infrastructure stack</a:t>
            </a:r>
          </a:p>
        </p:txBody>
      </p:sp>
      <p:sp>
        <p:nvSpPr>
          <p:cNvPr id="8" name="TextBox 7">
            <a:extLst>
              <a:ext uri="{FF2B5EF4-FFF2-40B4-BE49-F238E27FC236}">
                <a16:creationId xmlns:a16="http://schemas.microsoft.com/office/drawing/2014/main" id="{2CA8A9FE-8EC3-FD46-8F0F-97EAAC3769E7}"/>
              </a:ext>
            </a:extLst>
          </p:cNvPr>
          <p:cNvSpPr txBox="1"/>
          <p:nvPr/>
        </p:nvSpPr>
        <p:spPr>
          <a:xfrm>
            <a:off x="2649148" y="5475868"/>
            <a:ext cx="3737556"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Software Infrastructure</a:t>
            </a:r>
          </a:p>
        </p:txBody>
      </p:sp>
      <p:sp>
        <p:nvSpPr>
          <p:cNvPr id="9" name="Rounded Rectangle 8">
            <a:extLst>
              <a:ext uri="{FF2B5EF4-FFF2-40B4-BE49-F238E27FC236}">
                <a16:creationId xmlns:a16="http://schemas.microsoft.com/office/drawing/2014/main" id="{CFFFD650-AD34-8346-A18A-726C3391CC2C}"/>
              </a:ext>
            </a:extLst>
          </p:cNvPr>
          <p:cNvSpPr>
            <a:spLocks noChangeArrowheads="1"/>
          </p:cNvSpPr>
          <p:nvPr/>
        </p:nvSpPr>
        <p:spPr bwMode="auto">
          <a:xfrm>
            <a:off x="1907704" y="908721"/>
            <a:ext cx="5220445"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Operational Environment</a:t>
            </a:r>
          </a:p>
        </p:txBody>
      </p:sp>
      <p:sp>
        <p:nvSpPr>
          <p:cNvPr id="10" name="Rounded Rectangle 9">
            <a:extLst>
              <a:ext uri="{FF2B5EF4-FFF2-40B4-BE49-F238E27FC236}">
                <a16:creationId xmlns:a16="http://schemas.microsoft.com/office/drawing/2014/main" id="{4D12E416-5DFC-FB43-ABC0-43696B65A88D}"/>
              </a:ext>
            </a:extLst>
          </p:cNvPr>
          <p:cNvSpPr>
            <a:spLocks noChangeArrowheads="1"/>
          </p:cNvSpPr>
          <p:nvPr/>
        </p:nvSpPr>
        <p:spPr bwMode="auto">
          <a:xfrm>
            <a:off x="1907704" y="1562968"/>
            <a:ext cx="5220445" cy="504443"/>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Application</a:t>
            </a:r>
          </a:p>
        </p:txBody>
      </p:sp>
      <p:sp>
        <p:nvSpPr>
          <p:cNvPr id="11" name="Rounded Rectangle 10">
            <a:extLst>
              <a:ext uri="{FF2B5EF4-FFF2-40B4-BE49-F238E27FC236}">
                <a16:creationId xmlns:a16="http://schemas.microsoft.com/office/drawing/2014/main" id="{73E6D425-8FCB-4C43-8CB1-DDCE2DEFFF31}"/>
              </a:ext>
            </a:extLst>
          </p:cNvPr>
          <p:cNvSpPr>
            <a:spLocks noChangeArrowheads="1"/>
          </p:cNvSpPr>
          <p:nvPr/>
        </p:nvSpPr>
        <p:spPr bwMode="auto">
          <a:xfrm>
            <a:off x="1907704" y="2204864"/>
            <a:ext cx="5220445" cy="504443"/>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Frameworks and application libraries</a:t>
            </a:r>
          </a:p>
        </p:txBody>
      </p:sp>
      <p:sp>
        <p:nvSpPr>
          <p:cNvPr id="12" name="Rounded Rectangle 11">
            <a:extLst>
              <a:ext uri="{FF2B5EF4-FFF2-40B4-BE49-F238E27FC236}">
                <a16:creationId xmlns:a16="http://schemas.microsoft.com/office/drawing/2014/main" id="{57F64CE2-CAD9-1248-B6DD-B0C3B6328D77}"/>
              </a:ext>
            </a:extLst>
          </p:cNvPr>
          <p:cNvSpPr>
            <a:spLocks noChangeArrowheads="1"/>
          </p:cNvSpPr>
          <p:nvPr/>
        </p:nvSpPr>
        <p:spPr bwMode="auto">
          <a:xfrm>
            <a:off x="2325514" y="2996952"/>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Browsers and messaging</a:t>
            </a:r>
          </a:p>
        </p:txBody>
      </p:sp>
      <p:sp>
        <p:nvSpPr>
          <p:cNvPr id="13" name="Rounded Rectangle 12">
            <a:extLst>
              <a:ext uri="{FF2B5EF4-FFF2-40B4-BE49-F238E27FC236}">
                <a16:creationId xmlns:a16="http://schemas.microsoft.com/office/drawing/2014/main" id="{9A8A0EA5-8D55-5442-AC5D-556AFB1B70F9}"/>
              </a:ext>
            </a:extLst>
          </p:cNvPr>
          <p:cNvSpPr>
            <a:spLocks noChangeArrowheads="1"/>
          </p:cNvSpPr>
          <p:nvPr/>
        </p:nvSpPr>
        <p:spPr bwMode="auto">
          <a:xfrm>
            <a:off x="2325514" y="3645024"/>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System libraries</a:t>
            </a:r>
          </a:p>
        </p:txBody>
      </p:sp>
      <p:sp>
        <p:nvSpPr>
          <p:cNvPr id="14" name="Rounded Rectangle 13">
            <a:extLst>
              <a:ext uri="{FF2B5EF4-FFF2-40B4-BE49-F238E27FC236}">
                <a16:creationId xmlns:a16="http://schemas.microsoft.com/office/drawing/2014/main" id="{705AE9C8-2383-BE4E-A5E1-495F6EC2B256}"/>
              </a:ext>
            </a:extLst>
          </p:cNvPr>
          <p:cNvSpPr>
            <a:spLocks noChangeArrowheads="1"/>
          </p:cNvSpPr>
          <p:nvPr/>
        </p:nvSpPr>
        <p:spPr bwMode="auto">
          <a:xfrm>
            <a:off x="2325514" y="4293096"/>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Database</a:t>
            </a:r>
          </a:p>
        </p:txBody>
      </p:sp>
      <p:sp>
        <p:nvSpPr>
          <p:cNvPr id="15" name="Rounded Rectangle 14">
            <a:extLst>
              <a:ext uri="{FF2B5EF4-FFF2-40B4-BE49-F238E27FC236}">
                <a16:creationId xmlns:a16="http://schemas.microsoft.com/office/drawing/2014/main" id="{FBE7FFC0-35A1-0D43-8FD9-A1B3266E53BC}"/>
              </a:ext>
            </a:extLst>
          </p:cNvPr>
          <p:cNvSpPr>
            <a:spLocks noChangeArrowheads="1"/>
          </p:cNvSpPr>
          <p:nvPr/>
        </p:nvSpPr>
        <p:spPr bwMode="auto">
          <a:xfrm>
            <a:off x="2325514" y="4941168"/>
            <a:ext cx="4384824" cy="50444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Operating system</a:t>
            </a:r>
          </a:p>
        </p:txBody>
      </p:sp>
      <p:sp>
        <p:nvSpPr>
          <p:cNvPr id="16" name="Rounded Rectangle 15">
            <a:extLst>
              <a:ext uri="{FF2B5EF4-FFF2-40B4-BE49-F238E27FC236}">
                <a16:creationId xmlns:a16="http://schemas.microsoft.com/office/drawing/2014/main" id="{C088FC37-8D20-9843-A81D-691AE50A938F}"/>
              </a:ext>
            </a:extLst>
          </p:cNvPr>
          <p:cNvSpPr>
            <a:spLocks noChangeArrowheads="1"/>
          </p:cNvSpPr>
          <p:nvPr/>
        </p:nvSpPr>
        <p:spPr bwMode="auto">
          <a:xfrm>
            <a:off x="1907704" y="6095441"/>
            <a:ext cx="5220445" cy="504443"/>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Network</a:t>
            </a:r>
          </a:p>
        </p:txBody>
      </p:sp>
    </p:spTree>
    <p:extLst>
      <p:ext uri="{BB962C8B-B14F-4D97-AF65-F5344CB8AC3E}">
        <p14:creationId xmlns:p14="http://schemas.microsoft.com/office/powerpoint/2010/main" val="3101931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836712"/>
            <a:ext cx="8640960" cy="5760938"/>
          </a:xfrm>
        </p:spPr>
        <p:txBody>
          <a:bodyPr/>
          <a:lstStyle/>
          <a:p>
            <a:r>
              <a:rPr lang="en-US" sz="2800" b="1" dirty="0">
                <a:solidFill>
                  <a:srgbClr val="C00000"/>
                </a:solidFill>
              </a:rPr>
              <a:t>Authentication and authorization</a:t>
            </a:r>
            <a:br>
              <a:rPr lang="en-US" sz="2100" dirty="0"/>
            </a:br>
            <a:r>
              <a:rPr lang="en-US" sz="2100" dirty="0"/>
              <a:t>You should have authentication and authorization standards and procedures that ensure that all users have strong authentication and that they have properly access permissions properly. </a:t>
            </a:r>
          </a:p>
          <a:p>
            <a:r>
              <a:rPr lang="en-US" sz="2800" b="1" dirty="0">
                <a:solidFill>
                  <a:srgbClr val="C00000"/>
                </a:solidFill>
              </a:rPr>
              <a:t>System infrastructure management</a:t>
            </a:r>
            <a:br>
              <a:rPr lang="en-US" sz="2100" dirty="0"/>
            </a:br>
            <a:r>
              <a:rPr lang="en-US" sz="2100" dirty="0"/>
              <a:t>Infrastructure software should be properly configured and security updates that patch vulnerabilities should be applied as soon as they become available. </a:t>
            </a:r>
          </a:p>
          <a:p>
            <a:r>
              <a:rPr lang="en-US" sz="2800" b="1" dirty="0">
                <a:solidFill>
                  <a:srgbClr val="C00000"/>
                </a:solidFill>
              </a:rPr>
              <a:t>Attack monitoring</a:t>
            </a:r>
            <a:br>
              <a:rPr lang="en-US" sz="2100" dirty="0"/>
            </a:br>
            <a:r>
              <a:rPr lang="en-US" sz="2100" dirty="0"/>
              <a:t>The system should be regularly checked for possible unauthorized access. If attacks are detected, it may be possible to put resistance strategies in place that minimize the effects of the attack.</a:t>
            </a:r>
          </a:p>
          <a:p>
            <a:r>
              <a:rPr lang="en-US" sz="2800" b="1" dirty="0">
                <a:solidFill>
                  <a:srgbClr val="C00000"/>
                </a:solidFill>
              </a:rPr>
              <a:t>Backup</a:t>
            </a:r>
            <a:br>
              <a:rPr lang="en-US" sz="2100" dirty="0"/>
            </a:br>
            <a:r>
              <a:rPr lang="en-US" sz="2100" dirty="0"/>
              <a:t>Backup policies should be implemented to ensure that you keep undamaged copies of program and data files. These can then be restored after an attack.</a:t>
            </a:r>
          </a:p>
          <a:p>
            <a:endParaRPr lang="en-US" sz="2100" dirty="0"/>
          </a:p>
          <a:p>
            <a:endParaRPr lang="en-US" sz="21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0"/>
            <a:ext cx="8229600" cy="830935"/>
          </a:xfrm>
        </p:spPr>
        <p:txBody>
          <a:bodyPr/>
          <a:lstStyle/>
          <a:p>
            <a:r>
              <a:rPr lang="en-US" dirty="0">
                <a:solidFill>
                  <a:schemeClr val="tx2"/>
                </a:solidFill>
              </a:rPr>
              <a:t>Security management</a:t>
            </a:r>
          </a:p>
        </p:txBody>
      </p:sp>
    </p:spTree>
    <p:extLst>
      <p:ext uri="{BB962C8B-B14F-4D97-AF65-F5344CB8AC3E}">
        <p14:creationId xmlns:p14="http://schemas.microsoft.com/office/powerpoint/2010/main" val="2124059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453237"/>
          </a:xfrm>
        </p:spPr>
        <p:txBody>
          <a:bodyPr/>
          <a:lstStyle/>
          <a:p>
            <a:r>
              <a:rPr lang="en-US" sz="2400" b="1" dirty="0">
                <a:solidFill>
                  <a:srgbClr val="C00000"/>
                </a:solidFill>
              </a:rPr>
              <a:t>Operational security </a:t>
            </a:r>
            <a:r>
              <a:rPr lang="en-US" sz="2400" dirty="0"/>
              <a:t>focuses on </a:t>
            </a:r>
            <a:r>
              <a:rPr lang="en-US" sz="2400" dirty="0">
                <a:solidFill>
                  <a:srgbClr val="C00000"/>
                </a:solidFill>
              </a:rPr>
              <a:t>helping users to maintain security</a:t>
            </a:r>
            <a:r>
              <a:rPr lang="en-US" sz="2400" dirty="0"/>
              <a:t>. User attacks try to trick users into disclosing their credentials or accessing a website that includes malware such as a key-logging system. </a:t>
            </a:r>
          </a:p>
          <a:p>
            <a:r>
              <a:rPr lang="en-US" sz="2400" b="1" dirty="0">
                <a:solidFill>
                  <a:srgbClr val="C00000"/>
                </a:solidFill>
              </a:rPr>
              <a:t>Operational security procedures and practices</a:t>
            </a:r>
          </a:p>
          <a:p>
            <a:pPr lvl="1"/>
            <a:r>
              <a:rPr lang="en-US" sz="2400" b="1" dirty="0">
                <a:solidFill>
                  <a:srgbClr val="C00000"/>
                </a:solidFill>
              </a:rPr>
              <a:t>Auto-logout</a:t>
            </a:r>
            <a:r>
              <a:rPr lang="en-US" sz="2400" dirty="0"/>
              <a:t>, which addresses the common problem of users forgetting to logout from a computer used in a shared space. </a:t>
            </a:r>
          </a:p>
          <a:p>
            <a:pPr lvl="1"/>
            <a:r>
              <a:rPr lang="en-US" sz="2400" b="1" dirty="0">
                <a:solidFill>
                  <a:srgbClr val="C00000"/>
                </a:solidFill>
              </a:rPr>
              <a:t>User command logging</a:t>
            </a:r>
            <a:r>
              <a:rPr lang="en-US" sz="2400" dirty="0"/>
              <a:t>, which makes it possible to discover actions taken by users that have deliberately or accidentally damaged some system resources. </a:t>
            </a:r>
          </a:p>
          <a:p>
            <a:pPr lvl="1"/>
            <a:r>
              <a:rPr lang="en-US" sz="2400" b="1" dirty="0">
                <a:solidFill>
                  <a:srgbClr val="C00000"/>
                </a:solidFill>
              </a:rPr>
              <a:t>Multi-factor authentication</a:t>
            </a:r>
            <a:r>
              <a:rPr lang="en-US" sz="2400" dirty="0"/>
              <a:t>, which reduces the chances of an intruder gaining access to the system using stolen credentials.</a:t>
            </a:r>
          </a:p>
          <a:p>
            <a:pPr lvl="1"/>
            <a:endParaRPr lang="en-US" sz="20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Operational security</a:t>
            </a:r>
          </a:p>
        </p:txBody>
      </p:sp>
    </p:spTree>
    <p:extLst>
      <p:ext uri="{BB962C8B-B14F-4D97-AF65-F5344CB8AC3E}">
        <p14:creationId xmlns:p14="http://schemas.microsoft.com/office/powerpoint/2010/main" val="3846079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solidFill>
                  <a:srgbClr val="C00000"/>
                </a:solidFill>
              </a:rPr>
              <a:t>Injection attacks </a:t>
            </a:r>
            <a:r>
              <a:rPr lang="en-US" sz="2800" dirty="0"/>
              <a:t>are a type of attack where a malicious user uses a valid input field to input malicious code or database commands. </a:t>
            </a:r>
          </a:p>
          <a:p>
            <a:endParaRPr lang="en-US" sz="2800" dirty="0"/>
          </a:p>
          <a:p>
            <a:r>
              <a:rPr lang="en-US" sz="2800" dirty="0"/>
              <a:t>These </a:t>
            </a:r>
            <a:r>
              <a:rPr lang="en-US" sz="2800" dirty="0">
                <a:solidFill>
                  <a:srgbClr val="C00000"/>
                </a:solidFill>
              </a:rPr>
              <a:t>malicious instructions </a:t>
            </a:r>
            <a:r>
              <a:rPr lang="en-US" sz="2800" dirty="0"/>
              <a:t>are then executed, causing some damage to the system. Code can be injected that leaks system data to the attackers. </a:t>
            </a:r>
          </a:p>
          <a:p>
            <a:endParaRPr lang="en-US" sz="2800" dirty="0"/>
          </a:p>
          <a:p>
            <a:r>
              <a:rPr lang="en-US" sz="2800" dirty="0"/>
              <a:t>Common types of injection attack include </a:t>
            </a:r>
            <a:r>
              <a:rPr lang="en-US" sz="2800" dirty="0">
                <a:solidFill>
                  <a:srgbClr val="C00000"/>
                </a:solidFill>
              </a:rPr>
              <a:t>buffer overflow attacks </a:t>
            </a:r>
            <a:r>
              <a:rPr lang="en-US" sz="2800" dirty="0"/>
              <a:t>and </a:t>
            </a:r>
            <a:r>
              <a:rPr lang="en-US" sz="2800" dirty="0">
                <a:solidFill>
                  <a:srgbClr val="C00000"/>
                </a:solidFill>
              </a:rPr>
              <a:t>SQL poisoning attacks</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Injection attacks</a:t>
            </a:r>
          </a:p>
        </p:txBody>
      </p:sp>
    </p:spTree>
    <p:extLst>
      <p:ext uri="{BB962C8B-B14F-4D97-AF65-F5344CB8AC3E}">
        <p14:creationId xmlns:p14="http://schemas.microsoft.com/office/powerpoint/2010/main" val="728982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3">
                    <a:lumMod val="75000"/>
                  </a:schemeClr>
                </a:solidFill>
              </a:rPr>
              <a:t>13   2021/12/16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14   2021/12/23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200" dirty="0"/>
              <a:t>                                   (Testing: Functional testing, Test automation, </a:t>
            </a:r>
            <a:br>
              <a:rPr lang="en-US" altLang="zh-TW" sz="2200" dirty="0"/>
            </a:br>
            <a:r>
              <a:rPr lang="en-US" altLang="zh-TW" sz="2200" dirty="0"/>
              <a:t>                                    Test-driven development, and Code reviews); </a:t>
            </a:r>
            <a:br>
              <a:rPr lang="en-US" altLang="zh-TW" sz="2400" dirty="0"/>
            </a:br>
            <a:r>
              <a:rPr lang="en-US" altLang="zh-TW" sz="2200" dirty="0"/>
              <a:t>                                   DevOps</a:t>
            </a:r>
            <a:r>
              <a:rPr lang="zh-TW" altLang="en-US" sz="2200" dirty="0"/>
              <a:t>和程式碼管理：程式碼管理和</a:t>
            </a:r>
            <a:r>
              <a:rPr lang="en-US" altLang="zh-TW" sz="2200" dirty="0"/>
              <a:t>DevOps</a:t>
            </a:r>
            <a:r>
              <a:rPr lang="zh-TW" altLang="en-US" sz="2200" dirty="0"/>
              <a:t>自動化 </a:t>
            </a:r>
            <a:br>
              <a:rPr lang="en-US" altLang="zh-TW" sz="2200" dirty="0"/>
            </a:br>
            <a:r>
              <a:rPr lang="en-US" altLang="zh-TW" sz="2200" dirty="0"/>
              <a:t>                                   (DevOps and Code Management: </a:t>
            </a:r>
            <a:br>
              <a:rPr lang="en-US" altLang="zh-TW" sz="2200" dirty="0"/>
            </a:br>
            <a:r>
              <a:rPr lang="en-US" altLang="zh-TW" sz="2200" dirty="0"/>
              <a:t>                                    Code management and DevOps automation)</a:t>
            </a:r>
          </a:p>
          <a:p>
            <a:pPr marL="0" indent="0">
              <a:buNone/>
            </a:pPr>
            <a:r>
              <a:rPr lang="en-US" altLang="zh-TW" sz="2400" dirty="0">
                <a:solidFill>
                  <a:schemeClr val="accent6">
                    <a:lumMod val="75000"/>
                  </a:schemeClr>
                </a:solidFill>
              </a:rPr>
              <a:t>15   2021/12/30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16   2022/01/06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II)</a:t>
            </a:r>
          </a:p>
          <a:p>
            <a:pPr marL="0" indent="0">
              <a:buNone/>
            </a:pPr>
            <a:r>
              <a:rPr lang="en-US" altLang="zh-TW" sz="2400" dirty="0">
                <a:solidFill>
                  <a:schemeClr val="accent4">
                    <a:lumMod val="75000"/>
                  </a:schemeClr>
                </a:solidFill>
              </a:rPr>
              <a:t>17   2022/01/13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a:p>
            <a:pPr marL="0" indent="0">
              <a:buNone/>
            </a:pPr>
            <a:r>
              <a:rPr lang="en-US" altLang="zh-TW" sz="2400" dirty="0">
                <a:solidFill>
                  <a:schemeClr val="accent4">
                    <a:lumMod val="75000"/>
                  </a:schemeClr>
                </a:solidFill>
              </a:rPr>
              <a:t>18   2022/01/20   </a:t>
            </a:r>
            <a:r>
              <a:rPr lang="zh-TW" altLang="en-US" sz="2400" dirty="0">
                <a:solidFill>
                  <a:schemeClr val="accent4">
                    <a:lumMod val="75000"/>
                  </a:schemeClr>
                </a:solidFill>
              </a:rPr>
              <a:t>學生自主學習 </a:t>
            </a:r>
            <a:r>
              <a:rPr lang="en-US" altLang="zh-TW" sz="2400" dirty="0">
                <a:solidFill>
                  <a:schemeClr val="accent4">
                    <a:lumMod val="75000"/>
                  </a:schemeClr>
                </a:solidFill>
              </a:rPr>
              <a:t>(Self-learning)</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b="1" dirty="0">
                <a:solidFill>
                  <a:srgbClr val="C00000"/>
                </a:solidFill>
              </a:rPr>
              <a:t>SQL poisoning attacks </a:t>
            </a:r>
            <a:r>
              <a:rPr lang="en-US" sz="2800" dirty="0"/>
              <a:t>are </a:t>
            </a:r>
            <a:r>
              <a:rPr lang="en-US" sz="2800" dirty="0">
                <a:solidFill>
                  <a:srgbClr val="C00000"/>
                </a:solidFill>
              </a:rPr>
              <a:t>attacks on software products that use an SQL database</a:t>
            </a:r>
            <a:r>
              <a:rPr lang="en-US" sz="2800" dirty="0"/>
              <a:t>. </a:t>
            </a:r>
          </a:p>
          <a:p>
            <a:endParaRPr lang="en-US" sz="2800" dirty="0"/>
          </a:p>
          <a:p>
            <a:r>
              <a:rPr lang="en-US" sz="2800" dirty="0"/>
              <a:t>They take advantage of a situation where a </a:t>
            </a:r>
            <a:r>
              <a:rPr lang="en-US" sz="2800" dirty="0">
                <a:solidFill>
                  <a:srgbClr val="C00000"/>
                </a:solidFill>
              </a:rPr>
              <a:t>user input is used as part of an SQL command</a:t>
            </a:r>
            <a:r>
              <a:rPr lang="en-US" sz="2800" dirty="0"/>
              <a:t>. </a:t>
            </a:r>
          </a:p>
          <a:p>
            <a:endParaRPr lang="en-US" sz="2800" dirty="0"/>
          </a:p>
          <a:p>
            <a:r>
              <a:rPr lang="en-US" sz="2800" dirty="0"/>
              <a:t>A malicious user uses a form input field to input a fragment of SQL that allows access to the database.</a:t>
            </a:r>
          </a:p>
          <a:p>
            <a:endParaRPr lang="en-US" sz="2800" dirty="0"/>
          </a:p>
          <a:p>
            <a:r>
              <a:rPr lang="en-US" sz="2800" dirty="0"/>
              <a:t>The form field is added to the SQL query, which is executed and returns the information to the attacker.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SQL poisoning attacks</a:t>
            </a:r>
          </a:p>
        </p:txBody>
      </p:sp>
    </p:spTree>
    <p:extLst>
      <p:ext uri="{BB962C8B-B14F-4D97-AF65-F5344CB8AC3E}">
        <p14:creationId xmlns:p14="http://schemas.microsoft.com/office/powerpoint/2010/main" val="42638987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dirty="0">
                <a:solidFill>
                  <a:srgbClr val="C00000"/>
                </a:solidFill>
              </a:rPr>
              <a:t>Cross-site scripting attacks </a:t>
            </a:r>
            <a:r>
              <a:rPr lang="en-US" sz="2400" dirty="0"/>
              <a:t>are another form of </a:t>
            </a:r>
            <a:r>
              <a:rPr lang="en-US" sz="2400" dirty="0">
                <a:solidFill>
                  <a:srgbClr val="C00000"/>
                </a:solidFill>
              </a:rPr>
              <a:t>injection attack</a:t>
            </a:r>
            <a:r>
              <a:rPr lang="en-US" sz="2400" dirty="0"/>
              <a:t>. </a:t>
            </a:r>
          </a:p>
          <a:p>
            <a:r>
              <a:rPr lang="en-US" sz="2400" dirty="0"/>
              <a:t>An attacker adds </a:t>
            </a:r>
            <a:r>
              <a:rPr lang="en-US" sz="2400" dirty="0">
                <a:solidFill>
                  <a:srgbClr val="C00000"/>
                </a:solidFill>
              </a:rPr>
              <a:t>malicious </a:t>
            </a:r>
            <a:r>
              <a:rPr lang="en-US" sz="2400" dirty="0" err="1">
                <a:solidFill>
                  <a:srgbClr val="C00000"/>
                </a:solidFill>
              </a:rPr>
              <a:t>Javascript</a:t>
            </a:r>
            <a:r>
              <a:rPr lang="en-US" sz="2400" dirty="0">
                <a:solidFill>
                  <a:srgbClr val="C00000"/>
                </a:solidFill>
              </a:rPr>
              <a:t> code </a:t>
            </a:r>
            <a:r>
              <a:rPr lang="en-US" sz="2400" dirty="0"/>
              <a:t>to the web page that is returned from a server to a client and this script is executed when the page is displayed in the user’s browser. </a:t>
            </a:r>
          </a:p>
          <a:p>
            <a:r>
              <a:rPr lang="en-US" sz="2400" dirty="0"/>
              <a:t>The malicious script may steal customer information or direct them to another website. </a:t>
            </a:r>
          </a:p>
          <a:p>
            <a:r>
              <a:rPr lang="en-US" sz="2400" dirty="0"/>
              <a:t>This may try to capture personal data or display advertisements. </a:t>
            </a:r>
          </a:p>
          <a:p>
            <a:r>
              <a:rPr lang="en-US" sz="2400" dirty="0">
                <a:solidFill>
                  <a:srgbClr val="C00000"/>
                </a:solidFill>
              </a:rPr>
              <a:t>Cookies</a:t>
            </a:r>
            <a:r>
              <a:rPr lang="en-US" sz="2400" dirty="0"/>
              <a:t> may be stolen, which makes a session </a:t>
            </a:r>
            <a:r>
              <a:rPr lang="en-US" sz="2400" dirty="0">
                <a:solidFill>
                  <a:srgbClr val="C00000"/>
                </a:solidFill>
              </a:rPr>
              <a:t>hijacking attack </a:t>
            </a:r>
            <a:r>
              <a:rPr lang="en-US" sz="2400" dirty="0"/>
              <a:t>possible.</a:t>
            </a:r>
          </a:p>
          <a:p>
            <a:r>
              <a:rPr lang="en-US" sz="2400" dirty="0"/>
              <a:t>As with other types of injection attack, cross-site scripting attacks may be avoided by </a:t>
            </a:r>
            <a:r>
              <a:rPr lang="en-US" sz="2400" dirty="0">
                <a:solidFill>
                  <a:srgbClr val="C00000"/>
                </a:solidFill>
              </a:rPr>
              <a:t>input validation</a:t>
            </a:r>
            <a:r>
              <a:rPr lang="en-US" sz="2400" dirty="0"/>
              <a:t>.</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Cross-site scripting attacks</a:t>
            </a:r>
          </a:p>
        </p:txBody>
      </p:sp>
    </p:spTree>
    <p:extLst>
      <p:ext uri="{BB962C8B-B14F-4D97-AF65-F5344CB8AC3E}">
        <p14:creationId xmlns:p14="http://schemas.microsoft.com/office/powerpoint/2010/main" val="23753355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Cross-site scripting attack</a:t>
            </a:r>
          </a:p>
        </p:txBody>
      </p:sp>
      <p:sp>
        <p:nvSpPr>
          <p:cNvPr id="9" name="Rounded Rectangle 8">
            <a:extLst>
              <a:ext uri="{FF2B5EF4-FFF2-40B4-BE49-F238E27FC236}">
                <a16:creationId xmlns:a16="http://schemas.microsoft.com/office/drawing/2014/main" id="{321A557E-ECA0-ED43-AAB8-61FF2C65758B}"/>
              </a:ext>
            </a:extLst>
          </p:cNvPr>
          <p:cNvSpPr>
            <a:spLocks noChangeArrowheads="1"/>
          </p:cNvSpPr>
          <p:nvPr/>
        </p:nvSpPr>
        <p:spPr bwMode="auto">
          <a:xfrm>
            <a:off x="1763687" y="1844572"/>
            <a:ext cx="1531253" cy="43230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Browser</a:t>
            </a:r>
          </a:p>
        </p:txBody>
      </p:sp>
      <p:cxnSp>
        <p:nvCxnSpPr>
          <p:cNvPr id="10" name="Straight Arrow Connector 9">
            <a:extLst>
              <a:ext uri="{FF2B5EF4-FFF2-40B4-BE49-F238E27FC236}">
                <a16:creationId xmlns:a16="http://schemas.microsoft.com/office/drawing/2014/main" id="{32B98F7E-EB07-134C-86AB-FF01EAB02C42}"/>
              </a:ext>
            </a:extLst>
          </p:cNvPr>
          <p:cNvCxnSpPr>
            <a:cxnSpLocks/>
            <a:stCxn id="9" idx="3"/>
            <a:endCxn id="31" idx="1"/>
          </p:cNvCxnSpPr>
          <p:nvPr/>
        </p:nvCxnSpPr>
        <p:spPr>
          <a:xfrm flipV="1">
            <a:off x="3294940" y="2057170"/>
            <a:ext cx="1997140" cy="3552"/>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F00BCEF1-D009-0C47-B590-A8EF649D7771}"/>
              </a:ext>
            </a:extLst>
          </p:cNvPr>
          <p:cNvCxnSpPr>
            <a:cxnSpLocks/>
          </p:cNvCxnSpPr>
          <p:nvPr/>
        </p:nvCxnSpPr>
        <p:spPr>
          <a:xfrm rot="10800000" flipV="1">
            <a:off x="3262147" y="2592872"/>
            <a:ext cx="3126361" cy="2310535"/>
          </a:xfrm>
          <a:prstGeom prst="bentConnector3">
            <a:avLst>
              <a:gd name="adj1" fmla="val 157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3E51E26-7FD3-0F4B-A4E3-64318477C51E}"/>
              </a:ext>
            </a:extLst>
          </p:cNvPr>
          <p:cNvSpPr txBox="1"/>
          <p:nvPr/>
        </p:nvSpPr>
        <p:spPr>
          <a:xfrm>
            <a:off x="4923973" y="1050213"/>
            <a:ext cx="2294702"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Product website</a:t>
            </a:r>
          </a:p>
        </p:txBody>
      </p:sp>
      <p:sp>
        <p:nvSpPr>
          <p:cNvPr id="21" name="TextBox 20">
            <a:extLst>
              <a:ext uri="{FF2B5EF4-FFF2-40B4-BE49-F238E27FC236}">
                <a16:creationId xmlns:a16="http://schemas.microsoft.com/office/drawing/2014/main" id="{6AA3D27E-226F-8E48-A539-C884A1037669}"/>
              </a:ext>
            </a:extLst>
          </p:cNvPr>
          <p:cNvSpPr txBox="1"/>
          <p:nvPr/>
        </p:nvSpPr>
        <p:spPr>
          <a:xfrm>
            <a:off x="3337265" y="1092909"/>
            <a:ext cx="1837824"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1. </a:t>
            </a:r>
            <a:br>
              <a:rPr lang="en-US" dirty="0">
                <a:solidFill>
                  <a:schemeClr val="accent1">
                    <a:lumMod val="75000"/>
                  </a:schemeClr>
                </a:solidFill>
                <a:latin typeface="Calibri" panose="020F0502020204030204" pitchFamily="34" charset="0"/>
                <a:cs typeface="Calibri" panose="020F0502020204030204" pitchFamily="34" charset="0"/>
              </a:rPr>
            </a:br>
            <a:r>
              <a:rPr lang="en-US" dirty="0">
                <a:solidFill>
                  <a:schemeClr val="accent1">
                    <a:lumMod val="75000"/>
                  </a:schemeClr>
                </a:solidFill>
                <a:latin typeface="Calibri" panose="020F0502020204030204" pitchFamily="34" charset="0"/>
                <a:cs typeface="Calibri" panose="020F0502020204030204" pitchFamily="34" charset="0"/>
              </a:rPr>
              <a:t>Introduce malicious code</a:t>
            </a:r>
          </a:p>
        </p:txBody>
      </p:sp>
      <p:sp>
        <p:nvSpPr>
          <p:cNvPr id="24" name="TextBox 23">
            <a:extLst>
              <a:ext uri="{FF2B5EF4-FFF2-40B4-BE49-F238E27FC236}">
                <a16:creationId xmlns:a16="http://schemas.microsoft.com/office/drawing/2014/main" id="{6AA53A78-D519-E84D-80D7-CA35E584E66B}"/>
              </a:ext>
            </a:extLst>
          </p:cNvPr>
          <p:cNvSpPr txBox="1"/>
          <p:nvPr/>
        </p:nvSpPr>
        <p:spPr>
          <a:xfrm>
            <a:off x="1818100" y="5157192"/>
            <a:ext cx="1457756"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Victim</a:t>
            </a:r>
          </a:p>
        </p:txBody>
      </p:sp>
      <p:sp>
        <p:nvSpPr>
          <p:cNvPr id="29" name="Rounded Rectangle 28">
            <a:extLst>
              <a:ext uri="{FF2B5EF4-FFF2-40B4-BE49-F238E27FC236}">
                <a16:creationId xmlns:a16="http://schemas.microsoft.com/office/drawing/2014/main" id="{26C8E6FA-26C6-064F-995E-FF0610128EA8}"/>
              </a:ext>
            </a:extLst>
          </p:cNvPr>
          <p:cNvSpPr>
            <a:spLocks noChangeArrowheads="1"/>
          </p:cNvSpPr>
          <p:nvPr/>
        </p:nvSpPr>
        <p:spPr bwMode="auto">
          <a:xfrm>
            <a:off x="1763017" y="2281789"/>
            <a:ext cx="1531253" cy="44431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Website</a:t>
            </a:r>
          </a:p>
        </p:txBody>
      </p:sp>
      <p:sp>
        <p:nvSpPr>
          <p:cNvPr id="30" name="Rounded Rectangle 29">
            <a:extLst>
              <a:ext uri="{FF2B5EF4-FFF2-40B4-BE49-F238E27FC236}">
                <a16:creationId xmlns:a16="http://schemas.microsoft.com/office/drawing/2014/main" id="{AFA9950E-08BC-5C42-B789-018EE6CB5ACF}"/>
              </a:ext>
            </a:extLst>
          </p:cNvPr>
          <p:cNvSpPr>
            <a:spLocks noChangeArrowheads="1"/>
          </p:cNvSpPr>
          <p:nvPr/>
        </p:nvSpPr>
        <p:spPr bwMode="auto">
          <a:xfrm>
            <a:off x="1763686" y="4318945"/>
            <a:ext cx="1531253" cy="810971"/>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Browser</a:t>
            </a:r>
          </a:p>
        </p:txBody>
      </p:sp>
      <p:sp>
        <p:nvSpPr>
          <p:cNvPr id="31" name="Rounded Rectangle 30">
            <a:extLst>
              <a:ext uri="{FF2B5EF4-FFF2-40B4-BE49-F238E27FC236}">
                <a16:creationId xmlns:a16="http://schemas.microsoft.com/office/drawing/2014/main" id="{CCFF8F48-CAC8-7244-8BFD-FEBE393BF39D}"/>
              </a:ext>
            </a:extLst>
          </p:cNvPr>
          <p:cNvSpPr>
            <a:spLocks noChangeArrowheads="1"/>
          </p:cNvSpPr>
          <p:nvPr/>
        </p:nvSpPr>
        <p:spPr bwMode="auto">
          <a:xfrm>
            <a:off x="5292080" y="1505213"/>
            <a:ext cx="1558489" cy="1103914"/>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2" name="Rounded Rectangle 31">
            <a:extLst>
              <a:ext uri="{FF2B5EF4-FFF2-40B4-BE49-F238E27FC236}">
                <a16:creationId xmlns:a16="http://schemas.microsoft.com/office/drawing/2014/main" id="{108E59F2-4A91-3B41-B7C1-5E092D1B6D88}"/>
              </a:ext>
            </a:extLst>
          </p:cNvPr>
          <p:cNvSpPr>
            <a:spLocks noChangeArrowheads="1"/>
          </p:cNvSpPr>
          <p:nvPr/>
        </p:nvSpPr>
        <p:spPr bwMode="auto">
          <a:xfrm>
            <a:off x="5547657" y="1753404"/>
            <a:ext cx="824543" cy="478422"/>
          </a:xfrm>
          <a:prstGeom prst="roundRect">
            <a:avLst>
              <a:gd name="adj" fmla="val 8023"/>
            </a:avLst>
          </a:prstGeom>
          <a:solidFill>
            <a:schemeClr val="accent2">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40B61AFD-DFFA-2945-A890-4602373A5782}"/>
              </a:ext>
            </a:extLst>
          </p:cNvPr>
          <p:cNvSpPr txBox="1"/>
          <p:nvPr/>
        </p:nvSpPr>
        <p:spPr>
          <a:xfrm>
            <a:off x="3352591" y="4948886"/>
            <a:ext cx="3429444"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2. </a:t>
            </a:r>
            <a:br>
              <a:rPr lang="en-US" dirty="0">
                <a:solidFill>
                  <a:schemeClr val="accent1">
                    <a:lumMod val="75000"/>
                  </a:schemeClr>
                </a:solidFill>
                <a:latin typeface="Calibri" panose="020F0502020204030204" pitchFamily="34" charset="0"/>
                <a:cs typeface="Calibri" panose="020F0502020204030204" pitchFamily="34" charset="0"/>
              </a:rPr>
            </a:br>
            <a:r>
              <a:rPr lang="en-US" dirty="0">
                <a:solidFill>
                  <a:schemeClr val="accent1">
                    <a:lumMod val="75000"/>
                  </a:schemeClr>
                </a:solidFill>
                <a:latin typeface="Calibri" panose="020F0502020204030204" pitchFamily="34" charset="0"/>
                <a:cs typeface="Calibri" panose="020F0502020204030204" pitchFamily="34" charset="0"/>
              </a:rPr>
              <a:t>Data delivered and malware script installed in victim’s browser</a:t>
            </a:r>
          </a:p>
        </p:txBody>
      </p:sp>
      <p:sp>
        <p:nvSpPr>
          <p:cNvPr id="36" name="TextBox 35">
            <a:extLst>
              <a:ext uri="{FF2B5EF4-FFF2-40B4-BE49-F238E27FC236}">
                <a16:creationId xmlns:a16="http://schemas.microsoft.com/office/drawing/2014/main" id="{69E9D28B-02C8-974C-B2B0-B91C1ED7E451}"/>
              </a:ext>
            </a:extLst>
          </p:cNvPr>
          <p:cNvSpPr txBox="1"/>
          <p:nvPr/>
        </p:nvSpPr>
        <p:spPr>
          <a:xfrm>
            <a:off x="324598" y="2845154"/>
            <a:ext cx="2171919" cy="1200329"/>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3. </a:t>
            </a:r>
            <a:br>
              <a:rPr lang="en-US" dirty="0">
                <a:solidFill>
                  <a:schemeClr val="accent1">
                    <a:lumMod val="75000"/>
                  </a:schemeClr>
                </a:solidFill>
                <a:latin typeface="Calibri" panose="020F0502020204030204" pitchFamily="34" charset="0"/>
                <a:cs typeface="Calibri" panose="020F0502020204030204" pitchFamily="34" charset="0"/>
              </a:rPr>
            </a:br>
            <a:r>
              <a:rPr lang="en-US" dirty="0">
                <a:solidFill>
                  <a:schemeClr val="accent1">
                    <a:lumMod val="75000"/>
                  </a:schemeClr>
                </a:solidFill>
                <a:latin typeface="Calibri" panose="020F0502020204030204" pitchFamily="34" charset="0"/>
                <a:cs typeface="Calibri" panose="020F0502020204030204" pitchFamily="34" charset="0"/>
              </a:rPr>
              <a:t>Malware script sends session cookie to attacker</a:t>
            </a:r>
          </a:p>
        </p:txBody>
      </p:sp>
      <p:sp>
        <p:nvSpPr>
          <p:cNvPr id="37" name="TextBox 36">
            <a:extLst>
              <a:ext uri="{FF2B5EF4-FFF2-40B4-BE49-F238E27FC236}">
                <a16:creationId xmlns:a16="http://schemas.microsoft.com/office/drawing/2014/main" id="{18DF87C8-965C-2644-AB3C-2D9E6B47EBF9}"/>
              </a:ext>
            </a:extLst>
          </p:cNvPr>
          <p:cNvSpPr txBox="1"/>
          <p:nvPr/>
        </p:nvSpPr>
        <p:spPr>
          <a:xfrm>
            <a:off x="1801118" y="1405569"/>
            <a:ext cx="1455050" cy="461665"/>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Attacker</a:t>
            </a:r>
          </a:p>
        </p:txBody>
      </p:sp>
      <p:cxnSp>
        <p:nvCxnSpPr>
          <p:cNvPr id="41" name="Elbow Connector 40">
            <a:extLst>
              <a:ext uri="{FF2B5EF4-FFF2-40B4-BE49-F238E27FC236}">
                <a16:creationId xmlns:a16="http://schemas.microsoft.com/office/drawing/2014/main" id="{716E633E-A2C4-4B49-925E-26F8FE6BF58D}"/>
              </a:ext>
            </a:extLst>
          </p:cNvPr>
          <p:cNvCxnSpPr>
            <a:cxnSpLocks/>
            <a:endCxn id="31" idx="2"/>
          </p:cNvCxnSpPr>
          <p:nvPr/>
        </p:nvCxnSpPr>
        <p:spPr>
          <a:xfrm flipV="1">
            <a:off x="3326397" y="2609127"/>
            <a:ext cx="2744928" cy="1959279"/>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C60B84DE-C39E-FD47-9AAC-4F2E9E658959}"/>
              </a:ext>
            </a:extLst>
          </p:cNvPr>
          <p:cNvCxnSpPr>
            <a:cxnSpLocks/>
            <a:stCxn id="30" idx="0"/>
            <a:endCxn id="29" idx="2"/>
          </p:cNvCxnSpPr>
          <p:nvPr/>
        </p:nvCxnSpPr>
        <p:spPr>
          <a:xfrm flipH="1" flipV="1">
            <a:off x="2528644" y="2726102"/>
            <a:ext cx="669" cy="15928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96D0B2CA-A14D-B64B-A1AA-842BEB321005}"/>
              </a:ext>
            </a:extLst>
          </p:cNvPr>
          <p:cNvSpPr txBox="1"/>
          <p:nvPr/>
        </p:nvSpPr>
        <p:spPr>
          <a:xfrm>
            <a:off x="7106146" y="1484784"/>
            <a:ext cx="1858341" cy="1015663"/>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Malicious code added to valid data</a:t>
            </a:r>
          </a:p>
        </p:txBody>
      </p:sp>
      <p:sp>
        <p:nvSpPr>
          <p:cNvPr id="65" name="TextBox 64">
            <a:extLst>
              <a:ext uri="{FF2B5EF4-FFF2-40B4-BE49-F238E27FC236}">
                <a16:creationId xmlns:a16="http://schemas.microsoft.com/office/drawing/2014/main" id="{417A3BE8-3671-2F45-B90C-9B3251DE0177}"/>
              </a:ext>
            </a:extLst>
          </p:cNvPr>
          <p:cNvSpPr txBox="1"/>
          <p:nvPr/>
        </p:nvSpPr>
        <p:spPr>
          <a:xfrm>
            <a:off x="3385384" y="3841188"/>
            <a:ext cx="211182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Valid request for data from website</a:t>
            </a:r>
          </a:p>
        </p:txBody>
      </p:sp>
      <p:cxnSp>
        <p:nvCxnSpPr>
          <p:cNvPr id="70" name="Straight Arrow Connector 69">
            <a:extLst>
              <a:ext uri="{FF2B5EF4-FFF2-40B4-BE49-F238E27FC236}">
                <a16:creationId xmlns:a16="http://schemas.microsoft.com/office/drawing/2014/main" id="{A8BE1956-8F1C-9F4A-862A-C049697CC86D}"/>
              </a:ext>
            </a:extLst>
          </p:cNvPr>
          <p:cNvCxnSpPr>
            <a:cxnSpLocks/>
          </p:cNvCxnSpPr>
          <p:nvPr/>
        </p:nvCxnSpPr>
        <p:spPr>
          <a:xfrm flipH="1">
            <a:off x="6372200" y="1986593"/>
            <a:ext cx="733946" cy="12044"/>
          </a:xfrm>
          <a:prstGeom prst="straightConnector1">
            <a:avLst/>
          </a:prstGeom>
          <a:ln w="28575">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1639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When a u</a:t>
            </a:r>
            <a:r>
              <a:rPr lang="en-US" sz="2800" dirty="0">
                <a:solidFill>
                  <a:srgbClr val="C00000"/>
                </a:solidFill>
              </a:rPr>
              <a:t>ser authenticates </a:t>
            </a:r>
            <a:r>
              <a:rPr lang="en-US" sz="2800" dirty="0"/>
              <a:t>themselves with a web application, a session is created. </a:t>
            </a:r>
          </a:p>
          <a:p>
            <a:pPr lvl="1"/>
            <a:r>
              <a:rPr lang="en-US" dirty="0">
                <a:solidFill>
                  <a:srgbClr val="C00000"/>
                </a:solidFill>
              </a:rPr>
              <a:t>A session is a time period during which the user’s authentication is valid</a:t>
            </a:r>
            <a:r>
              <a:rPr lang="en-US" dirty="0"/>
              <a:t>. They don’t have to re-authenticate for each interaction with the system. </a:t>
            </a:r>
          </a:p>
          <a:p>
            <a:pPr lvl="1"/>
            <a:r>
              <a:rPr lang="en-US" dirty="0"/>
              <a:t>The authentication process involves placing a session cookie on the user’s device</a:t>
            </a:r>
          </a:p>
          <a:p>
            <a:r>
              <a:rPr lang="en-US" sz="2800" dirty="0">
                <a:solidFill>
                  <a:srgbClr val="C00000"/>
                </a:solidFill>
              </a:rPr>
              <a:t>Session hijacking </a:t>
            </a:r>
            <a:r>
              <a:rPr lang="en-US" sz="2800" dirty="0"/>
              <a:t>is a type of attack where an attacker gets hold of a session cookie and uses this to impersonate a legitimate user.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Session hijacking attacks</a:t>
            </a:r>
          </a:p>
        </p:txBody>
      </p:sp>
    </p:spTree>
    <p:extLst>
      <p:ext uri="{BB962C8B-B14F-4D97-AF65-F5344CB8AC3E}">
        <p14:creationId xmlns:p14="http://schemas.microsoft.com/office/powerpoint/2010/main" val="22945621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There are several ways that an attacker can find out the </a:t>
            </a:r>
            <a:r>
              <a:rPr lang="en-US" sz="2800" dirty="0">
                <a:solidFill>
                  <a:srgbClr val="C00000"/>
                </a:solidFill>
              </a:rPr>
              <a:t>session cookie value </a:t>
            </a:r>
            <a:r>
              <a:rPr lang="en-US" sz="2800" dirty="0"/>
              <a:t>including </a:t>
            </a:r>
            <a:r>
              <a:rPr lang="en-US" sz="2800" dirty="0">
                <a:solidFill>
                  <a:srgbClr val="C00000"/>
                </a:solidFill>
              </a:rPr>
              <a:t>cross-site scripting attacks</a:t>
            </a:r>
            <a:r>
              <a:rPr lang="en-US" sz="2800" dirty="0"/>
              <a:t> and </a:t>
            </a:r>
            <a:r>
              <a:rPr lang="en-US" sz="2800" dirty="0">
                <a:solidFill>
                  <a:srgbClr val="C00000"/>
                </a:solidFill>
              </a:rPr>
              <a:t>traffic monitoring</a:t>
            </a:r>
            <a:r>
              <a:rPr lang="en-US" sz="2800" dirty="0"/>
              <a:t>. </a:t>
            </a:r>
          </a:p>
          <a:p>
            <a:pPr lvl="1"/>
            <a:r>
              <a:rPr lang="en-US" dirty="0"/>
              <a:t>In a </a:t>
            </a:r>
            <a:r>
              <a:rPr lang="en-US" dirty="0">
                <a:solidFill>
                  <a:srgbClr val="C00000"/>
                </a:solidFill>
              </a:rPr>
              <a:t>cross-site scripting attack</a:t>
            </a:r>
            <a:r>
              <a:rPr lang="en-US" dirty="0"/>
              <a:t>, the installed malware sends </a:t>
            </a:r>
            <a:r>
              <a:rPr lang="en-US" dirty="0">
                <a:solidFill>
                  <a:srgbClr val="C00000"/>
                </a:solidFill>
              </a:rPr>
              <a:t>session cookies </a:t>
            </a:r>
            <a:r>
              <a:rPr lang="en-US" dirty="0"/>
              <a:t>to the attackers. </a:t>
            </a:r>
          </a:p>
          <a:p>
            <a:pPr lvl="1"/>
            <a:r>
              <a:rPr lang="en-US" dirty="0">
                <a:solidFill>
                  <a:srgbClr val="C00000"/>
                </a:solidFill>
              </a:rPr>
              <a:t>Traffic monitoring </a:t>
            </a:r>
            <a:r>
              <a:rPr lang="en-US" dirty="0"/>
              <a:t>involves attackers capturing the traffic between the client and server. The session cookie can then be identified by analyzing the data exchanged. </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Session hijacking attacks</a:t>
            </a:r>
          </a:p>
        </p:txBody>
      </p:sp>
    </p:spTree>
    <p:extLst>
      <p:ext uri="{BB962C8B-B14F-4D97-AF65-F5344CB8AC3E}">
        <p14:creationId xmlns:p14="http://schemas.microsoft.com/office/powerpoint/2010/main" val="30729182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268760"/>
            <a:ext cx="8229600" cy="5251102"/>
          </a:xfrm>
        </p:spPr>
        <p:txBody>
          <a:bodyPr/>
          <a:lstStyle/>
          <a:p>
            <a:r>
              <a:rPr lang="en-US" b="1" dirty="0">
                <a:solidFill>
                  <a:srgbClr val="C00000"/>
                </a:solidFill>
              </a:rPr>
              <a:t>Traffic encryption</a:t>
            </a:r>
            <a:br>
              <a:rPr lang="en-US" sz="2400" dirty="0"/>
            </a:br>
            <a:r>
              <a:rPr lang="en-US" sz="2200" dirty="0"/>
              <a:t>Always encrypt the network traffic between clients and your server. This means setting up sessions using https rather than http. If traffic is encrypted it is harder to monitor to find session cookies.</a:t>
            </a:r>
          </a:p>
          <a:p>
            <a:r>
              <a:rPr lang="en-US" b="1" dirty="0">
                <a:solidFill>
                  <a:srgbClr val="C00000"/>
                </a:solidFill>
              </a:rPr>
              <a:t>Multi-factor authentication</a:t>
            </a:r>
            <a:br>
              <a:rPr lang="en-US" sz="2400" dirty="0"/>
            </a:br>
            <a:r>
              <a:rPr lang="en-US" sz="2200" dirty="0"/>
              <a:t>Always use multi-factor authentication and require confirmation of new actions that may be damaging. For example, before a new payee request is accepted, you could ask the user to confirm their identity by inputting a code sent to their phone. </a:t>
            </a:r>
          </a:p>
          <a:p>
            <a:r>
              <a:rPr lang="en-US" b="1" dirty="0">
                <a:solidFill>
                  <a:srgbClr val="C00000"/>
                </a:solidFill>
              </a:rPr>
              <a:t>Short timeouts</a:t>
            </a:r>
            <a:br>
              <a:rPr lang="en-US" sz="2400" dirty="0"/>
            </a:br>
            <a:r>
              <a:rPr lang="en-US" sz="2200" dirty="0"/>
              <a:t>Use relatively short timeouts on sessions. If there has been no activity in a session for a few minutes, the session should be ended and future requests directed to an authentication page.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1152127"/>
          </a:xfrm>
        </p:spPr>
        <p:txBody>
          <a:bodyPr/>
          <a:lstStyle/>
          <a:p>
            <a:r>
              <a:rPr lang="en-US" dirty="0">
                <a:solidFill>
                  <a:schemeClr val="tx2"/>
                </a:solidFill>
              </a:rPr>
              <a:t>Actions to reduce the </a:t>
            </a:r>
            <a:br>
              <a:rPr lang="en-US" dirty="0">
                <a:solidFill>
                  <a:schemeClr val="tx2"/>
                </a:solidFill>
              </a:rPr>
            </a:br>
            <a:r>
              <a:rPr lang="en-US" dirty="0">
                <a:solidFill>
                  <a:schemeClr val="tx2"/>
                </a:solidFill>
              </a:rPr>
              <a:t>likelihood of hacking</a:t>
            </a:r>
          </a:p>
        </p:txBody>
      </p:sp>
    </p:spTree>
    <p:extLst>
      <p:ext uri="{BB962C8B-B14F-4D97-AF65-F5344CB8AC3E}">
        <p14:creationId xmlns:p14="http://schemas.microsoft.com/office/powerpoint/2010/main" val="32774116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dirty="0">
                <a:solidFill>
                  <a:srgbClr val="C00000"/>
                </a:solidFill>
              </a:rPr>
              <a:t>Authentication</a:t>
            </a:r>
            <a:r>
              <a:rPr lang="en-US" dirty="0"/>
              <a:t> is the process of </a:t>
            </a:r>
            <a:r>
              <a:rPr lang="en-US" dirty="0">
                <a:solidFill>
                  <a:srgbClr val="C00000"/>
                </a:solidFill>
              </a:rPr>
              <a:t>ensuring</a:t>
            </a:r>
            <a:r>
              <a:rPr lang="en-US" dirty="0"/>
              <a:t> that a </a:t>
            </a:r>
            <a:r>
              <a:rPr lang="en-US" dirty="0">
                <a:solidFill>
                  <a:srgbClr val="C00000"/>
                </a:solidFill>
              </a:rPr>
              <a:t>user</a:t>
            </a:r>
            <a:r>
              <a:rPr lang="en-US" dirty="0"/>
              <a:t> of your system is who they claim to be. </a:t>
            </a:r>
          </a:p>
          <a:p>
            <a:r>
              <a:rPr lang="en-US" dirty="0"/>
              <a:t>You need </a:t>
            </a:r>
            <a:r>
              <a:rPr lang="en-US" dirty="0">
                <a:solidFill>
                  <a:srgbClr val="C00000"/>
                </a:solidFill>
              </a:rPr>
              <a:t>authentication</a:t>
            </a:r>
            <a:r>
              <a:rPr lang="en-US" dirty="0"/>
              <a:t> in all software products that </a:t>
            </a:r>
            <a:r>
              <a:rPr lang="en-US" dirty="0">
                <a:solidFill>
                  <a:srgbClr val="C00000"/>
                </a:solidFill>
              </a:rPr>
              <a:t>maintain user information</a:t>
            </a:r>
            <a:r>
              <a:rPr lang="en-US" dirty="0"/>
              <a:t>, so that only the providers of that information can access and change it. </a:t>
            </a:r>
          </a:p>
          <a:p>
            <a:r>
              <a:rPr lang="en-US" dirty="0"/>
              <a:t>You also use </a:t>
            </a:r>
            <a:r>
              <a:rPr lang="en-US" dirty="0">
                <a:solidFill>
                  <a:srgbClr val="C00000"/>
                </a:solidFill>
              </a:rPr>
              <a:t>authentication</a:t>
            </a:r>
            <a:r>
              <a:rPr lang="en-US" dirty="0"/>
              <a:t> to learn about your users so that you can </a:t>
            </a:r>
            <a:r>
              <a:rPr lang="en-US" dirty="0">
                <a:solidFill>
                  <a:srgbClr val="C00000"/>
                </a:solidFill>
              </a:rPr>
              <a:t>personalize</a:t>
            </a:r>
            <a:r>
              <a:rPr lang="en-US" dirty="0"/>
              <a:t> their </a:t>
            </a:r>
            <a:r>
              <a:rPr lang="en-US" dirty="0">
                <a:solidFill>
                  <a:srgbClr val="C00000"/>
                </a:solidFill>
              </a:rPr>
              <a:t>experience</a:t>
            </a:r>
            <a:r>
              <a:rPr lang="en-US" dirty="0"/>
              <a:t> of using your product.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Authentication</a:t>
            </a:r>
          </a:p>
        </p:txBody>
      </p:sp>
    </p:spTree>
    <p:extLst>
      <p:ext uri="{BB962C8B-B14F-4D97-AF65-F5344CB8AC3E}">
        <p14:creationId xmlns:p14="http://schemas.microsoft.com/office/powerpoint/2010/main" val="42097726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Authentication approaches</a:t>
            </a:r>
          </a:p>
        </p:txBody>
      </p:sp>
      <p:sp>
        <p:nvSpPr>
          <p:cNvPr id="7" name="Rounded Rectangle 6">
            <a:extLst>
              <a:ext uri="{FF2B5EF4-FFF2-40B4-BE49-F238E27FC236}">
                <a16:creationId xmlns:a16="http://schemas.microsoft.com/office/drawing/2014/main" id="{BECD5912-FDC2-EC4D-B4F1-86C53C90B748}"/>
              </a:ext>
            </a:extLst>
          </p:cNvPr>
          <p:cNvSpPr>
            <a:spLocks noChangeArrowheads="1"/>
          </p:cNvSpPr>
          <p:nvPr/>
        </p:nvSpPr>
        <p:spPr bwMode="auto">
          <a:xfrm>
            <a:off x="3544638" y="2460392"/>
            <a:ext cx="2323505" cy="82296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Knowledge</a:t>
            </a:r>
          </a:p>
        </p:txBody>
      </p:sp>
      <p:cxnSp>
        <p:nvCxnSpPr>
          <p:cNvPr id="10" name="Straight Arrow Connector 9">
            <a:extLst>
              <a:ext uri="{FF2B5EF4-FFF2-40B4-BE49-F238E27FC236}">
                <a16:creationId xmlns:a16="http://schemas.microsoft.com/office/drawing/2014/main" id="{F8B1DFB0-0D83-384C-8D2B-95C251F3BA7C}"/>
              </a:ext>
            </a:extLst>
          </p:cNvPr>
          <p:cNvCxnSpPr>
            <a:cxnSpLocks/>
            <a:stCxn id="7" idx="3"/>
            <a:endCxn id="17" idx="1"/>
          </p:cNvCxnSpPr>
          <p:nvPr/>
        </p:nvCxnSpPr>
        <p:spPr>
          <a:xfrm>
            <a:off x="5868143" y="2871872"/>
            <a:ext cx="852583"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5" name="Rounded Rectangle 14">
            <a:extLst>
              <a:ext uri="{FF2B5EF4-FFF2-40B4-BE49-F238E27FC236}">
                <a16:creationId xmlns:a16="http://schemas.microsoft.com/office/drawing/2014/main" id="{68B9636E-DD77-A74E-899D-43DB7F1D841B}"/>
              </a:ext>
            </a:extLst>
          </p:cNvPr>
          <p:cNvSpPr>
            <a:spLocks noChangeArrowheads="1"/>
          </p:cNvSpPr>
          <p:nvPr/>
        </p:nvSpPr>
        <p:spPr bwMode="auto">
          <a:xfrm>
            <a:off x="3544638" y="3501437"/>
            <a:ext cx="2323505" cy="82296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Possession</a:t>
            </a:r>
          </a:p>
        </p:txBody>
      </p:sp>
      <p:sp>
        <p:nvSpPr>
          <p:cNvPr id="16" name="Rounded Rectangle 15">
            <a:extLst>
              <a:ext uri="{FF2B5EF4-FFF2-40B4-BE49-F238E27FC236}">
                <a16:creationId xmlns:a16="http://schemas.microsoft.com/office/drawing/2014/main" id="{89C77FFB-AC6B-A649-B1D9-CC6CD9473E39}"/>
              </a:ext>
            </a:extLst>
          </p:cNvPr>
          <p:cNvSpPr>
            <a:spLocks noChangeArrowheads="1"/>
          </p:cNvSpPr>
          <p:nvPr/>
        </p:nvSpPr>
        <p:spPr bwMode="auto">
          <a:xfrm>
            <a:off x="3544638" y="4522340"/>
            <a:ext cx="2323505" cy="82296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Attribute</a:t>
            </a:r>
          </a:p>
        </p:txBody>
      </p:sp>
      <p:sp>
        <p:nvSpPr>
          <p:cNvPr id="17" name="Rounded Rectangle 16">
            <a:extLst>
              <a:ext uri="{FF2B5EF4-FFF2-40B4-BE49-F238E27FC236}">
                <a16:creationId xmlns:a16="http://schemas.microsoft.com/office/drawing/2014/main" id="{93D605C2-F15A-934D-9107-C11C7A6B7AE9}"/>
              </a:ext>
            </a:extLst>
          </p:cNvPr>
          <p:cNvSpPr>
            <a:spLocks noChangeArrowheads="1"/>
          </p:cNvSpPr>
          <p:nvPr/>
        </p:nvSpPr>
        <p:spPr bwMode="auto">
          <a:xfrm>
            <a:off x="6720726" y="2460392"/>
            <a:ext cx="2002311" cy="822960"/>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E4B21CDA-FAA7-D14C-B840-56E135BC78D6}"/>
              </a:ext>
            </a:extLst>
          </p:cNvPr>
          <p:cNvSpPr>
            <a:spLocks noChangeArrowheads="1"/>
          </p:cNvSpPr>
          <p:nvPr/>
        </p:nvSpPr>
        <p:spPr bwMode="auto">
          <a:xfrm>
            <a:off x="6720726" y="3501437"/>
            <a:ext cx="2002311" cy="822960"/>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a:t>
            </a:r>
          </a:p>
          <a:p>
            <a:pPr algn="ctr">
              <a:defRPr/>
            </a:pPr>
            <a:r>
              <a:rPr lang="en-US" sz="2800" b="1" dirty="0">
                <a:latin typeface="Calibri" panose="020F0502020204030204" pitchFamily="34" charset="0"/>
                <a:cs typeface="Calibri" panose="020F0502020204030204" pitchFamily="34" charset="0"/>
              </a:rPr>
              <a:t>device</a:t>
            </a:r>
          </a:p>
        </p:txBody>
      </p:sp>
      <p:sp>
        <p:nvSpPr>
          <p:cNvPr id="21" name="Rounded Rectangle 20">
            <a:extLst>
              <a:ext uri="{FF2B5EF4-FFF2-40B4-BE49-F238E27FC236}">
                <a16:creationId xmlns:a16="http://schemas.microsoft.com/office/drawing/2014/main" id="{5CB0BE7A-E0A8-CA44-B661-DE7A7B9AC551}"/>
              </a:ext>
            </a:extLst>
          </p:cNvPr>
          <p:cNvSpPr>
            <a:spLocks noChangeArrowheads="1"/>
          </p:cNvSpPr>
          <p:nvPr/>
        </p:nvSpPr>
        <p:spPr bwMode="auto">
          <a:xfrm>
            <a:off x="6720726" y="4513595"/>
            <a:ext cx="2002311" cy="822960"/>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Fingerprint</a:t>
            </a:r>
          </a:p>
        </p:txBody>
      </p:sp>
      <p:sp>
        <p:nvSpPr>
          <p:cNvPr id="23" name="TextBox 22">
            <a:extLst>
              <a:ext uri="{FF2B5EF4-FFF2-40B4-BE49-F238E27FC236}">
                <a16:creationId xmlns:a16="http://schemas.microsoft.com/office/drawing/2014/main" id="{996EA167-BEAE-0E4D-A41E-7B46623ED069}"/>
              </a:ext>
            </a:extLst>
          </p:cNvPr>
          <p:cNvSpPr txBox="1"/>
          <p:nvPr/>
        </p:nvSpPr>
        <p:spPr>
          <a:xfrm>
            <a:off x="398409" y="4522340"/>
            <a:ext cx="2376264"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Authenticating user</a:t>
            </a:r>
          </a:p>
        </p:txBody>
      </p:sp>
      <p:cxnSp>
        <p:nvCxnSpPr>
          <p:cNvPr id="25" name="Straight Arrow Connector 24">
            <a:extLst>
              <a:ext uri="{FF2B5EF4-FFF2-40B4-BE49-F238E27FC236}">
                <a16:creationId xmlns:a16="http://schemas.microsoft.com/office/drawing/2014/main" id="{0310DBFE-82A9-7346-AD3A-79865C76B231}"/>
              </a:ext>
            </a:extLst>
          </p:cNvPr>
          <p:cNvCxnSpPr>
            <a:cxnSpLocks/>
            <a:stCxn id="15" idx="3"/>
            <a:endCxn id="20" idx="1"/>
          </p:cNvCxnSpPr>
          <p:nvPr/>
        </p:nvCxnSpPr>
        <p:spPr>
          <a:xfrm>
            <a:off x="5868143" y="3912917"/>
            <a:ext cx="852583"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6D26C5AA-FE1D-D941-ACD7-C8CE7BDA4968}"/>
              </a:ext>
            </a:extLst>
          </p:cNvPr>
          <p:cNvCxnSpPr>
            <a:cxnSpLocks/>
            <a:stCxn id="16" idx="3"/>
            <a:endCxn id="21" idx="1"/>
          </p:cNvCxnSpPr>
          <p:nvPr/>
        </p:nvCxnSpPr>
        <p:spPr>
          <a:xfrm flipV="1">
            <a:off x="5868143" y="4925075"/>
            <a:ext cx="852583" cy="874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373E6905-33E0-684B-92AD-08E3273424DE}"/>
              </a:ext>
            </a:extLst>
          </p:cNvPr>
          <p:cNvGrpSpPr/>
          <p:nvPr/>
        </p:nvGrpSpPr>
        <p:grpSpPr>
          <a:xfrm>
            <a:off x="1121693" y="3535081"/>
            <a:ext cx="908159" cy="1083025"/>
            <a:chOff x="1923251" y="3878790"/>
            <a:chExt cx="908159" cy="1083025"/>
          </a:xfrm>
        </p:grpSpPr>
        <p:sp>
          <p:nvSpPr>
            <p:cNvPr id="56" name="Chord 55">
              <a:extLst>
                <a:ext uri="{FF2B5EF4-FFF2-40B4-BE49-F238E27FC236}">
                  <a16:creationId xmlns:a16="http://schemas.microsoft.com/office/drawing/2014/main" id="{A38404C6-C081-0D40-B292-0A70F1C8DEE4}"/>
                </a:ext>
              </a:extLst>
            </p:cNvPr>
            <p:cNvSpPr/>
            <p:nvPr/>
          </p:nvSpPr>
          <p:spPr>
            <a:xfrm>
              <a:off x="1923251" y="4324396"/>
              <a:ext cx="908159" cy="637419"/>
            </a:xfrm>
            <a:prstGeom prst="chord">
              <a:avLst>
                <a:gd name="adj1" fmla="val 10626799"/>
                <a:gd name="adj2" fmla="val 236006"/>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3EC0502-3BCD-B247-9448-8D8745FE5390}"/>
                </a:ext>
              </a:extLst>
            </p:cNvPr>
            <p:cNvSpPr/>
            <p:nvPr/>
          </p:nvSpPr>
          <p:spPr>
            <a:xfrm>
              <a:off x="2125302" y="3878790"/>
              <a:ext cx="504056" cy="504056"/>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9" name="Straight Arrow Connector 58">
            <a:extLst>
              <a:ext uri="{FF2B5EF4-FFF2-40B4-BE49-F238E27FC236}">
                <a16:creationId xmlns:a16="http://schemas.microsoft.com/office/drawing/2014/main" id="{48B0F2C9-C24C-574D-BAEF-DFC328280901}"/>
              </a:ext>
            </a:extLst>
          </p:cNvPr>
          <p:cNvCxnSpPr>
            <a:cxnSpLocks/>
            <a:endCxn id="7" idx="1"/>
          </p:cNvCxnSpPr>
          <p:nvPr/>
        </p:nvCxnSpPr>
        <p:spPr>
          <a:xfrm flipV="1">
            <a:off x="2384303" y="2871872"/>
            <a:ext cx="1160335" cy="1040651"/>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A1A1A378-6943-2140-82C7-00E8C7118A8B}"/>
              </a:ext>
            </a:extLst>
          </p:cNvPr>
          <p:cNvCxnSpPr>
            <a:cxnSpLocks/>
            <a:endCxn id="15" idx="1"/>
          </p:cNvCxnSpPr>
          <p:nvPr/>
        </p:nvCxnSpPr>
        <p:spPr>
          <a:xfrm flipV="1">
            <a:off x="2384303" y="3912917"/>
            <a:ext cx="1160335" cy="26594"/>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E6D9D145-6006-3C47-8D53-7C0611AF55DB}"/>
              </a:ext>
            </a:extLst>
          </p:cNvPr>
          <p:cNvCxnSpPr>
            <a:cxnSpLocks/>
            <a:endCxn id="16" idx="1"/>
          </p:cNvCxnSpPr>
          <p:nvPr/>
        </p:nvCxnSpPr>
        <p:spPr>
          <a:xfrm>
            <a:off x="2384303" y="3939511"/>
            <a:ext cx="1160335" cy="994309"/>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48532BA5-9DF3-AE46-9636-3775E3EB679B}"/>
              </a:ext>
            </a:extLst>
          </p:cNvPr>
          <p:cNvSpPr txBox="1"/>
          <p:nvPr/>
        </p:nvSpPr>
        <p:spPr>
          <a:xfrm>
            <a:off x="3266229" y="1313094"/>
            <a:ext cx="2880321"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Authentication approach</a:t>
            </a:r>
          </a:p>
        </p:txBody>
      </p:sp>
      <p:sp>
        <p:nvSpPr>
          <p:cNvPr id="71" name="TextBox 70">
            <a:extLst>
              <a:ext uri="{FF2B5EF4-FFF2-40B4-BE49-F238E27FC236}">
                <a16:creationId xmlns:a16="http://schemas.microsoft.com/office/drawing/2014/main" id="{17BB27ED-B91F-C14E-8DAC-6853F832BA27}"/>
              </a:ext>
            </a:extLst>
          </p:cNvPr>
          <p:cNvSpPr txBox="1"/>
          <p:nvPr/>
        </p:nvSpPr>
        <p:spPr>
          <a:xfrm>
            <a:off x="6609293" y="1565254"/>
            <a:ext cx="2225175"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Example</a:t>
            </a:r>
          </a:p>
        </p:txBody>
      </p:sp>
    </p:spTree>
    <p:extLst>
      <p:ext uri="{BB962C8B-B14F-4D97-AF65-F5344CB8AC3E}">
        <p14:creationId xmlns:p14="http://schemas.microsoft.com/office/powerpoint/2010/main" val="2294046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340768"/>
            <a:ext cx="8229600" cy="5179094"/>
          </a:xfrm>
        </p:spPr>
        <p:txBody>
          <a:bodyPr/>
          <a:lstStyle/>
          <a:p>
            <a:r>
              <a:rPr lang="en-US" sz="2800" b="1" dirty="0">
                <a:solidFill>
                  <a:srgbClr val="C00000"/>
                </a:solidFill>
              </a:rPr>
              <a:t>Insecure passwords</a:t>
            </a:r>
            <a:br>
              <a:rPr lang="en-US" sz="2800" dirty="0"/>
            </a:br>
            <a:r>
              <a:rPr lang="en-US" sz="2800" dirty="0"/>
              <a:t>Users choose passwords that are easy to remember. </a:t>
            </a:r>
          </a:p>
          <a:p>
            <a:r>
              <a:rPr lang="en-US" sz="2800" b="1" dirty="0">
                <a:solidFill>
                  <a:srgbClr val="C00000"/>
                </a:solidFill>
              </a:rPr>
              <a:t>Phishing attacks</a:t>
            </a:r>
            <a:br>
              <a:rPr lang="en-US" sz="2800" dirty="0"/>
            </a:br>
            <a:r>
              <a:rPr lang="en-US" sz="2800" dirty="0"/>
              <a:t>Users click on an email link that points to a fake site that tries to collect their login and password details.</a:t>
            </a:r>
          </a:p>
          <a:p>
            <a:r>
              <a:rPr lang="en-US" sz="2800" b="1" dirty="0">
                <a:solidFill>
                  <a:srgbClr val="C00000"/>
                </a:solidFill>
              </a:rPr>
              <a:t>Password reuse</a:t>
            </a:r>
            <a:br>
              <a:rPr lang="en-US" sz="2800" dirty="0"/>
            </a:br>
            <a:r>
              <a:rPr lang="en-US" sz="2800" dirty="0"/>
              <a:t>Users use the same password for several sites. </a:t>
            </a:r>
          </a:p>
          <a:p>
            <a:r>
              <a:rPr lang="en-US" sz="2800" b="1" dirty="0">
                <a:solidFill>
                  <a:srgbClr val="C00000"/>
                </a:solidFill>
              </a:rPr>
              <a:t>Forgotten passwords</a:t>
            </a:r>
            <a:br>
              <a:rPr lang="en-US" sz="2800" dirty="0"/>
            </a:br>
            <a:r>
              <a:rPr lang="en-US" sz="2800" dirty="0"/>
              <a:t>Users regularly forget their passwords so that you need to set up a password recovery mechanism to allow these to be reset.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1146348"/>
          </a:xfrm>
        </p:spPr>
        <p:txBody>
          <a:bodyPr/>
          <a:lstStyle/>
          <a:p>
            <a:r>
              <a:rPr lang="en-US" dirty="0">
                <a:solidFill>
                  <a:schemeClr val="tx2"/>
                </a:solidFill>
              </a:rPr>
              <a:t>Weaknesses of </a:t>
            </a:r>
            <a:br>
              <a:rPr lang="en-US" dirty="0">
                <a:solidFill>
                  <a:schemeClr val="tx2"/>
                </a:solidFill>
              </a:rPr>
            </a:br>
            <a:r>
              <a:rPr lang="en-US" dirty="0">
                <a:solidFill>
                  <a:schemeClr val="tx2"/>
                </a:solidFill>
              </a:rPr>
              <a:t>password-based authentication</a:t>
            </a:r>
          </a:p>
        </p:txBody>
      </p:sp>
    </p:spTree>
    <p:extLst>
      <p:ext uri="{BB962C8B-B14F-4D97-AF65-F5344CB8AC3E}">
        <p14:creationId xmlns:p14="http://schemas.microsoft.com/office/powerpoint/2010/main" val="5779436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500" b="1" dirty="0">
                <a:solidFill>
                  <a:srgbClr val="C00000"/>
                </a:solidFill>
              </a:rPr>
              <a:t>Federated identity </a:t>
            </a:r>
            <a:r>
              <a:rPr lang="en-US" sz="2500" dirty="0"/>
              <a:t>is an approach to authentication where you use an </a:t>
            </a:r>
            <a:r>
              <a:rPr lang="en-US" sz="2500" dirty="0">
                <a:solidFill>
                  <a:srgbClr val="C00000"/>
                </a:solidFill>
              </a:rPr>
              <a:t>external authentication service</a:t>
            </a:r>
            <a:r>
              <a:rPr lang="en-US" sz="2500" dirty="0"/>
              <a:t>.</a:t>
            </a:r>
          </a:p>
          <a:p>
            <a:r>
              <a:rPr lang="en-US" sz="2500" b="1" dirty="0">
                <a:solidFill>
                  <a:srgbClr val="C00000"/>
                </a:solidFill>
              </a:rPr>
              <a:t>‘Login with Google</a:t>
            </a:r>
            <a:r>
              <a:rPr lang="en-US" sz="2500" dirty="0"/>
              <a:t>’ and ‘</a:t>
            </a:r>
            <a:r>
              <a:rPr lang="en-US" sz="2500" b="1" dirty="0">
                <a:solidFill>
                  <a:srgbClr val="C00000"/>
                </a:solidFill>
              </a:rPr>
              <a:t>Login with Facebook</a:t>
            </a:r>
            <a:r>
              <a:rPr lang="en-US" sz="2500" dirty="0"/>
              <a:t>’ are widely used examples of authentication using federated identity.</a:t>
            </a:r>
          </a:p>
          <a:p>
            <a:r>
              <a:rPr lang="en-US" sz="2500" dirty="0"/>
              <a:t>The advantage of federated identity for a user is that they have </a:t>
            </a:r>
            <a:r>
              <a:rPr lang="en-US" sz="2500" dirty="0">
                <a:solidFill>
                  <a:srgbClr val="C00000"/>
                </a:solidFill>
              </a:rPr>
              <a:t>a single set of credentials </a:t>
            </a:r>
            <a:r>
              <a:rPr lang="en-US" sz="2500" dirty="0"/>
              <a:t>that are stored by a </a:t>
            </a:r>
            <a:r>
              <a:rPr lang="en-US" sz="2500" dirty="0">
                <a:solidFill>
                  <a:srgbClr val="C00000"/>
                </a:solidFill>
              </a:rPr>
              <a:t>trusted identity service</a:t>
            </a:r>
            <a:r>
              <a:rPr lang="en-US" sz="2500" dirty="0"/>
              <a:t>. </a:t>
            </a:r>
          </a:p>
          <a:p>
            <a:r>
              <a:rPr lang="en-US" sz="2500" dirty="0"/>
              <a:t>Instead of logging into a service directly, a user provides their credentials to a known service who confirms their identity to the authenticating service. </a:t>
            </a:r>
          </a:p>
          <a:p>
            <a:r>
              <a:rPr lang="en-US" sz="2500" dirty="0"/>
              <a:t>They don’t have to keep track of different user ids and passwords. </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Federated identity</a:t>
            </a:r>
          </a:p>
        </p:txBody>
      </p:sp>
    </p:spTree>
    <p:extLst>
      <p:ext uri="{BB962C8B-B14F-4D97-AF65-F5344CB8AC3E}">
        <p14:creationId xmlns:p14="http://schemas.microsoft.com/office/powerpoint/2010/main" val="136873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116632"/>
            <a:ext cx="8229600" cy="1944210"/>
          </a:xfrm>
        </p:spPr>
        <p:txBody>
          <a:bodyPr/>
          <a:lstStyle/>
          <a:p>
            <a:r>
              <a:rPr lang="en-US" dirty="0">
                <a:solidFill>
                  <a:srgbClr val="C00000"/>
                </a:solidFill>
              </a:rPr>
              <a:t>Software Engineering </a:t>
            </a:r>
            <a:br>
              <a:rPr lang="en-US" dirty="0">
                <a:solidFill>
                  <a:schemeClr val="tx2"/>
                </a:solidFill>
              </a:rPr>
            </a:br>
            <a:r>
              <a:rPr lang="en-US" dirty="0">
                <a:solidFill>
                  <a:schemeClr val="tx2"/>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564904"/>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Federated identity</a:t>
            </a:r>
          </a:p>
        </p:txBody>
      </p:sp>
      <p:cxnSp>
        <p:nvCxnSpPr>
          <p:cNvPr id="9" name="Straight Arrow Connector 8">
            <a:extLst>
              <a:ext uri="{FF2B5EF4-FFF2-40B4-BE49-F238E27FC236}">
                <a16:creationId xmlns:a16="http://schemas.microsoft.com/office/drawing/2014/main" id="{9ED1541C-8396-0D46-869D-C35234915412}"/>
              </a:ext>
            </a:extLst>
          </p:cNvPr>
          <p:cNvCxnSpPr>
            <a:cxnSpLocks/>
          </p:cNvCxnSpPr>
          <p:nvPr/>
        </p:nvCxnSpPr>
        <p:spPr>
          <a:xfrm>
            <a:off x="1801118" y="2191629"/>
            <a:ext cx="0" cy="4189699"/>
          </a:xfrm>
          <a:prstGeom prst="straightConnector1">
            <a:avLst/>
          </a:prstGeom>
          <a:ln w="127000">
            <a:solidFill>
              <a:srgbClr val="FFD579"/>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037D719-CF16-8B45-917F-74462E1A6DAF}"/>
              </a:ext>
            </a:extLst>
          </p:cNvPr>
          <p:cNvSpPr txBox="1"/>
          <p:nvPr/>
        </p:nvSpPr>
        <p:spPr>
          <a:xfrm>
            <a:off x="1786307" y="1944870"/>
            <a:ext cx="2433057" cy="707886"/>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Request </a:t>
            </a:r>
            <a:br>
              <a:rPr lang="en-US" sz="2000" b="1" dirty="0">
                <a:solidFill>
                  <a:schemeClr val="accent1">
                    <a:lumMod val="75000"/>
                  </a:schemeClr>
                </a:solidFill>
                <a:latin typeface="Calibri" panose="020F0502020204030204" pitchFamily="34" charset="0"/>
                <a:cs typeface="Calibri" panose="020F0502020204030204" pitchFamily="34" charset="0"/>
              </a:rPr>
            </a:br>
            <a:r>
              <a:rPr lang="en-US" sz="2000" b="1" dirty="0">
                <a:solidFill>
                  <a:schemeClr val="accent1">
                    <a:lumMod val="75000"/>
                  </a:schemeClr>
                </a:solidFill>
                <a:latin typeface="Calibri" panose="020F0502020204030204" pitchFamily="34" charset="0"/>
                <a:cs typeface="Calibri" panose="020F0502020204030204" pitchFamily="34" charset="0"/>
              </a:rPr>
              <a:t>authentication</a:t>
            </a:r>
          </a:p>
        </p:txBody>
      </p:sp>
      <p:sp>
        <p:nvSpPr>
          <p:cNvPr id="11" name="Rounded Rectangle 10">
            <a:extLst>
              <a:ext uri="{FF2B5EF4-FFF2-40B4-BE49-F238E27FC236}">
                <a16:creationId xmlns:a16="http://schemas.microsoft.com/office/drawing/2014/main" id="{7098148C-59E9-164F-BF9B-166D64E78C94}"/>
              </a:ext>
            </a:extLst>
          </p:cNvPr>
          <p:cNvSpPr>
            <a:spLocks noChangeArrowheads="1"/>
          </p:cNvSpPr>
          <p:nvPr/>
        </p:nvSpPr>
        <p:spPr bwMode="auto">
          <a:xfrm>
            <a:off x="1035491" y="1144414"/>
            <a:ext cx="1531253" cy="91084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User</a:t>
            </a:r>
          </a:p>
        </p:txBody>
      </p:sp>
      <p:cxnSp>
        <p:nvCxnSpPr>
          <p:cNvPr id="13" name="Straight Arrow Connector 12">
            <a:extLst>
              <a:ext uri="{FF2B5EF4-FFF2-40B4-BE49-F238E27FC236}">
                <a16:creationId xmlns:a16="http://schemas.microsoft.com/office/drawing/2014/main" id="{70F6EDC1-AED0-6D46-A19F-A2B24A914BF6}"/>
              </a:ext>
            </a:extLst>
          </p:cNvPr>
          <p:cNvCxnSpPr>
            <a:cxnSpLocks/>
          </p:cNvCxnSpPr>
          <p:nvPr/>
        </p:nvCxnSpPr>
        <p:spPr>
          <a:xfrm flipV="1">
            <a:off x="1763689" y="2636914"/>
            <a:ext cx="2509936" cy="1"/>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DE72849-80A6-5645-A666-58111296A9E7}"/>
              </a:ext>
            </a:extLst>
          </p:cNvPr>
          <p:cNvCxnSpPr>
            <a:cxnSpLocks/>
          </p:cNvCxnSpPr>
          <p:nvPr/>
        </p:nvCxnSpPr>
        <p:spPr>
          <a:xfrm>
            <a:off x="4427984" y="2191629"/>
            <a:ext cx="0" cy="4189699"/>
          </a:xfrm>
          <a:prstGeom prst="straightConnector1">
            <a:avLst/>
          </a:prstGeom>
          <a:ln w="127000">
            <a:solidFill>
              <a:schemeClr val="tx2">
                <a:lumMod val="40000"/>
                <a:lumOff val="6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0C97DA4-A93F-C84B-8DAF-5143C1124E4A}"/>
              </a:ext>
            </a:extLst>
          </p:cNvPr>
          <p:cNvCxnSpPr>
            <a:cxnSpLocks/>
          </p:cNvCxnSpPr>
          <p:nvPr/>
        </p:nvCxnSpPr>
        <p:spPr>
          <a:xfrm>
            <a:off x="7092280" y="2191629"/>
            <a:ext cx="0" cy="4189699"/>
          </a:xfrm>
          <a:prstGeom prst="straightConnector1">
            <a:avLst/>
          </a:prstGeom>
          <a:ln w="127000">
            <a:solidFill>
              <a:srgbClr val="92D05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133B9DB5-7146-1247-86BD-F0A7DDAB8F85}"/>
              </a:ext>
            </a:extLst>
          </p:cNvPr>
          <p:cNvSpPr>
            <a:spLocks noChangeArrowheads="1"/>
          </p:cNvSpPr>
          <p:nvPr/>
        </p:nvSpPr>
        <p:spPr bwMode="auto">
          <a:xfrm>
            <a:off x="3662357" y="1144414"/>
            <a:ext cx="1531253" cy="910849"/>
          </a:xfrm>
          <a:prstGeom prst="roundRect">
            <a:avLst>
              <a:gd name="adj" fmla="val 8023"/>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a:t>
            </a:r>
          </a:p>
        </p:txBody>
      </p:sp>
      <p:sp>
        <p:nvSpPr>
          <p:cNvPr id="20" name="Rounded Rectangle 19">
            <a:extLst>
              <a:ext uri="{FF2B5EF4-FFF2-40B4-BE49-F238E27FC236}">
                <a16:creationId xmlns:a16="http://schemas.microsoft.com/office/drawing/2014/main" id="{FF9342BC-C547-944A-A712-E7F2BFC4505E}"/>
              </a:ext>
            </a:extLst>
          </p:cNvPr>
          <p:cNvSpPr>
            <a:spLocks noChangeArrowheads="1"/>
          </p:cNvSpPr>
          <p:nvPr/>
        </p:nvSpPr>
        <p:spPr bwMode="auto">
          <a:xfrm>
            <a:off x="6183861" y="1170082"/>
            <a:ext cx="1973799" cy="885181"/>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Trusted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authenticator</a:t>
            </a:r>
          </a:p>
        </p:txBody>
      </p:sp>
      <p:sp>
        <p:nvSpPr>
          <p:cNvPr id="22" name="TextBox 21">
            <a:extLst>
              <a:ext uri="{FF2B5EF4-FFF2-40B4-BE49-F238E27FC236}">
                <a16:creationId xmlns:a16="http://schemas.microsoft.com/office/drawing/2014/main" id="{E951F66C-D009-A842-8383-DA8140326030}"/>
              </a:ext>
            </a:extLst>
          </p:cNvPr>
          <p:cNvSpPr txBox="1"/>
          <p:nvPr/>
        </p:nvSpPr>
        <p:spPr>
          <a:xfrm>
            <a:off x="4582344" y="2561097"/>
            <a:ext cx="2433057"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Deliver Request </a:t>
            </a:r>
          </a:p>
        </p:txBody>
      </p:sp>
      <p:cxnSp>
        <p:nvCxnSpPr>
          <p:cNvPr id="24" name="Straight Arrow Connector 23">
            <a:extLst>
              <a:ext uri="{FF2B5EF4-FFF2-40B4-BE49-F238E27FC236}">
                <a16:creationId xmlns:a16="http://schemas.microsoft.com/office/drawing/2014/main" id="{2A2919AC-1C71-A94F-8194-EBE87A075FCC}"/>
              </a:ext>
            </a:extLst>
          </p:cNvPr>
          <p:cNvCxnSpPr>
            <a:cxnSpLocks/>
          </p:cNvCxnSpPr>
          <p:nvPr/>
        </p:nvCxnSpPr>
        <p:spPr>
          <a:xfrm flipV="1">
            <a:off x="4465414" y="3038993"/>
            <a:ext cx="2509936" cy="1"/>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F910BDA-4FA5-5B4E-9537-A0AEB17F8836}"/>
              </a:ext>
            </a:extLst>
          </p:cNvPr>
          <p:cNvCxnSpPr>
            <a:cxnSpLocks/>
          </p:cNvCxnSpPr>
          <p:nvPr/>
        </p:nvCxnSpPr>
        <p:spPr>
          <a:xfrm flipV="1">
            <a:off x="1859583" y="4326457"/>
            <a:ext cx="5115767" cy="1"/>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8AF0DBC-B507-9749-9BC3-077FB0F8809E}"/>
              </a:ext>
            </a:extLst>
          </p:cNvPr>
          <p:cNvCxnSpPr>
            <a:cxnSpLocks/>
          </p:cNvCxnSpPr>
          <p:nvPr/>
        </p:nvCxnSpPr>
        <p:spPr>
          <a:xfrm flipH="1">
            <a:off x="1859583" y="3645024"/>
            <a:ext cx="5111817"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8F250E1-E046-BC4B-8E72-C9E0CE7592B2}"/>
              </a:ext>
            </a:extLst>
          </p:cNvPr>
          <p:cNvCxnSpPr>
            <a:cxnSpLocks/>
          </p:cNvCxnSpPr>
          <p:nvPr/>
        </p:nvCxnSpPr>
        <p:spPr>
          <a:xfrm flipH="1">
            <a:off x="4536132" y="5229200"/>
            <a:ext cx="2485191"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F019BE1-D8FE-5741-895A-1054E39530FA}"/>
              </a:ext>
            </a:extLst>
          </p:cNvPr>
          <p:cNvCxnSpPr>
            <a:cxnSpLocks/>
          </p:cNvCxnSpPr>
          <p:nvPr/>
        </p:nvCxnSpPr>
        <p:spPr>
          <a:xfrm flipH="1">
            <a:off x="1859583" y="5877272"/>
            <a:ext cx="2485191"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ADEE3268-7FB3-2644-A126-894BEC6DB851}"/>
              </a:ext>
            </a:extLst>
          </p:cNvPr>
          <p:cNvSpPr txBox="1"/>
          <p:nvPr/>
        </p:nvSpPr>
        <p:spPr>
          <a:xfrm>
            <a:off x="1840369" y="3235924"/>
            <a:ext cx="2433057"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Request credentials </a:t>
            </a:r>
          </a:p>
        </p:txBody>
      </p:sp>
      <p:sp>
        <p:nvSpPr>
          <p:cNvPr id="34" name="TextBox 33">
            <a:extLst>
              <a:ext uri="{FF2B5EF4-FFF2-40B4-BE49-F238E27FC236}">
                <a16:creationId xmlns:a16="http://schemas.microsoft.com/office/drawing/2014/main" id="{89724110-41F8-334F-9FA9-16B77ED9E81A}"/>
              </a:ext>
            </a:extLst>
          </p:cNvPr>
          <p:cNvSpPr txBox="1"/>
          <p:nvPr/>
        </p:nvSpPr>
        <p:spPr>
          <a:xfrm>
            <a:off x="1880159" y="3933056"/>
            <a:ext cx="2433057"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Provide credentials </a:t>
            </a:r>
          </a:p>
        </p:txBody>
      </p:sp>
      <p:sp>
        <p:nvSpPr>
          <p:cNvPr id="35" name="TextBox 34">
            <a:extLst>
              <a:ext uri="{FF2B5EF4-FFF2-40B4-BE49-F238E27FC236}">
                <a16:creationId xmlns:a16="http://schemas.microsoft.com/office/drawing/2014/main" id="{8F3F0916-88A8-0F49-80A5-DFB18AB1E84F}"/>
              </a:ext>
            </a:extLst>
          </p:cNvPr>
          <p:cNvSpPr txBox="1"/>
          <p:nvPr/>
        </p:nvSpPr>
        <p:spPr>
          <a:xfrm>
            <a:off x="4546829" y="4521314"/>
            <a:ext cx="2511858" cy="707886"/>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Return authentication token</a:t>
            </a:r>
          </a:p>
        </p:txBody>
      </p:sp>
      <p:sp>
        <p:nvSpPr>
          <p:cNvPr id="36" name="TextBox 35">
            <a:extLst>
              <a:ext uri="{FF2B5EF4-FFF2-40B4-BE49-F238E27FC236}">
                <a16:creationId xmlns:a16="http://schemas.microsoft.com/office/drawing/2014/main" id="{5E2944AD-D0AA-154A-81C2-96AF329BDE2E}"/>
              </a:ext>
            </a:extLst>
          </p:cNvPr>
          <p:cNvSpPr txBox="1"/>
          <p:nvPr/>
        </p:nvSpPr>
        <p:spPr>
          <a:xfrm>
            <a:off x="1844118" y="5085184"/>
            <a:ext cx="2511858" cy="707886"/>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Authentication response</a:t>
            </a:r>
          </a:p>
        </p:txBody>
      </p:sp>
    </p:spTree>
    <p:extLst>
      <p:ext uri="{BB962C8B-B14F-4D97-AF65-F5344CB8AC3E}">
        <p14:creationId xmlns:p14="http://schemas.microsoft.com/office/powerpoint/2010/main" val="41060336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424936" cy="5375449"/>
          </a:xfrm>
        </p:spPr>
        <p:txBody>
          <a:bodyPr/>
          <a:lstStyle/>
          <a:p>
            <a:r>
              <a:rPr lang="en-US" sz="2400" dirty="0">
                <a:solidFill>
                  <a:srgbClr val="C00000"/>
                </a:solidFill>
              </a:rPr>
              <a:t>Authentication</a:t>
            </a:r>
            <a:r>
              <a:rPr lang="en-US" sz="2400" dirty="0"/>
              <a:t> involves a user proving their identity to a software system. </a:t>
            </a:r>
          </a:p>
          <a:p>
            <a:r>
              <a:rPr lang="en-US" sz="2400" dirty="0">
                <a:solidFill>
                  <a:srgbClr val="C00000"/>
                </a:solidFill>
              </a:rPr>
              <a:t>Authorization</a:t>
            </a:r>
            <a:r>
              <a:rPr lang="en-US" sz="2400" dirty="0"/>
              <a:t> is a complementary process in which that identity is used to control access to software system resources. </a:t>
            </a:r>
          </a:p>
          <a:p>
            <a:pPr lvl="1"/>
            <a:r>
              <a:rPr lang="en-US" sz="2400" dirty="0"/>
              <a:t>For example, if you use a shared folder on Dropbox, the folder’s owner may authorize you to read the contents of that folder, but not to add new files or overwrite files in the folder.</a:t>
            </a:r>
          </a:p>
          <a:p>
            <a:r>
              <a:rPr lang="en-US" sz="2400" dirty="0"/>
              <a:t>When a business wants to </a:t>
            </a:r>
            <a:r>
              <a:rPr lang="en-US" sz="2400" dirty="0">
                <a:solidFill>
                  <a:srgbClr val="C00000"/>
                </a:solidFill>
              </a:rPr>
              <a:t>define</a:t>
            </a:r>
            <a:r>
              <a:rPr lang="en-US" sz="2400" dirty="0"/>
              <a:t> the </a:t>
            </a:r>
            <a:r>
              <a:rPr lang="en-US" sz="2400" dirty="0">
                <a:solidFill>
                  <a:srgbClr val="C00000"/>
                </a:solidFill>
              </a:rPr>
              <a:t>type of access </a:t>
            </a:r>
            <a:r>
              <a:rPr lang="en-US" sz="2400" dirty="0"/>
              <a:t>that users get to resources, this is based on an </a:t>
            </a:r>
            <a:r>
              <a:rPr lang="en-US" sz="2400" dirty="0">
                <a:solidFill>
                  <a:srgbClr val="C00000"/>
                </a:solidFill>
              </a:rPr>
              <a:t>access control policy</a:t>
            </a:r>
            <a:r>
              <a:rPr lang="en-US" sz="2400" dirty="0"/>
              <a:t>. </a:t>
            </a:r>
          </a:p>
          <a:p>
            <a:pPr lvl="1"/>
            <a:r>
              <a:rPr lang="en-US" sz="2400" dirty="0"/>
              <a:t>This </a:t>
            </a:r>
            <a:r>
              <a:rPr lang="en-US" sz="2400" dirty="0">
                <a:solidFill>
                  <a:srgbClr val="C00000"/>
                </a:solidFill>
              </a:rPr>
              <a:t>policy</a:t>
            </a:r>
            <a:r>
              <a:rPr lang="en-US" sz="2400" dirty="0"/>
              <a:t> is a </a:t>
            </a:r>
            <a:r>
              <a:rPr lang="en-US" sz="2400" dirty="0">
                <a:solidFill>
                  <a:srgbClr val="C00000"/>
                </a:solidFill>
              </a:rPr>
              <a:t>set of rules </a:t>
            </a:r>
            <a:r>
              <a:rPr lang="en-US" sz="2400" dirty="0"/>
              <a:t>that define what information (data and programs) is controlled, who has access to that information and the type of access that is allowed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Authorization</a:t>
            </a:r>
          </a:p>
        </p:txBody>
      </p:sp>
    </p:spTree>
    <p:extLst>
      <p:ext uri="{BB962C8B-B14F-4D97-AF65-F5344CB8AC3E}">
        <p14:creationId xmlns:p14="http://schemas.microsoft.com/office/powerpoint/2010/main" val="7774380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568952" cy="5375449"/>
          </a:xfrm>
        </p:spPr>
        <p:txBody>
          <a:bodyPr/>
          <a:lstStyle/>
          <a:p>
            <a:r>
              <a:rPr lang="en-US" sz="2600" b="1" dirty="0">
                <a:solidFill>
                  <a:srgbClr val="C00000"/>
                </a:solidFill>
              </a:rPr>
              <a:t>Explicit access control policies </a:t>
            </a:r>
            <a:r>
              <a:rPr lang="en-US" sz="2600" dirty="0"/>
              <a:t>are important for both </a:t>
            </a:r>
            <a:r>
              <a:rPr lang="en-US" sz="2600" dirty="0">
                <a:solidFill>
                  <a:srgbClr val="C00000"/>
                </a:solidFill>
              </a:rPr>
              <a:t>legal</a:t>
            </a:r>
            <a:r>
              <a:rPr lang="en-US" sz="2600" dirty="0"/>
              <a:t> and </a:t>
            </a:r>
            <a:r>
              <a:rPr lang="en-US" sz="2600" dirty="0">
                <a:solidFill>
                  <a:srgbClr val="C00000"/>
                </a:solidFill>
              </a:rPr>
              <a:t>technical</a:t>
            </a:r>
            <a:r>
              <a:rPr lang="en-US" sz="2600" dirty="0"/>
              <a:t> reasons. </a:t>
            </a:r>
          </a:p>
          <a:p>
            <a:r>
              <a:rPr lang="en-US" sz="2600" dirty="0">
                <a:solidFill>
                  <a:srgbClr val="C00000"/>
                </a:solidFill>
              </a:rPr>
              <a:t>Data protection rules </a:t>
            </a:r>
            <a:r>
              <a:rPr lang="en-US" sz="2600" dirty="0"/>
              <a:t>limit the access the personal data and this must be reflected in the </a:t>
            </a:r>
            <a:r>
              <a:rPr lang="en-US" sz="2600" dirty="0">
                <a:solidFill>
                  <a:srgbClr val="C00000"/>
                </a:solidFill>
              </a:rPr>
              <a:t>defined access control policy</a:t>
            </a:r>
            <a:r>
              <a:rPr lang="en-US" sz="2600" dirty="0"/>
              <a:t>. </a:t>
            </a:r>
          </a:p>
          <a:p>
            <a:pPr lvl="1"/>
            <a:r>
              <a:rPr lang="en-US" sz="2600" dirty="0"/>
              <a:t>If this policy is incomplete or does not conform to the data protection rules, then there may be subsequent legal action in the event of a data breach. </a:t>
            </a:r>
          </a:p>
          <a:p>
            <a:r>
              <a:rPr lang="en-US" sz="2600" dirty="0"/>
              <a:t>Technically, an </a:t>
            </a:r>
            <a:r>
              <a:rPr lang="en-US" sz="2600" dirty="0">
                <a:solidFill>
                  <a:srgbClr val="C00000"/>
                </a:solidFill>
              </a:rPr>
              <a:t>access control policy </a:t>
            </a:r>
            <a:r>
              <a:rPr lang="en-US" sz="2600" dirty="0"/>
              <a:t>can be a </a:t>
            </a:r>
            <a:r>
              <a:rPr lang="en-US" sz="2600" dirty="0">
                <a:solidFill>
                  <a:srgbClr val="C00000"/>
                </a:solidFill>
              </a:rPr>
              <a:t>starting point </a:t>
            </a:r>
            <a:r>
              <a:rPr lang="en-US" sz="2600" dirty="0"/>
              <a:t>for setting up the access control scheme for a system. </a:t>
            </a:r>
          </a:p>
          <a:p>
            <a:r>
              <a:rPr lang="en-US" sz="2600" dirty="0"/>
              <a:t>For example, if the access control policy defines the access rights of students, then when new students are registered, they all get these rights by default.</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Access control policies</a:t>
            </a:r>
          </a:p>
        </p:txBody>
      </p:sp>
    </p:spTree>
    <p:extLst>
      <p:ext uri="{BB962C8B-B14F-4D97-AF65-F5344CB8AC3E}">
        <p14:creationId xmlns:p14="http://schemas.microsoft.com/office/powerpoint/2010/main" val="3503834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496944" cy="5375449"/>
          </a:xfrm>
        </p:spPr>
        <p:txBody>
          <a:bodyPr/>
          <a:lstStyle/>
          <a:p>
            <a:r>
              <a:rPr lang="en-US" sz="2800" dirty="0">
                <a:solidFill>
                  <a:srgbClr val="C00000"/>
                </a:solidFill>
              </a:rPr>
              <a:t>Access control lists (ACLs) </a:t>
            </a:r>
            <a:r>
              <a:rPr lang="en-US" sz="2800" dirty="0"/>
              <a:t>are used in most file and database systems to implement access control policies. </a:t>
            </a:r>
          </a:p>
          <a:p>
            <a:r>
              <a:rPr lang="en-US" sz="2800" dirty="0">
                <a:solidFill>
                  <a:srgbClr val="C00000"/>
                </a:solidFill>
              </a:rPr>
              <a:t>Access control lists </a:t>
            </a:r>
            <a:r>
              <a:rPr lang="en-US" sz="2800" dirty="0"/>
              <a:t>are </a:t>
            </a:r>
            <a:r>
              <a:rPr lang="en-US" sz="2800" dirty="0">
                <a:solidFill>
                  <a:srgbClr val="C00000"/>
                </a:solidFill>
              </a:rPr>
              <a:t>tables</a:t>
            </a:r>
            <a:r>
              <a:rPr lang="en-US" sz="2800" dirty="0"/>
              <a:t> that </a:t>
            </a:r>
            <a:r>
              <a:rPr lang="en-US" sz="2800" dirty="0">
                <a:solidFill>
                  <a:srgbClr val="C00000"/>
                </a:solidFill>
              </a:rPr>
              <a:t>link users with resources</a:t>
            </a:r>
            <a:r>
              <a:rPr lang="en-US" sz="2800" dirty="0"/>
              <a:t> and specify what those users are </a:t>
            </a:r>
            <a:r>
              <a:rPr lang="en-US" sz="2800" dirty="0">
                <a:solidFill>
                  <a:srgbClr val="C00000"/>
                </a:solidFill>
              </a:rPr>
              <a:t>permitted</a:t>
            </a:r>
            <a:r>
              <a:rPr lang="en-US" sz="2800" dirty="0"/>
              <a:t> to do. </a:t>
            </a:r>
          </a:p>
          <a:p>
            <a:r>
              <a:rPr lang="en-US" sz="2800" dirty="0"/>
              <a:t>If access control lists are based on individual permissions, then these can become very large. However, you can dramatically cut their size by </a:t>
            </a:r>
            <a:r>
              <a:rPr lang="en-US" sz="2800" dirty="0">
                <a:solidFill>
                  <a:srgbClr val="C00000"/>
                </a:solidFill>
              </a:rPr>
              <a:t>allocating users to groups </a:t>
            </a:r>
            <a:r>
              <a:rPr lang="en-US" sz="2800" dirty="0"/>
              <a:t>and then </a:t>
            </a:r>
            <a:r>
              <a:rPr lang="en-US" sz="2800" dirty="0">
                <a:solidFill>
                  <a:srgbClr val="C00000"/>
                </a:solidFill>
              </a:rPr>
              <a:t>assigning permissions to the group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Access Control Lists (ACL)</a:t>
            </a:r>
          </a:p>
        </p:txBody>
      </p:sp>
    </p:spTree>
    <p:extLst>
      <p:ext uri="{BB962C8B-B14F-4D97-AF65-F5344CB8AC3E}">
        <p14:creationId xmlns:p14="http://schemas.microsoft.com/office/powerpoint/2010/main" val="3333667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b="1" dirty="0">
                <a:solidFill>
                  <a:srgbClr val="C00000"/>
                </a:solidFill>
              </a:rPr>
              <a:t>Encryption</a:t>
            </a:r>
            <a:r>
              <a:rPr lang="en-US" sz="2400" dirty="0"/>
              <a:t> is the process of making a document unreadable by applying an </a:t>
            </a:r>
            <a:r>
              <a:rPr lang="en-US" sz="2400" dirty="0">
                <a:solidFill>
                  <a:srgbClr val="C00000"/>
                </a:solidFill>
              </a:rPr>
              <a:t>algorithmic transformation </a:t>
            </a:r>
            <a:r>
              <a:rPr lang="en-US" sz="2400" dirty="0"/>
              <a:t>to it. </a:t>
            </a:r>
          </a:p>
          <a:p>
            <a:r>
              <a:rPr lang="en-US" sz="2400" dirty="0"/>
              <a:t>A </a:t>
            </a:r>
            <a:r>
              <a:rPr lang="en-US" sz="2400" dirty="0">
                <a:solidFill>
                  <a:srgbClr val="C00000"/>
                </a:solidFill>
              </a:rPr>
              <a:t>secret key </a:t>
            </a:r>
            <a:r>
              <a:rPr lang="en-US" sz="2400" dirty="0"/>
              <a:t>is used by the </a:t>
            </a:r>
            <a:r>
              <a:rPr lang="en-US" sz="2400" dirty="0">
                <a:solidFill>
                  <a:srgbClr val="C00000"/>
                </a:solidFill>
              </a:rPr>
              <a:t>encryption algorithm </a:t>
            </a:r>
            <a:r>
              <a:rPr lang="en-US" sz="2400" dirty="0"/>
              <a:t>as the basis of this transformation. You can decode the encrypted text by applying the reverse transformation. </a:t>
            </a:r>
          </a:p>
          <a:p>
            <a:r>
              <a:rPr lang="en-US" sz="2400" dirty="0"/>
              <a:t>Modern </a:t>
            </a:r>
            <a:r>
              <a:rPr lang="en-US" sz="2400" dirty="0">
                <a:solidFill>
                  <a:srgbClr val="C00000"/>
                </a:solidFill>
              </a:rPr>
              <a:t>encryption techniques </a:t>
            </a:r>
            <a:r>
              <a:rPr lang="en-US" sz="2400" dirty="0"/>
              <a:t>are such that you can </a:t>
            </a:r>
            <a:r>
              <a:rPr lang="en-US" sz="2400" dirty="0">
                <a:solidFill>
                  <a:srgbClr val="C00000"/>
                </a:solidFill>
              </a:rPr>
              <a:t>encrypt data</a:t>
            </a:r>
            <a:r>
              <a:rPr lang="en-US" sz="2400" dirty="0"/>
              <a:t> so that it is practically uncrackable using currently available technology. </a:t>
            </a:r>
          </a:p>
          <a:p>
            <a:r>
              <a:rPr lang="en-US" sz="2400" dirty="0"/>
              <a:t>History has demonstrated that apparently </a:t>
            </a:r>
            <a:r>
              <a:rPr lang="en-US" sz="2400" dirty="0">
                <a:solidFill>
                  <a:srgbClr val="C00000"/>
                </a:solidFill>
              </a:rPr>
              <a:t>strong encryption may be </a:t>
            </a:r>
            <a:r>
              <a:rPr lang="en-US" sz="2400" dirty="0" err="1">
                <a:solidFill>
                  <a:srgbClr val="C00000"/>
                </a:solidFill>
              </a:rPr>
              <a:t>crackable</a:t>
            </a:r>
            <a:r>
              <a:rPr lang="en-US" sz="2400" dirty="0">
                <a:solidFill>
                  <a:srgbClr val="C00000"/>
                </a:solidFill>
              </a:rPr>
              <a:t> when new technology becomes available</a:t>
            </a:r>
            <a:r>
              <a:rPr lang="en-US" sz="2400" dirty="0"/>
              <a:t>.</a:t>
            </a:r>
          </a:p>
          <a:p>
            <a:r>
              <a:rPr lang="en-US" sz="2400" dirty="0"/>
              <a:t>If commercial </a:t>
            </a:r>
            <a:r>
              <a:rPr lang="en-US" sz="2400" dirty="0">
                <a:solidFill>
                  <a:srgbClr val="C00000"/>
                </a:solidFill>
              </a:rPr>
              <a:t>quantum systems </a:t>
            </a:r>
            <a:r>
              <a:rPr lang="en-US" sz="2400" dirty="0"/>
              <a:t>become available, we will have to use a completely different approach to encryption on the Internet.</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a:t>
            </a:r>
          </a:p>
        </p:txBody>
      </p:sp>
    </p:spTree>
    <p:extLst>
      <p:ext uri="{BB962C8B-B14F-4D97-AF65-F5344CB8AC3E}">
        <p14:creationId xmlns:p14="http://schemas.microsoft.com/office/powerpoint/2010/main" val="10750519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 and decryption</a:t>
            </a:r>
          </a:p>
        </p:txBody>
      </p:sp>
      <p:sp>
        <p:nvSpPr>
          <p:cNvPr id="9" name="Rounded Rectangle 8">
            <a:extLst>
              <a:ext uri="{FF2B5EF4-FFF2-40B4-BE49-F238E27FC236}">
                <a16:creationId xmlns:a16="http://schemas.microsoft.com/office/drawing/2014/main" id="{63619B1A-8F6E-C643-81CE-CD168836C946}"/>
              </a:ext>
            </a:extLst>
          </p:cNvPr>
          <p:cNvSpPr>
            <a:spLocks noChangeArrowheads="1"/>
          </p:cNvSpPr>
          <p:nvPr/>
        </p:nvSpPr>
        <p:spPr bwMode="auto">
          <a:xfrm>
            <a:off x="1967521" y="3974618"/>
            <a:ext cx="1297028" cy="910849"/>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10" name="Straight Arrow Connector 9">
            <a:extLst>
              <a:ext uri="{FF2B5EF4-FFF2-40B4-BE49-F238E27FC236}">
                <a16:creationId xmlns:a16="http://schemas.microsoft.com/office/drawing/2014/main" id="{B635ECEA-2C9A-5A48-9504-F5F4215A9C0F}"/>
              </a:ext>
            </a:extLst>
          </p:cNvPr>
          <p:cNvCxnSpPr>
            <a:cxnSpLocks/>
            <a:endCxn id="9" idx="1"/>
          </p:cNvCxnSpPr>
          <p:nvPr/>
        </p:nvCxnSpPr>
        <p:spPr>
          <a:xfrm>
            <a:off x="1403648" y="4430042"/>
            <a:ext cx="563873" cy="1"/>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 name="Rounded Rectangle 10">
            <a:extLst>
              <a:ext uri="{FF2B5EF4-FFF2-40B4-BE49-F238E27FC236}">
                <a16:creationId xmlns:a16="http://schemas.microsoft.com/office/drawing/2014/main" id="{007E7AD8-3AA1-AC48-B0B3-3A4A2E82D8B3}"/>
              </a:ext>
            </a:extLst>
          </p:cNvPr>
          <p:cNvSpPr>
            <a:spLocks noChangeArrowheads="1"/>
          </p:cNvSpPr>
          <p:nvPr/>
        </p:nvSpPr>
        <p:spPr bwMode="auto">
          <a:xfrm>
            <a:off x="323528" y="4033998"/>
            <a:ext cx="1080120"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Plain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12" name="Rounded Rectangle 11">
            <a:extLst>
              <a:ext uri="{FF2B5EF4-FFF2-40B4-BE49-F238E27FC236}">
                <a16:creationId xmlns:a16="http://schemas.microsoft.com/office/drawing/2014/main" id="{F6760280-EF2D-884F-A6E2-F360B976A761}"/>
              </a:ext>
            </a:extLst>
          </p:cNvPr>
          <p:cNvSpPr>
            <a:spLocks noChangeArrowheads="1"/>
          </p:cNvSpPr>
          <p:nvPr/>
        </p:nvSpPr>
        <p:spPr bwMode="auto">
          <a:xfrm>
            <a:off x="3828422" y="4033998"/>
            <a:ext cx="1423584" cy="792088"/>
          </a:xfrm>
          <a:prstGeom prst="roundRect">
            <a:avLst>
              <a:gd name="adj" fmla="val 8023"/>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13" name="Rounded Rectangle 12">
            <a:extLst>
              <a:ext uri="{FF2B5EF4-FFF2-40B4-BE49-F238E27FC236}">
                <a16:creationId xmlns:a16="http://schemas.microsoft.com/office/drawing/2014/main" id="{5048AE30-3F44-C840-9AD7-33B7FA052262}"/>
              </a:ext>
            </a:extLst>
          </p:cNvPr>
          <p:cNvSpPr>
            <a:spLocks noChangeArrowheads="1"/>
          </p:cNvSpPr>
          <p:nvPr/>
        </p:nvSpPr>
        <p:spPr bwMode="auto">
          <a:xfrm>
            <a:off x="7676781" y="4033998"/>
            <a:ext cx="1080120"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Plain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14" name="Rounded Rectangle 13">
            <a:extLst>
              <a:ext uri="{FF2B5EF4-FFF2-40B4-BE49-F238E27FC236}">
                <a16:creationId xmlns:a16="http://schemas.microsoft.com/office/drawing/2014/main" id="{6CADCB50-196B-9F40-916D-A9861B5D37FB}"/>
              </a:ext>
            </a:extLst>
          </p:cNvPr>
          <p:cNvSpPr>
            <a:spLocks noChangeArrowheads="1"/>
          </p:cNvSpPr>
          <p:nvPr/>
        </p:nvSpPr>
        <p:spPr bwMode="auto">
          <a:xfrm>
            <a:off x="5815879" y="3993116"/>
            <a:ext cx="1297028" cy="910849"/>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sp>
        <p:nvSpPr>
          <p:cNvPr id="17" name="Rounded Rectangle 16">
            <a:extLst>
              <a:ext uri="{FF2B5EF4-FFF2-40B4-BE49-F238E27FC236}">
                <a16:creationId xmlns:a16="http://schemas.microsoft.com/office/drawing/2014/main" id="{89D6E59D-B60B-9C46-A2EC-C3F27C981620}"/>
              </a:ext>
            </a:extLst>
          </p:cNvPr>
          <p:cNvSpPr>
            <a:spLocks noChangeArrowheads="1"/>
          </p:cNvSpPr>
          <p:nvPr/>
        </p:nvSpPr>
        <p:spPr bwMode="auto">
          <a:xfrm>
            <a:off x="2075975" y="2420888"/>
            <a:ext cx="1080120" cy="792088"/>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key</a:t>
            </a:r>
          </a:p>
        </p:txBody>
      </p:sp>
      <p:sp>
        <p:nvSpPr>
          <p:cNvPr id="18" name="Rounded Rectangle 17">
            <a:extLst>
              <a:ext uri="{FF2B5EF4-FFF2-40B4-BE49-F238E27FC236}">
                <a16:creationId xmlns:a16="http://schemas.microsoft.com/office/drawing/2014/main" id="{6FC26CEC-32F1-D849-B660-B478A02755A9}"/>
              </a:ext>
            </a:extLst>
          </p:cNvPr>
          <p:cNvSpPr>
            <a:spLocks noChangeArrowheads="1"/>
          </p:cNvSpPr>
          <p:nvPr/>
        </p:nvSpPr>
        <p:spPr bwMode="auto">
          <a:xfrm>
            <a:off x="5935713" y="2420888"/>
            <a:ext cx="1080120" cy="792088"/>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key</a:t>
            </a:r>
          </a:p>
        </p:txBody>
      </p:sp>
      <p:cxnSp>
        <p:nvCxnSpPr>
          <p:cNvPr id="20" name="Straight Arrow Connector 19">
            <a:extLst>
              <a:ext uri="{FF2B5EF4-FFF2-40B4-BE49-F238E27FC236}">
                <a16:creationId xmlns:a16="http://schemas.microsoft.com/office/drawing/2014/main" id="{0BD6C02F-3408-224B-9DC5-E371258BD188}"/>
              </a:ext>
            </a:extLst>
          </p:cNvPr>
          <p:cNvCxnSpPr>
            <a:cxnSpLocks/>
          </p:cNvCxnSpPr>
          <p:nvPr/>
        </p:nvCxnSpPr>
        <p:spPr>
          <a:xfrm>
            <a:off x="3264548" y="4430042"/>
            <a:ext cx="563873" cy="1"/>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E14C3CD4-9790-434C-ABCB-2967E6EFD8B5}"/>
              </a:ext>
            </a:extLst>
          </p:cNvPr>
          <p:cNvCxnSpPr>
            <a:cxnSpLocks/>
          </p:cNvCxnSpPr>
          <p:nvPr/>
        </p:nvCxnSpPr>
        <p:spPr>
          <a:xfrm>
            <a:off x="5252006" y="4430041"/>
            <a:ext cx="563873" cy="1"/>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A43D6CA-D3E0-1B42-9A11-EFD6E5A06631}"/>
              </a:ext>
            </a:extLst>
          </p:cNvPr>
          <p:cNvCxnSpPr>
            <a:cxnSpLocks/>
            <a:endCxn id="13" idx="1"/>
          </p:cNvCxnSpPr>
          <p:nvPr/>
        </p:nvCxnSpPr>
        <p:spPr>
          <a:xfrm>
            <a:off x="7112907" y="4430040"/>
            <a:ext cx="563874" cy="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90FD54D-D6B6-B64C-B5B2-B5402A26336D}"/>
              </a:ext>
            </a:extLst>
          </p:cNvPr>
          <p:cNvCxnSpPr>
            <a:cxnSpLocks/>
            <a:stCxn id="17" idx="2"/>
            <a:endCxn id="9" idx="0"/>
          </p:cNvCxnSpPr>
          <p:nvPr/>
        </p:nvCxnSpPr>
        <p:spPr>
          <a:xfrm>
            <a:off x="2616035" y="3212976"/>
            <a:ext cx="0" cy="761642"/>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8BBAB7B-6105-AB4D-BDB0-8C7B50E77A1F}"/>
              </a:ext>
            </a:extLst>
          </p:cNvPr>
          <p:cNvCxnSpPr>
            <a:cxnSpLocks/>
            <a:stCxn id="18" idx="2"/>
            <a:endCxn id="14" idx="0"/>
          </p:cNvCxnSpPr>
          <p:nvPr/>
        </p:nvCxnSpPr>
        <p:spPr>
          <a:xfrm flipH="1">
            <a:off x="6464393" y="3212976"/>
            <a:ext cx="11380" cy="780140"/>
          </a:xfrm>
          <a:prstGeom prst="straightConnector1">
            <a:avLst/>
          </a:prstGeom>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4DCD7813-6280-FA4A-8C95-5A7829D4BA0B}"/>
              </a:ext>
            </a:extLst>
          </p:cNvPr>
          <p:cNvGrpSpPr/>
          <p:nvPr/>
        </p:nvGrpSpPr>
        <p:grpSpPr>
          <a:xfrm>
            <a:off x="2195736" y="3356992"/>
            <a:ext cx="258123" cy="373321"/>
            <a:chOff x="2216944" y="3348543"/>
            <a:chExt cx="258123" cy="373321"/>
          </a:xfrm>
        </p:grpSpPr>
        <p:sp>
          <p:nvSpPr>
            <p:cNvPr id="31" name="Rounded Rectangle 30">
              <a:extLst>
                <a:ext uri="{FF2B5EF4-FFF2-40B4-BE49-F238E27FC236}">
                  <a16:creationId xmlns:a16="http://schemas.microsoft.com/office/drawing/2014/main" id="{BE398D56-FBE0-DF4F-A1EB-9196D2BDBE3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33" name="Oval 32">
              <a:extLst>
                <a:ext uri="{FF2B5EF4-FFF2-40B4-BE49-F238E27FC236}">
                  <a16:creationId xmlns:a16="http://schemas.microsoft.com/office/drawing/2014/main" id="{17AD0769-AA9F-D945-8881-30605FCC6B43}"/>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c 34">
              <a:extLst>
                <a:ext uri="{FF2B5EF4-FFF2-40B4-BE49-F238E27FC236}">
                  <a16:creationId xmlns:a16="http://schemas.microsoft.com/office/drawing/2014/main" id="{E071CA12-661A-1942-94CE-2E947229C85A}"/>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E998C4C3-AC99-CD42-AA7F-664EAD2810E9}"/>
              </a:ext>
            </a:extLst>
          </p:cNvPr>
          <p:cNvGrpSpPr/>
          <p:nvPr/>
        </p:nvGrpSpPr>
        <p:grpSpPr>
          <a:xfrm>
            <a:off x="6042069" y="3349509"/>
            <a:ext cx="258123" cy="374260"/>
            <a:chOff x="5026175" y="3297486"/>
            <a:chExt cx="258123" cy="374260"/>
          </a:xfrm>
        </p:grpSpPr>
        <p:sp>
          <p:nvSpPr>
            <p:cNvPr id="42" name="Rounded Rectangle 41">
              <a:extLst>
                <a:ext uri="{FF2B5EF4-FFF2-40B4-BE49-F238E27FC236}">
                  <a16:creationId xmlns:a16="http://schemas.microsoft.com/office/drawing/2014/main" id="{2AE47DA9-F33B-1C4F-A9E6-E1F1205BE0E5}"/>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43" name="Oval 42">
              <a:extLst>
                <a:ext uri="{FF2B5EF4-FFF2-40B4-BE49-F238E27FC236}">
                  <a16:creationId xmlns:a16="http://schemas.microsoft.com/office/drawing/2014/main" id="{CDAEB968-FA1A-704E-833F-E8C4972E481A}"/>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Arc 43">
              <a:extLst>
                <a:ext uri="{FF2B5EF4-FFF2-40B4-BE49-F238E27FC236}">
                  <a16:creationId xmlns:a16="http://schemas.microsoft.com/office/drawing/2014/main" id="{B83C9B21-A550-854A-982D-318DFAEB02DE}"/>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604965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Symmetric encryption</a:t>
            </a:r>
          </a:p>
        </p:txBody>
      </p:sp>
      <p:sp>
        <p:nvSpPr>
          <p:cNvPr id="6" name="Rounded Rectangle 5">
            <a:extLst>
              <a:ext uri="{FF2B5EF4-FFF2-40B4-BE49-F238E27FC236}">
                <a16:creationId xmlns:a16="http://schemas.microsoft.com/office/drawing/2014/main" id="{426C323D-B206-134D-80DE-833D850779CD}"/>
              </a:ext>
            </a:extLst>
          </p:cNvPr>
          <p:cNvSpPr>
            <a:spLocks noChangeArrowheads="1"/>
          </p:cNvSpPr>
          <p:nvPr/>
        </p:nvSpPr>
        <p:spPr bwMode="auto">
          <a:xfrm>
            <a:off x="2500432" y="4333903"/>
            <a:ext cx="1297028" cy="512771"/>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7" name="Straight Arrow Connector 6">
            <a:extLst>
              <a:ext uri="{FF2B5EF4-FFF2-40B4-BE49-F238E27FC236}">
                <a16:creationId xmlns:a16="http://schemas.microsoft.com/office/drawing/2014/main" id="{F66EF7CC-8321-D243-9981-CCE3B7659796}"/>
              </a:ext>
            </a:extLst>
          </p:cNvPr>
          <p:cNvCxnSpPr>
            <a:cxnSpLocks/>
            <a:stCxn id="9" idx="3"/>
            <a:endCxn id="29" idx="1"/>
          </p:cNvCxnSpPr>
          <p:nvPr/>
        </p:nvCxnSpPr>
        <p:spPr>
          <a:xfrm>
            <a:off x="258507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F38740FF-3B22-834D-96AD-F10D8169B2AA}"/>
              </a:ext>
            </a:extLst>
          </p:cNvPr>
          <p:cNvSpPr>
            <a:spLocks noChangeArrowheads="1"/>
          </p:cNvSpPr>
          <p:nvPr/>
        </p:nvSpPr>
        <p:spPr bwMode="auto">
          <a:xfrm>
            <a:off x="61183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12" name="Rounded Rectangle 11">
            <a:extLst>
              <a:ext uri="{FF2B5EF4-FFF2-40B4-BE49-F238E27FC236}">
                <a16:creationId xmlns:a16="http://schemas.microsoft.com/office/drawing/2014/main" id="{6CC90728-4CEC-E341-A5A8-2C457C062D95}"/>
              </a:ext>
            </a:extLst>
          </p:cNvPr>
          <p:cNvSpPr>
            <a:spLocks noChangeArrowheads="1"/>
          </p:cNvSpPr>
          <p:nvPr/>
        </p:nvSpPr>
        <p:spPr bwMode="auto">
          <a:xfrm>
            <a:off x="5795252" y="4333903"/>
            <a:ext cx="1297028" cy="512771"/>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sp>
        <p:nvSpPr>
          <p:cNvPr id="13" name="Rounded Rectangle 12">
            <a:extLst>
              <a:ext uri="{FF2B5EF4-FFF2-40B4-BE49-F238E27FC236}">
                <a16:creationId xmlns:a16="http://schemas.microsoft.com/office/drawing/2014/main" id="{621A79D1-69FE-324E-8737-6C5422F49F4A}"/>
              </a:ext>
            </a:extLst>
          </p:cNvPr>
          <p:cNvSpPr>
            <a:spLocks noChangeArrowheads="1"/>
          </p:cNvSpPr>
          <p:nvPr/>
        </p:nvSpPr>
        <p:spPr bwMode="auto">
          <a:xfrm>
            <a:off x="1914166" y="2597804"/>
            <a:ext cx="2059678"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Encryption key</a:t>
            </a:r>
          </a:p>
        </p:txBody>
      </p:sp>
      <p:cxnSp>
        <p:nvCxnSpPr>
          <p:cNvPr id="18" name="Straight Arrow Connector 17">
            <a:extLst>
              <a:ext uri="{FF2B5EF4-FFF2-40B4-BE49-F238E27FC236}">
                <a16:creationId xmlns:a16="http://schemas.microsoft.com/office/drawing/2014/main" id="{35BC46FA-35DD-9846-86D6-C401E413921C}"/>
              </a:ext>
            </a:extLst>
          </p:cNvPr>
          <p:cNvCxnSpPr>
            <a:cxnSpLocks/>
            <a:stCxn id="35" idx="2"/>
            <a:endCxn id="9" idx="0"/>
          </p:cNvCxnSpPr>
          <p:nvPr/>
        </p:nvCxnSpPr>
        <p:spPr>
          <a:xfrm flipH="1">
            <a:off x="1598453" y="3690606"/>
            <a:ext cx="1345552" cy="16606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620C983-CA95-764E-9E3C-7CE28712788F}"/>
              </a:ext>
            </a:extLst>
          </p:cNvPr>
          <p:cNvGrpSpPr/>
          <p:nvPr/>
        </p:nvGrpSpPr>
        <p:grpSpPr>
          <a:xfrm>
            <a:off x="1691680" y="4403628"/>
            <a:ext cx="258123" cy="373321"/>
            <a:chOff x="2216944" y="3348543"/>
            <a:chExt cx="258123" cy="373321"/>
          </a:xfrm>
        </p:grpSpPr>
        <p:sp>
          <p:nvSpPr>
            <p:cNvPr id="21" name="Rounded Rectangle 20">
              <a:extLst>
                <a:ext uri="{FF2B5EF4-FFF2-40B4-BE49-F238E27FC236}">
                  <a16:creationId xmlns:a16="http://schemas.microsoft.com/office/drawing/2014/main" id="{E6175A6F-17E0-AF43-8B7D-D04BDE80849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34BBAB50-3534-3B43-AE7F-1D98F90C8AE9}"/>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3662FFFF-77B9-A94D-91C6-05FDA1A5300F}"/>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5DCE24A-D908-1242-BCD9-1A91F39B9D38}"/>
              </a:ext>
            </a:extLst>
          </p:cNvPr>
          <p:cNvGrpSpPr/>
          <p:nvPr/>
        </p:nvGrpSpPr>
        <p:grpSpPr>
          <a:xfrm>
            <a:off x="4932040" y="4403158"/>
            <a:ext cx="258123" cy="374260"/>
            <a:chOff x="5026175" y="3297486"/>
            <a:chExt cx="258123" cy="374260"/>
          </a:xfrm>
        </p:grpSpPr>
        <p:sp>
          <p:nvSpPr>
            <p:cNvPr id="25" name="Rounded Rectangle 24">
              <a:extLst>
                <a:ext uri="{FF2B5EF4-FFF2-40B4-BE49-F238E27FC236}">
                  <a16:creationId xmlns:a16="http://schemas.microsoft.com/office/drawing/2014/main" id="{C6D0A086-E44E-B74B-B5B1-49A11E312BE4}"/>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D78F004C-3FAC-A640-AD80-55A7BB615808}"/>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65F88927-E702-2948-87EE-82A1D3E9F332}"/>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ounded Rectangle 28">
            <a:extLst>
              <a:ext uri="{FF2B5EF4-FFF2-40B4-BE49-F238E27FC236}">
                <a16:creationId xmlns:a16="http://schemas.microsoft.com/office/drawing/2014/main" id="{BB254224-A51C-3140-BEDD-5E0A04DC5482}"/>
              </a:ext>
            </a:extLst>
          </p:cNvPr>
          <p:cNvSpPr>
            <a:spLocks noChangeArrowheads="1"/>
          </p:cNvSpPr>
          <p:nvPr/>
        </p:nvSpPr>
        <p:spPr bwMode="auto">
          <a:xfrm>
            <a:off x="3593202" y="5351222"/>
            <a:ext cx="1973241" cy="792088"/>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30" name="Rounded Rectangle 29">
            <a:extLst>
              <a:ext uri="{FF2B5EF4-FFF2-40B4-BE49-F238E27FC236}">
                <a16:creationId xmlns:a16="http://schemas.microsoft.com/office/drawing/2014/main" id="{DC69E755-08C9-FB4F-B29A-2536C393EF75}"/>
              </a:ext>
            </a:extLst>
          </p:cNvPr>
          <p:cNvSpPr>
            <a:spLocks noChangeArrowheads="1"/>
          </p:cNvSpPr>
          <p:nvPr/>
        </p:nvSpPr>
        <p:spPr bwMode="auto">
          <a:xfrm>
            <a:off x="657457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35" name="Rounded Rectangle 34">
            <a:extLst>
              <a:ext uri="{FF2B5EF4-FFF2-40B4-BE49-F238E27FC236}">
                <a16:creationId xmlns:a16="http://schemas.microsoft.com/office/drawing/2014/main" id="{1BFE0D72-34A6-3341-A6E2-05F4BE53883E}"/>
              </a:ext>
            </a:extLst>
          </p:cNvPr>
          <p:cNvSpPr>
            <a:spLocks noChangeArrowheads="1"/>
          </p:cNvSpPr>
          <p:nvPr/>
        </p:nvSpPr>
        <p:spPr bwMode="auto">
          <a:xfrm>
            <a:off x="1914166" y="3136259"/>
            <a:ext cx="2059678"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a7Dr6yYf9F…</a:t>
            </a:r>
          </a:p>
        </p:txBody>
      </p:sp>
      <p:cxnSp>
        <p:nvCxnSpPr>
          <p:cNvPr id="40" name="Straight Arrow Connector 39">
            <a:extLst>
              <a:ext uri="{FF2B5EF4-FFF2-40B4-BE49-F238E27FC236}">
                <a16:creationId xmlns:a16="http://schemas.microsoft.com/office/drawing/2014/main" id="{1244C148-D1ED-9748-AF45-ECAB96D77141}"/>
              </a:ext>
            </a:extLst>
          </p:cNvPr>
          <p:cNvCxnSpPr>
            <a:cxnSpLocks/>
            <a:stCxn id="29" idx="3"/>
            <a:endCxn id="30" idx="1"/>
          </p:cNvCxnSpPr>
          <p:nvPr/>
        </p:nvCxnSpPr>
        <p:spPr>
          <a:xfrm>
            <a:off x="556644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04880-F776-3A4B-916B-34F68936F45E}"/>
              </a:ext>
            </a:extLst>
          </p:cNvPr>
          <p:cNvCxnSpPr>
            <a:cxnSpLocks/>
            <a:stCxn id="49" idx="2"/>
          </p:cNvCxnSpPr>
          <p:nvPr/>
        </p:nvCxnSpPr>
        <p:spPr>
          <a:xfrm flipH="1">
            <a:off x="4773599" y="3624489"/>
            <a:ext cx="1606132" cy="169501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8" name="Rounded Rectangle 47">
            <a:extLst>
              <a:ext uri="{FF2B5EF4-FFF2-40B4-BE49-F238E27FC236}">
                <a16:creationId xmlns:a16="http://schemas.microsoft.com/office/drawing/2014/main" id="{89C02EEB-F8E3-ED44-BF94-5AF5D9C3A24C}"/>
              </a:ext>
            </a:extLst>
          </p:cNvPr>
          <p:cNvSpPr>
            <a:spLocks noChangeArrowheads="1"/>
          </p:cNvSpPr>
          <p:nvPr/>
        </p:nvSpPr>
        <p:spPr bwMode="auto">
          <a:xfrm>
            <a:off x="5349892" y="2531687"/>
            <a:ext cx="2059678"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Encryption key</a:t>
            </a:r>
          </a:p>
        </p:txBody>
      </p:sp>
      <p:sp>
        <p:nvSpPr>
          <p:cNvPr id="49" name="Rounded Rectangle 48">
            <a:extLst>
              <a:ext uri="{FF2B5EF4-FFF2-40B4-BE49-F238E27FC236}">
                <a16:creationId xmlns:a16="http://schemas.microsoft.com/office/drawing/2014/main" id="{B64F1EC4-9662-CF4F-937E-D1D570B22680}"/>
              </a:ext>
            </a:extLst>
          </p:cNvPr>
          <p:cNvSpPr>
            <a:spLocks noChangeArrowheads="1"/>
          </p:cNvSpPr>
          <p:nvPr/>
        </p:nvSpPr>
        <p:spPr bwMode="auto">
          <a:xfrm>
            <a:off x="5349892" y="3070142"/>
            <a:ext cx="2059678"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a7Dr6yYf9F…</a:t>
            </a:r>
          </a:p>
        </p:txBody>
      </p:sp>
      <p:grpSp>
        <p:nvGrpSpPr>
          <p:cNvPr id="51" name="Group 50">
            <a:extLst>
              <a:ext uri="{FF2B5EF4-FFF2-40B4-BE49-F238E27FC236}">
                <a16:creationId xmlns:a16="http://schemas.microsoft.com/office/drawing/2014/main" id="{459499E8-C898-8247-BA6F-10FC7D58B10F}"/>
              </a:ext>
            </a:extLst>
          </p:cNvPr>
          <p:cNvGrpSpPr/>
          <p:nvPr/>
        </p:nvGrpSpPr>
        <p:grpSpPr>
          <a:xfrm>
            <a:off x="2555776" y="1700808"/>
            <a:ext cx="908159" cy="1083025"/>
            <a:chOff x="1923251" y="3878790"/>
            <a:chExt cx="908159" cy="1083025"/>
          </a:xfrm>
          <a:solidFill>
            <a:srgbClr val="FF8AD8"/>
          </a:solidFill>
        </p:grpSpPr>
        <p:sp>
          <p:nvSpPr>
            <p:cNvPr id="52" name="Chord 51">
              <a:extLst>
                <a:ext uri="{FF2B5EF4-FFF2-40B4-BE49-F238E27FC236}">
                  <a16:creationId xmlns:a16="http://schemas.microsoft.com/office/drawing/2014/main" id="{D260131E-A088-1441-AA41-562660B573ED}"/>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1DFAF15-4738-8C4B-BC93-335E4ED8C76B}"/>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782EF7DE-602E-E14A-AC73-3FCE8B02C34B}"/>
              </a:ext>
            </a:extLst>
          </p:cNvPr>
          <p:cNvSpPr txBox="1"/>
          <p:nvPr/>
        </p:nvSpPr>
        <p:spPr>
          <a:xfrm>
            <a:off x="1598452" y="1094202"/>
            <a:ext cx="2880321"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Alice</a:t>
            </a:r>
          </a:p>
        </p:txBody>
      </p:sp>
      <p:grpSp>
        <p:nvGrpSpPr>
          <p:cNvPr id="55" name="Group 54">
            <a:extLst>
              <a:ext uri="{FF2B5EF4-FFF2-40B4-BE49-F238E27FC236}">
                <a16:creationId xmlns:a16="http://schemas.microsoft.com/office/drawing/2014/main" id="{E813864A-EA54-CB42-ACF7-24B2F4CE58CD}"/>
              </a:ext>
            </a:extLst>
          </p:cNvPr>
          <p:cNvGrpSpPr/>
          <p:nvPr/>
        </p:nvGrpSpPr>
        <p:grpSpPr>
          <a:xfrm>
            <a:off x="5868144" y="1625895"/>
            <a:ext cx="908159" cy="1083025"/>
            <a:chOff x="1923251" y="3878790"/>
            <a:chExt cx="908159" cy="1083025"/>
          </a:xfrm>
          <a:solidFill>
            <a:srgbClr val="00B0F0"/>
          </a:solidFill>
        </p:grpSpPr>
        <p:sp>
          <p:nvSpPr>
            <p:cNvPr id="56" name="Chord 55">
              <a:extLst>
                <a:ext uri="{FF2B5EF4-FFF2-40B4-BE49-F238E27FC236}">
                  <a16:creationId xmlns:a16="http://schemas.microsoft.com/office/drawing/2014/main" id="{7C1E88E3-C26E-BF47-A74A-67701089BEBE}"/>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7126BF6E-DDD9-A34C-8B75-38DE4E8E6995}"/>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5C697245-D638-114A-932B-74B86290237A}"/>
              </a:ext>
            </a:extLst>
          </p:cNvPr>
          <p:cNvSpPr txBox="1"/>
          <p:nvPr/>
        </p:nvSpPr>
        <p:spPr>
          <a:xfrm>
            <a:off x="4965560" y="1061534"/>
            <a:ext cx="2880321"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Bob</a:t>
            </a:r>
          </a:p>
        </p:txBody>
      </p:sp>
    </p:spTree>
    <p:extLst>
      <p:ext uri="{BB962C8B-B14F-4D97-AF65-F5344CB8AC3E}">
        <p14:creationId xmlns:p14="http://schemas.microsoft.com/office/powerpoint/2010/main" val="1299076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Asymmetric encryption</a:t>
            </a:r>
          </a:p>
        </p:txBody>
      </p:sp>
      <p:sp>
        <p:nvSpPr>
          <p:cNvPr id="6" name="Rounded Rectangle 5">
            <a:extLst>
              <a:ext uri="{FF2B5EF4-FFF2-40B4-BE49-F238E27FC236}">
                <a16:creationId xmlns:a16="http://schemas.microsoft.com/office/drawing/2014/main" id="{426C323D-B206-134D-80DE-833D850779CD}"/>
              </a:ext>
            </a:extLst>
          </p:cNvPr>
          <p:cNvSpPr>
            <a:spLocks noChangeArrowheads="1"/>
          </p:cNvSpPr>
          <p:nvPr/>
        </p:nvSpPr>
        <p:spPr bwMode="auto">
          <a:xfrm>
            <a:off x="2500432" y="4333903"/>
            <a:ext cx="1297028" cy="512771"/>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7" name="Straight Arrow Connector 6">
            <a:extLst>
              <a:ext uri="{FF2B5EF4-FFF2-40B4-BE49-F238E27FC236}">
                <a16:creationId xmlns:a16="http://schemas.microsoft.com/office/drawing/2014/main" id="{F66EF7CC-8321-D243-9981-CCE3B7659796}"/>
              </a:ext>
            </a:extLst>
          </p:cNvPr>
          <p:cNvCxnSpPr>
            <a:cxnSpLocks/>
            <a:stCxn id="9" idx="3"/>
            <a:endCxn id="29" idx="1"/>
          </p:cNvCxnSpPr>
          <p:nvPr/>
        </p:nvCxnSpPr>
        <p:spPr>
          <a:xfrm>
            <a:off x="258507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F38740FF-3B22-834D-96AD-F10D8169B2AA}"/>
              </a:ext>
            </a:extLst>
          </p:cNvPr>
          <p:cNvSpPr>
            <a:spLocks noChangeArrowheads="1"/>
          </p:cNvSpPr>
          <p:nvPr/>
        </p:nvSpPr>
        <p:spPr bwMode="auto">
          <a:xfrm>
            <a:off x="61183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12" name="Rounded Rectangle 11">
            <a:extLst>
              <a:ext uri="{FF2B5EF4-FFF2-40B4-BE49-F238E27FC236}">
                <a16:creationId xmlns:a16="http://schemas.microsoft.com/office/drawing/2014/main" id="{6CC90728-4CEC-E341-A5A8-2C457C062D95}"/>
              </a:ext>
            </a:extLst>
          </p:cNvPr>
          <p:cNvSpPr>
            <a:spLocks noChangeArrowheads="1"/>
          </p:cNvSpPr>
          <p:nvPr/>
        </p:nvSpPr>
        <p:spPr bwMode="auto">
          <a:xfrm>
            <a:off x="5795252" y="4333903"/>
            <a:ext cx="1297028" cy="512771"/>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sp>
        <p:nvSpPr>
          <p:cNvPr id="13" name="Rounded Rectangle 12">
            <a:extLst>
              <a:ext uri="{FF2B5EF4-FFF2-40B4-BE49-F238E27FC236}">
                <a16:creationId xmlns:a16="http://schemas.microsoft.com/office/drawing/2014/main" id="{621A79D1-69FE-324E-8737-6C5422F49F4A}"/>
              </a:ext>
            </a:extLst>
          </p:cNvPr>
          <p:cNvSpPr>
            <a:spLocks noChangeArrowheads="1"/>
          </p:cNvSpPr>
          <p:nvPr/>
        </p:nvSpPr>
        <p:spPr bwMode="auto">
          <a:xfrm>
            <a:off x="1914166" y="2597804"/>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b="1" dirty="0">
                <a:latin typeface="Calibri" panose="020F0502020204030204" pitchFamily="34" charset="0"/>
                <a:cs typeface="Calibri" panose="020F0502020204030204" pitchFamily="34" charset="0"/>
              </a:rPr>
              <a:t>Bob’s </a:t>
            </a:r>
            <a:r>
              <a:rPr lang="en-US" sz="2200" b="1" dirty="0">
                <a:solidFill>
                  <a:srgbClr val="FF0000"/>
                </a:solidFill>
                <a:latin typeface="Calibri" panose="020F0502020204030204" pitchFamily="34" charset="0"/>
                <a:cs typeface="Calibri" panose="020F0502020204030204" pitchFamily="34" charset="0"/>
              </a:rPr>
              <a:t>public</a:t>
            </a:r>
            <a:r>
              <a:rPr lang="en-US" sz="2200" b="1" dirty="0">
                <a:latin typeface="Calibri" panose="020F0502020204030204" pitchFamily="34" charset="0"/>
                <a:cs typeface="Calibri" panose="020F0502020204030204" pitchFamily="34" charset="0"/>
              </a:rPr>
              <a:t> key</a:t>
            </a:r>
          </a:p>
        </p:txBody>
      </p:sp>
      <p:cxnSp>
        <p:nvCxnSpPr>
          <p:cNvPr id="18" name="Straight Arrow Connector 17">
            <a:extLst>
              <a:ext uri="{FF2B5EF4-FFF2-40B4-BE49-F238E27FC236}">
                <a16:creationId xmlns:a16="http://schemas.microsoft.com/office/drawing/2014/main" id="{35BC46FA-35DD-9846-86D6-C401E413921C}"/>
              </a:ext>
            </a:extLst>
          </p:cNvPr>
          <p:cNvCxnSpPr>
            <a:cxnSpLocks/>
            <a:stCxn id="35" idx="2"/>
            <a:endCxn id="9" idx="0"/>
          </p:cNvCxnSpPr>
          <p:nvPr/>
        </p:nvCxnSpPr>
        <p:spPr>
          <a:xfrm flipH="1">
            <a:off x="1598453" y="3690606"/>
            <a:ext cx="1442153" cy="16606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620C983-CA95-764E-9E3C-7CE28712788F}"/>
              </a:ext>
            </a:extLst>
          </p:cNvPr>
          <p:cNvGrpSpPr/>
          <p:nvPr/>
        </p:nvGrpSpPr>
        <p:grpSpPr>
          <a:xfrm>
            <a:off x="1691680" y="4403628"/>
            <a:ext cx="258123" cy="373321"/>
            <a:chOff x="2216944" y="3348543"/>
            <a:chExt cx="258123" cy="373321"/>
          </a:xfrm>
        </p:grpSpPr>
        <p:sp>
          <p:nvSpPr>
            <p:cNvPr id="21" name="Rounded Rectangle 20">
              <a:extLst>
                <a:ext uri="{FF2B5EF4-FFF2-40B4-BE49-F238E27FC236}">
                  <a16:creationId xmlns:a16="http://schemas.microsoft.com/office/drawing/2014/main" id="{E6175A6F-17E0-AF43-8B7D-D04BDE80849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34BBAB50-3534-3B43-AE7F-1D98F90C8AE9}"/>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3662FFFF-77B9-A94D-91C6-05FDA1A5300F}"/>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5DCE24A-D908-1242-BCD9-1A91F39B9D38}"/>
              </a:ext>
            </a:extLst>
          </p:cNvPr>
          <p:cNvGrpSpPr/>
          <p:nvPr/>
        </p:nvGrpSpPr>
        <p:grpSpPr>
          <a:xfrm>
            <a:off x="4932040" y="4403158"/>
            <a:ext cx="258123" cy="374260"/>
            <a:chOff x="5026175" y="3297486"/>
            <a:chExt cx="258123" cy="374260"/>
          </a:xfrm>
        </p:grpSpPr>
        <p:sp>
          <p:nvSpPr>
            <p:cNvPr id="25" name="Rounded Rectangle 24">
              <a:extLst>
                <a:ext uri="{FF2B5EF4-FFF2-40B4-BE49-F238E27FC236}">
                  <a16:creationId xmlns:a16="http://schemas.microsoft.com/office/drawing/2014/main" id="{C6D0A086-E44E-B74B-B5B1-49A11E312BE4}"/>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D78F004C-3FAC-A640-AD80-55A7BB615808}"/>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65F88927-E702-2948-87EE-82A1D3E9F332}"/>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ounded Rectangle 28">
            <a:extLst>
              <a:ext uri="{FF2B5EF4-FFF2-40B4-BE49-F238E27FC236}">
                <a16:creationId xmlns:a16="http://schemas.microsoft.com/office/drawing/2014/main" id="{BB254224-A51C-3140-BEDD-5E0A04DC5482}"/>
              </a:ext>
            </a:extLst>
          </p:cNvPr>
          <p:cNvSpPr>
            <a:spLocks noChangeArrowheads="1"/>
          </p:cNvSpPr>
          <p:nvPr/>
        </p:nvSpPr>
        <p:spPr bwMode="auto">
          <a:xfrm>
            <a:off x="3593202" y="5351222"/>
            <a:ext cx="1973241" cy="792088"/>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30" name="Rounded Rectangle 29">
            <a:extLst>
              <a:ext uri="{FF2B5EF4-FFF2-40B4-BE49-F238E27FC236}">
                <a16:creationId xmlns:a16="http://schemas.microsoft.com/office/drawing/2014/main" id="{DC69E755-08C9-FB4F-B29A-2536C393EF75}"/>
              </a:ext>
            </a:extLst>
          </p:cNvPr>
          <p:cNvSpPr>
            <a:spLocks noChangeArrowheads="1"/>
          </p:cNvSpPr>
          <p:nvPr/>
        </p:nvSpPr>
        <p:spPr bwMode="auto">
          <a:xfrm>
            <a:off x="657457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Secret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message</a:t>
            </a:r>
          </a:p>
        </p:txBody>
      </p:sp>
      <p:sp>
        <p:nvSpPr>
          <p:cNvPr id="35" name="Rounded Rectangle 34">
            <a:extLst>
              <a:ext uri="{FF2B5EF4-FFF2-40B4-BE49-F238E27FC236}">
                <a16:creationId xmlns:a16="http://schemas.microsoft.com/office/drawing/2014/main" id="{1BFE0D72-34A6-3341-A6E2-05F4BE53883E}"/>
              </a:ext>
            </a:extLst>
          </p:cNvPr>
          <p:cNvSpPr>
            <a:spLocks noChangeArrowheads="1"/>
          </p:cNvSpPr>
          <p:nvPr/>
        </p:nvSpPr>
        <p:spPr bwMode="auto">
          <a:xfrm>
            <a:off x="1914166" y="3136259"/>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dr5ts3TR9dt</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x4ztmRsYY…</a:t>
            </a:r>
          </a:p>
        </p:txBody>
      </p:sp>
      <p:cxnSp>
        <p:nvCxnSpPr>
          <p:cNvPr id="40" name="Straight Arrow Connector 39">
            <a:extLst>
              <a:ext uri="{FF2B5EF4-FFF2-40B4-BE49-F238E27FC236}">
                <a16:creationId xmlns:a16="http://schemas.microsoft.com/office/drawing/2014/main" id="{1244C148-D1ED-9748-AF45-ECAB96D77141}"/>
              </a:ext>
            </a:extLst>
          </p:cNvPr>
          <p:cNvCxnSpPr>
            <a:cxnSpLocks/>
            <a:stCxn id="29" idx="3"/>
            <a:endCxn id="30" idx="1"/>
          </p:cNvCxnSpPr>
          <p:nvPr/>
        </p:nvCxnSpPr>
        <p:spPr>
          <a:xfrm>
            <a:off x="556644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04880-F776-3A4B-916B-34F68936F45E}"/>
              </a:ext>
            </a:extLst>
          </p:cNvPr>
          <p:cNvCxnSpPr>
            <a:cxnSpLocks/>
            <a:stCxn id="49" idx="2"/>
          </p:cNvCxnSpPr>
          <p:nvPr/>
        </p:nvCxnSpPr>
        <p:spPr>
          <a:xfrm flipH="1">
            <a:off x="4773600" y="3624489"/>
            <a:ext cx="1702732" cy="169501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48" name="Rounded Rectangle 47">
            <a:extLst>
              <a:ext uri="{FF2B5EF4-FFF2-40B4-BE49-F238E27FC236}">
                <a16:creationId xmlns:a16="http://schemas.microsoft.com/office/drawing/2014/main" id="{89C02EEB-F8E3-ED44-BF94-5AF5D9C3A24C}"/>
              </a:ext>
            </a:extLst>
          </p:cNvPr>
          <p:cNvSpPr>
            <a:spLocks noChangeArrowheads="1"/>
          </p:cNvSpPr>
          <p:nvPr/>
        </p:nvSpPr>
        <p:spPr bwMode="auto">
          <a:xfrm>
            <a:off x="5349892" y="2531687"/>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Bob’s </a:t>
            </a:r>
            <a:r>
              <a:rPr lang="en-US" sz="2400" b="1" dirty="0">
                <a:solidFill>
                  <a:srgbClr val="FF0000"/>
                </a:solidFill>
                <a:latin typeface="Calibri" panose="020F0502020204030204" pitchFamily="34" charset="0"/>
                <a:cs typeface="Calibri" panose="020F0502020204030204" pitchFamily="34" charset="0"/>
              </a:rPr>
              <a:t>private</a:t>
            </a:r>
            <a:r>
              <a:rPr lang="en-US" sz="2400" b="1" dirty="0">
                <a:latin typeface="Calibri" panose="020F0502020204030204" pitchFamily="34" charset="0"/>
                <a:cs typeface="Calibri" panose="020F0502020204030204" pitchFamily="34" charset="0"/>
              </a:rPr>
              <a:t> key</a:t>
            </a:r>
          </a:p>
        </p:txBody>
      </p:sp>
      <p:sp>
        <p:nvSpPr>
          <p:cNvPr id="49" name="Rounded Rectangle 48">
            <a:extLst>
              <a:ext uri="{FF2B5EF4-FFF2-40B4-BE49-F238E27FC236}">
                <a16:creationId xmlns:a16="http://schemas.microsoft.com/office/drawing/2014/main" id="{B64F1EC4-9662-CF4F-937E-D1D570B22680}"/>
              </a:ext>
            </a:extLst>
          </p:cNvPr>
          <p:cNvSpPr>
            <a:spLocks noChangeArrowheads="1"/>
          </p:cNvSpPr>
          <p:nvPr/>
        </p:nvSpPr>
        <p:spPr bwMode="auto">
          <a:xfrm>
            <a:off x="5349892" y="3070142"/>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hTr34BbfsDy</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9r3g5HHt76…</a:t>
            </a:r>
          </a:p>
        </p:txBody>
      </p:sp>
      <p:grpSp>
        <p:nvGrpSpPr>
          <p:cNvPr id="51" name="Group 50">
            <a:extLst>
              <a:ext uri="{FF2B5EF4-FFF2-40B4-BE49-F238E27FC236}">
                <a16:creationId xmlns:a16="http://schemas.microsoft.com/office/drawing/2014/main" id="{459499E8-C898-8247-BA6F-10FC7D58B10F}"/>
              </a:ext>
            </a:extLst>
          </p:cNvPr>
          <p:cNvGrpSpPr/>
          <p:nvPr/>
        </p:nvGrpSpPr>
        <p:grpSpPr>
          <a:xfrm>
            <a:off x="2555776" y="1700808"/>
            <a:ext cx="908159" cy="1083025"/>
            <a:chOff x="1923251" y="3878790"/>
            <a:chExt cx="908159" cy="1083025"/>
          </a:xfrm>
          <a:solidFill>
            <a:srgbClr val="FF8AD8"/>
          </a:solidFill>
        </p:grpSpPr>
        <p:sp>
          <p:nvSpPr>
            <p:cNvPr id="52" name="Chord 51">
              <a:extLst>
                <a:ext uri="{FF2B5EF4-FFF2-40B4-BE49-F238E27FC236}">
                  <a16:creationId xmlns:a16="http://schemas.microsoft.com/office/drawing/2014/main" id="{D260131E-A088-1441-AA41-562660B573ED}"/>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71DFAF15-4738-8C4B-BC93-335E4ED8C76B}"/>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TextBox 53">
            <a:extLst>
              <a:ext uri="{FF2B5EF4-FFF2-40B4-BE49-F238E27FC236}">
                <a16:creationId xmlns:a16="http://schemas.microsoft.com/office/drawing/2014/main" id="{782EF7DE-602E-E14A-AC73-3FCE8B02C34B}"/>
              </a:ext>
            </a:extLst>
          </p:cNvPr>
          <p:cNvSpPr txBox="1"/>
          <p:nvPr/>
        </p:nvSpPr>
        <p:spPr>
          <a:xfrm>
            <a:off x="1598452" y="1094202"/>
            <a:ext cx="2880321"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Alice</a:t>
            </a:r>
          </a:p>
        </p:txBody>
      </p:sp>
      <p:grpSp>
        <p:nvGrpSpPr>
          <p:cNvPr id="55" name="Group 54">
            <a:extLst>
              <a:ext uri="{FF2B5EF4-FFF2-40B4-BE49-F238E27FC236}">
                <a16:creationId xmlns:a16="http://schemas.microsoft.com/office/drawing/2014/main" id="{E813864A-EA54-CB42-ACF7-24B2F4CE58CD}"/>
              </a:ext>
            </a:extLst>
          </p:cNvPr>
          <p:cNvGrpSpPr/>
          <p:nvPr/>
        </p:nvGrpSpPr>
        <p:grpSpPr>
          <a:xfrm>
            <a:off x="5868144" y="1625895"/>
            <a:ext cx="908159" cy="1083025"/>
            <a:chOff x="1923251" y="3878790"/>
            <a:chExt cx="908159" cy="1083025"/>
          </a:xfrm>
          <a:solidFill>
            <a:srgbClr val="00B0F0"/>
          </a:solidFill>
        </p:grpSpPr>
        <p:sp>
          <p:nvSpPr>
            <p:cNvPr id="56" name="Chord 55">
              <a:extLst>
                <a:ext uri="{FF2B5EF4-FFF2-40B4-BE49-F238E27FC236}">
                  <a16:creationId xmlns:a16="http://schemas.microsoft.com/office/drawing/2014/main" id="{7C1E88E3-C26E-BF47-A74A-67701089BEBE}"/>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7126BF6E-DDD9-A34C-8B75-38DE4E8E6995}"/>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TextBox 57">
            <a:extLst>
              <a:ext uri="{FF2B5EF4-FFF2-40B4-BE49-F238E27FC236}">
                <a16:creationId xmlns:a16="http://schemas.microsoft.com/office/drawing/2014/main" id="{5C697245-D638-114A-932B-74B86290237A}"/>
              </a:ext>
            </a:extLst>
          </p:cNvPr>
          <p:cNvSpPr txBox="1"/>
          <p:nvPr/>
        </p:nvSpPr>
        <p:spPr>
          <a:xfrm>
            <a:off x="4965560" y="1061534"/>
            <a:ext cx="2880321"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Bob</a:t>
            </a:r>
          </a:p>
        </p:txBody>
      </p:sp>
    </p:spTree>
    <p:extLst>
      <p:ext uri="{BB962C8B-B14F-4D97-AF65-F5344CB8AC3E}">
        <p14:creationId xmlns:p14="http://schemas.microsoft.com/office/powerpoint/2010/main" val="1740421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 for authentication</a:t>
            </a:r>
          </a:p>
        </p:txBody>
      </p:sp>
      <p:sp>
        <p:nvSpPr>
          <p:cNvPr id="6" name="Rounded Rectangle 5">
            <a:extLst>
              <a:ext uri="{FF2B5EF4-FFF2-40B4-BE49-F238E27FC236}">
                <a16:creationId xmlns:a16="http://schemas.microsoft.com/office/drawing/2014/main" id="{426C323D-B206-134D-80DE-833D850779CD}"/>
              </a:ext>
            </a:extLst>
          </p:cNvPr>
          <p:cNvSpPr>
            <a:spLocks noChangeArrowheads="1"/>
          </p:cNvSpPr>
          <p:nvPr/>
        </p:nvSpPr>
        <p:spPr bwMode="auto">
          <a:xfrm>
            <a:off x="2500432" y="4333903"/>
            <a:ext cx="1297028" cy="512771"/>
          </a:xfrm>
          <a:prstGeom prst="roundRect">
            <a:avLst>
              <a:gd name="adj" fmla="val 27184"/>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a:t>
            </a:r>
          </a:p>
        </p:txBody>
      </p:sp>
      <p:cxnSp>
        <p:nvCxnSpPr>
          <p:cNvPr id="7" name="Straight Arrow Connector 6">
            <a:extLst>
              <a:ext uri="{FF2B5EF4-FFF2-40B4-BE49-F238E27FC236}">
                <a16:creationId xmlns:a16="http://schemas.microsoft.com/office/drawing/2014/main" id="{F66EF7CC-8321-D243-9981-CCE3B7659796}"/>
              </a:ext>
            </a:extLst>
          </p:cNvPr>
          <p:cNvCxnSpPr>
            <a:cxnSpLocks/>
            <a:stCxn id="9" idx="3"/>
            <a:endCxn id="29" idx="1"/>
          </p:cNvCxnSpPr>
          <p:nvPr/>
        </p:nvCxnSpPr>
        <p:spPr>
          <a:xfrm>
            <a:off x="258507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F38740FF-3B22-834D-96AD-F10D8169B2AA}"/>
              </a:ext>
            </a:extLst>
          </p:cNvPr>
          <p:cNvSpPr>
            <a:spLocks noChangeArrowheads="1"/>
          </p:cNvSpPr>
          <p:nvPr/>
        </p:nvSpPr>
        <p:spPr bwMode="auto">
          <a:xfrm>
            <a:off x="61183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 am really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Bob</a:t>
            </a:r>
          </a:p>
        </p:txBody>
      </p:sp>
      <p:sp>
        <p:nvSpPr>
          <p:cNvPr id="12" name="Rounded Rectangle 11">
            <a:extLst>
              <a:ext uri="{FF2B5EF4-FFF2-40B4-BE49-F238E27FC236}">
                <a16:creationId xmlns:a16="http://schemas.microsoft.com/office/drawing/2014/main" id="{6CC90728-4CEC-E341-A5A8-2C457C062D95}"/>
              </a:ext>
            </a:extLst>
          </p:cNvPr>
          <p:cNvSpPr>
            <a:spLocks noChangeArrowheads="1"/>
          </p:cNvSpPr>
          <p:nvPr/>
        </p:nvSpPr>
        <p:spPr bwMode="auto">
          <a:xfrm>
            <a:off x="5795252" y="4333903"/>
            <a:ext cx="1297028" cy="512771"/>
          </a:xfrm>
          <a:prstGeom prst="roundRect">
            <a:avLst>
              <a:gd name="adj" fmla="val 2718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Decrypt</a:t>
            </a:r>
          </a:p>
        </p:txBody>
      </p:sp>
      <p:cxnSp>
        <p:nvCxnSpPr>
          <p:cNvPr id="18" name="Straight Arrow Connector 17">
            <a:extLst>
              <a:ext uri="{FF2B5EF4-FFF2-40B4-BE49-F238E27FC236}">
                <a16:creationId xmlns:a16="http://schemas.microsoft.com/office/drawing/2014/main" id="{35BC46FA-35DD-9846-86D6-C401E413921C}"/>
              </a:ext>
            </a:extLst>
          </p:cNvPr>
          <p:cNvCxnSpPr>
            <a:cxnSpLocks/>
            <a:endCxn id="9" idx="0"/>
          </p:cNvCxnSpPr>
          <p:nvPr/>
        </p:nvCxnSpPr>
        <p:spPr>
          <a:xfrm flipH="1">
            <a:off x="1598453" y="3690606"/>
            <a:ext cx="1448589" cy="166061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0620C983-CA95-764E-9E3C-7CE28712788F}"/>
              </a:ext>
            </a:extLst>
          </p:cNvPr>
          <p:cNvGrpSpPr/>
          <p:nvPr/>
        </p:nvGrpSpPr>
        <p:grpSpPr>
          <a:xfrm>
            <a:off x="1691680" y="4403628"/>
            <a:ext cx="258123" cy="373321"/>
            <a:chOff x="2216944" y="3348543"/>
            <a:chExt cx="258123" cy="373321"/>
          </a:xfrm>
        </p:grpSpPr>
        <p:sp>
          <p:nvSpPr>
            <p:cNvPr id="21" name="Rounded Rectangle 20">
              <a:extLst>
                <a:ext uri="{FF2B5EF4-FFF2-40B4-BE49-F238E27FC236}">
                  <a16:creationId xmlns:a16="http://schemas.microsoft.com/office/drawing/2014/main" id="{E6175A6F-17E0-AF43-8B7D-D04BDE808497}"/>
                </a:ext>
              </a:extLst>
            </p:cNvPr>
            <p:cNvSpPr>
              <a:spLocks noChangeArrowheads="1"/>
            </p:cNvSpPr>
            <p:nvPr/>
          </p:nvSpPr>
          <p:spPr bwMode="auto">
            <a:xfrm>
              <a:off x="2216944" y="3465730"/>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2" name="Oval 21">
              <a:extLst>
                <a:ext uri="{FF2B5EF4-FFF2-40B4-BE49-F238E27FC236}">
                  <a16:creationId xmlns:a16="http://schemas.microsoft.com/office/drawing/2014/main" id="{34BBAB50-3534-3B43-AE7F-1D98F90C8AE9}"/>
                </a:ext>
              </a:extLst>
            </p:cNvPr>
            <p:cNvSpPr/>
            <p:nvPr/>
          </p:nvSpPr>
          <p:spPr>
            <a:xfrm>
              <a:off x="2310001" y="3545476"/>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c 22">
              <a:extLst>
                <a:ext uri="{FF2B5EF4-FFF2-40B4-BE49-F238E27FC236}">
                  <a16:creationId xmlns:a16="http://schemas.microsoft.com/office/drawing/2014/main" id="{3662FFFF-77B9-A94D-91C6-05FDA1A5300F}"/>
                </a:ext>
              </a:extLst>
            </p:cNvPr>
            <p:cNvSpPr/>
            <p:nvPr/>
          </p:nvSpPr>
          <p:spPr>
            <a:xfrm>
              <a:off x="2273997" y="3348543"/>
              <a:ext cx="144017" cy="254375"/>
            </a:xfrm>
            <a:prstGeom prst="arc">
              <a:avLst>
                <a:gd name="adj1" fmla="val 11446340"/>
                <a:gd name="adj2" fmla="val 21144598"/>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E5DCE24A-D908-1242-BCD9-1A91F39B9D38}"/>
              </a:ext>
            </a:extLst>
          </p:cNvPr>
          <p:cNvGrpSpPr/>
          <p:nvPr/>
        </p:nvGrpSpPr>
        <p:grpSpPr>
          <a:xfrm>
            <a:off x="4932040" y="4403158"/>
            <a:ext cx="258123" cy="374260"/>
            <a:chOff x="5026175" y="3297486"/>
            <a:chExt cx="258123" cy="374260"/>
          </a:xfrm>
        </p:grpSpPr>
        <p:sp>
          <p:nvSpPr>
            <p:cNvPr id="25" name="Rounded Rectangle 24">
              <a:extLst>
                <a:ext uri="{FF2B5EF4-FFF2-40B4-BE49-F238E27FC236}">
                  <a16:creationId xmlns:a16="http://schemas.microsoft.com/office/drawing/2014/main" id="{C6D0A086-E44E-B74B-B5B1-49A11E312BE4}"/>
                </a:ext>
              </a:extLst>
            </p:cNvPr>
            <p:cNvSpPr>
              <a:spLocks noChangeArrowheads="1"/>
            </p:cNvSpPr>
            <p:nvPr/>
          </p:nvSpPr>
          <p:spPr bwMode="auto">
            <a:xfrm>
              <a:off x="5026175" y="3415612"/>
              <a:ext cx="258123" cy="256134"/>
            </a:xfrm>
            <a:prstGeom prst="roundRect">
              <a:avLst>
                <a:gd name="adj" fmla="val 8023"/>
              </a:avLst>
            </a:prstGeom>
            <a:solidFill>
              <a:schemeClr val="bg1"/>
            </a:solidFill>
            <a:ln w="19050">
              <a:solidFill>
                <a:schemeClr val="accent1">
                  <a:lumMod val="75000"/>
                </a:schemeClr>
              </a:solidFill>
              <a:round/>
              <a:headEnd/>
              <a:tailEnd/>
            </a:ln>
            <a:effectLst/>
          </p:spPr>
          <p:txBody>
            <a:bodyPr wrap="none" lIns="0" tIns="0" rIns="0" bIns="0" anchor="ctr"/>
            <a:lstStyle/>
            <a:p>
              <a:pPr algn="ctr">
                <a:defRPr/>
              </a:pPr>
              <a:endParaRPr lang="en-US" sz="2400" b="1" dirty="0">
                <a:latin typeface="Calibri" panose="020F0502020204030204" pitchFamily="34" charset="0"/>
                <a:cs typeface="Calibri" panose="020F0502020204030204" pitchFamily="34" charset="0"/>
              </a:endParaRPr>
            </a:p>
          </p:txBody>
        </p:sp>
        <p:sp>
          <p:nvSpPr>
            <p:cNvPr id="26" name="Oval 25">
              <a:extLst>
                <a:ext uri="{FF2B5EF4-FFF2-40B4-BE49-F238E27FC236}">
                  <a16:creationId xmlns:a16="http://schemas.microsoft.com/office/drawing/2014/main" id="{D78F004C-3FAC-A640-AD80-55A7BB615808}"/>
                </a:ext>
              </a:extLst>
            </p:cNvPr>
            <p:cNvSpPr/>
            <p:nvPr/>
          </p:nvSpPr>
          <p:spPr>
            <a:xfrm>
              <a:off x="5119232" y="3495358"/>
              <a:ext cx="72008" cy="99548"/>
            </a:xfrm>
            <a:prstGeom prst="ellipse">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6">
              <a:extLst>
                <a:ext uri="{FF2B5EF4-FFF2-40B4-BE49-F238E27FC236}">
                  <a16:creationId xmlns:a16="http://schemas.microsoft.com/office/drawing/2014/main" id="{65F88927-E702-2948-87EE-82A1D3E9F332}"/>
                </a:ext>
              </a:extLst>
            </p:cNvPr>
            <p:cNvSpPr/>
            <p:nvPr/>
          </p:nvSpPr>
          <p:spPr>
            <a:xfrm>
              <a:off x="5082086" y="3297486"/>
              <a:ext cx="169920" cy="254375"/>
            </a:xfrm>
            <a:prstGeom prst="arc">
              <a:avLst>
                <a:gd name="adj1" fmla="val 11446340"/>
                <a:gd name="adj2" fmla="val 18122730"/>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 name="Rounded Rectangle 28">
            <a:extLst>
              <a:ext uri="{FF2B5EF4-FFF2-40B4-BE49-F238E27FC236}">
                <a16:creationId xmlns:a16="http://schemas.microsoft.com/office/drawing/2014/main" id="{BB254224-A51C-3140-BEDD-5E0A04DC5482}"/>
              </a:ext>
            </a:extLst>
          </p:cNvPr>
          <p:cNvSpPr>
            <a:spLocks noChangeArrowheads="1"/>
          </p:cNvSpPr>
          <p:nvPr/>
        </p:nvSpPr>
        <p:spPr bwMode="auto">
          <a:xfrm>
            <a:off x="3593202" y="5351222"/>
            <a:ext cx="1973241" cy="792088"/>
          </a:xfrm>
          <a:prstGeom prst="roundRect">
            <a:avLst>
              <a:gd name="adj" fmla="val 8023"/>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Encrypted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text</a:t>
            </a:r>
          </a:p>
        </p:txBody>
      </p:sp>
      <p:sp>
        <p:nvSpPr>
          <p:cNvPr id="30" name="Rounded Rectangle 29">
            <a:extLst>
              <a:ext uri="{FF2B5EF4-FFF2-40B4-BE49-F238E27FC236}">
                <a16:creationId xmlns:a16="http://schemas.microsoft.com/office/drawing/2014/main" id="{DC69E755-08C9-FB4F-B29A-2536C393EF75}"/>
              </a:ext>
            </a:extLst>
          </p:cNvPr>
          <p:cNvSpPr>
            <a:spLocks noChangeArrowheads="1"/>
          </p:cNvSpPr>
          <p:nvPr/>
        </p:nvSpPr>
        <p:spPr bwMode="auto">
          <a:xfrm>
            <a:off x="6574572" y="5351222"/>
            <a:ext cx="1973241" cy="792088"/>
          </a:xfrm>
          <a:prstGeom prst="roundRect">
            <a:avLst>
              <a:gd name="adj" fmla="val 8023"/>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I am really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Bob</a:t>
            </a:r>
          </a:p>
        </p:txBody>
      </p:sp>
      <p:cxnSp>
        <p:nvCxnSpPr>
          <p:cNvPr id="40" name="Straight Arrow Connector 39">
            <a:extLst>
              <a:ext uri="{FF2B5EF4-FFF2-40B4-BE49-F238E27FC236}">
                <a16:creationId xmlns:a16="http://schemas.microsoft.com/office/drawing/2014/main" id="{1244C148-D1ED-9748-AF45-ECAB96D77141}"/>
              </a:ext>
            </a:extLst>
          </p:cNvPr>
          <p:cNvCxnSpPr>
            <a:cxnSpLocks/>
            <a:stCxn id="29" idx="3"/>
            <a:endCxn id="30" idx="1"/>
          </p:cNvCxnSpPr>
          <p:nvPr/>
        </p:nvCxnSpPr>
        <p:spPr>
          <a:xfrm>
            <a:off x="5566443" y="5747266"/>
            <a:ext cx="1008129"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51104880-F776-3A4B-916B-34F68936F45E}"/>
              </a:ext>
            </a:extLst>
          </p:cNvPr>
          <p:cNvCxnSpPr>
            <a:cxnSpLocks/>
          </p:cNvCxnSpPr>
          <p:nvPr/>
        </p:nvCxnSpPr>
        <p:spPr>
          <a:xfrm flipH="1">
            <a:off x="4773600" y="3624489"/>
            <a:ext cx="1709168" cy="169501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grpSp>
        <p:nvGrpSpPr>
          <p:cNvPr id="34" name="Group 33">
            <a:extLst>
              <a:ext uri="{FF2B5EF4-FFF2-40B4-BE49-F238E27FC236}">
                <a16:creationId xmlns:a16="http://schemas.microsoft.com/office/drawing/2014/main" id="{2A3208DB-A689-384B-AFD4-8FF2F3FACF62}"/>
              </a:ext>
            </a:extLst>
          </p:cNvPr>
          <p:cNvGrpSpPr/>
          <p:nvPr/>
        </p:nvGrpSpPr>
        <p:grpSpPr>
          <a:xfrm>
            <a:off x="2521012" y="1638988"/>
            <a:ext cx="908159" cy="1083025"/>
            <a:chOff x="1923251" y="3878790"/>
            <a:chExt cx="908159" cy="1083025"/>
          </a:xfrm>
          <a:solidFill>
            <a:srgbClr val="00B0F0"/>
          </a:solidFill>
        </p:grpSpPr>
        <p:sp>
          <p:nvSpPr>
            <p:cNvPr id="36" name="Chord 35">
              <a:extLst>
                <a:ext uri="{FF2B5EF4-FFF2-40B4-BE49-F238E27FC236}">
                  <a16:creationId xmlns:a16="http://schemas.microsoft.com/office/drawing/2014/main" id="{A579CFAE-6C88-5246-8D97-A8A55B2469A0}"/>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CC877799-D2C4-4846-B691-266F0D4021E1}"/>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A0C2A617-D5BA-0948-BC93-4ACBC6CDE608}"/>
              </a:ext>
            </a:extLst>
          </p:cNvPr>
          <p:cNvSpPr txBox="1"/>
          <p:nvPr/>
        </p:nvSpPr>
        <p:spPr>
          <a:xfrm>
            <a:off x="1618428" y="1074627"/>
            <a:ext cx="2880321" cy="584775"/>
          </a:xfrm>
          <a:prstGeom prst="rect">
            <a:avLst/>
          </a:prstGeom>
          <a:noFill/>
        </p:spPr>
        <p:txBody>
          <a:bodyPr wrap="squar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Bob</a:t>
            </a:r>
          </a:p>
        </p:txBody>
      </p:sp>
      <p:sp>
        <p:nvSpPr>
          <p:cNvPr id="42" name="Rounded Rectangle 41">
            <a:extLst>
              <a:ext uri="{FF2B5EF4-FFF2-40B4-BE49-F238E27FC236}">
                <a16:creationId xmlns:a16="http://schemas.microsoft.com/office/drawing/2014/main" id="{924A2D72-0E8A-DD4C-A016-D55B9B992872}"/>
              </a:ext>
            </a:extLst>
          </p:cNvPr>
          <p:cNvSpPr>
            <a:spLocks noChangeArrowheads="1"/>
          </p:cNvSpPr>
          <p:nvPr/>
        </p:nvSpPr>
        <p:spPr bwMode="auto">
          <a:xfrm>
            <a:off x="1904772" y="2558675"/>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Bob’s </a:t>
            </a:r>
            <a:r>
              <a:rPr lang="en-US" sz="2400" b="1" dirty="0">
                <a:solidFill>
                  <a:srgbClr val="FF0000"/>
                </a:solidFill>
                <a:latin typeface="Calibri" panose="020F0502020204030204" pitchFamily="34" charset="0"/>
                <a:cs typeface="Calibri" panose="020F0502020204030204" pitchFamily="34" charset="0"/>
              </a:rPr>
              <a:t>private</a:t>
            </a:r>
            <a:r>
              <a:rPr lang="en-US" sz="2400" b="1" dirty="0">
                <a:latin typeface="Calibri" panose="020F0502020204030204" pitchFamily="34" charset="0"/>
                <a:cs typeface="Calibri" panose="020F0502020204030204" pitchFamily="34" charset="0"/>
              </a:rPr>
              <a:t> key</a:t>
            </a:r>
          </a:p>
        </p:txBody>
      </p:sp>
      <p:sp>
        <p:nvSpPr>
          <p:cNvPr id="43" name="Rounded Rectangle 42">
            <a:extLst>
              <a:ext uri="{FF2B5EF4-FFF2-40B4-BE49-F238E27FC236}">
                <a16:creationId xmlns:a16="http://schemas.microsoft.com/office/drawing/2014/main" id="{7679D259-E746-0247-B17C-E77102570458}"/>
              </a:ext>
            </a:extLst>
          </p:cNvPr>
          <p:cNvSpPr>
            <a:spLocks noChangeArrowheads="1"/>
          </p:cNvSpPr>
          <p:nvPr/>
        </p:nvSpPr>
        <p:spPr bwMode="auto">
          <a:xfrm>
            <a:off x="1904772" y="3097130"/>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hTr34BbfsDy</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9r3g5HHt76…</a:t>
            </a:r>
          </a:p>
        </p:txBody>
      </p:sp>
      <p:sp>
        <p:nvSpPr>
          <p:cNvPr id="44" name="Rounded Rectangle 43">
            <a:extLst>
              <a:ext uri="{FF2B5EF4-FFF2-40B4-BE49-F238E27FC236}">
                <a16:creationId xmlns:a16="http://schemas.microsoft.com/office/drawing/2014/main" id="{94756635-2F7D-094D-8F23-C69D0476ECB1}"/>
              </a:ext>
            </a:extLst>
          </p:cNvPr>
          <p:cNvSpPr>
            <a:spLocks noChangeArrowheads="1"/>
          </p:cNvSpPr>
          <p:nvPr/>
        </p:nvSpPr>
        <p:spPr bwMode="auto">
          <a:xfrm>
            <a:off x="5469574" y="2518604"/>
            <a:ext cx="2252880" cy="554347"/>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b="1" dirty="0">
                <a:latin typeface="Calibri" panose="020F0502020204030204" pitchFamily="34" charset="0"/>
                <a:cs typeface="Calibri" panose="020F0502020204030204" pitchFamily="34" charset="0"/>
              </a:rPr>
              <a:t>Bob’s </a:t>
            </a:r>
            <a:r>
              <a:rPr lang="en-US" sz="2200" b="1" dirty="0">
                <a:solidFill>
                  <a:srgbClr val="FF0000"/>
                </a:solidFill>
                <a:latin typeface="Calibri" panose="020F0502020204030204" pitchFamily="34" charset="0"/>
                <a:cs typeface="Calibri" panose="020F0502020204030204" pitchFamily="34" charset="0"/>
              </a:rPr>
              <a:t>public</a:t>
            </a:r>
            <a:r>
              <a:rPr lang="en-US" sz="2200" b="1" dirty="0">
                <a:latin typeface="Calibri" panose="020F0502020204030204" pitchFamily="34" charset="0"/>
                <a:cs typeface="Calibri" panose="020F0502020204030204" pitchFamily="34" charset="0"/>
              </a:rPr>
              <a:t> key</a:t>
            </a:r>
          </a:p>
        </p:txBody>
      </p:sp>
      <p:sp>
        <p:nvSpPr>
          <p:cNvPr id="45" name="Rounded Rectangle 44">
            <a:extLst>
              <a:ext uri="{FF2B5EF4-FFF2-40B4-BE49-F238E27FC236}">
                <a16:creationId xmlns:a16="http://schemas.microsoft.com/office/drawing/2014/main" id="{39E2D818-0424-E348-B958-2D4811D28D32}"/>
              </a:ext>
            </a:extLst>
          </p:cNvPr>
          <p:cNvSpPr>
            <a:spLocks noChangeArrowheads="1"/>
          </p:cNvSpPr>
          <p:nvPr/>
        </p:nvSpPr>
        <p:spPr bwMode="auto">
          <a:xfrm>
            <a:off x="5469574" y="3057059"/>
            <a:ext cx="2252880" cy="554347"/>
          </a:xfrm>
          <a:prstGeom prst="roundRect">
            <a:avLst>
              <a:gd name="adj" fmla="val 8023"/>
            </a:avLst>
          </a:prstGeom>
          <a:solidFill>
            <a:schemeClr val="bg1">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dr5ts3TR9dt</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x4ztmRsYY…</a:t>
            </a:r>
          </a:p>
        </p:txBody>
      </p:sp>
      <p:grpSp>
        <p:nvGrpSpPr>
          <p:cNvPr id="46" name="Group 45">
            <a:extLst>
              <a:ext uri="{FF2B5EF4-FFF2-40B4-BE49-F238E27FC236}">
                <a16:creationId xmlns:a16="http://schemas.microsoft.com/office/drawing/2014/main" id="{D2F11833-5544-7D46-9822-7EAA03D85219}"/>
              </a:ext>
            </a:extLst>
          </p:cNvPr>
          <p:cNvGrpSpPr/>
          <p:nvPr/>
        </p:nvGrpSpPr>
        <p:grpSpPr>
          <a:xfrm>
            <a:off x="6028688" y="1639298"/>
            <a:ext cx="908159" cy="1083025"/>
            <a:chOff x="1923251" y="3878790"/>
            <a:chExt cx="908159" cy="1083025"/>
          </a:xfrm>
          <a:solidFill>
            <a:srgbClr val="FF8AD8"/>
          </a:solidFill>
        </p:grpSpPr>
        <p:sp>
          <p:nvSpPr>
            <p:cNvPr id="47" name="Chord 46">
              <a:extLst>
                <a:ext uri="{FF2B5EF4-FFF2-40B4-BE49-F238E27FC236}">
                  <a16:creationId xmlns:a16="http://schemas.microsoft.com/office/drawing/2014/main" id="{91AD540F-97E2-BA42-BCB7-E96811122ACB}"/>
                </a:ext>
              </a:extLst>
            </p:cNvPr>
            <p:cNvSpPr/>
            <p:nvPr/>
          </p:nvSpPr>
          <p:spPr>
            <a:xfrm>
              <a:off x="1923251" y="4324396"/>
              <a:ext cx="908159" cy="637419"/>
            </a:xfrm>
            <a:prstGeom prst="chord">
              <a:avLst>
                <a:gd name="adj1" fmla="val 10626799"/>
                <a:gd name="adj2" fmla="val 236006"/>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EF87AD2A-EBF0-F747-A825-C09153148500}"/>
                </a:ext>
              </a:extLst>
            </p:cNvPr>
            <p:cNvSpPr/>
            <p:nvPr/>
          </p:nvSpPr>
          <p:spPr>
            <a:xfrm>
              <a:off x="2125302" y="3878790"/>
              <a:ext cx="504056" cy="504056"/>
            </a:xfrm>
            <a:prstGeom prst="ellipse">
              <a:avLst/>
            </a:prstGeom>
            <a:grp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4D8A53DC-1053-1F40-93AD-433342824E21}"/>
              </a:ext>
            </a:extLst>
          </p:cNvPr>
          <p:cNvSpPr txBox="1"/>
          <p:nvPr/>
        </p:nvSpPr>
        <p:spPr>
          <a:xfrm>
            <a:off x="5071364" y="1032692"/>
            <a:ext cx="2880321"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Alice</a:t>
            </a:r>
          </a:p>
        </p:txBody>
      </p:sp>
    </p:spTree>
    <p:extLst>
      <p:ext uri="{BB962C8B-B14F-4D97-AF65-F5344CB8AC3E}">
        <p14:creationId xmlns:p14="http://schemas.microsoft.com/office/powerpoint/2010/main" val="6750041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The </a:t>
            </a:r>
            <a:r>
              <a:rPr lang="en-US" sz="2800" dirty="0">
                <a:solidFill>
                  <a:srgbClr val="C00000"/>
                </a:solidFill>
              </a:rPr>
              <a:t>https protocol </a:t>
            </a:r>
            <a:r>
              <a:rPr lang="en-US" sz="2800" dirty="0"/>
              <a:t>is a standard protocol for securely exchanging texts on the web. </a:t>
            </a:r>
          </a:p>
          <a:p>
            <a:r>
              <a:rPr lang="en-US" sz="2800" dirty="0"/>
              <a:t>It is the standard http protocol plus an encryption layer called </a:t>
            </a:r>
            <a:r>
              <a:rPr lang="en-US" sz="2800" dirty="0">
                <a:solidFill>
                  <a:srgbClr val="C00000"/>
                </a:solidFill>
              </a:rPr>
              <a:t>TLS (Transport Layer Security)</a:t>
            </a:r>
            <a:r>
              <a:rPr lang="en-US" sz="2800" dirty="0"/>
              <a:t>. </a:t>
            </a:r>
          </a:p>
          <a:p>
            <a:r>
              <a:rPr lang="en-US" sz="2800" dirty="0"/>
              <a:t>This encryption layer is used for 2 things:</a:t>
            </a:r>
          </a:p>
          <a:p>
            <a:pPr lvl="1"/>
            <a:r>
              <a:rPr lang="en-US" sz="2400" dirty="0"/>
              <a:t> </a:t>
            </a:r>
            <a:r>
              <a:rPr lang="en-US" dirty="0"/>
              <a:t>to verify the identity of the web server;</a:t>
            </a:r>
          </a:p>
          <a:p>
            <a:pPr lvl="1"/>
            <a:r>
              <a:rPr lang="en-US" dirty="0"/>
              <a:t>to encrypt communications so that they cannot be read by an attacker who intercepts the messages between the client and the server</a:t>
            </a:r>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TLS and digital certificates</a:t>
            </a:r>
          </a:p>
        </p:txBody>
      </p:sp>
    </p:spTree>
    <p:extLst>
      <p:ext uri="{BB962C8B-B14F-4D97-AF65-F5344CB8AC3E}">
        <p14:creationId xmlns:p14="http://schemas.microsoft.com/office/powerpoint/2010/main" val="2272441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51520" y="116632"/>
            <a:ext cx="8654550" cy="844798"/>
          </a:xfrm>
        </p:spPr>
        <p:txBody>
          <a:bodyPr/>
          <a:lstStyle/>
          <a:p>
            <a:r>
              <a:rPr lang="en-US" dirty="0">
                <a:solidFill>
                  <a:srgbClr val="C00000"/>
                </a:solidFill>
              </a:rPr>
              <a:t>Project-based</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3783340" y="1196752"/>
            <a:ext cx="1940788" cy="461665"/>
          </a:xfrm>
          <a:prstGeom prst="rect">
            <a:avLst/>
          </a:prstGeom>
          <a:noFill/>
        </p:spPr>
        <p:txBody>
          <a:bodyPr wrap="none" rtlCol="0">
            <a:spAutoFit/>
          </a:bodyPr>
          <a:lstStyle/>
          <a:p>
            <a:pPr algn="ctr"/>
            <a:r>
              <a:rPr lang="en-US" sz="2400" dirty="0">
                <a:solidFill>
                  <a:schemeClr val="tx2"/>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798969" y="5910371"/>
            <a:ext cx="3268975" cy="830997"/>
          </a:xfrm>
          <a:prstGeom prst="rect">
            <a:avLst/>
          </a:prstGeom>
          <a:noFill/>
        </p:spPr>
        <p:txBody>
          <a:bodyPr wrap="square" rtlCol="0">
            <a:spAutoFit/>
          </a:bodyPr>
          <a:lstStyle/>
          <a:p>
            <a:pPr algn="ctr"/>
            <a:r>
              <a:rPr lang="en-US" sz="2400" dirty="0">
                <a:solidFill>
                  <a:schemeClr val="tx2"/>
                </a:solidFill>
              </a:rPr>
              <a:t>CUSTOMER and </a:t>
            </a:r>
            <a:br>
              <a:rPr lang="en-US" sz="2400" dirty="0">
                <a:solidFill>
                  <a:schemeClr val="tx2"/>
                </a:solidFill>
              </a:rPr>
            </a:br>
            <a:r>
              <a:rPr lang="en-US" sz="2400" dirty="0">
                <a:solidFill>
                  <a:schemeClr val="tx2"/>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1403648" y="3389579"/>
            <a:ext cx="1555234" cy="461665"/>
          </a:xfrm>
          <a:prstGeom prst="rect">
            <a:avLst/>
          </a:prstGeom>
          <a:noFill/>
        </p:spPr>
        <p:txBody>
          <a:bodyPr wrap="none" rtlCol="0">
            <a:spAutoFit/>
          </a:bodyPr>
          <a:lstStyle/>
          <a:p>
            <a:r>
              <a:rPr lang="en-US" sz="2400" dirty="0">
                <a:solidFill>
                  <a:schemeClr val="tx2"/>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6723307" y="3389579"/>
            <a:ext cx="1624163" cy="461665"/>
          </a:xfrm>
          <a:prstGeom prst="rect">
            <a:avLst/>
          </a:prstGeom>
          <a:noFill/>
        </p:spPr>
        <p:txBody>
          <a:bodyPr wrap="none" rtlCol="0">
            <a:spAutoFit/>
          </a:bodyPr>
          <a:lstStyle/>
          <a:p>
            <a:r>
              <a:rPr lang="en-US" sz="2400" dirty="0">
                <a:solidFill>
                  <a:schemeClr val="tx2"/>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383232" y="4797290"/>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8701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TLS encryption depends on a </a:t>
            </a:r>
            <a:r>
              <a:rPr lang="en-US" sz="2800" dirty="0">
                <a:solidFill>
                  <a:srgbClr val="C00000"/>
                </a:solidFill>
              </a:rPr>
              <a:t>digital certificate </a:t>
            </a:r>
            <a:r>
              <a:rPr lang="en-US" sz="2800" dirty="0"/>
              <a:t>that is sent from the web server to the client. </a:t>
            </a:r>
          </a:p>
          <a:p>
            <a:pPr lvl="1"/>
            <a:r>
              <a:rPr lang="en-US" dirty="0">
                <a:solidFill>
                  <a:srgbClr val="C00000"/>
                </a:solidFill>
              </a:rPr>
              <a:t>Digital certificates </a:t>
            </a:r>
            <a:r>
              <a:rPr lang="en-US" dirty="0"/>
              <a:t>are issued by a </a:t>
            </a:r>
            <a:br>
              <a:rPr lang="en-US" dirty="0"/>
            </a:br>
            <a:r>
              <a:rPr lang="en-US" b="1" dirty="0">
                <a:solidFill>
                  <a:srgbClr val="C00000"/>
                </a:solidFill>
              </a:rPr>
              <a:t>certificate authority (CA)</a:t>
            </a:r>
            <a:r>
              <a:rPr lang="en-US" dirty="0"/>
              <a:t>, which is a trusted identity verification service. </a:t>
            </a:r>
          </a:p>
          <a:p>
            <a:pPr lvl="1"/>
            <a:r>
              <a:rPr lang="en-US" dirty="0"/>
              <a:t>The </a:t>
            </a:r>
            <a:r>
              <a:rPr lang="en-US" dirty="0">
                <a:solidFill>
                  <a:srgbClr val="C00000"/>
                </a:solidFill>
              </a:rPr>
              <a:t>CA encrypts the information in the certificate </a:t>
            </a:r>
            <a:r>
              <a:rPr lang="en-US" dirty="0"/>
              <a:t>using their </a:t>
            </a:r>
            <a:r>
              <a:rPr lang="en-US" dirty="0">
                <a:solidFill>
                  <a:srgbClr val="C00000"/>
                </a:solidFill>
              </a:rPr>
              <a:t>private key </a:t>
            </a:r>
            <a:r>
              <a:rPr lang="en-US" dirty="0"/>
              <a:t>to create a unique signature. This signature is included in the certificate along with the </a:t>
            </a:r>
            <a:r>
              <a:rPr lang="en-US" dirty="0">
                <a:solidFill>
                  <a:srgbClr val="C00000"/>
                </a:solidFill>
              </a:rPr>
              <a:t>public key </a:t>
            </a:r>
            <a:r>
              <a:rPr lang="en-US" dirty="0"/>
              <a:t>of the CA. To check that the certificate is valid, you can decrypt the signature using the CA’s public key.</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TLS and digital certificates</a:t>
            </a:r>
          </a:p>
        </p:txBody>
      </p:sp>
    </p:spTree>
    <p:extLst>
      <p:ext uri="{BB962C8B-B14F-4D97-AF65-F5344CB8AC3E}">
        <p14:creationId xmlns:p14="http://schemas.microsoft.com/office/powerpoint/2010/main" val="21621186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solidFill>
                  <a:srgbClr val="C00000"/>
                </a:solidFill>
              </a:rPr>
              <a:t>Key management </a:t>
            </a:r>
            <a:r>
              <a:rPr lang="en-US" sz="2800" dirty="0"/>
              <a:t>is the process of ensuring that encryption keys are </a:t>
            </a:r>
            <a:r>
              <a:rPr lang="en-US" sz="2800" dirty="0">
                <a:solidFill>
                  <a:srgbClr val="C00000"/>
                </a:solidFill>
              </a:rPr>
              <a:t>securely generated, stored and accessed</a:t>
            </a:r>
            <a:r>
              <a:rPr lang="en-US" sz="2800" dirty="0"/>
              <a:t> by </a:t>
            </a:r>
            <a:r>
              <a:rPr lang="en-US" sz="2800" dirty="0">
                <a:solidFill>
                  <a:srgbClr val="C00000"/>
                </a:solidFill>
              </a:rPr>
              <a:t>authorized users</a:t>
            </a:r>
            <a:r>
              <a:rPr lang="en-US" sz="2800" dirty="0"/>
              <a:t>. </a:t>
            </a:r>
          </a:p>
          <a:p>
            <a:r>
              <a:rPr lang="en-US" sz="2800" dirty="0"/>
              <a:t>Businesses may have to manage tens of thousands of encryption keys so it is impractical to do key management manually and you need to use some kind of </a:t>
            </a:r>
            <a:r>
              <a:rPr lang="en-US" sz="2800" dirty="0">
                <a:solidFill>
                  <a:srgbClr val="C00000"/>
                </a:solidFill>
              </a:rPr>
              <a:t>automated key management system (KMS)</a:t>
            </a:r>
            <a:r>
              <a:rPr lang="en-US" sz="2800" dirty="0"/>
              <a:t>. </a:t>
            </a:r>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Key management</a:t>
            </a:r>
          </a:p>
        </p:txBody>
      </p:sp>
    </p:spTree>
    <p:extLst>
      <p:ext uri="{BB962C8B-B14F-4D97-AF65-F5344CB8AC3E}">
        <p14:creationId xmlns:p14="http://schemas.microsoft.com/office/powerpoint/2010/main" val="9796427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b="1" dirty="0">
                <a:solidFill>
                  <a:srgbClr val="C00000"/>
                </a:solidFill>
              </a:rPr>
              <a:t>Subject information</a:t>
            </a:r>
            <a:br>
              <a:rPr lang="en-US" sz="2800" dirty="0"/>
            </a:br>
            <a:r>
              <a:rPr lang="en-US" sz="2800" dirty="0"/>
              <a:t>Information about the company or individual whose web site is being visited. Applicants apply for a digital certificate from a certificate authority who checks that the applicant is a valid organization.</a:t>
            </a:r>
          </a:p>
          <a:p>
            <a:r>
              <a:rPr lang="en-US" sz="2800" b="1" dirty="0">
                <a:solidFill>
                  <a:srgbClr val="C00000"/>
                </a:solidFill>
              </a:rPr>
              <a:t>Certificate authority information</a:t>
            </a:r>
            <a:br>
              <a:rPr lang="en-US" sz="2800" dirty="0"/>
            </a:br>
            <a:r>
              <a:rPr lang="en-US" sz="2800" dirty="0"/>
              <a:t>Information about the certificate authority (CA) who has issued the certificate.  </a:t>
            </a:r>
          </a:p>
          <a:p>
            <a:r>
              <a:rPr lang="en-US" sz="2800" b="1" dirty="0">
                <a:solidFill>
                  <a:srgbClr val="C00000"/>
                </a:solidFill>
              </a:rPr>
              <a:t>Certificate information</a:t>
            </a:r>
            <a:br>
              <a:rPr lang="en-US" sz="2800" dirty="0"/>
            </a:br>
            <a:r>
              <a:rPr lang="en-US" sz="2800" dirty="0"/>
              <a:t>Information about the certificate itself, including a unique serial number and a validity period, defined by start and end dates. </a:t>
            </a:r>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Digital certificates</a:t>
            </a:r>
          </a:p>
        </p:txBody>
      </p:sp>
    </p:spTree>
    <p:extLst>
      <p:ext uri="{BB962C8B-B14F-4D97-AF65-F5344CB8AC3E}">
        <p14:creationId xmlns:p14="http://schemas.microsoft.com/office/powerpoint/2010/main" val="41235835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b="1" dirty="0">
                <a:solidFill>
                  <a:srgbClr val="C00000"/>
                </a:solidFill>
              </a:rPr>
              <a:t>Digital signature</a:t>
            </a:r>
            <a:br>
              <a:rPr lang="en-US" sz="2800" dirty="0"/>
            </a:br>
            <a:r>
              <a:rPr lang="en-US" sz="2800" dirty="0"/>
              <a:t>The combination of all of the above data uniquely identifies the digital certificate. The signature data is encrypted with the CA’s private key to confirm that the data is correct. The algorithm used to generate the digital signature is also specified.</a:t>
            </a:r>
          </a:p>
          <a:p>
            <a:r>
              <a:rPr lang="en-US" sz="2800" b="1" dirty="0">
                <a:solidFill>
                  <a:srgbClr val="C00000"/>
                </a:solidFill>
              </a:rPr>
              <a:t>Public key information</a:t>
            </a:r>
            <a:br>
              <a:rPr lang="en-US" sz="2800" dirty="0"/>
            </a:br>
            <a:r>
              <a:rPr lang="en-US" sz="2800" dirty="0"/>
              <a:t>The public key of the CA is included along with the key size and the encryption algorithm used. The public key may be used to decrypt the digital signature.</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Digital certificates</a:t>
            </a:r>
          </a:p>
        </p:txBody>
      </p:sp>
    </p:spTree>
    <p:extLst>
      <p:ext uri="{BB962C8B-B14F-4D97-AF65-F5344CB8AC3E}">
        <p14:creationId xmlns:p14="http://schemas.microsoft.com/office/powerpoint/2010/main" val="46815638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As a product provider you inevitably store information about your users and, for cloud-based products, user data. </a:t>
            </a:r>
          </a:p>
          <a:p>
            <a:r>
              <a:rPr lang="en-US" sz="2800" b="1" dirty="0">
                <a:solidFill>
                  <a:srgbClr val="C00000"/>
                </a:solidFill>
              </a:rPr>
              <a:t>Encryption</a:t>
            </a:r>
            <a:r>
              <a:rPr lang="en-US" sz="2800" dirty="0"/>
              <a:t> can be used to reduce the damage that may occur from data theft. If information is encrypted, it is impossible, or very expensive, for thieves to access and use the unencrypted data.</a:t>
            </a:r>
          </a:p>
          <a:p>
            <a:pPr lvl="1"/>
            <a:r>
              <a:rPr lang="en-US" b="1" dirty="0">
                <a:solidFill>
                  <a:srgbClr val="C00000"/>
                </a:solidFill>
              </a:rPr>
              <a:t>Data in transit  </a:t>
            </a:r>
          </a:p>
          <a:p>
            <a:pPr lvl="1"/>
            <a:r>
              <a:rPr lang="en-US" b="1" dirty="0">
                <a:solidFill>
                  <a:srgbClr val="C00000"/>
                </a:solidFill>
              </a:rPr>
              <a:t>Data at rest</a:t>
            </a:r>
          </a:p>
          <a:p>
            <a:pPr lvl="1"/>
            <a:r>
              <a:rPr lang="en-US" b="1" dirty="0">
                <a:solidFill>
                  <a:srgbClr val="C00000"/>
                </a:solidFill>
              </a:rPr>
              <a:t>Data in use</a:t>
            </a:r>
            <a:endParaRPr lang="en-US" sz="2400" b="1" dirty="0">
              <a:solidFill>
                <a:srgbClr val="C00000"/>
              </a:solidFill>
            </a:endParaRP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encryption</a:t>
            </a:r>
          </a:p>
        </p:txBody>
      </p:sp>
    </p:spTree>
    <p:extLst>
      <p:ext uri="{BB962C8B-B14F-4D97-AF65-F5344CB8AC3E}">
        <p14:creationId xmlns:p14="http://schemas.microsoft.com/office/powerpoint/2010/main" val="42890459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Encryption levels</a:t>
            </a:r>
          </a:p>
        </p:txBody>
      </p:sp>
      <p:sp>
        <p:nvSpPr>
          <p:cNvPr id="9" name="Rounded Rectangle 8">
            <a:extLst>
              <a:ext uri="{FF2B5EF4-FFF2-40B4-BE49-F238E27FC236}">
                <a16:creationId xmlns:a16="http://schemas.microsoft.com/office/drawing/2014/main" id="{5103E4FD-D567-5446-B4E7-8238C0A0061E}"/>
              </a:ext>
            </a:extLst>
          </p:cNvPr>
          <p:cNvSpPr>
            <a:spLocks noChangeArrowheads="1"/>
          </p:cNvSpPr>
          <p:nvPr/>
        </p:nvSpPr>
        <p:spPr bwMode="auto">
          <a:xfrm>
            <a:off x="2925584" y="1742109"/>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Application</a:t>
            </a:r>
          </a:p>
        </p:txBody>
      </p:sp>
      <p:sp>
        <p:nvSpPr>
          <p:cNvPr id="11" name="Rounded Rectangle 10">
            <a:extLst>
              <a:ext uri="{FF2B5EF4-FFF2-40B4-BE49-F238E27FC236}">
                <a16:creationId xmlns:a16="http://schemas.microsoft.com/office/drawing/2014/main" id="{C51D8951-3A19-E84D-9D01-0F7E16C88712}"/>
              </a:ext>
            </a:extLst>
          </p:cNvPr>
          <p:cNvSpPr>
            <a:spLocks noChangeArrowheads="1"/>
          </p:cNvSpPr>
          <p:nvPr/>
        </p:nvSpPr>
        <p:spPr bwMode="auto">
          <a:xfrm>
            <a:off x="2925584" y="3006168"/>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Database</a:t>
            </a:r>
          </a:p>
        </p:txBody>
      </p:sp>
      <p:sp>
        <p:nvSpPr>
          <p:cNvPr id="12" name="Rounded Rectangle 11">
            <a:extLst>
              <a:ext uri="{FF2B5EF4-FFF2-40B4-BE49-F238E27FC236}">
                <a16:creationId xmlns:a16="http://schemas.microsoft.com/office/drawing/2014/main" id="{1564F325-41E8-2F4F-A25A-CBD91981FE88}"/>
              </a:ext>
            </a:extLst>
          </p:cNvPr>
          <p:cNvSpPr>
            <a:spLocks noChangeArrowheads="1"/>
          </p:cNvSpPr>
          <p:nvPr/>
        </p:nvSpPr>
        <p:spPr bwMode="auto">
          <a:xfrm>
            <a:off x="2925584" y="4270227"/>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Files</a:t>
            </a:r>
          </a:p>
        </p:txBody>
      </p:sp>
      <p:sp>
        <p:nvSpPr>
          <p:cNvPr id="13" name="Rounded Rectangle 12">
            <a:extLst>
              <a:ext uri="{FF2B5EF4-FFF2-40B4-BE49-F238E27FC236}">
                <a16:creationId xmlns:a16="http://schemas.microsoft.com/office/drawing/2014/main" id="{4591FBDD-6B19-DE4C-9B6E-0AB9821791D3}"/>
              </a:ext>
            </a:extLst>
          </p:cNvPr>
          <p:cNvSpPr>
            <a:spLocks noChangeArrowheads="1"/>
          </p:cNvSpPr>
          <p:nvPr/>
        </p:nvSpPr>
        <p:spPr bwMode="auto">
          <a:xfrm>
            <a:off x="2925584" y="5534287"/>
            <a:ext cx="2786702"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3200" b="1" dirty="0">
                <a:latin typeface="Calibri" panose="020F0502020204030204" pitchFamily="34" charset="0"/>
                <a:cs typeface="Calibri" panose="020F0502020204030204" pitchFamily="34" charset="0"/>
              </a:rPr>
              <a:t>Media</a:t>
            </a:r>
          </a:p>
        </p:txBody>
      </p:sp>
    </p:spTree>
    <p:extLst>
      <p:ext uri="{BB962C8B-B14F-4D97-AF65-F5344CB8AC3E}">
        <p14:creationId xmlns:p14="http://schemas.microsoft.com/office/powerpoint/2010/main" val="36589719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solidFill>
                  <a:srgbClr val="C00000"/>
                </a:solidFill>
              </a:rPr>
              <a:t>Key management</a:t>
            </a:r>
            <a:r>
              <a:rPr lang="en-US" sz="2800" dirty="0"/>
              <a:t> is important because, if you get it wrong, unauthorized users may be able to access your keys and so decrypt supposedly private data. Even worse, if you lose encryption keys, then your encrypted data may be permanently inaccessible. </a:t>
            </a:r>
          </a:p>
          <a:p>
            <a:r>
              <a:rPr lang="en-US" sz="2800" dirty="0"/>
              <a:t>A </a:t>
            </a:r>
            <a:r>
              <a:rPr lang="en-US" sz="2800" dirty="0">
                <a:solidFill>
                  <a:srgbClr val="C00000"/>
                </a:solidFill>
              </a:rPr>
              <a:t>key management system (KMS) </a:t>
            </a:r>
            <a:r>
              <a:rPr lang="en-US" sz="2800" dirty="0"/>
              <a:t>is a specialized database that is designed to securely store and manage encryption keys, digital certificates and other confidential information.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Key management</a:t>
            </a:r>
          </a:p>
        </p:txBody>
      </p:sp>
    </p:spTree>
    <p:extLst>
      <p:ext uri="{BB962C8B-B14F-4D97-AF65-F5344CB8AC3E}">
        <p14:creationId xmlns:p14="http://schemas.microsoft.com/office/powerpoint/2010/main" val="26966055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1079086"/>
          </a:xfrm>
        </p:spPr>
        <p:txBody>
          <a:bodyPr/>
          <a:lstStyle/>
          <a:p>
            <a:r>
              <a:rPr lang="en-US" dirty="0">
                <a:solidFill>
                  <a:schemeClr val="tx2"/>
                </a:solidFill>
              </a:rPr>
              <a:t>Using a KMS for </a:t>
            </a:r>
            <a:br>
              <a:rPr lang="en-US" dirty="0">
                <a:solidFill>
                  <a:schemeClr val="tx2"/>
                </a:solidFill>
              </a:rPr>
            </a:br>
            <a:r>
              <a:rPr lang="en-US" dirty="0">
                <a:solidFill>
                  <a:schemeClr val="tx2"/>
                </a:solidFill>
              </a:rPr>
              <a:t>encryption management</a:t>
            </a:r>
          </a:p>
        </p:txBody>
      </p:sp>
      <p:sp>
        <p:nvSpPr>
          <p:cNvPr id="7" name="Rounded Rectangle 6">
            <a:extLst>
              <a:ext uri="{FF2B5EF4-FFF2-40B4-BE49-F238E27FC236}">
                <a16:creationId xmlns:a16="http://schemas.microsoft.com/office/drawing/2014/main" id="{39861D0C-9557-8C40-A5B3-9A695BA5B84B}"/>
              </a:ext>
            </a:extLst>
          </p:cNvPr>
          <p:cNvSpPr>
            <a:spLocks noChangeArrowheads="1"/>
          </p:cNvSpPr>
          <p:nvPr/>
        </p:nvSpPr>
        <p:spPr bwMode="auto">
          <a:xfrm>
            <a:off x="3547928" y="1581042"/>
            <a:ext cx="1907411" cy="609788"/>
          </a:xfrm>
          <a:prstGeom prst="roundRect">
            <a:avLst>
              <a:gd name="adj" fmla="val 23694"/>
            </a:avLst>
          </a:prstGeom>
          <a:solidFill>
            <a:schemeClr val="tx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Application</a:t>
            </a:r>
          </a:p>
        </p:txBody>
      </p:sp>
      <p:cxnSp>
        <p:nvCxnSpPr>
          <p:cNvPr id="9" name="Straight Arrow Connector 8">
            <a:extLst>
              <a:ext uri="{FF2B5EF4-FFF2-40B4-BE49-F238E27FC236}">
                <a16:creationId xmlns:a16="http://schemas.microsoft.com/office/drawing/2014/main" id="{EFC35057-2711-424C-BDC7-3514652041F5}"/>
              </a:ext>
            </a:extLst>
          </p:cNvPr>
          <p:cNvCxnSpPr>
            <a:cxnSpLocks/>
            <a:stCxn id="14" idx="3"/>
            <a:endCxn id="15" idx="1"/>
          </p:cNvCxnSpPr>
          <p:nvPr/>
        </p:nvCxnSpPr>
        <p:spPr>
          <a:xfrm>
            <a:off x="3655139" y="4583566"/>
            <a:ext cx="1998623"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E9A3BC3-497E-2349-96F5-F6DA222ACCAF}"/>
              </a:ext>
            </a:extLst>
          </p:cNvPr>
          <p:cNvSpPr txBox="1"/>
          <p:nvPr/>
        </p:nvSpPr>
        <p:spPr>
          <a:xfrm>
            <a:off x="2481782" y="2325135"/>
            <a:ext cx="1091032" cy="461665"/>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Calls</a:t>
            </a:r>
          </a:p>
        </p:txBody>
      </p:sp>
      <p:cxnSp>
        <p:nvCxnSpPr>
          <p:cNvPr id="12" name="Elbow Connector 11">
            <a:extLst>
              <a:ext uri="{FF2B5EF4-FFF2-40B4-BE49-F238E27FC236}">
                <a16:creationId xmlns:a16="http://schemas.microsoft.com/office/drawing/2014/main" id="{65936C8D-D8DA-F84D-9FB9-09609C58E9B6}"/>
              </a:ext>
            </a:extLst>
          </p:cNvPr>
          <p:cNvCxnSpPr>
            <a:cxnSpLocks/>
            <a:stCxn id="7" idx="1"/>
            <a:endCxn id="21" idx="0"/>
          </p:cNvCxnSpPr>
          <p:nvPr/>
        </p:nvCxnSpPr>
        <p:spPr>
          <a:xfrm rot="10800000" flipV="1">
            <a:off x="2565398" y="1885935"/>
            <a:ext cx="982530" cy="1400887"/>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C43FB3F-1FC8-894B-BB6C-75B35A319127}"/>
              </a:ext>
            </a:extLst>
          </p:cNvPr>
          <p:cNvSpPr txBox="1"/>
          <p:nvPr/>
        </p:nvSpPr>
        <p:spPr>
          <a:xfrm>
            <a:off x="4040271" y="4622267"/>
            <a:ext cx="1091032" cy="461665"/>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Keys</a:t>
            </a:r>
          </a:p>
        </p:txBody>
      </p:sp>
      <p:sp>
        <p:nvSpPr>
          <p:cNvPr id="14" name="Rounded Rectangle 13">
            <a:extLst>
              <a:ext uri="{FF2B5EF4-FFF2-40B4-BE49-F238E27FC236}">
                <a16:creationId xmlns:a16="http://schemas.microsoft.com/office/drawing/2014/main" id="{8DF142A5-7D34-B44A-B39B-6784211E5CC1}"/>
              </a:ext>
            </a:extLst>
          </p:cNvPr>
          <p:cNvSpPr>
            <a:spLocks noChangeArrowheads="1"/>
          </p:cNvSpPr>
          <p:nvPr/>
        </p:nvSpPr>
        <p:spPr bwMode="auto">
          <a:xfrm>
            <a:off x="1475656" y="4009940"/>
            <a:ext cx="2179483" cy="1147252"/>
          </a:xfrm>
          <a:prstGeom prst="roundRect">
            <a:avLst>
              <a:gd name="adj" fmla="val 2099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Key </a:t>
            </a:r>
          </a:p>
          <a:p>
            <a:pPr algn="ctr">
              <a:defRPr/>
            </a:pPr>
            <a:r>
              <a:rPr lang="en-US" sz="2400" b="1" dirty="0">
                <a:latin typeface="Calibri" panose="020F0502020204030204" pitchFamily="34" charset="0"/>
                <a:cs typeface="Calibri" panose="020F0502020204030204" pitchFamily="34" charset="0"/>
              </a:rPr>
              <a:t>management </a:t>
            </a:r>
          </a:p>
          <a:p>
            <a:pPr algn="ctr">
              <a:defRPr/>
            </a:pPr>
            <a:r>
              <a:rPr lang="en-US" sz="2400" b="1" dirty="0">
                <a:latin typeface="Calibri" panose="020F0502020204030204" pitchFamily="34" charset="0"/>
                <a:cs typeface="Calibri" panose="020F0502020204030204" pitchFamily="34" charset="0"/>
              </a:rPr>
              <a:t>system (KMS)</a:t>
            </a:r>
          </a:p>
        </p:txBody>
      </p:sp>
      <p:sp>
        <p:nvSpPr>
          <p:cNvPr id="15" name="Rounded Rectangle 14">
            <a:extLst>
              <a:ext uri="{FF2B5EF4-FFF2-40B4-BE49-F238E27FC236}">
                <a16:creationId xmlns:a16="http://schemas.microsoft.com/office/drawing/2014/main" id="{2910DAA7-A391-2E4B-842C-E20CB1091CCC}"/>
              </a:ext>
            </a:extLst>
          </p:cNvPr>
          <p:cNvSpPr>
            <a:spLocks noChangeArrowheads="1"/>
          </p:cNvSpPr>
          <p:nvPr/>
        </p:nvSpPr>
        <p:spPr bwMode="auto">
          <a:xfrm>
            <a:off x="5653762" y="4093271"/>
            <a:ext cx="1907411" cy="980591"/>
          </a:xfrm>
          <a:prstGeom prst="roundRect">
            <a:avLst>
              <a:gd name="adj" fmla="val 23694"/>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Encryption</a:t>
            </a:r>
          </a:p>
          <a:p>
            <a:pPr algn="ctr">
              <a:defRPr/>
            </a:pPr>
            <a:r>
              <a:rPr lang="en-US" sz="2400" b="1" dirty="0">
                <a:latin typeface="Calibri" panose="020F0502020204030204" pitchFamily="34" charset="0"/>
                <a:cs typeface="Calibri" panose="020F0502020204030204" pitchFamily="34" charset="0"/>
              </a:rPr>
              <a:t>engine</a:t>
            </a:r>
          </a:p>
        </p:txBody>
      </p:sp>
      <p:sp>
        <p:nvSpPr>
          <p:cNvPr id="18" name="Rounded Rectangle 17">
            <a:extLst>
              <a:ext uri="{FF2B5EF4-FFF2-40B4-BE49-F238E27FC236}">
                <a16:creationId xmlns:a16="http://schemas.microsoft.com/office/drawing/2014/main" id="{F509C568-8A0B-B146-B693-0EC1BA87A428}"/>
              </a:ext>
            </a:extLst>
          </p:cNvPr>
          <p:cNvSpPr>
            <a:spLocks noChangeArrowheads="1"/>
          </p:cNvSpPr>
          <p:nvPr/>
        </p:nvSpPr>
        <p:spPr bwMode="auto">
          <a:xfrm>
            <a:off x="5599355" y="5795316"/>
            <a:ext cx="2016224" cy="717452"/>
          </a:xfrm>
          <a:prstGeom prst="roundRect">
            <a:avLst>
              <a:gd name="adj" fmla="val 6308"/>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Stored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encrypted data</a:t>
            </a:r>
          </a:p>
        </p:txBody>
      </p:sp>
      <p:sp>
        <p:nvSpPr>
          <p:cNvPr id="19" name="Rounded Rectangle 18">
            <a:extLst>
              <a:ext uri="{FF2B5EF4-FFF2-40B4-BE49-F238E27FC236}">
                <a16:creationId xmlns:a16="http://schemas.microsoft.com/office/drawing/2014/main" id="{DCFDE5E5-0A41-A045-8494-2B5D9032274C}"/>
              </a:ext>
            </a:extLst>
          </p:cNvPr>
          <p:cNvSpPr>
            <a:spLocks noChangeArrowheads="1"/>
          </p:cNvSpPr>
          <p:nvPr/>
        </p:nvSpPr>
        <p:spPr bwMode="auto">
          <a:xfrm>
            <a:off x="1557285" y="5795316"/>
            <a:ext cx="2016224" cy="717452"/>
          </a:xfrm>
          <a:prstGeom prst="roundRect">
            <a:avLst>
              <a:gd name="adj" fmla="val 6308"/>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Key store</a:t>
            </a:r>
          </a:p>
        </p:txBody>
      </p:sp>
      <p:sp>
        <p:nvSpPr>
          <p:cNvPr id="20" name="Rounded Rectangle 19">
            <a:extLst>
              <a:ext uri="{FF2B5EF4-FFF2-40B4-BE49-F238E27FC236}">
                <a16:creationId xmlns:a16="http://schemas.microsoft.com/office/drawing/2014/main" id="{7FBD90B7-3922-6E4D-AFE2-C30FF9955927}"/>
              </a:ext>
            </a:extLst>
          </p:cNvPr>
          <p:cNvSpPr>
            <a:spLocks noChangeArrowheads="1"/>
          </p:cNvSpPr>
          <p:nvPr/>
        </p:nvSpPr>
        <p:spPr bwMode="auto">
          <a:xfrm>
            <a:off x="5599355" y="2764333"/>
            <a:ext cx="2016224" cy="717452"/>
          </a:xfrm>
          <a:prstGeom prst="roundRect">
            <a:avLst>
              <a:gd name="adj" fmla="val 6308"/>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200" dirty="0">
                <a:latin typeface="Calibri" panose="020F0502020204030204" pitchFamily="34" charset="0"/>
                <a:cs typeface="Calibri" panose="020F0502020204030204" pitchFamily="34" charset="0"/>
              </a:rPr>
              <a:t>Unencrypted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data</a:t>
            </a:r>
          </a:p>
        </p:txBody>
      </p:sp>
      <p:sp>
        <p:nvSpPr>
          <p:cNvPr id="21" name="Rounded Rectangle 20">
            <a:extLst>
              <a:ext uri="{FF2B5EF4-FFF2-40B4-BE49-F238E27FC236}">
                <a16:creationId xmlns:a16="http://schemas.microsoft.com/office/drawing/2014/main" id="{AAF060C3-01F7-6A46-BFF6-755AE22C38C3}"/>
              </a:ext>
            </a:extLst>
          </p:cNvPr>
          <p:cNvSpPr>
            <a:spLocks noChangeArrowheads="1"/>
          </p:cNvSpPr>
          <p:nvPr/>
        </p:nvSpPr>
        <p:spPr bwMode="auto">
          <a:xfrm>
            <a:off x="1475656" y="3286823"/>
            <a:ext cx="2179483" cy="717452"/>
          </a:xfrm>
          <a:prstGeom prst="roundRect">
            <a:avLst>
              <a:gd name="adj" fmla="val 6308"/>
            </a:avLst>
          </a:prstGeom>
          <a:solidFill>
            <a:schemeClr val="accent5">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a:t>
            </a:r>
          </a:p>
        </p:txBody>
      </p:sp>
      <p:cxnSp>
        <p:nvCxnSpPr>
          <p:cNvPr id="27" name="Elbow Connector 26">
            <a:extLst>
              <a:ext uri="{FF2B5EF4-FFF2-40B4-BE49-F238E27FC236}">
                <a16:creationId xmlns:a16="http://schemas.microsoft.com/office/drawing/2014/main" id="{9412A320-1CD3-7340-8571-8777C6A4110F}"/>
              </a:ext>
            </a:extLst>
          </p:cNvPr>
          <p:cNvCxnSpPr>
            <a:cxnSpLocks/>
            <a:stCxn id="20" idx="0"/>
            <a:endCxn id="7" idx="3"/>
          </p:cNvCxnSpPr>
          <p:nvPr/>
        </p:nvCxnSpPr>
        <p:spPr>
          <a:xfrm rot="16200000" flipV="1">
            <a:off x="5592205" y="1749071"/>
            <a:ext cx="878397" cy="1152128"/>
          </a:xfrm>
          <a:prstGeom prst="bentConnector2">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2E4079BB-EACB-A64D-A548-7C9C8174AEFD}"/>
              </a:ext>
            </a:extLst>
          </p:cNvPr>
          <p:cNvCxnSpPr>
            <a:cxnSpLocks/>
            <a:stCxn id="20" idx="2"/>
            <a:endCxn id="15" idx="0"/>
          </p:cNvCxnSpPr>
          <p:nvPr/>
        </p:nvCxnSpPr>
        <p:spPr>
          <a:xfrm>
            <a:off x="6607467" y="3481785"/>
            <a:ext cx="1" cy="611486"/>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8F52654C-4A7D-3342-9198-E9E6F65E0C93}"/>
              </a:ext>
            </a:extLst>
          </p:cNvPr>
          <p:cNvCxnSpPr>
            <a:cxnSpLocks/>
            <a:stCxn id="15" idx="2"/>
            <a:endCxn id="18" idx="0"/>
          </p:cNvCxnSpPr>
          <p:nvPr/>
        </p:nvCxnSpPr>
        <p:spPr>
          <a:xfrm flipH="1">
            <a:off x="6607467" y="5073862"/>
            <a:ext cx="1" cy="72145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A83E737-803A-2249-A1D8-EDB2E56797C8}"/>
              </a:ext>
            </a:extLst>
          </p:cNvPr>
          <p:cNvCxnSpPr>
            <a:cxnSpLocks/>
            <a:stCxn id="14" idx="2"/>
            <a:endCxn id="19" idx="0"/>
          </p:cNvCxnSpPr>
          <p:nvPr/>
        </p:nvCxnSpPr>
        <p:spPr>
          <a:xfrm flipH="1">
            <a:off x="2565397" y="5157192"/>
            <a:ext cx="1" cy="6381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4556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dirty="0"/>
              <a:t>Business may be required by </a:t>
            </a:r>
            <a:r>
              <a:rPr lang="en-US" sz="2400" dirty="0">
                <a:solidFill>
                  <a:srgbClr val="C00000"/>
                </a:solidFill>
              </a:rPr>
              <a:t>accounting</a:t>
            </a:r>
            <a:r>
              <a:rPr lang="en-US" sz="2400" dirty="0"/>
              <a:t> and other </a:t>
            </a:r>
            <a:r>
              <a:rPr lang="en-US" sz="2400" dirty="0">
                <a:solidFill>
                  <a:srgbClr val="C00000"/>
                </a:solidFill>
              </a:rPr>
              <a:t>regulations</a:t>
            </a:r>
            <a:r>
              <a:rPr lang="en-US" sz="2400" dirty="0"/>
              <a:t> to keep copies of all of their data for several years. </a:t>
            </a:r>
          </a:p>
          <a:p>
            <a:pPr lvl="1"/>
            <a:r>
              <a:rPr lang="en-US" sz="2400" dirty="0"/>
              <a:t>For example, in the UK, tax and company data has to be maintained for at least six years, with a longer retention period for some types of data. </a:t>
            </a:r>
            <a:r>
              <a:rPr lang="en-US" sz="2400" dirty="0">
                <a:solidFill>
                  <a:srgbClr val="C00000"/>
                </a:solidFill>
              </a:rPr>
              <a:t>Data protection regulations </a:t>
            </a:r>
            <a:r>
              <a:rPr lang="en-US" sz="2400" dirty="0"/>
              <a:t>may require that this data be stored securely, so the data should be encrypted. </a:t>
            </a:r>
          </a:p>
          <a:p>
            <a:r>
              <a:rPr lang="en-US" sz="2400" dirty="0"/>
              <a:t>To reduce the risks of a security breach, </a:t>
            </a:r>
            <a:r>
              <a:rPr lang="en-US" sz="2400" dirty="0">
                <a:solidFill>
                  <a:srgbClr val="C00000"/>
                </a:solidFill>
              </a:rPr>
              <a:t>encryption keys should be changed regularly</a:t>
            </a:r>
            <a:r>
              <a:rPr lang="en-US" sz="2400" dirty="0"/>
              <a:t>. This means that archival data may be encrypted with a different key from the current data in your system. </a:t>
            </a:r>
          </a:p>
          <a:p>
            <a:r>
              <a:rPr lang="en-US" sz="2400" dirty="0"/>
              <a:t>Therefore, </a:t>
            </a:r>
            <a:r>
              <a:rPr lang="en-US" sz="2400" dirty="0">
                <a:solidFill>
                  <a:srgbClr val="C00000"/>
                </a:solidFill>
              </a:rPr>
              <a:t>key management systems </a:t>
            </a:r>
            <a:r>
              <a:rPr lang="en-US" sz="2400" dirty="0"/>
              <a:t>must maintain multiple, timestamped versions of keys so that system backups and archives can be decrypted if required.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Long-term key storage</a:t>
            </a:r>
          </a:p>
        </p:txBody>
      </p:sp>
    </p:spTree>
    <p:extLst>
      <p:ext uri="{BB962C8B-B14F-4D97-AF65-F5344CB8AC3E}">
        <p14:creationId xmlns:p14="http://schemas.microsoft.com/office/powerpoint/2010/main" val="35811535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sz="2400" b="1" dirty="0">
                <a:solidFill>
                  <a:srgbClr val="C00000"/>
                </a:solidFill>
              </a:rPr>
              <a:t>Privacy</a:t>
            </a:r>
            <a:r>
              <a:rPr lang="en-US" sz="2400" dirty="0"/>
              <a:t> is a </a:t>
            </a:r>
            <a:r>
              <a:rPr lang="en-US" sz="2400" dirty="0">
                <a:solidFill>
                  <a:srgbClr val="C00000"/>
                </a:solidFill>
              </a:rPr>
              <a:t>social concept</a:t>
            </a:r>
            <a:r>
              <a:rPr lang="en-US" sz="2400" dirty="0"/>
              <a:t> that relates to the collection, dissemination and appropriate use of personal information held by a third-party such as a company or a hospital. </a:t>
            </a:r>
          </a:p>
          <a:p>
            <a:r>
              <a:rPr lang="en-US" sz="2400" dirty="0"/>
              <a:t>The importance of privacy has changed over time and individuals have their own views on what degree of privacy is important. </a:t>
            </a:r>
          </a:p>
          <a:p>
            <a:r>
              <a:rPr lang="en-US" sz="2400" dirty="0">
                <a:solidFill>
                  <a:srgbClr val="C00000"/>
                </a:solidFill>
              </a:rPr>
              <a:t>Culture and age </a:t>
            </a:r>
            <a:r>
              <a:rPr lang="en-US" sz="2400" dirty="0"/>
              <a:t>also affect peoples’ views on what privacy means.</a:t>
            </a:r>
          </a:p>
          <a:p>
            <a:pPr lvl="1"/>
            <a:r>
              <a:rPr lang="en-US" sz="2400" dirty="0">
                <a:solidFill>
                  <a:srgbClr val="C00000"/>
                </a:solidFill>
              </a:rPr>
              <a:t>Younger people </a:t>
            </a:r>
            <a:r>
              <a:rPr lang="en-US" sz="2400" dirty="0"/>
              <a:t>were early adopters of the first social networks and many of them seem to be less inhibited about </a:t>
            </a:r>
            <a:r>
              <a:rPr lang="en-US" sz="2400" dirty="0">
                <a:solidFill>
                  <a:srgbClr val="C00000"/>
                </a:solidFill>
              </a:rPr>
              <a:t>sharing personal information</a:t>
            </a:r>
            <a:r>
              <a:rPr lang="en-US" sz="2400" dirty="0"/>
              <a:t> on these platforms than older people.</a:t>
            </a:r>
          </a:p>
          <a:p>
            <a:pPr lvl="1"/>
            <a:r>
              <a:rPr lang="en-US" sz="2400" dirty="0"/>
              <a:t>In some countries, the level of </a:t>
            </a:r>
            <a:r>
              <a:rPr lang="en-US" sz="2400" dirty="0">
                <a:solidFill>
                  <a:srgbClr val="C00000"/>
                </a:solidFill>
              </a:rPr>
              <a:t>income</a:t>
            </a:r>
            <a:r>
              <a:rPr lang="en-US" sz="2400" dirty="0"/>
              <a:t> earned by an individual is seen as a private matter;  in others, all </a:t>
            </a:r>
            <a:r>
              <a:rPr lang="en-US" sz="2400" dirty="0">
                <a:solidFill>
                  <a:srgbClr val="C00000"/>
                </a:solidFill>
              </a:rPr>
              <a:t>tax returns </a:t>
            </a:r>
            <a:r>
              <a:rPr lang="en-US" sz="2400" dirty="0"/>
              <a:t>are openly published.  </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Privacy</a:t>
            </a:r>
          </a:p>
        </p:txBody>
      </p:sp>
    </p:spTree>
    <p:extLst>
      <p:ext uri="{BB962C8B-B14F-4D97-AF65-F5344CB8AC3E}">
        <p14:creationId xmlns:p14="http://schemas.microsoft.com/office/powerpoint/2010/main" val="55549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rgbClr val="C00000"/>
                </a:solidFill>
              </a:rPr>
              <a:t>Product</a:t>
            </a:r>
            <a:r>
              <a:rPr lang="en-US" dirty="0">
                <a:solidFill>
                  <a:schemeClr val="tx2"/>
                </a:solidFill>
              </a:rPr>
              <a:t> 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347864" y="1736204"/>
            <a:ext cx="2808312" cy="1296144"/>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5868144" y="4577160"/>
            <a:ext cx="2808312" cy="1296144"/>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1043608" y="4605017"/>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3707904" y="1196752"/>
            <a:ext cx="2066591" cy="461665"/>
          </a:xfrm>
          <a:prstGeom prst="rect">
            <a:avLst/>
          </a:prstGeom>
          <a:noFill/>
        </p:spPr>
        <p:txBody>
          <a:bodyPr wrap="none" rtlCol="0">
            <a:spAutoFit/>
          </a:bodyPr>
          <a:lstStyle/>
          <a:p>
            <a:r>
              <a:rPr lang="en-US" sz="2400" dirty="0">
                <a:solidFill>
                  <a:schemeClr val="tx2"/>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1281273" y="5974867"/>
            <a:ext cx="2066591" cy="461665"/>
          </a:xfrm>
          <a:prstGeom prst="rect">
            <a:avLst/>
          </a:prstGeom>
          <a:noFill/>
        </p:spPr>
        <p:txBody>
          <a:bodyPr wrap="none" rtlCol="0">
            <a:spAutoFit/>
          </a:bodyPr>
          <a:lstStyle/>
          <a:p>
            <a:r>
              <a:rPr lang="en-US" sz="2400" dirty="0">
                <a:solidFill>
                  <a:schemeClr val="tx2"/>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6321833" y="5932476"/>
            <a:ext cx="2066591" cy="461665"/>
          </a:xfrm>
          <a:prstGeom prst="rect">
            <a:avLst/>
          </a:prstGeom>
          <a:noFill/>
        </p:spPr>
        <p:txBody>
          <a:bodyPr wrap="none" rtlCol="0">
            <a:spAutoFit/>
          </a:bodyPr>
          <a:lstStyle/>
          <a:p>
            <a:r>
              <a:rPr lang="en-US" sz="2400" dirty="0">
                <a:solidFill>
                  <a:schemeClr val="tx2"/>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1763688" y="3389579"/>
            <a:ext cx="1247457" cy="461665"/>
          </a:xfrm>
          <a:prstGeom prst="rect">
            <a:avLst/>
          </a:prstGeom>
          <a:noFill/>
        </p:spPr>
        <p:txBody>
          <a:bodyPr wrap="none" rtlCol="0">
            <a:spAutoFit/>
          </a:bodyPr>
          <a:lstStyle/>
          <a:p>
            <a:r>
              <a:rPr lang="en-US" sz="2400" dirty="0">
                <a:solidFill>
                  <a:schemeClr val="tx2"/>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3699666" y="4556698"/>
            <a:ext cx="2393604" cy="461665"/>
          </a:xfrm>
          <a:prstGeom prst="rect">
            <a:avLst/>
          </a:prstGeom>
          <a:noFill/>
        </p:spPr>
        <p:txBody>
          <a:bodyPr wrap="none" rtlCol="0">
            <a:spAutoFit/>
          </a:bodyPr>
          <a:lstStyle/>
          <a:p>
            <a:r>
              <a:rPr lang="en-US" sz="2400" dirty="0">
                <a:solidFill>
                  <a:schemeClr val="tx2"/>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6723307" y="3389579"/>
            <a:ext cx="1247457" cy="461665"/>
          </a:xfrm>
          <a:prstGeom prst="rect">
            <a:avLst/>
          </a:prstGeom>
          <a:noFill/>
        </p:spPr>
        <p:txBody>
          <a:bodyPr wrap="none" rtlCol="0">
            <a:spAutoFit/>
          </a:bodyPr>
          <a:lstStyle/>
          <a:p>
            <a:r>
              <a:rPr lang="en-US" sz="2400" dirty="0">
                <a:solidFill>
                  <a:schemeClr val="tx2"/>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2447764" y="2842532"/>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3851920" y="5225232"/>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5732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2606818" y="1947857"/>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98855"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069417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400" dirty="0"/>
              <a:t>If you are offering a product directly to consumers and you fail to conform to </a:t>
            </a:r>
            <a:r>
              <a:rPr lang="en-US" sz="2400" dirty="0">
                <a:solidFill>
                  <a:srgbClr val="C00000"/>
                </a:solidFill>
              </a:rPr>
              <a:t>privacy regulations</a:t>
            </a:r>
            <a:r>
              <a:rPr lang="en-US" sz="2400" dirty="0"/>
              <a:t>, then you may be subject to </a:t>
            </a:r>
            <a:r>
              <a:rPr lang="en-US" sz="2400" dirty="0">
                <a:solidFill>
                  <a:srgbClr val="C00000"/>
                </a:solidFill>
              </a:rPr>
              <a:t>legal action </a:t>
            </a:r>
            <a:r>
              <a:rPr lang="en-US" sz="2400" dirty="0"/>
              <a:t>by product buyers or by a data regulator. If your conformance is weaker than the protection offered by data protection regulations in some countries, you won’t be able to sell your product in these countries.</a:t>
            </a:r>
          </a:p>
          <a:p>
            <a:r>
              <a:rPr lang="en-US" sz="2400" dirty="0"/>
              <a:t>If your product is a </a:t>
            </a:r>
            <a:r>
              <a:rPr lang="en-US" sz="2400" dirty="0">
                <a:solidFill>
                  <a:srgbClr val="C00000"/>
                </a:solidFill>
              </a:rPr>
              <a:t>business product</a:t>
            </a:r>
            <a:r>
              <a:rPr lang="en-US" sz="2400" dirty="0"/>
              <a:t>, business customers require privacy safeguards so that they are not put at </a:t>
            </a:r>
            <a:r>
              <a:rPr lang="en-US" sz="2400" dirty="0">
                <a:solidFill>
                  <a:srgbClr val="C00000"/>
                </a:solidFill>
              </a:rPr>
              <a:t>risk of privacy violations and legal action </a:t>
            </a:r>
            <a:r>
              <a:rPr lang="en-US" sz="2400" dirty="0"/>
              <a:t>by users.</a:t>
            </a:r>
          </a:p>
          <a:p>
            <a:r>
              <a:rPr lang="en-US" sz="2400" dirty="0"/>
              <a:t>If personal information is </a:t>
            </a:r>
            <a:r>
              <a:rPr lang="en-US" sz="2400" dirty="0">
                <a:solidFill>
                  <a:srgbClr val="C00000"/>
                </a:solidFill>
              </a:rPr>
              <a:t>leaked</a:t>
            </a:r>
            <a:r>
              <a:rPr lang="en-US" sz="2400" dirty="0"/>
              <a:t> or </a:t>
            </a:r>
            <a:r>
              <a:rPr lang="en-US" sz="2400" dirty="0">
                <a:solidFill>
                  <a:srgbClr val="C00000"/>
                </a:solidFill>
              </a:rPr>
              <a:t>misused</a:t>
            </a:r>
            <a:r>
              <a:rPr lang="en-US" sz="2400" dirty="0"/>
              <a:t>, even if this is not seen as a </a:t>
            </a:r>
            <a:r>
              <a:rPr lang="en-US" sz="2400" dirty="0">
                <a:solidFill>
                  <a:srgbClr val="C00000"/>
                </a:solidFill>
              </a:rPr>
              <a:t>violation of privacy regulations</a:t>
            </a:r>
            <a:r>
              <a:rPr lang="en-US" sz="2400" dirty="0"/>
              <a:t>, this can lead to serious reputational damage. Customers may stop using your product because of this.</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Business reasons for privacy</a:t>
            </a:r>
          </a:p>
        </p:txBody>
      </p:sp>
    </p:spTree>
    <p:extLst>
      <p:ext uri="{BB962C8B-B14F-4D97-AF65-F5344CB8AC3E}">
        <p14:creationId xmlns:p14="http://schemas.microsoft.com/office/powerpoint/2010/main" val="26223270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67544" y="1144413"/>
            <a:ext cx="8229600" cy="5375449"/>
          </a:xfrm>
        </p:spPr>
        <p:txBody>
          <a:bodyPr/>
          <a:lstStyle/>
          <a:p>
            <a:r>
              <a:rPr lang="en-US" sz="2800" dirty="0"/>
              <a:t>In many countries, the right to </a:t>
            </a:r>
            <a:r>
              <a:rPr lang="en-US" sz="2800" dirty="0">
                <a:solidFill>
                  <a:srgbClr val="C00000"/>
                </a:solidFill>
              </a:rPr>
              <a:t>individual privacy </a:t>
            </a:r>
            <a:r>
              <a:rPr lang="en-US" sz="2800" dirty="0"/>
              <a:t>is protected by </a:t>
            </a:r>
            <a:r>
              <a:rPr lang="en-US" sz="2800" b="1" dirty="0">
                <a:solidFill>
                  <a:srgbClr val="C00000"/>
                </a:solidFill>
              </a:rPr>
              <a:t>data protection laws</a:t>
            </a:r>
            <a:r>
              <a:rPr lang="en-US" sz="2800" dirty="0"/>
              <a:t>. </a:t>
            </a:r>
          </a:p>
          <a:p>
            <a:r>
              <a:rPr lang="en-US" sz="2800" dirty="0"/>
              <a:t>These laws limit the </a:t>
            </a:r>
            <a:r>
              <a:rPr lang="en-US" sz="2800" dirty="0">
                <a:solidFill>
                  <a:srgbClr val="C00000"/>
                </a:solidFill>
              </a:rPr>
              <a:t>collection, dissemination and use of personal data </a:t>
            </a:r>
            <a:r>
              <a:rPr lang="en-US" sz="2800" dirty="0"/>
              <a:t>to the purposes for which it was collected. </a:t>
            </a:r>
          </a:p>
          <a:p>
            <a:pPr lvl="1"/>
            <a:r>
              <a:rPr lang="en-US" sz="2600" dirty="0"/>
              <a:t>For example, a travel insurance company may collect health information so that they can assess their level of risk. This is legal and permissible. </a:t>
            </a:r>
          </a:p>
          <a:p>
            <a:pPr lvl="1"/>
            <a:r>
              <a:rPr lang="en-US" sz="2600" dirty="0"/>
              <a:t>However, it would not be legal for those companies to use this information to target online advertising of health products, unless their users had given specific permission for this.</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laws</a:t>
            </a:r>
          </a:p>
        </p:txBody>
      </p:sp>
    </p:spTree>
    <p:extLst>
      <p:ext uri="{BB962C8B-B14F-4D97-AF65-F5344CB8AC3E}">
        <p14:creationId xmlns:p14="http://schemas.microsoft.com/office/powerpoint/2010/main" val="16437198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laws</a:t>
            </a:r>
          </a:p>
        </p:txBody>
      </p:sp>
      <p:sp>
        <p:nvSpPr>
          <p:cNvPr id="6" name="Rounded Rectangle 5">
            <a:extLst>
              <a:ext uri="{FF2B5EF4-FFF2-40B4-BE49-F238E27FC236}">
                <a16:creationId xmlns:a16="http://schemas.microsoft.com/office/drawing/2014/main" id="{7FBEFF2D-F42D-CE4A-831F-F1BC16EBE137}"/>
              </a:ext>
            </a:extLst>
          </p:cNvPr>
          <p:cNvSpPr>
            <a:spLocks noChangeArrowheads="1"/>
          </p:cNvSpPr>
          <p:nvPr/>
        </p:nvSpPr>
        <p:spPr bwMode="auto">
          <a:xfrm>
            <a:off x="2915816" y="1296474"/>
            <a:ext cx="3600400" cy="122246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 protection law</a:t>
            </a:r>
          </a:p>
        </p:txBody>
      </p:sp>
      <p:cxnSp>
        <p:nvCxnSpPr>
          <p:cNvPr id="7" name="Straight Arrow Connector 6">
            <a:extLst>
              <a:ext uri="{FF2B5EF4-FFF2-40B4-BE49-F238E27FC236}">
                <a16:creationId xmlns:a16="http://schemas.microsoft.com/office/drawing/2014/main" id="{4E80A7D6-8098-7143-B812-69DDE885585E}"/>
              </a:ext>
            </a:extLst>
          </p:cNvPr>
          <p:cNvCxnSpPr>
            <a:cxnSpLocks/>
            <a:stCxn id="12" idx="0"/>
            <a:endCxn id="6" idx="2"/>
          </p:cNvCxnSpPr>
          <p:nvPr/>
        </p:nvCxnSpPr>
        <p:spPr>
          <a:xfrm flipV="1">
            <a:off x="2339752" y="2518943"/>
            <a:ext cx="2376264" cy="98206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4C6D5C1E-E3A5-9E48-9562-AFD780767C45}"/>
              </a:ext>
            </a:extLst>
          </p:cNvPr>
          <p:cNvSpPr>
            <a:spLocks noChangeArrowheads="1"/>
          </p:cNvSpPr>
          <p:nvPr/>
        </p:nvSpPr>
        <p:spPr bwMode="auto">
          <a:xfrm>
            <a:off x="539552" y="3501008"/>
            <a:ext cx="3600400" cy="122246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Responsibilities of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the data controller</a:t>
            </a:r>
          </a:p>
        </p:txBody>
      </p:sp>
      <p:sp>
        <p:nvSpPr>
          <p:cNvPr id="13" name="Rounded Rectangle 12">
            <a:extLst>
              <a:ext uri="{FF2B5EF4-FFF2-40B4-BE49-F238E27FC236}">
                <a16:creationId xmlns:a16="http://schemas.microsoft.com/office/drawing/2014/main" id="{8533A2AA-9092-1142-AE76-71E4A3B2107F}"/>
              </a:ext>
            </a:extLst>
          </p:cNvPr>
          <p:cNvSpPr>
            <a:spLocks noChangeArrowheads="1"/>
          </p:cNvSpPr>
          <p:nvPr/>
        </p:nvSpPr>
        <p:spPr bwMode="auto">
          <a:xfrm>
            <a:off x="5076056" y="3501008"/>
            <a:ext cx="3600400" cy="1222469"/>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Rights of </a:t>
            </a:r>
          </a:p>
          <a:p>
            <a:pPr algn="ctr">
              <a:defRPr/>
            </a:pPr>
            <a:r>
              <a:rPr lang="en-US" sz="2800" b="1" dirty="0">
                <a:latin typeface="Calibri" panose="020F0502020204030204" pitchFamily="34" charset="0"/>
                <a:cs typeface="Calibri" panose="020F0502020204030204" pitchFamily="34" charset="0"/>
              </a:rPr>
              <a:t>the data subject</a:t>
            </a:r>
          </a:p>
        </p:txBody>
      </p:sp>
      <p:cxnSp>
        <p:nvCxnSpPr>
          <p:cNvPr id="14" name="Straight Arrow Connector 13">
            <a:extLst>
              <a:ext uri="{FF2B5EF4-FFF2-40B4-BE49-F238E27FC236}">
                <a16:creationId xmlns:a16="http://schemas.microsoft.com/office/drawing/2014/main" id="{5E47DCAB-A918-AB4B-8C85-0519FFBC5D33}"/>
              </a:ext>
            </a:extLst>
          </p:cNvPr>
          <p:cNvCxnSpPr>
            <a:cxnSpLocks/>
            <a:stCxn id="13" idx="0"/>
            <a:endCxn id="6" idx="2"/>
          </p:cNvCxnSpPr>
          <p:nvPr/>
        </p:nvCxnSpPr>
        <p:spPr>
          <a:xfrm flipH="1" flipV="1">
            <a:off x="4716016" y="2518943"/>
            <a:ext cx="2160240" cy="98206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7B5F8BC-40B6-4542-A325-98D5A4CAE36D}"/>
              </a:ext>
            </a:extLst>
          </p:cNvPr>
          <p:cNvSpPr txBox="1"/>
          <p:nvPr/>
        </p:nvSpPr>
        <p:spPr>
          <a:xfrm>
            <a:off x="863588" y="4811983"/>
            <a:ext cx="2952328" cy="1569660"/>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Data storage</a:t>
            </a:r>
          </a:p>
          <a:p>
            <a:pPr algn="ctr"/>
            <a:r>
              <a:rPr lang="en-US" sz="2400" dirty="0">
                <a:solidFill>
                  <a:schemeClr val="accent1">
                    <a:lumMod val="75000"/>
                  </a:schemeClr>
                </a:solidFill>
                <a:latin typeface="Calibri" panose="020F0502020204030204" pitchFamily="34" charset="0"/>
                <a:cs typeface="Calibri" panose="020F0502020204030204" pitchFamily="34" charset="0"/>
              </a:rPr>
              <a:t>Data use</a:t>
            </a:r>
          </a:p>
          <a:p>
            <a:pPr algn="ctr"/>
            <a:r>
              <a:rPr lang="en-US" sz="2400" dirty="0">
                <a:solidFill>
                  <a:schemeClr val="accent1">
                    <a:lumMod val="75000"/>
                  </a:schemeClr>
                </a:solidFill>
                <a:latin typeface="Calibri" panose="020F0502020204030204" pitchFamily="34" charset="0"/>
                <a:cs typeface="Calibri" panose="020F0502020204030204" pitchFamily="34" charset="0"/>
              </a:rPr>
              <a:t>Security</a:t>
            </a:r>
          </a:p>
          <a:p>
            <a:pPr algn="ctr"/>
            <a:r>
              <a:rPr lang="en-US" sz="2400" dirty="0">
                <a:solidFill>
                  <a:schemeClr val="accent1">
                    <a:lumMod val="75000"/>
                  </a:schemeClr>
                </a:solidFill>
                <a:latin typeface="Calibri" panose="020F0502020204030204" pitchFamily="34" charset="0"/>
                <a:cs typeface="Calibri" panose="020F0502020204030204" pitchFamily="34" charset="0"/>
              </a:rPr>
              <a:t>Subject access </a:t>
            </a:r>
          </a:p>
        </p:txBody>
      </p:sp>
      <p:sp>
        <p:nvSpPr>
          <p:cNvPr id="23" name="TextBox 22">
            <a:extLst>
              <a:ext uri="{FF2B5EF4-FFF2-40B4-BE49-F238E27FC236}">
                <a16:creationId xmlns:a16="http://schemas.microsoft.com/office/drawing/2014/main" id="{9D0FDB46-33A7-4B46-91AF-AA8308FBEEB3}"/>
              </a:ext>
            </a:extLst>
          </p:cNvPr>
          <p:cNvSpPr txBox="1"/>
          <p:nvPr/>
        </p:nvSpPr>
        <p:spPr>
          <a:xfrm>
            <a:off x="5479964" y="4797152"/>
            <a:ext cx="2952328" cy="1569660"/>
          </a:xfrm>
          <a:prstGeom prst="rect">
            <a:avLst/>
          </a:prstGeom>
          <a:noFill/>
        </p:spPr>
        <p:txBody>
          <a:bodyPr wrap="square" rtlCol="0">
            <a:spAutoFit/>
          </a:bodyPr>
          <a:lstStyle/>
          <a:p>
            <a:pPr algn="ctr"/>
            <a:r>
              <a:rPr lang="en-US" sz="2400" dirty="0">
                <a:solidFill>
                  <a:schemeClr val="accent1">
                    <a:lumMod val="75000"/>
                  </a:schemeClr>
                </a:solidFill>
                <a:latin typeface="Calibri" panose="020F0502020204030204" pitchFamily="34" charset="0"/>
                <a:cs typeface="Calibri" panose="020F0502020204030204" pitchFamily="34" charset="0"/>
              </a:rPr>
              <a:t>Data access</a:t>
            </a:r>
          </a:p>
          <a:p>
            <a:pPr algn="ctr"/>
            <a:r>
              <a:rPr lang="en-US" sz="2400" dirty="0">
                <a:solidFill>
                  <a:schemeClr val="accent1">
                    <a:lumMod val="75000"/>
                  </a:schemeClr>
                </a:solidFill>
                <a:latin typeface="Calibri" panose="020F0502020204030204" pitchFamily="34" charset="0"/>
                <a:cs typeface="Calibri" panose="020F0502020204030204" pitchFamily="34" charset="0"/>
              </a:rPr>
              <a:t>Error correction</a:t>
            </a:r>
          </a:p>
          <a:p>
            <a:pPr algn="ctr"/>
            <a:r>
              <a:rPr lang="en-US" sz="2400" dirty="0">
                <a:solidFill>
                  <a:schemeClr val="accent1">
                    <a:lumMod val="75000"/>
                  </a:schemeClr>
                </a:solidFill>
                <a:latin typeface="Calibri" panose="020F0502020204030204" pitchFamily="34" charset="0"/>
                <a:cs typeface="Calibri" panose="020F0502020204030204" pitchFamily="34" charset="0"/>
              </a:rPr>
              <a:t>Data deletion</a:t>
            </a:r>
          </a:p>
          <a:p>
            <a:pPr algn="ctr"/>
            <a:r>
              <a:rPr lang="en-US" sz="2400" dirty="0">
                <a:solidFill>
                  <a:schemeClr val="accent1">
                    <a:lumMod val="75000"/>
                  </a:schemeClr>
                </a:solidFill>
                <a:latin typeface="Calibri" panose="020F0502020204030204" pitchFamily="34" charset="0"/>
                <a:cs typeface="Calibri" panose="020F0502020204030204" pitchFamily="34" charset="0"/>
              </a:rPr>
              <a:t>Consent </a:t>
            </a:r>
          </a:p>
        </p:txBody>
      </p:sp>
    </p:spTree>
    <p:extLst>
      <p:ext uri="{BB962C8B-B14F-4D97-AF65-F5344CB8AC3E}">
        <p14:creationId xmlns:p14="http://schemas.microsoft.com/office/powerpoint/2010/main" val="41391291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89856" y="1144414"/>
            <a:ext cx="8784976" cy="5375449"/>
          </a:xfrm>
        </p:spPr>
        <p:txBody>
          <a:bodyPr/>
          <a:lstStyle/>
          <a:p>
            <a:r>
              <a:rPr lang="en-US" sz="2400" b="1" dirty="0">
                <a:solidFill>
                  <a:srgbClr val="C00000"/>
                </a:solidFill>
              </a:rPr>
              <a:t>Awareness and control</a:t>
            </a:r>
            <a:br>
              <a:rPr lang="en-US" sz="2400" dirty="0"/>
            </a:br>
            <a:r>
              <a:rPr lang="en-US" sz="2400" dirty="0"/>
              <a:t>Users of your product must be made aware of what data is collected when they are using your product, and must have control over the personal information that you collect from them.</a:t>
            </a:r>
          </a:p>
          <a:p>
            <a:r>
              <a:rPr lang="en-US" sz="2400" b="1" dirty="0">
                <a:solidFill>
                  <a:srgbClr val="C00000"/>
                </a:solidFill>
              </a:rPr>
              <a:t>Purpose</a:t>
            </a:r>
            <a:br>
              <a:rPr lang="en-US" sz="2400" dirty="0"/>
            </a:br>
            <a:r>
              <a:rPr lang="en-US" sz="2400" dirty="0"/>
              <a:t>You must tell users why data is being collected and you must not use that data for other purposes.</a:t>
            </a:r>
          </a:p>
          <a:p>
            <a:r>
              <a:rPr lang="en-US" sz="2400" b="1" dirty="0">
                <a:solidFill>
                  <a:srgbClr val="C00000"/>
                </a:solidFill>
              </a:rPr>
              <a:t>Consent</a:t>
            </a:r>
            <a:br>
              <a:rPr lang="en-US" sz="2400" dirty="0"/>
            </a:br>
            <a:r>
              <a:rPr lang="en-US" sz="2400" dirty="0"/>
              <a:t>You must always have the consent of a user before you disclose their data to other people.</a:t>
            </a:r>
          </a:p>
          <a:p>
            <a:r>
              <a:rPr lang="en-US" sz="2400" b="1" dirty="0">
                <a:solidFill>
                  <a:srgbClr val="C00000"/>
                </a:solidFill>
              </a:rPr>
              <a:t>Data lifetime</a:t>
            </a:r>
            <a:br>
              <a:rPr lang="en-US" sz="2400" dirty="0"/>
            </a:br>
            <a:r>
              <a:rPr lang="en-US" sz="2400" dirty="0"/>
              <a:t>You must not keep data for longer than you need to. If a user deletes their account, you must delete the personal data associated with that account.</a:t>
            </a:r>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principles</a:t>
            </a:r>
          </a:p>
        </p:txBody>
      </p:sp>
    </p:spTree>
    <p:extLst>
      <p:ext uri="{BB962C8B-B14F-4D97-AF65-F5344CB8AC3E}">
        <p14:creationId xmlns:p14="http://schemas.microsoft.com/office/powerpoint/2010/main" val="547256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89856" y="1144414"/>
            <a:ext cx="8784976" cy="5375449"/>
          </a:xfrm>
        </p:spPr>
        <p:txBody>
          <a:bodyPr/>
          <a:lstStyle/>
          <a:p>
            <a:r>
              <a:rPr lang="en-US" sz="2400" b="1" dirty="0">
                <a:solidFill>
                  <a:srgbClr val="C00000"/>
                </a:solidFill>
              </a:rPr>
              <a:t>Secure storage</a:t>
            </a:r>
            <a:br>
              <a:rPr lang="en-US" sz="2400" dirty="0"/>
            </a:br>
            <a:r>
              <a:rPr lang="en-US" sz="2400" dirty="0"/>
              <a:t>You must maintain data securely so that it cannot be tampered with or disclosed to unauthorized people.</a:t>
            </a:r>
          </a:p>
          <a:p>
            <a:r>
              <a:rPr lang="en-US" sz="2400" b="1" dirty="0">
                <a:solidFill>
                  <a:srgbClr val="C00000"/>
                </a:solidFill>
              </a:rPr>
              <a:t>Discovery and error correction</a:t>
            </a:r>
            <a:br>
              <a:rPr lang="en-US" sz="2400" dirty="0"/>
            </a:br>
            <a:r>
              <a:rPr lang="en-US" sz="2400" dirty="0"/>
              <a:t>You must allow users to find out what personal data that you store. You must provide a way for users to correct errors in their personal data.</a:t>
            </a:r>
          </a:p>
          <a:p>
            <a:r>
              <a:rPr lang="en-US" sz="2400" b="1" dirty="0">
                <a:solidFill>
                  <a:srgbClr val="C00000"/>
                </a:solidFill>
              </a:rPr>
              <a:t>Location</a:t>
            </a:r>
            <a:br>
              <a:rPr lang="en-US" sz="2400" dirty="0"/>
            </a:br>
            <a:r>
              <a:rPr lang="en-US" sz="2400" dirty="0"/>
              <a:t>You must not store data in countries where weaker data protection laws apply unless there is an explicit agreement that the stronger data protection rules will be upheld.</a:t>
            </a:r>
          </a:p>
          <a:p>
            <a:endParaRPr lang="en-US" sz="2400" dirty="0"/>
          </a:p>
          <a:p>
            <a:endParaRPr lang="en-US" sz="2400" dirty="0"/>
          </a:p>
          <a:p>
            <a:endParaRPr lang="en-US" sz="2400" dirty="0"/>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Data protection principles</a:t>
            </a:r>
          </a:p>
        </p:txBody>
      </p:sp>
    </p:spTree>
    <p:extLst>
      <p:ext uri="{BB962C8B-B14F-4D97-AF65-F5344CB8AC3E}">
        <p14:creationId xmlns:p14="http://schemas.microsoft.com/office/powerpoint/2010/main" val="34717101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144413"/>
            <a:ext cx="8641531" cy="5375449"/>
          </a:xfrm>
        </p:spPr>
        <p:txBody>
          <a:bodyPr/>
          <a:lstStyle/>
          <a:p>
            <a:r>
              <a:rPr lang="en-US" dirty="0"/>
              <a:t>You should to establish a </a:t>
            </a:r>
            <a:r>
              <a:rPr lang="en-US" b="1" dirty="0">
                <a:solidFill>
                  <a:srgbClr val="C00000"/>
                </a:solidFill>
              </a:rPr>
              <a:t>privacy policy </a:t>
            </a:r>
            <a:r>
              <a:rPr lang="en-US" dirty="0"/>
              <a:t>that </a:t>
            </a:r>
            <a:r>
              <a:rPr lang="en-US" dirty="0">
                <a:solidFill>
                  <a:srgbClr val="C00000"/>
                </a:solidFill>
              </a:rPr>
              <a:t>defines how personal and sensitive information about users is </a:t>
            </a:r>
            <a:r>
              <a:rPr lang="en-US" b="1" dirty="0">
                <a:solidFill>
                  <a:srgbClr val="C00000"/>
                </a:solidFill>
              </a:rPr>
              <a:t>collected, stored and managed</a:t>
            </a:r>
            <a:r>
              <a:rPr lang="en-US" dirty="0"/>
              <a:t>.  </a:t>
            </a:r>
          </a:p>
          <a:p>
            <a:r>
              <a:rPr lang="en-US" dirty="0">
                <a:solidFill>
                  <a:srgbClr val="C00000"/>
                </a:solidFill>
              </a:rPr>
              <a:t>Software products </a:t>
            </a:r>
            <a:r>
              <a:rPr lang="en-US" dirty="0"/>
              <a:t>use </a:t>
            </a:r>
            <a:r>
              <a:rPr lang="en-US" dirty="0">
                <a:solidFill>
                  <a:srgbClr val="C00000"/>
                </a:solidFill>
              </a:rPr>
              <a:t>data</a:t>
            </a:r>
            <a:r>
              <a:rPr lang="en-US" dirty="0"/>
              <a:t> in different ways, so your privacy policy has to define the personal data that you will </a:t>
            </a:r>
            <a:r>
              <a:rPr lang="en-US" dirty="0">
                <a:solidFill>
                  <a:srgbClr val="C00000"/>
                </a:solidFill>
              </a:rPr>
              <a:t>collect</a:t>
            </a:r>
            <a:r>
              <a:rPr lang="en-US" dirty="0"/>
              <a:t> and how you will </a:t>
            </a:r>
            <a:r>
              <a:rPr lang="en-US" dirty="0">
                <a:solidFill>
                  <a:srgbClr val="C00000"/>
                </a:solidFill>
              </a:rPr>
              <a:t>use </a:t>
            </a:r>
            <a:r>
              <a:rPr lang="en-US" dirty="0"/>
              <a:t>that data. </a:t>
            </a:r>
          </a:p>
          <a:p>
            <a:r>
              <a:rPr lang="en-US" dirty="0"/>
              <a:t>Product users should be able to review your privacy policy and change their </a:t>
            </a:r>
            <a:r>
              <a:rPr lang="en-US" dirty="0">
                <a:solidFill>
                  <a:srgbClr val="C00000"/>
                </a:solidFill>
              </a:rPr>
              <a:t>preferences</a:t>
            </a:r>
            <a:r>
              <a:rPr lang="en-US" dirty="0"/>
              <a:t> regarding the information that you store.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Privacy policy</a:t>
            </a:r>
          </a:p>
        </p:txBody>
      </p:sp>
    </p:spTree>
    <p:extLst>
      <p:ext uri="{BB962C8B-B14F-4D97-AF65-F5344CB8AC3E}">
        <p14:creationId xmlns:p14="http://schemas.microsoft.com/office/powerpoint/2010/main" val="24541493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144413"/>
            <a:ext cx="8641531" cy="5375449"/>
          </a:xfrm>
        </p:spPr>
        <p:txBody>
          <a:bodyPr/>
          <a:lstStyle/>
          <a:p>
            <a:r>
              <a:rPr lang="en-US" sz="2800" dirty="0"/>
              <a:t>Your </a:t>
            </a:r>
            <a:r>
              <a:rPr lang="en-US" sz="2800" b="1" dirty="0">
                <a:solidFill>
                  <a:srgbClr val="C00000"/>
                </a:solidFill>
              </a:rPr>
              <a:t>privacy policy </a:t>
            </a:r>
            <a:r>
              <a:rPr lang="en-US" sz="2800" dirty="0"/>
              <a:t>is a </a:t>
            </a:r>
            <a:r>
              <a:rPr lang="en-US" sz="2800" b="1" dirty="0">
                <a:solidFill>
                  <a:srgbClr val="C00000"/>
                </a:solidFill>
              </a:rPr>
              <a:t>legal document </a:t>
            </a:r>
            <a:r>
              <a:rPr lang="en-US" sz="2800" dirty="0"/>
              <a:t>and it should be auditable to check that it is consistent with the </a:t>
            </a:r>
            <a:r>
              <a:rPr lang="en-US" sz="2800" b="1" dirty="0">
                <a:solidFill>
                  <a:srgbClr val="C00000"/>
                </a:solidFill>
              </a:rPr>
              <a:t>data protection laws</a:t>
            </a:r>
            <a:r>
              <a:rPr lang="en-US" sz="2800" dirty="0">
                <a:solidFill>
                  <a:srgbClr val="C00000"/>
                </a:solidFill>
              </a:rPr>
              <a:t> </a:t>
            </a:r>
            <a:r>
              <a:rPr lang="en-US" sz="2800" dirty="0"/>
              <a:t>in countries where your software is sold.</a:t>
            </a:r>
          </a:p>
          <a:p>
            <a:r>
              <a:rPr lang="en-US" dirty="0"/>
              <a:t>Privacy policies should not be expressed to users in a long ‘</a:t>
            </a:r>
            <a:r>
              <a:rPr lang="en-US" dirty="0">
                <a:solidFill>
                  <a:srgbClr val="C00000"/>
                </a:solidFill>
              </a:rPr>
              <a:t>terms and conditions</a:t>
            </a:r>
            <a:r>
              <a:rPr lang="en-US" dirty="0"/>
              <a:t>’ document that, in practice, nobody reads. </a:t>
            </a:r>
          </a:p>
          <a:p>
            <a:r>
              <a:rPr lang="en-US" sz="2800" dirty="0"/>
              <a:t>The </a:t>
            </a:r>
            <a:r>
              <a:rPr lang="en-US" sz="2800" b="1" dirty="0">
                <a:solidFill>
                  <a:srgbClr val="C00000"/>
                </a:solidFill>
              </a:rPr>
              <a:t>General Data Protection Regulation (GDPR)</a:t>
            </a:r>
            <a:r>
              <a:rPr lang="en-US" sz="2800" dirty="0"/>
              <a:t> now require software companies to include a </a:t>
            </a:r>
            <a:r>
              <a:rPr lang="en-US" sz="2800" dirty="0">
                <a:solidFill>
                  <a:srgbClr val="C00000"/>
                </a:solidFill>
              </a:rPr>
              <a:t>summary of their privacy policy</a:t>
            </a:r>
            <a:r>
              <a:rPr lang="en-US" sz="2800" dirty="0"/>
              <a:t>, written in </a:t>
            </a:r>
            <a:r>
              <a:rPr lang="en-US" sz="2800" dirty="0">
                <a:solidFill>
                  <a:srgbClr val="C00000"/>
                </a:solidFill>
              </a:rPr>
              <a:t>plain language </a:t>
            </a:r>
            <a:r>
              <a:rPr lang="en-US" sz="2800" dirty="0"/>
              <a:t>rather than legal jargon, on their </a:t>
            </a:r>
            <a:r>
              <a:rPr lang="en-US" sz="2800" dirty="0">
                <a:solidFill>
                  <a:srgbClr val="C00000"/>
                </a:solidFill>
              </a:rPr>
              <a:t>website</a:t>
            </a:r>
            <a:r>
              <a:rPr lang="en-US" sz="2800"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14181F39-AF0C-634E-A043-9D4B96EB17C8}"/>
              </a:ext>
            </a:extLst>
          </p:cNvPr>
          <p:cNvSpPr>
            <a:spLocks noGrp="1"/>
          </p:cNvSpPr>
          <p:nvPr>
            <p:ph type="title"/>
          </p:nvPr>
        </p:nvSpPr>
        <p:spPr>
          <a:xfrm>
            <a:off x="467544" y="116632"/>
            <a:ext cx="8229600" cy="949995"/>
          </a:xfrm>
        </p:spPr>
        <p:txBody>
          <a:bodyPr/>
          <a:lstStyle/>
          <a:p>
            <a:r>
              <a:rPr lang="en-US" dirty="0">
                <a:solidFill>
                  <a:schemeClr val="tx2"/>
                </a:solidFill>
              </a:rPr>
              <a:t>Privacy policy</a:t>
            </a:r>
          </a:p>
        </p:txBody>
      </p:sp>
    </p:spTree>
    <p:extLst>
      <p:ext uri="{BB962C8B-B14F-4D97-AF65-F5344CB8AC3E}">
        <p14:creationId xmlns:p14="http://schemas.microsoft.com/office/powerpoint/2010/main" val="31422609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79512" y="1066627"/>
            <a:ext cx="8712968" cy="5453235"/>
          </a:xfrm>
        </p:spPr>
        <p:txBody>
          <a:bodyPr/>
          <a:lstStyle/>
          <a:p>
            <a:r>
              <a:rPr lang="en-US" sz="2800" b="1" dirty="0">
                <a:solidFill>
                  <a:srgbClr val="C00000"/>
                </a:solidFill>
              </a:rPr>
              <a:t>Security</a:t>
            </a:r>
            <a:r>
              <a:rPr lang="en-US" sz="2800" dirty="0"/>
              <a:t> is a technical concept that relates to a software system’s ability to </a:t>
            </a:r>
            <a:r>
              <a:rPr lang="en-US" sz="2800" dirty="0">
                <a:solidFill>
                  <a:srgbClr val="C00000"/>
                </a:solidFill>
              </a:rPr>
              <a:t>protect itself from malicious attacks</a:t>
            </a:r>
            <a:r>
              <a:rPr lang="en-US" sz="2800" dirty="0"/>
              <a:t> that may threaten its </a:t>
            </a:r>
            <a:r>
              <a:rPr lang="en-US" sz="2800" b="1" dirty="0">
                <a:solidFill>
                  <a:srgbClr val="C00000"/>
                </a:solidFill>
              </a:rPr>
              <a:t>availability</a:t>
            </a:r>
            <a:r>
              <a:rPr lang="en-US" sz="2800" dirty="0"/>
              <a:t>, the </a:t>
            </a:r>
            <a:r>
              <a:rPr lang="en-US" sz="2800" b="1" dirty="0">
                <a:solidFill>
                  <a:srgbClr val="C00000"/>
                </a:solidFill>
              </a:rPr>
              <a:t>integrity</a:t>
            </a:r>
            <a:r>
              <a:rPr lang="en-US" sz="2800" dirty="0"/>
              <a:t> of the system and/or its data, and the theft of </a:t>
            </a:r>
            <a:r>
              <a:rPr lang="en-US" sz="2800" b="1" dirty="0">
                <a:solidFill>
                  <a:srgbClr val="C00000"/>
                </a:solidFill>
              </a:rPr>
              <a:t>confidential</a:t>
            </a:r>
            <a:r>
              <a:rPr lang="en-US" sz="2800" dirty="0"/>
              <a:t> information.</a:t>
            </a:r>
          </a:p>
          <a:p>
            <a:r>
              <a:rPr lang="en-US" sz="2800" b="1" dirty="0">
                <a:solidFill>
                  <a:srgbClr val="C00000"/>
                </a:solidFill>
              </a:rPr>
              <a:t>Common types of attack on software products </a:t>
            </a:r>
            <a:r>
              <a:rPr lang="en-US" sz="2800" dirty="0"/>
              <a:t>include </a:t>
            </a:r>
          </a:p>
          <a:p>
            <a:pPr lvl="1"/>
            <a:r>
              <a:rPr lang="en-US" b="1" dirty="0">
                <a:solidFill>
                  <a:srgbClr val="C00000"/>
                </a:solidFill>
              </a:rPr>
              <a:t>injection attacks</a:t>
            </a:r>
            <a:r>
              <a:rPr lang="en-US" b="1" dirty="0"/>
              <a:t>, </a:t>
            </a:r>
          </a:p>
          <a:p>
            <a:pPr lvl="1"/>
            <a:r>
              <a:rPr lang="en-US" b="1" dirty="0">
                <a:solidFill>
                  <a:srgbClr val="C00000"/>
                </a:solidFill>
              </a:rPr>
              <a:t>cross-site scripting attacks</a:t>
            </a:r>
            <a:r>
              <a:rPr lang="en-US" b="1" dirty="0"/>
              <a:t>, </a:t>
            </a:r>
          </a:p>
          <a:p>
            <a:pPr lvl="1"/>
            <a:r>
              <a:rPr lang="en-US" b="1" dirty="0">
                <a:solidFill>
                  <a:srgbClr val="C00000"/>
                </a:solidFill>
              </a:rPr>
              <a:t>session hijacking attacks</a:t>
            </a:r>
            <a:r>
              <a:rPr lang="en-US" b="1" dirty="0"/>
              <a:t>, </a:t>
            </a:r>
          </a:p>
          <a:p>
            <a:pPr lvl="1"/>
            <a:r>
              <a:rPr lang="en-US" b="1" dirty="0">
                <a:solidFill>
                  <a:srgbClr val="C00000"/>
                </a:solidFill>
              </a:rPr>
              <a:t>denial of service attacks </a:t>
            </a:r>
            <a:r>
              <a:rPr lang="en-US" b="1" dirty="0"/>
              <a:t>and </a:t>
            </a:r>
          </a:p>
          <a:p>
            <a:pPr lvl="1"/>
            <a:r>
              <a:rPr lang="en-US" b="1" dirty="0">
                <a:solidFill>
                  <a:srgbClr val="C00000"/>
                </a:solidFill>
              </a:rPr>
              <a:t>brute force attacks.</a:t>
            </a:r>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2981227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Authentication</a:t>
            </a:r>
            <a:r>
              <a:rPr lang="en-US" sz="2800" dirty="0"/>
              <a:t> may be based on something a user knows, something a user has, or some physical attribute of the user.</a:t>
            </a:r>
          </a:p>
          <a:p>
            <a:r>
              <a:rPr lang="en-US" sz="2800" b="1" dirty="0">
                <a:solidFill>
                  <a:srgbClr val="C00000"/>
                </a:solidFill>
              </a:rPr>
              <a:t>Federated authentication </a:t>
            </a:r>
            <a:r>
              <a:rPr lang="en-US" sz="2800" dirty="0"/>
              <a:t>involves devolving responsibility for authentication to a third-party such as Facebook or Google, or to a business’s authentication service.</a:t>
            </a:r>
          </a:p>
          <a:p>
            <a:r>
              <a:rPr lang="en-US" sz="2800" b="1" dirty="0">
                <a:solidFill>
                  <a:srgbClr val="C00000"/>
                </a:solidFill>
              </a:rPr>
              <a:t>Authorization</a:t>
            </a:r>
            <a:r>
              <a:rPr lang="en-US" sz="2800" dirty="0"/>
              <a:t> involves controlling access to system resources based on the user’s authenticated identity. Access control lists are the most commonly-used mechanism to implement authorization.</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66923056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Symmetric encryption</a:t>
            </a:r>
            <a:r>
              <a:rPr lang="en-US" sz="2800" dirty="0">
                <a:solidFill>
                  <a:srgbClr val="C00000"/>
                </a:solidFill>
              </a:rPr>
              <a:t> </a:t>
            </a:r>
            <a:r>
              <a:rPr lang="en-US" sz="2800" dirty="0"/>
              <a:t>involves encrypting and decrypting information with the </a:t>
            </a:r>
            <a:r>
              <a:rPr lang="en-US" sz="2800" dirty="0">
                <a:solidFill>
                  <a:srgbClr val="C00000"/>
                </a:solidFill>
              </a:rPr>
              <a:t>same secret key</a:t>
            </a:r>
            <a:r>
              <a:rPr lang="en-US" sz="2800" dirty="0"/>
              <a:t>.</a:t>
            </a:r>
          </a:p>
          <a:p>
            <a:r>
              <a:rPr lang="en-US" sz="2800" b="1" dirty="0">
                <a:solidFill>
                  <a:srgbClr val="C00000"/>
                </a:solidFill>
              </a:rPr>
              <a:t>Asymmetric encryption</a:t>
            </a:r>
            <a:r>
              <a:rPr lang="en-US" sz="2800" dirty="0"/>
              <a:t> uses a </a:t>
            </a:r>
            <a:r>
              <a:rPr lang="en-US" sz="2800" dirty="0">
                <a:solidFill>
                  <a:srgbClr val="C00000"/>
                </a:solidFill>
              </a:rPr>
              <a:t>key pair </a:t>
            </a:r>
            <a:r>
              <a:rPr lang="en-US" sz="2800" dirty="0"/>
              <a:t>– </a:t>
            </a:r>
            <a:r>
              <a:rPr lang="en-US" sz="2800" dirty="0">
                <a:solidFill>
                  <a:srgbClr val="C00000"/>
                </a:solidFill>
              </a:rPr>
              <a:t>a private key and a public key</a:t>
            </a:r>
            <a:r>
              <a:rPr lang="en-US" sz="2800" dirty="0"/>
              <a:t>. Information encrypted using the public key can only be decrypted using the private key.</a:t>
            </a:r>
          </a:p>
          <a:p>
            <a:r>
              <a:rPr lang="en-US" sz="2800" dirty="0"/>
              <a:t>A major issue in symmetric encryption is </a:t>
            </a:r>
            <a:r>
              <a:rPr lang="en-US" sz="2800" dirty="0">
                <a:solidFill>
                  <a:srgbClr val="C00000"/>
                </a:solidFill>
              </a:rPr>
              <a:t>key exchange</a:t>
            </a:r>
            <a:r>
              <a:rPr lang="en-US" sz="2800" dirty="0"/>
              <a:t>. </a:t>
            </a:r>
          </a:p>
          <a:p>
            <a:r>
              <a:rPr lang="en-US" sz="2800" dirty="0"/>
              <a:t>The </a:t>
            </a:r>
            <a:r>
              <a:rPr lang="en-US" sz="2800" b="1" dirty="0">
                <a:solidFill>
                  <a:srgbClr val="C00000"/>
                </a:solidFill>
              </a:rPr>
              <a:t>Transport Layer Security (TLS) protocol</a:t>
            </a:r>
            <a:r>
              <a:rPr lang="en-US" sz="2800" dirty="0"/>
              <a:t>, which is used to secure web traffic, gets around this problem by using </a:t>
            </a:r>
            <a:r>
              <a:rPr lang="en-US" sz="2800" dirty="0">
                <a:solidFill>
                  <a:srgbClr val="C00000"/>
                </a:solidFill>
              </a:rPr>
              <a:t>asymmetric encryption </a:t>
            </a:r>
            <a:r>
              <a:rPr lang="en-US" sz="2800" dirty="0"/>
              <a:t>for </a:t>
            </a:r>
            <a:r>
              <a:rPr lang="en-US" sz="2800" dirty="0">
                <a:solidFill>
                  <a:srgbClr val="C00000"/>
                </a:solidFill>
              </a:rPr>
              <a:t>transferring information </a:t>
            </a:r>
            <a:r>
              <a:rPr lang="en-US" sz="2800" dirty="0"/>
              <a:t>used to generate a </a:t>
            </a:r>
            <a:r>
              <a:rPr lang="en-US" sz="2800" dirty="0">
                <a:solidFill>
                  <a:srgbClr val="C00000"/>
                </a:solidFill>
              </a:rPr>
              <a:t>shared key</a:t>
            </a:r>
            <a:r>
              <a:rPr lang="en-US" sz="2800" dirty="0"/>
              <a:t>.</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054650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260648"/>
            <a:ext cx="8229600" cy="792088"/>
          </a:xfrm>
        </p:spPr>
        <p:txBody>
          <a:bodyPr/>
          <a:lstStyle/>
          <a:p>
            <a:r>
              <a:rPr lang="en-US" dirty="0">
                <a:solidFill>
                  <a:schemeClr val="tx2"/>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p:cNvCxnSpPr>
          <p:nvPr/>
        </p:nvCxnSpPr>
        <p:spPr>
          <a:xfrm flipH="1" flipV="1">
            <a:off x="1671737" y="3741938"/>
            <a:ext cx="39886"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566566" y="249289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386546" y="1689396"/>
            <a:ext cx="2610268" cy="353943"/>
          </a:xfrm>
          <a:prstGeom prst="rect">
            <a:avLst/>
          </a:prstGeom>
          <a:noFill/>
        </p:spPr>
        <p:txBody>
          <a:bodyPr wrap="square" rtlCol="0">
            <a:spAutoFit/>
          </a:bodyPr>
          <a:lstStyle/>
          <a:p>
            <a:pPr algn="ctr"/>
            <a:r>
              <a:rPr lang="en-US" sz="1700"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3185868" y="1689396"/>
            <a:ext cx="2610268" cy="353943"/>
          </a:xfrm>
          <a:prstGeom prst="rect">
            <a:avLst/>
          </a:prstGeom>
          <a:noFill/>
        </p:spPr>
        <p:txBody>
          <a:bodyPr wrap="square" rtlCol="0">
            <a:spAutoFit/>
          </a:bodyPr>
          <a:lstStyle/>
          <a:p>
            <a:pPr algn="ctr"/>
            <a:r>
              <a:rPr lang="en-US" sz="1700"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566566" y="4653136"/>
            <a:ext cx="2250228" cy="1249042"/>
          </a:xfrm>
          <a:prstGeom prst="roundRect">
            <a:avLst>
              <a:gd name="adj" fmla="val 23989"/>
            </a:avLst>
          </a:prstGeom>
          <a:solidFill>
            <a:schemeClr val="accent3">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386546" y="2115347"/>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386546" y="6021288"/>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H="1" flipV="1">
            <a:off x="4471059" y="3748035"/>
            <a:ext cx="39886"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3365888" y="249899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Partial functionality</a:t>
            </a:r>
          </a:p>
          <a:p>
            <a:pPr algn="ctr">
              <a:defRPr/>
            </a:pPr>
            <a:r>
              <a:rPr lang="en-US" sz="1700" dirty="0">
                <a:latin typeface="+mn-lt"/>
                <a:ea typeface="+mn-ea"/>
              </a:rPr>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3365888" y="4659233"/>
            <a:ext cx="2250228" cy="1249042"/>
          </a:xfrm>
          <a:prstGeom prst="roundRect">
            <a:avLst>
              <a:gd name="adj" fmla="val 23989"/>
            </a:avLst>
          </a:prstGeom>
          <a:solidFill>
            <a:schemeClr val="accent4">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Additional functionality</a:t>
            </a:r>
          </a:p>
          <a:p>
            <a:pPr algn="ctr">
              <a:defRPr/>
            </a:pPr>
            <a:r>
              <a:rPr lang="en-US" sz="1700" dirty="0">
                <a:latin typeface="+mn-lt"/>
                <a:ea typeface="+mn-ea"/>
              </a:rPr>
              <a:t>User data backups</a:t>
            </a:r>
          </a:p>
          <a:p>
            <a:pPr algn="ctr">
              <a:defRPr/>
            </a:pPr>
            <a:r>
              <a:rPr lang="en-US" sz="1700" dirty="0">
                <a:latin typeface="+mn-lt"/>
                <a:ea typeface="+mn-ea"/>
              </a:rPr>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3185868" y="212144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3185868" y="6027385"/>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6084168" y="1706905"/>
            <a:ext cx="2610268" cy="353943"/>
          </a:xfrm>
          <a:prstGeom prst="rect">
            <a:avLst/>
          </a:prstGeom>
          <a:noFill/>
        </p:spPr>
        <p:txBody>
          <a:bodyPr wrap="square" rtlCol="0">
            <a:spAutoFit/>
          </a:bodyPr>
          <a:lstStyle/>
          <a:p>
            <a:pPr algn="ctr"/>
            <a:r>
              <a:rPr lang="en-US" sz="1700"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7369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6264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User interface </a:t>
            </a:r>
          </a:p>
          <a:p>
            <a:pPr algn="ctr">
              <a:defRPr/>
            </a:pPr>
            <a:r>
              <a:rPr lang="en-US" sz="1700" dirty="0">
                <a:latin typeface="+mn-lt"/>
                <a:ea typeface="+mn-ea"/>
              </a:rPr>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6264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latin typeface="+mn-lt"/>
                <a:ea typeface="+mn-ea"/>
              </a:rPr>
              <a:t>Product functionality</a:t>
            </a:r>
          </a:p>
          <a:p>
            <a:pPr algn="ctr">
              <a:defRPr/>
            </a:pPr>
            <a:r>
              <a:rPr lang="en-US" sz="1700" dirty="0">
                <a:latin typeface="+mn-lt"/>
                <a:ea typeface="+mn-ea"/>
              </a:rPr>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6084168" y="2138953"/>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6084168" y="6044894"/>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9076820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If your product stores </a:t>
            </a:r>
            <a:r>
              <a:rPr lang="en-US" sz="2800" dirty="0">
                <a:solidFill>
                  <a:srgbClr val="C00000"/>
                </a:solidFill>
              </a:rPr>
              <a:t>sensitive user data</a:t>
            </a:r>
            <a:r>
              <a:rPr lang="en-US" sz="2800" dirty="0"/>
              <a:t>, you should </a:t>
            </a:r>
            <a:r>
              <a:rPr lang="en-US" sz="2800" dirty="0">
                <a:solidFill>
                  <a:srgbClr val="C00000"/>
                </a:solidFill>
              </a:rPr>
              <a:t>encrypt that data </a:t>
            </a:r>
            <a:r>
              <a:rPr lang="en-US" sz="2800" dirty="0"/>
              <a:t>when it is not in use.</a:t>
            </a:r>
          </a:p>
          <a:p>
            <a:r>
              <a:rPr lang="en-US" sz="2800" dirty="0"/>
              <a:t>A </a:t>
            </a:r>
            <a:r>
              <a:rPr lang="en-US" sz="2800" b="1" dirty="0">
                <a:solidFill>
                  <a:srgbClr val="C00000"/>
                </a:solidFill>
              </a:rPr>
              <a:t>key management system (KMS) </a:t>
            </a:r>
            <a:r>
              <a:rPr lang="en-US" sz="2800" dirty="0"/>
              <a:t>stores encryption keys. Using a KMS is essential because a business may have to manage thousands or even millions of keys and may have to decrypt historic data that was encrypted using an obsolete encryption key. </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6606109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Privacy</a:t>
            </a:r>
            <a:r>
              <a:rPr lang="en-US" sz="2800" dirty="0"/>
              <a:t> is a </a:t>
            </a:r>
            <a:r>
              <a:rPr lang="en-US" sz="2800" dirty="0">
                <a:solidFill>
                  <a:srgbClr val="C00000"/>
                </a:solidFill>
              </a:rPr>
              <a:t>social concept </a:t>
            </a:r>
            <a:r>
              <a:rPr lang="en-US" sz="2800" dirty="0"/>
              <a:t>that relates to </a:t>
            </a:r>
            <a:r>
              <a:rPr lang="en-US" sz="2800" dirty="0">
                <a:solidFill>
                  <a:srgbClr val="C00000"/>
                </a:solidFill>
              </a:rPr>
              <a:t>how people feel</a:t>
            </a:r>
            <a:r>
              <a:rPr lang="en-US" sz="2800" dirty="0"/>
              <a:t> about the </a:t>
            </a:r>
            <a:r>
              <a:rPr lang="en-US" sz="2800" dirty="0">
                <a:solidFill>
                  <a:schemeClr val="accent1"/>
                </a:solidFill>
              </a:rPr>
              <a:t>release of their personal information to others</a:t>
            </a:r>
            <a:r>
              <a:rPr lang="en-US" sz="2800" dirty="0"/>
              <a:t>. Different countries and cultures have different ideas on what information should and should not be private.</a:t>
            </a:r>
          </a:p>
          <a:p>
            <a:r>
              <a:rPr lang="en-US" sz="2800" b="1" dirty="0">
                <a:solidFill>
                  <a:srgbClr val="C00000"/>
                </a:solidFill>
              </a:rPr>
              <a:t>Data protection laws </a:t>
            </a:r>
            <a:r>
              <a:rPr lang="en-US" sz="2800" dirty="0"/>
              <a:t>have been made in many countries to protect individual privacy. They require companies who manage user data to store it securely, to ensure that it is not used or sold without the permission of users, and to allow users to view and correct personal data held by the system.</a:t>
            </a:r>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3501439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6245225"/>
          </a:xfrm>
        </p:spPr>
        <p:txBody>
          <a:bodyPr/>
          <a:lstStyle/>
          <a:p>
            <a:r>
              <a:rPr lang="en-US" altLang="zh-TW" sz="8000" dirty="0">
                <a:solidFill>
                  <a:srgbClr val="C00000"/>
                </a:solidFill>
              </a:rPr>
              <a:t>Reliable Programming</a:t>
            </a:r>
            <a:endParaRPr lang="zh-TW" altLang="en-US" sz="8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Tree>
    <p:extLst>
      <p:ext uri="{BB962C8B-B14F-4D97-AF65-F5344CB8AC3E}">
        <p14:creationId xmlns:p14="http://schemas.microsoft.com/office/powerpoint/2010/main" val="32321490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Software quality</a:t>
            </a:r>
          </a:p>
          <a:p>
            <a:r>
              <a:rPr lang="en-US" sz="4400" b="1" dirty="0"/>
              <a:t>Programming for reliability</a:t>
            </a:r>
          </a:p>
          <a:p>
            <a:r>
              <a:rPr lang="en-US" sz="4400" b="1" dirty="0"/>
              <a:t>Design pattern</a:t>
            </a:r>
          </a:p>
          <a:p>
            <a:r>
              <a:rPr lang="en-US" sz="4400" b="1" dirty="0"/>
              <a:t>Refactoring</a:t>
            </a:r>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Tree>
    <p:extLst>
      <p:ext uri="{BB962C8B-B14F-4D97-AF65-F5344CB8AC3E}">
        <p14:creationId xmlns:p14="http://schemas.microsoft.com/office/powerpoint/2010/main" val="42602385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Creating a </a:t>
            </a:r>
            <a:r>
              <a:rPr lang="en-US" dirty="0">
                <a:solidFill>
                  <a:srgbClr val="C00000"/>
                </a:solidFill>
              </a:rPr>
              <a:t>successful software product </a:t>
            </a:r>
            <a:r>
              <a:rPr lang="en-US" dirty="0"/>
              <a:t>does not simply mean providing useful features for users. </a:t>
            </a:r>
          </a:p>
          <a:p>
            <a:r>
              <a:rPr lang="en-US" dirty="0"/>
              <a:t>You need to create a </a:t>
            </a:r>
            <a:r>
              <a:rPr lang="en-US" b="1" dirty="0">
                <a:solidFill>
                  <a:srgbClr val="C00000"/>
                </a:solidFill>
              </a:rPr>
              <a:t>high-quality product </a:t>
            </a:r>
            <a:r>
              <a:rPr lang="en-US" dirty="0"/>
              <a:t>that </a:t>
            </a:r>
            <a:r>
              <a:rPr lang="en-US" dirty="0">
                <a:solidFill>
                  <a:srgbClr val="C00000"/>
                </a:solidFill>
              </a:rPr>
              <a:t>people want to use</a:t>
            </a:r>
            <a:r>
              <a:rPr lang="en-US" dirty="0"/>
              <a:t>.</a:t>
            </a:r>
          </a:p>
          <a:p>
            <a:r>
              <a:rPr lang="en-US" dirty="0"/>
              <a:t>Customers have to be confident that your product will </a:t>
            </a:r>
            <a:r>
              <a:rPr lang="en-US" dirty="0">
                <a:solidFill>
                  <a:srgbClr val="C00000"/>
                </a:solidFill>
              </a:rPr>
              <a:t>not crash </a:t>
            </a:r>
            <a:r>
              <a:rPr lang="en-US" dirty="0"/>
              <a:t>or </a:t>
            </a:r>
            <a:r>
              <a:rPr lang="en-US" dirty="0">
                <a:solidFill>
                  <a:srgbClr val="C00000"/>
                </a:solidFill>
              </a:rPr>
              <a:t>lose information</a:t>
            </a:r>
            <a:r>
              <a:rPr lang="en-US" dirty="0"/>
              <a:t>, and users have to be able to learn to </a:t>
            </a:r>
            <a:r>
              <a:rPr lang="en-US" dirty="0">
                <a:solidFill>
                  <a:srgbClr val="C00000"/>
                </a:solidFill>
              </a:rPr>
              <a:t>use the software quickly and without mistakes</a:t>
            </a:r>
            <a:r>
              <a:rPr lang="en-US" dirty="0"/>
              <a:t>. </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quality</a:t>
            </a:r>
          </a:p>
        </p:txBody>
      </p:sp>
    </p:spTree>
    <p:extLst>
      <p:ext uri="{BB962C8B-B14F-4D97-AF65-F5344CB8AC3E}">
        <p14:creationId xmlns:p14="http://schemas.microsoft.com/office/powerpoint/2010/main" val="220000119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2971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255577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160266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5580112" y="427741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1170614"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3583442" y="492549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6012160" y="2405211"/>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4716016" y="893043"/>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3331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5455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6770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6299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4330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2378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1937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52229136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There are </a:t>
            </a:r>
            <a:r>
              <a:rPr lang="en-US" dirty="0">
                <a:solidFill>
                  <a:srgbClr val="C00000"/>
                </a:solidFill>
              </a:rPr>
              <a:t>three simple techniques </a:t>
            </a:r>
            <a:r>
              <a:rPr lang="en-US" dirty="0"/>
              <a:t>for </a:t>
            </a:r>
            <a:br>
              <a:rPr lang="en-US" dirty="0"/>
            </a:br>
            <a:r>
              <a:rPr lang="en-US" b="1" dirty="0">
                <a:solidFill>
                  <a:srgbClr val="C00000"/>
                </a:solidFill>
              </a:rPr>
              <a:t>reliability improvement</a:t>
            </a:r>
            <a:r>
              <a:rPr lang="en-US" b="1" dirty="0"/>
              <a:t> </a:t>
            </a:r>
            <a:r>
              <a:rPr lang="en-US" dirty="0"/>
              <a:t>that can be applied in any software company. </a:t>
            </a:r>
          </a:p>
          <a:p>
            <a:pPr marL="971550" lvl="1" indent="-514350">
              <a:buFont typeface="+mj-lt"/>
              <a:buAutoNum type="arabicPeriod"/>
            </a:pPr>
            <a:r>
              <a:rPr lang="en-US" b="1" dirty="0">
                <a:solidFill>
                  <a:srgbClr val="C00000"/>
                </a:solidFill>
              </a:rPr>
              <a:t>Fault avoidance: </a:t>
            </a:r>
            <a:r>
              <a:rPr lang="en-US" dirty="0"/>
              <a:t>You should program in such a way that you avoid introducing faults into your program.</a:t>
            </a:r>
          </a:p>
          <a:p>
            <a:pPr marL="971550" lvl="1" indent="-514350">
              <a:buFont typeface="+mj-lt"/>
              <a:buAutoNum type="arabicPeriod"/>
            </a:pPr>
            <a:r>
              <a:rPr lang="en-US" b="1" dirty="0">
                <a:solidFill>
                  <a:srgbClr val="C00000"/>
                </a:solidFill>
              </a:rPr>
              <a:t>Input validation:  </a:t>
            </a:r>
            <a:r>
              <a:rPr lang="en-US" dirty="0"/>
              <a:t>You should define the expected format for user inputs and validate that all inputs conform to that format.</a:t>
            </a:r>
          </a:p>
          <a:p>
            <a:pPr marL="971550" lvl="1" indent="-514350">
              <a:buFont typeface="+mj-lt"/>
              <a:buAutoNum type="arabicPeriod"/>
            </a:pPr>
            <a:r>
              <a:rPr lang="en-US" b="1" dirty="0">
                <a:solidFill>
                  <a:srgbClr val="C00000"/>
                </a:solidFill>
              </a:rPr>
              <a:t>Failure management: </a:t>
            </a:r>
            <a:r>
              <a:rPr lang="en-US" dirty="0"/>
              <a:t>You should implement your software so that program failures have minimal impact on product users.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Programming for reliability</a:t>
            </a:r>
          </a:p>
        </p:txBody>
      </p:sp>
    </p:spTree>
    <p:extLst>
      <p:ext uri="{BB962C8B-B14F-4D97-AF65-F5344CB8AC3E}">
        <p14:creationId xmlns:p14="http://schemas.microsoft.com/office/powerpoint/2010/main" val="88222564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Underlying causes of program errors</a:t>
            </a:r>
          </a:p>
        </p:txBody>
      </p:sp>
      <p:sp>
        <p:nvSpPr>
          <p:cNvPr id="8" name="Rounded Rectangle 7">
            <a:extLst>
              <a:ext uri="{FF2B5EF4-FFF2-40B4-BE49-F238E27FC236}">
                <a16:creationId xmlns:a16="http://schemas.microsoft.com/office/drawing/2014/main" id="{09588C6E-BE9D-1046-A9A8-7DF615CE872D}"/>
              </a:ext>
            </a:extLst>
          </p:cNvPr>
          <p:cNvSpPr>
            <a:spLocks noChangeArrowheads="1"/>
          </p:cNvSpPr>
          <p:nvPr/>
        </p:nvSpPr>
        <p:spPr bwMode="auto">
          <a:xfrm>
            <a:off x="3347864" y="4077072"/>
            <a:ext cx="2234439" cy="763047"/>
          </a:xfrm>
          <a:prstGeom prst="roundRect">
            <a:avLst>
              <a:gd name="adj" fmla="val 5000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Program</a:t>
            </a:r>
          </a:p>
        </p:txBody>
      </p:sp>
      <p:cxnSp>
        <p:nvCxnSpPr>
          <p:cNvPr id="9" name="Straight Arrow Connector 8">
            <a:extLst>
              <a:ext uri="{FF2B5EF4-FFF2-40B4-BE49-F238E27FC236}">
                <a16:creationId xmlns:a16="http://schemas.microsoft.com/office/drawing/2014/main" id="{FBED64D1-1A9A-BF4E-A2D2-E02D4C950434}"/>
              </a:ext>
            </a:extLst>
          </p:cNvPr>
          <p:cNvCxnSpPr>
            <a:cxnSpLocks/>
            <a:stCxn id="30" idx="2"/>
            <a:endCxn id="8" idx="1"/>
          </p:cNvCxnSpPr>
          <p:nvPr/>
        </p:nvCxnSpPr>
        <p:spPr>
          <a:xfrm>
            <a:off x="2591780" y="3318821"/>
            <a:ext cx="756084" cy="113977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4865E80-A91C-4644-AD77-8B1F5FC190C9}"/>
              </a:ext>
            </a:extLst>
          </p:cNvPr>
          <p:cNvCxnSpPr>
            <a:cxnSpLocks/>
            <a:stCxn id="31" idx="2"/>
            <a:endCxn id="8" idx="3"/>
          </p:cNvCxnSpPr>
          <p:nvPr/>
        </p:nvCxnSpPr>
        <p:spPr>
          <a:xfrm flipH="1">
            <a:off x="5582303" y="3318821"/>
            <a:ext cx="897909" cy="1139775"/>
          </a:xfrm>
          <a:prstGeom prst="straightConnector1">
            <a:avLst/>
          </a:prstGeom>
          <a:ln w="381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0CD25CD8-8739-A54C-B3A6-52036A2F9F61}"/>
              </a:ext>
            </a:extLst>
          </p:cNvPr>
          <p:cNvSpPr txBox="1"/>
          <p:nvPr/>
        </p:nvSpPr>
        <p:spPr>
          <a:xfrm>
            <a:off x="552150" y="1137433"/>
            <a:ext cx="3780420" cy="1323439"/>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Programmers make mistakes because they don’t properly understand the problem or </a:t>
            </a:r>
            <a:br>
              <a:rPr lang="en-US" sz="2000" dirty="0">
                <a:solidFill>
                  <a:schemeClr val="accent1">
                    <a:lumMod val="75000"/>
                  </a:schemeClr>
                </a:solidFill>
                <a:latin typeface="Calibri" panose="020F0502020204030204" pitchFamily="34" charset="0"/>
                <a:cs typeface="Calibri" panose="020F0502020204030204" pitchFamily="34" charset="0"/>
              </a:rPr>
            </a:br>
            <a:r>
              <a:rPr lang="en-US" sz="2000" dirty="0">
                <a:solidFill>
                  <a:schemeClr val="accent1">
                    <a:lumMod val="75000"/>
                  </a:schemeClr>
                </a:solidFill>
                <a:latin typeface="Calibri" panose="020F0502020204030204" pitchFamily="34" charset="0"/>
                <a:cs typeface="Calibri" panose="020F0502020204030204" pitchFamily="34" charset="0"/>
              </a:rPr>
              <a:t>the application domain</a:t>
            </a:r>
          </a:p>
        </p:txBody>
      </p:sp>
      <p:sp>
        <p:nvSpPr>
          <p:cNvPr id="30" name="Rounded Rectangle 29">
            <a:extLst>
              <a:ext uri="{FF2B5EF4-FFF2-40B4-BE49-F238E27FC236}">
                <a16:creationId xmlns:a16="http://schemas.microsoft.com/office/drawing/2014/main" id="{F360B303-1611-8642-B8C5-2A7D57420798}"/>
              </a:ext>
            </a:extLst>
          </p:cNvPr>
          <p:cNvSpPr>
            <a:spLocks noChangeArrowheads="1"/>
          </p:cNvSpPr>
          <p:nvPr/>
        </p:nvSpPr>
        <p:spPr bwMode="auto">
          <a:xfrm>
            <a:off x="1403648" y="2555774"/>
            <a:ext cx="2376264" cy="763047"/>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Problem</a:t>
            </a:r>
          </a:p>
        </p:txBody>
      </p:sp>
      <p:sp>
        <p:nvSpPr>
          <p:cNvPr id="31" name="Rounded Rectangle 30">
            <a:extLst>
              <a:ext uri="{FF2B5EF4-FFF2-40B4-BE49-F238E27FC236}">
                <a16:creationId xmlns:a16="http://schemas.microsoft.com/office/drawing/2014/main" id="{1CC3FEB1-51FC-B449-BA4C-7A024E9EA4CD}"/>
              </a:ext>
            </a:extLst>
          </p:cNvPr>
          <p:cNvSpPr>
            <a:spLocks noChangeArrowheads="1"/>
          </p:cNvSpPr>
          <p:nvPr/>
        </p:nvSpPr>
        <p:spPr bwMode="auto">
          <a:xfrm>
            <a:off x="5292080" y="2555774"/>
            <a:ext cx="2376264" cy="763047"/>
          </a:xfrm>
          <a:prstGeom prst="roundRect">
            <a:avLst>
              <a:gd name="adj" fmla="val 50000"/>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Technology</a:t>
            </a:r>
          </a:p>
        </p:txBody>
      </p:sp>
      <p:sp>
        <p:nvSpPr>
          <p:cNvPr id="37" name="TextBox 36">
            <a:extLst>
              <a:ext uri="{FF2B5EF4-FFF2-40B4-BE49-F238E27FC236}">
                <a16:creationId xmlns:a16="http://schemas.microsoft.com/office/drawing/2014/main" id="{8FA8A610-7AA2-E743-A87D-231FA2E88772}"/>
              </a:ext>
            </a:extLst>
          </p:cNvPr>
          <p:cNvSpPr txBox="1"/>
          <p:nvPr/>
        </p:nvSpPr>
        <p:spPr>
          <a:xfrm>
            <a:off x="4680012" y="1137433"/>
            <a:ext cx="3780420" cy="1323439"/>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Programmers make mistakes because they use unsuitable technology or they don’t properly understand the technologies used</a:t>
            </a:r>
          </a:p>
        </p:txBody>
      </p:sp>
      <p:sp>
        <p:nvSpPr>
          <p:cNvPr id="38" name="TextBox 37">
            <a:extLst>
              <a:ext uri="{FF2B5EF4-FFF2-40B4-BE49-F238E27FC236}">
                <a16:creationId xmlns:a16="http://schemas.microsoft.com/office/drawing/2014/main" id="{B20B6F30-31EF-1B47-887C-EB8D0FF8973C}"/>
              </a:ext>
            </a:extLst>
          </p:cNvPr>
          <p:cNvSpPr txBox="1"/>
          <p:nvPr/>
        </p:nvSpPr>
        <p:spPr>
          <a:xfrm>
            <a:off x="6246471" y="3284984"/>
            <a:ext cx="2843745" cy="1015663"/>
          </a:xfrm>
          <a:prstGeom prst="rect">
            <a:avLst/>
          </a:prstGeom>
          <a:noFill/>
        </p:spPr>
        <p:txBody>
          <a:bodyPr wrap="square" rtlCol="0">
            <a:spAutoFit/>
          </a:bodyPr>
          <a:lstStyle/>
          <a:p>
            <a:pPr algn="ctr"/>
            <a:r>
              <a:rPr lang="en-US" sz="2000" dirty="0">
                <a:solidFill>
                  <a:schemeClr val="accent6">
                    <a:lumMod val="50000"/>
                  </a:schemeClr>
                </a:solidFill>
                <a:latin typeface="Calibri" panose="020F0502020204030204" pitchFamily="34" charset="0"/>
                <a:cs typeface="Calibri" panose="020F0502020204030204" pitchFamily="34" charset="0"/>
              </a:rPr>
              <a:t>Programming language, libraries, database, IDE, etc.</a:t>
            </a:r>
          </a:p>
        </p:txBody>
      </p:sp>
      <p:sp>
        <p:nvSpPr>
          <p:cNvPr id="39" name="TextBox 38">
            <a:extLst>
              <a:ext uri="{FF2B5EF4-FFF2-40B4-BE49-F238E27FC236}">
                <a16:creationId xmlns:a16="http://schemas.microsoft.com/office/drawing/2014/main" id="{59452755-5276-C043-AEFF-64EE2BDF7032}"/>
              </a:ext>
            </a:extLst>
          </p:cNvPr>
          <p:cNvSpPr txBox="1"/>
          <p:nvPr/>
        </p:nvSpPr>
        <p:spPr>
          <a:xfrm>
            <a:off x="1813433" y="4913873"/>
            <a:ext cx="5278848" cy="1323439"/>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Programmers make mistakes because they </a:t>
            </a:r>
            <a:br>
              <a:rPr lang="en-US" sz="2000" dirty="0">
                <a:solidFill>
                  <a:schemeClr val="accent1">
                    <a:lumMod val="75000"/>
                  </a:schemeClr>
                </a:solidFill>
                <a:latin typeface="Calibri" panose="020F0502020204030204" pitchFamily="34" charset="0"/>
                <a:cs typeface="Calibri" panose="020F0502020204030204" pitchFamily="34" charset="0"/>
              </a:rPr>
            </a:br>
            <a:r>
              <a:rPr lang="en-US" sz="2000" dirty="0">
                <a:solidFill>
                  <a:schemeClr val="accent1">
                    <a:lumMod val="75000"/>
                  </a:schemeClr>
                </a:solidFill>
                <a:latin typeface="Calibri" panose="020F0502020204030204" pitchFamily="34" charset="0"/>
                <a:cs typeface="Calibri" panose="020F0502020204030204" pitchFamily="34" charset="0"/>
              </a:rPr>
              <a:t>make simple slips or they do not completely understand how multiple program components work together the program’s state.</a:t>
            </a:r>
          </a:p>
        </p:txBody>
      </p:sp>
    </p:spTree>
    <p:extLst>
      <p:ext uri="{BB962C8B-B14F-4D97-AF65-F5344CB8AC3E}">
        <p14:creationId xmlns:p14="http://schemas.microsoft.com/office/powerpoint/2010/main" val="13226969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complexity</a:t>
            </a:r>
          </a:p>
        </p:txBody>
      </p:sp>
      <p:sp>
        <p:nvSpPr>
          <p:cNvPr id="8" name="Oval 7">
            <a:extLst>
              <a:ext uri="{FF2B5EF4-FFF2-40B4-BE49-F238E27FC236}">
                <a16:creationId xmlns:a16="http://schemas.microsoft.com/office/drawing/2014/main" id="{8A287757-0455-FF47-856F-9F339BF849F4}"/>
              </a:ext>
            </a:extLst>
          </p:cNvPr>
          <p:cNvSpPr/>
          <p:nvPr/>
        </p:nvSpPr>
        <p:spPr>
          <a:xfrm>
            <a:off x="4868024" y="1120673"/>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9" name="Oval 8">
            <a:extLst>
              <a:ext uri="{FF2B5EF4-FFF2-40B4-BE49-F238E27FC236}">
                <a16:creationId xmlns:a16="http://schemas.microsoft.com/office/drawing/2014/main" id="{E7D5486F-16DC-7948-AFF5-F86007B312A7}"/>
              </a:ext>
            </a:extLst>
          </p:cNvPr>
          <p:cNvSpPr/>
          <p:nvPr/>
        </p:nvSpPr>
        <p:spPr>
          <a:xfrm>
            <a:off x="4608004" y="2228168"/>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0" name="Oval 9">
            <a:extLst>
              <a:ext uri="{FF2B5EF4-FFF2-40B4-BE49-F238E27FC236}">
                <a16:creationId xmlns:a16="http://schemas.microsoft.com/office/drawing/2014/main" id="{70739A7B-9712-FD45-A9EB-3BC90C744E1A}"/>
              </a:ext>
            </a:extLst>
          </p:cNvPr>
          <p:cNvSpPr/>
          <p:nvPr/>
        </p:nvSpPr>
        <p:spPr>
          <a:xfrm>
            <a:off x="3389457" y="2797121"/>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1" name="Oval 10">
            <a:extLst>
              <a:ext uri="{FF2B5EF4-FFF2-40B4-BE49-F238E27FC236}">
                <a16:creationId xmlns:a16="http://schemas.microsoft.com/office/drawing/2014/main" id="{66A70A82-24F9-DD4A-9684-E74DA7A4578E}"/>
              </a:ext>
            </a:extLst>
          </p:cNvPr>
          <p:cNvSpPr/>
          <p:nvPr/>
        </p:nvSpPr>
        <p:spPr>
          <a:xfrm>
            <a:off x="2743627" y="3835028"/>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2" name="Oval 11">
            <a:extLst>
              <a:ext uri="{FF2B5EF4-FFF2-40B4-BE49-F238E27FC236}">
                <a16:creationId xmlns:a16="http://schemas.microsoft.com/office/drawing/2014/main" id="{4304AFF8-7F30-584B-8331-DFC284EECF6A}"/>
              </a:ext>
            </a:extLst>
          </p:cNvPr>
          <p:cNvSpPr/>
          <p:nvPr/>
        </p:nvSpPr>
        <p:spPr>
          <a:xfrm>
            <a:off x="3896052" y="4896299"/>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3" name="Oval 12">
            <a:extLst>
              <a:ext uri="{FF2B5EF4-FFF2-40B4-BE49-F238E27FC236}">
                <a16:creationId xmlns:a16="http://schemas.microsoft.com/office/drawing/2014/main" id="{E59862E5-9808-0448-AD15-9F5D593383B7}"/>
              </a:ext>
            </a:extLst>
          </p:cNvPr>
          <p:cNvSpPr/>
          <p:nvPr/>
        </p:nvSpPr>
        <p:spPr>
          <a:xfrm>
            <a:off x="5614272" y="4377346"/>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4" name="Oval 13">
            <a:extLst>
              <a:ext uri="{FF2B5EF4-FFF2-40B4-BE49-F238E27FC236}">
                <a16:creationId xmlns:a16="http://schemas.microsoft.com/office/drawing/2014/main" id="{A874E0E1-EC6D-AD47-A650-8C06FBF10D75}"/>
              </a:ext>
            </a:extLst>
          </p:cNvPr>
          <p:cNvSpPr/>
          <p:nvPr/>
        </p:nvSpPr>
        <p:spPr>
          <a:xfrm>
            <a:off x="5436096" y="3220968"/>
            <a:ext cx="640080" cy="640080"/>
          </a:xfrm>
          <a:prstGeom prst="ellipse">
            <a:avLst/>
          </a:prstGeom>
          <a:solidFill>
            <a:schemeClr val="accent5">
              <a:lumMod val="20000"/>
              <a:lumOff val="80000"/>
              <a:alpha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sp>
        <p:nvSpPr>
          <p:cNvPr id="15" name="Oval 14">
            <a:extLst>
              <a:ext uri="{FF2B5EF4-FFF2-40B4-BE49-F238E27FC236}">
                <a16:creationId xmlns:a16="http://schemas.microsoft.com/office/drawing/2014/main" id="{94BF4BDE-C4BD-8546-9779-172B8EE86C1A}"/>
              </a:ext>
            </a:extLst>
          </p:cNvPr>
          <p:cNvSpPr/>
          <p:nvPr/>
        </p:nvSpPr>
        <p:spPr>
          <a:xfrm>
            <a:off x="3967924" y="3725584"/>
            <a:ext cx="640080" cy="640080"/>
          </a:xfrm>
          <a:prstGeom prst="ellipse">
            <a:avLst/>
          </a:prstGeom>
          <a:solidFill>
            <a:srgbClr val="C00000">
              <a:alpha val="50000"/>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endParaRPr lang="en-US" sz="2600" dirty="0">
              <a:solidFill>
                <a:schemeClr val="tx1"/>
              </a:solidFill>
            </a:endParaRPr>
          </a:p>
        </p:txBody>
      </p:sp>
      <p:cxnSp>
        <p:nvCxnSpPr>
          <p:cNvPr id="16" name="Straight Arrow Connector 15">
            <a:extLst>
              <a:ext uri="{FF2B5EF4-FFF2-40B4-BE49-F238E27FC236}">
                <a16:creationId xmlns:a16="http://schemas.microsoft.com/office/drawing/2014/main" id="{382CA00C-2F07-EF45-87A7-B93224D3663A}"/>
              </a:ext>
            </a:extLst>
          </p:cNvPr>
          <p:cNvCxnSpPr>
            <a:cxnSpLocks/>
            <a:stCxn id="8" idx="4"/>
            <a:endCxn id="9" idx="0"/>
          </p:cNvCxnSpPr>
          <p:nvPr/>
        </p:nvCxnSpPr>
        <p:spPr>
          <a:xfrm flipH="1">
            <a:off x="4928044" y="1760753"/>
            <a:ext cx="260020" cy="467415"/>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1697802C-3D1B-8F4B-B5D1-4EA996775B54}"/>
              </a:ext>
            </a:extLst>
          </p:cNvPr>
          <p:cNvCxnSpPr>
            <a:cxnSpLocks/>
            <a:stCxn id="14" idx="1"/>
            <a:endCxn id="9" idx="5"/>
          </p:cNvCxnSpPr>
          <p:nvPr/>
        </p:nvCxnSpPr>
        <p:spPr>
          <a:xfrm flipH="1" flipV="1">
            <a:off x="5154346" y="2774510"/>
            <a:ext cx="375488" cy="540196"/>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4F33D7D-588C-6D42-89E4-1A5C54E40336}"/>
              </a:ext>
            </a:extLst>
          </p:cNvPr>
          <p:cNvCxnSpPr>
            <a:cxnSpLocks/>
            <a:endCxn id="9" idx="2"/>
          </p:cNvCxnSpPr>
          <p:nvPr/>
        </p:nvCxnSpPr>
        <p:spPr>
          <a:xfrm flipV="1">
            <a:off x="4029537" y="2548208"/>
            <a:ext cx="578467" cy="460780"/>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11AC20EC-FCE5-7145-86BA-9F539EB2B039}"/>
              </a:ext>
            </a:extLst>
          </p:cNvPr>
          <p:cNvCxnSpPr>
            <a:cxnSpLocks/>
            <a:stCxn id="13" idx="0"/>
            <a:endCxn id="14" idx="4"/>
          </p:cNvCxnSpPr>
          <p:nvPr/>
        </p:nvCxnSpPr>
        <p:spPr>
          <a:xfrm flipH="1" flipV="1">
            <a:off x="5756136" y="3861048"/>
            <a:ext cx="178176" cy="516298"/>
          </a:xfrm>
          <a:prstGeom prst="straightConnector1">
            <a:avLst/>
          </a:prstGeom>
          <a:ln w="2540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E244219-1D30-8548-B5F5-A021697EEF33}"/>
              </a:ext>
            </a:extLst>
          </p:cNvPr>
          <p:cNvCxnSpPr>
            <a:cxnSpLocks/>
            <a:stCxn id="13" idx="2"/>
            <a:endCxn id="15" idx="5"/>
          </p:cNvCxnSpPr>
          <p:nvPr/>
        </p:nvCxnSpPr>
        <p:spPr>
          <a:xfrm flipH="1" flipV="1">
            <a:off x="4514266" y="4271926"/>
            <a:ext cx="1100006" cy="425460"/>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2DECCD1-0AF5-AD4E-82C8-3FCEE48F47FC}"/>
              </a:ext>
            </a:extLst>
          </p:cNvPr>
          <p:cNvCxnSpPr>
            <a:cxnSpLocks/>
            <a:stCxn id="12" idx="0"/>
            <a:endCxn id="15" idx="4"/>
          </p:cNvCxnSpPr>
          <p:nvPr/>
        </p:nvCxnSpPr>
        <p:spPr>
          <a:xfrm flipV="1">
            <a:off x="4216092" y="4365664"/>
            <a:ext cx="71872" cy="530635"/>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C895A0-391A-074D-9056-B5CF8A16DF55}"/>
              </a:ext>
            </a:extLst>
          </p:cNvPr>
          <p:cNvCxnSpPr>
            <a:cxnSpLocks/>
            <a:stCxn id="11" idx="6"/>
          </p:cNvCxnSpPr>
          <p:nvPr/>
        </p:nvCxnSpPr>
        <p:spPr>
          <a:xfrm flipV="1">
            <a:off x="3383707" y="4061330"/>
            <a:ext cx="568731" cy="93738"/>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87F0CE2-37D1-2C43-901E-8D9FFDB0D3A3}"/>
              </a:ext>
            </a:extLst>
          </p:cNvPr>
          <p:cNvCxnSpPr>
            <a:cxnSpLocks/>
            <a:stCxn id="10" idx="5"/>
            <a:endCxn id="15" idx="1"/>
          </p:cNvCxnSpPr>
          <p:nvPr/>
        </p:nvCxnSpPr>
        <p:spPr>
          <a:xfrm>
            <a:off x="3935799" y="3343463"/>
            <a:ext cx="125863" cy="475859"/>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2263D263-63AA-C844-8291-769A3FF46658}"/>
              </a:ext>
            </a:extLst>
          </p:cNvPr>
          <p:cNvCxnSpPr>
            <a:cxnSpLocks/>
            <a:endCxn id="15" idx="7"/>
          </p:cNvCxnSpPr>
          <p:nvPr/>
        </p:nvCxnSpPr>
        <p:spPr>
          <a:xfrm flipH="1">
            <a:off x="4514266" y="2906444"/>
            <a:ext cx="315382" cy="912878"/>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B34EBC40-EA7E-C44B-801F-E31D928D3877}"/>
              </a:ext>
            </a:extLst>
          </p:cNvPr>
          <p:cNvSpPr txBox="1"/>
          <p:nvPr/>
        </p:nvSpPr>
        <p:spPr>
          <a:xfrm>
            <a:off x="1740799" y="5746164"/>
            <a:ext cx="5022458" cy="707886"/>
          </a:xfrm>
          <a:prstGeom prst="rect">
            <a:avLst/>
          </a:prstGeom>
          <a:noFill/>
        </p:spPr>
        <p:txBody>
          <a:bodyPr wrap="square" rtlCol="0">
            <a:spAutoFit/>
          </a:bodyPr>
          <a:lstStyle/>
          <a:p>
            <a:pPr algn="ctr"/>
            <a:r>
              <a:rPr lang="en-US" sz="2000" dirty="0">
                <a:solidFill>
                  <a:schemeClr val="accent1">
                    <a:lumMod val="75000"/>
                  </a:schemeClr>
                </a:solidFill>
                <a:latin typeface="Calibri" panose="020F0502020204030204" pitchFamily="34" charset="0"/>
                <a:cs typeface="Calibri" panose="020F0502020204030204" pitchFamily="34" charset="0"/>
              </a:rPr>
              <a:t>The shaded node interacts, in some ways, with the linked nodes shown by the dotted line</a:t>
            </a:r>
          </a:p>
        </p:txBody>
      </p:sp>
      <p:cxnSp>
        <p:nvCxnSpPr>
          <p:cNvPr id="61" name="Straight Arrow Connector 60">
            <a:extLst>
              <a:ext uri="{FF2B5EF4-FFF2-40B4-BE49-F238E27FC236}">
                <a16:creationId xmlns:a16="http://schemas.microsoft.com/office/drawing/2014/main" id="{A5EF605E-E536-164B-BDAE-D96F36C89981}"/>
              </a:ext>
            </a:extLst>
          </p:cNvPr>
          <p:cNvCxnSpPr>
            <a:cxnSpLocks/>
            <a:stCxn id="14" idx="2"/>
            <a:endCxn id="15" idx="6"/>
          </p:cNvCxnSpPr>
          <p:nvPr/>
        </p:nvCxnSpPr>
        <p:spPr>
          <a:xfrm flipH="1">
            <a:off x="4608004" y="3541008"/>
            <a:ext cx="828092" cy="504616"/>
          </a:xfrm>
          <a:prstGeom prst="straightConnector1">
            <a:avLst/>
          </a:prstGeom>
          <a:ln w="25400">
            <a:solidFill>
              <a:srgbClr val="C00000"/>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0756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b="1" dirty="0">
                <a:solidFill>
                  <a:srgbClr val="C00000"/>
                </a:solidFill>
              </a:rPr>
              <a:t>Complexity</a:t>
            </a:r>
            <a:r>
              <a:rPr lang="en-US" dirty="0"/>
              <a:t> is related to the </a:t>
            </a:r>
            <a:br>
              <a:rPr lang="en-US" dirty="0"/>
            </a:br>
            <a:r>
              <a:rPr lang="en-US" dirty="0"/>
              <a:t>number of relationships between elements </a:t>
            </a:r>
            <a:br>
              <a:rPr lang="en-US" dirty="0"/>
            </a:br>
            <a:r>
              <a:rPr lang="en-US" dirty="0"/>
              <a:t>in a program and the type and nature of these relationships</a:t>
            </a:r>
          </a:p>
          <a:p>
            <a:r>
              <a:rPr lang="en-US" dirty="0">
                <a:solidFill>
                  <a:schemeClr val="accent1"/>
                </a:solidFill>
              </a:rPr>
              <a:t>The number of relationships between entities </a:t>
            </a:r>
            <a:r>
              <a:rPr lang="en-US" dirty="0"/>
              <a:t>is called the </a:t>
            </a:r>
            <a:r>
              <a:rPr lang="en-US" dirty="0">
                <a:solidFill>
                  <a:srgbClr val="C00000"/>
                </a:solidFill>
              </a:rPr>
              <a:t>coupling</a:t>
            </a:r>
            <a:r>
              <a:rPr lang="en-US" dirty="0"/>
              <a:t>. The higher the coupling, the more complex the system. </a:t>
            </a:r>
          </a:p>
          <a:p>
            <a:pPr lvl="1"/>
            <a:r>
              <a:rPr lang="en-US" dirty="0"/>
              <a:t>The shaded node has a relatively </a:t>
            </a:r>
            <a:r>
              <a:rPr lang="en-US" dirty="0">
                <a:solidFill>
                  <a:srgbClr val="C00000"/>
                </a:solidFill>
              </a:rPr>
              <a:t>high coupling </a:t>
            </a:r>
            <a:r>
              <a:rPr lang="en-US" dirty="0"/>
              <a:t>because it has relationships with six other nodes.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Program complexity</a:t>
            </a:r>
          </a:p>
        </p:txBody>
      </p:sp>
    </p:spTree>
    <p:extLst>
      <p:ext uri="{BB962C8B-B14F-4D97-AF65-F5344CB8AC3E}">
        <p14:creationId xmlns:p14="http://schemas.microsoft.com/office/powerpoint/2010/main" val="194704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09575553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066627"/>
            <a:ext cx="8712968" cy="5453235"/>
          </a:xfrm>
        </p:spPr>
        <p:txBody>
          <a:bodyPr/>
          <a:lstStyle/>
          <a:p>
            <a:r>
              <a:rPr lang="en-US" dirty="0"/>
              <a:t>A </a:t>
            </a:r>
            <a:r>
              <a:rPr lang="en-US" b="1" dirty="0">
                <a:solidFill>
                  <a:srgbClr val="C00000"/>
                </a:solidFill>
              </a:rPr>
              <a:t>static relationship </a:t>
            </a:r>
            <a:r>
              <a:rPr lang="en-US" dirty="0"/>
              <a:t>is one that is stable and does not depend on program execution. </a:t>
            </a:r>
          </a:p>
          <a:p>
            <a:pPr lvl="1"/>
            <a:r>
              <a:rPr lang="en-US" dirty="0"/>
              <a:t>Whether or not one component is </a:t>
            </a:r>
            <a:br>
              <a:rPr lang="en-US" dirty="0"/>
            </a:br>
            <a:r>
              <a:rPr lang="en-US" dirty="0">
                <a:solidFill>
                  <a:srgbClr val="C00000"/>
                </a:solidFill>
              </a:rPr>
              <a:t>part</a:t>
            </a:r>
            <a:r>
              <a:rPr lang="en-US" dirty="0"/>
              <a:t> of another component is a static relationship. </a:t>
            </a:r>
          </a:p>
          <a:p>
            <a:endParaRPr lang="en-US" dirty="0"/>
          </a:p>
          <a:p>
            <a:r>
              <a:rPr lang="en-US" b="1" dirty="0">
                <a:solidFill>
                  <a:srgbClr val="C00000"/>
                </a:solidFill>
              </a:rPr>
              <a:t>Dynamic relationships</a:t>
            </a:r>
            <a:r>
              <a:rPr lang="en-US" dirty="0"/>
              <a:t>, which change over time, are more complex than static relationships. </a:t>
            </a:r>
          </a:p>
          <a:p>
            <a:pPr lvl="1"/>
            <a:r>
              <a:rPr lang="en-US" dirty="0"/>
              <a:t>An example of a dynamic relationship is </a:t>
            </a:r>
            <a:br>
              <a:rPr lang="en-US" dirty="0"/>
            </a:br>
            <a:r>
              <a:rPr lang="en-US" dirty="0"/>
              <a:t>the ‘</a:t>
            </a:r>
            <a:r>
              <a:rPr lang="en-US" dirty="0">
                <a:solidFill>
                  <a:srgbClr val="C00000"/>
                </a:solidFill>
              </a:rPr>
              <a:t>calls</a:t>
            </a:r>
            <a:r>
              <a:rPr lang="en-US" dirty="0"/>
              <a:t>’ relationship between functions.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Software complexity</a:t>
            </a:r>
          </a:p>
        </p:txBody>
      </p:sp>
    </p:spTree>
    <p:extLst>
      <p:ext uri="{BB962C8B-B14F-4D97-AF65-F5344CB8AC3E}">
        <p14:creationId xmlns:p14="http://schemas.microsoft.com/office/powerpoint/2010/main" val="37574684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Types of complexity</a:t>
            </a:r>
          </a:p>
        </p:txBody>
      </p:sp>
      <p:sp>
        <p:nvSpPr>
          <p:cNvPr id="7" name="Rounded Rectangle 6">
            <a:extLst>
              <a:ext uri="{FF2B5EF4-FFF2-40B4-BE49-F238E27FC236}">
                <a16:creationId xmlns:a16="http://schemas.microsoft.com/office/drawing/2014/main" id="{FAF5986B-B10C-714E-B6DF-16553BC6CC72}"/>
              </a:ext>
            </a:extLst>
          </p:cNvPr>
          <p:cNvSpPr>
            <a:spLocks noChangeArrowheads="1"/>
          </p:cNvSpPr>
          <p:nvPr/>
        </p:nvSpPr>
        <p:spPr bwMode="auto">
          <a:xfrm>
            <a:off x="263174" y="1268760"/>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Reading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8" name="Rounded Rectangle 7">
            <a:extLst>
              <a:ext uri="{FF2B5EF4-FFF2-40B4-BE49-F238E27FC236}">
                <a16:creationId xmlns:a16="http://schemas.microsoft.com/office/drawing/2014/main" id="{02FACE76-DCA2-C341-8EDA-76C305C90573}"/>
              </a:ext>
            </a:extLst>
          </p:cNvPr>
          <p:cNvSpPr>
            <a:spLocks noChangeArrowheads="1"/>
          </p:cNvSpPr>
          <p:nvPr/>
        </p:nvSpPr>
        <p:spPr bwMode="auto">
          <a:xfrm>
            <a:off x="263174" y="2612472"/>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Structural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9" name="Rounded Rectangle 8">
            <a:extLst>
              <a:ext uri="{FF2B5EF4-FFF2-40B4-BE49-F238E27FC236}">
                <a16:creationId xmlns:a16="http://schemas.microsoft.com/office/drawing/2014/main" id="{081D080E-7219-094D-B8E8-A5D15DDC2E9E}"/>
              </a:ext>
            </a:extLst>
          </p:cNvPr>
          <p:cNvSpPr>
            <a:spLocks noChangeArrowheads="1"/>
          </p:cNvSpPr>
          <p:nvPr/>
        </p:nvSpPr>
        <p:spPr bwMode="auto">
          <a:xfrm>
            <a:off x="263174" y="3956184"/>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Data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10" name="Rounded Rectangle 9">
            <a:extLst>
              <a:ext uri="{FF2B5EF4-FFF2-40B4-BE49-F238E27FC236}">
                <a16:creationId xmlns:a16="http://schemas.microsoft.com/office/drawing/2014/main" id="{13A0B579-0C5E-CB4A-A50A-E6ABEEBD93D4}"/>
              </a:ext>
            </a:extLst>
          </p:cNvPr>
          <p:cNvSpPr>
            <a:spLocks noChangeArrowheads="1"/>
          </p:cNvSpPr>
          <p:nvPr/>
        </p:nvSpPr>
        <p:spPr bwMode="auto">
          <a:xfrm>
            <a:off x="263174" y="5299897"/>
            <a:ext cx="2424964" cy="108143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Decision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complexity</a:t>
            </a:r>
          </a:p>
        </p:txBody>
      </p:sp>
      <p:sp>
        <p:nvSpPr>
          <p:cNvPr id="11" name="Rounded Rectangle 10">
            <a:extLst>
              <a:ext uri="{FF2B5EF4-FFF2-40B4-BE49-F238E27FC236}">
                <a16:creationId xmlns:a16="http://schemas.microsoft.com/office/drawing/2014/main" id="{8B2FF968-7AB0-394D-A985-5CF4CB2759CE}"/>
              </a:ext>
            </a:extLst>
          </p:cNvPr>
          <p:cNvSpPr>
            <a:spLocks noChangeArrowheads="1"/>
          </p:cNvSpPr>
          <p:nvPr/>
        </p:nvSpPr>
        <p:spPr bwMode="auto">
          <a:xfrm>
            <a:off x="2686115" y="1281925"/>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how hard it is to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read and understand the program.</a:t>
            </a:r>
          </a:p>
        </p:txBody>
      </p:sp>
      <p:sp>
        <p:nvSpPr>
          <p:cNvPr id="12" name="Rounded Rectangle 11">
            <a:extLst>
              <a:ext uri="{FF2B5EF4-FFF2-40B4-BE49-F238E27FC236}">
                <a16:creationId xmlns:a16="http://schemas.microsoft.com/office/drawing/2014/main" id="{1E3B025F-8A15-5D4C-96D2-7424106731C1}"/>
              </a:ext>
            </a:extLst>
          </p:cNvPr>
          <p:cNvSpPr>
            <a:spLocks noChangeArrowheads="1"/>
          </p:cNvSpPr>
          <p:nvPr/>
        </p:nvSpPr>
        <p:spPr bwMode="auto">
          <a:xfrm>
            <a:off x="2687781" y="2612471"/>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the number and types of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relationship between the structures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(classes, objects, methods or functions) in your program.</a:t>
            </a:r>
          </a:p>
        </p:txBody>
      </p:sp>
      <p:sp>
        <p:nvSpPr>
          <p:cNvPr id="13" name="Rounded Rectangle 12">
            <a:extLst>
              <a:ext uri="{FF2B5EF4-FFF2-40B4-BE49-F238E27FC236}">
                <a16:creationId xmlns:a16="http://schemas.microsoft.com/office/drawing/2014/main" id="{9AB478D0-F713-D04A-A08D-571252745B33}"/>
              </a:ext>
            </a:extLst>
          </p:cNvPr>
          <p:cNvSpPr>
            <a:spLocks noChangeArrowheads="1"/>
          </p:cNvSpPr>
          <p:nvPr/>
        </p:nvSpPr>
        <p:spPr bwMode="auto">
          <a:xfrm>
            <a:off x="2698900" y="3956184"/>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the representations of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data used and relationships between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the data elements in your program.</a:t>
            </a:r>
          </a:p>
        </p:txBody>
      </p:sp>
      <p:sp>
        <p:nvSpPr>
          <p:cNvPr id="14" name="Rounded Rectangle 13">
            <a:extLst>
              <a:ext uri="{FF2B5EF4-FFF2-40B4-BE49-F238E27FC236}">
                <a16:creationId xmlns:a16="http://schemas.microsoft.com/office/drawing/2014/main" id="{386E7AE7-9131-1C42-BEB9-E9C1FF6596D6}"/>
              </a:ext>
            </a:extLst>
          </p:cNvPr>
          <p:cNvSpPr>
            <a:spLocks noChangeArrowheads="1"/>
          </p:cNvSpPr>
          <p:nvPr/>
        </p:nvSpPr>
        <p:spPr bwMode="auto">
          <a:xfrm>
            <a:off x="2698900" y="5313063"/>
            <a:ext cx="6134357" cy="106826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This reflects the complexity of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the decisions in your program</a:t>
            </a:r>
          </a:p>
        </p:txBody>
      </p:sp>
    </p:spTree>
    <p:extLst>
      <p:ext uri="{BB962C8B-B14F-4D97-AF65-F5344CB8AC3E}">
        <p14:creationId xmlns:p14="http://schemas.microsoft.com/office/powerpoint/2010/main" val="4660346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Complexity reduction guidelines</a:t>
            </a:r>
          </a:p>
        </p:txBody>
      </p:sp>
      <p:sp>
        <p:nvSpPr>
          <p:cNvPr id="7" name="Rounded Rectangle 6">
            <a:extLst>
              <a:ext uri="{FF2B5EF4-FFF2-40B4-BE49-F238E27FC236}">
                <a16:creationId xmlns:a16="http://schemas.microsoft.com/office/drawing/2014/main" id="{139E4300-6F4B-FB48-A091-B7DB0E156A88}"/>
              </a:ext>
            </a:extLst>
          </p:cNvPr>
          <p:cNvSpPr>
            <a:spLocks noChangeArrowheads="1"/>
          </p:cNvSpPr>
          <p:nvPr/>
        </p:nvSpPr>
        <p:spPr bwMode="auto">
          <a:xfrm>
            <a:off x="611832" y="1082959"/>
            <a:ext cx="8064624" cy="79787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Structural complexity</a:t>
            </a:r>
          </a:p>
        </p:txBody>
      </p:sp>
      <p:sp>
        <p:nvSpPr>
          <p:cNvPr id="8" name="Rounded Rectangle 7">
            <a:extLst>
              <a:ext uri="{FF2B5EF4-FFF2-40B4-BE49-F238E27FC236}">
                <a16:creationId xmlns:a16="http://schemas.microsoft.com/office/drawing/2014/main" id="{1D1610F9-FD82-534E-905C-3549002DD6A7}"/>
              </a:ext>
            </a:extLst>
          </p:cNvPr>
          <p:cNvSpPr>
            <a:spLocks noChangeArrowheads="1"/>
          </p:cNvSpPr>
          <p:nvPr/>
        </p:nvSpPr>
        <p:spPr bwMode="auto">
          <a:xfrm>
            <a:off x="611832" y="2115950"/>
            <a:ext cx="8064624" cy="437692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Functions should do one thing and one thing only</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Functions should never have side-effects</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Every class should have a single responsibility</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Minimize the depth of inheritance hierarchies</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Avoid multiple inheritance</a:t>
            </a:r>
          </a:p>
          <a:p>
            <a:pPr marL="342900" indent="-342900">
              <a:spcAft>
                <a:spcPts val="1200"/>
              </a:spcAft>
              <a:buFont typeface="Arial" panose="020B0604020202020204" pitchFamily="34" charset="0"/>
              <a:buChar char="•"/>
              <a:defRPr/>
            </a:pPr>
            <a:r>
              <a:rPr lang="en-US" sz="2600" dirty="0">
                <a:latin typeface="Calibri" panose="020F0502020204030204" pitchFamily="34" charset="0"/>
                <a:cs typeface="Calibri" panose="020F0502020204030204" pitchFamily="34" charset="0"/>
              </a:rPr>
              <a:t>Avoid threads (parallelism) unless absolutely necessary</a:t>
            </a:r>
          </a:p>
          <a:p>
            <a:pPr algn="ctr">
              <a:defRP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763988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Complexity reduction guidelines</a:t>
            </a:r>
          </a:p>
        </p:txBody>
      </p:sp>
      <p:sp>
        <p:nvSpPr>
          <p:cNvPr id="7" name="Rounded Rectangle 6">
            <a:extLst>
              <a:ext uri="{FF2B5EF4-FFF2-40B4-BE49-F238E27FC236}">
                <a16:creationId xmlns:a16="http://schemas.microsoft.com/office/drawing/2014/main" id="{139E4300-6F4B-FB48-A091-B7DB0E156A88}"/>
              </a:ext>
            </a:extLst>
          </p:cNvPr>
          <p:cNvSpPr>
            <a:spLocks noChangeArrowheads="1"/>
          </p:cNvSpPr>
          <p:nvPr/>
        </p:nvSpPr>
        <p:spPr bwMode="auto">
          <a:xfrm>
            <a:off x="611832" y="1082959"/>
            <a:ext cx="8064624" cy="79787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Data complexity</a:t>
            </a:r>
          </a:p>
        </p:txBody>
      </p:sp>
      <p:sp>
        <p:nvSpPr>
          <p:cNvPr id="8" name="Rounded Rectangle 7">
            <a:extLst>
              <a:ext uri="{FF2B5EF4-FFF2-40B4-BE49-F238E27FC236}">
                <a16:creationId xmlns:a16="http://schemas.microsoft.com/office/drawing/2014/main" id="{1D1610F9-FD82-534E-905C-3549002DD6A7}"/>
              </a:ext>
            </a:extLst>
          </p:cNvPr>
          <p:cNvSpPr>
            <a:spLocks noChangeArrowheads="1"/>
          </p:cNvSpPr>
          <p:nvPr/>
        </p:nvSpPr>
        <p:spPr bwMode="auto">
          <a:xfrm>
            <a:off x="611832" y="2115950"/>
            <a:ext cx="8064624" cy="437692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Define interfaces for all abstractions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Define abstract data types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Avoid using floating-point numbers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Never use data aliases</a:t>
            </a:r>
          </a:p>
          <a:p>
            <a:pPr marL="342900" indent="-342900">
              <a:spcAft>
                <a:spcPts val="1200"/>
              </a:spcAft>
              <a:buFont typeface="Arial" panose="020B0604020202020204" pitchFamily="34" charset="0"/>
              <a:buChar char="•"/>
              <a:defRPr/>
            </a:pPr>
            <a:endParaRPr lang="en-US" sz="2600" dirty="0">
              <a:latin typeface="Calibri" panose="020F0502020204030204" pitchFamily="34" charset="0"/>
              <a:cs typeface="Calibri" panose="020F0502020204030204" pitchFamily="34" charset="0"/>
            </a:endParaRPr>
          </a:p>
          <a:p>
            <a:pPr algn="ctr">
              <a:defRP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98417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Complexity reduction guidelines</a:t>
            </a:r>
          </a:p>
        </p:txBody>
      </p:sp>
      <p:sp>
        <p:nvSpPr>
          <p:cNvPr id="7" name="Rounded Rectangle 6">
            <a:extLst>
              <a:ext uri="{FF2B5EF4-FFF2-40B4-BE49-F238E27FC236}">
                <a16:creationId xmlns:a16="http://schemas.microsoft.com/office/drawing/2014/main" id="{139E4300-6F4B-FB48-A091-B7DB0E156A88}"/>
              </a:ext>
            </a:extLst>
          </p:cNvPr>
          <p:cNvSpPr>
            <a:spLocks noChangeArrowheads="1"/>
          </p:cNvSpPr>
          <p:nvPr/>
        </p:nvSpPr>
        <p:spPr bwMode="auto">
          <a:xfrm>
            <a:off x="611832" y="1082959"/>
            <a:ext cx="8064624" cy="797871"/>
          </a:xfrm>
          <a:prstGeom prst="roundRect">
            <a:avLst>
              <a:gd name="adj" fmla="val 16710"/>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Conditional complexity</a:t>
            </a:r>
          </a:p>
        </p:txBody>
      </p:sp>
      <p:sp>
        <p:nvSpPr>
          <p:cNvPr id="8" name="Rounded Rectangle 7">
            <a:extLst>
              <a:ext uri="{FF2B5EF4-FFF2-40B4-BE49-F238E27FC236}">
                <a16:creationId xmlns:a16="http://schemas.microsoft.com/office/drawing/2014/main" id="{1D1610F9-FD82-534E-905C-3549002DD6A7}"/>
              </a:ext>
            </a:extLst>
          </p:cNvPr>
          <p:cNvSpPr>
            <a:spLocks noChangeArrowheads="1"/>
          </p:cNvSpPr>
          <p:nvPr/>
        </p:nvSpPr>
        <p:spPr bwMode="auto">
          <a:xfrm>
            <a:off x="611832" y="2115950"/>
            <a:ext cx="8064624" cy="4376925"/>
          </a:xfrm>
          <a:prstGeom prst="roundRect">
            <a:avLst>
              <a:gd name="adj" fmla="val 8023"/>
            </a:avLst>
          </a:prstGeom>
          <a:solidFill>
            <a:srgbClr val="FFD579">
              <a:alpha val="20000"/>
            </a:srgbClr>
          </a:solidFill>
          <a:ln w="28575">
            <a:solidFill>
              <a:schemeClr val="accent1">
                <a:lumMod val="75000"/>
              </a:schemeClr>
            </a:solidFill>
            <a:round/>
            <a:headEnd/>
            <a:tailEnd/>
          </a:ln>
          <a:effectLst/>
        </p:spPr>
        <p:txBody>
          <a:bodyPr wrap="none" lIns="0" tIns="0" rIns="0" bIns="0" anchor="ctr"/>
          <a:lstStyle/>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Avoid deeply nested conditional statements</a:t>
            </a:r>
          </a:p>
          <a:p>
            <a:pPr marL="342900" indent="-342900">
              <a:spcAft>
                <a:spcPts val="1200"/>
              </a:spcAft>
              <a:buFont typeface="Arial" panose="020B0604020202020204" pitchFamily="34" charset="0"/>
              <a:buChar char="•"/>
              <a:defRPr/>
            </a:pPr>
            <a:r>
              <a:rPr lang="en-US" sz="3200" dirty="0">
                <a:latin typeface="Calibri" panose="020F0502020204030204" pitchFamily="34" charset="0"/>
                <a:cs typeface="Calibri" panose="020F0502020204030204" pitchFamily="34" charset="0"/>
              </a:rPr>
              <a:t>Avoid complex conditional expressions</a:t>
            </a:r>
          </a:p>
          <a:p>
            <a:pPr marL="342900" indent="-342900">
              <a:spcAft>
                <a:spcPts val="1200"/>
              </a:spcAft>
              <a:buFont typeface="Arial" panose="020B0604020202020204" pitchFamily="34" charset="0"/>
              <a:buChar char="•"/>
              <a:defRPr/>
            </a:pPr>
            <a:endParaRPr lang="en-US" sz="2600" dirty="0">
              <a:latin typeface="Calibri" panose="020F0502020204030204" pitchFamily="34" charset="0"/>
              <a:cs typeface="Calibri" panose="020F0502020204030204" pitchFamily="34" charset="0"/>
            </a:endParaRPr>
          </a:p>
          <a:p>
            <a:pPr algn="ctr">
              <a:defRP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365055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68760"/>
            <a:ext cx="8712968" cy="5251102"/>
          </a:xfrm>
        </p:spPr>
        <p:txBody>
          <a:bodyPr/>
          <a:lstStyle/>
          <a:p>
            <a:r>
              <a:rPr lang="en-US" dirty="0"/>
              <a:t>You should design classes so that there is only </a:t>
            </a:r>
            <a:br>
              <a:rPr lang="en-US" dirty="0"/>
            </a:br>
            <a:r>
              <a:rPr lang="en-US" b="1" dirty="0">
                <a:solidFill>
                  <a:srgbClr val="C00000"/>
                </a:solidFill>
              </a:rPr>
              <a:t>a single reason to change </a:t>
            </a:r>
            <a:r>
              <a:rPr lang="en-US" dirty="0"/>
              <a:t>a class. </a:t>
            </a:r>
          </a:p>
          <a:p>
            <a:pPr lvl="1"/>
            <a:r>
              <a:rPr lang="en-US" dirty="0"/>
              <a:t>If you adopt this approach, your classes will be smaller and more cohesive.</a:t>
            </a:r>
          </a:p>
          <a:p>
            <a:pPr lvl="1"/>
            <a:r>
              <a:rPr lang="en-US" dirty="0"/>
              <a:t>They will therefore be less complex and easier to understand and change. </a:t>
            </a:r>
          </a:p>
          <a:p>
            <a:r>
              <a:rPr lang="en-US" dirty="0"/>
              <a:t>The </a:t>
            </a:r>
            <a:r>
              <a:rPr lang="en-US" b="1" dirty="0">
                <a:solidFill>
                  <a:srgbClr val="C00000"/>
                </a:solidFill>
              </a:rPr>
              <a:t>single responsibility principle</a:t>
            </a:r>
          </a:p>
          <a:p>
            <a:pPr lvl="1"/>
            <a:r>
              <a:rPr lang="en-US" dirty="0"/>
              <a:t>Gather together the things that change for the same reasons. </a:t>
            </a:r>
          </a:p>
          <a:p>
            <a:pPr lvl="1"/>
            <a:r>
              <a:rPr lang="en-US" dirty="0"/>
              <a:t>Separate those things that change for different reasons</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Ensure that every class </a:t>
            </a:r>
            <a:br>
              <a:rPr lang="en-US" dirty="0">
                <a:solidFill>
                  <a:schemeClr val="tx2"/>
                </a:solidFill>
              </a:rPr>
            </a:br>
            <a:r>
              <a:rPr lang="en-US" dirty="0">
                <a:solidFill>
                  <a:schemeClr val="tx2"/>
                </a:solidFill>
              </a:rPr>
              <a:t>has a single responsibility</a:t>
            </a:r>
          </a:p>
        </p:txBody>
      </p:sp>
    </p:spTree>
    <p:extLst>
      <p:ext uri="{BB962C8B-B14F-4D97-AF65-F5344CB8AC3E}">
        <p14:creationId xmlns:p14="http://schemas.microsoft.com/office/powerpoint/2010/main" val="365538808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49995"/>
          </a:xfrm>
        </p:spPr>
        <p:txBody>
          <a:bodyPr/>
          <a:lstStyle/>
          <a:p>
            <a:r>
              <a:rPr lang="en-US" dirty="0">
                <a:solidFill>
                  <a:schemeClr val="tx2"/>
                </a:solidFill>
              </a:rPr>
              <a:t>The </a:t>
            </a:r>
            <a:r>
              <a:rPr lang="en-US" dirty="0" err="1">
                <a:solidFill>
                  <a:schemeClr val="tx2"/>
                </a:solidFill>
              </a:rPr>
              <a:t>DeviceInventory</a:t>
            </a:r>
            <a:r>
              <a:rPr lang="en-US" dirty="0">
                <a:solidFill>
                  <a:schemeClr val="tx2"/>
                </a:solidFill>
              </a:rPr>
              <a:t> class</a:t>
            </a:r>
          </a:p>
        </p:txBody>
      </p:sp>
      <p:sp>
        <p:nvSpPr>
          <p:cNvPr id="8" name="Rounded Rectangle 7">
            <a:extLst>
              <a:ext uri="{FF2B5EF4-FFF2-40B4-BE49-F238E27FC236}">
                <a16:creationId xmlns:a16="http://schemas.microsoft.com/office/drawing/2014/main" id="{B0FA1E2C-8DB5-C240-A191-55920A02A9D3}"/>
              </a:ext>
            </a:extLst>
          </p:cNvPr>
          <p:cNvSpPr>
            <a:spLocks noChangeArrowheads="1"/>
          </p:cNvSpPr>
          <p:nvPr/>
        </p:nvSpPr>
        <p:spPr bwMode="auto">
          <a:xfrm>
            <a:off x="539552" y="1141841"/>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latin typeface="Calibri" panose="020F0502020204030204" pitchFamily="34" charset="0"/>
                <a:cs typeface="Calibri" panose="020F0502020204030204" pitchFamily="34" charset="0"/>
              </a:rPr>
              <a:t>DeviceInventory</a:t>
            </a:r>
            <a:endParaRPr lang="en-US" sz="2800" b="1" dirty="0">
              <a:latin typeface="Calibri" panose="020F0502020204030204" pitchFamily="34" charset="0"/>
              <a:cs typeface="Calibri" panose="020F0502020204030204" pitchFamily="34" charset="0"/>
            </a:endParaRPr>
          </a:p>
        </p:txBody>
      </p:sp>
      <p:sp>
        <p:nvSpPr>
          <p:cNvPr id="9" name="Rounded Rectangle 8">
            <a:extLst>
              <a:ext uri="{FF2B5EF4-FFF2-40B4-BE49-F238E27FC236}">
                <a16:creationId xmlns:a16="http://schemas.microsoft.com/office/drawing/2014/main" id="{C40166E6-2860-9C42-BF68-6F63E7845D53}"/>
              </a:ext>
            </a:extLst>
          </p:cNvPr>
          <p:cNvSpPr>
            <a:spLocks noChangeArrowheads="1"/>
          </p:cNvSpPr>
          <p:nvPr/>
        </p:nvSpPr>
        <p:spPr bwMode="auto">
          <a:xfrm>
            <a:off x="539552" y="1857486"/>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a:latin typeface="Calibri" panose="020F0502020204030204" pitchFamily="34" charset="0"/>
                <a:cs typeface="Calibri" panose="020F0502020204030204" pitchFamily="34" charset="0"/>
              </a:rPr>
              <a:t>laptops</a:t>
            </a:r>
          </a:p>
          <a:p>
            <a:pPr marL="182880">
              <a:defRPr/>
            </a:pPr>
            <a:r>
              <a:rPr lang="en-US" sz="2600" dirty="0">
                <a:latin typeface="Calibri" panose="020F0502020204030204" pitchFamily="34" charset="0"/>
                <a:cs typeface="Calibri" panose="020F0502020204030204" pitchFamily="34" charset="0"/>
              </a:rPr>
              <a:t>tablets</a:t>
            </a:r>
          </a:p>
          <a:p>
            <a:pPr marL="182880">
              <a:defRPr/>
            </a:pPr>
            <a:r>
              <a:rPr lang="en-US" sz="2600" dirty="0">
                <a:latin typeface="Calibri" panose="020F0502020204030204" pitchFamily="34" charset="0"/>
                <a:cs typeface="Calibri" panose="020F0502020204030204" pitchFamily="34" charset="0"/>
              </a:rPr>
              <a:t>phones</a:t>
            </a:r>
          </a:p>
          <a:p>
            <a:pPr marL="182880">
              <a:defRPr/>
            </a:pPr>
            <a:r>
              <a:rPr lang="en-US" sz="2600" dirty="0" err="1">
                <a:latin typeface="Calibri" panose="020F0502020204030204" pitchFamily="34" charset="0"/>
                <a:cs typeface="Calibri" panose="020F0502020204030204" pitchFamily="34" charset="0"/>
              </a:rPr>
              <a:t>device_assignment</a:t>
            </a:r>
            <a:endParaRPr lang="en-US" sz="2600"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2646393-BBAC-274C-B7F2-4214055CE89F}"/>
              </a:ext>
            </a:extLst>
          </p:cNvPr>
          <p:cNvSpPr>
            <a:spLocks noChangeArrowheads="1"/>
          </p:cNvSpPr>
          <p:nvPr/>
        </p:nvSpPr>
        <p:spPr bwMode="auto">
          <a:xfrm>
            <a:off x="539552" y="3533667"/>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addDevice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removeDevice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unassignDevice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getDeviceAssignment</a:t>
            </a:r>
            <a:endParaRPr lang="en-US" sz="2600" dirty="0">
              <a:latin typeface="Calibri" panose="020F0502020204030204" pitchFamily="34" charset="0"/>
              <a:cs typeface="Calibri" panose="020F0502020204030204" pitchFamily="34" charset="0"/>
            </a:endParaRPr>
          </a:p>
        </p:txBody>
      </p:sp>
      <p:sp>
        <p:nvSpPr>
          <p:cNvPr id="12" name="Rounded Rectangle 11">
            <a:extLst>
              <a:ext uri="{FF2B5EF4-FFF2-40B4-BE49-F238E27FC236}">
                <a16:creationId xmlns:a16="http://schemas.microsoft.com/office/drawing/2014/main" id="{90A22FF0-84B1-6748-9F17-1DA24096F2D9}"/>
              </a:ext>
            </a:extLst>
          </p:cNvPr>
          <p:cNvSpPr>
            <a:spLocks noChangeArrowheads="1"/>
          </p:cNvSpPr>
          <p:nvPr/>
        </p:nvSpPr>
        <p:spPr bwMode="auto">
          <a:xfrm>
            <a:off x="5109654" y="1105334"/>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latin typeface="Calibri" panose="020F0502020204030204" pitchFamily="34" charset="0"/>
                <a:cs typeface="Calibri" panose="020F0502020204030204" pitchFamily="34" charset="0"/>
              </a:rPr>
              <a:t>DeviceInventory</a:t>
            </a:r>
            <a:endParaRPr lang="en-US" sz="2800" b="1" dirty="0">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37A11F26-D215-1549-A7E8-73004CFB7E86}"/>
              </a:ext>
            </a:extLst>
          </p:cNvPr>
          <p:cNvSpPr>
            <a:spLocks noChangeArrowheads="1"/>
          </p:cNvSpPr>
          <p:nvPr/>
        </p:nvSpPr>
        <p:spPr bwMode="auto">
          <a:xfrm>
            <a:off x="5109654" y="1820979"/>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a:latin typeface="Calibri" panose="020F0502020204030204" pitchFamily="34" charset="0"/>
                <a:cs typeface="Calibri" panose="020F0502020204030204" pitchFamily="34" charset="0"/>
              </a:rPr>
              <a:t>laptops</a:t>
            </a:r>
          </a:p>
          <a:p>
            <a:pPr marL="182880">
              <a:defRPr/>
            </a:pPr>
            <a:r>
              <a:rPr lang="en-US" sz="2600" dirty="0">
                <a:latin typeface="Calibri" panose="020F0502020204030204" pitchFamily="34" charset="0"/>
                <a:cs typeface="Calibri" panose="020F0502020204030204" pitchFamily="34" charset="0"/>
              </a:rPr>
              <a:t>tablets</a:t>
            </a:r>
          </a:p>
          <a:p>
            <a:pPr marL="182880">
              <a:defRPr/>
            </a:pPr>
            <a:r>
              <a:rPr lang="en-US" sz="2600" dirty="0">
                <a:latin typeface="Calibri" panose="020F0502020204030204" pitchFamily="34" charset="0"/>
                <a:cs typeface="Calibri" panose="020F0502020204030204" pitchFamily="34" charset="0"/>
              </a:rPr>
              <a:t>phones</a:t>
            </a:r>
          </a:p>
          <a:p>
            <a:pPr marL="182880">
              <a:defRPr/>
            </a:pPr>
            <a:r>
              <a:rPr lang="en-US" sz="2600" dirty="0" err="1">
                <a:latin typeface="Calibri" panose="020F0502020204030204" pitchFamily="34" charset="0"/>
                <a:cs typeface="Calibri" panose="020F0502020204030204" pitchFamily="34" charset="0"/>
              </a:rPr>
              <a:t>device_assignment</a:t>
            </a:r>
            <a:endParaRPr lang="en-US" sz="2600" dirty="0">
              <a:latin typeface="Calibri" panose="020F0502020204030204" pitchFamily="34" charset="0"/>
              <a:cs typeface="Calibri" panose="020F0502020204030204" pitchFamily="34" charset="0"/>
            </a:endParaRPr>
          </a:p>
        </p:txBody>
      </p:sp>
      <p:sp>
        <p:nvSpPr>
          <p:cNvPr id="14" name="Rounded Rectangle 13">
            <a:extLst>
              <a:ext uri="{FF2B5EF4-FFF2-40B4-BE49-F238E27FC236}">
                <a16:creationId xmlns:a16="http://schemas.microsoft.com/office/drawing/2014/main" id="{EF9B1AE3-B476-0344-AE35-8D48E78742C6}"/>
              </a:ext>
            </a:extLst>
          </p:cNvPr>
          <p:cNvSpPr>
            <a:spLocks noChangeArrowheads="1"/>
          </p:cNvSpPr>
          <p:nvPr/>
        </p:nvSpPr>
        <p:spPr bwMode="auto">
          <a:xfrm>
            <a:off x="5109654" y="3497160"/>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addDevice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removeDevice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unassignDevice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getDeviceAssignment</a:t>
            </a:r>
            <a:endParaRPr lang="en-US" sz="2600" dirty="0">
              <a:latin typeface="Calibri" panose="020F0502020204030204" pitchFamily="34" charset="0"/>
              <a:cs typeface="Calibri" panose="020F0502020204030204" pitchFamily="34" charset="0"/>
            </a:endParaRPr>
          </a:p>
          <a:p>
            <a:pPr marL="182880">
              <a:defRPr/>
            </a:pPr>
            <a:r>
              <a:rPr lang="en-US" sz="2600" dirty="0" err="1">
                <a:solidFill>
                  <a:srgbClr val="C00000"/>
                </a:solidFill>
                <a:latin typeface="Calibri" panose="020F0502020204030204" pitchFamily="34" charset="0"/>
                <a:cs typeface="Calibri" panose="020F0502020204030204" pitchFamily="34" charset="0"/>
              </a:rPr>
              <a:t>printInventory</a:t>
            </a:r>
            <a:endParaRPr lang="en-US" sz="2600" dirty="0">
              <a:solidFill>
                <a:srgbClr val="C00000"/>
              </a:solidFill>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58EB6AC6-13FE-644F-B448-B70ACEAEA087}"/>
              </a:ext>
            </a:extLst>
          </p:cNvPr>
          <p:cNvSpPr txBox="1"/>
          <p:nvPr/>
        </p:nvSpPr>
        <p:spPr>
          <a:xfrm>
            <a:off x="1631951" y="6099075"/>
            <a:ext cx="1199577" cy="523220"/>
          </a:xfrm>
          <a:prstGeom prst="rect">
            <a:avLst/>
          </a:prstGeom>
          <a:noFill/>
        </p:spPr>
        <p:txBody>
          <a:bodyPr wrap="square" rtlCol="0">
            <a:spAutoFit/>
          </a:bodyPr>
          <a:lstStyle/>
          <a:p>
            <a:pPr algn="ctr"/>
            <a:r>
              <a:rPr lang="en-US" sz="2800" dirty="0">
                <a:solidFill>
                  <a:schemeClr val="accent1">
                    <a:lumMod val="75000"/>
                  </a:schemeClr>
                </a:solidFill>
                <a:latin typeface="Calibri" panose="020F0502020204030204" pitchFamily="34" charset="0"/>
                <a:cs typeface="Calibri" panose="020F0502020204030204" pitchFamily="34" charset="0"/>
              </a:rPr>
              <a:t>(a)</a:t>
            </a:r>
          </a:p>
        </p:txBody>
      </p:sp>
      <p:sp>
        <p:nvSpPr>
          <p:cNvPr id="16" name="TextBox 15">
            <a:extLst>
              <a:ext uri="{FF2B5EF4-FFF2-40B4-BE49-F238E27FC236}">
                <a16:creationId xmlns:a16="http://schemas.microsoft.com/office/drawing/2014/main" id="{F52178B1-8B9F-734A-B1F7-72C80B7A5C05}"/>
              </a:ext>
            </a:extLst>
          </p:cNvPr>
          <p:cNvSpPr txBox="1"/>
          <p:nvPr/>
        </p:nvSpPr>
        <p:spPr>
          <a:xfrm>
            <a:off x="6300192" y="6093296"/>
            <a:ext cx="1199577" cy="523220"/>
          </a:xfrm>
          <a:prstGeom prst="rect">
            <a:avLst/>
          </a:prstGeom>
          <a:noFill/>
        </p:spPr>
        <p:txBody>
          <a:bodyPr wrap="square" rtlCol="0">
            <a:spAutoFit/>
          </a:bodyPr>
          <a:lstStyle/>
          <a:p>
            <a:pPr algn="ctr"/>
            <a:r>
              <a:rPr lang="en-US" sz="2800" dirty="0">
                <a:solidFill>
                  <a:schemeClr val="accent1">
                    <a:lumMod val="75000"/>
                  </a:schemeClr>
                </a:solidFill>
                <a:latin typeface="Calibri" panose="020F0502020204030204" pitchFamily="34" charset="0"/>
                <a:cs typeface="Calibri" panose="020F0502020204030204" pitchFamily="34" charset="0"/>
              </a:rPr>
              <a:t>(b)</a:t>
            </a:r>
          </a:p>
        </p:txBody>
      </p:sp>
    </p:spTree>
    <p:extLst>
      <p:ext uri="{BB962C8B-B14F-4D97-AF65-F5344CB8AC3E}">
        <p14:creationId xmlns:p14="http://schemas.microsoft.com/office/powerpoint/2010/main" val="303511046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68760"/>
            <a:ext cx="8712968" cy="5251102"/>
          </a:xfrm>
        </p:spPr>
        <p:txBody>
          <a:bodyPr/>
          <a:lstStyle/>
          <a:p>
            <a:r>
              <a:rPr lang="en-US" dirty="0"/>
              <a:t>One way of making this change is to </a:t>
            </a:r>
            <a:br>
              <a:rPr lang="en-US" dirty="0"/>
            </a:br>
            <a:r>
              <a:rPr lang="en-US" b="1" dirty="0">
                <a:solidFill>
                  <a:srgbClr val="C00000"/>
                </a:solidFill>
              </a:rPr>
              <a:t>add a</a:t>
            </a:r>
            <a:r>
              <a:rPr lang="en-US" dirty="0">
                <a:solidFill>
                  <a:srgbClr val="C00000"/>
                </a:solidFill>
              </a:rPr>
              <a:t> </a:t>
            </a:r>
            <a:r>
              <a:rPr lang="en-US" dirty="0" err="1">
                <a:solidFill>
                  <a:srgbClr val="C00000"/>
                </a:solidFill>
              </a:rPr>
              <a:t>printInventory</a:t>
            </a:r>
            <a:r>
              <a:rPr lang="en-US" dirty="0">
                <a:solidFill>
                  <a:srgbClr val="C00000"/>
                </a:solidFill>
              </a:rPr>
              <a:t> </a:t>
            </a:r>
            <a:r>
              <a:rPr lang="en-US" b="1" dirty="0">
                <a:solidFill>
                  <a:srgbClr val="C00000"/>
                </a:solidFill>
              </a:rPr>
              <a:t>method</a:t>
            </a:r>
          </a:p>
          <a:p>
            <a:pPr lvl="1"/>
            <a:r>
              <a:rPr lang="en-US" dirty="0"/>
              <a:t>This change </a:t>
            </a:r>
            <a:r>
              <a:rPr lang="en-US" dirty="0">
                <a:solidFill>
                  <a:srgbClr val="C00000"/>
                </a:solidFill>
              </a:rPr>
              <a:t>breaks the single responsibility principle</a:t>
            </a:r>
            <a:r>
              <a:rPr lang="en-US" dirty="0"/>
              <a:t> as it then adds an additional ‘reason to change’ the class.</a:t>
            </a:r>
          </a:p>
          <a:p>
            <a:r>
              <a:rPr lang="en-US" dirty="0"/>
              <a:t>Instead of adding a </a:t>
            </a:r>
            <a:r>
              <a:rPr lang="en-US" dirty="0" err="1"/>
              <a:t>printInventory</a:t>
            </a:r>
            <a:r>
              <a:rPr lang="en-US" dirty="0"/>
              <a:t> method </a:t>
            </a:r>
            <a:br>
              <a:rPr lang="en-US" dirty="0"/>
            </a:br>
            <a:r>
              <a:rPr lang="en-US" dirty="0"/>
              <a:t>to </a:t>
            </a:r>
            <a:r>
              <a:rPr lang="en-US" dirty="0" err="1"/>
              <a:t>DeviceInventory</a:t>
            </a:r>
            <a:r>
              <a:rPr lang="en-US" dirty="0"/>
              <a:t>, </a:t>
            </a:r>
            <a:br>
              <a:rPr lang="en-US" dirty="0"/>
            </a:br>
            <a:r>
              <a:rPr lang="en-US" dirty="0"/>
              <a:t>it is better to </a:t>
            </a:r>
            <a:br>
              <a:rPr lang="en-US" dirty="0"/>
            </a:br>
            <a:r>
              <a:rPr lang="en-US" b="1" dirty="0">
                <a:solidFill>
                  <a:srgbClr val="C00000"/>
                </a:solidFill>
              </a:rPr>
              <a:t>add a new class </a:t>
            </a:r>
            <a:r>
              <a:rPr lang="en-US" dirty="0"/>
              <a:t>to represent the printed report. </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Adding a </a:t>
            </a:r>
            <a:r>
              <a:rPr lang="en-US" dirty="0" err="1">
                <a:solidFill>
                  <a:schemeClr val="tx2"/>
                </a:solidFill>
              </a:rPr>
              <a:t>printInventory</a:t>
            </a:r>
            <a:r>
              <a:rPr lang="en-US" dirty="0">
                <a:solidFill>
                  <a:schemeClr val="tx2"/>
                </a:solidFill>
              </a:rPr>
              <a:t> method</a:t>
            </a:r>
          </a:p>
        </p:txBody>
      </p:sp>
    </p:spTree>
    <p:extLst>
      <p:ext uri="{BB962C8B-B14F-4D97-AF65-F5344CB8AC3E}">
        <p14:creationId xmlns:p14="http://schemas.microsoft.com/office/powerpoint/2010/main" val="14548697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952195"/>
          </a:xfrm>
        </p:spPr>
        <p:txBody>
          <a:bodyPr/>
          <a:lstStyle/>
          <a:p>
            <a:r>
              <a:rPr lang="en-US" sz="3200" dirty="0">
                <a:solidFill>
                  <a:schemeClr val="tx2"/>
                </a:solidFill>
              </a:rPr>
              <a:t>The </a:t>
            </a:r>
            <a:r>
              <a:rPr lang="en-US" sz="3200" dirty="0" err="1">
                <a:solidFill>
                  <a:schemeClr val="tx2"/>
                </a:solidFill>
              </a:rPr>
              <a:t>DeviceInventory</a:t>
            </a:r>
            <a:r>
              <a:rPr lang="en-US" sz="3200" dirty="0">
                <a:solidFill>
                  <a:schemeClr val="tx2"/>
                </a:solidFill>
              </a:rPr>
              <a:t> and </a:t>
            </a:r>
            <a:r>
              <a:rPr lang="en-US" sz="3200" dirty="0" err="1">
                <a:solidFill>
                  <a:schemeClr val="tx2"/>
                </a:solidFill>
              </a:rPr>
              <a:t>InventoryReport</a:t>
            </a:r>
            <a:r>
              <a:rPr lang="en-US" sz="3200" dirty="0">
                <a:solidFill>
                  <a:schemeClr val="tx2"/>
                </a:solidFill>
              </a:rPr>
              <a:t> classes</a:t>
            </a:r>
          </a:p>
        </p:txBody>
      </p:sp>
      <p:sp>
        <p:nvSpPr>
          <p:cNvPr id="8" name="Rounded Rectangle 7">
            <a:extLst>
              <a:ext uri="{FF2B5EF4-FFF2-40B4-BE49-F238E27FC236}">
                <a16:creationId xmlns:a16="http://schemas.microsoft.com/office/drawing/2014/main" id="{B0FA1E2C-8DB5-C240-A191-55920A02A9D3}"/>
              </a:ext>
            </a:extLst>
          </p:cNvPr>
          <p:cNvSpPr>
            <a:spLocks noChangeArrowheads="1"/>
          </p:cNvSpPr>
          <p:nvPr/>
        </p:nvSpPr>
        <p:spPr bwMode="auto">
          <a:xfrm>
            <a:off x="539552" y="1141841"/>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latin typeface="Calibri" panose="020F0502020204030204" pitchFamily="34" charset="0"/>
                <a:cs typeface="Calibri" panose="020F0502020204030204" pitchFamily="34" charset="0"/>
              </a:rPr>
              <a:t>DeviceInventory</a:t>
            </a:r>
            <a:endParaRPr lang="en-US" sz="2800" b="1" dirty="0">
              <a:latin typeface="Calibri" panose="020F0502020204030204" pitchFamily="34" charset="0"/>
              <a:cs typeface="Calibri" panose="020F0502020204030204" pitchFamily="34" charset="0"/>
            </a:endParaRPr>
          </a:p>
        </p:txBody>
      </p:sp>
      <p:sp>
        <p:nvSpPr>
          <p:cNvPr id="9" name="Rounded Rectangle 8">
            <a:extLst>
              <a:ext uri="{FF2B5EF4-FFF2-40B4-BE49-F238E27FC236}">
                <a16:creationId xmlns:a16="http://schemas.microsoft.com/office/drawing/2014/main" id="{C40166E6-2860-9C42-BF68-6F63E7845D53}"/>
              </a:ext>
            </a:extLst>
          </p:cNvPr>
          <p:cNvSpPr>
            <a:spLocks noChangeArrowheads="1"/>
          </p:cNvSpPr>
          <p:nvPr/>
        </p:nvSpPr>
        <p:spPr bwMode="auto">
          <a:xfrm>
            <a:off x="539552" y="1857486"/>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a:latin typeface="Calibri" panose="020F0502020204030204" pitchFamily="34" charset="0"/>
                <a:cs typeface="Calibri" panose="020F0502020204030204" pitchFamily="34" charset="0"/>
              </a:rPr>
              <a:t>laptops</a:t>
            </a:r>
          </a:p>
          <a:p>
            <a:pPr marL="182880">
              <a:defRPr/>
            </a:pPr>
            <a:r>
              <a:rPr lang="en-US" sz="2600" dirty="0">
                <a:latin typeface="Calibri" panose="020F0502020204030204" pitchFamily="34" charset="0"/>
                <a:cs typeface="Calibri" panose="020F0502020204030204" pitchFamily="34" charset="0"/>
              </a:rPr>
              <a:t>tablets</a:t>
            </a:r>
          </a:p>
          <a:p>
            <a:pPr marL="182880">
              <a:defRPr/>
            </a:pPr>
            <a:r>
              <a:rPr lang="en-US" sz="2600" dirty="0">
                <a:latin typeface="Calibri" panose="020F0502020204030204" pitchFamily="34" charset="0"/>
                <a:cs typeface="Calibri" panose="020F0502020204030204" pitchFamily="34" charset="0"/>
              </a:rPr>
              <a:t>phones</a:t>
            </a:r>
          </a:p>
          <a:p>
            <a:pPr marL="182880">
              <a:defRPr/>
            </a:pPr>
            <a:r>
              <a:rPr lang="en-US" sz="2600" dirty="0" err="1">
                <a:latin typeface="Calibri" panose="020F0502020204030204" pitchFamily="34" charset="0"/>
                <a:cs typeface="Calibri" panose="020F0502020204030204" pitchFamily="34" charset="0"/>
              </a:rPr>
              <a:t>device_assignment</a:t>
            </a:r>
            <a:endParaRPr lang="en-US" sz="2600" dirty="0">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72646393-BBAC-274C-B7F2-4214055CE89F}"/>
              </a:ext>
            </a:extLst>
          </p:cNvPr>
          <p:cNvSpPr>
            <a:spLocks noChangeArrowheads="1"/>
          </p:cNvSpPr>
          <p:nvPr/>
        </p:nvSpPr>
        <p:spPr bwMode="auto">
          <a:xfrm>
            <a:off x="539552" y="3533667"/>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addDevice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removeDevice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unassignDevice</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getDeviceAssignment</a:t>
            </a:r>
            <a:endParaRPr lang="en-US" sz="2600" dirty="0">
              <a:latin typeface="Calibri" panose="020F0502020204030204" pitchFamily="34" charset="0"/>
              <a:cs typeface="Calibri" panose="020F0502020204030204" pitchFamily="34" charset="0"/>
            </a:endParaRPr>
          </a:p>
        </p:txBody>
      </p:sp>
      <p:sp>
        <p:nvSpPr>
          <p:cNvPr id="12" name="Rounded Rectangle 11">
            <a:extLst>
              <a:ext uri="{FF2B5EF4-FFF2-40B4-BE49-F238E27FC236}">
                <a16:creationId xmlns:a16="http://schemas.microsoft.com/office/drawing/2014/main" id="{90A22FF0-84B1-6748-9F17-1DA24096F2D9}"/>
              </a:ext>
            </a:extLst>
          </p:cNvPr>
          <p:cNvSpPr>
            <a:spLocks noChangeArrowheads="1"/>
          </p:cNvSpPr>
          <p:nvPr/>
        </p:nvSpPr>
        <p:spPr bwMode="auto">
          <a:xfrm>
            <a:off x="5109654" y="1141841"/>
            <a:ext cx="3384376" cy="715645"/>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err="1">
                <a:solidFill>
                  <a:srgbClr val="C00000"/>
                </a:solidFill>
                <a:latin typeface="Calibri" panose="020F0502020204030204" pitchFamily="34" charset="0"/>
                <a:cs typeface="Calibri" panose="020F0502020204030204" pitchFamily="34" charset="0"/>
              </a:rPr>
              <a:t>InventoryReport</a:t>
            </a:r>
            <a:endParaRPr lang="en-US" sz="2800" b="1" dirty="0">
              <a:solidFill>
                <a:srgbClr val="C00000"/>
              </a:solidFill>
              <a:latin typeface="Calibri" panose="020F0502020204030204" pitchFamily="34" charset="0"/>
              <a:cs typeface="Calibri" panose="020F0502020204030204" pitchFamily="34" charset="0"/>
            </a:endParaRPr>
          </a:p>
        </p:txBody>
      </p:sp>
      <p:sp>
        <p:nvSpPr>
          <p:cNvPr id="13" name="Rounded Rectangle 12">
            <a:extLst>
              <a:ext uri="{FF2B5EF4-FFF2-40B4-BE49-F238E27FC236}">
                <a16:creationId xmlns:a16="http://schemas.microsoft.com/office/drawing/2014/main" id="{37A11F26-D215-1549-A7E8-73004CFB7E86}"/>
              </a:ext>
            </a:extLst>
          </p:cNvPr>
          <p:cNvSpPr>
            <a:spLocks noChangeArrowheads="1"/>
          </p:cNvSpPr>
          <p:nvPr/>
        </p:nvSpPr>
        <p:spPr bwMode="auto">
          <a:xfrm>
            <a:off x="5109654" y="1857486"/>
            <a:ext cx="3384376" cy="1676182"/>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marL="182880">
              <a:defRPr/>
            </a:pPr>
            <a:r>
              <a:rPr lang="en-US" sz="2600" dirty="0" err="1">
                <a:latin typeface="Calibri" panose="020F0502020204030204" pitchFamily="34" charset="0"/>
                <a:cs typeface="Calibri" panose="020F0502020204030204" pitchFamily="34" charset="0"/>
              </a:rPr>
              <a:t>report_data</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report_format</a:t>
            </a:r>
            <a:endParaRPr lang="en-US" sz="2600" dirty="0">
              <a:latin typeface="Calibri" panose="020F0502020204030204" pitchFamily="34" charset="0"/>
              <a:cs typeface="Calibri" panose="020F0502020204030204" pitchFamily="34" charset="0"/>
            </a:endParaRPr>
          </a:p>
        </p:txBody>
      </p:sp>
      <p:sp>
        <p:nvSpPr>
          <p:cNvPr id="14" name="Rounded Rectangle 13">
            <a:extLst>
              <a:ext uri="{FF2B5EF4-FFF2-40B4-BE49-F238E27FC236}">
                <a16:creationId xmlns:a16="http://schemas.microsoft.com/office/drawing/2014/main" id="{EF9B1AE3-B476-0344-AE35-8D48E78742C6}"/>
              </a:ext>
            </a:extLst>
          </p:cNvPr>
          <p:cNvSpPr>
            <a:spLocks noChangeArrowheads="1"/>
          </p:cNvSpPr>
          <p:nvPr/>
        </p:nvSpPr>
        <p:spPr bwMode="auto">
          <a:xfrm>
            <a:off x="5109654" y="3533667"/>
            <a:ext cx="3384376" cy="248762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t" anchorCtr="0"/>
          <a:lstStyle/>
          <a:p>
            <a:pPr marL="182880">
              <a:defRPr/>
            </a:pPr>
            <a:r>
              <a:rPr lang="en-US" sz="2600" dirty="0" err="1">
                <a:latin typeface="Calibri" panose="020F0502020204030204" pitchFamily="34" charset="0"/>
                <a:cs typeface="Calibri" panose="020F0502020204030204" pitchFamily="34" charset="0"/>
              </a:rPr>
              <a:t>updateData</a:t>
            </a:r>
            <a:endParaRPr lang="en-US" sz="2600" dirty="0">
              <a:latin typeface="Calibri" panose="020F0502020204030204" pitchFamily="34" charset="0"/>
              <a:cs typeface="Calibri" panose="020F0502020204030204" pitchFamily="34" charset="0"/>
            </a:endParaRPr>
          </a:p>
          <a:p>
            <a:pPr marL="182880">
              <a:defRPr/>
            </a:pPr>
            <a:r>
              <a:rPr lang="en-US" sz="2600" dirty="0" err="1">
                <a:latin typeface="Calibri" panose="020F0502020204030204" pitchFamily="34" charset="0"/>
                <a:cs typeface="Calibri" panose="020F0502020204030204" pitchFamily="34" charset="0"/>
              </a:rPr>
              <a:t>updateFormat</a:t>
            </a:r>
            <a:endParaRPr lang="en-US" sz="2600" dirty="0">
              <a:latin typeface="Calibri" panose="020F0502020204030204" pitchFamily="34" charset="0"/>
              <a:cs typeface="Calibri" panose="020F0502020204030204" pitchFamily="34" charset="0"/>
            </a:endParaRPr>
          </a:p>
          <a:p>
            <a:pPr marL="182880">
              <a:defRPr/>
            </a:pPr>
            <a:r>
              <a:rPr lang="en-US" sz="2600" dirty="0">
                <a:solidFill>
                  <a:srgbClr val="C00000"/>
                </a:solidFill>
                <a:latin typeface="Calibri" panose="020F0502020204030204" pitchFamily="34" charset="0"/>
                <a:cs typeface="Calibri" panose="020F0502020204030204" pitchFamily="34" charset="0"/>
              </a:rPr>
              <a:t>print</a:t>
            </a:r>
          </a:p>
        </p:txBody>
      </p:sp>
      <p:cxnSp>
        <p:nvCxnSpPr>
          <p:cNvPr id="18" name="Straight Arrow Connector 17">
            <a:extLst>
              <a:ext uri="{FF2B5EF4-FFF2-40B4-BE49-F238E27FC236}">
                <a16:creationId xmlns:a16="http://schemas.microsoft.com/office/drawing/2014/main" id="{A297B991-BF54-9D4A-8417-90213A31D0C8}"/>
              </a:ext>
            </a:extLst>
          </p:cNvPr>
          <p:cNvCxnSpPr>
            <a:cxnSpLocks/>
            <a:stCxn id="9" idx="3"/>
            <a:endCxn id="13" idx="1"/>
          </p:cNvCxnSpPr>
          <p:nvPr/>
        </p:nvCxnSpPr>
        <p:spPr>
          <a:xfrm>
            <a:off x="3923928" y="2695577"/>
            <a:ext cx="1185726" cy="0"/>
          </a:xfrm>
          <a:prstGeom prst="straightConnector1">
            <a:avLst/>
          </a:prstGeom>
          <a:ln w="381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350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1268760"/>
            <a:ext cx="8712968" cy="5251102"/>
          </a:xfrm>
        </p:spPr>
        <p:txBody>
          <a:bodyPr/>
          <a:lstStyle/>
          <a:p>
            <a:r>
              <a:rPr lang="en-US" sz="2600" dirty="0"/>
              <a:t>Deeply nested conditional (if) statements are used when you need to identify which of a possible set of choices is to be made. </a:t>
            </a:r>
          </a:p>
          <a:p>
            <a:r>
              <a:rPr lang="en-US" sz="2600" dirty="0"/>
              <a:t>For example, the function ‘</a:t>
            </a:r>
            <a:r>
              <a:rPr lang="en-US" sz="2600" dirty="0" err="1"/>
              <a:t>agecheck</a:t>
            </a:r>
            <a:r>
              <a:rPr lang="en-US" sz="2600" dirty="0"/>
              <a:t>’ is a short Python function that is used to calculate an age multiplier for insurance premiums. </a:t>
            </a:r>
          </a:p>
          <a:p>
            <a:pPr lvl="1"/>
            <a:r>
              <a:rPr lang="en-US" sz="2400" dirty="0"/>
              <a:t>The insurance company’s data suggests that the age and experience of drivers affects the chances of them having an accident, so premiums are adjusted to take this into account. </a:t>
            </a:r>
          </a:p>
          <a:p>
            <a:pPr lvl="1"/>
            <a:r>
              <a:rPr lang="en-US" sz="2400" dirty="0"/>
              <a:t>It is good practice to name constants rather than using absolute numbers, so Program names all constants that are used.</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99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251520" y="44624"/>
            <a:ext cx="8712968" cy="1197148"/>
          </a:xfrm>
        </p:spPr>
        <p:txBody>
          <a:bodyPr/>
          <a:lstStyle/>
          <a:p>
            <a:r>
              <a:rPr lang="en-US" dirty="0">
                <a:solidFill>
                  <a:schemeClr val="tx2"/>
                </a:solidFill>
              </a:rPr>
              <a:t>Avoid deeply </a:t>
            </a:r>
            <a:br>
              <a:rPr lang="en-US" dirty="0">
                <a:solidFill>
                  <a:schemeClr val="tx2"/>
                </a:solidFill>
              </a:rPr>
            </a:br>
            <a:r>
              <a:rPr lang="en-US" dirty="0">
                <a:solidFill>
                  <a:schemeClr val="tx2"/>
                </a:solidFill>
              </a:rPr>
              <a:t>nested conditional statements</a:t>
            </a:r>
          </a:p>
        </p:txBody>
      </p:sp>
    </p:spTree>
    <p:extLst>
      <p:ext uri="{BB962C8B-B14F-4D97-AF65-F5344CB8AC3E}">
        <p14:creationId xmlns:p14="http://schemas.microsoft.com/office/powerpoint/2010/main" val="3114372237"/>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17609</TotalTime>
  <Words>10502</Words>
  <Application>Microsoft Macintosh PowerPoint</Application>
  <PresentationFormat>On-screen Show (4:3)</PresentationFormat>
  <Paragraphs>1392</Paragraphs>
  <Slides>126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126</vt:i4>
      </vt:variant>
    </vt:vector>
  </HeadingPairs>
  <TitlesOfParts>
    <vt:vector size="132" baseType="lpstr">
      <vt:lpstr>DFKai-SB</vt:lpstr>
      <vt:lpstr>DFKai-SB</vt:lpstr>
      <vt:lpstr>Arial</vt:lpstr>
      <vt:lpstr>Calibri</vt:lpstr>
      <vt:lpstr>Courier</vt:lpstr>
      <vt:lpstr>Office 佈景主題</vt:lpstr>
      <vt:lpstr>軟體工程 (Software Engineering)</vt:lpstr>
      <vt:lpstr>PowerPoint Presentation</vt:lpstr>
      <vt:lpstr>PowerPoint Presentation</vt:lpstr>
      <vt:lpstr>PowerPoint Presentation</vt:lpstr>
      <vt:lpstr>Software Engineering  and  Project Management</vt:lpstr>
      <vt:lpstr>Project-based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Security  and  Privacy</vt:lpstr>
      <vt:lpstr>Outline</vt:lpstr>
      <vt:lpstr>Software security</vt:lpstr>
      <vt:lpstr>Types of security threat</vt:lpstr>
      <vt:lpstr>System infrastructure stack</vt:lpstr>
      <vt:lpstr>Security management</vt:lpstr>
      <vt:lpstr>Operational security</vt:lpstr>
      <vt:lpstr>Injection attacks</vt:lpstr>
      <vt:lpstr>SQL poisoning attacks</vt:lpstr>
      <vt:lpstr>Cross-site scripting attacks</vt:lpstr>
      <vt:lpstr>Cross-site scripting attack</vt:lpstr>
      <vt:lpstr>Session hijacking attacks</vt:lpstr>
      <vt:lpstr>Session hijacking attacks</vt:lpstr>
      <vt:lpstr>Actions to reduce the  likelihood of hacking</vt:lpstr>
      <vt:lpstr>Authentication</vt:lpstr>
      <vt:lpstr>Authentication approaches</vt:lpstr>
      <vt:lpstr>Weaknesses of  password-based authentication</vt:lpstr>
      <vt:lpstr>Federated identity</vt:lpstr>
      <vt:lpstr>Federated identity</vt:lpstr>
      <vt:lpstr>Authorization</vt:lpstr>
      <vt:lpstr>Access control policies</vt:lpstr>
      <vt:lpstr>Access Control Lists (ACL)</vt:lpstr>
      <vt:lpstr>Encryption</vt:lpstr>
      <vt:lpstr>Encryption and decryption</vt:lpstr>
      <vt:lpstr>Symmetric encryption</vt:lpstr>
      <vt:lpstr>Asymmetric encryption</vt:lpstr>
      <vt:lpstr>Encryption for authentication</vt:lpstr>
      <vt:lpstr>TLS and digital certificates</vt:lpstr>
      <vt:lpstr>TLS and digital certificates</vt:lpstr>
      <vt:lpstr>Key management</vt:lpstr>
      <vt:lpstr>Digital certificates</vt:lpstr>
      <vt:lpstr>Digital certificates</vt:lpstr>
      <vt:lpstr>Data encryption</vt:lpstr>
      <vt:lpstr>Encryption levels</vt:lpstr>
      <vt:lpstr>Key management</vt:lpstr>
      <vt:lpstr>Using a KMS for  encryption management</vt:lpstr>
      <vt:lpstr>Long-term key storage</vt:lpstr>
      <vt:lpstr>Privacy</vt:lpstr>
      <vt:lpstr>Business reasons for privacy</vt:lpstr>
      <vt:lpstr>Data protection laws</vt:lpstr>
      <vt:lpstr>Data protection laws</vt:lpstr>
      <vt:lpstr>Data protection principles</vt:lpstr>
      <vt:lpstr>Data protection principles</vt:lpstr>
      <vt:lpstr>Privacy policy</vt:lpstr>
      <vt:lpstr>Privacy policy</vt:lpstr>
      <vt:lpstr>Summary</vt:lpstr>
      <vt:lpstr>Summary</vt:lpstr>
      <vt:lpstr>Summary</vt:lpstr>
      <vt:lpstr>Summary</vt:lpstr>
      <vt:lpstr>Summary</vt:lpstr>
      <vt:lpstr>Reliable Programming</vt:lpstr>
      <vt:lpstr>Outline</vt:lpstr>
      <vt:lpstr>Software quality</vt:lpstr>
      <vt:lpstr>Software product quality attributes</vt:lpstr>
      <vt:lpstr>Programming for reliability</vt:lpstr>
      <vt:lpstr>Underlying causes of program errors</vt:lpstr>
      <vt:lpstr>Software complexity</vt:lpstr>
      <vt:lpstr>Program complexity</vt:lpstr>
      <vt:lpstr>Software complexity</vt:lpstr>
      <vt:lpstr>Types of complexity</vt:lpstr>
      <vt:lpstr>Complexity reduction guidelines</vt:lpstr>
      <vt:lpstr>Complexity reduction guidelines</vt:lpstr>
      <vt:lpstr>Complexity reduction guidelines</vt:lpstr>
      <vt:lpstr>Ensure that every class  has a single responsibility</vt:lpstr>
      <vt:lpstr>The DeviceInventory class</vt:lpstr>
      <vt:lpstr>Adding a printInventory method</vt:lpstr>
      <vt:lpstr>The DeviceInventory and InventoryReport classes</vt:lpstr>
      <vt:lpstr>Avoid deeply  nested conditional statements</vt:lpstr>
      <vt:lpstr>PowerPoint Presentation</vt:lpstr>
      <vt:lpstr>PowerPoint Presentation</vt:lpstr>
      <vt:lpstr>Avoid deep inheritance hierarchies</vt:lpstr>
      <vt:lpstr>Part of the inheritance  hierarchy for hospital staff</vt:lpstr>
      <vt:lpstr>Design pattern definition</vt:lpstr>
      <vt:lpstr>Design pattern </vt:lpstr>
      <vt:lpstr>Programming principles</vt:lpstr>
      <vt:lpstr>Common types of design patterns</vt:lpstr>
      <vt:lpstr>Pattern description</vt:lpstr>
      <vt:lpstr>Refactoring</vt:lpstr>
      <vt:lpstr>Refactoring</vt:lpstr>
      <vt:lpstr>A refactoring process</vt:lpstr>
      <vt:lpstr>Code smells</vt:lpstr>
      <vt:lpstr>Examples of code smells</vt:lpstr>
      <vt:lpstr>Examples of code smells</vt:lpstr>
      <vt:lpstr>Examples of code smells</vt:lpstr>
      <vt:lpstr>Examples of refactoring for complexity reduction</vt:lpstr>
      <vt:lpstr>Examples of refactoring for complexity reduction</vt:lpstr>
      <vt:lpstr>Exception handling</vt:lpstr>
      <vt:lpstr>Exception handling</vt:lpstr>
      <vt:lpstr>Python try: except: finally:</vt:lpstr>
      <vt:lpstr>Auto-save and activity logging</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imyday@gmail.com</cp:lastModifiedBy>
  <cp:revision>1040</cp:revision>
  <cp:lastPrinted>2020-09-14T23:32:07Z</cp:lastPrinted>
  <dcterms:created xsi:type="dcterms:W3CDTF">2011-02-14T23:24:00Z</dcterms:created>
  <dcterms:modified xsi:type="dcterms:W3CDTF">2021-11-25T00:11:12Z</dcterms:modified>
  <cp:category/>
</cp:coreProperties>
</file>