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029" r:id="rId2"/>
    <p:sldId id="1382" r:id="rId3"/>
    <p:sldId id="3023" r:id="rId4"/>
    <p:sldId id="2993" r:id="rId5"/>
    <p:sldId id="2997" r:id="rId6"/>
    <p:sldId id="2998" r:id="rId7"/>
    <p:sldId id="2999" r:id="rId8"/>
    <p:sldId id="3000" r:id="rId9"/>
    <p:sldId id="3001" r:id="rId10"/>
    <p:sldId id="3002" r:id="rId11"/>
    <p:sldId id="3003" r:id="rId12"/>
    <p:sldId id="3004" r:id="rId13"/>
    <p:sldId id="2994" r:id="rId14"/>
    <p:sldId id="2996" r:id="rId15"/>
    <p:sldId id="2995" r:id="rId16"/>
    <p:sldId id="3005" r:id="rId17"/>
    <p:sldId id="3007" r:id="rId18"/>
    <p:sldId id="3008" r:id="rId19"/>
    <p:sldId id="3009" r:id="rId20"/>
    <p:sldId id="3010" r:id="rId21"/>
    <p:sldId id="3011" r:id="rId22"/>
    <p:sldId id="3012" r:id="rId23"/>
    <p:sldId id="3676" r:id="rId24"/>
    <p:sldId id="3675" r:id="rId25"/>
    <p:sldId id="3024" r:id="rId26"/>
    <p:sldId id="3680" r:id="rId27"/>
    <p:sldId id="1045" r:id="rId28"/>
    <p:sldId id="819" r:id="rId29"/>
    <p:sldId id="823" r:id="rId30"/>
    <p:sldId id="3013" r:id="rId31"/>
    <p:sldId id="3015" r:id="rId32"/>
    <p:sldId id="3014" r:id="rId33"/>
    <p:sldId id="3016" r:id="rId34"/>
    <p:sldId id="3017" r:id="rId35"/>
    <p:sldId id="3019" r:id="rId36"/>
    <p:sldId id="3018" r:id="rId37"/>
    <p:sldId id="3065" r:id="rId38"/>
    <p:sldId id="3084" r:id="rId39"/>
    <p:sldId id="3094" r:id="rId40"/>
    <p:sldId id="3090" r:id="rId41"/>
    <p:sldId id="3091" r:id="rId42"/>
    <p:sldId id="3092" r:id="rId43"/>
    <p:sldId id="3093" r:id="rId44"/>
    <p:sldId id="3146" r:id="rId45"/>
    <p:sldId id="3239" r:id="rId46"/>
    <p:sldId id="3241" r:id="rId47"/>
    <p:sldId id="3314" r:id="rId48"/>
    <p:sldId id="3417" r:id="rId49"/>
    <p:sldId id="3416" r:id="rId50"/>
    <p:sldId id="3478" r:id="rId51"/>
    <p:sldId id="3595" r:id="rId52"/>
    <p:sldId id="3607" r:id="rId53"/>
    <p:sldId id="3606" r:id="rId54"/>
    <p:sldId id="3673" r:id="rId55"/>
    <p:sldId id="3674" r:id="rId56"/>
    <p:sldId id="3658" r:id="rId57"/>
    <p:sldId id="3663" r:id="rId58"/>
    <p:sldId id="899" r:id="rId59"/>
    <p:sldId id="896" r:id="rId60"/>
    <p:sldId id="897" r:id="rId61"/>
    <p:sldId id="895" r:id="rId62"/>
    <p:sldId id="898" r:id="rId63"/>
    <p:sldId id="874" r:id="rId64"/>
    <p:sldId id="3678" r:id="rId65"/>
    <p:sldId id="3022" r:id="rId66"/>
    <p:sldId id="3677" r:id="rId67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2" autoAdjust="0"/>
    <p:restoredTop sz="92891"/>
  </p:normalViewPr>
  <p:slideViewPr>
    <p:cSldViewPr>
      <p:cViewPr varScale="1">
        <p:scale>
          <a:sx n="93" d="100"/>
          <a:sy n="93" d="100"/>
        </p:scale>
        <p:origin x="208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85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2021/9/23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www.mis.ntpu.edu.tw/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pu.edu.tw/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://www.mis.ntpu.edu.tw/en/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hyperlink" Target="https://web.ntpu.edu.tw/~myday/cindex.htm" TargetMode="External"/><Relationship Id="rId9" Type="http://schemas.openxmlformats.org/officeDocument/2006/relationships/hyperlink" Target="https://web.ntpu.edu.tw/~myday" TargetMode="Externa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Engineering-Software-Products-Ian-Sommerville/dp/013521064X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amazon.com/Software-Engineering-10th-Ian-Sommerville/dp/013394303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amazon.com/Software-Engineering-Google-Lessons-Programming/dp/149208279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amazon.com/Agile-Practice-Project-Management-Institute/dp/1628251999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uide-Project-Management-Knowledge-PMBOK%C2%AE/dp/1628256648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eb.ntpu.edu.tw/~myday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mis.ntpu.edu.tw/en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s.ntp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ntpu.edu.tw/" TargetMode="External"/><Relationship Id="rId10" Type="http://schemas.openxmlformats.org/officeDocument/2006/relationships/image" Target="../media/image2.jp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meet.google.com/zqs-amev-an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eb.ntpu.edu.tw/~myday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mis.ntpu.edu.tw/en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s.ntp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ntpu.edu.tw/" TargetMode="External"/><Relationship Id="rId10" Type="http://schemas.openxmlformats.org/officeDocument/2006/relationships/image" Target="../media/image2.jp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463880"/>
            <a:ext cx="8784976" cy="17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dirty="0">
                <a:solidFill>
                  <a:srgbClr val="C00000"/>
                </a:solidFill>
                <a:ea typeface="標楷體" pitchFamily="65" charset="-120"/>
              </a:rPr>
              <a:t>軟體工程概論 </a:t>
            </a:r>
            <a:br>
              <a:rPr lang="en-US" altLang="zh-TW" sz="60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4000" b="1" dirty="0">
                <a:solidFill>
                  <a:srgbClr val="C00000"/>
                </a:solidFill>
                <a:ea typeface="標楷體" pitchFamily="65" charset="-120"/>
              </a:rPr>
              <a:t>(Introduction to Software Engineering) 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4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7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cs typeface="Times New Roman" pitchFamily="18" charset="0"/>
              </a:rPr>
              <a:t>2021-09-23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14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56311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FA1A4-AC60-1C47-BA18-7524ED7AA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2BED8B-FC41-4348-9A46-5D09945BBE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FCE0F-C2EA-8046-B2DA-92E24A644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34BDED1-F1F5-204A-B6DA-992C3692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36" y="71465"/>
            <a:ext cx="6552728" cy="1339425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軟體工程</a:t>
            </a:r>
            <a:br>
              <a:rPr lang="zh-TW" altLang="en-US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(Software Engineering)</a:t>
            </a:r>
          </a:p>
        </p:txBody>
      </p:sp>
      <p:sp>
        <p:nvSpPr>
          <p:cNvPr id="12" name="文字方塊 5">
            <a:extLst>
              <a:ext uri="{FF2B5EF4-FFF2-40B4-BE49-F238E27FC236}">
                <a16:creationId xmlns:a16="http://schemas.microsoft.com/office/drawing/2014/main" id="{CB47C35F-F35B-AF46-BF6C-377746D9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225750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1101SE01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IM, NTPU </a:t>
            </a:r>
            <a:r>
              <a:rPr kumimoji="0" lang="is-IS" altLang="zh-TW" sz="1800" dirty="0">
                <a:solidFill>
                  <a:srgbClr val="7F7F7F"/>
                </a:solidFill>
              </a:rPr>
              <a:t>(M6131) (Fall 2021)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Thu 11, 12, 13 (19:25-22:10) (209)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642F81-C81E-5F4D-A185-542750238E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511" y="4717652"/>
            <a:ext cx="421513" cy="511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5043A7-D8CA-AF44-A21C-29BC060581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96" y="5149968"/>
            <a:ext cx="511280" cy="511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B377C-CA70-284D-891C-0ECB15F29C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691" y="5145274"/>
            <a:ext cx="511280" cy="511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703043-6CA3-644F-980A-8305B707C4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158" y="4195264"/>
            <a:ext cx="935665" cy="4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5B3-0FCB-904D-B0DA-7D8CA0D2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校四大基本素養</a:t>
            </a:r>
            <a:br>
              <a:rPr lang="zh-TW" altLang="en-US" dirty="0">
                <a:solidFill>
                  <a:schemeClr val="tx2"/>
                </a:solidFill>
              </a:rPr>
            </a:br>
            <a:r>
              <a:rPr lang="en-US" altLang="zh-TW" sz="4000" dirty="0">
                <a:solidFill>
                  <a:schemeClr val="tx2"/>
                </a:solidFill>
              </a:rPr>
              <a:t>(Four Fundamental Qualities)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05BF-AB5A-6E47-9B4E-5795430A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465765"/>
            <a:ext cx="8507288" cy="5324889"/>
          </a:xfrm>
        </p:spPr>
        <p:txBody>
          <a:bodyPr/>
          <a:lstStyle/>
          <a:p>
            <a:r>
              <a:rPr lang="zh-TW" altLang="en-US" sz="2400" dirty="0">
                <a:solidFill>
                  <a:srgbClr val="C00000"/>
                </a:solidFill>
              </a:rPr>
              <a:t>專業</a:t>
            </a:r>
            <a:r>
              <a:rPr lang="en-US" altLang="zh-TW" sz="2400" dirty="0">
                <a:solidFill>
                  <a:srgbClr val="C00000"/>
                </a:solidFill>
              </a:rPr>
              <a:t> (Professionalism)</a:t>
            </a:r>
          </a:p>
          <a:p>
            <a:pPr lvl="1"/>
            <a:r>
              <a:rPr lang="zh-TW" altLang="en-US" sz="2400" dirty="0">
                <a:solidFill>
                  <a:srgbClr val="C00000"/>
                </a:solidFill>
              </a:rPr>
              <a:t>創意思考與問題解決</a:t>
            </a:r>
            <a:r>
              <a:rPr lang="en-US" altLang="zh-TW" sz="24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(Creative thinking and Problem-solving) 30 %</a:t>
            </a:r>
          </a:p>
          <a:p>
            <a:pPr lvl="1"/>
            <a:r>
              <a:rPr lang="zh-TW" altLang="en-US" sz="2400" dirty="0">
                <a:solidFill>
                  <a:srgbClr val="C00000"/>
                </a:solidFill>
              </a:rPr>
              <a:t>綜合統整</a:t>
            </a:r>
            <a:r>
              <a:rPr lang="en-US" altLang="zh-TW" sz="2400" dirty="0">
                <a:solidFill>
                  <a:srgbClr val="C00000"/>
                </a:solidFill>
              </a:rPr>
              <a:t>(Comprehensive Integration) 30 %</a:t>
            </a:r>
          </a:p>
          <a:p>
            <a:r>
              <a:rPr lang="zh-TW" altLang="en-US" sz="2400" dirty="0">
                <a:solidFill>
                  <a:schemeClr val="accent1"/>
                </a:solidFill>
              </a:rPr>
              <a:t>人際</a:t>
            </a:r>
            <a:r>
              <a:rPr lang="en-US" altLang="zh-TW" sz="2400" dirty="0">
                <a:solidFill>
                  <a:schemeClr val="accent1"/>
                </a:solidFill>
              </a:rPr>
              <a:t> (</a:t>
            </a:r>
            <a:r>
              <a:rPr lang="en-US" sz="2400" dirty="0">
                <a:solidFill>
                  <a:schemeClr val="accent1"/>
                </a:solidFill>
              </a:rPr>
              <a:t>Interpersonal Relationship)</a:t>
            </a:r>
          </a:p>
          <a:p>
            <a:pPr lvl="1"/>
            <a:r>
              <a:rPr lang="zh-TW" altLang="en-US" sz="2400" dirty="0">
                <a:solidFill>
                  <a:schemeClr val="accent1"/>
                </a:solidFill>
              </a:rPr>
              <a:t>溝通協調</a:t>
            </a:r>
            <a:r>
              <a:rPr lang="en-US" altLang="zh-TW" sz="2400" dirty="0">
                <a:solidFill>
                  <a:schemeClr val="accent1"/>
                </a:solidFill>
              </a:rPr>
              <a:t> (</a:t>
            </a:r>
            <a:r>
              <a:rPr lang="en-US" sz="2400" dirty="0">
                <a:solidFill>
                  <a:schemeClr val="accent1"/>
                </a:solidFill>
              </a:rPr>
              <a:t>Communication and Coordination) 10 %</a:t>
            </a:r>
          </a:p>
          <a:p>
            <a:pPr lvl="1"/>
            <a:r>
              <a:rPr lang="zh-TW" altLang="en-US" sz="2400" dirty="0">
                <a:solidFill>
                  <a:schemeClr val="accent1"/>
                </a:solidFill>
              </a:rPr>
              <a:t>團隊合作</a:t>
            </a:r>
            <a:r>
              <a:rPr lang="en-US" altLang="zh-TW" sz="2400" dirty="0">
                <a:solidFill>
                  <a:schemeClr val="accent1"/>
                </a:solidFill>
              </a:rPr>
              <a:t> (</a:t>
            </a:r>
            <a:r>
              <a:rPr lang="en-US" sz="2400" dirty="0">
                <a:solidFill>
                  <a:schemeClr val="accent1"/>
                </a:solidFill>
              </a:rPr>
              <a:t>Teamwork) 10 %</a:t>
            </a:r>
          </a:p>
          <a:p>
            <a:r>
              <a:rPr lang="zh-TW" altLang="en-US" sz="2400" dirty="0"/>
              <a:t>倫理</a:t>
            </a:r>
            <a:r>
              <a:rPr lang="en-US" altLang="zh-TW" sz="2400" dirty="0"/>
              <a:t> (Ethics)</a:t>
            </a:r>
          </a:p>
          <a:p>
            <a:pPr lvl="1"/>
            <a:r>
              <a:rPr lang="zh-TW" altLang="en-US" sz="2400" dirty="0"/>
              <a:t>誠信正直</a:t>
            </a:r>
            <a:r>
              <a:rPr lang="en-US" altLang="zh-TW" sz="2400" dirty="0"/>
              <a:t>(Honesty and Integrity) 5 %</a:t>
            </a:r>
          </a:p>
          <a:p>
            <a:pPr lvl="1"/>
            <a:r>
              <a:rPr lang="zh-TW" altLang="en-US" sz="2400" dirty="0"/>
              <a:t>尊重自省</a:t>
            </a:r>
            <a:r>
              <a:rPr lang="en-US" altLang="zh-TW" sz="2400" dirty="0"/>
              <a:t>(Self-Esteem and Self-reflection) 5 %</a:t>
            </a:r>
          </a:p>
          <a:p>
            <a:r>
              <a:rPr lang="zh-TW" altLang="en-US" sz="2400" dirty="0"/>
              <a:t>國際觀</a:t>
            </a:r>
            <a:r>
              <a:rPr lang="en-US" altLang="zh-TW" sz="2400" dirty="0"/>
              <a:t> (International Vision)</a:t>
            </a:r>
          </a:p>
          <a:p>
            <a:pPr lvl="1"/>
            <a:r>
              <a:rPr lang="zh-TW" altLang="en-US" sz="2400" dirty="0"/>
              <a:t>多元關懷</a:t>
            </a:r>
            <a:r>
              <a:rPr lang="en-US" altLang="zh-TW" sz="2400" dirty="0"/>
              <a:t> (Caring for Diversity) 5 %</a:t>
            </a:r>
          </a:p>
          <a:p>
            <a:pPr lvl="1"/>
            <a:r>
              <a:rPr lang="zh-TW" altLang="en-US" sz="2400" dirty="0"/>
              <a:t>跨界宏觀</a:t>
            </a:r>
            <a:r>
              <a:rPr lang="en-US" altLang="zh-TW" sz="2400" dirty="0"/>
              <a:t> (Interdisciplinary Vision) 5 %</a:t>
            </a:r>
          </a:p>
          <a:p>
            <a:pPr lvl="1"/>
            <a:endParaRPr lang="en-US" altLang="zh-TW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2835-519C-294E-A0FF-2716451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968E-DEA9-1C4C-A043-D28C80CD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CB93-721B-B349-8A36-5B8D376C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5B3-0FCB-904D-B0DA-7D8CA0D2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商學院學習目標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(College Learning Goals)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05BF-AB5A-6E47-9B4E-5795430A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772816"/>
            <a:ext cx="8507288" cy="5017838"/>
          </a:xfrm>
        </p:spPr>
        <p:txBody>
          <a:bodyPr/>
          <a:lstStyle/>
          <a:p>
            <a:r>
              <a:rPr lang="en-US" altLang="zh-TW" sz="4000" dirty="0"/>
              <a:t>Ethics/Corporate Social Responsibility</a:t>
            </a:r>
          </a:p>
          <a:p>
            <a:r>
              <a:rPr lang="en-US" altLang="zh-TW" sz="4000" dirty="0"/>
              <a:t>Global Knowledge/Awareness</a:t>
            </a:r>
          </a:p>
          <a:p>
            <a:r>
              <a:rPr lang="en-US" altLang="zh-TW" sz="4000" dirty="0"/>
              <a:t>Communication</a:t>
            </a:r>
          </a:p>
          <a:p>
            <a:r>
              <a:rPr lang="en-US" altLang="zh-TW" sz="4000" dirty="0"/>
              <a:t>Analytical and Critical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2835-519C-294E-A0FF-2716451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968E-DEA9-1C4C-A043-D28C80CD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CB93-721B-B349-8A36-5B8D376C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5B3-0FCB-904D-B0DA-7D8CA0D2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系所學習目標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(Department Learning Goals)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05BF-AB5A-6E47-9B4E-5795430A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772816"/>
            <a:ext cx="8507288" cy="5017838"/>
          </a:xfrm>
        </p:spPr>
        <p:txBody>
          <a:bodyPr/>
          <a:lstStyle/>
          <a:p>
            <a:r>
              <a:rPr lang="en-US" altLang="zh-TW" sz="4000" dirty="0"/>
              <a:t>Information Technologies and System Development Capabilities</a:t>
            </a:r>
          </a:p>
          <a:p>
            <a:r>
              <a:rPr lang="en-US" altLang="zh-TW" sz="4000" dirty="0"/>
              <a:t>Research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2835-519C-294E-A0FF-2716451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968E-DEA9-1C4C-A043-D28C80CD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CB93-721B-B349-8A36-5B8D376C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   2021/09/23   </a:t>
            </a:r>
            <a:r>
              <a:rPr lang="zh-TW" altLang="en-US" sz="2400" dirty="0">
                <a:solidFill>
                  <a:srgbClr val="FF0000"/>
                </a:solidFill>
              </a:rPr>
              <a:t>軟體工程概論 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Introduction to Software Engineering)</a:t>
            </a:r>
          </a:p>
          <a:p>
            <a:pPr marL="0" indent="0">
              <a:buNone/>
            </a:pPr>
            <a:r>
              <a:rPr lang="en-US" sz="2400" dirty="0"/>
              <a:t>2   2021/09/30   </a:t>
            </a:r>
            <a:r>
              <a:rPr lang="zh-TW" altLang="en-US" sz="2400" dirty="0"/>
              <a:t>軟體產品與專案管理：軟體產品管理，原型設計</a:t>
            </a:r>
            <a:br>
              <a:rPr lang="en-US" altLang="zh-TW" sz="2400" dirty="0"/>
            </a:br>
            <a:r>
              <a:rPr lang="en-US" altLang="zh-TW" sz="2200" dirty="0"/>
              <a:t>                             </a:t>
            </a:r>
            <a:r>
              <a:rPr lang="zh-TW" altLang="en-US" sz="2200" dirty="0"/>
              <a:t> </a:t>
            </a:r>
            <a:r>
              <a:rPr lang="en-US" altLang="zh-TW" sz="2200" dirty="0"/>
              <a:t>  (</a:t>
            </a:r>
            <a:r>
              <a:rPr lang="en-US" sz="2200" dirty="0"/>
              <a:t>Software Products and Project Management: </a:t>
            </a:r>
            <a:br>
              <a:rPr lang="en-US" sz="2200" dirty="0"/>
            </a:br>
            <a:r>
              <a:rPr lang="en-US" sz="2200" dirty="0"/>
              <a:t>                                  Software product management and prototyping)</a:t>
            </a:r>
          </a:p>
          <a:p>
            <a:pPr marL="0" indent="0">
              <a:buNone/>
            </a:pPr>
            <a:r>
              <a:rPr lang="en-US" sz="2400" dirty="0"/>
              <a:t>3   2021/10/07   </a:t>
            </a:r>
            <a:r>
              <a:rPr lang="zh-TW" altLang="en-US" sz="2400" dirty="0"/>
              <a:t>敏捷軟體工程：</a:t>
            </a:r>
            <a:r>
              <a:rPr lang="zh-TW" altLang="en-US" sz="2200" dirty="0"/>
              <a:t>敏捷方法、</a:t>
            </a:r>
            <a:r>
              <a:rPr lang="en-US" sz="2200" dirty="0"/>
              <a:t>Scrum、</a:t>
            </a:r>
            <a:r>
              <a:rPr lang="zh-TW" altLang="en-US" sz="2200" dirty="0"/>
              <a:t>極限程式設計 </a:t>
            </a:r>
            <a:br>
              <a:rPr lang="en-US" altLang="zh-TW" sz="2400" dirty="0"/>
            </a:br>
            <a:r>
              <a:rPr lang="en-US" altLang="zh-TW" sz="2200" dirty="0"/>
              <a:t>                                 (</a:t>
            </a:r>
            <a:r>
              <a:rPr lang="en-US" sz="2200" dirty="0"/>
              <a:t>Agile Software Engineering: </a:t>
            </a:r>
            <a:br>
              <a:rPr lang="en-US" sz="2200" dirty="0"/>
            </a:br>
            <a:r>
              <a:rPr lang="en-US" sz="2200" dirty="0"/>
              <a:t>                                   Agile methods, Scrum, and Extreme Programming)</a:t>
            </a:r>
          </a:p>
          <a:p>
            <a:pPr marL="0" indent="0">
              <a:buNone/>
            </a:pPr>
            <a:r>
              <a:rPr lang="en-US" sz="2400" dirty="0"/>
              <a:t>4   2021/10/14   </a:t>
            </a:r>
            <a:r>
              <a:rPr lang="zh-TW" altLang="en-US" sz="2400" dirty="0"/>
              <a:t>功能、場景和故事 </a:t>
            </a:r>
            <a:r>
              <a:rPr lang="en-US" altLang="zh-TW" sz="2200" dirty="0"/>
              <a:t>(</a:t>
            </a:r>
            <a:r>
              <a:rPr lang="en-US" sz="2200" dirty="0"/>
              <a:t>Features, Scenarios, and Stories)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5   2021/10/21 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軟體工程個案研究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(Case Study on Software Engineering I)</a:t>
            </a:r>
          </a:p>
          <a:p>
            <a:pPr marL="0" indent="0">
              <a:buNone/>
            </a:pPr>
            <a:r>
              <a:rPr lang="en-US" altLang="zh-TW" sz="2400" dirty="0"/>
              <a:t>6   2021/10/28   </a:t>
            </a:r>
            <a:r>
              <a:rPr lang="zh-TW" altLang="en-US" sz="2400" dirty="0"/>
              <a:t>軟體架構：架構設計、系統分解、分散式架構</a:t>
            </a:r>
            <a:br>
              <a:rPr lang="en-US" altLang="zh-TW" sz="2400" dirty="0"/>
            </a:br>
            <a:r>
              <a:rPr lang="en-US" altLang="zh-TW" sz="2400" dirty="0"/>
              <a:t>                             </a:t>
            </a:r>
            <a:r>
              <a:rPr lang="zh-TW" altLang="en-US" sz="2400" dirty="0"/>
              <a:t> </a:t>
            </a:r>
            <a:r>
              <a:rPr lang="en-US" altLang="zh-TW" sz="2200" dirty="0"/>
              <a:t>(</a:t>
            </a:r>
            <a:r>
              <a:rPr lang="en-US" sz="2200" dirty="0"/>
              <a:t>Software Architecture: Architectural design,</a:t>
            </a:r>
            <a:br>
              <a:rPr lang="en-US" sz="2200" dirty="0"/>
            </a:br>
            <a:r>
              <a:rPr lang="en-US" sz="2200" dirty="0"/>
              <a:t>                                  System decomposition, and Distribution architecture)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75CD-B593-224B-8AC9-E30D7E9A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DF8FA-EA10-5A4B-BCA5-6EE87D30A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7   2021/11/04   </a:t>
            </a:r>
            <a:r>
              <a:rPr lang="zh-TW" altLang="en-US" sz="2400" dirty="0"/>
              <a:t>基於雲的軟體：虛擬化和容器、軟體即服務</a:t>
            </a:r>
            <a:br>
              <a:rPr lang="en-US" altLang="zh-TW" sz="2400" dirty="0"/>
            </a:br>
            <a:r>
              <a:rPr lang="en-US" altLang="zh-TW" sz="2400" dirty="0"/>
              <a:t>                             </a:t>
            </a:r>
            <a:r>
              <a:rPr lang="zh-TW" altLang="en-US" sz="2400" dirty="0"/>
              <a:t> </a:t>
            </a:r>
            <a:r>
              <a:rPr lang="en-US" altLang="zh-TW" sz="2200" dirty="0"/>
              <a:t>(Cloud-Based Software: Virtualization and  containers,</a:t>
            </a:r>
            <a:br>
              <a:rPr lang="en-US" altLang="zh-TW" sz="2200" dirty="0"/>
            </a:br>
            <a:r>
              <a:rPr lang="en-US" altLang="zh-TW" sz="2200" dirty="0"/>
              <a:t>                                 Everything as a service, Software as a service)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8   2021/11/11 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(Midterm Project Report)</a:t>
            </a:r>
          </a:p>
          <a:p>
            <a:pPr marL="0" indent="0">
              <a:buNone/>
            </a:pPr>
            <a:r>
              <a:rPr lang="en-US" altLang="zh-TW" sz="2400" dirty="0"/>
              <a:t>9   2021/11/18   </a:t>
            </a:r>
            <a:r>
              <a:rPr lang="zh-TW" altLang="en-US" sz="2400" dirty="0"/>
              <a:t>雲端運算與雲軟體架構 </a:t>
            </a:r>
            <a:br>
              <a:rPr lang="en-US" altLang="zh-TW" sz="2400" dirty="0"/>
            </a:br>
            <a:r>
              <a:rPr lang="en-US" altLang="zh-TW" sz="2400" dirty="0"/>
              <a:t>                              </a:t>
            </a:r>
            <a:r>
              <a:rPr lang="en-US" altLang="zh-TW" sz="2300" dirty="0"/>
              <a:t>(Cloud Computing and Cloud Software Architecture)</a:t>
            </a:r>
          </a:p>
          <a:p>
            <a:pPr marL="0" indent="0">
              <a:buNone/>
            </a:pPr>
            <a:r>
              <a:rPr lang="en-US" altLang="zh-TW" sz="2400" dirty="0"/>
              <a:t>10   2021/11/25   </a:t>
            </a:r>
            <a:r>
              <a:rPr lang="zh-TW" altLang="en-US" sz="2400" dirty="0"/>
              <a:t>微服務架構：</a:t>
            </a:r>
            <a:r>
              <a:rPr lang="en-US" altLang="zh-TW" sz="2400" dirty="0"/>
              <a:t>RESTful</a:t>
            </a:r>
            <a:r>
              <a:rPr lang="zh-TW" altLang="en-US" sz="2400" dirty="0"/>
              <a:t>服務、服務部署</a:t>
            </a:r>
            <a:br>
              <a:rPr lang="en-US" altLang="zh-TW" sz="2400" dirty="0"/>
            </a:br>
            <a:r>
              <a:rPr lang="en-US" altLang="zh-TW" sz="2400" dirty="0"/>
              <a:t>                               </a:t>
            </a:r>
            <a:r>
              <a:rPr lang="zh-TW" altLang="en-US" sz="2400" dirty="0"/>
              <a:t> </a:t>
            </a:r>
            <a:r>
              <a:rPr lang="en-US" altLang="zh-TW" sz="2400" dirty="0"/>
              <a:t>(Microservices Architecture, RESTful services,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Service deployment)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</a:rPr>
              <a:t>11   2021/12/02   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</a:rPr>
              <a:t>軟體工程產業實務 </a:t>
            </a:r>
            <a:br>
              <a:rPr lang="en-US" altLang="zh-TW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</a:rPr>
              <a:t>                                 (Industry Practices of Software Engineering)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12   2021/12/09 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軟體工程個案研究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    (Case Study on Software Engineering 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74DE-EE88-D64F-AEF1-CB6EFD44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0032B-D024-554F-81C9-57B20F3C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9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13   2021/12/16   </a:t>
            </a:r>
            <a:r>
              <a:rPr lang="zh-TW" altLang="en-US" sz="2400" dirty="0"/>
              <a:t>安全和隱私 </a:t>
            </a:r>
            <a:r>
              <a:rPr lang="en-US" altLang="zh-TW" sz="2400" dirty="0"/>
              <a:t>(Security and Privacy); </a:t>
            </a:r>
            <a:br>
              <a:rPr lang="en-US" altLang="zh-TW" sz="2400" dirty="0"/>
            </a:br>
            <a:r>
              <a:rPr lang="en-US" altLang="zh-TW" sz="2400" dirty="0"/>
              <a:t>                                </a:t>
            </a:r>
            <a:r>
              <a:rPr lang="zh-TW" altLang="en-US" sz="2400" dirty="0"/>
              <a:t>可靠的程式設計 </a:t>
            </a:r>
            <a:r>
              <a:rPr lang="en-US" altLang="zh-TW" sz="2400" dirty="0"/>
              <a:t>(Reliable Programming)</a:t>
            </a:r>
          </a:p>
          <a:p>
            <a:pPr marL="0" indent="0">
              <a:buNone/>
            </a:pPr>
            <a:r>
              <a:rPr lang="en-US" altLang="zh-TW" sz="2400" dirty="0"/>
              <a:t>14   2021/12/23   </a:t>
            </a:r>
            <a:r>
              <a:rPr lang="zh-TW" altLang="en-US" sz="2400" dirty="0"/>
              <a:t>測試：功能測試、測試自動化、</a:t>
            </a:r>
            <a:br>
              <a:rPr lang="en-US" altLang="zh-TW" sz="2400" dirty="0"/>
            </a:br>
            <a:r>
              <a:rPr lang="en-US" altLang="zh-TW" sz="2400" dirty="0"/>
              <a:t>                                </a:t>
            </a:r>
            <a:r>
              <a:rPr lang="zh-TW" altLang="en-US" sz="2400" dirty="0"/>
              <a:t>測試驅動的開發、程式碼審查 </a:t>
            </a:r>
            <a:br>
              <a:rPr lang="en-US" altLang="zh-TW" sz="2400" dirty="0"/>
            </a:br>
            <a:r>
              <a:rPr lang="en-US" altLang="zh-TW" sz="2200" dirty="0"/>
              <a:t>                                   (Testing: Functional testing, Test automation, </a:t>
            </a:r>
            <a:br>
              <a:rPr lang="en-US" altLang="zh-TW" sz="2200" dirty="0"/>
            </a:br>
            <a:r>
              <a:rPr lang="en-US" altLang="zh-TW" sz="2200" dirty="0"/>
              <a:t>                                    Test-driven development, and Code reviews); </a:t>
            </a:r>
            <a:br>
              <a:rPr lang="en-US" altLang="zh-TW" sz="2400" dirty="0"/>
            </a:br>
            <a:r>
              <a:rPr lang="en-US" altLang="zh-TW" sz="2200" dirty="0"/>
              <a:t>                                   DevOps</a:t>
            </a:r>
            <a:r>
              <a:rPr lang="zh-TW" altLang="en-US" sz="2200" dirty="0"/>
              <a:t>和程式碼管理：程式碼管理和</a:t>
            </a:r>
            <a:r>
              <a:rPr lang="en-US" altLang="zh-TW" sz="2200" dirty="0"/>
              <a:t>DevOps</a:t>
            </a:r>
            <a:r>
              <a:rPr lang="zh-TW" altLang="en-US" sz="2200" dirty="0"/>
              <a:t>自動化 </a:t>
            </a:r>
            <a:br>
              <a:rPr lang="en-US" altLang="zh-TW" sz="2200" dirty="0"/>
            </a:br>
            <a:r>
              <a:rPr lang="en-US" altLang="zh-TW" sz="2200" dirty="0"/>
              <a:t>                                   (DevOps and Code Management: </a:t>
            </a:r>
            <a:br>
              <a:rPr lang="en-US" altLang="zh-TW" sz="2200" dirty="0"/>
            </a:br>
            <a:r>
              <a:rPr lang="en-US" altLang="zh-TW" sz="2200" dirty="0"/>
              <a:t>                                    Code management and DevOps automation)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15   2021/12/30 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 (Final Project Report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16   2022/01/06 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 (Final Project Report II)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17   2022/01/13  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</a:rPr>
              <a:t>學生自主學習 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(Self-learning)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18   2022/01/20  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</a:rPr>
              <a:t>學生自主學習 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(Self-learning)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C78D-7CB2-1A47-8289-B30F1D0D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A55C6-7913-C64F-85E6-497D1797A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5B3-0FCB-904D-B0DA-7D8CA0D2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教學方法與教學活動</a:t>
            </a:r>
            <a:br>
              <a:rPr lang="zh-TW" altLang="en-US" dirty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(Teaching methods and activities)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05BF-AB5A-6E47-9B4E-5795430A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772816"/>
            <a:ext cx="8507288" cy="5017838"/>
          </a:xfrm>
        </p:spPr>
        <p:txBody>
          <a:bodyPr/>
          <a:lstStyle/>
          <a:p>
            <a:r>
              <a:rPr lang="zh-TW" altLang="en-US" sz="4000" dirty="0"/>
              <a:t>講授</a:t>
            </a:r>
            <a:r>
              <a:rPr lang="en-US" altLang="zh-TW" sz="4000" dirty="0"/>
              <a:t> (Lecture)</a:t>
            </a:r>
          </a:p>
          <a:p>
            <a:r>
              <a:rPr lang="zh-TW" altLang="en-US" sz="4000" dirty="0"/>
              <a:t>討論</a:t>
            </a:r>
            <a:r>
              <a:rPr lang="en-US" altLang="zh-TW" sz="4000" dirty="0"/>
              <a:t> (Discussion)</a:t>
            </a:r>
          </a:p>
          <a:p>
            <a:r>
              <a:rPr lang="zh-TW" altLang="en-US" sz="4000" dirty="0"/>
              <a:t>實習</a:t>
            </a:r>
            <a:r>
              <a:rPr lang="en-US" altLang="zh-TW" sz="4000" dirty="0"/>
              <a:t> (Practicum)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2835-519C-294E-A0FF-2716451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968E-DEA9-1C4C-A043-D28C80CD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CB93-721B-B349-8A36-5B8D376C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0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5B3-0FCB-904D-B0DA-7D8CA0D2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評量方式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(Evaluation Methods)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05BF-AB5A-6E47-9B4E-5795430A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772816"/>
            <a:ext cx="8507288" cy="5017838"/>
          </a:xfrm>
        </p:spPr>
        <p:txBody>
          <a:bodyPr/>
          <a:lstStyle/>
          <a:p>
            <a:r>
              <a:rPr lang="zh-TW" altLang="en-US" sz="3600" dirty="0"/>
              <a:t>個人報告</a:t>
            </a:r>
            <a:r>
              <a:rPr lang="en-US" altLang="zh-TW" sz="3600" dirty="0"/>
              <a:t> (Individual Presentation) 60 %</a:t>
            </a:r>
          </a:p>
          <a:p>
            <a:r>
              <a:rPr lang="zh-TW" altLang="en-US" sz="3600" dirty="0"/>
              <a:t>團體報告</a:t>
            </a:r>
            <a:r>
              <a:rPr lang="en-US" altLang="zh-TW" sz="3600" dirty="0"/>
              <a:t> (Group Presentation) 10 %</a:t>
            </a:r>
          </a:p>
          <a:p>
            <a:r>
              <a:rPr lang="zh-TW" altLang="en-US" sz="3600" dirty="0"/>
              <a:t>個案分析報告</a:t>
            </a:r>
            <a:r>
              <a:rPr lang="en-US" altLang="zh-TW" sz="3600" dirty="0"/>
              <a:t> (Case Report) 10 %</a:t>
            </a:r>
          </a:p>
          <a:p>
            <a:r>
              <a:rPr lang="zh-TW" altLang="en-US" sz="3600" dirty="0"/>
              <a:t>課堂參與</a:t>
            </a:r>
            <a:r>
              <a:rPr lang="en-US" altLang="zh-TW" sz="3600" dirty="0"/>
              <a:t> (Class Participation) 10 %</a:t>
            </a:r>
          </a:p>
          <a:p>
            <a:r>
              <a:rPr lang="zh-TW" altLang="en-US" sz="3600" dirty="0"/>
              <a:t>作業</a:t>
            </a:r>
            <a:r>
              <a:rPr lang="en-US" altLang="zh-TW" sz="3600" dirty="0"/>
              <a:t> (Assignment) 10 %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2835-519C-294E-A0FF-2716451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968E-DEA9-1C4C-A043-D28C80CD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CB93-721B-B349-8A36-5B8D376C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6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5B3-0FCB-904D-B0DA-7D8CA0D2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指定用書</a:t>
            </a:r>
            <a:r>
              <a:rPr lang="en-US" altLang="zh-TW" dirty="0">
                <a:solidFill>
                  <a:schemeClr val="tx2"/>
                </a:solidFill>
              </a:rPr>
              <a:t> 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(Required Texts)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05BF-AB5A-6E47-9B4E-5795430A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700808"/>
            <a:ext cx="8507288" cy="5089846"/>
          </a:xfrm>
        </p:spPr>
        <p:txBody>
          <a:bodyPr/>
          <a:lstStyle/>
          <a:p>
            <a:r>
              <a:rPr lang="en-US" altLang="zh-TW" sz="2800" dirty="0"/>
              <a:t>Ian Sommerville (2019), </a:t>
            </a:r>
            <a:br>
              <a:rPr lang="en-US" altLang="zh-TW" sz="2800" dirty="0"/>
            </a:br>
            <a:r>
              <a:rPr lang="en-US" altLang="zh-TW" sz="2800" dirty="0"/>
              <a:t>Engineering Software Products: </a:t>
            </a:r>
            <a:br>
              <a:rPr lang="en-US" altLang="zh-TW" sz="2800" dirty="0"/>
            </a:br>
            <a:r>
              <a:rPr lang="en-US" altLang="zh-TW" sz="2800" dirty="0"/>
              <a:t>An Introduction to Modern Software Engineering, </a:t>
            </a:r>
            <a:br>
              <a:rPr lang="en-US" altLang="zh-TW" sz="2800" dirty="0"/>
            </a:br>
            <a:r>
              <a:rPr lang="en-US" altLang="zh-TW" sz="2800" dirty="0"/>
              <a:t>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2835-519C-294E-A0FF-2716451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968E-DEA9-1C4C-A043-D28C80CD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CB93-721B-B349-8A36-5B8D376C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50CAD-0BC9-0B45-A3ED-41AE33706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3344863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4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5B3-0FCB-904D-B0DA-7D8CA0D2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參考書目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(Reference Books)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05BF-AB5A-6E47-9B4E-5795430A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556791"/>
            <a:ext cx="8507288" cy="5233863"/>
          </a:xfrm>
        </p:spPr>
        <p:txBody>
          <a:bodyPr/>
          <a:lstStyle/>
          <a:p>
            <a:r>
              <a:rPr lang="en-US" altLang="zh-TW" sz="2600" dirty="0"/>
              <a:t>Ian Sommerville (2015), </a:t>
            </a:r>
            <a:br>
              <a:rPr lang="en-US" altLang="zh-TW" sz="2600" dirty="0"/>
            </a:br>
            <a:r>
              <a:rPr lang="en-US" altLang="zh-TW" sz="2600" dirty="0"/>
              <a:t>Software Engineering, </a:t>
            </a:r>
            <a:br>
              <a:rPr lang="en-US" altLang="zh-TW" sz="2600" dirty="0"/>
            </a:br>
            <a:r>
              <a:rPr lang="en-US" altLang="zh-TW" sz="2600" dirty="0"/>
              <a:t>10th Edition, Pearson.</a:t>
            </a:r>
          </a:p>
          <a:p>
            <a:r>
              <a:rPr lang="en-US" altLang="zh-TW" sz="2600" dirty="0"/>
              <a:t>Titus Winters, Tom </a:t>
            </a:r>
            <a:r>
              <a:rPr lang="en-US" altLang="zh-TW" sz="2600" dirty="0" err="1"/>
              <a:t>Manshreck</a:t>
            </a:r>
            <a:r>
              <a:rPr lang="en-US" altLang="zh-TW" sz="2600" dirty="0"/>
              <a:t>, and Hyrum Wright (2020), </a:t>
            </a:r>
            <a:br>
              <a:rPr lang="en-US" altLang="zh-TW" sz="2600" dirty="0"/>
            </a:br>
            <a:r>
              <a:rPr lang="en-US" altLang="zh-TW" sz="2600" dirty="0"/>
              <a:t>Software Engineering at Google: Lessons Learned from Programming Over Time, O'Reilly Media.</a:t>
            </a:r>
          </a:p>
          <a:p>
            <a:r>
              <a:rPr lang="en-US" altLang="zh-TW" sz="2600" dirty="0"/>
              <a:t>Project Management Institute (2017), </a:t>
            </a:r>
            <a:br>
              <a:rPr lang="en-US" altLang="zh-TW" sz="2600" dirty="0"/>
            </a:br>
            <a:r>
              <a:rPr lang="en-US" altLang="zh-TW" sz="2600" dirty="0"/>
              <a:t>Agile Practice Guide, PMI</a:t>
            </a:r>
          </a:p>
          <a:p>
            <a:r>
              <a:rPr lang="en-US" altLang="zh-TW" sz="2600" dirty="0"/>
              <a:t>Project Management Institute (2021),</a:t>
            </a:r>
            <a:br>
              <a:rPr lang="en-US" altLang="zh-TW" sz="2600" dirty="0"/>
            </a:br>
            <a:r>
              <a:rPr lang="en-US" altLang="zh-TW" sz="2600" dirty="0"/>
              <a:t>A Guide to the Project Management Body of Knowledge (PMBOK Guide) – Seventh Edition and The Standard for Project Management, PMI</a:t>
            </a:r>
          </a:p>
          <a:p>
            <a:endParaRPr lang="en-US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2835-519C-294E-A0FF-2716451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968E-DEA9-1C4C-A043-D28C80CD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CB93-721B-B349-8A36-5B8D376C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3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戴敏育 博士 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(Min-</a:t>
            </a:r>
            <a:r>
              <a:rPr lang="en-US" altLang="zh-TW" dirty="0" err="1">
                <a:solidFill>
                  <a:schemeClr val="accent1"/>
                </a:solidFill>
              </a:rPr>
              <a:t>Yuh</a:t>
            </a:r>
            <a:r>
              <a:rPr lang="en-US" altLang="zh-TW" dirty="0">
                <a:solidFill>
                  <a:schemeClr val="accent1"/>
                </a:solidFill>
              </a:rPr>
              <a:t> Day, Ph.D.)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468313" y="1556792"/>
            <a:ext cx="8301037" cy="3519289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zh-TW" altLang="en-US" sz="2800" dirty="0">
                <a:solidFill>
                  <a:srgbClr val="C00000"/>
                </a:solidFill>
              </a:rPr>
              <a:t>國立台北大學</a:t>
            </a:r>
            <a:r>
              <a:rPr lang="en-US" altLang="zh-TW" sz="2800" dirty="0">
                <a:solidFill>
                  <a:srgbClr val="C00000"/>
                </a:solidFill>
              </a:rPr>
              <a:t> </a:t>
            </a:r>
            <a:r>
              <a:rPr lang="zh-TW" altLang="en-US" sz="2800" dirty="0">
                <a:solidFill>
                  <a:srgbClr val="C00000"/>
                </a:solidFill>
              </a:rPr>
              <a:t>資訊管理研究所</a:t>
            </a:r>
            <a:r>
              <a:rPr lang="en-US" altLang="zh-TW" sz="2800" dirty="0">
                <a:solidFill>
                  <a:srgbClr val="C00000"/>
                </a:solidFill>
              </a:rPr>
              <a:t> </a:t>
            </a:r>
            <a:r>
              <a:rPr lang="zh-TW" altLang="en-US" sz="2800" dirty="0">
                <a:solidFill>
                  <a:srgbClr val="C00000"/>
                </a:solidFill>
              </a:rPr>
              <a:t>副教授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2800" dirty="0">
                <a:solidFill>
                  <a:schemeClr val="tx2"/>
                </a:solidFill>
              </a:rPr>
              <a:t>中央研究院</a:t>
            </a:r>
            <a:r>
              <a:rPr lang="en-US" altLang="zh-TW" sz="2800" dirty="0">
                <a:solidFill>
                  <a:schemeClr val="tx2"/>
                </a:solidFill>
              </a:rPr>
              <a:t> </a:t>
            </a:r>
            <a:r>
              <a:rPr lang="zh-TW" altLang="en-US" sz="2800" dirty="0">
                <a:solidFill>
                  <a:schemeClr val="tx2"/>
                </a:solidFill>
              </a:rPr>
              <a:t>資訊科學研究所</a:t>
            </a:r>
            <a:r>
              <a:rPr lang="en-US" altLang="zh-TW" sz="2800" dirty="0">
                <a:solidFill>
                  <a:schemeClr val="tx2"/>
                </a:solidFill>
              </a:rPr>
              <a:t> </a:t>
            </a:r>
            <a:r>
              <a:rPr lang="zh-TW" altLang="en-US" sz="2800" dirty="0">
                <a:solidFill>
                  <a:schemeClr val="tx2"/>
                </a:solidFill>
              </a:rPr>
              <a:t>訪問學人</a:t>
            </a:r>
            <a:endParaRPr lang="en-US" altLang="zh-TW" sz="2800" dirty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2800" dirty="0">
                <a:solidFill>
                  <a:srgbClr val="984807"/>
                </a:solidFill>
              </a:rPr>
              <a:t>國立台灣大學</a:t>
            </a:r>
            <a:r>
              <a:rPr lang="en-US" altLang="zh-TW" sz="2800" dirty="0">
                <a:solidFill>
                  <a:srgbClr val="984807"/>
                </a:solidFill>
              </a:rPr>
              <a:t> </a:t>
            </a:r>
            <a:r>
              <a:rPr lang="zh-TW" altLang="en-US" sz="2800" dirty="0">
                <a:solidFill>
                  <a:srgbClr val="984807"/>
                </a:solidFill>
              </a:rPr>
              <a:t>資訊管理</a:t>
            </a:r>
            <a:r>
              <a:rPr lang="en-US" altLang="zh-TW" sz="2800" dirty="0">
                <a:solidFill>
                  <a:srgbClr val="984807"/>
                </a:solidFill>
              </a:rPr>
              <a:t> </a:t>
            </a:r>
            <a:r>
              <a:rPr lang="zh-TW" altLang="en-US" sz="2800" dirty="0">
                <a:solidFill>
                  <a:srgbClr val="984807"/>
                </a:solidFill>
              </a:rPr>
              <a:t>博士</a:t>
            </a:r>
            <a:endParaRPr lang="en-US" altLang="zh-TW" sz="2800" dirty="0">
              <a:solidFill>
                <a:srgbClr val="98480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Co-Chairs, IEEE/ACM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Advances in Social Networks Analysis and Mining (ASONAM 2013-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IEEE International Workshop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Empirical 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EM-RITE 2012-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Chair, The IEEE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Information Reuse and Integration (IEEE IRI)</a:t>
            </a:r>
            <a:endParaRPr lang="zh-TW" altLang="en-US" sz="2000" dirty="0">
              <a:solidFill>
                <a:srgbClr val="17375E"/>
              </a:solidFill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FCAA9B1-8267-4402-9C83-BAE1C2B13B7C}" type="slidenum">
              <a:rPr kumimoji="0" lang="zh-TW" alt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kumimoji="0" lang="zh-TW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8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mail.tku.edu.tw/myday/images/AS_Logo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://mail.tku.edu.tw/myday/images/NTU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C7FE4C-DBC2-A74B-8BCD-C557AA9446EA}"/>
              </a:ext>
            </a:extLst>
          </p:cNvPr>
          <p:cNvGrpSpPr/>
          <p:nvPr/>
        </p:nvGrpSpPr>
        <p:grpSpPr>
          <a:xfrm>
            <a:off x="1856254" y="5178296"/>
            <a:ext cx="1563618" cy="1491064"/>
            <a:chOff x="1940523" y="5229200"/>
            <a:chExt cx="1563618" cy="14910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0FAAB0-5F2D-0A45-91D0-BB05F45FA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70F94B-7014-7845-B18F-AA6F50AF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08B6D-F954-E341-94FB-A8EB0DD0D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69503-9807-D84D-B264-8C397C59F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6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sz="2800" dirty="0"/>
              <a:t>Ian Sommerville (2019), </a:t>
            </a:r>
            <a:br>
              <a:rPr lang="en-US" sz="2800" dirty="0"/>
            </a:br>
            <a:r>
              <a:rPr lang="en-US" sz="4000" dirty="0">
                <a:solidFill>
                  <a:srgbClr val="C00000"/>
                </a:solidFill>
              </a:rPr>
              <a:t>Engineering Software Products: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An Introduction to Modern Software Engineering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400" dirty="0"/>
              <a:t>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BBC0-328E-4D49-8605-37D3151CB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54365"/>
            <a:ext cx="3531751" cy="437097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https://www.amazon.com/Engineering-Software-Products-Ian-Sommerville/dp/013521064X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0549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en-US" sz="2800" dirty="0"/>
              <a:t>Ian Sommerville (2015), </a:t>
            </a:r>
            <a:br>
              <a:rPr lang="en-US" sz="2800" dirty="0"/>
            </a:br>
            <a:r>
              <a:rPr lang="en-US" sz="4000" dirty="0">
                <a:solidFill>
                  <a:srgbClr val="C00000"/>
                </a:solidFill>
              </a:rPr>
              <a:t>Software Engineering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Edition, 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sz="1000" dirty="0">
                <a:hlinkClick r:id="rId2"/>
              </a:rPr>
              <a:t>https://www.amazon.com/Software-Engineering-10th-Ian-Sommerville/dp/0133943038</a:t>
            </a:r>
            <a:endParaRPr lang="en-US" altLang="zh-TW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FAF81-675A-BB43-8E9D-3A7455E4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39738"/>
            <a:ext cx="3996106" cy="4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en-US" sz="2400" dirty="0"/>
              <a:t>Titus Winters, Tom </a:t>
            </a:r>
            <a:r>
              <a:rPr lang="en-US" sz="2400" dirty="0" err="1"/>
              <a:t>Manshreck</a:t>
            </a:r>
            <a:r>
              <a:rPr lang="en-US" sz="2400" dirty="0"/>
              <a:t>, and Hyrum Wright (2020), </a:t>
            </a:r>
            <a:br>
              <a:rPr lang="en-US" sz="2800" dirty="0"/>
            </a:br>
            <a:r>
              <a:rPr lang="en-US" sz="3600" dirty="0">
                <a:solidFill>
                  <a:srgbClr val="C00000"/>
                </a:solidFill>
              </a:rPr>
              <a:t>Software Engineering at Google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Lessons Learned from Programming Over Time, </a:t>
            </a:r>
            <a:br>
              <a:rPr lang="en-US" sz="2800" dirty="0"/>
            </a:br>
            <a:r>
              <a:rPr lang="en-US" sz="2400" dirty="0"/>
              <a:t>O'Reilly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sz="1000" dirty="0">
                <a:hlinkClick r:id="rId2"/>
              </a:rPr>
              <a:t>https://www.amazon.com/Software-Engineering-Google-Lessons-Programming/dp/1492082791</a:t>
            </a:r>
            <a:endParaRPr lang="en-US" altLang="zh-TW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D88B9-28F0-1246-AA03-1F869DD4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26" y="1772816"/>
            <a:ext cx="3690074" cy="48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7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AFC-93E4-0441-9414-37E6419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326480"/>
          </a:xfrm>
        </p:spPr>
        <p:txBody>
          <a:bodyPr/>
          <a:lstStyle/>
          <a:p>
            <a:r>
              <a:rPr lang="en-US" sz="2400" dirty="0"/>
              <a:t>Project Management Institute (2017),</a:t>
            </a:r>
            <a:br>
              <a:rPr lang="en-US" sz="2400" dirty="0"/>
            </a:br>
            <a:r>
              <a:rPr lang="en-US" sz="4000" dirty="0">
                <a:solidFill>
                  <a:srgbClr val="C00000"/>
                </a:solidFill>
              </a:rPr>
              <a:t>Agile Practice Guide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2400" dirty="0"/>
              <a:t>PMI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1B7E-5518-1D42-B244-481C35C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A9BAF3-8497-EF4E-85AF-31D76895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2"/>
              </a:rPr>
              <a:t>https://www.amazon.com/Agile-Practice-Project-Management-Institute/dp/1628251999/</a:t>
            </a:r>
            <a:endParaRPr lang="en-US" altLang="zh-TW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6449E-315A-EC45-BB4A-945E2395E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61" y="1451624"/>
            <a:ext cx="3949678" cy="50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AFC-93E4-0441-9414-37E6419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2362274"/>
          </a:xfrm>
        </p:spPr>
        <p:txBody>
          <a:bodyPr/>
          <a:lstStyle/>
          <a:p>
            <a:r>
              <a:rPr lang="en-US" sz="2400" dirty="0"/>
              <a:t>Project Management Institute (2021),</a:t>
            </a:r>
            <a:br>
              <a:rPr lang="en-US" sz="2400" dirty="0"/>
            </a:br>
            <a:r>
              <a:rPr lang="en-US" sz="3200" dirty="0">
                <a:solidFill>
                  <a:srgbClr val="C00000"/>
                </a:solidFill>
              </a:rPr>
              <a:t>A Guide to the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Project Management Body of Knowledge (PMBOK Guide) –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Seventh Edition and The Standard for 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1B7E-5518-1D42-B244-481C35C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44A39-EA63-0D47-9FC8-6A4997B6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98848"/>
            <a:ext cx="3225724" cy="41833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A9BAF3-8497-EF4E-85AF-31D76895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https://www.amazon.com/Guide-Project-Management-Knowledge-PMBOK%C2%AE/dp/1628256648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24744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2000" dirty="0">
                <a:solidFill>
                  <a:srgbClr val="C00000"/>
                </a:solidFill>
              </a:rPr>
              <a:t>Software 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Engineering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982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4421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42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Analyze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1701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157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Design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872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Build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I</a:t>
            </a:r>
            <a:r>
              <a:rPr lang="en-US" sz="1700" dirty="0">
                <a:solidFill>
                  <a:srgbClr val="C00000"/>
                </a:solidFill>
                <a:latin typeface="+mn-lt"/>
                <a:ea typeface="+mn-ea"/>
              </a:rPr>
              <a:t>mplementation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and </a:t>
            </a:r>
          </a:p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587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Test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Integration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and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Deliver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Operation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481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261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7040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42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ea typeface="+mn-ea"/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765716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Information Management </a:t>
            </a:r>
            <a:br>
              <a:rPr lang="en-US" altLang="zh-TW" sz="5400" dirty="0">
                <a:solidFill>
                  <a:srgbClr val="FF0000"/>
                </a:solidFill>
              </a:rPr>
            </a:br>
            <a:br>
              <a:rPr lang="en-US" altLang="zh-TW" sz="5400" dirty="0">
                <a:solidFill>
                  <a:srgbClr val="FF0000"/>
                </a:solidFill>
              </a:rPr>
            </a:br>
            <a:r>
              <a:rPr lang="en-US" altLang="zh-TW" sz="5400" dirty="0">
                <a:solidFill>
                  <a:srgbClr val="FF0000"/>
                </a:solidFill>
              </a:rPr>
              <a:t> </a:t>
            </a:r>
            <a:r>
              <a:rPr lang="en-US" altLang="zh-TW" sz="5400" dirty="0">
                <a:solidFill>
                  <a:srgbClr val="C00000"/>
                </a:solidFill>
              </a:rPr>
              <a:t>Management </a:t>
            </a: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5400" dirty="0">
                <a:solidFill>
                  <a:srgbClr val="C00000"/>
                </a:solidFill>
              </a:rPr>
              <a:t>Information Systems (MIS)</a:t>
            </a:r>
            <a:br>
              <a:rPr lang="en-US" altLang="zh-TW" sz="5400" dirty="0">
                <a:solidFill>
                  <a:srgbClr val="C00000"/>
                </a:solidFill>
              </a:rPr>
            </a:b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6000" dirty="0">
                <a:solidFill>
                  <a:srgbClr val="FF0000"/>
                </a:solidFill>
              </a:rPr>
              <a:t>Information Systems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422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Information Management (MIS)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Information Systems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5125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508085" y="1705694"/>
            <a:ext cx="594423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3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sz="4800" dirty="0">
                <a:solidFill>
                  <a:srgbClr val="FF0000"/>
                </a:solidFill>
              </a:rPr>
              <a:t>Fundamental MIS Concepts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806544" y="2765040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6544" y="4207455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6544" y="5649869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33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3091" y="1412776"/>
            <a:ext cx="1695928" cy="811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836512" y="4207455"/>
            <a:ext cx="1695928" cy="811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2501900" y="3170238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2501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2501900" y="5018088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5329238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5312569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1654175" y="1817688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71987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B5A89-9D1B-194C-A60A-C68B7BBD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569E-4CEF-AD46-A368-42553882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91257"/>
            <a:ext cx="1242789" cy="1507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5A562-D361-7446-AF5D-949BAF962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2" y="5391077"/>
            <a:ext cx="1406758" cy="1406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27BB3-3580-EF42-A60C-C147190F7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51" y="3933056"/>
            <a:ext cx="1406758" cy="1406758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20A2D32B-EA83-6144-AE1E-64245BA3A474}"/>
              </a:ext>
            </a:extLst>
          </p:cNvPr>
          <p:cNvSpPr txBox="1">
            <a:spLocks/>
          </p:cNvSpPr>
          <p:nvPr/>
        </p:nvSpPr>
        <p:spPr bwMode="auto">
          <a:xfrm>
            <a:off x="507473" y="35115"/>
            <a:ext cx="8712968" cy="19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dirty="0">
                <a:solidFill>
                  <a:srgbClr val="FF0000"/>
                </a:solidFill>
              </a:rPr>
              <a:t>軟體工程</a:t>
            </a:r>
            <a:br>
              <a:rPr kumimoji="0" lang="zh-TW" altLang="en-US" dirty="0">
                <a:solidFill>
                  <a:srgbClr val="FF0000"/>
                </a:solidFill>
              </a:rPr>
            </a:br>
            <a:r>
              <a:rPr kumimoji="0" lang="en-US" altLang="zh-TW" dirty="0">
                <a:solidFill>
                  <a:srgbClr val="FF0000"/>
                </a:solidFill>
              </a:rPr>
              <a:t>(Software Engineering)</a:t>
            </a:r>
            <a:br>
              <a:rPr kumimoji="0"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kumimoji="0"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  <a:t>Contact Information</a:t>
            </a:r>
            <a:endParaRPr kumimoji="0" lang="zh-TW" altLang="en-US" dirty="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7D17D5-A87C-BD43-B7AD-4E4B94C8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2155016"/>
            <a:ext cx="6624736" cy="4652904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100" b="1" dirty="0">
                <a:latin typeface="+mn-lt"/>
              </a:rPr>
              <a:t>戴敏育 博士 </a:t>
            </a:r>
            <a:r>
              <a:rPr lang="en-US" altLang="zh-TW" sz="4100" b="1" dirty="0">
                <a:latin typeface="+mn-lt"/>
              </a:rPr>
              <a:t>(Min-</a:t>
            </a:r>
            <a:r>
              <a:rPr lang="en-US" altLang="zh-TW" sz="4100" b="1" dirty="0" err="1">
                <a:latin typeface="+mn-lt"/>
              </a:rPr>
              <a:t>Yuh</a:t>
            </a:r>
            <a:r>
              <a:rPr lang="en-US" altLang="zh-TW" sz="4100" b="1" dirty="0">
                <a:latin typeface="+mn-lt"/>
              </a:rPr>
              <a:t> Day, Ph.D.)</a:t>
            </a:r>
            <a:endParaRPr lang="zh-TW" altLang="en-US" sz="4100" dirty="0">
              <a:latin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100" dirty="0">
                <a:latin typeface="+mn-lt"/>
              </a:rPr>
              <a:t>副教授</a:t>
            </a:r>
            <a:r>
              <a:rPr lang="en-US" altLang="zh-TW" sz="4100" dirty="0">
                <a:latin typeface="+mn-lt"/>
              </a:rPr>
              <a:t> (Associate Professor)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5"/>
              </a:rPr>
              <a:t>國立臺北大學</a:t>
            </a: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資訊管理研究所</a:t>
            </a:r>
            <a:endParaRPr lang="en-US" altLang="zh-TW" sz="4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Institute of Information Management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National Taipei University</a:t>
            </a:r>
            <a:endParaRPr lang="en-US" altLang="zh-TW" sz="19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電話： </a:t>
            </a:r>
            <a:r>
              <a:rPr lang="en-US" altLang="zh-TW" dirty="0">
                <a:latin typeface="+mn-lt"/>
              </a:rPr>
              <a:t>02-86741111 ext. 66873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研究室： 商</a:t>
            </a:r>
            <a:r>
              <a:rPr lang="en-US" altLang="zh-TW" dirty="0">
                <a:latin typeface="+mn-lt"/>
              </a:rPr>
              <a:t>8F12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地址： </a:t>
            </a:r>
            <a:r>
              <a:rPr lang="en-US" altLang="zh-TW" dirty="0">
                <a:latin typeface="+mn-lt"/>
              </a:rPr>
              <a:t>23741 </a:t>
            </a:r>
            <a:r>
              <a:rPr lang="zh-TW" altLang="en-US" dirty="0">
                <a:latin typeface="+mn-lt"/>
              </a:rPr>
              <a:t>新北市三峽區大學路 </a:t>
            </a:r>
            <a:r>
              <a:rPr lang="en-US" altLang="zh-TW" dirty="0">
                <a:latin typeface="+mn-lt"/>
              </a:rPr>
              <a:t>151 </a:t>
            </a:r>
            <a:r>
              <a:rPr lang="zh-TW" altLang="en-US" dirty="0">
                <a:latin typeface="+mn-lt"/>
              </a:rPr>
              <a:t>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latin typeface="+mn-lt"/>
              </a:rPr>
              <a:t>Email</a:t>
            </a:r>
            <a:r>
              <a:rPr lang="zh-TW" altLang="en-US" dirty="0">
                <a:latin typeface="+mn-lt"/>
              </a:rPr>
              <a:t>：</a:t>
            </a:r>
            <a:r>
              <a:rPr lang="en-US" altLang="zh-TW" dirty="0" err="1">
                <a:latin typeface="+mn-lt"/>
              </a:rPr>
              <a:t>myday@gm.ntpu.edu.tw</a:t>
            </a: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網址：</a:t>
            </a:r>
            <a:r>
              <a:rPr lang="en-US" altLang="zh-TW" dirty="0">
                <a:latin typeface="+mn-lt"/>
                <a:hlinkClick r:id="rId8"/>
              </a:rPr>
              <a:t>http://web.ntpu.edu.tw/~myday/</a:t>
            </a:r>
            <a:endParaRPr lang="en-US" altLang="zh-TW" dirty="0">
              <a:latin typeface="+mn-lt"/>
            </a:endParaRPr>
          </a:p>
        </p:txBody>
      </p:sp>
      <p:pic>
        <p:nvPicPr>
          <p:cNvPr id="13" name="Picture 4" descr="http://mail.tku.edu.tw/myday/images/Myday_Photo.jpg">
            <a:extLst>
              <a:ext uri="{FF2B5EF4-FFF2-40B4-BE49-F238E27FC236}">
                <a16:creationId xmlns:a16="http://schemas.microsoft.com/office/drawing/2014/main" id="{7C5F493A-E21B-9B44-B238-E2555B57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92" y="115888"/>
            <a:ext cx="1294721" cy="16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27051-20B2-8444-9F30-9C69BC91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DA568-8E41-2E42-9BC3-5AA7B6F6BC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68CE22-CB3C-3043-9CA2-8340F786D8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091" y="1836995"/>
            <a:ext cx="1294721" cy="5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8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54550" cy="84479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8AA651-D1E9-D948-B8E3-92B4DCFCF8D5}"/>
              </a:ext>
            </a:extLst>
          </p:cNvPr>
          <p:cNvSpPr/>
          <p:nvPr/>
        </p:nvSpPr>
        <p:spPr>
          <a:xfrm>
            <a:off x="3347864" y="1736204"/>
            <a:ext cx="2808312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126C0-C46E-BB42-9AD1-0BFE4B4E792A}"/>
              </a:ext>
            </a:extLst>
          </p:cNvPr>
          <p:cNvSpPr/>
          <p:nvPr/>
        </p:nvSpPr>
        <p:spPr>
          <a:xfrm>
            <a:off x="5868144" y="4577160"/>
            <a:ext cx="2808312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EFED1-0300-1346-9363-6EF925B48EC6}"/>
              </a:ext>
            </a:extLst>
          </p:cNvPr>
          <p:cNvSpPr/>
          <p:nvPr/>
        </p:nvSpPr>
        <p:spPr>
          <a:xfrm>
            <a:off x="1043608" y="4605017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C00E5-E554-5440-8DD7-6C3BD87E968B}"/>
              </a:ext>
            </a:extLst>
          </p:cNvPr>
          <p:cNvSpPr txBox="1"/>
          <p:nvPr/>
        </p:nvSpPr>
        <p:spPr>
          <a:xfrm>
            <a:off x="3783340" y="1196752"/>
            <a:ext cx="194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8E30B-1DEE-E44E-A65B-D6F335973FC9}"/>
              </a:ext>
            </a:extLst>
          </p:cNvPr>
          <p:cNvSpPr txBox="1"/>
          <p:nvPr/>
        </p:nvSpPr>
        <p:spPr>
          <a:xfrm>
            <a:off x="798969" y="5910371"/>
            <a:ext cx="3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CUSTOMER and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C3EE7-BA39-0D48-A57D-60D7007868EC}"/>
              </a:ext>
            </a:extLst>
          </p:cNvPr>
          <p:cNvSpPr txBox="1"/>
          <p:nvPr/>
        </p:nvSpPr>
        <p:spPr>
          <a:xfrm>
            <a:off x="6321833" y="5932476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31AE-7D41-584C-8DF3-2A81D348011D}"/>
              </a:ext>
            </a:extLst>
          </p:cNvPr>
          <p:cNvSpPr txBox="1"/>
          <p:nvPr/>
        </p:nvSpPr>
        <p:spPr>
          <a:xfrm>
            <a:off x="1403648" y="338957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E6DF3-5EE0-F14F-A8EB-B5F48DA91BDA}"/>
              </a:ext>
            </a:extLst>
          </p:cNvPr>
          <p:cNvSpPr txBox="1"/>
          <p:nvPr/>
        </p:nvSpPr>
        <p:spPr>
          <a:xfrm>
            <a:off x="3699666" y="4556698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implemented-by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C07E-C7C7-6B4B-862C-06A66A64949D}"/>
              </a:ext>
            </a:extLst>
          </p:cNvPr>
          <p:cNvSpPr txBox="1"/>
          <p:nvPr/>
        </p:nvSpPr>
        <p:spPr>
          <a:xfrm>
            <a:off x="6723307" y="3389579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helps-with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1E336-71E9-2B46-ACC7-EFB81D26FA6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447764" y="2842532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4351DE-A09F-2341-BCD8-F73701B9E9CB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3851920" y="5225232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1064D-F6E9-874F-AD61-C59F8631D48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5732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8F1006F-DDAB-2644-8B72-92449B5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2BA49-81F6-BD45-AE4E-078F1D6DD218}"/>
              </a:ext>
            </a:extLst>
          </p:cNvPr>
          <p:cNvGrpSpPr/>
          <p:nvPr/>
        </p:nvGrpSpPr>
        <p:grpSpPr>
          <a:xfrm>
            <a:off x="383232" y="4797290"/>
            <a:ext cx="586408" cy="769441"/>
            <a:chOff x="383232" y="4797290"/>
            <a:chExt cx="586408" cy="769441"/>
          </a:xfrm>
        </p:grpSpPr>
        <p:sp>
          <p:nvSpPr>
            <p:cNvPr id="20" name="文字方塊 14">
              <a:extLst>
                <a:ext uri="{FF2B5EF4-FFF2-40B4-BE49-F238E27FC236}">
                  <a16:creationId xmlns:a16="http://schemas.microsoft.com/office/drawing/2014/main" id="{3ACCBD5F-D467-224A-A925-66F33BCE9D67}"/>
                </a:ext>
              </a:extLst>
            </p:cNvPr>
            <p:cNvSpPr txBox="1"/>
            <p:nvPr/>
          </p:nvSpPr>
          <p:spPr>
            <a:xfrm>
              <a:off x="427009" y="479729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F5D2EE-B76D-E042-AE83-370A61FB7A3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49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FE07-1693-614F-9C3E-80473132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448870" cy="5323111"/>
          </a:xfrm>
        </p:spPr>
        <p:txBody>
          <a:bodyPr/>
          <a:lstStyle/>
          <a:p>
            <a:r>
              <a:rPr lang="en-US" sz="2400" dirty="0"/>
              <a:t>The starting point for the software development is a set of ‘</a:t>
            </a:r>
            <a:r>
              <a:rPr lang="en-US" sz="2400" dirty="0">
                <a:solidFill>
                  <a:srgbClr val="C00000"/>
                </a:solidFill>
              </a:rPr>
              <a:t>software requirements</a:t>
            </a:r>
            <a:r>
              <a:rPr lang="en-US" sz="2400" dirty="0"/>
              <a:t>’ that are owned by an external client and which set out what they want a software system to do to support their business processes.</a:t>
            </a:r>
          </a:p>
          <a:p>
            <a:r>
              <a:rPr lang="en-US" sz="2400" dirty="0"/>
              <a:t>The software is developed by a software company (the contractor) who </a:t>
            </a:r>
            <a:r>
              <a:rPr lang="en-US" sz="2400" dirty="0">
                <a:solidFill>
                  <a:srgbClr val="C00000"/>
                </a:solidFill>
              </a:rPr>
              <a:t>design and implement a system </a:t>
            </a:r>
            <a:r>
              <a:rPr lang="en-US" sz="2400" dirty="0"/>
              <a:t>that delivers functionality to meet the requirements.</a:t>
            </a:r>
          </a:p>
          <a:p>
            <a:r>
              <a:rPr lang="en-US" sz="2400" dirty="0"/>
              <a:t>The customer may change the requirements at any time in response to business changes (they usually do). The contractor must change the software to reflect these requirements changes.</a:t>
            </a:r>
          </a:p>
          <a:p>
            <a:r>
              <a:rPr lang="en-US" sz="2400" dirty="0"/>
              <a:t>Custom software usually has a long-lifetime (10 years or more) and it must be supported over that lifetime.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087E-3355-9840-A4CA-25B4103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EC159-9826-7E4F-A2E3-7F737308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54550" cy="84479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software engineering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DFB081-4831-0140-800A-D35B6E19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11565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0" y="260648"/>
            <a:ext cx="8229600" cy="79208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3347864" y="1736204"/>
            <a:ext cx="2808312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6207-EC3E-5C4E-8E26-4503441C05FC}"/>
              </a:ext>
            </a:extLst>
          </p:cNvPr>
          <p:cNvSpPr/>
          <p:nvPr/>
        </p:nvSpPr>
        <p:spPr>
          <a:xfrm>
            <a:off x="5868144" y="4577160"/>
            <a:ext cx="2808312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D29FF6-00EF-2C43-BF23-36251C892A03}"/>
              </a:ext>
            </a:extLst>
          </p:cNvPr>
          <p:cNvSpPr/>
          <p:nvPr/>
        </p:nvSpPr>
        <p:spPr>
          <a:xfrm>
            <a:off x="1043608" y="4605017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2BC15-F569-0E41-8FCB-F870D3CAF143}"/>
              </a:ext>
            </a:extLst>
          </p:cNvPr>
          <p:cNvSpPr txBox="1"/>
          <p:nvPr/>
        </p:nvSpPr>
        <p:spPr>
          <a:xfrm>
            <a:off x="3707904" y="1196752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58A7E-1AAA-984F-948E-33991B5CBCAD}"/>
              </a:ext>
            </a:extLst>
          </p:cNvPr>
          <p:cNvSpPr txBox="1"/>
          <p:nvPr/>
        </p:nvSpPr>
        <p:spPr>
          <a:xfrm>
            <a:off x="1281273" y="5974867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E4414-B7C8-BE4B-B745-8195D9529253}"/>
              </a:ext>
            </a:extLst>
          </p:cNvPr>
          <p:cNvSpPr txBox="1"/>
          <p:nvPr/>
        </p:nvSpPr>
        <p:spPr>
          <a:xfrm>
            <a:off x="6321833" y="5932476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9CF-B6AC-634C-A30C-BB83139AE88A}"/>
              </a:ext>
            </a:extLst>
          </p:cNvPr>
          <p:cNvSpPr txBox="1"/>
          <p:nvPr/>
        </p:nvSpPr>
        <p:spPr>
          <a:xfrm>
            <a:off x="1763688" y="338957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inspires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88423-15EF-9441-8745-C546088A3E39}"/>
              </a:ext>
            </a:extLst>
          </p:cNvPr>
          <p:cNvSpPr txBox="1"/>
          <p:nvPr/>
        </p:nvSpPr>
        <p:spPr>
          <a:xfrm>
            <a:off x="3699666" y="4556698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implemented-by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8A5A-3A21-EC46-A0BD-A74B23D825E2}"/>
              </a:ext>
            </a:extLst>
          </p:cNvPr>
          <p:cNvSpPr txBox="1"/>
          <p:nvPr/>
        </p:nvSpPr>
        <p:spPr>
          <a:xfrm>
            <a:off x="6723307" y="338957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realizes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90CE1-8CB5-5941-9DCD-63539040AEF2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2447764" y="2842532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37E0E-96A9-4C48-9E01-AE313509497C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3851920" y="5225232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732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B48951-791E-AA44-A04E-097AE7B3BE58}"/>
              </a:ext>
            </a:extLst>
          </p:cNvPr>
          <p:cNvGrpSpPr/>
          <p:nvPr/>
        </p:nvGrpSpPr>
        <p:grpSpPr>
          <a:xfrm>
            <a:off x="2606818" y="1947857"/>
            <a:ext cx="586408" cy="769441"/>
            <a:chOff x="383232" y="4797290"/>
            <a:chExt cx="586408" cy="769441"/>
          </a:xfrm>
        </p:grpSpPr>
        <p:sp>
          <p:nvSpPr>
            <p:cNvPr id="40" name="文字方塊 14">
              <a:extLst>
                <a:ext uri="{FF2B5EF4-FFF2-40B4-BE49-F238E27FC236}">
                  <a16:creationId xmlns:a16="http://schemas.microsoft.com/office/drawing/2014/main" id="{0130F48C-E365-C44E-8449-CA365E3EF1ED}"/>
                </a:ext>
              </a:extLst>
            </p:cNvPr>
            <p:cNvSpPr txBox="1"/>
            <p:nvPr/>
          </p:nvSpPr>
          <p:spPr>
            <a:xfrm>
              <a:off x="427009" y="479729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6E94A96-BCC7-0143-B15F-A7326F67055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67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FE07-1693-614F-9C3E-80473132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448870" cy="5323111"/>
          </a:xfrm>
        </p:spPr>
        <p:txBody>
          <a:bodyPr/>
          <a:lstStyle/>
          <a:p>
            <a:r>
              <a:rPr lang="en-US" sz="2400" dirty="0"/>
              <a:t>The starting point for product development is a </a:t>
            </a:r>
            <a:r>
              <a:rPr lang="en-US" sz="2400" dirty="0">
                <a:solidFill>
                  <a:srgbClr val="C00000"/>
                </a:solidFill>
              </a:rPr>
              <a:t>business opportunit</a:t>
            </a:r>
            <a:r>
              <a:rPr lang="en-US" sz="2400" dirty="0"/>
              <a:t>y that is identified by individuals or a company. </a:t>
            </a:r>
            <a:br>
              <a:rPr lang="en-US" sz="2400" dirty="0"/>
            </a:br>
            <a:r>
              <a:rPr lang="en-US" sz="2400" dirty="0"/>
              <a:t>They develop a software product to take advantage of this opportunity and sell this to customers.</a:t>
            </a:r>
          </a:p>
          <a:p>
            <a:r>
              <a:rPr lang="en-US" sz="2400" dirty="0"/>
              <a:t>The company who identified the opportunity </a:t>
            </a:r>
            <a:r>
              <a:rPr lang="en-US" sz="2400" dirty="0">
                <a:solidFill>
                  <a:srgbClr val="C00000"/>
                </a:solidFill>
              </a:rPr>
              <a:t>design and implement a set of software features</a:t>
            </a:r>
            <a:r>
              <a:rPr lang="en-US" sz="2400" dirty="0"/>
              <a:t> that realize the opportunity and that will be useful to customers.</a:t>
            </a:r>
          </a:p>
          <a:p>
            <a:r>
              <a:rPr lang="en-US" sz="2400" dirty="0"/>
              <a:t>The software development company are responsible for deciding on the development timescale, what features to include and when the product should change. </a:t>
            </a:r>
          </a:p>
          <a:p>
            <a:r>
              <a:rPr lang="en-US" sz="2400" dirty="0"/>
              <a:t>Rapid delivery of software products is essential to capture the market for that type of product.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087E-3355-9840-A4CA-25B4103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0DE0F-BFC0-5548-9B57-AA1975EA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2E55F6-EB5D-364E-9B8B-E46AA928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0" y="260648"/>
            <a:ext cx="8229600" cy="79208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898147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0" y="260648"/>
            <a:ext cx="8229600" cy="79208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Software execution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</p:cNvCxnSpPr>
          <p:nvPr/>
        </p:nvCxnSpPr>
        <p:spPr>
          <a:xfrm flipH="1" flipV="1">
            <a:off x="1671737" y="3741938"/>
            <a:ext cx="39886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7BEBA-5FA2-274A-9D33-90033C6A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66" y="249289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User interface </a:t>
            </a:r>
          </a:p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Product functionality</a:t>
            </a:r>
          </a:p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User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24DE-0DC6-9A41-830F-8FAEFCEFE2B3}"/>
              </a:ext>
            </a:extLst>
          </p:cNvPr>
          <p:cNvSpPr txBox="1"/>
          <p:nvPr/>
        </p:nvSpPr>
        <p:spPr>
          <a:xfrm>
            <a:off x="386546" y="168939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Stand-alone execution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6FF25-D41B-FA4C-88FF-14E9F79668A9}"/>
              </a:ext>
            </a:extLst>
          </p:cNvPr>
          <p:cNvSpPr txBox="1"/>
          <p:nvPr/>
        </p:nvSpPr>
        <p:spPr>
          <a:xfrm>
            <a:off x="3185868" y="168939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Hybrid execution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8A027A-9A9D-144C-BDEB-776149CD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66" y="465313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Product updates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ABC9C-040D-A647-A1B7-282891201F44}"/>
              </a:ext>
            </a:extLst>
          </p:cNvPr>
          <p:cNvSpPr txBox="1"/>
          <p:nvPr/>
        </p:nvSpPr>
        <p:spPr>
          <a:xfrm>
            <a:off x="386546" y="2115347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8508C-ACBB-F24A-8FE3-ED48166B1B6F}"/>
              </a:ext>
            </a:extLst>
          </p:cNvPr>
          <p:cNvSpPr txBox="1"/>
          <p:nvPr/>
        </p:nvSpPr>
        <p:spPr>
          <a:xfrm>
            <a:off x="386546" y="6021288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3F47E-3AF0-E043-B857-DD59F9954BD6}"/>
              </a:ext>
            </a:extLst>
          </p:cNvPr>
          <p:cNvCxnSpPr>
            <a:cxnSpLocks/>
          </p:cNvCxnSpPr>
          <p:nvPr/>
        </p:nvCxnSpPr>
        <p:spPr>
          <a:xfrm flipH="1" flipV="1">
            <a:off x="4471059" y="3748035"/>
            <a:ext cx="39886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8EEA15-4DAF-654B-91D2-55198A01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888" y="249899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User interface </a:t>
            </a:r>
          </a:p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Partial functionality</a:t>
            </a:r>
          </a:p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User data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664AD5-DF95-0C42-B2E7-21FF6B65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888" y="465923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Additional functionality</a:t>
            </a:r>
          </a:p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User data backups</a:t>
            </a:r>
          </a:p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Product updates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2AFEFC-9081-A943-B9E5-F3D49D77E0D7}"/>
              </a:ext>
            </a:extLst>
          </p:cNvPr>
          <p:cNvSpPr txBox="1"/>
          <p:nvPr/>
        </p:nvSpPr>
        <p:spPr>
          <a:xfrm>
            <a:off x="3185868" y="212144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CA7BAC-80D7-E84B-9AAC-2C4EDDE6B4F5}"/>
              </a:ext>
            </a:extLst>
          </p:cNvPr>
          <p:cNvSpPr txBox="1"/>
          <p:nvPr/>
        </p:nvSpPr>
        <p:spPr>
          <a:xfrm>
            <a:off x="3185868" y="602738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154760-DC1B-2747-9A97-1826A8714C05}"/>
              </a:ext>
            </a:extLst>
          </p:cNvPr>
          <p:cNvSpPr txBox="1"/>
          <p:nvPr/>
        </p:nvSpPr>
        <p:spPr>
          <a:xfrm>
            <a:off x="6084168" y="170690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C00000"/>
                </a:solidFill>
              </a:rPr>
              <a:t>Software as a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74CDA3-82A9-424E-B2AC-645CEF704FE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7369360" y="3765544"/>
            <a:ext cx="19942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8F57A4-0AC4-EF4B-8CFC-E62C647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188" y="251650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User interface </a:t>
            </a:r>
          </a:p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(browser or app)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5BC42CC-0223-364D-9264-7DACB71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188" y="467674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Product functionality</a:t>
            </a:r>
          </a:p>
          <a:p>
            <a:pPr algn="ctr">
              <a:defRPr/>
            </a:pPr>
            <a:r>
              <a:rPr lang="en-US" sz="1700" dirty="0">
                <a:latin typeface="+mn-lt"/>
                <a:ea typeface="+mn-ea"/>
              </a:rPr>
              <a:t>User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2A361E-A90C-FE4F-B4F3-43410894C2EA}"/>
              </a:ext>
            </a:extLst>
          </p:cNvPr>
          <p:cNvSpPr txBox="1"/>
          <p:nvPr/>
        </p:nvSpPr>
        <p:spPr>
          <a:xfrm>
            <a:off x="6084168" y="2138953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FF29-70D0-6143-BC8F-21E0B8C2CD3D}"/>
              </a:ext>
            </a:extLst>
          </p:cNvPr>
          <p:cNvSpPr txBox="1"/>
          <p:nvPr/>
        </p:nvSpPr>
        <p:spPr>
          <a:xfrm>
            <a:off x="6084168" y="604489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1962284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0" y="0"/>
            <a:ext cx="8229600" cy="103092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Product management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3637916" y="3183043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  <a:stCxn id="8" idx="0"/>
            <a:endCxn id="39" idx="4"/>
          </p:cNvCxnSpPr>
          <p:nvPr/>
        </p:nvCxnSpPr>
        <p:spPr>
          <a:xfrm flipV="1">
            <a:off x="4618529" y="2652589"/>
            <a:ext cx="52978" cy="53045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  <a:stCxn id="44" idx="1"/>
            <a:endCxn id="8" idx="5"/>
          </p:cNvCxnSpPr>
          <p:nvPr/>
        </p:nvCxnSpPr>
        <p:spPr>
          <a:xfrm flipH="1" flipV="1">
            <a:off x="5311927" y="4671528"/>
            <a:ext cx="627408" cy="3810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40" idx="7"/>
          </p:cNvCxnSpPr>
          <p:nvPr/>
        </p:nvCxnSpPr>
        <p:spPr>
          <a:xfrm flipH="1">
            <a:off x="3377869" y="4671528"/>
            <a:ext cx="547262" cy="3018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90BB890-DAF0-F941-A1D5-9E7FFA8488D1}"/>
              </a:ext>
            </a:extLst>
          </p:cNvPr>
          <p:cNvSpPr/>
          <p:nvPr/>
        </p:nvSpPr>
        <p:spPr>
          <a:xfrm>
            <a:off x="2177318" y="1730395"/>
            <a:ext cx="5022974" cy="4598793"/>
          </a:xfrm>
          <a:prstGeom prst="arc">
            <a:avLst>
              <a:gd name="adj1" fmla="val 9741802"/>
              <a:gd name="adj2" fmla="val 14635118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CE6C5C4-5FEB-A14D-A26F-29680D3A7CA9}"/>
              </a:ext>
            </a:extLst>
          </p:cNvPr>
          <p:cNvSpPr/>
          <p:nvPr/>
        </p:nvSpPr>
        <p:spPr>
          <a:xfrm>
            <a:off x="2177318" y="1730395"/>
            <a:ext cx="5022974" cy="4598793"/>
          </a:xfrm>
          <a:prstGeom prst="arc">
            <a:avLst>
              <a:gd name="adj1" fmla="val 3775274"/>
              <a:gd name="adj2" fmla="val 7120452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641726D-2A04-C344-867A-777D0D9C13A5}"/>
              </a:ext>
            </a:extLst>
          </p:cNvPr>
          <p:cNvSpPr/>
          <p:nvPr/>
        </p:nvSpPr>
        <p:spPr>
          <a:xfrm>
            <a:off x="2177318" y="1730395"/>
            <a:ext cx="5022974" cy="4598793"/>
          </a:xfrm>
          <a:prstGeom prst="arc">
            <a:avLst>
              <a:gd name="adj1" fmla="val 17753740"/>
              <a:gd name="adj2" fmla="val 1006704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5E486-27D8-CF45-B954-E18AA9D79371}"/>
              </a:ext>
            </a:extLst>
          </p:cNvPr>
          <p:cNvSpPr/>
          <p:nvPr/>
        </p:nvSpPr>
        <p:spPr>
          <a:xfrm>
            <a:off x="3690894" y="908720"/>
            <a:ext cx="1961226" cy="17438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Business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4926C6-4649-FC44-BCBF-0BF5FAEC0729}"/>
              </a:ext>
            </a:extLst>
          </p:cNvPr>
          <p:cNvSpPr/>
          <p:nvPr/>
        </p:nvSpPr>
        <p:spPr>
          <a:xfrm>
            <a:off x="1703858" y="4718016"/>
            <a:ext cx="1961226" cy="1743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Technology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constraints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10589E-910A-A640-945F-3E5E43895909}"/>
              </a:ext>
            </a:extLst>
          </p:cNvPr>
          <p:cNvSpPr/>
          <p:nvPr/>
        </p:nvSpPr>
        <p:spPr>
          <a:xfrm>
            <a:off x="5652120" y="4797152"/>
            <a:ext cx="1961226" cy="174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Customer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1840638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0" y="0"/>
            <a:ext cx="8229600" cy="139158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Technical interactions of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product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3637916" y="3095358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</p:cNvCxnSpPr>
          <p:nvPr/>
        </p:nvCxnSpPr>
        <p:spPr>
          <a:xfrm flipH="1" flipV="1">
            <a:off x="4612573" y="2534906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3CAFD3-1096-4A49-B367-BF0108CA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Product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backlog management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5EA15E-1EE4-BB4F-B800-8A06560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165" y="1517236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Product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vision management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32AB51-04A7-3D45-A465-5343822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42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Acceptance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testing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2110A9-5DD6-8C4E-8E1F-E46C8E26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828" y="5368713"/>
            <a:ext cx="1807402" cy="1157183"/>
          </a:xfrm>
          <a:prstGeom prst="roundRect">
            <a:avLst>
              <a:gd name="adj" fmla="val 7883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User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interface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design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647544-1085-F444-BF6C-2A7BCD12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671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Customer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testing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A1516E-1840-F34F-821B-D6419C62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671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User stories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 and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scenarios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</p:cNvCxnSpPr>
          <p:nvPr/>
        </p:nvCxnSpPr>
        <p:spPr>
          <a:xfrm flipH="1" flipV="1">
            <a:off x="4600660" y="4823744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D2CB2-17ED-8145-B6D5-479F97D69BA3}"/>
              </a:ext>
            </a:extLst>
          </p:cNvPr>
          <p:cNvCxnSpPr>
            <a:cxnSpLocks/>
            <a:stCxn id="8" idx="1"/>
            <a:endCxn id="25" idx="3"/>
          </p:cNvCxnSpPr>
          <p:nvPr/>
        </p:nvCxnSpPr>
        <p:spPr>
          <a:xfrm flipH="1" flipV="1">
            <a:off x="2934329" y="3073739"/>
            <a:ext cx="990802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27" idx="3"/>
          </p:cNvCxnSpPr>
          <p:nvPr/>
        </p:nvCxnSpPr>
        <p:spPr>
          <a:xfrm flipH="1">
            <a:off x="2966371" y="4583843"/>
            <a:ext cx="958760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AF0EF7-6B7B-9142-88BA-E3366C4FA14E}"/>
              </a:ext>
            </a:extLst>
          </p:cNvPr>
          <p:cNvCxnSpPr>
            <a:cxnSpLocks/>
            <a:stCxn id="8" idx="5"/>
            <a:endCxn id="30" idx="1"/>
          </p:cNvCxnSpPr>
          <p:nvPr/>
        </p:nvCxnSpPr>
        <p:spPr>
          <a:xfrm>
            <a:off x="5311927" y="4583843"/>
            <a:ext cx="897744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5ADFAA-8A60-354E-92F0-4E186229AA9C}"/>
              </a:ext>
            </a:extLst>
          </p:cNvPr>
          <p:cNvCxnSpPr>
            <a:cxnSpLocks/>
            <a:stCxn id="8" idx="7"/>
            <a:endCxn id="31" idx="1"/>
          </p:cNvCxnSpPr>
          <p:nvPr/>
        </p:nvCxnSpPr>
        <p:spPr>
          <a:xfrm flipV="1">
            <a:off x="5311927" y="3073739"/>
            <a:ext cx="897744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12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929563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Software Development Life Cycle </a:t>
            </a:r>
            <a:r>
              <a:rPr lang="en-US" sz="2400" dirty="0">
                <a:solidFill>
                  <a:schemeClr val="tx2"/>
                </a:solidFill>
              </a:rPr>
              <a:t>(SDLC)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90" y="167001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Requirements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174" y="26637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522" y="366700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745" y="4590106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5592653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2079928" y="2100361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3779912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5369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6986483" y="5020448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6082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4464891" y="4527688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2875544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1175560" y="2530703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1681992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2925"/>
            <a:ext cx="8388003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Requirements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193951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Requirements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527" y="2193951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08" y="4941168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Requirements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545" y="4941168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3491880" y="4437111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2339752" y="4589511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1907401" y="1790649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6474897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1619672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2852346" y="2624292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211032" y="2624292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727202" y="4514601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271705" y="1340768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2513341" y="3645024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360835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05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2620778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Continuum of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04CE6-8008-0740-B484-099DDAA62B0F}"/>
              </a:ext>
            </a:extLst>
          </p:cNvPr>
          <p:cNvCxnSpPr>
            <a:cxnSpLocks/>
          </p:cNvCxnSpPr>
          <p:nvPr/>
        </p:nvCxnSpPr>
        <p:spPr>
          <a:xfrm>
            <a:off x="2195736" y="58052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744E3-94F6-B04F-A4C8-9044C2AD2B7B}"/>
              </a:ext>
            </a:extLst>
          </p:cNvPr>
          <p:cNvCxnSpPr>
            <a:cxnSpLocks/>
          </p:cNvCxnSpPr>
          <p:nvPr/>
        </p:nvCxnSpPr>
        <p:spPr>
          <a:xfrm flipV="1">
            <a:off x="2195736" y="1340768"/>
            <a:ext cx="0" cy="446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194A-FC68-4F4A-835E-301D04771E46}"/>
              </a:ext>
            </a:extLst>
          </p:cNvPr>
          <p:cNvSpPr txBox="1"/>
          <p:nvPr/>
        </p:nvSpPr>
        <p:spPr>
          <a:xfrm>
            <a:off x="5940152" y="5149644"/>
            <a:ext cx="1613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BAA53-9E12-4D45-A568-81B554EBFE43}"/>
              </a:ext>
            </a:extLst>
          </p:cNvPr>
          <p:cNvSpPr txBox="1"/>
          <p:nvPr/>
        </p:nvSpPr>
        <p:spPr>
          <a:xfrm>
            <a:off x="2400800" y="5149644"/>
            <a:ext cx="188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D77F3-C42B-E04F-9ED4-49517A58EA6F}"/>
              </a:ext>
            </a:extLst>
          </p:cNvPr>
          <p:cNvSpPr txBox="1"/>
          <p:nvPr/>
        </p:nvSpPr>
        <p:spPr>
          <a:xfrm>
            <a:off x="2339752" y="1710220"/>
            <a:ext cx="223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FEF0C-46E5-624E-91C7-9BA04E533506}"/>
              </a:ext>
            </a:extLst>
          </p:cNvPr>
          <p:cNvSpPr txBox="1"/>
          <p:nvPr/>
        </p:nvSpPr>
        <p:spPr>
          <a:xfrm>
            <a:off x="6416459" y="1764105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A967-CF89-1A41-B280-158639D24E54}"/>
              </a:ext>
            </a:extLst>
          </p:cNvPr>
          <p:cNvSpPr txBox="1"/>
          <p:nvPr/>
        </p:nvSpPr>
        <p:spPr>
          <a:xfrm>
            <a:off x="3678053" y="6063855"/>
            <a:ext cx="206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of 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5C9C-A136-2C44-8E8C-3018F1A25288}"/>
              </a:ext>
            </a:extLst>
          </p:cNvPr>
          <p:cNvSpPr txBox="1"/>
          <p:nvPr/>
        </p:nvSpPr>
        <p:spPr>
          <a:xfrm rot="16200000">
            <a:off x="236403" y="3488452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55B4-6473-284A-A7DC-77B1A4C4131E}"/>
              </a:ext>
            </a:extLst>
          </p:cNvPr>
          <p:cNvSpPr txBox="1"/>
          <p:nvPr/>
        </p:nvSpPr>
        <p:spPr>
          <a:xfrm rot="16200000">
            <a:off x="1628695" y="5372549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CB1B-2028-B84B-8DBC-ED8CAEFB3982}"/>
              </a:ext>
            </a:extLst>
          </p:cNvPr>
          <p:cNvSpPr txBox="1"/>
          <p:nvPr/>
        </p:nvSpPr>
        <p:spPr>
          <a:xfrm rot="16200000">
            <a:off x="1596809" y="1524987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1A8C9-4BC3-2744-B696-6C4FFAB3FFCF}"/>
              </a:ext>
            </a:extLst>
          </p:cNvPr>
          <p:cNvSpPr txBox="1"/>
          <p:nvPr/>
        </p:nvSpPr>
        <p:spPr>
          <a:xfrm>
            <a:off x="2128243" y="5867980"/>
            <a:ext cx="56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00467-8644-7C44-9EAA-718831C78469}"/>
              </a:ext>
            </a:extLst>
          </p:cNvPr>
          <p:cNvSpPr txBox="1"/>
          <p:nvPr/>
        </p:nvSpPr>
        <p:spPr>
          <a:xfrm>
            <a:off x="7077765" y="58772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445BDD8-CB4D-5545-9BE0-BA1744B2037E}"/>
              </a:ext>
            </a:extLst>
          </p:cNvPr>
          <p:cNvSpPr/>
          <p:nvPr/>
        </p:nvSpPr>
        <p:spPr>
          <a:xfrm rot="2700925">
            <a:off x="4184106" y="1723163"/>
            <a:ext cx="1440160" cy="3979443"/>
          </a:xfrm>
          <a:prstGeom prst="upDownArrow">
            <a:avLst>
              <a:gd name="adj1" fmla="val 63410"/>
              <a:gd name="adj2" fmla="val 70232"/>
            </a:avLst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376388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Calibri" charset="0"/>
                <a:ea typeface="標楷體" charset="-120"/>
              </a:rPr>
              <a:t>國立臺北大學</a:t>
            </a:r>
            <a:b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  <a:t>110</a:t>
            </a:r>
            <a:r>
              <a:rPr lang="zh-TW" altLang="en-US" dirty="0">
                <a:solidFill>
                  <a:schemeClr val="tx2"/>
                </a:solidFill>
                <a:latin typeface="Calibri" charset="0"/>
                <a:ea typeface="標楷體" charset="-120"/>
              </a:rPr>
              <a:t>學年度第</a:t>
            </a:r>
            <a: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  <a:t>1</a:t>
            </a:r>
            <a:r>
              <a:rPr lang="zh-TW" altLang="en-US" dirty="0">
                <a:solidFill>
                  <a:schemeClr val="tx2"/>
                </a:solidFill>
                <a:latin typeface="Calibri" charset="0"/>
                <a:ea typeface="標楷體" charset="-120"/>
              </a:rPr>
              <a:t>學期</a:t>
            </a:r>
            <a:b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zh-TW" altLang="en-US" dirty="0">
                <a:solidFill>
                  <a:schemeClr val="tx2"/>
                </a:solidFill>
                <a:latin typeface="Calibri" charset="0"/>
                <a:ea typeface="標楷體" charset="-120"/>
              </a:rPr>
              <a:t>課程大綱</a:t>
            </a:r>
            <a:b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3600" dirty="0">
                <a:solidFill>
                  <a:schemeClr val="tx2"/>
                </a:solidFill>
                <a:latin typeface="Calibri" charset="0"/>
                <a:ea typeface="標楷體" charset="-120"/>
              </a:rPr>
              <a:t>Fall 2021 (2021.09 - 2022.01)</a:t>
            </a:r>
            <a:endParaRPr lang="zh-TW" altLang="en-US" dirty="0">
              <a:solidFill>
                <a:schemeClr val="tx2"/>
              </a:solidFill>
              <a:latin typeface="標楷體" charset="-120"/>
              <a:ea typeface="標楷體" charset="-120"/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251520" y="2565028"/>
            <a:ext cx="8641655" cy="410406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Calibri" charset="0"/>
                <a:ea typeface="標楷體" charset="-120"/>
              </a:rPr>
              <a:t>課程名稱</a:t>
            </a:r>
            <a:r>
              <a:rPr lang="zh-TW" altLang="en-US" dirty="0">
                <a:latin typeface="標楷體" charset="-120"/>
                <a:ea typeface="標楷體" charset="-120"/>
              </a:rPr>
              <a:t>：</a:t>
            </a:r>
            <a:r>
              <a:rPr lang="zh-TW" altLang="en-US" sz="4400" b="1" dirty="0">
                <a:solidFill>
                  <a:srgbClr val="FF0000"/>
                </a:solidFill>
                <a:latin typeface="Arial Unicode MS" charset="0"/>
                <a:ea typeface="標楷體" charset="-120"/>
              </a:rPr>
              <a:t>軟體工程</a:t>
            </a:r>
            <a:r>
              <a:rPr lang="en-US" altLang="zh-TW" sz="4400" b="1" dirty="0">
                <a:solidFill>
                  <a:srgbClr val="FF0000"/>
                </a:solidFill>
                <a:latin typeface="Arial Unicode MS" charset="0"/>
                <a:ea typeface="標楷體" charset="-120"/>
              </a:rPr>
              <a:t> </a:t>
            </a:r>
            <a:r>
              <a:rPr lang="en-US" altLang="zh-TW" sz="3000" b="1" dirty="0">
                <a:solidFill>
                  <a:srgbClr val="FF0000"/>
                </a:solidFill>
                <a:ea typeface="標楷體" charset="-120"/>
                <a:cs typeface="Calibri" panose="020F0502020204030204" pitchFamily="34" charset="0"/>
              </a:rPr>
              <a:t>(Software Engineering)</a:t>
            </a:r>
          </a:p>
          <a:p>
            <a:pPr eaLnBrk="1" hangingPunct="1"/>
            <a:r>
              <a:rPr lang="zh-TW" altLang="en-US" dirty="0">
                <a:latin typeface="Calibri" charset="0"/>
                <a:ea typeface="標楷體" charset="-120"/>
              </a:rPr>
              <a:t>授課教師：戴敏育 </a:t>
            </a:r>
            <a:r>
              <a:rPr lang="en-US" altLang="zh-TW" dirty="0">
                <a:latin typeface="Calibri" charset="0"/>
                <a:ea typeface="標楷體" charset="-120"/>
              </a:rPr>
              <a:t>(Min-</a:t>
            </a:r>
            <a:r>
              <a:rPr lang="en-US" altLang="zh-TW" dirty="0" err="1">
                <a:latin typeface="Calibri" charset="0"/>
                <a:ea typeface="標楷體" charset="-120"/>
              </a:rPr>
              <a:t>Yuh</a:t>
            </a:r>
            <a:r>
              <a:rPr lang="en-US" altLang="zh-TW" dirty="0">
                <a:latin typeface="Calibri" charset="0"/>
                <a:ea typeface="標楷體" charset="-120"/>
              </a:rPr>
              <a:t> Day)</a:t>
            </a:r>
          </a:p>
          <a:p>
            <a:pPr eaLnBrk="1" hangingPunct="1"/>
            <a:r>
              <a:rPr lang="zh-TW" altLang="en-US" dirty="0"/>
              <a:t>開課系所：資管所碩士班 </a:t>
            </a:r>
            <a:r>
              <a:rPr lang="en-US" altLang="zh-TW" sz="2200" dirty="0"/>
              <a:t>(</a:t>
            </a:r>
            <a:r>
              <a:rPr lang="zh-TW" altLang="en-US" sz="2200" dirty="0"/>
              <a:t>資訊碩</a:t>
            </a:r>
            <a:r>
              <a:rPr lang="en-US" altLang="zh-TW" sz="2200" dirty="0"/>
              <a:t>2; </a:t>
            </a:r>
            <a:r>
              <a:rPr lang="zh-TW" altLang="en-US" sz="2200" dirty="0"/>
              <a:t>電子商務碩士學程</a:t>
            </a:r>
            <a:r>
              <a:rPr lang="en-US" altLang="zh-TW" sz="2200" dirty="0"/>
              <a:t>)</a:t>
            </a:r>
          </a:p>
          <a:p>
            <a:pPr eaLnBrk="1" hangingPunct="1"/>
            <a:r>
              <a:rPr lang="zh-TW" altLang="en-US" dirty="0"/>
              <a:t>開課資料：選修 半學年</a:t>
            </a:r>
            <a:r>
              <a:rPr lang="en-US" altLang="zh-TW" dirty="0"/>
              <a:t> 3 </a:t>
            </a:r>
            <a:r>
              <a:rPr lang="zh-TW" altLang="en-US" dirty="0"/>
              <a:t>學分 </a:t>
            </a:r>
            <a:r>
              <a:rPr lang="en-US" altLang="zh-TW" sz="2400" dirty="0"/>
              <a:t>(3 Credits, Elective)</a:t>
            </a:r>
          </a:p>
          <a:p>
            <a:pPr eaLnBrk="1" hangingPunct="1"/>
            <a:r>
              <a:rPr lang="zh-TW" altLang="en-US" dirty="0"/>
              <a:t>上課時間：</a:t>
            </a:r>
            <a:r>
              <a:rPr lang="zh-TW" altLang="en-US" dirty="0">
                <a:solidFill>
                  <a:schemeClr val="accent1"/>
                </a:solidFill>
              </a:rPr>
              <a:t>週四 </a:t>
            </a:r>
            <a:r>
              <a:rPr lang="en-US" altLang="zh-TW" dirty="0">
                <a:solidFill>
                  <a:schemeClr val="accent1"/>
                </a:solidFill>
              </a:rPr>
              <a:t>11, 12, 13 (19:25-22:10)</a:t>
            </a:r>
          </a:p>
          <a:p>
            <a:pPr eaLnBrk="1" hangingPunct="1"/>
            <a:r>
              <a:rPr lang="zh-TW" altLang="en-US" dirty="0"/>
              <a:t>上課教室：</a:t>
            </a:r>
            <a:r>
              <a:rPr lang="en-US" altLang="zh-TW" dirty="0">
                <a:solidFill>
                  <a:schemeClr val="accent1"/>
                </a:solidFill>
              </a:rPr>
              <a:t>209 (</a:t>
            </a:r>
            <a:r>
              <a:rPr lang="zh-TW" altLang="en-US" dirty="0">
                <a:solidFill>
                  <a:schemeClr val="accent1"/>
                </a:solidFill>
              </a:rPr>
              <a:t>台北大學民生校區</a:t>
            </a:r>
            <a:r>
              <a:rPr lang="en-US" altLang="zh-TW" dirty="0">
                <a:solidFill>
                  <a:schemeClr val="accent1"/>
                </a:solidFill>
              </a:rPr>
              <a:t>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                     </a:t>
            </a:r>
            <a:r>
              <a:rPr lang="en-US" altLang="zh-TW" sz="2200" dirty="0">
                <a:solidFill>
                  <a:schemeClr val="accent1"/>
                </a:solidFill>
              </a:rPr>
              <a:t>Google Meet: </a:t>
            </a:r>
            <a:r>
              <a:rPr lang="en-US" altLang="zh-TW" sz="2200" dirty="0">
                <a:solidFill>
                  <a:schemeClr val="accent1"/>
                </a:solidFill>
                <a:hlinkClick r:id="rId2"/>
              </a:rPr>
              <a:t>http://meet.google.com/zqs-amev-anr</a:t>
            </a:r>
            <a:endParaRPr lang="en-US" altLang="zh-TW" sz="2200" dirty="0">
              <a:solidFill>
                <a:schemeClr val="accent1"/>
              </a:solidFill>
            </a:endParaRPr>
          </a:p>
          <a:p>
            <a:pPr eaLnBrk="1" hangingPunct="1"/>
            <a:endParaRPr lang="zh-TW" altLang="en-US" dirty="0">
              <a:solidFill>
                <a:schemeClr val="accent1"/>
              </a:solidFill>
              <a:latin typeface="標楷體" pitchFamily="65" charset="-120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549004-3FEC-CD43-BBC7-B9E5EE716EB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9E442-6A6A-3546-9760-FBA0C007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D5CE0-CA5C-C140-A87D-4C83B2E88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7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Predictive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12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1835696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30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148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Build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766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383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Deliver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555314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274932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6994550" y="3401997"/>
            <a:ext cx="37583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25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Iterative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D02D6-4FD3-2348-AFED-F77A9CDD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A5F37E-AC6A-0541-B062-0B938318CCC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2123728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3C769D-A14E-014E-869D-77C03B94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Analyze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251283-A15F-DD44-8B38-13646FAD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Build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4DFCA-6C1E-CB49-80F0-800A6E5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Deliver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60287C-833C-F74F-ADF9-2D60018CBD1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355976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CD76-CAEE-8343-8FF7-3CAE419B3B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6588224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C4449D8-8AE8-EA4C-A232-CA8391B00313}"/>
              </a:ext>
            </a:extLst>
          </p:cNvPr>
          <p:cNvSpPr/>
          <p:nvPr/>
        </p:nvSpPr>
        <p:spPr>
          <a:xfrm>
            <a:off x="2987824" y="3094208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61867-A0E6-C248-ABFF-A43D8AE1CC7E}"/>
              </a:ext>
            </a:extLst>
          </p:cNvPr>
          <p:cNvSpPr txBox="1"/>
          <p:nvPr/>
        </p:nvSpPr>
        <p:spPr>
          <a:xfrm>
            <a:off x="2784901" y="2719569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E31662D-57C7-F442-A725-B44D6842EDED}"/>
              </a:ext>
            </a:extLst>
          </p:cNvPr>
          <p:cNvSpPr/>
          <p:nvPr/>
        </p:nvSpPr>
        <p:spPr>
          <a:xfrm>
            <a:off x="5266908" y="3110257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D4313-D679-9547-A99A-E3AD77069564}"/>
              </a:ext>
            </a:extLst>
          </p:cNvPr>
          <p:cNvSpPr txBox="1"/>
          <p:nvPr/>
        </p:nvSpPr>
        <p:spPr>
          <a:xfrm>
            <a:off x="5234823" y="2710147"/>
            <a:ext cx="100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4097779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Life Cycle of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Varying-Sized Increments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AEA39F-66A7-5049-AD68-3E91BAC8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57" y="2780928"/>
            <a:ext cx="3153623" cy="2520280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CDF35D-BB5A-634F-B31A-071CFD12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948" y="2780928"/>
            <a:ext cx="1656184" cy="2520280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  <a:endParaRPr lang="en-US" sz="28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1B14DE-685A-3A43-934D-8DB7C5F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780928"/>
            <a:ext cx="2314600" cy="2520280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  <a:endParaRPr lang="en-US" sz="28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4B625-92D9-A84E-B4AD-C545C0D5C4A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491880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C59D0-A832-A244-BFA8-17AD64CCFE5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760132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5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Iteration-Based and Flow-Based Agile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AF8388-CCB7-5948-AE8A-4BF2308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9EA8F8-F823-1645-9D83-BB215145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690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1743F9-E6D3-5A40-A560-050C28C4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52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7C97C-05F3-5C4D-94E2-D15DCAB6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14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F02FAA-4EA4-C145-AD1A-DAA93C6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176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23ADBF-A3D3-E743-BF03-3549DAC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38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AE58B7-90AF-4F46-A56A-7A7D22D4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502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10D07-8E1B-4C4B-96CF-94186D56E72B}"/>
              </a:ext>
            </a:extLst>
          </p:cNvPr>
          <p:cNvSpPr txBox="1"/>
          <p:nvPr/>
        </p:nvSpPr>
        <p:spPr>
          <a:xfrm>
            <a:off x="3002635" y="1434041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Iteration-Based Agile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85981A-1118-3E43-A2D8-211AE913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65" y="4251149"/>
            <a:ext cx="1455254" cy="2268714"/>
          </a:xfrm>
          <a:prstGeom prst="roundRect">
            <a:avLst>
              <a:gd name="adj" fmla="val 1073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781752-7FB6-DA41-8A09-9FBAA8D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418" y="4251149"/>
            <a:ext cx="1198215" cy="2268714"/>
          </a:xfrm>
          <a:prstGeom prst="roundRect">
            <a:avLst>
              <a:gd name="adj" fmla="val 1073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F8613E-294F-D144-9472-81A82FA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35" y="4251149"/>
            <a:ext cx="1785388" cy="2268714"/>
          </a:xfrm>
          <a:prstGeom prst="roundRect">
            <a:avLst>
              <a:gd name="adj" fmla="val 1073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ED75C5-0104-FF4E-AFC1-E9370A9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4251149"/>
            <a:ext cx="1075835" cy="2268714"/>
          </a:xfrm>
          <a:prstGeom prst="roundRect">
            <a:avLst>
              <a:gd name="adj" fmla="val 1073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32A7ED-5481-F44E-9B70-21044D3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621" y="4251149"/>
            <a:ext cx="1228659" cy="2268714"/>
          </a:xfrm>
          <a:prstGeom prst="roundRect">
            <a:avLst>
              <a:gd name="adj" fmla="val 1073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AF3BA4-05F2-6946-AAD6-6157183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1" y="4251149"/>
            <a:ext cx="1833710" cy="2268714"/>
          </a:xfrm>
          <a:prstGeom prst="roundRect">
            <a:avLst>
              <a:gd name="adj" fmla="val 1073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318F-70D0-BF42-8E43-8845D81F8F49}"/>
              </a:ext>
            </a:extLst>
          </p:cNvPr>
          <p:cNvSpPr txBox="1"/>
          <p:nvPr/>
        </p:nvSpPr>
        <p:spPr>
          <a:xfrm>
            <a:off x="3252543" y="3762496"/>
            <a:ext cx="23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Agile</a:t>
            </a:r>
          </a:p>
        </p:txBody>
      </p:sp>
    </p:spTree>
    <p:extLst>
      <p:ext uri="{BB962C8B-B14F-4D97-AF65-F5344CB8AC3E}">
        <p14:creationId xmlns:p14="http://schemas.microsoft.com/office/powerpoint/2010/main" val="2563213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753-5A15-F84F-97C2-423BF5C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34"/>
            <a:ext cx="8229600" cy="83395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From personas 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9704-0609-B54C-AC1D-EC6C6D0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6" name="Natural language descriptions of a user interacting with a software product">
            <a:extLst>
              <a:ext uri="{FF2B5EF4-FFF2-40B4-BE49-F238E27FC236}">
                <a16:creationId xmlns:a16="http://schemas.microsoft.com/office/drawing/2014/main" id="{0FAC68B3-D91F-4547-A3DC-992F67FF82F0}"/>
              </a:ext>
            </a:extLst>
          </p:cNvPr>
          <p:cNvSpPr txBox="1"/>
          <p:nvPr/>
        </p:nvSpPr>
        <p:spPr>
          <a:xfrm>
            <a:off x="3990796" y="2613720"/>
            <a:ext cx="49578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a user interacting with a software product</a:t>
            </a:r>
          </a:p>
        </p:txBody>
      </p:sp>
      <p:sp>
        <p:nvSpPr>
          <p:cNvPr id="7" name="A way of representing users">
            <a:extLst>
              <a:ext uri="{FF2B5EF4-FFF2-40B4-BE49-F238E27FC236}">
                <a16:creationId xmlns:a16="http://schemas.microsoft.com/office/drawing/2014/main" id="{DCE2F4B2-EFA6-9841-84D6-F65BC36D772C}"/>
              </a:ext>
            </a:extLst>
          </p:cNvPr>
          <p:cNvSpPr txBox="1"/>
          <p:nvPr/>
        </p:nvSpPr>
        <p:spPr>
          <a:xfrm>
            <a:off x="4283968" y="1218431"/>
            <a:ext cx="343649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A way of representing users</a:t>
            </a:r>
          </a:p>
        </p:txBody>
      </p:sp>
      <p:sp>
        <p:nvSpPr>
          <p:cNvPr id="8" name="Fragments of product functionality">
            <a:extLst>
              <a:ext uri="{FF2B5EF4-FFF2-40B4-BE49-F238E27FC236}">
                <a16:creationId xmlns:a16="http://schemas.microsoft.com/office/drawing/2014/main" id="{E77145DD-55E2-DA49-8E7E-3728BB2D854B}"/>
              </a:ext>
            </a:extLst>
          </p:cNvPr>
          <p:cNvSpPr txBox="1"/>
          <p:nvPr/>
        </p:nvSpPr>
        <p:spPr>
          <a:xfrm>
            <a:off x="1115616" y="6186983"/>
            <a:ext cx="40663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Fragments of product functionality</a:t>
            </a:r>
          </a:p>
        </p:txBody>
      </p:sp>
      <p:sp>
        <p:nvSpPr>
          <p:cNvPr id="9" name="Natural language descriptions of something that is needed or wanted by users">
            <a:extLst>
              <a:ext uri="{FF2B5EF4-FFF2-40B4-BE49-F238E27FC236}">
                <a16:creationId xmlns:a16="http://schemas.microsoft.com/office/drawing/2014/main" id="{ACE7B491-990E-7D49-9354-151989A055CE}"/>
              </a:ext>
            </a:extLst>
          </p:cNvPr>
          <p:cNvSpPr txBox="1"/>
          <p:nvPr/>
        </p:nvSpPr>
        <p:spPr>
          <a:xfrm>
            <a:off x="6804248" y="4379233"/>
            <a:ext cx="226276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something that is needed or wanted by users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6F8F36-1069-5449-B054-03346C9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8DD8C7A-DE62-6148-A878-ED05BF61C528}"/>
              </a:ext>
            </a:extLst>
          </p:cNvPr>
          <p:cNvSpPr/>
          <p:nvPr/>
        </p:nvSpPr>
        <p:spPr>
          <a:xfrm>
            <a:off x="1239528" y="3575720"/>
            <a:ext cx="5053290" cy="3674132"/>
          </a:xfrm>
          <a:prstGeom prst="arc">
            <a:avLst>
              <a:gd name="adj1" fmla="val 17032185"/>
              <a:gd name="adj2" fmla="val 20017287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804EC97-EA51-724B-A017-EA3BBE8D9409}"/>
              </a:ext>
            </a:extLst>
          </p:cNvPr>
          <p:cNvSpPr/>
          <p:nvPr/>
        </p:nvSpPr>
        <p:spPr>
          <a:xfrm>
            <a:off x="3023256" y="2350028"/>
            <a:ext cx="3056535" cy="3521148"/>
          </a:xfrm>
          <a:prstGeom prst="arc">
            <a:avLst>
              <a:gd name="adj1" fmla="val 2150912"/>
              <a:gd name="adj2" fmla="val 6057485"/>
            </a:avLst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9256F-69C7-0745-8870-F5406674EC6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3249109" y="1772816"/>
            <a:ext cx="0" cy="1561445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FD1B8E-7582-7647-B58D-BC301E2D79A2}"/>
              </a:ext>
            </a:extLst>
          </p:cNvPr>
          <p:cNvSpPr txBox="1"/>
          <p:nvPr/>
        </p:nvSpPr>
        <p:spPr>
          <a:xfrm>
            <a:off x="3450606" y="1972060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509453-EBEC-CF45-BEDC-B77190A5C24A}"/>
              </a:ext>
            </a:extLst>
          </p:cNvPr>
          <p:cNvSpPr/>
          <p:nvPr/>
        </p:nvSpPr>
        <p:spPr>
          <a:xfrm>
            <a:off x="1624301" y="3191195"/>
            <a:ext cx="4925385" cy="3188053"/>
          </a:xfrm>
          <a:prstGeom prst="arc">
            <a:avLst>
              <a:gd name="adj1" fmla="val 8990352"/>
              <a:gd name="adj2" fmla="val 12622057"/>
            </a:avLst>
          </a:prstGeom>
          <a:noFill/>
          <a:ln w="152400">
            <a:solidFill>
              <a:schemeClr val="accent5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329D4-0351-3242-AA2B-AA9D297714E8}"/>
              </a:ext>
            </a:extLst>
          </p:cNvPr>
          <p:cNvSpPr txBox="1"/>
          <p:nvPr/>
        </p:nvSpPr>
        <p:spPr>
          <a:xfrm>
            <a:off x="5156678" y="3341103"/>
            <a:ext cx="345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are-developed-into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C2654-237A-A84A-8D11-BC84BF69AAED}"/>
              </a:ext>
            </a:extLst>
          </p:cNvPr>
          <p:cNvSpPr txBox="1"/>
          <p:nvPr/>
        </p:nvSpPr>
        <p:spPr>
          <a:xfrm>
            <a:off x="5178926" y="5564412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CCB33-175D-2E4C-BDD0-297BEB051650}"/>
              </a:ext>
            </a:extLst>
          </p:cNvPr>
          <p:cNvSpPr txBox="1"/>
          <p:nvPr/>
        </p:nvSpPr>
        <p:spPr>
          <a:xfrm>
            <a:off x="210246" y="4363319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53F87F9-CBF4-584C-B60E-5BDC7D53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109095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latin typeface="+mn-lt"/>
                <a:ea typeface="+mn-ea"/>
              </a:rPr>
              <a:t>Personas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3CF226-A569-034F-9346-461F747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3334261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latin typeface="+mn-lt"/>
                <a:ea typeface="+mn-ea"/>
              </a:rPr>
              <a:t>Scenarios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068D27-F887-2346-A0CA-2B7B25E5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069" y="4386387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latin typeface="+mn-lt"/>
                <a:ea typeface="+mn-ea"/>
              </a:rPr>
              <a:t>Stories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0D7EA1-8A7F-6A4E-9E1D-BCC4F43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473403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latin typeface="+mn-lt"/>
                <a:ea typeface="+mn-ea"/>
              </a:rPr>
              <a:t>Features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90703-02B2-E847-86EF-D0275769DCAB}"/>
              </a:ext>
            </a:extLst>
          </p:cNvPr>
          <p:cNvSpPr/>
          <p:nvPr/>
        </p:nvSpPr>
        <p:spPr>
          <a:xfrm>
            <a:off x="1835696" y="98072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4575A0-618A-8540-9DC6-B2C09A1B4D41}"/>
              </a:ext>
            </a:extLst>
          </p:cNvPr>
          <p:cNvSpPr/>
          <p:nvPr/>
        </p:nvSpPr>
        <p:spPr>
          <a:xfrm>
            <a:off x="1929374" y="299695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4D719-265F-A440-8CE1-58F71E11C64F}"/>
              </a:ext>
            </a:extLst>
          </p:cNvPr>
          <p:cNvSpPr/>
          <p:nvPr/>
        </p:nvSpPr>
        <p:spPr>
          <a:xfrm>
            <a:off x="4377646" y="4087303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3BD1D9-7B6A-5C42-95D4-0FE40A86E073}"/>
              </a:ext>
            </a:extLst>
          </p:cNvPr>
          <p:cNvSpPr/>
          <p:nvPr/>
        </p:nvSpPr>
        <p:spPr>
          <a:xfrm>
            <a:off x="2073632" y="5049559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0062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4CF-2B82-DF4C-B073-207CB4B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3" y="114414"/>
            <a:ext cx="8718161" cy="79719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Multi-tier client-server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6B33-FAF4-354F-8222-6235EE5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2F476-FB37-734B-87FF-2499BFB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DC8C0-1B89-6942-95B9-32F1F15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84784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4229A8-EFCE-4B46-A499-A8D9D7A4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846168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4B456-B61A-FD49-9F34-3ED09BA5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125626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43EF1C-F855-2D47-B5FF-355CBDA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418911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E7D060-4D5F-BF46-A243-CFD28C2601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907704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66E3E7-EDF4-C04C-B60C-0FC6D7CD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72E19-A547-4B42-A90C-9E4F91B9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465753"/>
            <a:ext cx="1872208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421BB7-447C-3B43-BADA-AD842BD7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465753"/>
            <a:ext cx="1517360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6BD55-99DA-1948-A121-F28E148B2B3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907704" y="3183361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2BD0A2-9D85-F84D-ADE0-813BDDCB0F3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907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A9B62-8AE1-9642-B085-D9AC662D47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907704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451DCD-E231-C140-9674-B00637A861A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4355976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029525-8325-6948-9242-A1B9C5984EC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6732240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95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AFC-0AF6-F943-AC72-8FC760D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Service-oriented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07B-8F93-D845-A10F-36DAE5C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1346C-E8F4-0D48-ACCE-AC3FFBE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806B80-989C-124F-8BF7-FA9A5058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84784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9F451-352B-5A4F-AF69-35A93955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846168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C7FF9-4122-4B48-9C01-08D73A16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125626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01CA66-4215-0D43-BDE4-BE3D13F0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418911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56382-3B0A-D94D-B95C-93CDEB97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111DF-8367-2C43-BEC0-A9A65E95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872" y="3465753"/>
            <a:ext cx="1540367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3C180-48E3-7044-A4A0-330B3F94DAD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907704" y="3183361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228757-BE0A-4146-83DE-CC478EE8E8A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907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F61CE4-44F9-8842-9528-4FF279E1AC8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907704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5842D-145C-7445-A925-85810C10F85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4355976" y="3961646"/>
            <a:ext cx="83589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B0699A9-9B24-AE4B-A40B-9E751B0A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202" y="1607620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tx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71BD47-9A12-DB44-B97E-88771D71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202" y="2350907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tx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A7EB08-66B1-5142-9EB8-29BBEECD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202" y="3094194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tx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2067E9-CE44-D147-994B-A5F9A0BE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202" y="3837481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tx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A3792B4-0DC1-1043-A627-A9E6C0DA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202" y="4580768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tx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350348-B151-7043-A7E1-804ABE5B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202" y="5324055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tx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BF6A-DFD5-0B4F-A0BF-CF0C4FB052C6}"/>
              </a:ext>
            </a:extLst>
          </p:cNvPr>
          <p:cNvSpPr txBox="1"/>
          <p:nvPr/>
        </p:nvSpPr>
        <p:spPr>
          <a:xfrm>
            <a:off x="7524328" y="5991671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E868D7-C9E3-8648-B9C9-2084366B4FA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6728913" y="1884229"/>
            <a:ext cx="1211289" cy="16342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D74E1-4C70-1846-B53D-DED355E515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730576" y="2627516"/>
            <a:ext cx="1209626" cy="10725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5E1E7B-1312-F349-8932-77E7834D8AE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6732239" y="3370803"/>
            <a:ext cx="1207963" cy="5908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F918B7-304D-724B-BA0D-B94B9724194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705467" y="4114090"/>
            <a:ext cx="12347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CB04-2680-8D4D-A4AD-A9E76D099C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728913" y="4290995"/>
            <a:ext cx="1211289" cy="5663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0562E5-144B-0F42-9CEB-831BB82851C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6705467" y="4413815"/>
            <a:ext cx="1234735" cy="11868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A0A10-96A1-5646-ABC9-0ECA5298A21A}"/>
              </a:ext>
            </a:extLst>
          </p:cNvPr>
          <p:cNvCxnSpPr>
            <a:cxnSpLocks/>
          </p:cNvCxnSpPr>
          <p:nvPr/>
        </p:nvCxnSpPr>
        <p:spPr>
          <a:xfrm>
            <a:off x="1907704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74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VM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3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3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614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7551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4972111" y="1085835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6978921" y="1085835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3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3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18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055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538839" y="1085835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2542827" y="1085835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4644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4891518" y="99651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dirty="0">
                <a:solidFill>
                  <a:schemeClr val="tx2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3335712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4010347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505" y="5303583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3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277012" y="1556792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6938788" y="1492296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6765598" y="4125170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505" y="2717112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tx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423877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277012" y="2732727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277012" y="4077072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6936096" y="2649470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136171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2771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57557" y="461648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640" y="315303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89489" y="1616636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3068960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1868641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959" y="1868641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062" y="1868641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165" y="1868641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268" y="1868641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369" y="1868641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527884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39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152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5964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524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975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E2F0-9FBF-234B-9D25-9256F38F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教學目標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C84CE-18E3-2C4C-92F3-C756CFB61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/>
              <a:t>瞭解</a:t>
            </a:r>
            <a:r>
              <a:rPr lang="zh-TW" altLang="en-US" sz="4000" u="sng" dirty="0"/>
              <a:t>軟體工程</a:t>
            </a:r>
            <a:r>
              <a:rPr lang="zh-TW" altLang="en-US" sz="4000" dirty="0">
                <a:solidFill>
                  <a:srgbClr val="C00000"/>
                </a:solidFill>
              </a:rPr>
              <a:t>基本概念</a:t>
            </a:r>
            <a:r>
              <a:rPr lang="zh-TW" altLang="en-US" sz="4000" dirty="0"/>
              <a:t>、</a:t>
            </a:r>
            <a:br>
              <a:rPr lang="en-US" altLang="zh-TW" sz="4000" dirty="0"/>
            </a:br>
            <a:r>
              <a:rPr lang="zh-TW" altLang="en-US" sz="4000" dirty="0"/>
              <a:t>與</a:t>
            </a:r>
            <a:r>
              <a:rPr lang="zh-TW" altLang="en-US" sz="4000" dirty="0">
                <a:solidFill>
                  <a:srgbClr val="C00000"/>
                </a:solidFill>
              </a:rPr>
              <a:t>研究議題</a:t>
            </a:r>
            <a:r>
              <a:rPr lang="zh-TW" altLang="en-US" sz="4000" dirty="0"/>
              <a:t>。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/>
              <a:t>具備</a:t>
            </a:r>
            <a:r>
              <a:rPr lang="zh-TW" altLang="en-US" sz="4000" u="sng" dirty="0"/>
              <a:t>軟體工程</a:t>
            </a:r>
            <a:r>
              <a:rPr lang="zh-TW" altLang="en-US" sz="4000" dirty="0">
                <a:solidFill>
                  <a:srgbClr val="C00000"/>
                </a:solidFill>
              </a:rPr>
              <a:t>實務操作</a:t>
            </a:r>
            <a:r>
              <a:rPr lang="zh-TW" altLang="en-US" sz="4000" dirty="0"/>
              <a:t>能力。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/>
              <a:t>進行</a:t>
            </a:r>
            <a:r>
              <a:rPr lang="zh-TW" altLang="en-US" sz="4000" u="sng" dirty="0"/>
              <a:t>軟體工程</a:t>
            </a:r>
            <a:r>
              <a:rPr lang="zh-TW" altLang="en-US" sz="4000" dirty="0"/>
              <a:t>相關之</a:t>
            </a:r>
            <a:br>
              <a:rPr lang="en-US" altLang="zh-TW" sz="4000" dirty="0"/>
            </a:br>
            <a:r>
              <a:rPr lang="zh-TW" altLang="en-US" sz="4000" dirty="0">
                <a:solidFill>
                  <a:srgbClr val="C00000"/>
                </a:solidFill>
              </a:rPr>
              <a:t>資訊管理研究</a:t>
            </a:r>
            <a:r>
              <a:rPr lang="zh-TW" altLang="en-US" sz="4000" dirty="0"/>
              <a:t>。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222CF-7DA9-FF4F-9CCE-621E8C8B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0C5A7-2104-DA4F-B975-D497C69EC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8D7F9-9BD0-4E4B-94B1-1834DF301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45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Microservices architecture –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key design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CBDD7-4BA5-F445-A911-3F6C7917E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866270" y="3524331"/>
            <a:ext cx="562210" cy="529529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7A3C3-C62F-7D45-B3A4-D9FCE1B4400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220072" y="5038838"/>
            <a:ext cx="679570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EBBC0-0ACE-7546-88E4-A331A33C4A5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399114" y="5038838"/>
            <a:ext cx="805587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44E67-903E-0542-A4F4-9B274D5E5AA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967066" y="3524331"/>
            <a:ext cx="562211" cy="57178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4EAA7-2B36-2B4F-9155-68A9FE21CBF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4688516" y="2690037"/>
            <a:ext cx="1" cy="81604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7490C7-8C10-B742-9B78-719B68A1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763" y="3506083"/>
            <a:ext cx="2355506" cy="1532753"/>
          </a:xfrm>
          <a:prstGeom prst="roundRect">
            <a:avLst>
              <a:gd name="adj" fmla="val 21979"/>
            </a:avLst>
          </a:prstGeom>
          <a:solidFill>
            <a:srgbClr val="FFD579"/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Microservices architecture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B66ADE-1CCC-5140-AE7C-8177CE0C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480" y="2827574"/>
            <a:ext cx="2355506" cy="1393513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microservices communicate with each other?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433704-A5A6-774E-9A7D-E3F467C9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642" y="5143913"/>
            <a:ext cx="2355506" cy="1375950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service failure be detected, reported and managed?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5C4AF-4C9A-F448-A97E-64BE95D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827574"/>
            <a:ext cx="2355506" cy="1393513"/>
          </a:xfrm>
          <a:prstGeom prst="roundRect">
            <a:avLst>
              <a:gd name="adj" fmla="val 17014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data be distributed and shared?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C90AAE-732E-A340-9DF6-C34A4090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280" y="1446913"/>
            <a:ext cx="2616473" cy="1243124"/>
          </a:xfrm>
          <a:prstGeom prst="roundRect">
            <a:avLst>
              <a:gd name="adj" fmla="val 21871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microservices that make up the system?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71A82-03B9-B14F-8048-2460DFD3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143913"/>
            <a:ext cx="2355506" cy="1375950"/>
          </a:xfrm>
          <a:prstGeom prst="roundRect">
            <a:avLst>
              <a:gd name="adj" fmla="val 13902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microservices in the system be coordinated?</a:t>
            </a:r>
          </a:p>
        </p:txBody>
      </p:sp>
    </p:spTree>
    <p:extLst>
      <p:ext uri="{BB962C8B-B14F-4D97-AF65-F5344CB8AC3E}">
        <p14:creationId xmlns:p14="http://schemas.microsoft.com/office/powerpoint/2010/main" val="4177961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3"/>
            <a:ext cx="8229600" cy="73838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Types of security threat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77C37-FC27-704D-AEB4-DE7417EB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93" y="1844824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4EEECC-02D2-984B-A993-BBB1EA09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031" y="3484053"/>
            <a:ext cx="1836202" cy="593020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311A2-2819-EE4D-B4A1-E5715F99134E}"/>
              </a:ext>
            </a:extLst>
          </p:cNvPr>
          <p:cNvCxnSpPr>
            <a:cxnSpLocks/>
            <a:stCxn id="37" idx="0"/>
            <a:endCxn id="9" idx="2"/>
          </p:cNvCxnSpPr>
          <p:nvPr/>
        </p:nvCxnSpPr>
        <p:spPr>
          <a:xfrm flipV="1">
            <a:off x="4536132" y="4077073"/>
            <a:ext cx="0" cy="7498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C11C8B9-F148-6B4F-9297-96C460107AAF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5642617" y="2470841"/>
            <a:ext cx="1199663" cy="157642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BEB3EF-4CD1-3141-B3E5-90EA95C979B2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2565995" y="2191823"/>
            <a:ext cx="527644" cy="1576428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8D716-2C8E-0F46-B066-B78F69FE261F}"/>
              </a:ext>
            </a:extLst>
          </p:cNvPr>
          <p:cNvSpPr txBox="1"/>
          <p:nvPr/>
        </p:nvSpPr>
        <p:spPr>
          <a:xfrm>
            <a:off x="3538507" y="2185614"/>
            <a:ext cx="19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E924-F387-1A4C-9190-698AF4F7578D}"/>
              </a:ext>
            </a:extLst>
          </p:cNvPr>
          <p:cNvSpPr txBox="1"/>
          <p:nvPr/>
        </p:nvSpPr>
        <p:spPr>
          <a:xfrm>
            <a:off x="611832" y="915710"/>
            <a:ext cx="28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deny access to the system for legitimate users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4E44DF-6F9D-0E4D-A31B-5D6B4491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031" y="3021367"/>
            <a:ext cx="1836202" cy="444983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2C562E-53C2-AB4A-BD24-83CB9D23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850" y="1787831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319DC-B5EB-414A-A22C-B8FB0E47119B}"/>
              </a:ext>
            </a:extLst>
          </p:cNvPr>
          <p:cNvSpPr txBox="1"/>
          <p:nvPr/>
        </p:nvSpPr>
        <p:spPr>
          <a:xfrm>
            <a:off x="5864808" y="915710"/>
            <a:ext cx="222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damage the system or its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A7C7F1-A22E-664C-98CD-801A3073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988" y="4826920"/>
            <a:ext cx="2592288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05B98-9277-8C4C-8C2A-C4395F78C961}"/>
              </a:ext>
            </a:extLst>
          </p:cNvPr>
          <p:cNvSpPr txBox="1"/>
          <p:nvPr/>
        </p:nvSpPr>
        <p:spPr>
          <a:xfrm>
            <a:off x="2950891" y="5663541"/>
            <a:ext cx="29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tries to gain access to private information held by the system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01C568F-81E4-B747-92D2-ABA64995C254}"/>
              </a:ext>
            </a:extLst>
          </p:cNvPr>
          <p:cNvCxnSpPr>
            <a:cxnSpLocks/>
            <a:stCxn id="31" idx="2"/>
            <a:endCxn id="17" idx="3"/>
          </p:cNvCxnSpPr>
          <p:nvPr/>
        </p:nvCxnSpPr>
        <p:spPr>
          <a:xfrm rot="5400000">
            <a:off x="5950129" y="2163327"/>
            <a:ext cx="584637" cy="1576427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0214C1-2156-9F42-B730-1A8D2291999C}"/>
              </a:ext>
            </a:extLst>
          </p:cNvPr>
          <p:cNvSpPr txBox="1"/>
          <p:nvPr/>
        </p:nvSpPr>
        <p:spPr>
          <a:xfrm>
            <a:off x="1008242" y="3277746"/>
            <a:ext cx="22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denial of service (DDoS) attack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C45189-ADCB-6945-9561-1A05D0AADDC1}"/>
              </a:ext>
            </a:extLst>
          </p:cNvPr>
          <p:cNvSpPr txBox="1"/>
          <p:nvPr/>
        </p:nvSpPr>
        <p:spPr>
          <a:xfrm>
            <a:off x="5702791" y="3302640"/>
            <a:ext cx="10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4BE91-61BE-6D44-B6DA-50DB55F82255}"/>
              </a:ext>
            </a:extLst>
          </p:cNvPr>
          <p:cNvSpPr txBox="1"/>
          <p:nvPr/>
        </p:nvSpPr>
        <p:spPr>
          <a:xfrm>
            <a:off x="5509417" y="3933639"/>
            <a:ext cx="15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Ransomware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585B0-3647-7543-BCDD-C1847E0D2A2B}"/>
              </a:ext>
            </a:extLst>
          </p:cNvPr>
          <p:cNvSpPr txBox="1"/>
          <p:nvPr/>
        </p:nvSpPr>
        <p:spPr>
          <a:xfrm>
            <a:off x="3167188" y="4286416"/>
            <a:ext cx="14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theft</a:t>
            </a:r>
          </a:p>
        </p:txBody>
      </p:sp>
    </p:spTree>
    <p:extLst>
      <p:ext uri="{BB962C8B-B14F-4D97-AF65-F5344CB8AC3E}">
        <p14:creationId xmlns:p14="http://schemas.microsoft.com/office/powerpoint/2010/main" val="3887287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Software product quality attributes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B130A-3A6E-AE4A-9682-BB266D317926}"/>
              </a:ext>
            </a:extLst>
          </p:cNvPr>
          <p:cNvSpPr/>
          <p:nvPr/>
        </p:nvSpPr>
        <p:spPr>
          <a:xfrm>
            <a:off x="2971800" y="2209572"/>
            <a:ext cx="3200400" cy="3200400"/>
          </a:xfrm>
          <a:prstGeom prst="ellipse">
            <a:avLst/>
          </a:prstGeom>
          <a:solidFill>
            <a:srgbClr val="FFD579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Software product quality attributes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6C410-BF93-4449-BDA1-56C2F406F114}"/>
              </a:ext>
            </a:extLst>
          </p:cNvPr>
          <p:cNvSpPr/>
          <p:nvPr/>
        </p:nvSpPr>
        <p:spPr>
          <a:xfrm>
            <a:off x="2555776" y="893043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A8874-5882-C148-8FC8-D3F3933BD436}"/>
              </a:ext>
            </a:extLst>
          </p:cNvPr>
          <p:cNvSpPr/>
          <p:nvPr/>
        </p:nvSpPr>
        <p:spPr>
          <a:xfrm>
            <a:off x="1602662" y="4277419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Usability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BA09A-0FD0-824C-B8E1-4031AC080873}"/>
              </a:ext>
            </a:extLst>
          </p:cNvPr>
          <p:cNvSpPr/>
          <p:nvPr/>
        </p:nvSpPr>
        <p:spPr>
          <a:xfrm>
            <a:off x="5580112" y="4277419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300" dirty="0">
                <a:solidFill>
                  <a:schemeClr val="tx1"/>
                </a:solidFill>
              </a:rPr>
              <a:t>Maintainability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63CCB-EE49-9E4C-B6D4-D280E935AFAE}"/>
              </a:ext>
            </a:extLst>
          </p:cNvPr>
          <p:cNvSpPr/>
          <p:nvPr/>
        </p:nvSpPr>
        <p:spPr>
          <a:xfrm>
            <a:off x="1170614" y="2405211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8CC0F-8870-7347-8AEC-47DD30042119}"/>
              </a:ext>
            </a:extLst>
          </p:cNvPr>
          <p:cNvSpPr/>
          <p:nvPr/>
        </p:nvSpPr>
        <p:spPr>
          <a:xfrm>
            <a:off x="3583442" y="4925491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Responsiveness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087CB-743D-1B4B-AFB3-86257B912CD9}"/>
              </a:ext>
            </a:extLst>
          </p:cNvPr>
          <p:cNvSpPr/>
          <p:nvPr/>
        </p:nvSpPr>
        <p:spPr>
          <a:xfrm>
            <a:off x="6012160" y="2405211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C4D51D-7243-6144-81CF-B27D96616167}"/>
              </a:ext>
            </a:extLst>
          </p:cNvPr>
          <p:cNvSpPr/>
          <p:nvPr/>
        </p:nvSpPr>
        <p:spPr>
          <a:xfrm>
            <a:off x="4716016" y="893043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6B37D-39D0-9F46-89C5-7D2B4BED9D7D}"/>
              </a:ext>
            </a:extLst>
          </p:cNvPr>
          <p:cNvSpPr/>
          <p:nvPr/>
        </p:nvSpPr>
        <p:spPr>
          <a:xfrm>
            <a:off x="3331200" y="100221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12D3D-3C2E-5A43-9990-1E6018DDDE72}"/>
              </a:ext>
            </a:extLst>
          </p:cNvPr>
          <p:cNvSpPr/>
          <p:nvPr/>
        </p:nvSpPr>
        <p:spPr>
          <a:xfrm>
            <a:off x="5455436" y="97783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F73F0-1328-3D4D-ACCF-B43468393369}"/>
              </a:ext>
            </a:extLst>
          </p:cNvPr>
          <p:cNvSpPr/>
          <p:nvPr/>
        </p:nvSpPr>
        <p:spPr>
          <a:xfrm>
            <a:off x="6770286" y="2478373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ED701-BF7F-F940-935C-2055FBAA077E}"/>
              </a:ext>
            </a:extLst>
          </p:cNvPr>
          <p:cNvSpPr/>
          <p:nvPr/>
        </p:nvSpPr>
        <p:spPr>
          <a:xfrm>
            <a:off x="6299513" y="434471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0DBF97-8510-F246-9DAA-3E6F2BA55148}"/>
              </a:ext>
            </a:extLst>
          </p:cNvPr>
          <p:cNvSpPr/>
          <p:nvPr/>
        </p:nvSpPr>
        <p:spPr>
          <a:xfrm>
            <a:off x="4330943" y="4998492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3731F-3377-274E-9319-10718768E29A}"/>
              </a:ext>
            </a:extLst>
          </p:cNvPr>
          <p:cNvSpPr/>
          <p:nvPr/>
        </p:nvSpPr>
        <p:spPr>
          <a:xfrm>
            <a:off x="2378086" y="4315026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9B9BE-971A-4840-9A00-F565780E42D7}"/>
              </a:ext>
            </a:extLst>
          </p:cNvPr>
          <p:cNvSpPr/>
          <p:nvPr/>
        </p:nvSpPr>
        <p:spPr>
          <a:xfrm>
            <a:off x="1937386" y="247545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6546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refactoring process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7D7969C-5DFD-9D48-A18B-8327D710E043}"/>
              </a:ext>
            </a:extLst>
          </p:cNvPr>
          <p:cNvSpPr/>
          <p:nvPr/>
        </p:nvSpPr>
        <p:spPr>
          <a:xfrm>
            <a:off x="3275856" y="3717031"/>
            <a:ext cx="2526852" cy="2655893"/>
          </a:xfrm>
          <a:prstGeom prst="arc">
            <a:avLst>
              <a:gd name="adj1" fmla="val 11501282"/>
              <a:gd name="adj2" fmla="val 21102937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A464F-49C2-794C-BC13-39105D84FFEF}"/>
              </a:ext>
            </a:extLst>
          </p:cNvPr>
          <p:cNvCxnSpPr>
            <a:cxnSpLocks/>
          </p:cNvCxnSpPr>
          <p:nvPr/>
        </p:nvCxnSpPr>
        <p:spPr>
          <a:xfrm>
            <a:off x="1180687" y="2704607"/>
            <a:ext cx="1303081" cy="0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F84A9D-B039-8F49-A406-23108DAFB2B5}"/>
              </a:ext>
            </a:extLst>
          </p:cNvPr>
          <p:cNvSpPr txBox="1"/>
          <p:nvPr/>
        </p:nvSpPr>
        <p:spPr>
          <a:xfrm>
            <a:off x="1180687" y="2039268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56F571-121E-9541-B989-4C15D0B6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082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Identify code </a:t>
            </a:r>
            <a:br>
              <a:rPr lang="en-US" sz="2400" b="1" dirty="0">
                <a:latin typeface="+mn-lt"/>
                <a:ea typeface="+mn-ea"/>
              </a:rPr>
            </a:br>
            <a:r>
              <a:rPr lang="en-US" sz="2400" b="1" dirty="0">
                <a:latin typeface="+mn-lt"/>
                <a:ea typeface="+mn-ea"/>
              </a:rPr>
              <a:t>‘smell’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FDF478-C920-3048-A29E-5FCD2C4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271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Identify refactoring strategy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174417D-28A0-9B4B-B610-05D3A10D4113}"/>
              </a:ext>
            </a:extLst>
          </p:cNvPr>
          <p:cNvSpPr/>
          <p:nvPr/>
        </p:nvSpPr>
        <p:spPr>
          <a:xfrm>
            <a:off x="3430228" y="1393449"/>
            <a:ext cx="2808440" cy="2393634"/>
          </a:xfrm>
          <a:prstGeom prst="arc">
            <a:avLst>
              <a:gd name="adj1" fmla="val 11908221"/>
              <a:gd name="adj2" fmla="val 20671112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C3A63C2-D3D8-DD46-B116-EA3E3198D4D8}"/>
              </a:ext>
            </a:extLst>
          </p:cNvPr>
          <p:cNvSpPr/>
          <p:nvPr/>
        </p:nvSpPr>
        <p:spPr>
          <a:xfrm>
            <a:off x="3500645" y="2147041"/>
            <a:ext cx="2808440" cy="2393634"/>
          </a:xfrm>
          <a:prstGeom prst="arc">
            <a:avLst>
              <a:gd name="adj1" fmla="val 182114"/>
              <a:gd name="adj2" fmla="val 2924959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C352EE-AE47-CA4C-AEB2-1AB1390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385" y="4869558"/>
            <a:ext cx="2757399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Make small 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improvement until strategy completed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9304CC2-7841-4A4D-A2A7-6E5CAF519AF8}"/>
              </a:ext>
            </a:extLst>
          </p:cNvPr>
          <p:cNvSpPr/>
          <p:nvPr/>
        </p:nvSpPr>
        <p:spPr>
          <a:xfrm>
            <a:off x="3275856" y="2147041"/>
            <a:ext cx="2808440" cy="2393634"/>
          </a:xfrm>
          <a:prstGeom prst="arc">
            <a:avLst>
              <a:gd name="adj1" fmla="val 8966232"/>
              <a:gd name="adj2" fmla="val 10829317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C3ECB1-64C8-834D-AC72-5705E3E6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597" y="4869558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+mn-lt"/>
                <a:ea typeface="+mn-ea"/>
              </a:rPr>
              <a:t>Run automated code tests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37ECEC-2BC2-5A4F-A8B4-26467163DD6B}"/>
              </a:ext>
            </a:extLst>
          </p:cNvPr>
          <p:cNvSpPr/>
          <p:nvPr/>
        </p:nvSpPr>
        <p:spPr>
          <a:xfrm>
            <a:off x="3193016" y="3869451"/>
            <a:ext cx="2681700" cy="2655893"/>
          </a:xfrm>
          <a:prstGeom prst="arc">
            <a:avLst>
              <a:gd name="adj1" fmla="val 2513734"/>
              <a:gd name="adj2" fmla="val 8510562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49C71D-E90B-4246-A506-8DAA3C0DD667}"/>
              </a:ext>
            </a:extLst>
          </p:cNvPr>
          <p:cNvSpPr/>
          <p:nvPr/>
        </p:nvSpPr>
        <p:spPr>
          <a:xfrm>
            <a:off x="3009494" y="17728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073081-3ABA-B74D-B3B5-5224578B82BD}"/>
              </a:ext>
            </a:extLst>
          </p:cNvPr>
          <p:cNvSpPr/>
          <p:nvPr/>
        </p:nvSpPr>
        <p:spPr>
          <a:xfrm>
            <a:off x="6308554" y="17933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527DD0-9E16-8E4B-86D7-35F7F0106C12}"/>
              </a:ext>
            </a:extLst>
          </p:cNvPr>
          <p:cNvSpPr/>
          <p:nvPr/>
        </p:nvSpPr>
        <p:spPr>
          <a:xfrm>
            <a:off x="6206336" y="443711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CADE3-C25F-3D42-B306-12CD5632A3C9}"/>
              </a:ext>
            </a:extLst>
          </p:cNvPr>
          <p:cNvSpPr/>
          <p:nvPr/>
        </p:nvSpPr>
        <p:spPr>
          <a:xfrm>
            <a:off x="2699668" y="437686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2908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Functional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6C89E-6FE1-514B-9840-2C4FEB0A0021}"/>
              </a:ext>
            </a:extLst>
          </p:cNvPr>
          <p:cNvCxnSpPr>
            <a:cxnSpLocks/>
          </p:cNvCxnSpPr>
          <p:nvPr/>
        </p:nvCxnSpPr>
        <p:spPr>
          <a:xfrm>
            <a:off x="4536132" y="1793384"/>
            <a:ext cx="0" cy="524553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300884-307F-2743-B3E1-AFC5E928E0F0}"/>
              </a:ext>
            </a:extLst>
          </p:cNvPr>
          <p:cNvSpPr txBox="1"/>
          <p:nvPr/>
        </p:nvSpPr>
        <p:spPr>
          <a:xfrm>
            <a:off x="3995936" y="1205737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E4DB1-BA01-FB45-9530-EAA99168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486" y="2292246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+mn-ea"/>
              </a:rPr>
              <a:t>Unit </a:t>
            </a:r>
            <a:br>
              <a:rPr lang="en-US" sz="2800" b="1" dirty="0">
                <a:latin typeface="+mn-lt"/>
                <a:ea typeface="+mn-ea"/>
              </a:rPr>
            </a:br>
            <a:r>
              <a:rPr lang="en-US" sz="2800" b="1" dirty="0">
                <a:latin typeface="+mn-lt"/>
                <a:ea typeface="+mn-ea"/>
              </a:rPr>
              <a:t>Testing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70074F-E481-834A-AD49-3E2F6AE69B34}"/>
              </a:ext>
            </a:extLst>
          </p:cNvPr>
          <p:cNvSpPr/>
          <p:nvPr/>
        </p:nvSpPr>
        <p:spPr>
          <a:xfrm>
            <a:off x="2806040" y="2510155"/>
            <a:ext cx="3566160" cy="3566160"/>
          </a:xfrm>
          <a:prstGeom prst="arc">
            <a:avLst>
              <a:gd name="adj1" fmla="val 11870910"/>
              <a:gd name="adj2" fmla="val 14281114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766D682-46E3-7C45-A63C-CFD96DA47FCB}"/>
              </a:ext>
            </a:extLst>
          </p:cNvPr>
          <p:cNvSpPr/>
          <p:nvPr/>
        </p:nvSpPr>
        <p:spPr>
          <a:xfrm>
            <a:off x="2806040" y="2510155"/>
            <a:ext cx="3566160" cy="3566160"/>
          </a:xfrm>
          <a:prstGeom prst="arc">
            <a:avLst>
              <a:gd name="adj1" fmla="val 18184479"/>
              <a:gd name="adj2" fmla="val 20693068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2207BE4-590A-0446-8FC3-E49FADD033D7}"/>
              </a:ext>
            </a:extLst>
          </p:cNvPr>
          <p:cNvSpPr/>
          <p:nvPr/>
        </p:nvSpPr>
        <p:spPr>
          <a:xfrm>
            <a:off x="2806040" y="2510155"/>
            <a:ext cx="3566160" cy="3566160"/>
          </a:xfrm>
          <a:prstGeom prst="arc">
            <a:avLst>
              <a:gd name="adj1" fmla="val 1136777"/>
              <a:gd name="adj2" fmla="val 3784898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CD8DFB4-402D-B946-8F03-EC73050C6ADE}"/>
              </a:ext>
            </a:extLst>
          </p:cNvPr>
          <p:cNvSpPr/>
          <p:nvPr/>
        </p:nvSpPr>
        <p:spPr>
          <a:xfrm>
            <a:off x="2806040" y="2510155"/>
            <a:ext cx="3566160" cy="3566160"/>
          </a:xfrm>
          <a:prstGeom prst="arc">
            <a:avLst>
              <a:gd name="adj1" fmla="val 7389206"/>
              <a:gd name="adj2" fmla="val 9871474"/>
            </a:avLst>
          </a:prstGeom>
          <a:noFill/>
          <a:ln w="152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40DE2B-9707-4344-8D81-D6CD2DA2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+mn-ea"/>
              </a:rPr>
              <a:t>Feature</a:t>
            </a:r>
            <a:br>
              <a:rPr lang="en-US" sz="2800" b="1" dirty="0">
                <a:latin typeface="+mn-lt"/>
                <a:ea typeface="+mn-ea"/>
              </a:rPr>
            </a:br>
            <a:r>
              <a:rPr lang="en-US" sz="2800" b="1" dirty="0">
                <a:latin typeface="+mn-lt"/>
                <a:ea typeface="+mn-ea"/>
              </a:rPr>
              <a:t>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58FA69-D833-5847-821F-505FD08A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486" y="5484827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+mn-ea"/>
              </a:rPr>
              <a:t>System</a:t>
            </a:r>
            <a:br>
              <a:rPr lang="en-US" sz="2800" b="1" dirty="0">
                <a:latin typeface="+mn-lt"/>
                <a:ea typeface="+mn-ea"/>
              </a:rPr>
            </a:br>
            <a:r>
              <a:rPr lang="en-US" sz="2800" b="1" dirty="0">
                <a:latin typeface="+mn-lt"/>
                <a:ea typeface="+mn-ea"/>
              </a:rPr>
              <a:t>Testing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0671DF-5222-294B-B02D-957C8F72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+mn-ea"/>
              </a:rPr>
              <a:t>Release</a:t>
            </a:r>
            <a:br>
              <a:rPr lang="en-US" sz="2800" b="1" dirty="0">
                <a:latin typeface="+mn-lt"/>
                <a:ea typeface="+mn-ea"/>
              </a:rPr>
            </a:br>
            <a:r>
              <a:rPr lang="en-US" sz="2800" b="1" dirty="0">
                <a:latin typeface="+mn-lt"/>
                <a:ea typeface="+mn-ea"/>
              </a:rPr>
              <a:t>Testing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C19CDE-E27C-4340-BC5D-42F86B53D0BE}"/>
              </a:ext>
            </a:extLst>
          </p:cNvPr>
          <p:cNvSpPr/>
          <p:nvPr/>
        </p:nvSpPr>
        <p:spPr>
          <a:xfrm>
            <a:off x="3485242" y="2112197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B1351-8E58-BA4E-8393-784494B73C59}"/>
              </a:ext>
            </a:extLst>
          </p:cNvPr>
          <p:cNvSpPr/>
          <p:nvPr/>
        </p:nvSpPr>
        <p:spPr>
          <a:xfrm>
            <a:off x="5364088" y="35730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6EFD2E-A804-D44D-A8C0-A1E9EA8F6718}"/>
              </a:ext>
            </a:extLst>
          </p:cNvPr>
          <p:cNvSpPr/>
          <p:nvPr/>
        </p:nvSpPr>
        <p:spPr>
          <a:xfrm>
            <a:off x="3491880" y="524976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D5E467-67D9-7E43-B6E2-CEAC19BF969D}"/>
              </a:ext>
            </a:extLst>
          </p:cNvPr>
          <p:cNvSpPr/>
          <p:nvPr/>
        </p:nvSpPr>
        <p:spPr>
          <a:xfrm>
            <a:off x="1619672" y="35935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6397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198"/>
            <a:ext cx="8229600" cy="7967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Test-driven development (TDD)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996CCD-F0C7-7B47-968E-1D62ABBC712E}"/>
              </a:ext>
            </a:extLst>
          </p:cNvPr>
          <p:cNvCxnSpPr>
            <a:cxnSpLocks/>
          </p:cNvCxnSpPr>
          <p:nvPr/>
        </p:nvCxnSpPr>
        <p:spPr>
          <a:xfrm>
            <a:off x="1597925" y="1393449"/>
            <a:ext cx="669819" cy="0"/>
          </a:xfrm>
          <a:prstGeom prst="straightConnector1">
            <a:avLst/>
          </a:prstGeom>
          <a:ln w="1016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C20CA-A475-BF4B-81BB-FEACED8872AC}"/>
              </a:ext>
            </a:extLst>
          </p:cNvPr>
          <p:cNvSpPr txBox="1"/>
          <p:nvPr/>
        </p:nvSpPr>
        <p:spPr>
          <a:xfrm>
            <a:off x="1367958" y="995255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6C5B62-B50A-7E4F-AE8B-D46740B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1052736"/>
            <a:ext cx="1852701" cy="71581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+mn-lt"/>
                <a:ea typeface="+mn-ea"/>
              </a:rPr>
              <a:t>Identify new </a:t>
            </a:r>
            <a:br>
              <a:rPr lang="en-US" sz="2000" b="1" dirty="0">
                <a:latin typeface="+mn-lt"/>
                <a:ea typeface="+mn-ea"/>
              </a:rPr>
            </a:br>
            <a:r>
              <a:rPr lang="en-US" sz="2000" b="1" dirty="0">
                <a:latin typeface="+mn-lt"/>
                <a:ea typeface="+mn-ea"/>
              </a:rPr>
              <a:t>functionality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2A16064-4395-FF40-8AB1-DD3AAF8258EB}"/>
              </a:ext>
            </a:extLst>
          </p:cNvPr>
          <p:cNvSpPr>
            <a:spLocks/>
          </p:cNvSpPr>
          <p:nvPr/>
        </p:nvSpPr>
        <p:spPr>
          <a:xfrm>
            <a:off x="2055912" y="1525871"/>
            <a:ext cx="2560320" cy="2560320"/>
          </a:xfrm>
          <a:prstGeom prst="arc">
            <a:avLst>
              <a:gd name="adj1" fmla="val 6412394"/>
              <a:gd name="adj2" fmla="val 13844082"/>
            </a:avLst>
          </a:prstGeom>
          <a:noFill/>
          <a:ln w="1016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1FCD6-01EE-3A47-B756-6E590EC901B3}"/>
              </a:ext>
            </a:extLst>
          </p:cNvPr>
          <p:cNvSpPr/>
          <p:nvPr/>
        </p:nvSpPr>
        <p:spPr>
          <a:xfrm>
            <a:off x="2192849" y="9224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2AAB76-8B03-F947-ADAD-994F13175FEB}"/>
              </a:ext>
            </a:extLst>
          </p:cNvPr>
          <p:cNvSpPr>
            <a:spLocks/>
          </p:cNvSpPr>
          <p:nvPr/>
        </p:nvSpPr>
        <p:spPr>
          <a:xfrm>
            <a:off x="2055912" y="1525871"/>
            <a:ext cx="2560320" cy="2560320"/>
          </a:xfrm>
          <a:prstGeom prst="arc">
            <a:avLst>
              <a:gd name="adj1" fmla="val 18547087"/>
              <a:gd name="adj2" fmla="val 19641147"/>
            </a:avLst>
          </a:prstGeom>
          <a:noFill/>
          <a:ln w="1016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4BCFA5A-742F-1E45-958A-6D8CCC2E2F9C}"/>
              </a:ext>
            </a:extLst>
          </p:cNvPr>
          <p:cNvSpPr>
            <a:spLocks/>
          </p:cNvSpPr>
          <p:nvPr/>
        </p:nvSpPr>
        <p:spPr>
          <a:xfrm>
            <a:off x="2915816" y="2507704"/>
            <a:ext cx="3657600" cy="3657600"/>
          </a:xfrm>
          <a:prstGeom prst="arc">
            <a:avLst>
              <a:gd name="adj1" fmla="val 10272211"/>
              <a:gd name="adj2" fmla="val 14504715"/>
            </a:avLst>
          </a:prstGeom>
          <a:noFill/>
          <a:ln w="101600">
            <a:solidFill>
              <a:schemeClr val="accent6">
                <a:lumMod val="75000"/>
                <a:alpha val="8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08C6929-72F3-C146-941A-9D90A87ACCB5}"/>
              </a:ext>
            </a:extLst>
          </p:cNvPr>
          <p:cNvSpPr>
            <a:spLocks/>
          </p:cNvSpPr>
          <p:nvPr/>
        </p:nvSpPr>
        <p:spPr>
          <a:xfrm>
            <a:off x="5695528" y="4377631"/>
            <a:ext cx="1828800" cy="1828800"/>
          </a:xfrm>
          <a:prstGeom prst="arc">
            <a:avLst>
              <a:gd name="adj1" fmla="val 884595"/>
              <a:gd name="adj2" fmla="val 2333932"/>
            </a:avLst>
          </a:prstGeom>
          <a:noFill/>
          <a:ln w="101600">
            <a:solidFill>
              <a:schemeClr val="accent6">
                <a:lumMod val="75000"/>
                <a:alpha val="6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443C285-9633-1C40-93F3-12C5C75431B4}"/>
              </a:ext>
            </a:extLst>
          </p:cNvPr>
          <p:cNvSpPr>
            <a:spLocks/>
          </p:cNvSpPr>
          <p:nvPr/>
        </p:nvSpPr>
        <p:spPr>
          <a:xfrm>
            <a:off x="2915816" y="2507704"/>
            <a:ext cx="3657600" cy="3657600"/>
          </a:xfrm>
          <a:prstGeom prst="arc">
            <a:avLst>
              <a:gd name="adj1" fmla="val 18014088"/>
              <a:gd name="adj2" fmla="val 18771691"/>
            </a:avLst>
          </a:prstGeom>
          <a:noFill/>
          <a:ln w="101600">
            <a:solidFill>
              <a:schemeClr val="accent6">
                <a:lumMod val="75000"/>
                <a:alpha val="8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EC88C20-1FD2-C446-8616-2C22E3752DB2}"/>
              </a:ext>
            </a:extLst>
          </p:cNvPr>
          <p:cNvSpPr>
            <a:spLocks/>
          </p:cNvSpPr>
          <p:nvPr/>
        </p:nvSpPr>
        <p:spPr>
          <a:xfrm>
            <a:off x="2915816" y="2507704"/>
            <a:ext cx="3657600" cy="3657600"/>
          </a:xfrm>
          <a:prstGeom prst="arc">
            <a:avLst>
              <a:gd name="adj1" fmla="val 20260350"/>
              <a:gd name="adj2" fmla="val 21012695"/>
            </a:avLst>
          </a:prstGeom>
          <a:noFill/>
          <a:ln w="101600">
            <a:solidFill>
              <a:schemeClr val="accent6">
                <a:lumMod val="75000"/>
                <a:alpha val="8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7AD3061-811C-274E-AD58-E57F2B8896F8}"/>
              </a:ext>
            </a:extLst>
          </p:cNvPr>
          <p:cNvSpPr>
            <a:spLocks/>
          </p:cNvSpPr>
          <p:nvPr/>
        </p:nvSpPr>
        <p:spPr>
          <a:xfrm>
            <a:off x="2915816" y="2507704"/>
            <a:ext cx="3657600" cy="3657600"/>
          </a:xfrm>
          <a:prstGeom prst="arc">
            <a:avLst>
              <a:gd name="adj1" fmla="val 3297678"/>
              <a:gd name="adj2" fmla="val 8944735"/>
            </a:avLst>
          </a:prstGeom>
          <a:noFill/>
          <a:ln w="101600">
            <a:solidFill>
              <a:schemeClr val="accent6">
                <a:lumMod val="75000"/>
                <a:alpha val="8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747A4E7-17EC-734A-897C-B13B2DC0D231}"/>
              </a:ext>
            </a:extLst>
          </p:cNvPr>
          <p:cNvSpPr>
            <a:spLocks/>
          </p:cNvSpPr>
          <p:nvPr/>
        </p:nvSpPr>
        <p:spPr>
          <a:xfrm>
            <a:off x="5695528" y="4377631"/>
            <a:ext cx="1828800" cy="1828800"/>
          </a:xfrm>
          <a:prstGeom prst="arc">
            <a:avLst>
              <a:gd name="adj1" fmla="val 8374020"/>
              <a:gd name="adj2" fmla="val 9900318"/>
            </a:avLst>
          </a:prstGeom>
          <a:noFill/>
          <a:ln w="101600">
            <a:solidFill>
              <a:schemeClr val="accent6">
                <a:lumMod val="75000"/>
                <a:alpha val="6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01A486-676F-2A42-AF3A-03DA45C00A14}"/>
              </a:ext>
            </a:extLst>
          </p:cNvPr>
          <p:cNvSpPr>
            <a:spLocks/>
          </p:cNvSpPr>
          <p:nvPr/>
        </p:nvSpPr>
        <p:spPr>
          <a:xfrm>
            <a:off x="2915816" y="2492896"/>
            <a:ext cx="3657600" cy="3657600"/>
          </a:xfrm>
          <a:prstGeom prst="arc">
            <a:avLst>
              <a:gd name="adj1" fmla="val 513796"/>
              <a:gd name="adj2" fmla="val 1204879"/>
            </a:avLst>
          </a:prstGeom>
          <a:noFill/>
          <a:ln w="101600">
            <a:solidFill>
              <a:schemeClr val="accent6">
                <a:lumMod val="75000"/>
                <a:alpha val="8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C6919-168B-0849-805B-ACC22749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610" y="2093554"/>
            <a:ext cx="2953509" cy="615936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700" b="1" dirty="0">
                <a:latin typeface="+mn-lt"/>
                <a:ea typeface="+mn-ea"/>
              </a:rPr>
              <a:t>Identify partial implementation </a:t>
            </a:r>
          </a:p>
          <a:p>
            <a:pPr algn="ctr">
              <a:defRPr/>
            </a:pPr>
            <a:r>
              <a:rPr lang="en-US" sz="1700" b="1" dirty="0">
                <a:latin typeface="+mn-lt"/>
                <a:ea typeface="+mn-ea"/>
              </a:rPr>
              <a:t>of functionality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FBE67-EF5D-0749-B42D-9FD79081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052" y="3034498"/>
            <a:ext cx="1996717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Write code stub </a:t>
            </a:r>
            <a:br>
              <a:rPr lang="en-US" b="1" dirty="0">
                <a:latin typeface="+mn-lt"/>
                <a:ea typeface="+mn-ea"/>
              </a:rPr>
            </a:br>
            <a:r>
              <a:rPr lang="en-US" b="1" dirty="0">
                <a:latin typeface="+mn-lt"/>
                <a:ea typeface="+mn-ea"/>
              </a:rPr>
              <a:t>that will fail test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7A4998-3D7D-D942-95E0-C86FD42F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26" y="3975443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Run all </a:t>
            </a:r>
            <a:br>
              <a:rPr lang="en-US" b="1" dirty="0">
                <a:latin typeface="+mn-lt"/>
                <a:ea typeface="+mn-ea"/>
              </a:rPr>
            </a:br>
            <a:r>
              <a:rPr lang="en-US" b="1" dirty="0">
                <a:latin typeface="+mn-lt"/>
                <a:ea typeface="+mn-ea"/>
              </a:rPr>
              <a:t>automated test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7A47B02-16D9-C044-8565-7C719249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325" y="5857335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Run all </a:t>
            </a:r>
            <a:br>
              <a:rPr lang="en-US" b="1" dirty="0">
                <a:latin typeface="+mn-lt"/>
                <a:ea typeface="+mn-ea"/>
              </a:rPr>
            </a:br>
            <a:r>
              <a:rPr lang="en-US" b="1" dirty="0">
                <a:latin typeface="+mn-lt"/>
                <a:ea typeface="+mn-ea"/>
              </a:rPr>
              <a:t>automated test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76F632-3B52-954C-B327-6BC94C86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608" y="4916388"/>
            <a:ext cx="3001616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Implement code that should cause failing test to pass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12384F-C003-874C-B133-0203A09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4621571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Refactor code </a:t>
            </a:r>
            <a:br>
              <a:rPr lang="en-US" b="1" dirty="0">
                <a:latin typeface="+mn-lt"/>
                <a:ea typeface="+mn-ea"/>
              </a:rPr>
            </a:br>
            <a:r>
              <a:rPr lang="en-US" b="1" dirty="0">
                <a:latin typeface="+mn-lt"/>
                <a:ea typeface="+mn-ea"/>
              </a:rPr>
              <a:t>if required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8A466-FA7D-F044-B1BF-41D9E6A74104}"/>
              </a:ext>
            </a:extLst>
          </p:cNvPr>
          <p:cNvSpPr txBox="1"/>
          <p:nvPr/>
        </p:nvSpPr>
        <p:spPr>
          <a:xfrm>
            <a:off x="3147924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F7209-7649-3149-A6E3-96EA3D1AC02E}"/>
              </a:ext>
            </a:extLst>
          </p:cNvPr>
          <p:cNvSpPr txBox="1"/>
          <p:nvPr/>
        </p:nvSpPr>
        <p:spPr>
          <a:xfrm>
            <a:off x="683568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9F351E-67B8-484C-A0D5-457ACE31CD5D}"/>
              </a:ext>
            </a:extLst>
          </p:cNvPr>
          <p:cNvSpPr txBox="1"/>
          <p:nvPr/>
        </p:nvSpPr>
        <p:spPr>
          <a:xfrm>
            <a:off x="2771800" y="6085054"/>
            <a:ext cx="155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3E6BA-4D86-7B47-874D-92A78C60E3C9}"/>
              </a:ext>
            </a:extLst>
          </p:cNvPr>
          <p:cNvSpPr txBox="1"/>
          <p:nvPr/>
        </p:nvSpPr>
        <p:spPr>
          <a:xfrm>
            <a:off x="5782158" y="5507940"/>
            <a:ext cx="12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failure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5F1F2A-2B7B-DA43-B86A-BB6C08C4FCED}"/>
              </a:ext>
            </a:extLst>
          </p:cNvPr>
          <p:cNvSpPr/>
          <p:nvPr/>
        </p:nvSpPr>
        <p:spPr>
          <a:xfrm>
            <a:off x="2715396" y="189018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AE1C1-B98B-2142-B090-9B1E4B53F5B7}"/>
              </a:ext>
            </a:extLst>
          </p:cNvPr>
          <p:cNvSpPr/>
          <p:nvPr/>
        </p:nvSpPr>
        <p:spPr>
          <a:xfrm>
            <a:off x="5491785" y="29128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6F4141-9640-DC41-9106-6A550E69B9DE}"/>
              </a:ext>
            </a:extLst>
          </p:cNvPr>
          <p:cNvSpPr/>
          <p:nvPr/>
        </p:nvSpPr>
        <p:spPr>
          <a:xfrm>
            <a:off x="5966473" y="3879236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83EA74-B739-3646-95F0-84945BD33CF2}"/>
              </a:ext>
            </a:extLst>
          </p:cNvPr>
          <p:cNvSpPr/>
          <p:nvPr/>
        </p:nvSpPr>
        <p:spPr>
          <a:xfrm>
            <a:off x="4972588" y="476442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813A16-7CF3-D042-B637-37893D05C44B}"/>
              </a:ext>
            </a:extLst>
          </p:cNvPr>
          <p:cNvSpPr/>
          <p:nvPr/>
        </p:nvSpPr>
        <p:spPr>
          <a:xfrm>
            <a:off x="5829137" y="585733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03A9C2-9729-D842-A2B2-110E8DAE953F}"/>
              </a:ext>
            </a:extLst>
          </p:cNvPr>
          <p:cNvSpPr/>
          <p:nvPr/>
        </p:nvSpPr>
        <p:spPr>
          <a:xfrm>
            <a:off x="2208827" y="449285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58212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9995"/>
          </a:xfrm>
        </p:spPr>
        <p:txBody>
          <a:bodyPr/>
          <a:lstStyle/>
          <a:p>
            <a:r>
              <a:rPr lang="en-US" sz="7200" dirty="0">
                <a:solidFill>
                  <a:schemeClr val="tx2"/>
                </a:solidFill>
              </a:rPr>
              <a:t>DevOps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C9AA54-51E5-AD4E-966B-1EF8666F210A}"/>
              </a:ext>
            </a:extLst>
          </p:cNvPr>
          <p:cNvSpPr/>
          <p:nvPr/>
        </p:nvSpPr>
        <p:spPr>
          <a:xfrm>
            <a:off x="3200400" y="1458312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0FA86-3515-0248-9496-195D06C78561}"/>
              </a:ext>
            </a:extLst>
          </p:cNvPr>
          <p:cNvSpPr/>
          <p:nvPr/>
        </p:nvSpPr>
        <p:spPr>
          <a:xfrm>
            <a:off x="2188840" y="2990056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D04E-DA28-424A-A2CF-D47188C52526}"/>
              </a:ext>
            </a:extLst>
          </p:cNvPr>
          <p:cNvSpPr/>
          <p:nvPr/>
        </p:nvSpPr>
        <p:spPr>
          <a:xfrm>
            <a:off x="4211960" y="2990056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84A84-C903-C249-94A8-AD560309D158}"/>
              </a:ext>
            </a:extLst>
          </p:cNvPr>
          <p:cNvSpPr txBox="1"/>
          <p:nvPr/>
        </p:nvSpPr>
        <p:spPr>
          <a:xfrm>
            <a:off x="3491557" y="2268161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1856D-5720-1349-B4FC-EAD6DBB77F1E}"/>
              </a:ext>
            </a:extLst>
          </p:cNvPr>
          <p:cNvSpPr txBox="1"/>
          <p:nvPr/>
        </p:nvSpPr>
        <p:spPr>
          <a:xfrm>
            <a:off x="2195736" y="4253557"/>
            <a:ext cx="201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BF2AC-A85D-6343-9983-AD139B2D1234}"/>
              </a:ext>
            </a:extLst>
          </p:cNvPr>
          <p:cNvSpPr txBox="1"/>
          <p:nvPr/>
        </p:nvSpPr>
        <p:spPr>
          <a:xfrm>
            <a:off x="5282932" y="425628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42FF4-2879-4B4F-B7CD-2E0B19EBD55B}"/>
              </a:ext>
            </a:extLst>
          </p:cNvPr>
          <p:cNvSpPr txBox="1"/>
          <p:nvPr/>
        </p:nvSpPr>
        <p:spPr>
          <a:xfrm>
            <a:off x="1652001" y="5889466"/>
            <a:ext cx="583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Multi-skilled DevOps team</a:t>
            </a:r>
          </a:p>
        </p:txBody>
      </p:sp>
    </p:spTree>
    <p:extLst>
      <p:ext uri="{BB962C8B-B14F-4D97-AF65-F5344CB8AC3E}">
        <p14:creationId xmlns:p14="http://schemas.microsoft.com/office/powerpoint/2010/main" val="20806653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Code management and DevOps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0C5958-35A4-4149-B1A7-D5CF3530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88" y="1484784"/>
            <a:ext cx="6999664" cy="950146"/>
          </a:xfrm>
          <a:prstGeom prst="roundRect">
            <a:avLst>
              <a:gd name="adj" fmla="val 9613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50CDFE-3FBD-AB4F-AA15-C83899A9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965680"/>
            <a:ext cx="6999664" cy="1975487"/>
          </a:xfrm>
          <a:prstGeom prst="roundRect">
            <a:avLst>
              <a:gd name="adj" fmla="val 9613"/>
            </a:avLst>
          </a:prstGeom>
          <a:solidFill>
            <a:schemeClr val="accent1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34F5D5-8CF5-0045-9CE9-48A87540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5524100"/>
            <a:ext cx="6999664" cy="995763"/>
          </a:xfrm>
          <a:prstGeom prst="roundRect">
            <a:avLst>
              <a:gd name="adj" fmla="val 9613"/>
            </a:avLst>
          </a:prstGeom>
          <a:solidFill>
            <a:schemeClr val="accent3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6E5BF-3C48-8949-8FA6-2749A005EADD}"/>
              </a:ext>
            </a:extLst>
          </p:cNvPr>
          <p:cNvCxnSpPr>
            <a:cxnSpLocks/>
          </p:cNvCxnSpPr>
          <p:nvPr/>
        </p:nvCxnSpPr>
        <p:spPr>
          <a:xfrm>
            <a:off x="6444208" y="2434930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7BD22D-3479-194B-9F8C-CE5913D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989" y="3447801"/>
            <a:ext cx="3203998" cy="875785"/>
          </a:xfrm>
          <a:prstGeom prst="roundRect">
            <a:avLst>
              <a:gd name="adj" fmla="val 12554"/>
            </a:avLst>
          </a:prstGeom>
          <a:solidFill>
            <a:schemeClr val="tx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A097E-03FC-A640-8137-77F58C693741}"/>
              </a:ext>
            </a:extLst>
          </p:cNvPr>
          <p:cNvSpPr txBox="1"/>
          <p:nvPr/>
        </p:nvSpPr>
        <p:spPr>
          <a:xfrm>
            <a:off x="3077987" y="1023119"/>
            <a:ext cx="27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FE0FF-D534-AA4B-976E-E85660DAF3F4}"/>
              </a:ext>
            </a:extLst>
          </p:cNvPr>
          <p:cNvSpPr txBox="1"/>
          <p:nvPr/>
        </p:nvSpPr>
        <p:spPr>
          <a:xfrm>
            <a:off x="2757856" y="2466818"/>
            <a:ext cx="35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management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0C629-C95D-3D49-8699-93337FA3EC0F}"/>
              </a:ext>
            </a:extLst>
          </p:cNvPr>
          <p:cNvSpPr txBox="1"/>
          <p:nvPr/>
        </p:nvSpPr>
        <p:spPr>
          <a:xfrm>
            <a:off x="2936346" y="5039679"/>
            <a:ext cx="30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AA05F5-38D0-A747-97E1-DE640653896E}"/>
              </a:ext>
            </a:extLst>
          </p:cNvPr>
          <p:cNvCxnSpPr>
            <a:cxnSpLocks/>
          </p:cNvCxnSpPr>
          <p:nvPr/>
        </p:nvCxnSpPr>
        <p:spPr>
          <a:xfrm>
            <a:off x="6444208" y="4941168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74606A-7A7D-684D-B819-4EE94140FFA0}"/>
              </a:ext>
            </a:extLst>
          </p:cNvPr>
          <p:cNvCxnSpPr>
            <a:cxnSpLocks/>
          </p:cNvCxnSpPr>
          <p:nvPr/>
        </p:nvCxnSpPr>
        <p:spPr>
          <a:xfrm flipV="1">
            <a:off x="2483768" y="2434930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39D82-8535-2F4B-B164-F7BAE64EC1A6}"/>
              </a:ext>
            </a:extLst>
          </p:cNvPr>
          <p:cNvCxnSpPr>
            <a:cxnSpLocks/>
          </p:cNvCxnSpPr>
          <p:nvPr/>
        </p:nvCxnSpPr>
        <p:spPr>
          <a:xfrm flipV="1">
            <a:off x="2483768" y="4911114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7BD21B-783D-6F48-8AFA-FC2A1AE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645793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D95943-F214-2C4B-8303-26941341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899" y="1645793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3092E3E-0E7E-BA4A-AF9F-B0E06BE4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166" y="1645793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28A953-99FC-DA4E-A836-14BCBBE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433" y="1645793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code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86B62D-E2BD-DB43-A1CF-D9AE960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149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AD0183-3A93-C44F-A3C5-6B198342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389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8B3D0-69A9-F640-8A21-EAE5E6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629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94754-C05B-B547-9C76-26E1A67FC336}"/>
              </a:ext>
            </a:extLst>
          </p:cNvPr>
          <p:cNvSpPr txBox="1"/>
          <p:nvPr/>
        </p:nvSpPr>
        <p:spPr>
          <a:xfrm>
            <a:off x="1089311" y="3369380"/>
            <a:ext cx="144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D03D9-6BA3-4543-AC9A-EEFBA6E71607}"/>
              </a:ext>
            </a:extLst>
          </p:cNvPr>
          <p:cNvSpPr txBox="1"/>
          <p:nvPr/>
        </p:nvSpPr>
        <p:spPr>
          <a:xfrm>
            <a:off x="6444208" y="3354703"/>
            <a:ext cx="119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and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6ED03-FBC0-BC4F-A645-D405F609FE34}"/>
              </a:ext>
            </a:extLst>
          </p:cNvPr>
          <p:cNvSpPr txBox="1"/>
          <p:nvPr/>
        </p:nvSpPr>
        <p:spPr>
          <a:xfrm>
            <a:off x="2708805" y="3008253"/>
            <a:ext cx="35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and merging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D3E7B-44C3-C349-B9B7-D5B56902B2FB}"/>
              </a:ext>
            </a:extLst>
          </p:cNvPr>
          <p:cNvSpPr txBox="1"/>
          <p:nvPr/>
        </p:nvSpPr>
        <p:spPr>
          <a:xfrm>
            <a:off x="1814220" y="4437016"/>
            <a:ext cx="505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code to/from developer’s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filestore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930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7325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68896"/>
          </a:xfrm>
        </p:spPr>
        <p:txBody>
          <a:bodyPr/>
          <a:lstStyle/>
          <a:p>
            <a:r>
              <a:rPr lang="en-US" altLang="zh-TW" sz="9600" dirty="0">
                <a:solidFill>
                  <a:srgbClr val="C00000"/>
                </a:solidFill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40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9600" b="1" dirty="0">
                <a:solidFill>
                  <a:schemeClr val="accent1"/>
                </a:solidFill>
              </a:rPr>
              <a:t>“</a:t>
            </a:r>
            <a:r>
              <a:rPr lang="en-US" altLang="zh-TW" sz="9600" b="1" dirty="0">
                <a:solidFill>
                  <a:schemeClr val="accent1"/>
                </a:solidFill>
              </a:rPr>
              <a:t>Meeting</a:t>
            </a:r>
            <a:r>
              <a:rPr lang="en-US" altLang="zh-TW" sz="9600" b="1" dirty="0"/>
              <a:t> </a:t>
            </a:r>
            <a:br>
              <a:rPr lang="en-US" altLang="zh-TW" sz="9600" b="1" dirty="0"/>
            </a:br>
            <a:r>
              <a:rPr lang="en-US" altLang="zh-TW" sz="9600" b="1" dirty="0">
                <a:solidFill>
                  <a:srgbClr val="FF0000"/>
                </a:solidFill>
              </a:rPr>
              <a:t>needs</a:t>
            </a:r>
            <a:r>
              <a:rPr lang="en-US" altLang="zh-TW" sz="9600" b="1" dirty="0"/>
              <a:t> </a:t>
            </a:r>
            <a:r>
              <a:rPr lang="en-US" altLang="zh-TW" sz="9600" b="1" dirty="0">
                <a:solidFill>
                  <a:srgbClr val="4F81BD"/>
                </a:solidFill>
              </a:rPr>
              <a:t>profitably</a:t>
            </a:r>
            <a:r>
              <a:rPr lang="en-US" altLang="en-US" sz="9600" b="1" dirty="0">
                <a:solidFill>
                  <a:srgbClr val="4F81BD"/>
                </a:solidFill>
              </a:rPr>
              <a:t>”</a:t>
            </a:r>
            <a:endParaRPr lang="en-US" altLang="zh-TW" sz="9600" b="1" dirty="0">
              <a:solidFill>
                <a:srgbClr val="4F81BD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8AC87D-D0FA-490B-9E25-5BB51C7E004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8BEDC-48FF-B04A-9936-8B1FA26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3580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E2F0-9FBF-234B-9D25-9256F38F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Course Objectives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C84CE-18E3-2C4C-92F3-C756CFB6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/>
              <a:t>software engineering</a:t>
            </a:r>
            <a:r>
              <a:rPr lang="en-US" altLang="zh-TW" sz="36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/>
              <a:t>software engineering</a:t>
            </a:r>
            <a:r>
              <a:rPr lang="en-US" altLang="zh-TW" sz="36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/>
              <a:t>software engineering</a:t>
            </a:r>
            <a:r>
              <a:rPr lang="en-US" altLang="zh-TW" sz="3600" dirty="0"/>
              <a:t>.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222CF-7DA9-FF4F-9CCE-621E8C8B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F005B-13FC-9E49-BA8E-8F4871C56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47961-F151-934C-A50B-5FA57596B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989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</a:rPr>
              <a:t>Marketing</a:t>
            </a:r>
            <a:endParaRPr lang="zh-TW" altLang="en-US" sz="8000" dirty="0">
              <a:solidFill>
                <a:srgbClr val="C00000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b="1" dirty="0"/>
              <a:t>“Marketing</a:t>
            </a:r>
            <a:r>
              <a:rPr lang="en-US" altLang="zh-TW" sz="3600" dirty="0"/>
              <a:t> is an </a:t>
            </a:r>
            <a:r>
              <a:rPr lang="en-US" altLang="zh-TW" sz="3600" dirty="0">
                <a:solidFill>
                  <a:schemeClr val="accent1"/>
                </a:solidFill>
              </a:rPr>
              <a:t>organizational function </a:t>
            </a:r>
            <a:br>
              <a:rPr lang="en-US" altLang="zh-TW" sz="3600" dirty="0"/>
            </a:b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chemeClr val="accent1"/>
                </a:solidFill>
              </a:rPr>
              <a:t>a set of processes </a:t>
            </a:r>
            <a:r>
              <a:rPr lang="en-US" altLang="zh-TW" sz="3600" dirty="0"/>
              <a:t>for </a:t>
            </a:r>
            <a:br>
              <a:rPr lang="en-US" altLang="zh-TW" sz="3600" dirty="0"/>
            </a:br>
            <a:r>
              <a:rPr lang="en-US" altLang="zh-TW" sz="3600" dirty="0">
                <a:solidFill>
                  <a:srgbClr val="FF0000"/>
                </a:solidFill>
              </a:rPr>
              <a:t>creating, communicating, and delivering </a:t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en-US" altLang="zh-TW" sz="3600" b="1" dirty="0">
                <a:solidFill>
                  <a:srgbClr val="FF0000"/>
                </a:solidFill>
              </a:rPr>
              <a:t>value</a:t>
            </a:r>
            <a:r>
              <a:rPr lang="en-US" altLang="zh-TW" sz="3600" dirty="0">
                <a:solidFill>
                  <a:srgbClr val="FF0000"/>
                </a:solidFill>
              </a:rPr>
              <a:t> to customers </a:t>
            </a:r>
            <a:r>
              <a:rPr lang="en-US" altLang="zh-TW" sz="3600" dirty="0"/>
              <a:t>and </a:t>
            </a:r>
            <a:br>
              <a:rPr lang="en-US" altLang="zh-TW" sz="3600" dirty="0"/>
            </a:br>
            <a:r>
              <a:rPr lang="en-US" altLang="zh-TW" sz="3600" dirty="0"/>
              <a:t>for </a:t>
            </a:r>
            <a:r>
              <a:rPr lang="en-US" altLang="zh-TW" sz="3600" dirty="0">
                <a:solidFill>
                  <a:srgbClr val="FF0000"/>
                </a:solidFill>
              </a:rPr>
              <a:t>managing customer </a:t>
            </a:r>
            <a:r>
              <a:rPr lang="en-US" altLang="zh-TW" sz="3600" b="1" dirty="0">
                <a:solidFill>
                  <a:srgbClr val="FF0000"/>
                </a:solidFill>
              </a:rPr>
              <a:t>relationships</a:t>
            </a:r>
            <a:r>
              <a:rPr lang="en-US" altLang="zh-TW" sz="3600" dirty="0">
                <a:solidFill>
                  <a:srgbClr val="FF0000"/>
                </a:solidFill>
              </a:rPr>
              <a:t> </a:t>
            </a:r>
            <a:br>
              <a:rPr lang="en-US" altLang="zh-TW" sz="3600" u="sng" dirty="0">
                <a:solidFill>
                  <a:srgbClr val="FF0000"/>
                </a:solidFill>
              </a:rPr>
            </a:br>
            <a:r>
              <a:rPr lang="en-US" altLang="zh-TW" sz="3600" dirty="0"/>
              <a:t>in ways that </a:t>
            </a:r>
            <a:r>
              <a:rPr lang="en-US" altLang="zh-TW" sz="3600" dirty="0">
                <a:solidFill>
                  <a:schemeClr val="accent1"/>
                </a:solidFill>
              </a:rPr>
              <a:t>benefit the organization and its stakeholders</a:t>
            </a:r>
            <a:r>
              <a:rPr lang="en-US" altLang="zh-TW" sz="3600" dirty="0"/>
              <a:t>.” </a:t>
            </a:r>
            <a:endParaRPr lang="zh-TW" altLang="en-US" sz="2400" dirty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52B39E-3F41-4C00-8B3E-76176D602E0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263259-2ED3-E341-9212-2C71EDDD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38261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br>
              <a:rPr lang="en-US" altLang="zh-TW" sz="11000" dirty="0">
                <a:solidFill>
                  <a:srgbClr val="FF0000"/>
                </a:solidFill>
              </a:rPr>
            </a:br>
            <a:r>
              <a:rPr lang="en-US" altLang="zh-TW" sz="11000" dirty="0">
                <a:solidFill>
                  <a:srgbClr val="FF0000"/>
                </a:solidFill>
              </a:rPr>
              <a:t>Management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9069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C00000"/>
                </a:solidFill>
              </a:rPr>
              <a:t>Marketing Management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68597" y="1523925"/>
            <a:ext cx="8651875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000" b="1" dirty="0"/>
              <a:t>“</a:t>
            </a:r>
            <a:r>
              <a:rPr lang="en-US" altLang="zh-TW" sz="4000" b="1" dirty="0">
                <a:solidFill>
                  <a:srgbClr val="C00000"/>
                </a:solidFill>
              </a:rPr>
              <a:t>Marketing management </a:t>
            </a:r>
            <a:r>
              <a:rPr lang="en-US" altLang="zh-TW" sz="4000" dirty="0"/>
              <a:t>is the</a:t>
            </a:r>
            <a:br>
              <a:rPr lang="en-US" altLang="zh-TW" sz="4000" dirty="0"/>
            </a:br>
            <a:r>
              <a:rPr lang="en-US" altLang="zh-TW" sz="4800" dirty="0">
                <a:solidFill>
                  <a:schemeClr val="accent1"/>
                </a:solidFill>
              </a:rPr>
              <a:t>art and science </a:t>
            </a:r>
            <a:br>
              <a:rPr lang="en-US" altLang="zh-TW" sz="4000" dirty="0"/>
            </a:br>
            <a:r>
              <a:rPr lang="en-US" altLang="zh-TW" sz="4400" dirty="0"/>
              <a:t>of </a:t>
            </a:r>
            <a:r>
              <a:rPr lang="en-US" altLang="zh-TW" sz="4400" dirty="0">
                <a:solidFill>
                  <a:srgbClr val="FF0000"/>
                </a:solidFill>
              </a:rPr>
              <a:t>choosing target markets </a:t>
            </a:r>
            <a:br>
              <a:rPr lang="en-US" altLang="zh-TW" sz="4400" dirty="0"/>
            </a:br>
            <a:r>
              <a:rPr lang="en-US" altLang="zh-TW" sz="4400" dirty="0"/>
              <a:t>and </a:t>
            </a:r>
            <a:r>
              <a:rPr lang="en-US" altLang="zh-TW" sz="4400" dirty="0">
                <a:solidFill>
                  <a:schemeClr val="accent1"/>
                </a:solidFill>
              </a:rPr>
              <a:t>getting, keeping, and growing </a:t>
            </a:r>
            <a:br>
              <a:rPr lang="en-US" altLang="zh-TW" sz="4400" dirty="0">
                <a:solidFill>
                  <a:schemeClr val="accent1"/>
                </a:solidFill>
              </a:rPr>
            </a:br>
            <a:r>
              <a:rPr lang="en-US" altLang="zh-TW" sz="4400" dirty="0">
                <a:solidFill>
                  <a:schemeClr val="accent1"/>
                </a:solidFill>
              </a:rPr>
              <a:t>customers</a:t>
            </a:r>
            <a:r>
              <a:rPr lang="en-US" altLang="zh-TW" sz="4400" dirty="0"/>
              <a:t> through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creating, delivering, and communicating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400" dirty="0">
                <a:solidFill>
                  <a:srgbClr val="FF0000"/>
                </a:solidFill>
              </a:rPr>
              <a:t>superior </a:t>
            </a:r>
            <a:r>
              <a:rPr lang="en-US" altLang="zh-TW" sz="4400" b="1" dirty="0">
                <a:solidFill>
                  <a:srgbClr val="FF0000"/>
                </a:solidFill>
              </a:rPr>
              <a:t>customer value</a:t>
            </a:r>
            <a:r>
              <a:rPr lang="en-US" altLang="zh-TW" sz="4400" dirty="0"/>
              <a:t>.” </a:t>
            </a:r>
          </a:p>
          <a:p>
            <a:pPr marL="0" indent="0" algn="ctr">
              <a:buNone/>
            </a:pPr>
            <a:endParaRPr lang="zh-TW" altLang="en-US" sz="4000" dirty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1C5A1E-1767-4A42-AFC6-80D36FF515E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50696-0C10-E342-A859-9471DAA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488285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1033"/>
            <a:ext cx="8229600" cy="727687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Marketing Management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4541" y="1003882"/>
            <a:ext cx="6984776" cy="585216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Understanding Marketing Management</a:t>
            </a: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4541" y="1714466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Capturing Marketing Insights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74541" y="2427932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Connecting with Customers</a:t>
            </a: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074541" y="3141398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3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Building Strong Brands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44753" y="8593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4753" y="231362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3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44753" y="376788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5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4753" y="304075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4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C71F18-4533-E948-AE12-F51FAC1B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3854864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Creating Value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4419AC-22C7-1F42-9290-B2E69EC1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4568330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Delivering Value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B6AE6E9-A626-5041-8D66-320BF77A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5281796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Communicating Value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222EF1-7E62-8044-BFD9-BBE43F64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5995260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+mn-lt"/>
                <a:ea typeface="+mn-ea"/>
              </a:rPr>
              <a:t>Conducting Marketing Responsibly for Long-term Success</a:t>
            </a:r>
          </a:p>
        </p:txBody>
      </p:sp>
      <p:sp>
        <p:nvSpPr>
          <p:cNvPr id="21" name="文字方塊 14">
            <a:extLst>
              <a:ext uri="{FF2B5EF4-FFF2-40B4-BE49-F238E27FC236}">
                <a16:creationId xmlns:a16="http://schemas.microsoft.com/office/drawing/2014/main" id="{53DAE02D-EA0D-114A-AE3E-C00697B88BD5}"/>
              </a:ext>
            </a:extLst>
          </p:cNvPr>
          <p:cNvSpPr txBox="1"/>
          <p:nvPr/>
        </p:nvSpPr>
        <p:spPr>
          <a:xfrm>
            <a:off x="544753" y="158649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文字方塊 14">
            <a:extLst>
              <a:ext uri="{FF2B5EF4-FFF2-40B4-BE49-F238E27FC236}">
                <a16:creationId xmlns:a16="http://schemas.microsoft.com/office/drawing/2014/main" id="{D6825450-10A7-CD49-933A-31EB24B5BCF2}"/>
              </a:ext>
            </a:extLst>
          </p:cNvPr>
          <p:cNvSpPr txBox="1"/>
          <p:nvPr/>
        </p:nvSpPr>
        <p:spPr>
          <a:xfrm>
            <a:off x="544753" y="449501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6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文字方塊 14">
            <a:extLst>
              <a:ext uri="{FF2B5EF4-FFF2-40B4-BE49-F238E27FC236}">
                <a16:creationId xmlns:a16="http://schemas.microsoft.com/office/drawing/2014/main" id="{46C1F9A6-75BA-9640-86E7-5E76D1115D80}"/>
              </a:ext>
            </a:extLst>
          </p:cNvPr>
          <p:cNvSpPr txBox="1"/>
          <p:nvPr/>
        </p:nvSpPr>
        <p:spPr>
          <a:xfrm>
            <a:off x="544753" y="522215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7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文字方塊 14">
            <a:extLst>
              <a:ext uri="{FF2B5EF4-FFF2-40B4-BE49-F238E27FC236}">
                <a16:creationId xmlns:a16="http://schemas.microsoft.com/office/drawing/2014/main" id="{73D8546A-C56C-3F47-B544-4ADACD915B8E}"/>
              </a:ext>
            </a:extLst>
          </p:cNvPr>
          <p:cNvSpPr txBox="1"/>
          <p:nvPr/>
        </p:nvSpPr>
        <p:spPr>
          <a:xfrm>
            <a:off x="544753" y="594928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8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01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4421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42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Analyze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1701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157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Design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872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Build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I</a:t>
            </a:r>
            <a:r>
              <a:rPr lang="en-US" sz="1700" dirty="0">
                <a:solidFill>
                  <a:srgbClr val="C00000"/>
                </a:solidFill>
                <a:latin typeface="+mn-lt"/>
                <a:ea typeface="+mn-ea"/>
              </a:rPr>
              <a:t>mplementation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and </a:t>
            </a:r>
          </a:p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587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Test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Integration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and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2564904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Deliver</a:t>
            </a:r>
          </a:p>
          <a:p>
            <a:pPr algn="ctr">
              <a:defRPr/>
            </a:pPr>
            <a:endParaRPr lang="en-US" sz="24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Operation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481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261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7040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42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ea typeface="+mn-ea"/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619661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48513"/>
            <a:ext cx="8568952" cy="5836475"/>
          </a:xfrm>
        </p:spPr>
        <p:txBody>
          <a:bodyPr/>
          <a:lstStyle/>
          <a:p>
            <a:r>
              <a:rPr lang="en-US" altLang="zh-TW" sz="2400" dirty="0"/>
              <a:t>This course introduces the </a:t>
            </a:r>
            <a:r>
              <a:rPr lang="en-US" altLang="zh-TW" sz="2400" dirty="0">
                <a:solidFill>
                  <a:srgbClr val="C00000"/>
                </a:solidFill>
              </a:rPr>
              <a:t>fundamental concepts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C00000"/>
                </a:solidFill>
              </a:rPr>
              <a:t>research issues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C00000"/>
                </a:solidFill>
              </a:rPr>
              <a:t>hands-on practices </a:t>
            </a:r>
            <a:r>
              <a:rPr lang="en-US" altLang="zh-TW" sz="2400" dirty="0"/>
              <a:t>of </a:t>
            </a:r>
            <a:r>
              <a:rPr lang="en-US" altLang="zh-TW" sz="2400" dirty="0">
                <a:solidFill>
                  <a:srgbClr val="C00000"/>
                </a:solidFill>
              </a:rPr>
              <a:t>software engineering</a:t>
            </a:r>
            <a:r>
              <a:rPr lang="en-US" altLang="zh-TW" sz="2400" dirty="0"/>
              <a:t>. </a:t>
            </a:r>
          </a:p>
          <a:p>
            <a:r>
              <a:rPr lang="en-US" altLang="zh-TW" sz="2400" dirty="0"/>
              <a:t>Topics include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Introduction to Software Engineering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Software Products and Project Management: Software product management and prototyping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Agile Software Engineering: Agile methods, Scrum, and Extreme Programming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Features, Scenarios, and Stories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Software Architecture: Architectural design, System decomposition, and Distribution architecture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Cloud-Based Software: Virtualization and containers, Everything as a service, Software as a service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Cloud Computing and Cloud Software Architecture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Microservices Architecture, RESTful services, Service deployment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Security and Privacy; Reliable Programming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Testing: Functional testing, Test automation, Test-driven development, and Code reviews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DevOps and Code Management: Code management and DevOps automation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Case Study on Software Engineering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33F84-C54C-3748-8578-3698B8E10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F6B82-1E8F-914C-A7FC-C66FF6A18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04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B5A89-9D1B-194C-A60A-C68B7BBD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569E-4CEF-AD46-A368-42553882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91257"/>
            <a:ext cx="1242789" cy="1507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5A562-D361-7446-AF5D-949BAF962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2" y="5391077"/>
            <a:ext cx="1406758" cy="1406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27BB3-3580-EF42-A60C-C147190F7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51" y="3933056"/>
            <a:ext cx="1406758" cy="1406758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20A2D32B-EA83-6144-AE1E-64245BA3A474}"/>
              </a:ext>
            </a:extLst>
          </p:cNvPr>
          <p:cNvSpPr txBox="1">
            <a:spLocks/>
          </p:cNvSpPr>
          <p:nvPr/>
        </p:nvSpPr>
        <p:spPr bwMode="auto">
          <a:xfrm>
            <a:off x="507473" y="35115"/>
            <a:ext cx="8712968" cy="19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dirty="0">
                <a:solidFill>
                  <a:srgbClr val="FF0000"/>
                </a:solidFill>
              </a:rPr>
              <a:t>軟體工程</a:t>
            </a:r>
            <a:br>
              <a:rPr kumimoji="0" lang="zh-TW" altLang="en-US" dirty="0">
                <a:solidFill>
                  <a:srgbClr val="FF0000"/>
                </a:solidFill>
              </a:rPr>
            </a:br>
            <a:r>
              <a:rPr kumimoji="0" lang="en-US" altLang="zh-TW" dirty="0">
                <a:solidFill>
                  <a:srgbClr val="FF0000"/>
                </a:solidFill>
              </a:rPr>
              <a:t>(Software Engineering)</a:t>
            </a:r>
            <a:br>
              <a:rPr kumimoji="0"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kumimoji="0"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  <a:t>Contact Information</a:t>
            </a:r>
            <a:endParaRPr kumimoji="0" lang="zh-TW" altLang="en-US" dirty="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7D17D5-A87C-BD43-B7AD-4E4B94C8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2155016"/>
            <a:ext cx="6624736" cy="4652904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100" b="1" dirty="0">
                <a:latin typeface="+mn-lt"/>
              </a:rPr>
              <a:t>戴敏育 博士 </a:t>
            </a:r>
            <a:r>
              <a:rPr lang="en-US" altLang="zh-TW" sz="4100" b="1" dirty="0">
                <a:latin typeface="+mn-lt"/>
              </a:rPr>
              <a:t>(Min-</a:t>
            </a:r>
            <a:r>
              <a:rPr lang="en-US" altLang="zh-TW" sz="4100" b="1" dirty="0" err="1">
                <a:latin typeface="+mn-lt"/>
              </a:rPr>
              <a:t>Yuh</a:t>
            </a:r>
            <a:r>
              <a:rPr lang="en-US" altLang="zh-TW" sz="4100" b="1" dirty="0">
                <a:latin typeface="+mn-lt"/>
              </a:rPr>
              <a:t> Day, Ph.D.)</a:t>
            </a:r>
            <a:endParaRPr lang="zh-TW" altLang="en-US" sz="4100" dirty="0">
              <a:latin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100" dirty="0">
                <a:latin typeface="+mn-lt"/>
              </a:rPr>
              <a:t>副教授</a:t>
            </a:r>
            <a:r>
              <a:rPr lang="en-US" altLang="zh-TW" sz="4100" dirty="0">
                <a:latin typeface="+mn-lt"/>
              </a:rPr>
              <a:t> (Associate Professor)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5"/>
              </a:rPr>
              <a:t>國立臺北大學</a:t>
            </a: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資訊管理研究所</a:t>
            </a:r>
            <a:endParaRPr lang="en-US" altLang="zh-TW" sz="4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Institute of Information Management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National Taipei University</a:t>
            </a:r>
            <a:endParaRPr lang="en-US" altLang="zh-TW" sz="19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電話： </a:t>
            </a:r>
            <a:r>
              <a:rPr lang="en-US" altLang="zh-TW" dirty="0">
                <a:latin typeface="+mn-lt"/>
              </a:rPr>
              <a:t>02-86741111 ext. 66873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研究室： 商</a:t>
            </a:r>
            <a:r>
              <a:rPr lang="en-US" altLang="zh-TW" dirty="0">
                <a:latin typeface="+mn-lt"/>
              </a:rPr>
              <a:t>8F12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地址： </a:t>
            </a:r>
            <a:r>
              <a:rPr lang="en-US" altLang="zh-TW" dirty="0">
                <a:latin typeface="+mn-lt"/>
              </a:rPr>
              <a:t>23741 </a:t>
            </a:r>
            <a:r>
              <a:rPr lang="zh-TW" altLang="en-US" dirty="0">
                <a:latin typeface="+mn-lt"/>
              </a:rPr>
              <a:t>新北市三峽區大學路 </a:t>
            </a:r>
            <a:r>
              <a:rPr lang="en-US" altLang="zh-TW" dirty="0">
                <a:latin typeface="+mn-lt"/>
              </a:rPr>
              <a:t>151 </a:t>
            </a:r>
            <a:r>
              <a:rPr lang="zh-TW" altLang="en-US" dirty="0">
                <a:latin typeface="+mn-lt"/>
              </a:rPr>
              <a:t>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latin typeface="+mn-lt"/>
              </a:rPr>
              <a:t>Email</a:t>
            </a:r>
            <a:r>
              <a:rPr lang="zh-TW" altLang="en-US" dirty="0">
                <a:latin typeface="+mn-lt"/>
              </a:rPr>
              <a:t>：</a:t>
            </a:r>
            <a:r>
              <a:rPr lang="en-US" altLang="zh-TW" dirty="0" err="1">
                <a:latin typeface="+mn-lt"/>
              </a:rPr>
              <a:t>myday@gm.ntpu.edu.tw</a:t>
            </a: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網址：</a:t>
            </a:r>
            <a:r>
              <a:rPr lang="en-US" altLang="zh-TW" dirty="0">
                <a:latin typeface="+mn-lt"/>
                <a:hlinkClick r:id="rId8"/>
              </a:rPr>
              <a:t>http://web.ntpu.edu.tw/~myday/</a:t>
            </a:r>
            <a:endParaRPr lang="en-US" altLang="zh-TW" dirty="0">
              <a:latin typeface="+mn-lt"/>
            </a:endParaRPr>
          </a:p>
        </p:txBody>
      </p:sp>
      <p:pic>
        <p:nvPicPr>
          <p:cNvPr id="13" name="Picture 4" descr="http://mail.tku.edu.tw/myday/images/Myday_Photo.jpg">
            <a:extLst>
              <a:ext uri="{FF2B5EF4-FFF2-40B4-BE49-F238E27FC236}">
                <a16:creationId xmlns:a16="http://schemas.microsoft.com/office/drawing/2014/main" id="{7C5F493A-E21B-9B44-B238-E2555B57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92" y="115888"/>
            <a:ext cx="1294721" cy="16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27051-20B2-8444-9F30-9C69BC91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DA568-8E41-2E42-9BC3-5AA7B6F6BC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68CE22-CB3C-3043-9CA2-8340F786D8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091" y="1836995"/>
            <a:ext cx="1294721" cy="5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730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內容綱要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48513"/>
            <a:ext cx="8568952" cy="5620847"/>
          </a:xfrm>
        </p:spPr>
        <p:txBody>
          <a:bodyPr/>
          <a:lstStyle/>
          <a:p>
            <a:r>
              <a:rPr lang="zh-TW" altLang="en-US" sz="2400" dirty="0"/>
              <a:t>本課程介紹</a:t>
            </a:r>
            <a:r>
              <a:rPr lang="zh-TW" altLang="en-US" sz="2400" dirty="0">
                <a:solidFill>
                  <a:srgbClr val="C00000"/>
                </a:solidFill>
              </a:rPr>
              <a:t>軟體工程基本概念、研究議題、與實務操作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課程內容包括</a:t>
            </a:r>
            <a:endParaRPr lang="en-US" altLang="zh-TW" sz="24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軟體工程概論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軟體產品與專案管理：軟體產品管理，原型設計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敏捷軟體工程：敏捷方法、</a:t>
            </a:r>
            <a:r>
              <a:rPr lang="en-US" sz="2000" dirty="0"/>
              <a:t>Scrum、</a:t>
            </a:r>
            <a:r>
              <a:rPr lang="zh-TW" altLang="en-US" sz="2000" dirty="0"/>
              <a:t>極限程式設計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功能、場景和故事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軟體架構：架構設計、系統分解、分散式架構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基於雲的軟體：虛擬化和容器、軟體即服務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雲端運算與雲軟體架構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微服務架構：</a:t>
            </a:r>
            <a:r>
              <a:rPr lang="en-US" sz="2000" dirty="0"/>
              <a:t>RESTful</a:t>
            </a:r>
            <a:r>
              <a:rPr lang="zh-TW" altLang="en-US" sz="2000" dirty="0"/>
              <a:t>服務、服務部署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安全和隱私</a:t>
            </a:r>
            <a:r>
              <a:rPr lang="en-US" altLang="zh-TW" sz="2000" dirty="0"/>
              <a:t>; </a:t>
            </a:r>
            <a:r>
              <a:rPr lang="zh-TW" altLang="en-US" sz="2000" dirty="0"/>
              <a:t>可靠的程式設計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測試：功能測試、測試自動化、測試驅動的開發、程式審查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DevOps</a:t>
            </a:r>
            <a:r>
              <a:rPr lang="zh-TW" altLang="en-US" sz="2000" dirty="0"/>
              <a:t>和程式碼管理：程式碼管理和</a:t>
            </a:r>
            <a:r>
              <a:rPr lang="en-US" sz="2000" dirty="0"/>
              <a:t>DevOps</a:t>
            </a:r>
            <a:r>
              <a:rPr lang="zh-TW" altLang="en-US" sz="2000" dirty="0"/>
              <a:t>自動化</a:t>
            </a:r>
            <a:endParaRPr lang="en-US" altLang="zh-TW" sz="2000" dirty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000" dirty="0"/>
              <a:t>軟體工程個案研究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45C46-3318-EC43-AFCA-1AFA97394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3C661D-A277-A64C-BFD8-21ADA8BE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Course 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48513"/>
            <a:ext cx="8568952" cy="5620847"/>
          </a:xfrm>
        </p:spPr>
        <p:txBody>
          <a:bodyPr/>
          <a:lstStyle/>
          <a:p>
            <a:r>
              <a:rPr lang="en-US" altLang="zh-TW" sz="2400" dirty="0"/>
              <a:t>This course introduces the </a:t>
            </a:r>
            <a:r>
              <a:rPr lang="en-US" altLang="zh-TW" sz="2400" dirty="0">
                <a:solidFill>
                  <a:srgbClr val="C00000"/>
                </a:solidFill>
              </a:rPr>
              <a:t>fundamental concepts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C00000"/>
                </a:solidFill>
              </a:rPr>
              <a:t>research issues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C00000"/>
                </a:solidFill>
              </a:rPr>
              <a:t>hands-on practices </a:t>
            </a:r>
            <a:r>
              <a:rPr lang="en-US" altLang="zh-TW" sz="2400" dirty="0"/>
              <a:t>of </a:t>
            </a:r>
            <a:r>
              <a:rPr lang="en-US" altLang="zh-TW" sz="2400" dirty="0">
                <a:solidFill>
                  <a:srgbClr val="C00000"/>
                </a:solidFill>
              </a:rPr>
              <a:t>software engineering</a:t>
            </a:r>
            <a:r>
              <a:rPr lang="en-US" altLang="zh-TW" sz="2400" dirty="0"/>
              <a:t>. </a:t>
            </a:r>
          </a:p>
          <a:p>
            <a:r>
              <a:rPr lang="en-US" altLang="zh-TW" sz="2400" dirty="0"/>
              <a:t>Topics include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Introduction to Software Engineering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Software Products and Project Management: Software product management and prototyping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Agile Software Engineering: Agile methods, Scrum, and Extreme Programming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Features, Scenarios, and Stories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Software Architecture: Architectural design, System decomposition, and Distribution architecture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Cloud-Based Software: Virtualization and containers, Everything as a service, Software as a service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Cloud Computing and Cloud Software Architecture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Microservices Architecture, RESTful services, Service deployment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Security and Privacy; Reliable Programming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Testing: Functional testing, Test automation, Test-driven development, and Code reviews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DevOps and Code Management: Code management and DevOps automation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1600" dirty="0"/>
              <a:t>Case Study on Software Engineering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33F84-C54C-3748-8578-3698B8E10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F6B82-1E8F-914C-A7FC-C66FF6A18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5B3-0FCB-904D-B0DA-7D8CA0D2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資訊管理研究所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zh-TW" altLang="en-US" dirty="0">
                <a:solidFill>
                  <a:schemeClr val="tx2"/>
                </a:solidFill>
              </a:rPr>
              <a:t>系核心能力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(Core Competence)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05BF-AB5A-6E47-9B4E-5795430A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資訊科技新知探索與系統開發應用</a:t>
            </a:r>
            <a:r>
              <a:rPr lang="zh-TW" altLang="en-US" dirty="0"/>
              <a:t>  </a:t>
            </a:r>
            <a:r>
              <a:rPr lang="en-US" altLang="zh-TW" dirty="0"/>
              <a:t>90 %</a:t>
            </a:r>
          </a:p>
          <a:p>
            <a:r>
              <a:rPr lang="zh-TW" altLang="en-US" dirty="0">
                <a:solidFill>
                  <a:schemeClr val="accent1"/>
                </a:solidFill>
              </a:rPr>
              <a:t>網路行銷企劃能力</a:t>
            </a:r>
            <a:endParaRPr lang="en-US" altLang="zh-TW" dirty="0">
              <a:solidFill>
                <a:schemeClr val="accent1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論文寫作與獨立研究能力  </a:t>
            </a:r>
            <a:r>
              <a:rPr lang="en-US" altLang="zh-TW" dirty="0"/>
              <a:t>10 %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2835-519C-294E-A0FF-2716451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968E-DEA9-1C4C-A043-D28C80CD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CB93-721B-B349-8A36-5B8D376C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17292</TotalTime>
  <Words>3976</Words>
  <Application>Microsoft Macintosh PowerPoint</Application>
  <PresentationFormat>On-screen Show (4:3)</PresentationFormat>
  <Paragraphs>725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 Unicode MS</vt:lpstr>
      <vt:lpstr>DFKai-SB</vt:lpstr>
      <vt:lpstr>DFKai-SB</vt:lpstr>
      <vt:lpstr>Arial</vt:lpstr>
      <vt:lpstr>Calibri</vt:lpstr>
      <vt:lpstr>Office 佈景主題</vt:lpstr>
      <vt:lpstr>軟體工程 (Software Engineering)</vt:lpstr>
      <vt:lpstr>戴敏育 博士  (Min-Yuh Day, Ph.D.)</vt:lpstr>
      <vt:lpstr>PowerPoint Presentation</vt:lpstr>
      <vt:lpstr>國立臺北大學 110學年度第1學期 課程大綱 Fall 2021 (2021.09 - 2022.01)</vt:lpstr>
      <vt:lpstr>教學目標</vt:lpstr>
      <vt:lpstr>Course Objectives</vt:lpstr>
      <vt:lpstr>內容綱要</vt:lpstr>
      <vt:lpstr>Course Outline</vt:lpstr>
      <vt:lpstr>資訊管理研究所 系核心能力 (Core Competence) </vt:lpstr>
      <vt:lpstr>校四大基本素養 (Four Fundamental Qualities)</vt:lpstr>
      <vt:lpstr>商學院學習目標 (College Learning Goals)</vt:lpstr>
      <vt:lpstr>系所學習目標 (Department Learning Goals)</vt:lpstr>
      <vt:lpstr>PowerPoint Presentation</vt:lpstr>
      <vt:lpstr>PowerPoint Presentation</vt:lpstr>
      <vt:lpstr>PowerPoint Presentation</vt:lpstr>
      <vt:lpstr>教學方法與教學活動 (Teaching methods and activities)</vt:lpstr>
      <vt:lpstr>評量方式 (Evaluation Methods)</vt:lpstr>
      <vt:lpstr>指定用書  (Required Texts)</vt:lpstr>
      <vt:lpstr>參考書目 (Reference Books)</vt:lpstr>
      <vt:lpstr>Ian Sommerville (2019),  Engineering Software Products:  An Introduction to Modern Software Engineering,  Pearson.</vt:lpstr>
      <vt:lpstr>Ian Sommerville (2015),  Software Engineering,  10th Edition, Pearson.</vt:lpstr>
      <vt:lpstr>Titus Winters, Tom Manshreck, and Hyrum Wright (2020),  Software Engineering at Google:  Lessons Learned from Programming Over Time,  O'Reilly Media.</vt:lpstr>
      <vt:lpstr>Project Management Institute (2017), Agile Practice Guide PMI</vt:lpstr>
      <vt:lpstr>Project Management Institute (2021), A Guide to the  Project Management Body of Knowledge (PMBOK Guide) –  Seventh Edition and The Standard for Project Management</vt:lpstr>
      <vt:lpstr>Software  Engineering</vt:lpstr>
      <vt:lpstr>Software Engineering  and  Project Management</vt:lpstr>
      <vt:lpstr>Information Management    Management  Information Systems (MIS)  Information Systems</vt:lpstr>
      <vt:lpstr>Information Management (MIS) Information Systems</vt:lpstr>
      <vt:lpstr>Fundamental MIS Concepts</vt:lpstr>
      <vt:lpstr>Project-based software engineering</vt:lpstr>
      <vt:lpstr>Project-based software engineering</vt:lpstr>
      <vt:lpstr>Product software engineering</vt:lpstr>
      <vt:lpstr>Product software engineering</vt:lpstr>
      <vt:lpstr>Software execution models</vt:lpstr>
      <vt:lpstr>Product management concerns</vt:lpstr>
      <vt:lpstr>Technical interactions of  product managers</vt:lpstr>
      <vt:lpstr>Software Development Life Cycle (SDLC) The waterfall model</vt:lpstr>
      <vt:lpstr>Plan-based and Agile development</vt:lpstr>
      <vt:lpstr>The Continuum of Life Cycles</vt:lpstr>
      <vt:lpstr>Predictive Life Cycle</vt:lpstr>
      <vt:lpstr>Iterative Life Cycle</vt:lpstr>
      <vt:lpstr>A Life Cycle of  Varying-Sized Increments</vt:lpstr>
      <vt:lpstr>Iteration-Based and Flow-Based Agile Life Cycles</vt:lpstr>
      <vt:lpstr>From personas to features</vt:lpstr>
      <vt:lpstr>Multi-tier client-server architecture</vt:lpstr>
      <vt:lpstr>Service-oriented Architecture</vt:lpstr>
      <vt:lpstr>VM</vt:lpstr>
      <vt:lpstr>Everything as a service</vt:lpstr>
      <vt:lpstr>Software as a service</vt:lpstr>
      <vt:lpstr>Microservices architecture –  key design questions</vt:lpstr>
      <vt:lpstr>Types of security threat</vt:lpstr>
      <vt:lpstr>Software product quality attributes</vt:lpstr>
      <vt:lpstr>A refactoring process</vt:lpstr>
      <vt:lpstr>Functional testing</vt:lpstr>
      <vt:lpstr>Test-driven development (TDD)</vt:lpstr>
      <vt:lpstr>DevOps</vt:lpstr>
      <vt:lpstr>Code management and DevOps</vt:lpstr>
      <vt:lpstr>Marketing</vt:lpstr>
      <vt:lpstr>Marketing</vt:lpstr>
      <vt:lpstr>Marketing</vt:lpstr>
      <vt:lpstr>Marketing Management</vt:lpstr>
      <vt:lpstr>Marketing Management</vt:lpstr>
      <vt:lpstr>Marketing Management</vt:lpstr>
      <vt:lpstr>Software Engineering  and  Project Management</vt:lpstr>
      <vt:lpstr>Summary</vt:lpstr>
      <vt:lpstr>PowerPoint Presentation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軟體工程 (Software Engineering)</dc:title>
  <dc:subject/>
  <dc:creator>myday</dc:creator>
  <cp:keywords>軟體工程, Software Engineering</cp:keywords>
  <dc:description>軟體工程 (Software Engineering)</dc:description>
  <cp:lastModifiedBy>imyday@gmail.com</cp:lastModifiedBy>
  <cp:revision>1004</cp:revision>
  <cp:lastPrinted>2020-09-14T23:32:07Z</cp:lastPrinted>
  <dcterms:created xsi:type="dcterms:W3CDTF">2011-02-14T23:24:00Z</dcterms:created>
  <dcterms:modified xsi:type="dcterms:W3CDTF">2021-09-23T05:34:42Z</dcterms:modified>
  <cp:category/>
</cp:coreProperties>
</file>