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3462" r:id="rId2"/>
    <p:sldId id="3477" r:id="rId3"/>
    <p:sldId id="3478" r:id="rId4"/>
    <p:sldId id="3479" r:id="rId5"/>
    <p:sldId id="3635" r:id="rId6"/>
    <p:sldId id="3720" r:id="rId7"/>
    <p:sldId id="1690" r:id="rId8"/>
    <p:sldId id="1691" r:id="rId9"/>
    <p:sldId id="2951" r:id="rId10"/>
    <p:sldId id="1745" r:id="rId11"/>
    <p:sldId id="1742" r:id="rId12"/>
    <p:sldId id="1746" r:id="rId13"/>
    <p:sldId id="1744" r:id="rId14"/>
    <p:sldId id="2956" r:id="rId15"/>
    <p:sldId id="3600" r:id="rId16"/>
    <p:sldId id="3747" r:id="rId17"/>
    <p:sldId id="3748" r:id="rId18"/>
    <p:sldId id="3749" r:id="rId19"/>
    <p:sldId id="3750" r:id="rId20"/>
    <p:sldId id="3751" r:id="rId21"/>
    <p:sldId id="3752" r:id="rId22"/>
    <p:sldId id="3754" r:id="rId23"/>
    <p:sldId id="3755" r:id="rId24"/>
    <p:sldId id="3756" r:id="rId25"/>
    <p:sldId id="3757" r:id="rId26"/>
    <p:sldId id="3758" r:id="rId27"/>
    <p:sldId id="3759" r:id="rId28"/>
    <p:sldId id="3760" r:id="rId29"/>
    <p:sldId id="3773" r:id="rId30"/>
    <p:sldId id="3761" r:id="rId31"/>
    <p:sldId id="3772" r:id="rId32"/>
    <p:sldId id="1499" r:id="rId33"/>
    <p:sldId id="3486" r:id="rId34"/>
    <p:sldId id="3547" r:id="rId35"/>
    <p:sldId id="3546" r:id="rId36"/>
    <p:sldId id="3501" r:id="rId37"/>
    <p:sldId id="3545" r:id="rId38"/>
    <p:sldId id="3570" r:id="rId39"/>
    <p:sldId id="3620" r:id="rId40"/>
    <p:sldId id="3621" r:id="rId41"/>
    <p:sldId id="3729" r:id="rId42"/>
    <p:sldId id="3730" r:id="rId43"/>
    <p:sldId id="3731" r:id="rId44"/>
    <p:sldId id="3732" r:id="rId45"/>
    <p:sldId id="3733" r:id="rId46"/>
    <p:sldId id="3739" r:id="rId47"/>
    <p:sldId id="3740" r:id="rId48"/>
    <p:sldId id="3741" r:id="rId49"/>
    <p:sldId id="3743" r:id="rId50"/>
    <p:sldId id="3744" r:id="rId51"/>
    <p:sldId id="3745" r:id="rId52"/>
    <p:sldId id="3742" r:id="rId53"/>
    <p:sldId id="3746" r:id="rId54"/>
    <p:sldId id="3569" r:id="rId55"/>
    <p:sldId id="118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2"/>
    <p:restoredTop sz="86821"/>
  </p:normalViewPr>
  <p:slideViewPr>
    <p:cSldViewPr snapToGrid="0" snapToObjects="1">
      <p:cViewPr varScale="1">
        <p:scale>
          <a:sx n="93" d="100"/>
          <a:sy n="93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eb.ntpu.edu.tw/~myday/cindex.htm" TargetMode="External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en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mis.ntpu.edu.tw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1.jpe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tinyurl.com/imtkupython10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tinyurl.com/imtkupython10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tinyurl.com/imtkupython10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tinyurl.com/imtkupython10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tinyurl.com/imtkupython10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tinyurl.com/imtkupython10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tinyurl.com/imtkupython10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tinyurl.com/imtkupython10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tinyurl.com/imtkupython10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tinyurl.com/imtkupython10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tinyurl.com/imtkupython10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tinyurl.com/imtkupython10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tinyurl.com/imtkupython101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tinyurl.com/imtkupython10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tinyurl.com/imtkupython101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tinyurl.com/imtkupython101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98" y="1114456"/>
            <a:ext cx="10817004" cy="2167808"/>
          </a:xfrm>
        </p:spPr>
        <p:txBody>
          <a:bodyPr>
            <a:noAutofit/>
          </a:bodyPr>
          <a:lstStyle/>
          <a:p>
            <a:r>
              <a:rPr lang="zh-TW" altLang="en-US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演算法交易 </a:t>
            </a: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(Algorithmic Trading)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3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風險管理 </a:t>
            </a:r>
            <a:r>
              <a:rPr lang="en-US" altLang="zh-TW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(Risk Management); </a:t>
            </a:r>
            <a:br>
              <a:rPr lang="en-US" altLang="zh-TW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交易</a:t>
            </a:r>
            <a:r>
              <a:rPr lang="zh-TW" altLang="en-US" sz="3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機器人與基於事件的回測 </a:t>
            </a:r>
            <a:br>
              <a:rPr lang="en-US" altLang="zh-TW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(Trading Bot and Event-Based </a:t>
            </a:r>
            <a:r>
              <a:rPr lang="en-US" altLang="zh-TW" sz="32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Backtesting</a:t>
            </a:r>
            <a:r>
              <a:rPr lang="en-US" altLang="zh-TW" sz="3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1030777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 Analysis)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157141"/>
            <a:ext cx="8440972" cy="2459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4"/>
              </a:rPr>
              <a:t>國立臺北大學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5"/>
              </a:rPr>
              <a:t>資訊管理研究所</a:t>
            </a:r>
            <a:endParaRPr lang="en-US" altLang="zh-TW" sz="14400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0527" t="1544" r="10527" b="25148"/>
          <a:stretch>
            <a:fillRect/>
          </a:stretch>
        </p:blipFill>
        <p:spPr bwMode="auto">
          <a:xfrm>
            <a:off x="1374973" y="4502931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47" y="5057504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5489820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27" y="5485126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94" y="4535116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352270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1101AIFQA10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2021)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2021-12-28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87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1608" y="316805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400" dirty="0"/>
              <a:t> = risk free rate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portfolio risk </a:t>
            </a:r>
            <a:r>
              <a:rPr lang="en-US" sz="2400" dirty="0"/>
              <a:t>(variability, standard deviation of return)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30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Where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baseline="-25000" dirty="0"/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4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8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0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Time series data for EUR/USD and SMAs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89279-EA68-8041-9BD0-8A4375CB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11" y="1094845"/>
            <a:ext cx="9329135" cy="54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Time series data for EUR/USD, SMAs, and resulting 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9DCD5-2652-A145-B6AB-D2E4016D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456" y="1761331"/>
            <a:ext cx="8039100" cy="4445000"/>
          </a:xfrm>
        </p:spPr>
      </p:pic>
    </p:spTree>
    <p:extLst>
      <p:ext uri="{BB962C8B-B14F-4D97-AF65-F5344CB8AC3E}">
        <p14:creationId xmlns:p14="http://schemas.microsoft.com/office/powerpoint/2010/main" val="321138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SMA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AC91FB-99F2-1F40-9946-E5FFBEA1C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182552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SMA strategy before and after transaction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A2AEDD-ED91-1947-BF37-6858F9E8D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67681"/>
            <a:ext cx="7556500" cy="4432300"/>
          </a:xfrm>
        </p:spPr>
      </p:pic>
    </p:spTree>
    <p:extLst>
      <p:ext uri="{BB962C8B-B14F-4D97-AF65-F5344CB8AC3E}">
        <p14:creationId xmlns:p14="http://schemas.microsoft.com/office/powerpoint/2010/main" val="9016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67231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</a:t>
            </a:r>
            <a:br>
              <a:rPr lang="en-US" dirty="0"/>
            </a:br>
            <a:r>
              <a:rPr lang="en-US" dirty="0"/>
              <a:t>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CED408-0A96-5F4C-9659-EB11B3072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984248"/>
            <a:ext cx="7429500" cy="4432300"/>
          </a:xfrm>
        </p:spPr>
      </p:pic>
    </p:spTree>
    <p:extLst>
      <p:ext uri="{BB962C8B-B14F-4D97-AF65-F5344CB8AC3E}">
        <p14:creationId xmlns:p14="http://schemas.microsoft.com/office/powerpoint/2010/main" val="51526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   2021/09/28   </a:t>
            </a:r>
            <a:r>
              <a:rPr lang="zh-TW" altLang="en-US" sz="2800" dirty="0"/>
              <a:t>智慧金融量化分析概論 </a:t>
            </a:r>
            <a:br>
              <a:rPr lang="en-US" altLang="zh-TW" sz="2800" dirty="0"/>
            </a:br>
            <a:r>
              <a:rPr lang="en-US" altLang="zh-TW" sz="2000" dirty="0"/>
              <a:t>                                          </a:t>
            </a:r>
            <a:r>
              <a:rPr lang="en-US" altLang="zh-TW" sz="2100" dirty="0"/>
              <a:t>(</a:t>
            </a:r>
            <a:r>
              <a:rPr lang="en-US" sz="2100" dirty="0"/>
              <a:t>Introduction to Artificial Intelligence in Finance and Quantitative Analysis)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2   2021/10/05   AI </a:t>
            </a:r>
            <a:r>
              <a:rPr lang="zh-TW" altLang="en-US" sz="2800" dirty="0"/>
              <a:t>金融科技</a:t>
            </a:r>
            <a:r>
              <a:rPr lang="en-US" altLang="zh-TW" sz="2800" dirty="0"/>
              <a:t>: </a:t>
            </a:r>
            <a:r>
              <a:rPr lang="zh-TW" altLang="en-US" sz="2800" dirty="0"/>
              <a:t>金融服務創新應用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  </a:t>
            </a:r>
            <a:r>
              <a:rPr lang="en-US" altLang="zh-TW" sz="2600" dirty="0"/>
              <a:t>(</a:t>
            </a:r>
            <a:r>
              <a:rPr lang="en-US" sz="2600" dirty="0"/>
              <a:t>AI in FinTech: Financial Services Innovation and Application)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3   2021/10/12   </a:t>
            </a:r>
            <a:r>
              <a:rPr lang="zh-TW" altLang="en-US" sz="2800" dirty="0"/>
              <a:t>投資心理學與行為財務學 </a:t>
            </a:r>
            <a:br>
              <a:rPr lang="en-US" altLang="zh-TW" sz="2800" dirty="0"/>
            </a:br>
            <a:r>
              <a:rPr lang="en-US" altLang="zh-TW" sz="2800" dirty="0"/>
              <a:t>                              (</a:t>
            </a:r>
            <a:r>
              <a:rPr lang="en-US" sz="2800" dirty="0"/>
              <a:t>Investing Psychology and Behavioral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4   2021/10/19   </a:t>
            </a:r>
            <a:r>
              <a:rPr lang="zh-TW" altLang="en-US" sz="2800" dirty="0"/>
              <a:t>財務金融事件研究法 </a:t>
            </a:r>
            <a:r>
              <a:rPr lang="en-US" altLang="zh-TW" sz="2800" dirty="0"/>
              <a:t>(</a:t>
            </a:r>
            <a:r>
              <a:rPr lang="en-US" sz="2800" dirty="0"/>
              <a:t>Event Studies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5   2021/10/26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(Case Study on AI in Finance and Quantitative Analysis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6   2021/11/02   </a:t>
            </a:r>
            <a:r>
              <a:rPr lang="zh-TW" altLang="en-US" sz="2800" dirty="0"/>
              <a:t>財務金融理論 </a:t>
            </a:r>
            <a:r>
              <a:rPr lang="en-US" altLang="zh-TW" sz="2800" dirty="0"/>
              <a:t>(</a:t>
            </a:r>
            <a:r>
              <a:rPr lang="en-US" sz="2800" dirty="0"/>
              <a:t>Finance Theory)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883791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daily DNN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AF8C7E-7793-4E4C-8FA7-A307C58A4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981574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4113843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23522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daily DNN strategy before and after transaction costs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364393-00EC-D74B-8184-22B877A4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2053763"/>
            <a:ext cx="7556500" cy="4533900"/>
          </a:xfrm>
        </p:spPr>
      </p:pic>
    </p:spTree>
    <p:extLst>
      <p:ext uri="{BB962C8B-B14F-4D97-AF65-F5344CB8AC3E}">
        <p14:creationId xmlns:p14="http://schemas.microsoft.com/office/powerpoint/2010/main" val="307177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733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DNN intraday strategy </a:t>
            </a:r>
            <a:br>
              <a:rPr lang="en-US" dirty="0"/>
            </a:br>
            <a:r>
              <a:rPr lang="en-US" dirty="0"/>
              <a:t>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20909A-1D96-964E-BDA9-7B1D0077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483" y="1855118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372061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75508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DNN intraday strategy before and after higher/ lower transaction costs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0EEDD7-162D-5A49-8AE5-C6463F378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956" y="1838210"/>
            <a:ext cx="7359046" cy="4738687"/>
          </a:xfrm>
        </p:spPr>
      </p:pic>
    </p:spTree>
    <p:extLst>
      <p:ext uri="{BB962C8B-B14F-4D97-AF65-F5344CB8AC3E}">
        <p14:creationId xmlns:p14="http://schemas.microsoft.com/office/powerpoint/2010/main" val="296031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on training and </a:t>
            </a:r>
            <a:br>
              <a:rPr lang="en-US" dirty="0"/>
            </a:br>
            <a:r>
              <a:rPr lang="en-US" dirty="0"/>
              <a:t>validation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F9B308-DD5E-1847-BB5C-4B3AFCF2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631759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(out-of-sample)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53903-3092-114A-BCE2-001611A6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1688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1913470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trading bot before and after transaction costs (in-sample)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3AFA8-ECD0-8242-8A22-E7074D2DA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156" y="1716881"/>
            <a:ext cx="7759700" cy="4533900"/>
          </a:xfrm>
        </p:spPr>
      </p:pic>
    </p:spTree>
    <p:extLst>
      <p:ext uri="{BB962C8B-B14F-4D97-AF65-F5344CB8AC3E}">
        <p14:creationId xmlns:p14="http://schemas.microsoft.com/office/powerpoint/2010/main" val="3084640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294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the passive benchmark investment and the trading bot </a:t>
            </a:r>
            <a:br>
              <a:rPr lang="en-US" dirty="0"/>
            </a:br>
            <a:r>
              <a:rPr lang="en-US" dirty="0"/>
              <a:t>(vectorized and event-based </a:t>
            </a:r>
            <a:r>
              <a:rPr lang="en-US" dirty="0" err="1"/>
              <a:t>backtesting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9C1B63-0659-E640-B45A-4247E1AD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29700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263295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true range (ATR) in absolute (price) and relative (%)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94697C-B082-3E48-991B-9F5FE617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5" y="1767680"/>
            <a:ext cx="7843837" cy="4554907"/>
          </a:xfrm>
        </p:spPr>
      </p:pic>
    </p:spTree>
    <p:extLst>
      <p:ext uri="{BB962C8B-B14F-4D97-AF65-F5344CB8AC3E}">
        <p14:creationId xmlns:p14="http://schemas.microsoft.com/office/powerpoint/2010/main" val="449537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D1CF5-50B7-2846-BA71-E756B185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057745"/>
            <a:ext cx="7813550" cy="5524827"/>
          </a:xfrm>
        </p:spPr>
      </p:pic>
    </p:spTree>
    <p:extLst>
      <p:ext uri="{BB962C8B-B14F-4D97-AF65-F5344CB8AC3E}">
        <p14:creationId xmlns:p14="http://schemas.microsoft.com/office/powerpoint/2010/main" val="424900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7   2021/11/09   </a:t>
            </a:r>
            <a:r>
              <a:rPr lang="zh-TW" altLang="en-US" sz="2800" dirty="0"/>
              <a:t>數據驅動財務金融 </a:t>
            </a:r>
            <a:r>
              <a:rPr lang="en-US" altLang="zh-TW" sz="2800" dirty="0"/>
              <a:t>(</a:t>
            </a:r>
            <a:r>
              <a:rPr lang="en-US" sz="2800" dirty="0"/>
              <a:t>Data-Driven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2021/11/16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Midterm Project Report)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9   2021/11/23   </a:t>
            </a:r>
            <a:r>
              <a:rPr lang="zh-TW" altLang="en-US" sz="2800" dirty="0"/>
              <a:t>金融計量經濟學 </a:t>
            </a:r>
            <a:r>
              <a:rPr lang="en-US" altLang="zh-TW" sz="2800" dirty="0"/>
              <a:t>(</a:t>
            </a:r>
            <a:r>
              <a:rPr lang="en-US" sz="2800" dirty="0"/>
              <a:t>Financial Econometrics)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10   2021/11/30   </a:t>
            </a:r>
            <a:r>
              <a:rPr lang="zh-TW" altLang="en-US" sz="2800" dirty="0"/>
              <a:t>人工智慧優先金融 </a:t>
            </a:r>
            <a:r>
              <a:rPr lang="en-US" altLang="zh-TW" sz="2800" dirty="0"/>
              <a:t>(</a:t>
            </a:r>
            <a:r>
              <a:rPr lang="en-US" sz="2800" dirty="0"/>
              <a:t>AI-First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0070C0"/>
                </a:solidFill>
              </a:rPr>
              <a:t>11   2021/12/07   </a:t>
            </a:r>
            <a:r>
              <a:rPr lang="zh-TW" altLang="en-US" sz="2800" dirty="0">
                <a:solidFill>
                  <a:srgbClr val="0070C0"/>
                </a:solidFill>
              </a:rPr>
              <a:t>智慧金融量化分析產業實務 </a:t>
            </a:r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en-US" altLang="zh-TW" sz="2800" dirty="0">
                <a:solidFill>
                  <a:srgbClr val="0070C0"/>
                </a:solidFill>
              </a:rPr>
              <a:t>                                </a:t>
            </a:r>
            <a:r>
              <a:rPr lang="en-US" altLang="zh-TW" sz="2500" dirty="0">
                <a:solidFill>
                  <a:srgbClr val="0070C0"/>
                </a:solidFill>
              </a:rPr>
              <a:t>(</a:t>
            </a:r>
            <a:r>
              <a:rPr lang="en-US" sz="2500" dirty="0">
                <a:solidFill>
                  <a:srgbClr val="0070C0"/>
                </a:solidFill>
              </a:rPr>
              <a:t>Industry Practices of AI in Finance and Quantitative Analysis )</a:t>
            </a:r>
          </a:p>
          <a:p>
            <a:pPr marL="914400" lvl="2" indent="0">
              <a:buNone/>
            </a:pPr>
            <a:r>
              <a:rPr lang="en-US" altLang="zh-TW" sz="1800" dirty="0">
                <a:solidFill>
                  <a:srgbClr val="0070C0"/>
                </a:solidFill>
              </a:rPr>
              <a:t>[</a:t>
            </a:r>
            <a:r>
              <a:rPr lang="zh-TW" altLang="en-US" sz="1800" dirty="0">
                <a:solidFill>
                  <a:srgbClr val="0070C0"/>
                </a:solidFill>
              </a:rPr>
              <a:t>演講主題：指數設計的方法論、數據分析與量化投資應用，演講者：李政剛，基金經理</a:t>
            </a:r>
            <a:r>
              <a:rPr lang="en-US" altLang="zh-TW" sz="1800" dirty="0">
                <a:solidFill>
                  <a:srgbClr val="0070C0"/>
                </a:solidFill>
              </a:rPr>
              <a:t>/</a:t>
            </a:r>
            <a:r>
              <a:rPr lang="zh-TW" altLang="en-US" sz="1800" dirty="0">
                <a:solidFill>
                  <a:srgbClr val="0070C0"/>
                </a:solidFill>
              </a:rPr>
              <a:t>元大投信</a:t>
            </a:r>
            <a:r>
              <a:rPr lang="en-US" altLang="zh-TW" sz="1800" dirty="0">
                <a:solidFill>
                  <a:srgbClr val="0070C0"/>
                </a:solidFill>
              </a:rPr>
              <a:t>]</a:t>
            </a:r>
            <a:br>
              <a:rPr lang="en-US" altLang="zh-TW" sz="1400" dirty="0">
                <a:solidFill>
                  <a:srgbClr val="0070C0"/>
                </a:solidFill>
              </a:rPr>
            </a:br>
            <a:r>
              <a:rPr lang="en-US" altLang="zh-TW" sz="1200" dirty="0">
                <a:solidFill>
                  <a:srgbClr val="0070C0"/>
                </a:solidFill>
              </a:rPr>
              <a:t>[</a:t>
            </a:r>
            <a:r>
              <a:rPr lang="en-US" sz="1200" dirty="0">
                <a:solidFill>
                  <a:srgbClr val="0070C0"/>
                </a:solidFill>
              </a:rPr>
              <a:t>Invited Talk: Index Design – </a:t>
            </a:r>
            <a:r>
              <a:rPr lang="en-US" sz="1200" dirty="0" err="1">
                <a:solidFill>
                  <a:srgbClr val="0070C0"/>
                </a:solidFill>
              </a:rPr>
              <a:t>Methodology、Data</a:t>
            </a:r>
            <a:r>
              <a:rPr lang="en-US" sz="1200" dirty="0">
                <a:solidFill>
                  <a:srgbClr val="0070C0"/>
                </a:solidFill>
              </a:rPr>
              <a:t> Analysis and the Application of Quantitative Investing, Invited Speaker: Jervis J.G. Li, Fund Manager, </a:t>
            </a:r>
            <a:r>
              <a:rPr lang="en-US" sz="1200" dirty="0" err="1">
                <a:solidFill>
                  <a:srgbClr val="0070C0"/>
                </a:solidFill>
              </a:rPr>
              <a:t>Yuanta</a:t>
            </a:r>
            <a:r>
              <a:rPr lang="en-US" sz="1200" dirty="0">
                <a:solidFill>
                  <a:srgbClr val="0070C0"/>
                </a:solidFill>
              </a:rPr>
              <a:t> SITC]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12   2021/12/14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  (Case Study on AI in Finance and Quantitative Analysis II)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DD1964-3E81-0B46-AFC0-2FD233DD2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8" y="992394"/>
            <a:ext cx="9388086" cy="5590178"/>
          </a:xfrm>
        </p:spPr>
      </p:pic>
    </p:spTree>
    <p:extLst>
      <p:ext uri="{BB962C8B-B14F-4D97-AF65-F5344CB8AC3E}">
        <p14:creationId xmlns:p14="http://schemas.microsoft.com/office/powerpoint/2010/main" val="69287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BTC-USD Returns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9927046-CE90-F04C-B5DA-85C28E8E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51" y="1318131"/>
            <a:ext cx="8770881" cy="5222660"/>
          </a:xfrm>
        </p:spPr>
      </p:pic>
    </p:spTree>
    <p:extLst>
      <p:ext uri="{BB962C8B-B14F-4D97-AF65-F5344CB8AC3E}">
        <p14:creationId xmlns:p14="http://schemas.microsoft.com/office/powerpoint/2010/main" val="3062889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13   2021/12/21   </a:t>
            </a:r>
            <a:r>
              <a:rPr lang="zh-TW" altLang="en-US" sz="2800" dirty="0"/>
              <a:t>財務金融深度學習</a:t>
            </a:r>
            <a:r>
              <a:rPr lang="en-US" altLang="zh-TW" sz="2800" dirty="0"/>
              <a:t> (</a:t>
            </a:r>
            <a:r>
              <a:rPr lang="en-US" sz="2800" dirty="0"/>
              <a:t>Deep Learning in Finance);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財務金融強化學習 </a:t>
            </a:r>
            <a:r>
              <a:rPr lang="en-US" altLang="zh-TW" sz="2800" dirty="0"/>
              <a:t>(</a:t>
            </a:r>
            <a:r>
              <a:rPr lang="en-US" sz="2800" dirty="0"/>
              <a:t>Reinforcement Learning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14   2021/12/28   </a:t>
            </a:r>
            <a:r>
              <a:rPr lang="zh-TW" altLang="en-US" sz="2800" dirty="0">
                <a:solidFill>
                  <a:srgbClr val="C00000"/>
                </a:solidFill>
              </a:rPr>
              <a:t>演算法交易 </a:t>
            </a:r>
            <a:r>
              <a:rPr lang="en-US" altLang="zh-TW" sz="2800" dirty="0">
                <a:solidFill>
                  <a:srgbClr val="C00000"/>
                </a:solidFill>
              </a:rPr>
              <a:t>(</a:t>
            </a:r>
            <a:r>
              <a:rPr lang="en-US" sz="2800" dirty="0">
                <a:solidFill>
                  <a:srgbClr val="C00000"/>
                </a:solidFill>
              </a:rPr>
              <a:t>Algorithmic Trading);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</a:t>
            </a:r>
            <a:r>
              <a:rPr lang="zh-TW" altLang="en-US" sz="2800" dirty="0">
                <a:solidFill>
                  <a:srgbClr val="C00000"/>
                </a:solidFill>
              </a:rPr>
              <a:t>風險管理 </a:t>
            </a:r>
            <a:r>
              <a:rPr lang="en-US" altLang="zh-TW" sz="2800" dirty="0">
                <a:solidFill>
                  <a:srgbClr val="C00000"/>
                </a:solidFill>
              </a:rPr>
              <a:t>(</a:t>
            </a:r>
            <a:r>
              <a:rPr lang="en-US" sz="2800" dirty="0">
                <a:solidFill>
                  <a:srgbClr val="C00000"/>
                </a:solidFill>
              </a:rPr>
              <a:t>Risk Management);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</a:t>
            </a:r>
            <a:r>
              <a:rPr lang="zh-TW" altLang="en-US" sz="2800" dirty="0">
                <a:solidFill>
                  <a:srgbClr val="C00000"/>
                </a:solidFill>
              </a:rPr>
              <a:t>交易機器人與基於事件的回測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      (</a:t>
            </a:r>
            <a:r>
              <a:rPr lang="en-US" sz="2800" dirty="0">
                <a:solidFill>
                  <a:srgbClr val="C00000"/>
                </a:solidFill>
              </a:rPr>
              <a:t>Trading Bot and Event-Based </a:t>
            </a:r>
            <a:r>
              <a:rPr lang="en-US" sz="2800" dirty="0" err="1">
                <a:solidFill>
                  <a:srgbClr val="C00000"/>
                </a:solidFill>
              </a:rPr>
              <a:t>Backtesting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2022/01/04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2022/01/11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   2022/01/18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   2022/01/25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3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74638"/>
            <a:ext cx="1091738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Algorithmic Trading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Risk Management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Trading Bot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Event-Based </a:t>
            </a:r>
            <a:r>
              <a:rPr lang="en-US" sz="7200" dirty="0" err="1">
                <a:solidFill>
                  <a:srgbClr val="C00000"/>
                </a:solidFill>
              </a:rPr>
              <a:t>Backtesting</a:t>
            </a:r>
            <a:endParaRPr lang="en-US" sz="5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82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Algorithmic Trading</a:t>
            </a:r>
          </a:p>
          <a:p>
            <a:pPr indent="-411480"/>
            <a:r>
              <a:rPr lang="en-US" sz="4400" dirty="0"/>
              <a:t>Risk Management</a:t>
            </a:r>
          </a:p>
          <a:p>
            <a:pPr indent="-411480"/>
            <a:r>
              <a:rPr lang="en-US" sz="4400" dirty="0"/>
              <a:t>Trading Bot</a:t>
            </a:r>
          </a:p>
          <a:p>
            <a:pPr indent="-411480"/>
            <a:r>
              <a:rPr lang="en-US" sz="4400" dirty="0"/>
              <a:t>Event-Based </a:t>
            </a:r>
            <a:r>
              <a:rPr lang="en-US" sz="4400" dirty="0" err="1"/>
              <a:t>Backtesting</a:t>
            </a:r>
            <a:endParaRPr lang="en-US" sz="4400" dirty="0"/>
          </a:p>
          <a:p>
            <a:pPr indent="-411480"/>
            <a:endParaRPr lang="en-US" sz="4400" dirty="0"/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(2019),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</a:t>
            </a:r>
            <a:r>
              <a:rPr lang="en-US" sz="2400" b="0" dirty="0" err="1"/>
              <a:t>Yuh</a:t>
            </a:r>
            <a:r>
              <a:rPr lang="en-US" sz="2400" b="0" dirty="0"/>
              <a:t> Day (2021),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33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Algorithmic Trading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Risk Management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Trading Bot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Event-Based </a:t>
            </a:r>
            <a:r>
              <a:rPr lang="en-US" sz="4400" dirty="0" err="1">
                <a:solidFill>
                  <a:srgbClr val="C00000"/>
                </a:solidFill>
              </a:rPr>
              <a:t>Backtesting</a:t>
            </a:r>
            <a:endParaRPr lang="en-US" sz="4000" dirty="0">
              <a:solidFill>
                <a:srgbClr val="C00000"/>
              </a:solidFill>
            </a:endParaRP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063953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567607" y="6611989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Ernest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P. Chan (2017), Machine Trading: Deploying Computer Algorithms to Conquer the Markets, Wiley</a:t>
            </a:r>
          </a:p>
        </p:txBody>
      </p:sp>
      <p:sp>
        <p:nvSpPr>
          <p:cNvPr id="8" name="Can 7"/>
          <p:cNvSpPr/>
          <p:nvPr/>
        </p:nvSpPr>
        <p:spPr>
          <a:xfrm>
            <a:off x="2567608" y="1329846"/>
            <a:ext cx="1976643" cy="1160117"/>
          </a:xfrm>
          <a:prstGeom prst="can">
            <a:avLst>
              <a:gd name="adj" fmla="val 159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Historical Finance Market Data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2867977" y="5012873"/>
            <a:ext cx="1728192" cy="1008112"/>
          </a:xfrm>
          <a:prstGeom prst="snip1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Backtest</a:t>
            </a:r>
            <a:r>
              <a:rPr lang="en-US" sz="2000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10" name="Diamond 9"/>
          <p:cNvSpPr/>
          <p:nvPr/>
        </p:nvSpPr>
        <p:spPr>
          <a:xfrm>
            <a:off x="4647150" y="2594678"/>
            <a:ext cx="2664296" cy="1656184"/>
          </a:xfrm>
          <a:prstGeom prst="diamo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Computer Program</a:t>
            </a:r>
          </a:p>
        </p:txBody>
      </p:sp>
      <p:sp>
        <p:nvSpPr>
          <p:cNvPr id="11" name="Parallelogram 10"/>
          <p:cNvSpPr/>
          <p:nvPr/>
        </p:nvSpPr>
        <p:spPr>
          <a:xfrm>
            <a:off x="7311447" y="1365169"/>
            <a:ext cx="2310319" cy="934008"/>
          </a:xfrm>
          <a:prstGeom prst="parallelogram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Live Finance Market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61901" y="4195090"/>
            <a:ext cx="1728192" cy="91079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Broker API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1446" y="5700721"/>
            <a:ext cx="1515744" cy="833767"/>
          </a:xfrm>
          <a:prstGeom prst="roundRect">
            <a:avLst>
              <a:gd name="adj" fmla="val 4334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Broker’s Server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7494766" y="529647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099964">
            <a:off x="6764195" y="2521513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304700">
            <a:off x="3912834" y="2725896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0016" y="4468012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9477" y="5142737"/>
            <a:ext cx="7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83051" y="5237063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4376" y="3579541"/>
            <a:ext cx="136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Order Status</a:t>
            </a:r>
          </a:p>
        </p:txBody>
      </p:sp>
      <p:sp>
        <p:nvSpPr>
          <p:cNvPr id="22" name="Right Arrow 21"/>
          <p:cNvSpPr/>
          <p:nvPr/>
        </p:nvSpPr>
        <p:spPr>
          <a:xfrm rot="7608238">
            <a:off x="4422709" y="4278065"/>
            <a:ext cx="882057" cy="4941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469169">
            <a:off x="6604221" y="4040821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138071">
            <a:off x="7080680" y="3733744"/>
            <a:ext cx="669946" cy="21422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8115730" y="5288418"/>
            <a:ext cx="541816" cy="2136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11743</TotalTime>
  <Words>2022</Words>
  <Application>Microsoft Macintosh PowerPoint</Application>
  <PresentationFormat>Widescreen</PresentationFormat>
  <Paragraphs>263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Heiti TC Medium</vt:lpstr>
      <vt:lpstr>Arial</vt:lpstr>
      <vt:lpstr>Calibri</vt:lpstr>
      <vt:lpstr>Cambria Math</vt:lpstr>
      <vt:lpstr>Times New Roman</vt:lpstr>
      <vt:lpstr>Office Theme</vt:lpstr>
      <vt:lpstr>演算法交易 (Algorithmic Trading)  風險管理 (Risk Management);  交易機器人與基於事件的回測  (Trading Bot and Event-Based Backtesting)</vt:lpstr>
      <vt:lpstr>課程大綱 (Syllabus)</vt:lpstr>
      <vt:lpstr>課程大綱 (Syllabus)</vt:lpstr>
      <vt:lpstr>課程大綱 (Syllabus)</vt:lpstr>
      <vt:lpstr>Algorithmic Trading Risk Management Trading Bot  Event-Based Backtesting</vt:lpstr>
      <vt:lpstr>Outline</vt:lpstr>
      <vt:lpstr>Algorithmic Trading</vt:lpstr>
      <vt:lpstr>Algorithmic Trading</vt:lpstr>
      <vt:lpstr>Risk and Return</vt:lpstr>
      <vt:lpstr>Sharpe Ratio</vt:lpstr>
      <vt:lpstr>Sharpe Ratio</vt:lpstr>
      <vt:lpstr>Sortino Ratio</vt:lpstr>
      <vt:lpstr>Max Drawdown</vt:lpstr>
      <vt:lpstr>Portfolio Optimization Efficient Frontier</vt:lpstr>
      <vt:lpstr>Time series data for EUR/USD and SMAs</vt:lpstr>
      <vt:lpstr>Time series data for EUR/USD, SMAs, and resulting positions</vt:lpstr>
      <vt:lpstr>Gross performance of passive benchmark investment and SMA strategy</vt:lpstr>
      <vt:lpstr>Gross performance of the SMA strategy before and after transaction costs</vt:lpstr>
      <vt:lpstr>Gross performance of the passive benchmark investment and the daily DNN strategy  (in-sample)</vt:lpstr>
      <vt:lpstr>Gross performance of the passive benchmark investment and the daily DNN strategy  (out-of-sample)</vt:lpstr>
      <vt:lpstr>Gross performance of the daily DNN strategy before and after transaction costs  (out-of-sample)</vt:lpstr>
      <vt:lpstr>Gross performance of the passive benchmark investment and the DNN intraday strategy  (out-of-sample)</vt:lpstr>
      <vt:lpstr>Gross performance of the DNN intraday strategy before and after higher/ lower transaction costs (out-of-sample)</vt:lpstr>
      <vt:lpstr>Gross performance on training and  validation data set</vt:lpstr>
      <vt:lpstr>Gross performance of the passive benchmark investment and the trading bot (out-of-sample)</vt:lpstr>
      <vt:lpstr>Gross performance of the trading bot before and after transaction costs (in-sample)</vt:lpstr>
      <vt:lpstr>Gross performance of the passive benchmark investment and the trading bot  (vectorized and event-based backtesting)</vt:lpstr>
      <vt:lpstr>Average true range (ATR) in absolute (price) and relative (%) terms</vt:lpstr>
      <vt:lpstr>BTC-USD</vt:lpstr>
      <vt:lpstr>BTC-USD Returns</vt:lpstr>
      <vt:lpstr>BTC-USD Returns Box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智慧金融量化分析 (Artificial Intelligence in Finance and Quantitative Analysis)</dc:title>
  <dc:subject/>
  <dc:creator>MYDAY</dc:creator>
  <cp:keywords>智慧金融, 量化分析, Artificial Intelligence in Finance, Quantitative Analysis</cp:keywords>
  <dc:description>智慧金融量化分析 (Artificial Intelligence in Finance and Quantitative Analysis)</dc:description>
  <cp:lastModifiedBy>imyday@gmail.com</cp:lastModifiedBy>
  <cp:revision>627</cp:revision>
  <cp:lastPrinted>2020-12-23T14:44:17Z</cp:lastPrinted>
  <dcterms:created xsi:type="dcterms:W3CDTF">2019-09-12T03:09:52Z</dcterms:created>
  <dcterms:modified xsi:type="dcterms:W3CDTF">2021-12-28T00:48:25Z</dcterms:modified>
  <cp:category/>
</cp:coreProperties>
</file>