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3462" r:id="rId2"/>
    <p:sldId id="3477" r:id="rId3"/>
    <p:sldId id="3478" r:id="rId4"/>
    <p:sldId id="3479" r:id="rId5"/>
    <p:sldId id="1278" r:id="rId6"/>
    <p:sldId id="3507" r:id="rId7"/>
    <p:sldId id="3505" r:id="rId8"/>
    <p:sldId id="3506" r:id="rId9"/>
    <p:sldId id="3508" r:id="rId10"/>
    <p:sldId id="2951" r:id="rId11"/>
    <p:sldId id="1745" r:id="rId12"/>
    <p:sldId id="1742" r:id="rId13"/>
    <p:sldId id="1746" r:id="rId14"/>
    <p:sldId id="1744" r:id="rId15"/>
    <p:sldId id="3510" r:id="rId16"/>
    <p:sldId id="3511" r:id="rId17"/>
    <p:sldId id="3512" r:id="rId18"/>
    <p:sldId id="3514" r:id="rId19"/>
    <p:sldId id="3515" r:id="rId20"/>
    <p:sldId id="3516" r:id="rId21"/>
    <p:sldId id="3517" r:id="rId22"/>
    <p:sldId id="3518" r:id="rId23"/>
    <p:sldId id="3520" r:id="rId24"/>
    <p:sldId id="3522" r:id="rId25"/>
    <p:sldId id="3523" r:id="rId26"/>
    <p:sldId id="3525" r:id="rId27"/>
    <p:sldId id="3526" r:id="rId28"/>
    <p:sldId id="3530" r:id="rId29"/>
    <p:sldId id="3531" r:id="rId30"/>
    <p:sldId id="3529" r:id="rId31"/>
    <p:sldId id="2956" r:id="rId32"/>
    <p:sldId id="2952" r:id="rId33"/>
    <p:sldId id="3532" r:id="rId34"/>
    <p:sldId id="2953" r:id="rId35"/>
    <p:sldId id="3533" r:id="rId36"/>
    <p:sldId id="3537" r:id="rId37"/>
    <p:sldId id="3535" r:id="rId38"/>
    <p:sldId id="3536" r:id="rId39"/>
    <p:sldId id="3538" r:id="rId40"/>
    <p:sldId id="3541" r:id="rId41"/>
    <p:sldId id="3539" r:id="rId42"/>
    <p:sldId id="3540" r:id="rId43"/>
    <p:sldId id="3534" r:id="rId44"/>
    <p:sldId id="3542" r:id="rId45"/>
    <p:sldId id="3543" r:id="rId46"/>
    <p:sldId id="1499" r:id="rId47"/>
    <p:sldId id="3486" r:id="rId48"/>
    <p:sldId id="3547" r:id="rId49"/>
    <p:sldId id="3546" r:id="rId50"/>
    <p:sldId id="3501" r:id="rId51"/>
    <p:sldId id="3545" r:id="rId52"/>
    <p:sldId id="2996" r:id="rId53"/>
    <p:sldId id="2997" r:id="rId54"/>
    <p:sldId id="2998" r:id="rId55"/>
    <p:sldId id="2999" r:id="rId56"/>
    <p:sldId id="3000" r:id="rId57"/>
    <p:sldId id="3544" r:id="rId58"/>
    <p:sldId id="1188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D883FF"/>
    <a:srgbClr val="FF8AD8"/>
    <a:srgbClr val="FF2600"/>
    <a:srgbClr val="FF7E79"/>
    <a:srgbClr val="C00000"/>
    <a:srgbClr val="F8CBAD"/>
    <a:srgbClr val="A9D18E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52"/>
    <p:restoredTop sz="86821"/>
  </p:normalViewPr>
  <p:slideViewPr>
    <p:cSldViewPr snapToGrid="0" snapToObjects="1">
      <p:cViewPr varScale="1">
        <p:scale>
          <a:sx n="93" d="100"/>
          <a:sy n="93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11/1/21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11/1/21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ntpu.edu.tw/~myday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://mail.im.tku.edu.tw/~myday/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web.ntpu.edu.tw/~myday/cindex.htm" TargetMode="External"/><Relationship Id="rId16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s.ntpu.edu.tw/en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mis.ntpu.edu.tw/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1.jpeg"/><Relationship Id="rId1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qbMhXXq0vI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rtificial-Intelligence-Finance-Python-Based-Guide/dp/1492055433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hilpisch/aiif/tree/main/code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github.com/yhilpisch/aiif/tree/main/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imtkupython101" TargetMode="External"/><Relationship Id="rId5" Type="http://schemas.openxmlformats.org/officeDocument/2006/relationships/hyperlink" Target="https://tinyurl.com/aintpupython101" TargetMode="External"/><Relationship Id="rId4" Type="http://schemas.openxmlformats.org/officeDocument/2006/relationships/hyperlink" Target="https://colab.research.google.com/drive/1FEG6DnGvwfUbeo4zJ1zTunjMqf2RkCrT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github.com/yhilpisch/ai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498" y="1114456"/>
            <a:ext cx="10817004" cy="2167808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財務金融理論 </a:t>
            </a:r>
            <a:b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(Finance Theory)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1030777"/>
          </a:xfrm>
        </p:spPr>
        <p:txBody>
          <a:bodyPr/>
          <a:lstStyle/>
          <a:p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智慧金融量化分析 </a:t>
            </a:r>
            <a:b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(Artificial Intelligence in Finance and Quantitative Analysis)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157141"/>
            <a:ext cx="8440972" cy="245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hlinkClick r:id="rId2"/>
              </a:rPr>
              <a:t>戴敏育</a:t>
            </a:r>
            <a:r>
              <a:rPr lang="en-US" altLang="zh-TW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zh-TW" altLang="en-US" sz="14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副教授</a:t>
            </a:r>
            <a:endParaRPr lang="en-US" altLang="zh-TW" sz="14400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2800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Min-Yuh Day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28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Associate</a:t>
            </a:r>
            <a:r>
              <a:rPr lang="zh-TW" altLang="en-US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4"/>
              </a:rPr>
              <a:t>國立臺北大學</a:t>
            </a: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 </a:t>
            </a: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5"/>
              </a:rPr>
              <a:t>資訊管理研究所</a:t>
            </a:r>
            <a:endParaRPr lang="en-US" altLang="zh-TW" sz="14400" dirty="0"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7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10527" t="1544" r="10527" b="25148"/>
          <a:stretch>
            <a:fillRect/>
          </a:stretch>
        </p:blipFill>
        <p:spPr bwMode="auto">
          <a:xfrm>
            <a:off x="1374973" y="4502931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547" y="5057504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532" y="5489820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727" y="5485126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194" y="4535116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352270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1101AIFQA05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2021)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2021-11-02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Risk and Return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67608" y="6611780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Source: Bacon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Carl. "How sharp is the Sharpe-ratio?-Risk-adjusted Performance Measures." 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Statpro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White Paper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 (2000).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32" y="1675083"/>
            <a:ext cx="6601737" cy="467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0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Sharpe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67608" y="6611780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Source: Bacon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Carl. "How sharp is the Sharpe-ratio?-Risk-adjusted Performance Measures." 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Statpro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White Paper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 (2000).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55763" y="2636913"/>
                <a:ext cx="8680475" cy="169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𝐒𝐡𝐚𝐫𝐩𝐞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𝐑𝐚𝐭𝐢𝐨</m:t>
                      </m:r>
                      <m:r>
                        <a:rPr lang="en-US" sz="3600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charset="0"/>
                            </a:rPr>
                            <m:t>𝑃𝑜𝑟𝑡𝑜𝑓𝑜𝑙𝑖𝑜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𝑅𝑒𝑡𝑢𝑟𝑛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𝑅𝑖𝑠𝑘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𝐹𝑟𝑒𝑒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𝑅𝑒𝑡𝑢𝑟𝑛</m:t>
                          </m:r>
                        </m:num>
                        <m:den>
                          <m:r>
                            <a:rPr lang="en-US" sz="3600" i="1">
                              <a:latin typeface="Cambria Math" charset="0"/>
                            </a:rPr>
                            <m:t>𝑃𝑜𝑟𝑡𝑜𝑓𝑜𝑙𝑖𝑜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𝑅𝑖𝑠𝑘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63" y="2636913"/>
                <a:ext cx="8680475" cy="1691553"/>
              </a:xfrm>
              <a:prstGeom prst="rect">
                <a:avLst/>
              </a:prstGeom>
              <a:blipFill>
                <a:blip r:embed="rId2"/>
                <a:stretch>
                  <a:fillRect t="-2239" r="-146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46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Sharpe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67608" y="6611780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Source: Bacon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Carl. "How sharp is the Sharpe-ratio?-Risk-adjusted Performance Measures." 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Statpro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White Paper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 (2000).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7608" y="3125021"/>
            <a:ext cx="8252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Where </a:t>
            </a:r>
          </a:p>
          <a:p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32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3200" baseline="-25000" dirty="0"/>
              <a:t> </a:t>
            </a:r>
            <a:r>
              <a:rPr lang="en-US" sz="3200" dirty="0"/>
              <a:t>=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portfolio return</a:t>
            </a:r>
          </a:p>
          <a:p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32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3200" dirty="0"/>
              <a:t> = risk free rate </a:t>
            </a:r>
          </a:p>
          <a:p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n-US" sz="32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3200" dirty="0"/>
              <a:t> = </a:t>
            </a:r>
            <a:r>
              <a:rPr lang="en-US" sz="3200" dirty="0">
                <a:solidFill>
                  <a:srgbClr val="FF0000"/>
                </a:solidFill>
              </a:rPr>
              <a:t>portfolio risk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        </a:t>
            </a:r>
            <a:r>
              <a:rPr lang="en-US" sz="3200" dirty="0"/>
              <a:t>(variability, standard deviation of return)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952600" y="1766001"/>
                <a:ext cx="6840760" cy="1053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𝐒𝐡𝐚𝐫𝐩𝐞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𝐑𝐚𝐭𝐢𝐨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3600" i="1">
                          <a:latin typeface="Cambria Math" charset="0"/>
                        </a:rPr>
                        <m:t>𝑆𝑅</m:t>
                      </m:r>
                      <m:r>
                        <a:rPr lang="en-US" sz="3600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36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00" y="1766001"/>
                <a:ext cx="6840760" cy="1053686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15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Sortino</a:t>
            </a:r>
            <a:r>
              <a:rPr lang="en-US" dirty="0">
                <a:solidFill>
                  <a:schemeClr val="accent1"/>
                </a:solidFill>
              </a:rPr>
              <a:t>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67608" y="6611780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Source: Bacon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Carl. "How sharp is the Sharpe-ratio?-Risk-adjusted Performance Measures." 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Statpro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White Paper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 (2000).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67405" y="2828218"/>
            <a:ext cx="57320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Where </a:t>
            </a:r>
          </a:p>
          <a:p>
            <a:r>
              <a:rPr 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8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800" baseline="-25000" dirty="0"/>
              <a:t> </a:t>
            </a:r>
            <a:r>
              <a:rPr lang="en-US" sz="2800" dirty="0"/>
              <a:t>=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portfolio return</a:t>
            </a:r>
          </a:p>
          <a:p>
            <a:r>
              <a:rPr 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8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C00000"/>
                </a:solidFill>
              </a:rPr>
              <a:t>Minimum Target Return </a:t>
            </a:r>
          </a:p>
          <a:p>
            <a:r>
              <a:rPr 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n-US" sz="28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FF0000"/>
                </a:solidFill>
              </a:rPr>
              <a:t>Downside Risk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952600" y="1766001"/>
                <a:ext cx="6840760" cy="1053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>
                          <a:latin typeface="Cambria Math" charset="0"/>
                          <a:ea typeface="Arial" charset="0"/>
                          <a:cs typeface="Arial" charset="0"/>
                        </a:rPr>
                        <m:t>𝐒𝐨𝐫𝐭𝐢𝐧𝐨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𝐑𝐚𝐭𝐢𝐨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3600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36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00" y="1766001"/>
                <a:ext cx="6840760" cy="1053686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567608" y="4666683"/>
                <a:ext cx="7859216" cy="16762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 charset="0"/>
                          <a:ea typeface="Arial" charset="0"/>
                          <a:cs typeface="Arial" charset="0"/>
                        </a:rPr>
                        <m:t>𝐃𝐨𝐰𝐧𝐬𝐢𝐝𝐞</m:t>
                      </m:r>
                      <m:r>
                        <a:rPr lang="en-US" sz="2800" b="1">
                          <a:latin typeface="Cambria Math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2800" b="1">
                          <a:latin typeface="Cambria Math" charset="0"/>
                          <a:ea typeface="Arial" charset="0"/>
                          <a:cs typeface="Arial" charset="0"/>
                        </a:rPr>
                        <m:t>𝐑𝐢𝐬𝐤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𝐷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is-I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mr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charset="0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sz="2800" i="1" baseline="-25000"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𝑟𝑇</m:t>
                                              </m:r>
                                            </m:e>
                                          </m:d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,0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 baseline="30000">
                                      <a:latin typeface="Cambria Math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4666683"/>
                <a:ext cx="7859216" cy="1676293"/>
              </a:xfrm>
              <a:prstGeom prst="rect">
                <a:avLst/>
              </a:prstGeom>
              <a:blipFill>
                <a:blip r:embed="rId3"/>
                <a:stretch>
                  <a:fillRect t="-66917" b="-11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92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Max Drawdown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67608" y="6611780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Source: Bacon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Carl. "How sharp is the Sharpe-ratio?-Risk-adjusted Performance Measures." 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Statpro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White Paper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 (2000).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03" y="1509554"/>
            <a:ext cx="7943594" cy="47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8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22043"/>
          </a:xfrm>
        </p:spPr>
        <p:txBody>
          <a:bodyPr>
            <a:normAutofit/>
          </a:bodyPr>
          <a:lstStyle/>
          <a:p>
            <a:r>
              <a:rPr lang="en-US" dirty="0"/>
              <a:t>Traded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66092"/>
            <a:ext cx="11222181" cy="5087207"/>
          </a:xfrm>
        </p:spPr>
        <p:txBody>
          <a:bodyPr>
            <a:normAutofit/>
          </a:bodyPr>
          <a:lstStyle/>
          <a:p>
            <a:r>
              <a:rPr lang="en-US" sz="4400" dirty="0"/>
              <a:t>In the economy, </a:t>
            </a:r>
            <a:r>
              <a:rPr lang="en-US" sz="4400" dirty="0">
                <a:solidFill>
                  <a:srgbClr val="C00000"/>
                </a:solidFill>
              </a:rPr>
              <a:t>two assets </a:t>
            </a:r>
            <a:r>
              <a:rPr lang="en-US" sz="4400" dirty="0"/>
              <a:t>are traded. </a:t>
            </a:r>
          </a:p>
          <a:p>
            <a:pPr lvl="1"/>
            <a:r>
              <a:rPr lang="en-US" sz="4000" dirty="0"/>
              <a:t>The first is a </a:t>
            </a:r>
            <a:r>
              <a:rPr lang="en-US" sz="4000" dirty="0">
                <a:solidFill>
                  <a:srgbClr val="C00000"/>
                </a:solidFill>
              </a:rPr>
              <a:t>risky asset</a:t>
            </a:r>
            <a:r>
              <a:rPr lang="en-US" sz="4000" dirty="0"/>
              <a:t>, the </a:t>
            </a:r>
            <a:r>
              <a:rPr lang="en-US" sz="4000" dirty="0">
                <a:solidFill>
                  <a:srgbClr val="C00000"/>
                </a:solidFill>
              </a:rPr>
              <a:t>stock</a:t>
            </a:r>
            <a:r>
              <a:rPr lang="en-US" sz="4000" dirty="0"/>
              <a:t>, with a certain price today of S</a:t>
            </a:r>
            <a:r>
              <a:rPr lang="en-US" sz="4000" baseline="-25000" dirty="0"/>
              <a:t>0</a:t>
            </a:r>
            <a:r>
              <a:rPr lang="en-US" sz="4000" dirty="0"/>
              <a:t> = 10 and an uncertain payoff tomorrow.</a:t>
            </a:r>
            <a:endParaRPr lang="en-US" sz="4400" dirty="0"/>
          </a:p>
          <a:p>
            <a:pPr lvl="1"/>
            <a:r>
              <a:rPr lang="en-US" sz="4000" dirty="0"/>
              <a:t>The second is a </a:t>
            </a:r>
            <a:r>
              <a:rPr lang="en-US" sz="4000" dirty="0">
                <a:solidFill>
                  <a:srgbClr val="C00000"/>
                </a:solidFill>
              </a:rPr>
              <a:t>risk-less asset</a:t>
            </a:r>
            <a:r>
              <a:rPr lang="en-US" sz="4000" dirty="0"/>
              <a:t>, the </a:t>
            </a:r>
            <a:r>
              <a:rPr lang="en-US" sz="4000" dirty="0">
                <a:solidFill>
                  <a:srgbClr val="C00000"/>
                </a:solidFill>
              </a:rPr>
              <a:t>bond</a:t>
            </a:r>
            <a:r>
              <a:rPr lang="en-US" sz="4000" dirty="0"/>
              <a:t>, with a certain price today of B</a:t>
            </a:r>
            <a:r>
              <a:rPr lang="en-US" sz="4000" baseline="-25000" dirty="0"/>
              <a:t>0</a:t>
            </a:r>
            <a:r>
              <a:rPr lang="en-US" sz="4000" dirty="0"/>
              <a:t> = 10 and a certain payoff tomorrow.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68461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1AB6-B583-CE4E-AE1E-62390213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Arbitrage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1DC8-EEFB-8C4A-9435-26CBF7B82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Deriving the fair value of a European call option on the stock with a strike price of K = 14.5</a:t>
            </a:r>
          </a:p>
          <a:p>
            <a:r>
              <a:rPr lang="en-US" dirty="0">
                <a:solidFill>
                  <a:srgbClr val="C00000"/>
                </a:solidFill>
              </a:rPr>
              <a:t>Arbitrage pricing theory </a:t>
            </a:r>
            <a:r>
              <a:rPr lang="en-US" dirty="0"/>
              <a:t>can be considered one of the strongest financial theories with some of the most robust mathematical results, such as the </a:t>
            </a:r>
            <a:r>
              <a:rPr lang="en-US" dirty="0">
                <a:solidFill>
                  <a:srgbClr val="C00000"/>
                </a:solidFill>
              </a:rPr>
              <a:t>fundamental theorem of asset pricing (FTAP)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E4E10-F18B-164C-B26C-91F668AA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92784-ADC6-1544-8DEC-D8E11C64AF00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92917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7302-4F1F-A143-BB6A-8CC7CB2E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Expected Utility Theory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(EUT)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C382-5E7D-0E4C-A5A8-2EAF87BC0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Expected utility theory (EUT) </a:t>
            </a:r>
          </a:p>
          <a:p>
            <a:pPr lvl="1"/>
            <a:r>
              <a:rPr lang="en-US" sz="4000" dirty="0"/>
              <a:t>1940s</a:t>
            </a:r>
          </a:p>
          <a:p>
            <a:pPr lvl="1"/>
            <a:r>
              <a:rPr lang="en-US" sz="4000" dirty="0"/>
              <a:t>cornerstone of financial theory</a:t>
            </a:r>
          </a:p>
          <a:p>
            <a:pPr lvl="1"/>
            <a:r>
              <a:rPr lang="en-US" sz="4000" dirty="0"/>
              <a:t>One of the central paradigms for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modeling decision making under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B988-95D9-9147-8788-400E27C7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9F4F4-4E3E-A44A-8499-7BDEE56055F4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32474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7302-4F1F-A143-BB6A-8CC7CB2E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49217"/>
          </a:xfrm>
        </p:spPr>
        <p:txBody>
          <a:bodyPr/>
          <a:lstStyle/>
          <a:p>
            <a:r>
              <a:rPr lang="en-US" dirty="0"/>
              <a:t>Expected Utility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C382-5E7D-0E4C-A5A8-2EAF87BC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48508"/>
            <a:ext cx="11222181" cy="5169877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Expected utility theory (EUT) </a:t>
            </a:r>
          </a:p>
          <a:p>
            <a:pPr lvl="1"/>
            <a:r>
              <a:rPr lang="en-US" sz="4000" dirty="0"/>
              <a:t>EUT is an axiomatic theory </a:t>
            </a:r>
          </a:p>
          <a:p>
            <a:pPr lvl="2"/>
            <a:r>
              <a:rPr lang="en-US" sz="3200" dirty="0"/>
              <a:t>von Neumann and Morgenstern (1944)</a:t>
            </a:r>
            <a:endParaRPr lang="en-US" sz="3600" dirty="0"/>
          </a:p>
          <a:p>
            <a:pPr lvl="1"/>
            <a:r>
              <a:rPr lang="en-US" sz="4000" dirty="0"/>
              <a:t>Axiomatic</a:t>
            </a:r>
          </a:p>
          <a:p>
            <a:pPr lvl="2"/>
            <a:r>
              <a:rPr lang="en-US" sz="3600" dirty="0"/>
              <a:t>Major results of the theory can be deduced from a small number of axioms only</a:t>
            </a:r>
          </a:p>
          <a:p>
            <a:r>
              <a:rPr lang="en-US" sz="4400" dirty="0"/>
              <a:t>Axioms and normative theory</a:t>
            </a:r>
          </a:p>
          <a:p>
            <a:pPr lvl="1"/>
            <a:r>
              <a:rPr lang="en-US" sz="4000" dirty="0"/>
              <a:t>An axiom is a proposition regarded as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self-evidently true without proof</a:t>
            </a:r>
            <a:r>
              <a:rPr lang="en-US" sz="4000" dirty="0"/>
              <a:t>.</a:t>
            </a:r>
          </a:p>
          <a:p>
            <a:pPr lvl="2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B988-95D9-9147-8788-400E27C7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43A8A-F322-BB49-A988-9E2E1528C59C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77060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7302-4F1F-A143-BB6A-8CC7CB2E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9545"/>
          </a:xfrm>
        </p:spPr>
        <p:txBody>
          <a:bodyPr/>
          <a:lstStyle/>
          <a:p>
            <a:r>
              <a:rPr lang="en-US" dirty="0"/>
              <a:t>Preferences of an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C382-5E7D-0E4C-A5A8-2EAF87BC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04648"/>
            <a:ext cx="11222181" cy="5457596"/>
          </a:xfrm>
        </p:spPr>
        <p:txBody>
          <a:bodyPr>
            <a:noAutofit/>
          </a:bodyPr>
          <a:lstStyle/>
          <a:p>
            <a:r>
              <a:rPr lang="en-US" sz="3400" dirty="0"/>
              <a:t>Assume an agent with preferences ⪰ is faced with the problem of investing in the two traded assets of the model economy 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dirty="0"/>
              <a:t>.</a:t>
            </a:r>
          </a:p>
          <a:p>
            <a:r>
              <a:rPr lang="en-US" sz="3400" dirty="0"/>
              <a:t>One possible set of axioms leading to EUT </a:t>
            </a:r>
          </a:p>
          <a:p>
            <a:pPr lvl="1"/>
            <a:r>
              <a:rPr lang="en-US" sz="3200" dirty="0"/>
              <a:t>Completeness</a:t>
            </a:r>
          </a:p>
          <a:p>
            <a:pPr lvl="1"/>
            <a:r>
              <a:rPr lang="en-US" sz="3200" dirty="0"/>
              <a:t>Transitivity</a:t>
            </a:r>
          </a:p>
          <a:p>
            <a:pPr lvl="1"/>
            <a:r>
              <a:rPr lang="en-US" sz="3200" dirty="0"/>
              <a:t>Continuity</a:t>
            </a:r>
          </a:p>
          <a:p>
            <a:pPr lvl="1"/>
            <a:r>
              <a:rPr lang="en-US" sz="3200" dirty="0"/>
              <a:t>Independence</a:t>
            </a:r>
          </a:p>
          <a:p>
            <a:pPr lvl="1"/>
            <a:r>
              <a:rPr lang="en-US" sz="3200" dirty="0"/>
              <a:t>Dominance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B988-95D9-9147-8788-400E27C7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43A8A-F322-BB49-A988-9E2E1528C59C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1078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1   2021/09/28   </a:t>
            </a:r>
            <a:r>
              <a:rPr lang="zh-TW" altLang="en-US" sz="2800" dirty="0"/>
              <a:t>智慧金融量化分析概論 </a:t>
            </a:r>
            <a:br>
              <a:rPr lang="en-US" altLang="zh-TW" sz="2800" dirty="0"/>
            </a:br>
            <a:r>
              <a:rPr lang="en-US" altLang="zh-TW" sz="2000" dirty="0"/>
              <a:t>                                          </a:t>
            </a:r>
            <a:r>
              <a:rPr lang="en-US" altLang="zh-TW" sz="2100" dirty="0"/>
              <a:t>(</a:t>
            </a:r>
            <a:r>
              <a:rPr lang="en-US" sz="2100" dirty="0"/>
              <a:t>Introduction to Artificial Intelligence in Finance and Quantitative Analysis)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2   2021/10/05   AI </a:t>
            </a:r>
            <a:r>
              <a:rPr lang="zh-TW" altLang="en-US" sz="2800" dirty="0"/>
              <a:t>金融科技</a:t>
            </a:r>
            <a:r>
              <a:rPr lang="en-US" altLang="zh-TW" sz="2800" dirty="0"/>
              <a:t>: </a:t>
            </a:r>
            <a:r>
              <a:rPr lang="zh-TW" altLang="en-US" sz="2800" dirty="0"/>
              <a:t>金融服務創新應用 </a:t>
            </a:r>
            <a:br>
              <a:rPr lang="en-US" altLang="zh-TW" sz="2800" dirty="0"/>
            </a:br>
            <a:r>
              <a:rPr lang="en-US" altLang="zh-TW" sz="2800" dirty="0"/>
              <a:t>                              </a:t>
            </a:r>
            <a:r>
              <a:rPr lang="en-US" altLang="zh-TW" sz="2600" dirty="0"/>
              <a:t>(</a:t>
            </a:r>
            <a:r>
              <a:rPr lang="en-US" sz="2600" dirty="0"/>
              <a:t>AI in FinTech: Financial Services Innovation and Application)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3   2021/10/12   </a:t>
            </a:r>
            <a:r>
              <a:rPr lang="zh-TW" altLang="en-US" sz="2800" dirty="0"/>
              <a:t>投資心理學與行為財務學 </a:t>
            </a:r>
            <a:br>
              <a:rPr lang="en-US" altLang="zh-TW" sz="2800" dirty="0"/>
            </a:br>
            <a:r>
              <a:rPr lang="en-US" altLang="zh-TW" sz="2800" dirty="0"/>
              <a:t>                              (</a:t>
            </a:r>
            <a:r>
              <a:rPr lang="en-US" sz="2800" dirty="0"/>
              <a:t>Investing Psychology and Behavioral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4   2021/10/19   </a:t>
            </a:r>
            <a:r>
              <a:rPr lang="zh-TW" altLang="en-US" sz="2800" dirty="0"/>
              <a:t>財務金融事件研究法 </a:t>
            </a:r>
            <a:r>
              <a:rPr lang="en-US" altLang="zh-TW" sz="2800" dirty="0"/>
              <a:t>(</a:t>
            </a:r>
            <a:r>
              <a:rPr lang="en-US" sz="2800" dirty="0"/>
              <a:t>Event Studies in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5   2021/10/26   </a:t>
            </a:r>
            <a:r>
              <a:rPr lang="zh-TW" altLang="en-US" sz="2800" dirty="0">
                <a:solidFill>
                  <a:srgbClr val="7030A0"/>
                </a:solidFill>
              </a:rPr>
              <a:t>智慧金融量化分析個案研究 </a:t>
            </a:r>
            <a:r>
              <a:rPr lang="en-US" sz="2800" dirty="0">
                <a:solidFill>
                  <a:srgbClr val="7030A0"/>
                </a:solidFill>
              </a:rPr>
              <a:t>I 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                              (Case Study on AI in Finance and Quantitative Analysis 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6   2021/11/02   </a:t>
            </a:r>
            <a:r>
              <a:rPr lang="zh-TW" altLang="en-US" sz="2800" dirty="0">
                <a:solidFill>
                  <a:srgbClr val="C00000"/>
                </a:solidFill>
              </a:rPr>
              <a:t>財務金融理論 </a:t>
            </a:r>
            <a:r>
              <a:rPr lang="en-US" altLang="zh-TW" sz="2800" dirty="0">
                <a:solidFill>
                  <a:srgbClr val="C00000"/>
                </a:solidFill>
              </a:rPr>
              <a:t>(</a:t>
            </a:r>
            <a:r>
              <a:rPr lang="en-US" sz="2800" dirty="0">
                <a:solidFill>
                  <a:srgbClr val="C00000"/>
                </a:solidFill>
              </a:rPr>
              <a:t>Finance Theory)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39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7302-4F1F-A143-BB6A-8CC7CB2E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9545"/>
          </a:xfrm>
        </p:spPr>
        <p:txBody>
          <a:bodyPr/>
          <a:lstStyle/>
          <a:p>
            <a:r>
              <a:rPr lang="en-US" dirty="0"/>
              <a:t>Utility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C382-5E7D-0E4C-A5A8-2EAF87BC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48508"/>
            <a:ext cx="11222181" cy="5169877"/>
          </a:xfrm>
        </p:spPr>
        <p:txBody>
          <a:bodyPr>
            <a:normAutofit/>
          </a:bodyPr>
          <a:lstStyle/>
          <a:p>
            <a:r>
              <a:rPr lang="en-US" sz="4000" dirty="0"/>
              <a:t>A </a:t>
            </a:r>
            <a:r>
              <a:rPr lang="en-US" sz="4000" dirty="0">
                <a:solidFill>
                  <a:srgbClr val="C00000"/>
                </a:solidFill>
              </a:rPr>
              <a:t>utility function </a:t>
            </a:r>
            <a:r>
              <a:rPr lang="en-US" sz="4000" dirty="0"/>
              <a:t>is a way to represent the </a:t>
            </a:r>
            <a:r>
              <a:rPr lang="en-US" sz="4000" dirty="0">
                <a:solidFill>
                  <a:srgbClr val="C00000"/>
                </a:solidFill>
              </a:rPr>
              <a:t>preferences ⪰ of an agent</a:t>
            </a:r>
            <a:r>
              <a:rPr lang="en-US" sz="4000" dirty="0"/>
              <a:t> in a mathematical and numerical way in that such a function assigns a numerical value to a certain payoff.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B988-95D9-9147-8788-400E27C7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43A8A-F322-BB49-A988-9E2E1528C59C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506219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2B98-9B1A-EC4A-AEE1-8C101248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Utility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14366-EE1C-004D-A4D4-0346918B3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Von Neumann and Morgenstern (1944) show that if the preferences of an agent ⪰ satisfy the preceding five axioms, then there exists an expected utility function.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19F4F-B09C-394A-9E9B-A849B889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181A3-1FEA-2C44-9A6A-2A39B63D6DB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07502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7302-4F1F-A143-BB6A-8CC7CB2E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9545"/>
          </a:xfrm>
        </p:spPr>
        <p:txBody>
          <a:bodyPr/>
          <a:lstStyle/>
          <a:p>
            <a:r>
              <a:rPr lang="en-US" dirty="0"/>
              <a:t>Risk aversion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C382-5E7D-0E4C-A5A8-2EAF87BC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48508"/>
            <a:ext cx="11222181" cy="5169877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In finance, the concept of </a:t>
            </a:r>
            <a:r>
              <a:rPr lang="en-US" sz="4000" dirty="0">
                <a:solidFill>
                  <a:srgbClr val="C00000"/>
                </a:solidFill>
              </a:rPr>
              <a:t>risk aversion </a:t>
            </a:r>
            <a:r>
              <a:rPr lang="en-US" sz="4000" dirty="0"/>
              <a:t>is important. </a:t>
            </a:r>
          </a:p>
          <a:p>
            <a:r>
              <a:rPr lang="en-US" sz="4000" dirty="0"/>
              <a:t>The most commonly used measure of risk aversion is the Arrow-Pratt measure of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absolute risk aversion (ARA)</a:t>
            </a:r>
            <a:r>
              <a:rPr lang="en-US" sz="4000" dirty="0"/>
              <a:t> (Pratt, 1964).</a:t>
            </a:r>
          </a:p>
          <a:p>
            <a:pPr lvl="1"/>
            <a:r>
              <a:rPr lang="en-US" sz="3600" dirty="0"/>
              <a:t>ARA(x) &gt; 0, risk‐averse</a:t>
            </a:r>
          </a:p>
          <a:p>
            <a:pPr lvl="1"/>
            <a:r>
              <a:rPr lang="en-US" sz="3600" dirty="0"/>
              <a:t>ARA(x) = 0, risk‐neutral</a:t>
            </a:r>
          </a:p>
          <a:p>
            <a:pPr lvl="1"/>
            <a:r>
              <a:rPr lang="en-US" sz="3600" dirty="0"/>
              <a:t>ARA(x) &lt; 0, risk‐loving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B988-95D9-9147-8788-400E27C7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43A8A-F322-BB49-A988-9E2E1528C59C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81098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8E22-C9F1-1246-B0DD-2CC6AEC6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72727"/>
          </a:xfrm>
        </p:spPr>
        <p:txBody>
          <a:bodyPr>
            <a:normAutofit/>
          </a:bodyPr>
          <a:lstStyle/>
          <a:p>
            <a:r>
              <a:rPr lang="en-US" dirty="0"/>
              <a:t>Mean-Variance Portfolio Theory (MVPT)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1A988-1471-BC42-8DA7-5054BCB8F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07831"/>
            <a:ext cx="11222181" cy="545441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Mean-variance portfolio (MVP) </a:t>
            </a:r>
            <a:r>
              <a:rPr lang="en-US" sz="2800" dirty="0"/>
              <a:t>theory </a:t>
            </a:r>
          </a:p>
          <a:p>
            <a:pPr lvl="1"/>
            <a:r>
              <a:rPr lang="en-US" dirty="0"/>
              <a:t>Markowitz (1952)</a:t>
            </a:r>
          </a:p>
          <a:p>
            <a:pPr lvl="1"/>
            <a:r>
              <a:rPr lang="en-US" dirty="0"/>
              <a:t>cornerstone in financial theory</a:t>
            </a:r>
          </a:p>
          <a:p>
            <a:r>
              <a:rPr lang="en-US" sz="2800" dirty="0"/>
              <a:t>One of the </a:t>
            </a:r>
            <a:r>
              <a:rPr lang="en-US" sz="2800" dirty="0">
                <a:solidFill>
                  <a:srgbClr val="C00000"/>
                </a:solidFill>
              </a:rPr>
              <a:t>first theories of investment under uncertainty </a:t>
            </a:r>
            <a:r>
              <a:rPr lang="en-US" sz="2800" dirty="0"/>
              <a:t>that focused on statistical measures only for the construction of stock </a:t>
            </a:r>
            <a:r>
              <a:rPr lang="en-US" sz="2800" dirty="0">
                <a:solidFill>
                  <a:srgbClr val="C00000"/>
                </a:solidFill>
              </a:rPr>
              <a:t>investment portfolios</a:t>
            </a:r>
            <a:r>
              <a:rPr lang="en-US" sz="2800" dirty="0"/>
              <a:t>.</a:t>
            </a:r>
          </a:p>
          <a:p>
            <a:r>
              <a:rPr lang="en-US" sz="2800" dirty="0"/>
              <a:t>MVP completely abstracts from fundamentals of a company that might drive its stock performance or assumptions about the future competitiveness of a company that might be important for the growth prospects of a company.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7F698-B5ED-8B4C-9308-C1EA72DD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F7289-53F3-6149-A209-48BB04EB98B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4108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8E22-C9F1-1246-B0DD-2CC6AEC6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72727"/>
          </a:xfrm>
        </p:spPr>
        <p:txBody>
          <a:bodyPr>
            <a:normAutofit/>
          </a:bodyPr>
          <a:lstStyle/>
          <a:p>
            <a:r>
              <a:rPr lang="en-US" dirty="0"/>
              <a:t>Mean-Variance Portfolio Theory (MVPT)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1A988-1471-BC42-8DA7-5054BCB8F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07831"/>
            <a:ext cx="11222181" cy="5454413"/>
          </a:xfrm>
        </p:spPr>
        <p:txBody>
          <a:bodyPr>
            <a:noAutofit/>
          </a:bodyPr>
          <a:lstStyle/>
          <a:p>
            <a:r>
              <a:rPr lang="en-US" dirty="0"/>
              <a:t>The only input data that counts is the time series of share prices and statistics derived therefrom, </a:t>
            </a:r>
            <a:br>
              <a:rPr lang="en-US" dirty="0"/>
            </a:br>
            <a:r>
              <a:rPr lang="en-US" dirty="0"/>
              <a:t>such as the (historical) </a:t>
            </a:r>
            <a:r>
              <a:rPr lang="en-US" dirty="0">
                <a:solidFill>
                  <a:srgbClr val="C00000"/>
                </a:solidFill>
              </a:rPr>
              <a:t>annualized mean return </a:t>
            </a:r>
            <a:r>
              <a:rPr lang="en-US" dirty="0"/>
              <a:t>and the (historical) </a:t>
            </a:r>
            <a:r>
              <a:rPr lang="en-US" dirty="0">
                <a:solidFill>
                  <a:srgbClr val="C00000"/>
                </a:solidFill>
              </a:rPr>
              <a:t>annualized variance of the returns</a:t>
            </a:r>
            <a:r>
              <a:rPr lang="en-US" dirty="0"/>
              <a:t>.</a:t>
            </a:r>
          </a:p>
          <a:p>
            <a:r>
              <a:rPr lang="en-US" dirty="0"/>
              <a:t>The central assumption of MVP, according to Markowitz (1952), is that investors only care about </a:t>
            </a:r>
            <a:r>
              <a:rPr lang="en-US" dirty="0">
                <a:solidFill>
                  <a:srgbClr val="C00000"/>
                </a:solidFill>
              </a:rPr>
              <a:t>expected returns </a:t>
            </a:r>
            <a:r>
              <a:rPr lang="en-US" dirty="0"/>
              <a:t>and the </a:t>
            </a:r>
            <a:r>
              <a:rPr lang="en-US" dirty="0">
                <a:solidFill>
                  <a:srgbClr val="C00000"/>
                </a:solidFill>
              </a:rPr>
              <a:t>variance of these returns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7F698-B5ED-8B4C-9308-C1EA72DD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F7289-53F3-6149-A209-48BB04EB98B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283913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8E22-C9F1-1246-B0DD-2CC6AEC6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72727"/>
          </a:xfrm>
        </p:spPr>
        <p:txBody>
          <a:bodyPr>
            <a:normAutofit/>
          </a:bodyPr>
          <a:lstStyle/>
          <a:p>
            <a:r>
              <a:rPr lang="en-US" dirty="0"/>
              <a:t>Mean-Variance Portfolio Theory (MVPT)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1A988-1471-BC42-8DA7-5054BCB8F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07831"/>
            <a:ext cx="11222181" cy="5454413"/>
          </a:xfrm>
        </p:spPr>
        <p:txBody>
          <a:bodyPr>
            <a:noAutofit/>
          </a:bodyPr>
          <a:lstStyle/>
          <a:p>
            <a:r>
              <a:rPr lang="en-US" dirty="0"/>
              <a:t>Portfolio statistics</a:t>
            </a:r>
          </a:p>
          <a:p>
            <a:pPr lvl="1"/>
            <a:r>
              <a:rPr lang="en-US" sz="3200" dirty="0"/>
              <a:t>returns vector</a:t>
            </a:r>
          </a:p>
          <a:p>
            <a:pPr lvl="1"/>
            <a:r>
              <a:rPr lang="en-US" sz="3200" dirty="0"/>
              <a:t>expected return </a:t>
            </a:r>
          </a:p>
          <a:p>
            <a:pPr lvl="1"/>
            <a:r>
              <a:rPr lang="en-US" sz="3200" dirty="0"/>
              <a:t>vector of expected returns</a:t>
            </a:r>
          </a:p>
          <a:p>
            <a:pPr lvl="1"/>
            <a:r>
              <a:rPr lang="en-US" sz="3200" dirty="0"/>
              <a:t>expected return of the portfolio</a:t>
            </a:r>
          </a:p>
          <a:p>
            <a:pPr lvl="1"/>
            <a:r>
              <a:rPr lang="en-US" sz="3200" dirty="0"/>
              <a:t>covariance matrix </a:t>
            </a:r>
          </a:p>
          <a:p>
            <a:pPr lvl="1"/>
            <a:r>
              <a:rPr lang="en-US" sz="3200" dirty="0"/>
              <a:t>expected variance of the portfolio</a:t>
            </a:r>
          </a:p>
          <a:p>
            <a:pPr lvl="1"/>
            <a:r>
              <a:rPr lang="en-US" sz="3200" dirty="0"/>
              <a:t>expected volatility of the portfolio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7F698-B5ED-8B4C-9308-C1EA72DD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F7289-53F3-6149-A209-48BB04EB98B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383882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27805-CE45-E448-ABCF-C808DC65D1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Sharpe (1966) introduces a measure to judge the risk-adjusted performance of mutual funds and other portfolios, or even single risky assets.</a:t>
                </a:r>
              </a:p>
              <a:p>
                <a:r>
                  <a:rPr lang="en-US" dirty="0"/>
                  <a:t>It relates the (expected, realized) return of a portfolio to its (expected, realized) volatility. </a:t>
                </a:r>
              </a:p>
              <a:p>
                <a:pPr lvl="1"/>
                <a:r>
                  <a:rPr lang="en-US" dirty="0"/>
                  <a:t>Sharpe ratio   </a:t>
                </a:r>
                <a14:m>
                  <m:oMath xmlns:m="http://schemas.openxmlformats.org/officeDocument/2006/math">
                    <m:r>
                      <a:rPr lang="el-GR" sz="33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3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r>
                          <a:rPr lang="en-US" sz="3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den>
                    </m:f>
                  </m:oMath>
                </a14:m>
                <a:endParaRPr lang="en-US" sz="3300" dirty="0"/>
              </a:p>
              <a:p>
                <a:r>
                  <a:rPr lang="en-US" dirty="0"/>
                  <a:t>If r represents the risk-less short rate, the </a:t>
                </a:r>
                <a:r>
                  <a:rPr lang="en-US" dirty="0">
                    <a:solidFill>
                      <a:srgbClr val="C00000"/>
                    </a:solidFill>
                  </a:rPr>
                  <a:t>risk premium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C00000"/>
                    </a:solidFill>
                  </a:rPr>
                  <a:t>excess return </a:t>
                </a:r>
                <a:r>
                  <a:rPr lang="en-US" dirty="0"/>
                  <a:t>of a portfolio phi over a risk-free alternative is defined by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r</a:t>
                </a:r>
              </a:p>
              <a:p>
                <a:pPr lvl="1"/>
                <a:r>
                  <a:rPr lang="en-US" dirty="0"/>
                  <a:t>Sharpe ratio   </a:t>
                </a:r>
                <a14:m>
                  <m:oMath xmlns:m="http://schemas.openxmlformats.org/officeDocument/2006/math">
                    <m:r>
                      <a:rPr lang="el-GR" sz="33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sz="33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3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den>
                    </m:f>
                  </m:oMath>
                </a14:m>
                <a:endParaRPr lang="en-US" sz="330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27805-CE45-E448-ABCF-C808DC65D1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5" t="-2139" r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926236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81540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Investment Opportunity Set</a:t>
            </a:r>
            <a:br>
              <a:rPr lang="en-US" dirty="0"/>
            </a:br>
            <a:r>
              <a:rPr lang="en-US" sz="3100" dirty="0"/>
              <a:t>Simulated expected portfolio volatility and return (one risky asset)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5570815-E7EC-E44E-AF4A-E1B1DBC30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826" y="1332512"/>
            <a:ext cx="8726451" cy="5250060"/>
          </a:xfrm>
        </p:spPr>
      </p:pic>
    </p:spTree>
    <p:extLst>
      <p:ext uri="{BB962C8B-B14F-4D97-AF65-F5344CB8AC3E}">
        <p14:creationId xmlns:p14="http://schemas.microsoft.com/office/powerpoint/2010/main" val="696620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99934"/>
            <a:ext cx="11222181" cy="1412342"/>
          </a:xfrm>
        </p:spPr>
        <p:txBody>
          <a:bodyPr>
            <a:normAutofit/>
          </a:bodyPr>
          <a:lstStyle/>
          <a:p>
            <a:r>
              <a:rPr lang="en-US" dirty="0"/>
              <a:t>Investment Opportunity Set</a:t>
            </a:r>
            <a:br>
              <a:rPr lang="en-US" dirty="0"/>
            </a:br>
            <a:r>
              <a:rPr lang="en-US" sz="3100" dirty="0"/>
              <a:t>Simulated expected portfolio volatility and return (two risky assets)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8D6DE-EB43-BF4A-9F3A-D8DBD0DDE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60" y="1583241"/>
            <a:ext cx="8431305" cy="49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63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29335"/>
          </a:xfrm>
        </p:spPr>
        <p:txBody>
          <a:bodyPr>
            <a:normAutofit fontScale="90000"/>
          </a:bodyPr>
          <a:lstStyle/>
          <a:p>
            <a:r>
              <a:rPr lang="en-US" dirty="0"/>
              <a:t>Minimum volatility and maximum Sharpe ratio</a:t>
            </a:r>
            <a:br>
              <a:rPr lang="en-US" dirty="0"/>
            </a:br>
            <a:r>
              <a:rPr lang="en-US" dirty="0"/>
              <a:t>portfolios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BA889D-F721-524C-B9A6-A9CCAA9F2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519" y="1331666"/>
            <a:ext cx="8707920" cy="5163350"/>
          </a:xfrm>
        </p:spPr>
      </p:pic>
    </p:spTree>
    <p:extLst>
      <p:ext uri="{BB962C8B-B14F-4D97-AF65-F5344CB8AC3E}">
        <p14:creationId xmlns:p14="http://schemas.microsoft.com/office/powerpoint/2010/main" val="191755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7   2021/11/09   </a:t>
            </a:r>
            <a:r>
              <a:rPr lang="zh-TW" altLang="en-US" sz="2800" dirty="0"/>
              <a:t>數據驅動財務金融 </a:t>
            </a:r>
            <a:r>
              <a:rPr lang="en-US" altLang="zh-TW" sz="2800" dirty="0"/>
              <a:t>(</a:t>
            </a:r>
            <a:r>
              <a:rPr lang="en-US" sz="2800" dirty="0"/>
              <a:t>Data-Driven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2021/11/16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期中報告 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Midterm Project Report)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9   2021/11/23   </a:t>
            </a:r>
            <a:r>
              <a:rPr lang="zh-TW" altLang="en-US" sz="2800" dirty="0"/>
              <a:t>金融計量經濟學 </a:t>
            </a:r>
            <a:r>
              <a:rPr lang="en-US" altLang="zh-TW" sz="2800" dirty="0"/>
              <a:t>(</a:t>
            </a:r>
            <a:r>
              <a:rPr lang="en-US" sz="2800" dirty="0"/>
              <a:t>Financial Econometrics)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10   2021/11/30   </a:t>
            </a:r>
            <a:r>
              <a:rPr lang="zh-TW" altLang="en-US" sz="2800" dirty="0"/>
              <a:t>人工智慧優先金融 </a:t>
            </a:r>
            <a:r>
              <a:rPr lang="en-US" altLang="zh-TW" sz="2800" dirty="0"/>
              <a:t>(</a:t>
            </a:r>
            <a:r>
              <a:rPr lang="en-US" sz="2800" dirty="0"/>
              <a:t>AI-First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11   2021/12/07   </a:t>
            </a:r>
            <a:r>
              <a:rPr lang="zh-TW" altLang="en-US" sz="2800" dirty="0">
                <a:solidFill>
                  <a:srgbClr val="0070C0"/>
                </a:solidFill>
              </a:rPr>
              <a:t>智慧金融量化分析產業實務 </a:t>
            </a:r>
            <a:br>
              <a:rPr lang="en-US" altLang="zh-TW" sz="2800" dirty="0">
                <a:solidFill>
                  <a:srgbClr val="0070C0"/>
                </a:solidFill>
              </a:rPr>
            </a:br>
            <a:r>
              <a:rPr lang="en-US" altLang="zh-TW" sz="2800" dirty="0">
                <a:solidFill>
                  <a:srgbClr val="0070C0"/>
                </a:solidFill>
              </a:rPr>
              <a:t>                                </a:t>
            </a:r>
            <a:r>
              <a:rPr lang="en-US" altLang="zh-TW" sz="2500" dirty="0">
                <a:solidFill>
                  <a:srgbClr val="0070C0"/>
                </a:solidFill>
              </a:rPr>
              <a:t>(</a:t>
            </a:r>
            <a:r>
              <a:rPr lang="en-US" sz="2500" dirty="0">
                <a:solidFill>
                  <a:srgbClr val="0070C0"/>
                </a:solidFill>
              </a:rPr>
              <a:t>Industry Practices of AI in Finance and Quantitative Analysis 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12   2021/12/14   </a:t>
            </a:r>
            <a:r>
              <a:rPr lang="zh-TW" altLang="en-US" sz="2800" dirty="0">
                <a:solidFill>
                  <a:srgbClr val="7030A0"/>
                </a:solidFill>
              </a:rPr>
              <a:t>智慧金融量化分析個案研究 </a:t>
            </a:r>
            <a:r>
              <a:rPr lang="en-US" sz="2800" dirty="0">
                <a:solidFill>
                  <a:srgbClr val="7030A0"/>
                </a:solidFill>
              </a:rPr>
              <a:t>II 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                                (Case Study on AI in Finance and Quantitative Analysis II)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92384"/>
          </a:xfrm>
        </p:spPr>
        <p:txBody>
          <a:bodyPr/>
          <a:lstStyle/>
          <a:p>
            <a:r>
              <a:rPr lang="en-US" dirty="0"/>
              <a:t>Efficient Frontier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336432"/>
            <a:ext cx="11222181" cy="5016868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efficient portfolio</a:t>
            </a:r>
          </a:p>
          <a:p>
            <a:pPr lvl="1"/>
            <a:r>
              <a:rPr lang="en-US" dirty="0"/>
              <a:t>has a maximum expected return (risk) given its expected risk (return)</a:t>
            </a:r>
          </a:p>
          <a:p>
            <a:r>
              <a:rPr lang="en-US" dirty="0"/>
              <a:t>All those portfolios that have a </a:t>
            </a:r>
            <a:r>
              <a:rPr lang="en-US" dirty="0">
                <a:solidFill>
                  <a:srgbClr val="C00000"/>
                </a:solidFill>
              </a:rPr>
              <a:t>lower expected return</a:t>
            </a:r>
            <a:r>
              <a:rPr lang="en-US" dirty="0"/>
              <a:t> than the </a:t>
            </a:r>
            <a:r>
              <a:rPr lang="en-US" dirty="0">
                <a:solidFill>
                  <a:srgbClr val="C00000"/>
                </a:solidFill>
              </a:rPr>
              <a:t>minimum risk portfolio </a:t>
            </a:r>
            <a:r>
              <a:rPr lang="en-US" dirty="0"/>
              <a:t>are </a:t>
            </a:r>
            <a:r>
              <a:rPr lang="en-US" dirty="0">
                <a:solidFill>
                  <a:srgbClr val="C00000"/>
                </a:solidFill>
              </a:rPr>
              <a:t>inefficient</a:t>
            </a:r>
            <a:r>
              <a:rPr lang="en-US" dirty="0"/>
              <a:t>.</a:t>
            </a:r>
          </a:p>
          <a:p>
            <a:r>
              <a:rPr lang="en-US" dirty="0"/>
              <a:t>Efficient frontier </a:t>
            </a:r>
          </a:p>
          <a:p>
            <a:pPr lvl="1"/>
            <a:r>
              <a:rPr lang="en-US" dirty="0"/>
              <a:t>The set of </a:t>
            </a:r>
            <a:r>
              <a:rPr lang="en-US" dirty="0">
                <a:solidFill>
                  <a:srgbClr val="C00000"/>
                </a:solidFill>
              </a:rPr>
              <a:t>all efficient portfolios</a:t>
            </a:r>
          </a:p>
          <a:p>
            <a:pPr lvl="1"/>
            <a:r>
              <a:rPr lang="en-US" dirty="0"/>
              <a:t>Agents will only choose </a:t>
            </a:r>
            <a:r>
              <a:rPr lang="en-US" dirty="0">
                <a:solidFill>
                  <a:srgbClr val="C00000"/>
                </a:solidFill>
              </a:rPr>
              <a:t>a portfolio </a:t>
            </a:r>
            <a:r>
              <a:rPr lang="en-US" dirty="0"/>
              <a:t>that lies on the efficient frontier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082793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>
            <a:extLst>
              <a:ext uri="{FF2B5EF4-FFF2-40B4-BE49-F238E27FC236}">
                <a16:creationId xmlns:a16="http://schemas.microsoft.com/office/drawing/2014/main" id="{49E5161D-AA96-D546-8831-599F3CB22E02}"/>
              </a:ext>
            </a:extLst>
          </p:cNvPr>
          <p:cNvSpPr/>
          <p:nvPr/>
        </p:nvSpPr>
        <p:spPr>
          <a:xfrm>
            <a:off x="4773827" y="2976793"/>
            <a:ext cx="3014361" cy="1220240"/>
          </a:xfrm>
          <a:custGeom>
            <a:avLst/>
            <a:gdLst>
              <a:gd name="connsiteX0" fmla="*/ 0 w 2026508"/>
              <a:gd name="connsiteY0" fmla="*/ 1223319 h 1223319"/>
              <a:gd name="connsiteX1" fmla="*/ 457200 w 2026508"/>
              <a:gd name="connsiteY1" fmla="*/ 407773 h 1223319"/>
              <a:gd name="connsiteX2" fmla="*/ 2026508 w 2026508"/>
              <a:gd name="connsiteY2" fmla="*/ 0 h 1223319"/>
              <a:gd name="connsiteX0" fmla="*/ 0 w 2026508"/>
              <a:gd name="connsiteY0" fmla="*/ 1223319 h 1223319"/>
              <a:gd name="connsiteX1" fmla="*/ 432278 w 2026508"/>
              <a:gd name="connsiteY1" fmla="*/ 262068 h 1223319"/>
              <a:gd name="connsiteX2" fmla="*/ 2026508 w 2026508"/>
              <a:gd name="connsiteY2" fmla="*/ 0 h 1223319"/>
              <a:gd name="connsiteX0" fmla="*/ 0 w 2026508"/>
              <a:gd name="connsiteY0" fmla="*/ 1199035 h 1199035"/>
              <a:gd name="connsiteX1" fmla="*/ 432278 w 2026508"/>
              <a:gd name="connsiteY1" fmla="*/ 237784 h 1199035"/>
              <a:gd name="connsiteX2" fmla="*/ 2026508 w 2026508"/>
              <a:gd name="connsiteY2" fmla="*/ 0 h 1199035"/>
              <a:gd name="connsiteX0" fmla="*/ 0 w 2026508"/>
              <a:gd name="connsiteY0" fmla="*/ 1199035 h 1199035"/>
              <a:gd name="connsiteX1" fmla="*/ 432278 w 2026508"/>
              <a:gd name="connsiteY1" fmla="*/ 237784 h 1199035"/>
              <a:gd name="connsiteX2" fmla="*/ 2026508 w 2026508"/>
              <a:gd name="connsiteY2" fmla="*/ 0 h 119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6508" h="1199035">
                <a:moveTo>
                  <a:pt x="0" y="1199035"/>
                </a:moveTo>
                <a:cubicBezTo>
                  <a:pt x="59724" y="893205"/>
                  <a:pt x="94527" y="437623"/>
                  <a:pt x="432278" y="237784"/>
                </a:cubicBezTo>
                <a:cubicBezTo>
                  <a:pt x="770029" y="37945"/>
                  <a:pt x="1402422" y="4807"/>
                  <a:pt x="2026508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1CDEB-55E9-D348-B970-D1E2903B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760D8-47C8-E146-825E-47B1E53078F6}"/>
              </a:ext>
            </a:extLst>
          </p:cNvPr>
          <p:cNvSpPr txBox="1"/>
          <p:nvPr/>
        </p:nvSpPr>
        <p:spPr>
          <a:xfrm>
            <a:off x="5375920" y="5303530"/>
            <a:ext cx="15376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956012-9924-9044-BE4A-EB9D2B0E415B}"/>
              </a:ext>
            </a:extLst>
          </p:cNvPr>
          <p:cNvCxnSpPr>
            <a:cxnSpLocks/>
          </p:cNvCxnSpPr>
          <p:nvPr/>
        </p:nvCxnSpPr>
        <p:spPr>
          <a:xfrm flipH="1" flipV="1">
            <a:off x="3935602" y="2420888"/>
            <a:ext cx="158" cy="2825398"/>
          </a:xfrm>
          <a:prstGeom prst="straightConnector1">
            <a:avLst/>
          </a:prstGeom>
          <a:ln w="762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3AF9DA-2BBD-5145-9BD9-7B77A7DEFBCC}"/>
              </a:ext>
            </a:extLst>
          </p:cNvPr>
          <p:cNvCxnSpPr>
            <a:cxnSpLocks/>
          </p:cNvCxnSpPr>
          <p:nvPr/>
        </p:nvCxnSpPr>
        <p:spPr>
          <a:xfrm>
            <a:off x="3935760" y="5229200"/>
            <a:ext cx="4824536" cy="0"/>
          </a:xfrm>
          <a:prstGeom prst="straightConnector1">
            <a:avLst/>
          </a:prstGeom>
          <a:ln w="762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7E72DE7-6126-A04F-9E1A-8DDD21DE0295}"/>
              </a:ext>
            </a:extLst>
          </p:cNvPr>
          <p:cNvSpPr txBox="1"/>
          <p:nvPr/>
        </p:nvSpPr>
        <p:spPr>
          <a:xfrm rot="16200000">
            <a:off x="2233868" y="3690732"/>
            <a:ext cx="22493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31B581-ABBA-3549-A72E-0EA7D6758193}"/>
              </a:ext>
            </a:extLst>
          </p:cNvPr>
          <p:cNvSpPr/>
          <p:nvPr/>
        </p:nvSpPr>
        <p:spPr>
          <a:xfrm>
            <a:off x="7680176" y="2852936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B0B9-1460-CE47-818E-784549A00E93}"/>
              </a:ext>
            </a:extLst>
          </p:cNvPr>
          <p:cNvSpPr/>
          <p:nvPr/>
        </p:nvSpPr>
        <p:spPr>
          <a:xfrm>
            <a:off x="5087888" y="3287415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3681DB-C53E-7847-9DD9-84794FD10702}"/>
              </a:ext>
            </a:extLst>
          </p:cNvPr>
          <p:cNvSpPr/>
          <p:nvPr/>
        </p:nvSpPr>
        <p:spPr>
          <a:xfrm>
            <a:off x="4612455" y="4121619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B7E9FB1-781E-B448-8717-B1EC7231E616}"/>
              </a:ext>
            </a:extLst>
          </p:cNvPr>
          <p:cNvSpPr/>
          <p:nvPr/>
        </p:nvSpPr>
        <p:spPr>
          <a:xfrm>
            <a:off x="6600056" y="3265401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77B03A-6DC8-D245-82A4-364591998891}"/>
              </a:ext>
            </a:extLst>
          </p:cNvPr>
          <p:cNvSpPr/>
          <p:nvPr/>
        </p:nvSpPr>
        <p:spPr>
          <a:xfrm>
            <a:off x="7032104" y="3884768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510273-5064-5940-8181-8F952C4D3BCF}"/>
              </a:ext>
            </a:extLst>
          </p:cNvPr>
          <p:cNvSpPr/>
          <p:nvPr/>
        </p:nvSpPr>
        <p:spPr>
          <a:xfrm>
            <a:off x="7788188" y="4459386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A4D5E1-32DD-AC4B-A488-1B5A1BC1E923}"/>
              </a:ext>
            </a:extLst>
          </p:cNvPr>
          <p:cNvSpPr/>
          <p:nvPr/>
        </p:nvSpPr>
        <p:spPr>
          <a:xfrm>
            <a:off x="6787328" y="4526792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3871F8-6C3E-834C-A226-F57E84847DA1}"/>
              </a:ext>
            </a:extLst>
          </p:cNvPr>
          <p:cNvSpPr/>
          <p:nvPr/>
        </p:nvSpPr>
        <p:spPr>
          <a:xfrm>
            <a:off x="6172200" y="4139289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EB82C1-A662-974D-9069-D9B1460ADBA4}"/>
              </a:ext>
            </a:extLst>
          </p:cNvPr>
          <p:cNvSpPr/>
          <p:nvPr/>
        </p:nvSpPr>
        <p:spPr>
          <a:xfrm>
            <a:off x="5424781" y="4005064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BBE9E5-0675-7142-9A27-77093200D424}"/>
              </a:ext>
            </a:extLst>
          </p:cNvPr>
          <p:cNvSpPr txBox="1"/>
          <p:nvPr/>
        </p:nvSpPr>
        <p:spPr>
          <a:xfrm>
            <a:off x="4348619" y="1844824"/>
            <a:ext cx="53094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Frontier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FB9F848-56F5-7A40-902C-4C02E467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40" y="43562"/>
            <a:ext cx="10778104" cy="12972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Portfolio Optimization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Efficient Frontier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5D6845-F92F-8849-B205-43D95C47A6D9}"/>
              </a:ext>
            </a:extLst>
          </p:cNvPr>
          <p:cNvSpPr txBox="1"/>
          <p:nvPr/>
        </p:nvSpPr>
        <p:spPr>
          <a:xfrm>
            <a:off x="2369332" y="636690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Tucker Balch (2012), Investment Science: Portfolio Optimization,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https://www.youtube.com/watch?v=5qbMhXXq0vI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5099DF1-D07E-6440-B75C-70068DB8F481}"/>
              </a:ext>
            </a:extLst>
          </p:cNvPr>
          <p:cNvSpPr/>
          <p:nvPr/>
        </p:nvSpPr>
        <p:spPr>
          <a:xfrm>
            <a:off x="5735960" y="3429000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8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8454-81BE-724E-AE59-619528EA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3562"/>
            <a:ext cx="8229600" cy="12972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Portfolio Optimization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Efficient Frontier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D4646-C741-8245-AC33-66BFA509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33224-12EF-9541-9AF1-7CA98C00A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74" y="1297207"/>
            <a:ext cx="8102929" cy="52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354862-2E7C-8D45-9104-F23022240676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409191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39630"/>
          </a:xfrm>
        </p:spPr>
        <p:txBody>
          <a:bodyPr/>
          <a:lstStyle/>
          <a:p>
            <a:r>
              <a:rPr lang="en-US" dirty="0"/>
              <a:t>Efficient Frontier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43B1B8-9E5C-F14D-9234-215D8CBF6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570" y="1072659"/>
            <a:ext cx="9129166" cy="5492344"/>
          </a:xfrm>
        </p:spPr>
      </p:pic>
    </p:spTree>
    <p:extLst>
      <p:ext uri="{BB962C8B-B14F-4D97-AF65-F5344CB8AC3E}">
        <p14:creationId xmlns:p14="http://schemas.microsoft.com/office/powerpoint/2010/main" val="2743995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EB97-88D6-1D4F-923D-248DF6FF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6396"/>
            <a:ext cx="8229600" cy="94634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Portfolio Optimization and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Algorithmic Trading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53F1A-C094-E746-A370-34F0AE58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B67AA8-40CE-1940-A71B-A957E3BFC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90" y="1503552"/>
            <a:ext cx="8830221" cy="50217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51CEB3-AF85-FC41-821E-400F3FABC762}"/>
              </a:ext>
            </a:extLst>
          </p:cNvPr>
          <p:cNvSpPr/>
          <p:nvPr/>
        </p:nvSpPr>
        <p:spPr>
          <a:xfrm>
            <a:off x="1680889" y="1154545"/>
            <a:ext cx="8928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https://colab.research.google.com/drive/1FEG6DnGvwfUbeo4zJ1zTunjMqf2RkCrT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42AD7-B2BF-1047-AAEA-CBDD109DA711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603595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475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Capital Asset Pricing Model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(CAPM)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82615"/>
            <a:ext cx="11222181" cy="4770684"/>
          </a:xfrm>
        </p:spPr>
        <p:txBody>
          <a:bodyPr>
            <a:normAutofit/>
          </a:bodyPr>
          <a:lstStyle/>
          <a:p>
            <a:r>
              <a:rPr lang="en-US" dirty="0"/>
              <a:t>Capital Asset Pricing Model (CAPM)</a:t>
            </a:r>
          </a:p>
          <a:p>
            <a:pPr lvl="1"/>
            <a:r>
              <a:rPr lang="en-US" sz="3200" dirty="0"/>
              <a:t>One of the most widely documented and applied models in finance</a:t>
            </a:r>
          </a:p>
          <a:p>
            <a:pPr lvl="1"/>
            <a:r>
              <a:rPr lang="en-US" sz="3200" dirty="0"/>
              <a:t>It relates in linear fashion the expected return for </a:t>
            </a:r>
            <a:r>
              <a:rPr lang="en-US" sz="3200" dirty="0">
                <a:solidFill>
                  <a:srgbClr val="C00000"/>
                </a:solidFill>
              </a:rPr>
              <a:t>a single stock </a:t>
            </a:r>
            <a:r>
              <a:rPr lang="en-US" sz="3200" dirty="0"/>
              <a:t>to the expected return of the </a:t>
            </a:r>
            <a:r>
              <a:rPr lang="en-US" sz="3200" dirty="0">
                <a:solidFill>
                  <a:srgbClr val="C00000"/>
                </a:solidFill>
              </a:rPr>
              <a:t>market portfolio</a:t>
            </a:r>
            <a:r>
              <a:rPr lang="en-US" sz="3200" dirty="0"/>
              <a:t>, usually approximated by a broad stock index such as the S&amp;P 500.</a:t>
            </a:r>
          </a:p>
          <a:p>
            <a:pPr lvl="1"/>
            <a:r>
              <a:rPr lang="en-US" sz="3200" dirty="0"/>
              <a:t>Sharpe (1964) and Lintner (1965)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951684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47510"/>
          </a:xfrm>
        </p:spPr>
        <p:txBody>
          <a:bodyPr>
            <a:normAutofit fontScale="90000"/>
          </a:bodyPr>
          <a:lstStyle/>
          <a:p>
            <a:r>
              <a:rPr lang="en-US" dirty="0"/>
              <a:t>Capital Asset Pricing Model </a:t>
            </a:r>
            <a:br>
              <a:rPr lang="en-US" dirty="0"/>
            </a:br>
            <a:r>
              <a:rPr lang="en-US" dirty="0"/>
              <a:t>(CAPM)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11885"/>
            <a:ext cx="11222181" cy="505035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Capital market theory </a:t>
            </a:r>
            <a:r>
              <a:rPr lang="en-US" dirty="0"/>
              <a:t>is a </a:t>
            </a:r>
            <a:r>
              <a:rPr lang="en-US" dirty="0">
                <a:solidFill>
                  <a:srgbClr val="C00000"/>
                </a:solidFill>
              </a:rPr>
              <a:t>positive theory </a:t>
            </a:r>
            <a:r>
              <a:rPr lang="en-US" dirty="0"/>
              <a:t>in that it hypothesizes how investors do behave rather than how investors should behave, as in the case of </a:t>
            </a:r>
            <a:r>
              <a:rPr lang="en-US" dirty="0">
                <a:solidFill>
                  <a:srgbClr val="C00000"/>
                </a:solidFill>
              </a:rPr>
              <a:t>modern portfolio theory (MVP)</a:t>
            </a:r>
          </a:p>
          <a:p>
            <a:pPr lvl="1"/>
            <a:r>
              <a:rPr lang="en-US" sz="3200" dirty="0"/>
              <a:t>It is reasonable to view capital market theory as an extension of portfolio theory, but it is important to understand that MVP is not based on the </a:t>
            </a:r>
            <a:r>
              <a:rPr lang="en-US" sz="3200" dirty="0">
                <a:solidFill>
                  <a:srgbClr val="C00000"/>
                </a:solidFill>
              </a:rPr>
              <a:t>validity</a:t>
            </a:r>
            <a:r>
              <a:rPr lang="en-US" sz="3200" dirty="0"/>
              <a:t>, or lack thereof, of capital market theory.</a:t>
            </a:r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644894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47510"/>
          </a:xfrm>
        </p:spPr>
        <p:txBody>
          <a:bodyPr>
            <a:normAutofit fontScale="90000"/>
          </a:bodyPr>
          <a:lstStyle/>
          <a:p>
            <a:r>
              <a:rPr lang="en-US" dirty="0"/>
              <a:t>Capital Asset Pricing Model </a:t>
            </a:r>
            <a:br>
              <a:rPr lang="en-US" dirty="0"/>
            </a:br>
            <a:r>
              <a:rPr lang="en-US" dirty="0"/>
              <a:t>(CAPM)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11885"/>
            <a:ext cx="11222181" cy="505035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specific equilibrium model </a:t>
            </a:r>
            <a:r>
              <a:rPr lang="en-US" dirty="0"/>
              <a:t>of interest to many investors is known as the </a:t>
            </a:r>
            <a:r>
              <a:rPr lang="en-US" dirty="0">
                <a:solidFill>
                  <a:srgbClr val="C00000"/>
                </a:solidFill>
              </a:rPr>
              <a:t>capital asset pricing model</a:t>
            </a:r>
            <a:r>
              <a:rPr lang="en-US" dirty="0"/>
              <a:t>, typically referred to as the </a:t>
            </a:r>
            <a:r>
              <a:rPr lang="en-US" dirty="0">
                <a:solidFill>
                  <a:srgbClr val="C00000"/>
                </a:solidFill>
              </a:rPr>
              <a:t>CAPM</a:t>
            </a:r>
            <a:r>
              <a:rPr lang="en-US" dirty="0"/>
              <a:t>.</a:t>
            </a:r>
          </a:p>
          <a:p>
            <a:pPr lvl="1"/>
            <a:r>
              <a:rPr lang="en-US" sz="3200" dirty="0"/>
              <a:t>It allows us to </a:t>
            </a:r>
            <a:r>
              <a:rPr lang="en-US" sz="3200" dirty="0">
                <a:solidFill>
                  <a:schemeClr val="accent1"/>
                </a:solidFill>
              </a:rPr>
              <a:t>assess the relevant risk of an individual security </a:t>
            </a:r>
            <a:r>
              <a:rPr lang="en-US" sz="3200" dirty="0"/>
              <a:t>as well as to </a:t>
            </a:r>
            <a:r>
              <a:rPr lang="en-US" sz="3200" dirty="0">
                <a:solidFill>
                  <a:schemeClr val="accent1"/>
                </a:solidFill>
              </a:rPr>
              <a:t>assess the relationship between risk and the returns </a:t>
            </a:r>
            <a:r>
              <a:rPr lang="en-US" sz="3200" dirty="0"/>
              <a:t>expected from investing. </a:t>
            </a:r>
          </a:p>
          <a:p>
            <a:pPr lvl="1"/>
            <a:r>
              <a:rPr lang="en-US" sz="3200" dirty="0"/>
              <a:t>The CAPM is attractive as an </a:t>
            </a:r>
            <a:r>
              <a:rPr lang="en-US" sz="3200" dirty="0">
                <a:solidFill>
                  <a:schemeClr val="accent1"/>
                </a:solidFill>
              </a:rPr>
              <a:t>equilibrium model </a:t>
            </a:r>
            <a:r>
              <a:rPr lang="en-US" sz="3200" dirty="0"/>
              <a:t>because of its simplicity and its implications.</a:t>
            </a:r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624869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47510"/>
          </a:xfrm>
        </p:spPr>
        <p:txBody>
          <a:bodyPr>
            <a:normAutofit fontScale="90000"/>
          </a:bodyPr>
          <a:lstStyle/>
          <a:p>
            <a:r>
              <a:rPr lang="en-US" dirty="0"/>
              <a:t>Capital Asset Pricing Model </a:t>
            </a:r>
            <a:br>
              <a:rPr lang="en-US" dirty="0"/>
            </a:br>
            <a:r>
              <a:rPr lang="en-US" dirty="0"/>
              <a:t>(CAPM)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82615"/>
            <a:ext cx="11222181" cy="4770684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/>
              <a:t>In the CAPM, agents are assumed to invest according to MVP, caring only about the </a:t>
            </a:r>
            <a:r>
              <a:rPr lang="en-US" sz="3100" dirty="0">
                <a:solidFill>
                  <a:srgbClr val="C00000"/>
                </a:solidFill>
              </a:rPr>
              <a:t>risk</a:t>
            </a:r>
            <a:r>
              <a:rPr lang="en-US" sz="3100" dirty="0"/>
              <a:t> and </a:t>
            </a:r>
            <a:r>
              <a:rPr lang="en-US" sz="3100" dirty="0">
                <a:solidFill>
                  <a:srgbClr val="C00000"/>
                </a:solidFill>
              </a:rPr>
              <a:t>return</a:t>
            </a:r>
            <a:r>
              <a:rPr lang="en-US" sz="3100" dirty="0"/>
              <a:t> statistics of risky assets over one period.</a:t>
            </a:r>
          </a:p>
          <a:p>
            <a:r>
              <a:rPr lang="en-US" sz="3100" dirty="0"/>
              <a:t>In a </a:t>
            </a:r>
            <a:r>
              <a:rPr lang="en-US" sz="3100" dirty="0">
                <a:solidFill>
                  <a:srgbClr val="C00000"/>
                </a:solidFill>
              </a:rPr>
              <a:t>capital market equilibrium</a:t>
            </a:r>
            <a:r>
              <a:rPr lang="en-US" sz="3100" dirty="0"/>
              <a:t>, all available assets are held by all agents and the markets clear.</a:t>
            </a:r>
          </a:p>
          <a:p>
            <a:r>
              <a:rPr lang="en-US" sz="3100" dirty="0">
                <a:solidFill>
                  <a:srgbClr val="C00000"/>
                </a:solidFill>
              </a:rPr>
              <a:t>Market portfolio (set of tradable assets)</a:t>
            </a:r>
            <a:r>
              <a:rPr lang="en-US" sz="3100" dirty="0"/>
              <a:t> must lie on the </a:t>
            </a:r>
            <a:r>
              <a:rPr lang="en-US" sz="3100" dirty="0">
                <a:solidFill>
                  <a:schemeClr val="accent1"/>
                </a:solidFill>
              </a:rPr>
              <a:t>efficient frontier</a:t>
            </a:r>
            <a:r>
              <a:rPr lang="en-US" sz="3100" dirty="0"/>
              <a:t>. </a:t>
            </a:r>
          </a:p>
          <a:p>
            <a:r>
              <a:rPr lang="en-US" sz="3100" dirty="0"/>
              <a:t>Two fund separation theorem</a:t>
            </a:r>
          </a:p>
          <a:p>
            <a:pPr lvl="1"/>
            <a:r>
              <a:rPr lang="en-US" sz="3100" dirty="0"/>
              <a:t>Every agent will hold a combination of the market portfolio and the risk-free asset in equilibrium.</a:t>
            </a:r>
          </a:p>
          <a:p>
            <a:pPr lvl="1"/>
            <a:r>
              <a:rPr lang="en-US" sz="3100" dirty="0"/>
              <a:t>The set of all such portfolios is called the </a:t>
            </a:r>
            <a:r>
              <a:rPr lang="en-US" sz="3100" dirty="0">
                <a:solidFill>
                  <a:srgbClr val="C00000"/>
                </a:solidFill>
              </a:rPr>
              <a:t>Capital Market Line (CML)</a:t>
            </a:r>
            <a:r>
              <a:rPr lang="en-US" sz="31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062589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81540"/>
          </a:xfrm>
        </p:spPr>
        <p:txBody>
          <a:bodyPr>
            <a:normAutofit/>
          </a:bodyPr>
          <a:lstStyle/>
          <a:p>
            <a:r>
              <a:rPr lang="en-US" dirty="0"/>
              <a:t>Capital Market Line (CML)</a:t>
            </a: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941A79-D4EF-4F47-BC18-546E1374F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59" y="1196318"/>
            <a:ext cx="8919040" cy="5365926"/>
          </a:xfrm>
        </p:spPr>
      </p:pic>
    </p:spTree>
    <p:extLst>
      <p:ext uri="{BB962C8B-B14F-4D97-AF65-F5344CB8AC3E}">
        <p14:creationId xmlns:p14="http://schemas.microsoft.com/office/powerpoint/2010/main" val="170217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13   2021/12/21   </a:t>
            </a:r>
            <a:r>
              <a:rPr lang="zh-TW" altLang="en-US" sz="2800" dirty="0"/>
              <a:t>財務金融深度學習</a:t>
            </a:r>
            <a:r>
              <a:rPr lang="en-US" altLang="zh-TW" sz="2800" dirty="0"/>
              <a:t>(</a:t>
            </a:r>
            <a:r>
              <a:rPr lang="en-US" sz="2800" dirty="0"/>
              <a:t>Deep Learning in Finance);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財務金融強化學習 </a:t>
            </a:r>
            <a:r>
              <a:rPr lang="en-US" altLang="zh-TW" sz="2800" dirty="0"/>
              <a:t>(</a:t>
            </a:r>
            <a:r>
              <a:rPr lang="en-US" sz="2800" dirty="0"/>
              <a:t>Reinforcement Learning in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14   2021/12/28   </a:t>
            </a:r>
            <a:r>
              <a:rPr lang="zh-TW" altLang="en-US" sz="2800" dirty="0"/>
              <a:t>演算法交易 </a:t>
            </a:r>
            <a:r>
              <a:rPr lang="en-US" altLang="zh-TW" sz="2800" dirty="0"/>
              <a:t>(</a:t>
            </a:r>
            <a:r>
              <a:rPr lang="en-US" sz="2800" dirty="0"/>
              <a:t>Algorithmic Trading);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風險管理 </a:t>
            </a:r>
            <a:r>
              <a:rPr lang="en-US" altLang="zh-TW" sz="2800" dirty="0"/>
              <a:t>(</a:t>
            </a:r>
            <a:r>
              <a:rPr lang="en-US" sz="2800" dirty="0"/>
              <a:t>Risk Management);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交易機器人與基於事件的回測 </a:t>
            </a:r>
            <a:br>
              <a:rPr lang="en-US" altLang="zh-TW" sz="2800" dirty="0"/>
            </a:br>
            <a:r>
              <a:rPr lang="en-US" altLang="zh-TW" sz="2800" dirty="0"/>
              <a:t>                                (</a:t>
            </a:r>
            <a:r>
              <a:rPr lang="en-US" sz="2800" dirty="0"/>
              <a:t>Trading Bot and Event-Based </a:t>
            </a:r>
            <a:r>
              <a:rPr lang="en-US" sz="2800" dirty="0" err="1"/>
              <a:t>Backtesting</a:t>
            </a:r>
            <a:r>
              <a:rPr lang="en-US" sz="2800" dirty="0"/>
              <a:t>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2022/01/04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期末報告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 (Final Project Report 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2022/01/11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期末報告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II (Final Project Report II)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   2022/01/18   </a:t>
            </a:r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學生自主學習 </a:t>
            </a:r>
            <a:r>
              <a:rPr lang="en-US" altLang="zh-TW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Self-learning)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18   2022/01/25   </a:t>
            </a:r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學生自主學習 </a:t>
            </a:r>
            <a:r>
              <a:rPr lang="en-US" altLang="zh-TW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Self-learning)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3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81540"/>
          </a:xfrm>
        </p:spPr>
        <p:txBody>
          <a:bodyPr>
            <a:normAutofit/>
          </a:bodyPr>
          <a:lstStyle/>
          <a:p>
            <a:r>
              <a:rPr lang="en-US" dirty="0"/>
              <a:t> Capital Market Line with Two Risky Assets</a:t>
            </a: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DD32C4-47F8-B84F-BBF5-FCA3D5057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756" y="1634331"/>
            <a:ext cx="7810500" cy="4699000"/>
          </a:xfrm>
        </p:spPr>
      </p:pic>
    </p:spTree>
    <p:extLst>
      <p:ext uri="{BB962C8B-B14F-4D97-AF65-F5344CB8AC3E}">
        <p14:creationId xmlns:p14="http://schemas.microsoft.com/office/powerpoint/2010/main" val="610419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81540"/>
          </a:xfrm>
        </p:spPr>
        <p:txBody>
          <a:bodyPr>
            <a:normAutofit/>
          </a:bodyPr>
          <a:lstStyle/>
          <a:p>
            <a:r>
              <a:rPr lang="en-US" dirty="0"/>
              <a:t>Indifference curves in risk-return space</a:t>
            </a: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521FB1-BB4B-AC4E-8330-FF87212BB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306" y="1634331"/>
            <a:ext cx="7899400" cy="4699000"/>
          </a:xfrm>
        </p:spPr>
      </p:pic>
    </p:spTree>
    <p:extLst>
      <p:ext uri="{BB962C8B-B14F-4D97-AF65-F5344CB8AC3E}">
        <p14:creationId xmlns:p14="http://schemas.microsoft.com/office/powerpoint/2010/main" val="2181004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49985"/>
          </a:xfrm>
        </p:spPr>
        <p:txBody>
          <a:bodyPr>
            <a:normAutofit fontScale="90000"/>
          </a:bodyPr>
          <a:lstStyle/>
          <a:p>
            <a:r>
              <a:rPr lang="en-US" dirty="0"/>
              <a:t>Optimal Portfolio on the </a:t>
            </a:r>
            <a:br>
              <a:rPr lang="en-US" dirty="0"/>
            </a:br>
            <a:r>
              <a:rPr lang="en-US" dirty="0"/>
              <a:t>Capital Market Line (CML)</a:t>
            </a: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BF48AD-780A-5E40-96A3-985FC53A5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889" y="1519874"/>
            <a:ext cx="8284221" cy="4927913"/>
          </a:xfrm>
        </p:spPr>
      </p:pic>
    </p:spTree>
    <p:extLst>
      <p:ext uri="{BB962C8B-B14F-4D97-AF65-F5344CB8AC3E}">
        <p14:creationId xmlns:p14="http://schemas.microsoft.com/office/powerpoint/2010/main" val="4217027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475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Arbitrage Pricing Theory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(APT)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82614"/>
            <a:ext cx="11222181" cy="4999957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>
                <a:solidFill>
                  <a:srgbClr val="C00000"/>
                </a:solidFill>
              </a:rPr>
              <a:t>Arbitrage Pricing Theory (APT)</a:t>
            </a:r>
          </a:p>
          <a:p>
            <a:pPr lvl="1"/>
            <a:r>
              <a:rPr lang="en-US" sz="3500" dirty="0"/>
              <a:t>One of the </a:t>
            </a:r>
            <a:r>
              <a:rPr lang="en-US" sz="3500" dirty="0">
                <a:solidFill>
                  <a:srgbClr val="C00000"/>
                </a:solidFill>
              </a:rPr>
              <a:t>major generalizations </a:t>
            </a:r>
            <a:r>
              <a:rPr lang="en-US" sz="3500" dirty="0"/>
              <a:t>of the </a:t>
            </a:r>
            <a:br>
              <a:rPr lang="en-US" sz="3500" dirty="0"/>
            </a:br>
            <a:r>
              <a:rPr lang="en-US" sz="3500" dirty="0">
                <a:solidFill>
                  <a:srgbClr val="C00000"/>
                </a:solidFill>
              </a:rPr>
              <a:t>Capital Asset Pricing Model (CAPM)</a:t>
            </a:r>
          </a:p>
          <a:p>
            <a:pPr lvl="1"/>
            <a:r>
              <a:rPr lang="en-US" sz="3500" dirty="0"/>
              <a:t>Ross (1971) and Ross (1976)</a:t>
            </a:r>
          </a:p>
          <a:p>
            <a:pPr lvl="1"/>
            <a:r>
              <a:rPr lang="en-US" sz="3500" dirty="0"/>
              <a:t>The purpose of this paper is to examine rigorously the </a:t>
            </a:r>
            <a:r>
              <a:rPr lang="en-US" sz="3500" dirty="0">
                <a:solidFill>
                  <a:srgbClr val="C00000"/>
                </a:solidFill>
              </a:rPr>
              <a:t>arbitrage model</a:t>
            </a:r>
            <a:r>
              <a:rPr lang="en-US" sz="3500" dirty="0"/>
              <a:t> of capital asset pricing developed in Ross (1971). </a:t>
            </a:r>
          </a:p>
          <a:p>
            <a:pPr lvl="2"/>
            <a:r>
              <a:rPr lang="en-US" sz="3500" dirty="0"/>
              <a:t>The </a:t>
            </a:r>
            <a:r>
              <a:rPr lang="en-US" sz="3500" dirty="0">
                <a:solidFill>
                  <a:schemeClr val="accent1"/>
                </a:solidFill>
              </a:rPr>
              <a:t>arbitrage model </a:t>
            </a:r>
            <a:r>
              <a:rPr lang="en-US" sz="3500" dirty="0"/>
              <a:t>was proposed as an alternative to the </a:t>
            </a:r>
            <a:r>
              <a:rPr lang="en-US" sz="3500" dirty="0">
                <a:solidFill>
                  <a:schemeClr val="accent1"/>
                </a:solidFill>
              </a:rPr>
              <a:t>mean variance </a:t>
            </a:r>
            <a:r>
              <a:rPr lang="en-US" sz="3500" dirty="0">
                <a:solidFill>
                  <a:srgbClr val="C00000"/>
                </a:solidFill>
              </a:rPr>
              <a:t>capital asset pricing model</a:t>
            </a:r>
            <a:r>
              <a:rPr lang="en-US" sz="3500" dirty="0"/>
              <a:t>, introduced by Sharpe, Lintner, and Treynor, that has become the major analytic tool for explaining phenomena observed in capital markets for risky assets.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289478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475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Arbitrage Pricing Theory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(APT)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82614"/>
            <a:ext cx="11222181" cy="4999957"/>
          </a:xfrm>
        </p:spPr>
        <p:txBody>
          <a:bodyPr>
            <a:normAutofit/>
          </a:bodyPr>
          <a:lstStyle/>
          <a:p>
            <a:r>
              <a:rPr lang="en-US" sz="3500" dirty="0"/>
              <a:t>The APT is a </a:t>
            </a:r>
            <a:r>
              <a:rPr lang="en-US" sz="3500" dirty="0">
                <a:solidFill>
                  <a:srgbClr val="C00000"/>
                </a:solidFill>
              </a:rPr>
              <a:t>generalization</a:t>
            </a:r>
            <a:r>
              <a:rPr lang="en-US" sz="3500" dirty="0"/>
              <a:t> of the CAPM to </a:t>
            </a:r>
            <a:r>
              <a:rPr lang="en-US" sz="3500" dirty="0">
                <a:solidFill>
                  <a:srgbClr val="C00000"/>
                </a:solidFill>
              </a:rPr>
              <a:t>multiple risk factors</a:t>
            </a:r>
            <a:r>
              <a:rPr lang="en-US" sz="3500" dirty="0"/>
              <a:t>.</a:t>
            </a:r>
          </a:p>
          <a:p>
            <a:r>
              <a:rPr lang="en-US" dirty="0"/>
              <a:t>APT does not assume that the </a:t>
            </a:r>
            <a:r>
              <a:rPr lang="en-US" dirty="0">
                <a:solidFill>
                  <a:srgbClr val="C00000"/>
                </a:solidFill>
              </a:rPr>
              <a:t>market portfolio </a:t>
            </a:r>
            <a:r>
              <a:rPr lang="en-US" dirty="0"/>
              <a:t>is the </a:t>
            </a:r>
            <a:r>
              <a:rPr lang="en-US" dirty="0">
                <a:solidFill>
                  <a:srgbClr val="C00000"/>
                </a:solidFill>
              </a:rPr>
              <a:t>only relevant risk factor</a:t>
            </a:r>
          </a:p>
          <a:p>
            <a:pPr lvl="1"/>
            <a:r>
              <a:rPr lang="en-US" dirty="0"/>
              <a:t>There are rather multiple types of risk that together are assumed to drive the performance (expected returns) of a stock. </a:t>
            </a:r>
          </a:p>
          <a:p>
            <a:pPr lvl="1"/>
            <a:r>
              <a:rPr lang="en-US" dirty="0"/>
              <a:t>Such risk factors might include </a:t>
            </a:r>
            <a:r>
              <a:rPr lang="en-US" dirty="0">
                <a:solidFill>
                  <a:srgbClr val="C00000"/>
                </a:solidFill>
              </a:rPr>
              <a:t>size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volatility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momentum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776010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475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Capital Asset Pricing Model (CAPM)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Arbitrage Pricing Theory (APT)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82614"/>
            <a:ext cx="11222181" cy="4999957"/>
          </a:xfrm>
        </p:spPr>
        <p:txBody>
          <a:bodyPr>
            <a:normAutofit/>
          </a:bodyPr>
          <a:lstStyle/>
          <a:p>
            <a:r>
              <a:rPr lang="en-US" sz="3500" dirty="0"/>
              <a:t>Capital Asset Pricing Model (CAPM)</a:t>
            </a:r>
          </a:p>
          <a:p>
            <a:pPr lvl="1"/>
            <a:r>
              <a:rPr lang="en-US" sz="3200" dirty="0"/>
              <a:t>univariate ordinary least-squares (OLS) regression</a:t>
            </a:r>
            <a:endParaRPr lang="en-US" sz="3500" dirty="0"/>
          </a:p>
          <a:p>
            <a:r>
              <a:rPr lang="en-US" sz="3500" dirty="0"/>
              <a:t>Arbitrage Pricing Theory (APT)</a:t>
            </a:r>
          </a:p>
          <a:p>
            <a:pPr lvl="1"/>
            <a:r>
              <a:rPr lang="en-US" sz="3200" dirty="0"/>
              <a:t>multivariate ordinary least-squares (OLS)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836295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</p:spTree>
    <p:extLst>
      <p:ext uri="{BB962C8B-B14F-4D97-AF65-F5344CB8AC3E}">
        <p14:creationId xmlns:p14="http://schemas.microsoft.com/office/powerpoint/2010/main" val="3399033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63050"/>
          </a:xfrm>
        </p:spPr>
        <p:txBody>
          <a:bodyPr>
            <a:noAutofit/>
          </a:bodyPr>
          <a:lstStyle/>
          <a:p>
            <a:r>
              <a:rPr lang="en-US" sz="3200" dirty="0"/>
              <a:t>Yves </a:t>
            </a:r>
            <a:r>
              <a:rPr lang="en-US" sz="3200" dirty="0" err="1"/>
              <a:t>Hilpisch</a:t>
            </a:r>
            <a:r>
              <a:rPr lang="en-US" sz="3200" dirty="0"/>
              <a:t> (2020), </a:t>
            </a:r>
            <a:br>
              <a:rPr lang="en-US" sz="3200" dirty="0"/>
            </a:br>
            <a:r>
              <a:rPr lang="en-US" sz="3600" dirty="0">
                <a:solidFill>
                  <a:srgbClr val="FF0000"/>
                </a:solidFill>
              </a:rPr>
              <a:t>Artificial Intelligence in Finance: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A Python-Based Guide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2400" dirty="0"/>
              <a:t>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D198D-8FBC-0246-87BA-DA0DA451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24" y="1951892"/>
            <a:ext cx="3517940" cy="4610352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3"/>
              </a:rPr>
              <a:t>https://www.amazon.com/Artificial-Intelligence-Finance-Python-Based-Guide/dp/1492055433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93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306A9B-8C06-B54A-9086-0439A496E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767145"/>
            <a:ext cx="10218172" cy="5844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https://github.com/yhilpisch/aiif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246" y="3340540"/>
            <a:ext cx="2098634" cy="2750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3168161" y="726975"/>
            <a:ext cx="4375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https://github.com/yhilpisch/aiif</a:t>
            </a:r>
          </a:p>
        </p:txBody>
      </p:sp>
    </p:spTree>
    <p:extLst>
      <p:ext uri="{BB962C8B-B14F-4D97-AF65-F5344CB8AC3E}">
        <p14:creationId xmlns:p14="http://schemas.microsoft.com/office/powerpoint/2010/main" val="3415988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https://github.com/yhilpisch/aiif/tree/main/code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6E88E-2946-E944-881D-2F168DE4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24" y="726975"/>
            <a:ext cx="10189216" cy="5835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154" y="2578551"/>
            <a:ext cx="3043677" cy="3988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2992315" y="1590119"/>
            <a:ext cx="7505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https://github.com/yhilpisch/aiif/tree/main/code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732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7" y="274638"/>
            <a:ext cx="10003349" cy="6245225"/>
          </a:xfrm>
        </p:spPr>
        <p:txBody>
          <a:bodyPr/>
          <a:lstStyle/>
          <a:p>
            <a:r>
              <a:rPr lang="en-US" sz="9600" dirty="0">
                <a:solidFill>
                  <a:srgbClr val="C00000"/>
                </a:solidFill>
              </a:rPr>
              <a:t>Financial Theories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576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5"/>
              </a:rPr>
              <a:t>https://tinyurl.com/aintpupython101</a:t>
            </a:r>
            <a:endParaRPr lang="en-US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17530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98233-F0F3-3044-906F-D65419AD4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584" y="1012433"/>
            <a:ext cx="10196573" cy="54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5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E75F4-177D-594C-8C43-AAF96553B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8761"/>
            <a:ext cx="9144000" cy="5142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13CBF5-4EE7-8148-9B70-A417B20577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7221895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CC5D5-43F2-4F41-83A9-56DFEC1D1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50086"/>
            <a:ext cx="9144000" cy="5203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3EDFA6-FD81-E743-8AF7-B826E4142B5B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0345868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E1A8C-B953-E849-AB2C-F9A17B22F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4122"/>
            <a:ext cx="9144000" cy="50872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8E54D8-E432-144F-8A22-12FDE6AC37F0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508006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1C654-DDFB-D94E-B1C6-4456CB1A8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1088"/>
            <a:ext cx="9144000" cy="52002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7D773-211E-6A4A-A315-DD253945B7F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1439717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C5A12-43F7-AC4F-B50D-0E827CC13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7761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D92877-42A2-A440-9CD5-8FAACC81717A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8A8653-A697-274D-8D79-35B54DE64BA6}"/>
              </a:ext>
            </a:extLst>
          </p:cNvPr>
          <p:cNvSpPr/>
          <p:nvPr/>
        </p:nvSpPr>
        <p:spPr>
          <a:xfrm>
            <a:off x="3432248" y="1048688"/>
            <a:ext cx="6264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Portfolio Optimization</a:t>
            </a:r>
          </a:p>
          <a:p>
            <a:r>
              <a:rPr lang="en-US" b="1" dirty="0">
                <a:solidFill>
                  <a:srgbClr val="C00000"/>
                </a:solidFill>
              </a:rPr>
              <a:t>Efficient Frontier Portfolio Optimization</a:t>
            </a:r>
          </a:p>
        </p:txBody>
      </p:sp>
    </p:spTree>
    <p:extLst>
      <p:ext uri="{BB962C8B-B14F-4D97-AF65-F5344CB8AC3E}">
        <p14:creationId xmlns:p14="http://schemas.microsoft.com/office/powerpoint/2010/main" val="19594661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Uncertainty and Risk</a:t>
            </a:r>
          </a:p>
          <a:p>
            <a:r>
              <a:rPr lang="en-US" sz="4400" dirty="0"/>
              <a:t>Expected Utility Theory (EUT)</a:t>
            </a:r>
          </a:p>
          <a:p>
            <a:r>
              <a:rPr lang="en-US" sz="4400" dirty="0"/>
              <a:t>Mean-Variance Portfolio Theory (MVPT)</a:t>
            </a:r>
          </a:p>
          <a:p>
            <a:r>
              <a:rPr lang="en-US" sz="4400" dirty="0"/>
              <a:t>Capital Asset Pricing Model (CAPM)</a:t>
            </a:r>
          </a:p>
          <a:p>
            <a:r>
              <a:rPr lang="en-US" sz="4400" dirty="0"/>
              <a:t>Arbitrage Pricing Theory (APT)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454281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89" y="1007165"/>
            <a:ext cx="11123222" cy="55126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Yves </a:t>
            </a:r>
            <a:r>
              <a:rPr lang="en-US" sz="2400" b="0" dirty="0" err="1"/>
              <a:t>Hilpisch</a:t>
            </a:r>
            <a:r>
              <a:rPr lang="en-US" sz="2400" b="0" dirty="0"/>
              <a:t> (2020), Artificial Intelligence in Finance: A Python-Based Guide, O’Reilly Media, </a:t>
            </a:r>
            <a:r>
              <a:rPr lang="en-US" sz="2400" b="0" dirty="0">
                <a:hlinkClick r:id="rId2"/>
              </a:rPr>
              <a:t>https://github.com/yhilpisch/aiif</a:t>
            </a:r>
            <a:r>
              <a:rPr lang="en-US" sz="2400" b="0" dirty="0"/>
              <a:t> 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Fishburn</a:t>
            </a:r>
            <a:r>
              <a:rPr lang="en-US" sz="2400" b="0" dirty="0"/>
              <a:t>, P. C. (1968). Utility theory. Management science, 14(5), 335-378.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Fama</a:t>
            </a:r>
            <a:r>
              <a:rPr lang="en-US" sz="2400" b="0" dirty="0"/>
              <a:t>, E. F., &amp; French, K. R. (2004). The capital asset pricing model: Theory and evidence. Journal of economic perspectives, 18(3), 25-46.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Markowitz, H. (1952). PORTFOLIO SELECTION. The Journal of Finance, 7(1), 77-91.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Pratt, J. W. (1964). Risk aversion in the small and in the large, econometrics 32, </a:t>
            </a:r>
            <a:r>
              <a:rPr lang="en-US" sz="2400" b="0" dirty="0" err="1"/>
              <a:t>jan.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Ross, S. A. (1976). The arbitrage theory of capital asset pricing. Journal of Economic Theory, 13(3), 341-60.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Sharpe, W. F. (1964). Capital asset prices: A theory of market equilibrium under conditions of risk. The journal of finance, 19(3), 425-442.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Min-</a:t>
            </a:r>
            <a:r>
              <a:rPr lang="en-US" sz="2400" b="0" dirty="0" err="1"/>
              <a:t>Yuh</a:t>
            </a:r>
            <a:r>
              <a:rPr lang="en-US" sz="2400" b="0" dirty="0"/>
              <a:t> Day (2021), Python 101, </a:t>
            </a:r>
            <a:r>
              <a:rPr lang="en-US" sz="2400" b="0" dirty="0">
                <a:hlinkClick r:id="rId3"/>
              </a:rPr>
              <a:t>https://tinyurl.com/aintpupython101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33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Financial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Uncertainty and Risk</a:t>
            </a:r>
          </a:p>
          <a:p>
            <a:r>
              <a:rPr lang="en-US" sz="4400" dirty="0">
                <a:solidFill>
                  <a:srgbClr val="C00000"/>
                </a:solidFill>
              </a:rPr>
              <a:t>Expected Utility Theory (EUT)</a:t>
            </a:r>
          </a:p>
          <a:p>
            <a:r>
              <a:rPr lang="en-US" sz="4400" dirty="0">
                <a:solidFill>
                  <a:srgbClr val="C00000"/>
                </a:solidFill>
              </a:rPr>
              <a:t>Mean-Variance Portfolio Theory (MVPT)</a:t>
            </a:r>
          </a:p>
          <a:p>
            <a:r>
              <a:rPr lang="en-US" sz="4400" dirty="0">
                <a:solidFill>
                  <a:srgbClr val="C00000"/>
                </a:solidFill>
              </a:rPr>
              <a:t>Capital Asset Pricing Model (CAPM)</a:t>
            </a:r>
          </a:p>
          <a:p>
            <a:r>
              <a:rPr lang="en-US" sz="4400" dirty="0">
                <a:solidFill>
                  <a:srgbClr val="C00000"/>
                </a:solidFill>
              </a:rPr>
              <a:t>Arbitrage Pricing Theory (APT)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00279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Normative Financial </a:t>
            </a:r>
            <a:br>
              <a:rPr lang="en-US" dirty="0"/>
            </a:br>
            <a:r>
              <a:rPr lang="en-US" dirty="0"/>
              <a:t>Theories and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2C53C-7159-524C-BDBF-80482D794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Normative Theory</a:t>
            </a:r>
          </a:p>
          <a:p>
            <a:pPr lvl="1"/>
            <a:r>
              <a:rPr lang="en-US" sz="3200" dirty="0"/>
              <a:t>Based on </a:t>
            </a:r>
            <a:r>
              <a:rPr lang="en-US" sz="3200" dirty="0">
                <a:solidFill>
                  <a:srgbClr val="C00000"/>
                </a:solidFill>
              </a:rPr>
              <a:t>assumptions (mathematically, axioms)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C00000"/>
                </a:solidFill>
              </a:rPr>
              <a:t>derives insights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results</a:t>
            </a:r>
            <a:r>
              <a:rPr lang="en-US" sz="3200" dirty="0"/>
              <a:t>, and more from </a:t>
            </a:r>
            <a:r>
              <a:rPr lang="en-US" sz="3200" dirty="0">
                <a:solidFill>
                  <a:schemeClr val="accent1"/>
                </a:solidFill>
              </a:rPr>
              <a:t>the set of relevant assumptions</a:t>
            </a:r>
            <a:r>
              <a:rPr lang="en-US" sz="3200" dirty="0"/>
              <a:t>.</a:t>
            </a:r>
          </a:p>
          <a:p>
            <a:r>
              <a:rPr lang="en-US" dirty="0"/>
              <a:t>Positive theory</a:t>
            </a:r>
          </a:p>
          <a:p>
            <a:pPr lvl="1"/>
            <a:r>
              <a:rPr lang="en-US" sz="3200" dirty="0"/>
              <a:t>Based on </a:t>
            </a:r>
            <a:r>
              <a:rPr lang="en-US" sz="3200" dirty="0">
                <a:solidFill>
                  <a:srgbClr val="C00000"/>
                </a:solidFill>
              </a:rPr>
              <a:t>observation, experiments, data, relationships</a:t>
            </a:r>
            <a:r>
              <a:rPr lang="en-US" sz="3200" dirty="0"/>
              <a:t>, and the like and </a:t>
            </a:r>
            <a:r>
              <a:rPr lang="en-US" sz="3200" dirty="0">
                <a:solidFill>
                  <a:srgbClr val="C00000"/>
                </a:solidFill>
              </a:rPr>
              <a:t>describes phenomena given the insights </a:t>
            </a:r>
            <a:r>
              <a:rPr lang="en-US" sz="3200" dirty="0"/>
              <a:t>gained from the available information and the derived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65851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Normative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5668-B277-A941-B55E-38021F1F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6"/>
            <a:ext cx="11222181" cy="4892633"/>
          </a:xfrm>
        </p:spPr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>
                <a:solidFill>
                  <a:srgbClr val="C00000"/>
                </a:solidFill>
              </a:rPr>
              <a:t>CAPM</a:t>
            </a:r>
            <a:r>
              <a:rPr lang="en-US" sz="3600" dirty="0"/>
              <a:t> is based on many unrealistic assumptions. </a:t>
            </a:r>
          </a:p>
          <a:p>
            <a:pPr lvl="1"/>
            <a:r>
              <a:rPr lang="en-US" sz="3600" dirty="0"/>
              <a:t>The assumption that investors care only about the mean and variance of one-period portfolio returns is extreme. </a:t>
            </a:r>
            <a:br>
              <a:rPr lang="en-US" sz="3600" dirty="0"/>
            </a:br>
            <a:r>
              <a:rPr lang="en-US" sz="3600" dirty="0"/>
              <a:t>(Eugene </a:t>
            </a:r>
            <a:r>
              <a:rPr lang="en-US" sz="3600" dirty="0" err="1"/>
              <a:t>Fama</a:t>
            </a:r>
            <a:r>
              <a:rPr lang="en-US" sz="3600" dirty="0"/>
              <a:t> and Kenneth French, 2004)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6783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Uncertainty and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Financial theory deals with investment, trading, and valuation in the presence of </a:t>
            </a:r>
            <a:r>
              <a:rPr lang="en-US" sz="4400" dirty="0">
                <a:solidFill>
                  <a:srgbClr val="C00000"/>
                </a:solidFill>
              </a:rPr>
              <a:t>uncertainty</a:t>
            </a:r>
            <a:r>
              <a:rPr lang="en-US" sz="4400" dirty="0"/>
              <a:t> and </a:t>
            </a:r>
            <a:r>
              <a:rPr lang="en-US" sz="4400" dirty="0">
                <a:solidFill>
                  <a:srgbClr val="C00000"/>
                </a:solidFill>
              </a:rPr>
              <a:t>risk</a:t>
            </a:r>
            <a:r>
              <a:rPr lang="en-US" sz="4400" dirty="0"/>
              <a:t>.</a:t>
            </a:r>
          </a:p>
          <a:p>
            <a:r>
              <a:rPr lang="en-US" sz="4400" dirty="0"/>
              <a:t>The focus is on fundamental concepts from </a:t>
            </a:r>
            <a:r>
              <a:rPr lang="en-US" sz="4400" dirty="0">
                <a:solidFill>
                  <a:srgbClr val="C00000"/>
                </a:solidFill>
              </a:rPr>
              <a:t>probability theory </a:t>
            </a:r>
            <a:r>
              <a:rPr lang="en-US" sz="4400" dirty="0"/>
              <a:t>that build the backbone of </a:t>
            </a:r>
            <a:r>
              <a:rPr lang="en-US" sz="4400" dirty="0">
                <a:solidFill>
                  <a:srgbClr val="C00000"/>
                </a:solidFill>
              </a:rPr>
              <a:t>quantitative finance</a:t>
            </a:r>
            <a:r>
              <a:rPr lang="en-US" sz="4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693629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8990</TotalTime>
  <Words>3447</Words>
  <Application>Microsoft Macintosh PowerPoint</Application>
  <PresentationFormat>Widescreen</PresentationFormat>
  <Paragraphs>346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Heiti TC Medium</vt:lpstr>
      <vt:lpstr>Arial</vt:lpstr>
      <vt:lpstr>Calibri</vt:lpstr>
      <vt:lpstr>Cambria Math</vt:lpstr>
      <vt:lpstr>Times New Roman</vt:lpstr>
      <vt:lpstr>Office Theme</vt:lpstr>
      <vt:lpstr>財務金融理論  (Finance Theory)</vt:lpstr>
      <vt:lpstr>課程大綱 (Syllabus)</vt:lpstr>
      <vt:lpstr>課程大綱 (Syllabus)</vt:lpstr>
      <vt:lpstr>課程大綱 (Syllabus)</vt:lpstr>
      <vt:lpstr>Financial Theories</vt:lpstr>
      <vt:lpstr>Financial Theories</vt:lpstr>
      <vt:lpstr>Major Normative Financial  Theories and Models</vt:lpstr>
      <vt:lpstr>Normative Finance</vt:lpstr>
      <vt:lpstr>Uncertainty and Risk</vt:lpstr>
      <vt:lpstr>Risk and Return</vt:lpstr>
      <vt:lpstr>Sharpe Ratio</vt:lpstr>
      <vt:lpstr>Sharpe Ratio</vt:lpstr>
      <vt:lpstr>Sortino Ratio</vt:lpstr>
      <vt:lpstr>Max Drawdown</vt:lpstr>
      <vt:lpstr>Traded Assets</vt:lpstr>
      <vt:lpstr>Arbitrage Pricing</vt:lpstr>
      <vt:lpstr>Expected Utility Theory (EUT)</vt:lpstr>
      <vt:lpstr>Expected Utility Theory</vt:lpstr>
      <vt:lpstr>Preferences of an Agent</vt:lpstr>
      <vt:lpstr>Utility functions</vt:lpstr>
      <vt:lpstr>Expected Utility Functions</vt:lpstr>
      <vt:lpstr>Risk aversion</vt:lpstr>
      <vt:lpstr>Mean-Variance Portfolio Theory (MVPT)</vt:lpstr>
      <vt:lpstr>Mean-Variance Portfolio Theory (MVPT)</vt:lpstr>
      <vt:lpstr>Mean-Variance Portfolio Theory (MVPT)</vt:lpstr>
      <vt:lpstr>Sharpe ratio</vt:lpstr>
      <vt:lpstr>Investment Opportunity Set Simulated expected portfolio volatility and return (one risky asset)</vt:lpstr>
      <vt:lpstr>Investment Opportunity Set Simulated expected portfolio volatility and return (two risky assets)</vt:lpstr>
      <vt:lpstr>Minimum volatility and maximum Sharpe ratio portfolios</vt:lpstr>
      <vt:lpstr>Efficient Frontier</vt:lpstr>
      <vt:lpstr>Portfolio Optimization Efficient Frontier</vt:lpstr>
      <vt:lpstr>Portfolio Optimization Efficient Frontier</vt:lpstr>
      <vt:lpstr>Efficient Frontier</vt:lpstr>
      <vt:lpstr>Portfolio Optimization and  Algorithmic Trading</vt:lpstr>
      <vt:lpstr>Capital Asset Pricing Model  (CAPM)</vt:lpstr>
      <vt:lpstr>Capital Asset Pricing Model  (CAPM)</vt:lpstr>
      <vt:lpstr>Capital Asset Pricing Model  (CAPM)</vt:lpstr>
      <vt:lpstr>Capital Asset Pricing Model  (CAPM)</vt:lpstr>
      <vt:lpstr>Capital Market Line (CML)</vt:lpstr>
      <vt:lpstr> Capital Market Line with Two Risky Assets</vt:lpstr>
      <vt:lpstr>Indifference curves in risk-return space</vt:lpstr>
      <vt:lpstr>Optimal Portfolio on the  Capital Market Line (CML)</vt:lpstr>
      <vt:lpstr>Arbitrage Pricing Theory  (APT)</vt:lpstr>
      <vt:lpstr>Arbitrage Pricing Theory  (APT)</vt:lpstr>
      <vt:lpstr>Capital Asset Pricing Model (CAPM)  Arbitrage Pricing Theory (APT)</vt:lpstr>
      <vt:lpstr>The Quant Finance PyData Stack</vt:lpstr>
      <vt:lpstr>Yves Hilpisch (2020),  Artificial Intelligence in Finance:  A Python-Based Guide,  O’Reilly</vt:lpstr>
      <vt:lpstr>Yves Hilpisch (2020), Artificial Intelligence in Finance: A Python-Based Guide, O’Reilly</vt:lpstr>
      <vt:lpstr>Yves Hilpisch (2020), Artificial Intelligence in Finance: A Python-Based Guide, O’Reilly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</vt:vector>
  </TitlesOfParts>
  <Manager/>
  <Company>NTPU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智慧金融量化分析 (Artificial Intelligence in Finance and Quantitative Analysis)</dc:title>
  <dc:subject/>
  <dc:creator>MYDAY</dc:creator>
  <cp:keywords>智慧金融, 量化分析, Artificial Intelligence in Finance, Quantitative Analysis</cp:keywords>
  <dc:description>智慧金融量化分析 (Artificial Intelligence in Finance and Quantitative Analysis)</dc:description>
  <cp:lastModifiedBy>imyday@gmail.com</cp:lastModifiedBy>
  <cp:revision>417</cp:revision>
  <cp:lastPrinted>2020-12-23T14:44:17Z</cp:lastPrinted>
  <dcterms:created xsi:type="dcterms:W3CDTF">2019-09-12T03:09:52Z</dcterms:created>
  <dcterms:modified xsi:type="dcterms:W3CDTF">2021-11-02T00:00:15Z</dcterms:modified>
  <cp:category/>
</cp:coreProperties>
</file>