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3462" r:id="rId2"/>
    <p:sldId id="3463" r:id="rId3"/>
    <p:sldId id="3464" r:id="rId4"/>
    <p:sldId id="3469" r:id="rId5"/>
    <p:sldId id="3470" r:id="rId6"/>
    <p:sldId id="3471" r:id="rId7"/>
    <p:sldId id="3472" r:id="rId8"/>
    <p:sldId id="3473" r:id="rId9"/>
    <p:sldId id="3474" r:id="rId10"/>
    <p:sldId id="3475" r:id="rId11"/>
    <p:sldId id="3476" r:id="rId12"/>
    <p:sldId id="3477" r:id="rId13"/>
    <p:sldId id="3478" r:id="rId14"/>
    <p:sldId id="3479" r:id="rId15"/>
    <p:sldId id="3480" r:id="rId16"/>
    <p:sldId id="3481" r:id="rId17"/>
    <p:sldId id="3482" r:id="rId18"/>
    <p:sldId id="3484" r:id="rId19"/>
    <p:sldId id="3483" r:id="rId20"/>
    <p:sldId id="3486" r:id="rId21"/>
    <p:sldId id="3487" r:id="rId22"/>
    <p:sldId id="3488" r:id="rId23"/>
    <p:sldId id="3489" r:id="rId24"/>
    <p:sldId id="1270" r:id="rId25"/>
    <p:sldId id="1151" r:id="rId26"/>
    <p:sldId id="1266" r:id="rId27"/>
    <p:sldId id="1273" r:id="rId28"/>
    <p:sldId id="3228" r:id="rId29"/>
    <p:sldId id="3229" r:id="rId30"/>
    <p:sldId id="2965" r:id="rId31"/>
    <p:sldId id="3222" r:id="rId32"/>
    <p:sldId id="3164" r:id="rId33"/>
    <p:sldId id="944" r:id="rId34"/>
    <p:sldId id="1110" r:id="rId35"/>
    <p:sldId id="945" r:id="rId36"/>
    <p:sldId id="946" r:id="rId37"/>
    <p:sldId id="1156" r:id="rId38"/>
    <p:sldId id="1158" r:id="rId39"/>
    <p:sldId id="947" r:id="rId40"/>
    <p:sldId id="1219" r:id="rId41"/>
    <p:sldId id="1220" r:id="rId42"/>
    <p:sldId id="1221" r:id="rId43"/>
    <p:sldId id="1222" r:id="rId44"/>
    <p:sldId id="1223" r:id="rId45"/>
    <p:sldId id="1224" r:id="rId46"/>
    <p:sldId id="1225" r:id="rId47"/>
    <p:sldId id="1226" r:id="rId48"/>
    <p:sldId id="1227" r:id="rId49"/>
    <p:sldId id="1228" r:id="rId50"/>
    <p:sldId id="1229" r:id="rId51"/>
    <p:sldId id="1230" r:id="rId52"/>
    <p:sldId id="1231" r:id="rId53"/>
    <p:sldId id="1232" r:id="rId54"/>
    <p:sldId id="1233" r:id="rId55"/>
    <p:sldId id="1234" r:id="rId56"/>
    <p:sldId id="1413" r:id="rId57"/>
    <p:sldId id="1414" r:id="rId58"/>
    <p:sldId id="1415" r:id="rId59"/>
    <p:sldId id="1416" r:id="rId60"/>
    <p:sldId id="1498" r:id="rId61"/>
    <p:sldId id="1625" r:id="rId62"/>
    <p:sldId id="1626" r:id="rId63"/>
    <p:sldId id="2716" r:id="rId64"/>
    <p:sldId id="2682" r:id="rId65"/>
    <p:sldId id="1005" r:id="rId66"/>
    <p:sldId id="1006" r:id="rId67"/>
    <p:sldId id="3485" r:id="rId68"/>
    <p:sldId id="3466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09"/>
    <p:restoredTop sz="94677"/>
  </p:normalViewPr>
  <p:slideViewPr>
    <p:cSldViewPr snapToGrid="0" snapToObjects="1">
      <p:cViewPr varScale="1">
        <p:scale>
          <a:sx n="93" d="100"/>
          <a:sy n="93" d="100"/>
        </p:scale>
        <p:origin x="20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21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ntpu.edu.tw/~myday" TargetMode="External"/><Relationship Id="rId13" Type="http://schemas.openxmlformats.org/officeDocument/2006/relationships/image" Target="../media/image5.png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mail.im.tku.edu.tw/~myday/" TargetMode="External"/><Relationship Id="rId12" Type="http://schemas.openxmlformats.org/officeDocument/2006/relationships/image" Target="../media/image4.png"/><Relationship Id="rId2" Type="http://schemas.openxmlformats.org/officeDocument/2006/relationships/hyperlink" Target="https://web.ntpu.edu.tw/~myday/cindex.htm" TargetMode="External"/><Relationship Id="rId16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is.ntpu.edu.tw/en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www.mis.ntpu.edu.tw/" TargetMode="Externa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1.jpeg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.jpeg"/><Relationship Id="rId5" Type="http://schemas.openxmlformats.org/officeDocument/2006/relationships/image" Target="../media/image6.jp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amazon.com/Python-Algorithmic-Trading-Cloud-Deployment/dp/149205335X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amazon.com/Financial-Theory-Python-Gentle-Introduction/dp/1098104358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amazon.com/DeFi-Future-Finance-Campbell-Harvey-ebook/dp/B09DJV2QLC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amazon.com/Python-Finance-Mastering-Data-Driven/dp/1492024333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www.amazon.com/Python-Finance-powerful-quantitative-analysis/dp/1787125696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://meet.google.com/uaq-vmjj-vf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ageron/handson-ml2/blob/master/15_processing_sequences_using_rnns_and_cnns.ipynb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s://web.ntpu.edu.tw/~myday/cindex.htm#projects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.jpeg"/><Relationship Id="rId3" Type="http://schemas.openxmlformats.org/officeDocument/2006/relationships/hyperlink" Target="http://www.mis.ntpu.edu.tw/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5.png"/><Relationship Id="rId2" Type="http://schemas.openxmlformats.org/officeDocument/2006/relationships/hyperlink" Target="https://www.ntpu.edu.tw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8.tiff"/><Relationship Id="rId5" Type="http://schemas.openxmlformats.org/officeDocument/2006/relationships/hyperlink" Target="http://web.ntpu.edu.tw/~myday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mis.ntpu.edu.tw/en/" TargetMode="External"/><Relationship Id="rId9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498" y="1114456"/>
            <a:ext cx="10817004" cy="2167808"/>
          </a:xfrm>
        </p:spPr>
        <p:txBody>
          <a:bodyPr>
            <a:noAutofit/>
          </a:bodyPr>
          <a:lstStyle/>
          <a:p>
            <a:r>
              <a:rPr lang="zh-TW" altLang="en-US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智慧金融量化分析概論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(Introduction to Artificial Intelligence </a:t>
            </a:r>
            <a:b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 Finance and Quantitative Analysis)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1030777"/>
          </a:xfrm>
        </p:spPr>
        <p:txBody>
          <a:bodyPr/>
          <a:lstStyle/>
          <a:p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智慧金融量化分析 </a:t>
            </a:r>
            <a:b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(Artificial Intelligence in Finance and Quantitative Analysis)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157141"/>
            <a:ext cx="8440972" cy="245948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2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2800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Min-Yuh Day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28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4"/>
              </a:rPr>
              <a:t>國立臺北大學</a:t>
            </a:r>
            <a:r>
              <a:rPr lang="zh-TW" altLang="en-US" sz="14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5"/>
              </a:rPr>
              <a:t>資訊管理研究所</a:t>
            </a:r>
            <a:endParaRPr lang="en-US" altLang="zh-TW" sz="14400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7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10527" t="1544" r="10527" b="25148"/>
          <a:stretch>
            <a:fillRect/>
          </a:stretch>
        </p:blipFill>
        <p:spPr bwMode="auto">
          <a:xfrm>
            <a:off x="1374973" y="4502931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547" y="5057504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532" y="5489820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727" y="5485126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194" y="4535116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352270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1101AIFQA01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2021)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2021-09-28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商學院學習目標</a:t>
            </a:r>
            <a:r>
              <a:rPr lang="en-US" altLang="zh-TW" dirty="0"/>
              <a:t>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en-US" dirty="0"/>
              <a:t>College Learning Goals)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3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系所學習目標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en-US" dirty="0"/>
              <a:t>Department Learning Goals)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1   2021/09/28   </a:t>
            </a:r>
            <a:r>
              <a:rPr lang="zh-TW" altLang="en-US" sz="2800" dirty="0">
                <a:solidFill>
                  <a:srgbClr val="C00000"/>
                </a:solidFill>
              </a:rPr>
              <a:t>智慧金融量化分析概論 </a:t>
            </a:r>
            <a:br>
              <a:rPr lang="en-US" altLang="zh-TW" sz="2800" dirty="0">
                <a:solidFill>
                  <a:srgbClr val="C00000"/>
                </a:solidFill>
              </a:rPr>
            </a:br>
            <a:r>
              <a:rPr lang="en-US" altLang="zh-TW" sz="2000" dirty="0">
                <a:solidFill>
                  <a:srgbClr val="C00000"/>
                </a:solidFill>
              </a:rPr>
              <a:t>                                          </a:t>
            </a:r>
            <a:r>
              <a:rPr lang="en-US" altLang="zh-TW" sz="2100" dirty="0">
                <a:solidFill>
                  <a:srgbClr val="C00000"/>
                </a:solidFill>
              </a:rPr>
              <a:t>(</a:t>
            </a:r>
            <a:r>
              <a:rPr lang="en-US" sz="2100" dirty="0">
                <a:solidFill>
                  <a:srgbClr val="C00000"/>
                </a:solidFill>
              </a:rPr>
              <a:t>Introduction to Artificial Intelligence in Finance and Quantitative Analysis)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2   2021/10/05   AI </a:t>
            </a:r>
            <a:r>
              <a:rPr lang="zh-TW" altLang="en-US" sz="2800" dirty="0"/>
              <a:t>金融科技</a:t>
            </a:r>
            <a:r>
              <a:rPr lang="en-US" altLang="zh-TW" sz="2800" dirty="0"/>
              <a:t>: </a:t>
            </a:r>
            <a:r>
              <a:rPr lang="zh-TW" altLang="en-US" sz="2800" dirty="0"/>
              <a:t>金融服務創新應用 </a:t>
            </a:r>
            <a:br>
              <a:rPr lang="en-US" altLang="zh-TW" sz="2800" dirty="0"/>
            </a:br>
            <a:r>
              <a:rPr lang="en-US" altLang="zh-TW" sz="2800" dirty="0"/>
              <a:t>                              </a:t>
            </a:r>
            <a:r>
              <a:rPr lang="en-US" altLang="zh-TW" sz="2600" dirty="0"/>
              <a:t>(</a:t>
            </a:r>
            <a:r>
              <a:rPr lang="en-US" sz="2600" dirty="0"/>
              <a:t>AI in FinTech: Financial Services Innovation and Application)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3   2021/10/12   </a:t>
            </a:r>
            <a:r>
              <a:rPr lang="zh-TW" altLang="en-US" sz="2800" dirty="0"/>
              <a:t>投資心理學與行為財務學 </a:t>
            </a:r>
            <a:br>
              <a:rPr lang="en-US" altLang="zh-TW" sz="2800" dirty="0"/>
            </a:br>
            <a:r>
              <a:rPr lang="en-US" altLang="zh-TW" sz="2800" dirty="0"/>
              <a:t>                              (</a:t>
            </a:r>
            <a:r>
              <a:rPr lang="en-US" sz="2800" dirty="0"/>
              <a:t>Investing Psychology and Behavioral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4   2021/10/19   </a:t>
            </a:r>
            <a:r>
              <a:rPr lang="zh-TW" altLang="en-US" sz="2800" dirty="0"/>
              <a:t>財務金融事件研究法 </a:t>
            </a:r>
            <a:r>
              <a:rPr lang="en-US" altLang="zh-TW" sz="2800" dirty="0"/>
              <a:t>(</a:t>
            </a:r>
            <a:r>
              <a:rPr lang="en-US" sz="2800" dirty="0"/>
              <a:t>Event Studies in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7030A0"/>
                </a:solidFill>
              </a:rPr>
              <a:t>5   2021/10/26   </a:t>
            </a:r>
            <a:r>
              <a:rPr lang="zh-TW" altLang="en-US" sz="2800" dirty="0">
                <a:solidFill>
                  <a:srgbClr val="7030A0"/>
                </a:solidFill>
              </a:rPr>
              <a:t>智慧金融量化分析個案研究 </a:t>
            </a:r>
            <a:r>
              <a:rPr lang="en-US" sz="2800" dirty="0">
                <a:solidFill>
                  <a:srgbClr val="7030A0"/>
                </a:solidFill>
              </a:rPr>
              <a:t>I 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                              (Case Study on AI in Finance and Quantitative Analysis I)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6   2021/11/02   </a:t>
            </a:r>
            <a:r>
              <a:rPr lang="zh-TW" altLang="en-US" sz="2800" dirty="0"/>
              <a:t>財務金融理論 </a:t>
            </a:r>
            <a:r>
              <a:rPr lang="en-US" altLang="zh-TW" sz="2800" dirty="0"/>
              <a:t>(</a:t>
            </a:r>
            <a:r>
              <a:rPr lang="en-US" sz="2800" dirty="0"/>
              <a:t>Finance Theory)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39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7   2021/11/09   </a:t>
            </a:r>
            <a:r>
              <a:rPr lang="zh-TW" altLang="en-US" sz="2800" dirty="0"/>
              <a:t>數據驅動財務金融 </a:t>
            </a:r>
            <a:r>
              <a:rPr lang="en-US" altLang="zh-TW" sz="2800" dirty="0"/>
              <a:t>(</a:t>
            </a:r>
            <a:r>
              <a:rPr lang="en-US" sz="2800" dirty="0"/>
              <a:t>Data-Driven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2021/11/16  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期中報告 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Midterm Project Report)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9   2021/11/23   </a:t>
            </a:r>
            <a:r>
              <a:rPr lang="zh-TW" altLang="en-US" sz="2800" dirty="0"/>
              <a:t>金融計量經濟學 </a:t>
            </a:r>
            <a:r>
              <a:rPr lang="en-US" altLang="zh-TW" sz="2800" dirty="0"/>
              <a:t>(</a:t>
            </a:r>
            <a:r>
              <a:rPr lang="en-US" sz="2800" dirty="0"/>
              <a:t>Financial Econometrics)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10   2021/11/30   </a:t>
            </a:r>
            <a:r>
              <a:rPr lang="zh-TW" altLang="en-US" sz="2800" dirty="0"/>
              <a:t>人工智慧優先金融 </a:t>
            </a:r>
            <a:r>
              <a:rPr lang="en-US" altLang="zh-TW" sz="2800" dirty="0"/>
              <a:t>(</a:t>
            </a:r>
            <a:r>
              <a:rPr lang="en-US" sz="2800" dirty="0"/>
              <a:t>AI-First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0070C0"/>
                </a:solidFill>
              </a:rPr>
              <a:t>11   2021/12/07   </a:t>
            </a:r>
            <a:r>
              <a:rPr lang="zh-TW" altLang="en-US" sz="2800" dirty="0">
                <a:solidFill>
                  <a:srgbClr val="0070C0"/>
                </a:solidFill>
              </a:rPr>
              <a:t>智慧金融量化分析產業實務 </a:t>
            </a:r>
            <a:br>
              <a:rPr lang="en-US" altLang="zh-TW" sz="2800" dirty="0">
                <a:solidFill>
                  <a:srgbClr val="0070C0"/>
                </a:solidFill>
              </a:rPr>
            </a:br>
            <a:r>
              <a:rPr lang="en-US" altLang="zh-TW" sz="2800" dirty="0">
                <a:solidFill>
                  <a:srgbClr val="0070C0"/>
                </a:solidFill>
              </a:rPr>
              <a:t>                                </a:t>
            </a:r>
            <a:r>
              <a:rPr lang="en-US" altLang="zh-TW" sz="2500" dirty="0">
                <a:solidFill>
                  <a:srgbClr val="0070C0"/>
                </a:solidFill>
              </a:rPr>
              <a:t>(</a:t>
            </a:r>
            <a:r>
              <a:rPr lang="en-US" sz="2500" dirty="0">
                <a:solidFill>
                  <a:srgbClr val="0070C0"/>
                </a:solidFill>
              </a:rPr>
              <a:t>Industry Practices of AI in Finance and Quantitative Analysis 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7030A0"/>
                </a:solidFill>
              </a:rPr>
              <a:t>12   2021/12/14   </a:t>
            </a:r>
            <a:r>
              <a:rPr lang="zh-TW" altLang="en-US" sz="2800" dirty="0">
                <a:solidFill>
                  <a:srgbClr val="7030A0"/>
                </a:solidFill>
              </a:rPr>
              <a:t>智慧金融量化分析個案研究 </a:t>
            </a:r>
            <a:r>
              <a:rPr lang="en-US" sz="2800" dirty="0">
                <a:solidFill>
                  <a:srgbClr val="7030A0"/>
                </a:solidFill>
              </a:rPr>
              <a:t>II 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                                (Case Study on AI in Finance and Quantitative Analysis II)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13   2021/12/21   </a:t>
            </a:r>
            <a:r>
              <a:rPr lang="zh-TW" altLang="en-US" sz="2800" dirty="0"/>
              <a:t>財務金融深度學習</a:t>
            </a:r>
            <a:r>
              <a:rPr lang="en-US" altLang="zh-TW" sz="2800" dirty="0"/>
              <a:t>(</a:t>
            </a:r>
            <a:r>
              <a:rPr lang="en-US" sz="2800" dirty="0"/>
              <a:t>Deep Learning in Finance); </a:t>
            </a:r>
            <a:br>
              <a:rPr lang="en-US" sz="2800" dirty="0"/>
            </a:br>
            <a:r>
              <a:rPr lang="en-US" sz="2800" dirty="0"/>
              <a:t>                                </a:t>
            </a:r>
            <a:r>
              <a:rPr lang="zh-TW" altLang="en-US" sz="2800" dirty="0"/>
              <a:t>財務金融強化學習 </a:t>
            </a:r>
            <a:r>
              <a:rPr lang="en-US" altLang="zh-TW" sz="2800" dirty="0"/>
              <a:t>(</a:t>
            </a:r>
            <a:r>
              <a:rPr lang="en-US" sz="2800" dirty="0"/>
              <a:t>Reinforcement Learning in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14   2021/12/28   </a:t>
            </a:r>
            <a:r>
              <a:rPr lang="zh-TW" altLang="en-US" sz="2800" dirty="0"/>
              <a:t>演算法交易 </a:t>
            </a:r>
            <a:r>
              <a:rPr lang="en-US" altLang="zh-TW" sz="2800" dirty="0"/>
              <a:t>(</a:t>
            </a:r>
            <a:r>
              <a:rPr lang="en-US" sz="2800" dirty="0"/>
              <a:t>Algorithmic Trading); </a:t>
            </a:r>
            <a:br>
              <a:rPr lang="en-US" sz="2800" dirty="0"/>
            </a:br>
            <a:r>
              <a:rPr lang="en-US" sz="2800" dirty="0"/>
              <a:t>                                </a:t>
            </a:r>
            <a:r>
              <a:rPr lang="zh-TW" altLang="en-US" sz="2800" dirty="0"/>
              <a:t>風險管理 </a:t>
            </a:r>
            <a:r>
              <a:rPr lang="en-US" altLang="zh-TW" sz="2800" dirty="0"/>
              <a:t>(</a:t>
            </a:r>
            <a:r>
              <a:rPr lang="en-US" sz="2800" dirty="0"/>
              <a:t>Risk Management); </a:t>
            </a:r>
            <a:br>
              <a:rPr lang="en-US" sz="2800" dirty="0"/>
            </a:br>
            <a:r>
              <a:rPr lang="en-US" sz="2800" dirty="0"/>
              <a:t>                                </a:t>
            </a:r>
            <a:r>
              <a:rPr lang="zh-TW" altLang="en-US" sz="2800" dirty="0"/>
              <a:t>交易機器人與基於事件的回測 </a:t>
            </a:r>
            <a:br>
              <a:rPr lang="en-US" altLang="zh-TW" sz="2800" dirty="0"/>
            </a:br>
            <a:r>
              <a:rPr lang="en-US" altLang="zh-TW" sz="2800" dirty="0"/>
              <a:t>                                (</a:t>
            </a:r>
            <a:r>
              <a:rPr lang="en-US" sz="2800" dirty="0"/>
              <a:t>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2022/01/04  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期末報告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2022/01/11  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期末報告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II (Final Project Report II)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17   2022/01/18   </a:t>
            </a:r>
            <a:r>
              <a:rPr lang="zh-TW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學生自主學習 </a:t>
            </a:r>
            <a:r>
              <a:rPr lang="en-US" altLang="zh-TW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Self-learning)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18   2022/01/25   </a:t>
            </a:r>
            <a:r>
              <a:rPr lang="zh-TW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學生自主學習 </a:t>
            </a:r>
            <a:r>
              <a:rPr lang="en-US" altLang="zh-TW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Self-learning)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3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7642F-FC15-744E-88B5-BE127A72B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9684"/>
            <a:ext cx="11222181" cy="1693696"/>
          </a:xfrm>
        </p:spPr>
        <p:txBody>
          <a:bodyPr>
            <a:normAutofit/>
          </a:bodyPr>
          <a:lstStyle/>
          <a:p>
            <a:r>
              <a:rPr lang="zh-TW" altLang="en-US" dirty="0"/>
              <a:t>教學方法與教學活動</a:t>
            </a:r>
            <a:br>
              <a:rPr lang="zh-TW" altLang="en-US" dirty="0"/>
            </a:br>
            <a:r>
              <a:rPr lang="en-US" altLang="zh-TW" sz="4400" dirty="0"/>
              <a:t>(</a:t>
            </a:r>
            <a:r>
              <a:rPr lang="en-US" sz="4400" dirty="0"/>
              <a:t>Teaching methods and activities)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0673-552B-2241-8A2E-CF6BF6155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967345"/>
            <a:ext cx="11222181" cy="438595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4400" dirty="0"/>
              <a:t>講授 </a:t>
            </a:r>
            <a:r>
              <a:rPr lang="en-US" altLang="zh-TW" sz="4400" dirty="0"/>
              <a:t>(</a:t>
            </a:r>
            <a:r>
              <a:rPr lang="en-US" sz="4400" dirty="0"/>
              <a:t>Lecture)</a:t>
            </a:r>
          </a:p>
          <a:p>
            <a:pPr>
              <a:spcAft>
                <a:spcPts val="1200"/>
              </a:spcAft>
            </a:pPr>
            <a:r>
              <a:rPr lang="zh-TW" altLang="en-US" sz="4400" dirty="0"/>
              <a:t>討論 </a:t>
            </a:r>
            <a:r>
              <a:rPr lang="en-US" altLang="zh-TW" sz="4400" dirty="0"/>
              <a:t>(</a:t>
            </a:r>
            <a:r>
              <a:rPr lang="en-US" sz="4400" dirty="0"/>
              <a:t>Discussion)</a:t>
            </a:r>
          </a:p>
          <a:p>
            <a:pPr>
              <a:spcAft>
                <a:spcPts val="1200"/>
              </a:spcAft>
            </a:pPr>
            <a:r>
              <a:rPr lang="zh-TW" altLang="en-US" sz="4400" dirty="0"/>
              <a:t>實習 </a:t>
            </a:r>
            <a:r>
              <a:rPr lang="en-US" altLang="zh-TW" sz="4400" dirty="0"/>
              <a:t>(</a:t>
            </a:r>
            <a:r>
              <a:rPr lang="en-US" sz="4400" dirty="0"/>
              <a:t>Practicum)</a:t>
            </a:r>
          </a:p>
          <a:p>
            <a:endParaRPr lang="en-US" sz="4400" dirty="0"/>
          </a:p>
          <a:p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862EC-974D-CC45-9CCF-7964EDCB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7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789B3-39E0-3D47-A02F-684BFA81D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評量方式</a:t>
            </a:r>
            <a:r>
              <a:rPr lang="en-US" altLang="zh-TW" dirty="0"/>
              <a:t> (</a:t>
            </a:r>
            <a:r>
              <a:rPr lang="en-US" dirty="0"/>
              <a:t>Evaluation Methods)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AEF8-C33E-8D4C-922A-3BBAC817B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4400" dirty="0"/>
              <a:t>個人報告</a:t>
            </a:r>
            <a:r>
              <a:rPr lang="en-US" altLang="zh-TW" sz="4400" dirty="0"/>
              <a:t> (</a:t>
            </a:r>
            <a:r>
              <a:rPr lang="en-US" sz="4400" dirty="0"/>
              <a:t>Individual Presentation) 60 %</a:t>
            </a:r>
          </a:p>
          <a:p>
            <a:pPr>
              <a:spcAft>
                <a:spcPts val="1200"/>
              </a:spcAft>
            </a:pPr>
            <a:r>
              <a:rPr lang="zh-TW" altLang="en-US" sz="4400" dirty="0"/>
              <a:t>個案分析報告</a:t>
            </a:r>
            <a:r>
              <a:rPr lang="en-US" altLang="zh-TW" sz="4400" dirty="0"/>
              <a:t> (</a:t>
            </a:r>
            <a:r>
              <a:rPr lang="en-US" sz="4400" dirty="0"/>
              <a:t>Case Report) 10 %</a:t>
            </a:r>
          </a:p>
          <a:p>
            <a:pPr>
              <a:spcAft>
                <a:spcPts val="1200"/>
              </a:spcAft>
            </a:pPr>
            <a:r>
              <a:rPr lang="zh-TW" altLang="en-US" sz="4400" dirty="0"/>
              <a:t>課堂參與</a:t>
            </a:r>
            <a:r>
              <a:rPr lang="en-US" altLang="zh-TW" sz="4400" dirty="0"/>
              <a:t> (</a:t>
            </a:r>
            <a:r>
              <a:rPr lang="en-US" sz="4400" dirty="0"/>
              <a:t>Class Participation) 10 %</a:t>
            </a:r>
          </a:p>
          <a:p>
            <a:pPr>
              <a:spcAft>
                <a:spcPts val="1200"/>
              </a:spcAft>
            </a:pPr>
            <a:r>
              <a:rPr lang="zh-TW" altLang="en-US" sz="4400" dirty="0"/>
              <a:t>團體報告</a:t>
            </a:r>
            <a:r>
              <a:rPr lang="en-US" altLang="zh-TW" sz="4400" dirty="0"/>
              <a:t> (</a:t>
            </a:r>
            <a:r>
              <a:rPr lang="en-US" sz="4400" dirty="0"/>
              <a:t>Group Presentation) 10 %</a:t>
            </a:r>
          </a:p>
          <a:p>
            <a:pPr>
              <a:spcAft>
                <a:spcPts val="1200"/>
              </a:spcAft>
            </a:pPr>
            <a:r>
              <a:rPr lang="zh-TW" altLang="en-US" sz="4400" dirty="0"/>
              <a:t>作業</a:t>
            </a:r>
            <a:r>
              <a:rPr lang="en-US" altLang="zh-TW" sz="4400" dirty="0"/>
              <a:t> (</a:t>
            </a:r>
            <a:r>
              <a:rPr lang="en-US" sz="4400" dirty="0"/>
              <a:t>Assignment)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FC96F-9AB8-264A-AA22-4BAF97AD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46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指定用書</a:t>
            </a:r>
            <a:r>
              <a:rPr lang="en-US" altLang="zh-TW" dirty="0"/>
              <a:t> (</a:t>
            </a:r>
            <a:r>
              <a:rPr lang="en-US" dirty="0"/>
              <a:t>Required Texts)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</a:t>
            </a:r>
            <a:br>
              <a:rPr lang="en-US" sz="3600" dirty="0"/>
            </a:br>
            <a:r>
              <a:rPr lang="en-US" sz="3600" dirty="0"/>
              <a:t>Artificial Intelligence in Finance: A Python-Based Guide, </a:t>
            </a:r>
            <a:br>
              <a:rPr lang="en-US" sz="3600" dirty="0"/>
            </a:br>
            <a:r>
              <a:rPr lang="en-US" sz="3600" dirty="0"/>
              <a:t>O’Reilly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91402-0776-B347-B066-374484BF3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776" y="3343904"/>
            <a:ext cx="2511256" cy="3291067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5DA0E18C-F8D3-2345-821F-C99222047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03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指定用書</a:t>
            </a:r>
            <a:r>
              <a:rPr lang="en-US" altLang="zh-TW" dirty="0"/>
              <a:t> (</a:t>
            </a:r>
            <a:r>
              <a:rPr lang="en-US" dirty="0"/>
              <a:t>Required Texts)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Aurélien</a:t>
            </a:r>
            <a:r>
              <a:rPr lang="en-US" sz="3600" dirty="0"/>
              <a:t> </a:t>
            </a:r>
            <a:r>
              <a:rPr lang="en-US" sz="3600" dirty="0" err="1"/>
              <a:t>Géron</a:t>
            </a:r>
            <a:r>
              <a:rPr lang="en-US" sz="3600" dirty="0"/>
              <a:t> (2019), </a:t>
            </a:r>
            <a:br>
              <a:rPr lang="en-US" sz="3600" dirty="0"/>
            </a:br>
            <a:r>
              <a:rPr lang="en-US" sz="3600" dirty="0"/>
              <a:t>Hands-On Machine Learning with Scikit-Learn, </a:t>
            </a:r>
            <a:r>
              <a:rPr lang="en-US" sz="3600" dirty="0" err="1"/>
              <a:t>Keras</a:t>
            </a:r>
            <a:r>
              <a:rPr lang="en-US" sz="3600" dirty="0"/>
              <a:t>, and TensorFlow: Concepts, Tools, and Techniques to Build Intelligent Systems, </a:t>
            </a:r>
            <a:br>
              <a:rPr lang="en-US" sz="3600" dirty="0"/>
            </a:br>
            <a:r>
              <a:rPr lang="en-US" sz="3600" dirty="0"/>
              <a:t>2nd Edition, O’Reilly Media.</a:t>
            </a:r>
          </a:p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(2018), </a:t>
            </a:r>
            <a:br>
              <a:rPr lang="en-US" sz="3600" dirty="0"/>
            </a:br>
            <a:r>
              <a:rPr lang="en-US" sz="3600" dirty="0"/>
              <a:t>Python for Finance: Mastering Data-Driven Finance, </a:t>
            </a:r>
            <a:br>
              <a:rPr lang="en-US" sz="3600" dirty="0"/>
            </a:br>
            <a:r>
              <a:rPr lang="en-US" sz="3600" dirty="0"/>
              <a:t>2nd Edition, 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56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其他參考資料</a:t>
            </a:r>
            <a:r>
              <a:rPr lang="en-US" altLang="zh-TW" dirty="0"/>
              <a:t> (Other References)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Paolo </a:t>
            </a:r>
            <a:r>
              <a:rPr lang="en-US" sz="3600" dirty="0" err="1"/>
              <a:t>Sironi</a:t>
            </a:r>
            <a:r>
              <a:rPr lang="en-US" sz="3600" dirty="0"/>
              <a:t> (2016), </a:t>
            </a:r>
            <a:br>
              <a:rPr lang="en-US" sz="3600" dirty="0"/>
            </a:br>
            <a:r>
              <a:rPr lang="en-US" sz="3600" dirty="0"/>
              <a:t>FinTech Innovation: From Robo-Advisors to Goal Based Investing and Gamification, </a:t>
            </a:r>
            <a:br>
              <a:rPr lang="en-US" sz="3600" dirty="0"/>
            </a:br>
            <a:r>
              <a:rPr lang="en-US" sz="3600" dirty="0"/>
              <a:t>Wiley.</a:t>
            </a:r>
          </a:p>
          <a:p>
            <a:r>
              <a:rPr lang="en-US" sz="3600" dirty="0" err="1"/>
              <a:t>Yuxing</a:t>
            </a:r>
            <a:r>
              <a:rPr lang="en-US" sz="3600" dirty="0"/>
              <a:t> Yan (2017), </a:t>
            </a:r>
            <a:br>
              <a:rPr lang="en-US" sz="3600" dirty="0"/>
            </a:br>
            <a:r>
              <a:rPr lang="en-US" sz="3600" dirty="0"/>
              <a:t>Python for Finance: Apply powerful finance models and quantitative analysis with Python, </a:t>
            </a:r>
            <a:br>
              <a:rPr lang="en-US" sz="3600" dirty="0"/>
            </a:br>
            <a:r>
              <a:rPr lang="en-US" sz="3600" dirty="0"/>
              <a:t>Second Edition, </a:t>
            </a:r>
            <a:r>
              <a:rPr lang="en-US" sz="3600" dirty="0" err="1"/>
              <a:t>Packt</a:t>
            </a:r>
            <a:r>
              <a:rPr lang="en-US" sz="3600" dirty="0"/>
              <a:t>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7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 fontScale="90000"/>
          </a:bodyPr>
          <a:lstStyle/>
          <a:p>
            <a:r>
              <a:rPr lang="zh-TW" altLang="en-US" sz="4400" dirty="0">
                <a:latin typeface="Heiti TC Medium" pitchFamily="2" charset="-128"/>
                <a:ea typeface="Heiti TC Medium" pitchFamily="2" charset="-128"/>
              </a:rPr>
              <a:t>戴敏育 博士 </a:t>
            </a:r>
            <a:br>
              <a:rPr lang="en-US" altLang="zh-TW" sz="4400" dirty="0">
                <a:latin typeface="Calibri" pitchFamily="34" charset="0"/>
                <a:ea typeface="標楷體" pitchFamily="65" charset="-120"/>
              </a:rPr>
            </a:br>
            <a:r>
              <a:rPr lang="en-US" altLang="zh-TW" sz="4400" dirty="0">
                <a:latin typeface="Calibri" pitchFamily="34" charset="0"/>
                <a:ea typeface="標楷體" pitchFamily="65" charset="-120"/>
              </a:rPr>
              <a:t>(Min-</a:t>
            </a:r>
            <a:r>
              <a:rPr lang="en-US" altLang="zh-TW" sz="44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4400" dirty="0">
                <a:latin typeface="Calibri" pitchFamily="34" charset="0"/>
                <a:ea typeface="標楷體" pitchFamily="65" charset="-120"/>
              </a:rPr>
              <a:t> Day, Ph.D.)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431" y="1515702"/>
            <a:ext cx="8253351" cy="364148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zh-TW" altLang="en-US" sz="33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國立臺北大學</a:t>
            </a:r>
            <a:r>
              <a:rPr lang="en-US" altLang="zh-TW" sz="33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3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資訊管理研究所</a:t>
            </a:r>
            <a:r>
              <a:rPr lang="en-US" altLang="zh-TW" sz="33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3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副教授</a:t>
            </a:r>
            <a:endParaRPr lang="en-US" altLang="zh-TW" sz="3300" dirty="0">
              <a:solidFill>
                <a:srgbClr val="C00000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zh-TW" altLang="en-US" sz="33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中央研究院</a:t>
            </a:r>
            <a:r>
              <a:rPr lang="en-US" altLang="zh-TW" sz="33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3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資訊科學研究所</a:t>
            </a:r>
            <a:r>
              <a:rPr lang="en-US" altLang="zh-TW" sz="33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3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訪問學人</a:t>
            </a:r>
            <a:endParaRPr lang="en-US" altLang="zh-TW" sz="3300" dirty="0">
              <a:solidFill>
                <a:schemeClr val="tx2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zh-TW" altLang="en-US" sz="33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國立臺灣大學</a:t>
            </a:r>
            <a:r>
              <a:rPr lang="en-US" altLang="zh-TW" sz="33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3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資訊管理</a:t>
            </a:r>
            <a:r>
              <a:rPr lang="en-US" altLang="zh-TW" sz="33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3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博士</a:t>
            </a:r>
            <a:endParaRPr lang="en-US" altLang="zh-TW" sz="3300" dirty="0">
              <a:solidFill>
                <a:schemeClr val="accent2">
                  <a:lumMod val="75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zh-TW" altLang="en-US" sz="3300" dirty="0">
                <a:solidFill>
                  <a:schemeClr val="accent2"/>
                </a:solidFill>
                <a:latin typeface="Heiti TC Medium" pitchFamily="2" charset="-128"/>
                <a:ea typeface="Heiti TC Medium" pitchFamily="2" charset="-128"/>
              </a:rPr>
              <a:t>智慧金融創新科技實驗室</a:t>
            </a:r>
            <a:br>
              <a:rPr lang="en-US" altLang="zh-TW" sz="2800" dirty="0">
                <a:solidFill>
                  <a:schemeClr val="accent2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sz="2800" dirty="0">
                <a:solidFill>
                  <a:schemeClr val="accent2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Intelligent Financial Innovation Technology, IFIT Lab, IM, NTPU </a:t>
            </a:r>
          </a:p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zh-TW" altLang="en-US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人工智慧 </a:t>
            </a: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(Artificial Intelligence)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zh-TW" altLang="en-US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金融科技</a:t>
            </a: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(Financial Technology)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zh-TW" altLang="en-US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大數據分析 </a:t>
            </a: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(Big Data Analytics)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zh-TW" altLang="en-US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資料與文字探勘 </a:t>
            </a: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(Data Mining and Text Mining)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zh-TW" altLang="en-US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電子商務 </a:t>
            </a: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(Electronic Commerce)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0527" t="1544" r="10527" b="25148"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18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Python for Algorithmic Trading: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600" dirty="0">
                <a:solidFill>
                  <a:srgbClr val="FF0000"/>
                </a:solidFill>
              </a:rPr>
              <a:t>From Idea to Cloud Deployment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https://www.amazon.com/Python-Algorithmic-Trading-Cloud-Deployment/dp/149205335X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892D6-0D19-F047-97DA-6F55F82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673" y="2039815"/>
            <a:ext cx="3437054" cy="45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34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Financial Theory with Python: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Gentle Introduction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https://www.amazon.com/Financial-Theory-Python-Gentle-Introduction/dp/1098104358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7AE3B-D78D-EE47-A7F4-DEC5D6E18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269" y="1963637"/>
            <a:ext cx="3508977" cy="45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3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 </a:t>
            </a:r>
            <a:r>
              <a:rPr lang="en-US" sz="2400" dirty="0"/>
              <a:t>Campbell R. Harvey, Ashwin Ramachandran, Joey Santoro, Fred Ehrsam (2021), </a:t>
            </a:r>
            <a:br>
              <a:rPr lang="en-US" sz="3200" dirty="0"/>
            </a:br>
            <a:r>
              <a:rPr lang="en-US" sz="4400" dirty="0" err="1">
                <a:solidFill>
                  <a:srgbClr val="FF0000"/>
                </a:solidFill>
              </a:rPr>
              <a:t>DeFi</a:t>
            </a:r>
            <a:r>
              <a:rPr lang="en-US" sz="4400" dirty="0">
                <a:solidFill>
                  <a:srgbClr val="FF0000"/>
                </a:solidFill>
              </a:rPr>
              <a:t> and the Future of Finance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https://www.amazon.com/DeFi-Future-Finance-Campbell-Harvey-ebook/dp/B09DJV2QLC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5EA06-49B0-AC44-B769-D4D2A54A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21" y="1762733"/>
            <a:ext cx="3300958" cy="48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7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52400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(2018),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Finance: Mastering Data-Driven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3648075" y="6611939"/>
            <a:ext cx="5303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https://www.amazon.com/Python-Finance-Mastering-Data-Driven/dp/1492024333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41C4-AA1B-B84D-84D2-0FA93F2A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556793"/>
            <a:ext cx="3775248" cy="49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2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1" y="1637317"/>
            <a:ext cx="3255569" cy="4984334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676037" y="6639164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FinTech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-Innovation-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Robo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-Advisors-Investing-Gamification/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/1119226988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81200" y="396"/>
            <a:ext cx="8435280" cy="1619409"/>
          </a:xfrm>
        </p:spPr>
        <p:txBody>
          <a:bodyPr>
            <a:normAutofit fontScale="90000"/>
          </a:bodyPr>
          <a:lstStyle/>
          <a:p>
            <a:r>
              <a:rPr lang="en-US" altLang="zh-TW" sz="2400" dirty="0">
                <a:solidFill>
                  <a:schemeClr val="accent1"/>
                </a:solidFill>
              </a:rPr>
              <a:t>Paolo </a:t>
            </a:r>
            <a:r>
              <a:rPr lang="en-US" altLang="zh-TW" sz="2400" dirty="0" err="1">
                <a:solidFill>
                  <a:schemeClr val="accent1"/>
                </a:solidFill>
              </a:rPr>
              <a:t>Sironi</a:t>
            </a:r>
            <a:r>
              <a:rPr lang="en-US" altLang="zh-TW" sz="2400" dirty="0">
                <a:solidFill>
                  <a:schemeClr val="accent1"/>
                </a:solidFill>
              </a:rPr>
              <a:t> (2016)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FinTech Innovation: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From </a:t>
            </a:r>
            <a:r>
              <a:rPr lang="en-US" altLang="zh-TW" sz="2400" dirty="0" err="1">
                <a:solidFill>
                  <a:srgbClr val="FF0000"/>
                </a:solidFill>
              </a:rPr>
              <a:t>Robo</a:t>
            </a:r>
            <a:r>
              <a:rPr lang="en-US" altLang="zh-TW" sz="2400" dirty="0">
                <a:solidFill>
                  <a:srgbClr val="FF0000"/>
                </a:solidFill>
              </a:rPr>
              <a:t>-Advisors to Goal Based Investing and Gamification</a:t>
            </a:r>
            <a:r>
              <a:rPr lang="en-US" altLang="zh-TW" sz="2400" dirty="0">
                <a:solidFill>
                  <a:schemeClr val="accent1"/>
                </a:solidFill>
              </a:rPr>
              <a:t>,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Wiley</a:t>
            </a:r>
          </a:p>
        </p:txBody>
      </p:sp>
    </p:spTree>
    <p:extLst>
      <p:ext uri="{BB962C8B-B14F-4D97-AF65-F5344CB8AC3E}">
        <p14:creationId xmlns:p14="http://schemas.microsoft.com/office/powerpoint/2010/main" val="1013733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184"/>
            <a:ext cx="8229600" cy="181764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Doron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Kliger</a:t>
            </a:r>
            <a:r>
              <a:rPr lang="en-US" sz="2400" dirty="0">
                <a:solidFill>
                  <a:schemeClr val="accent1"/>
                </a:solidFill>
              </a:rPr>
              <a:t> and Gregory </a:t>
            </a:r>
            <a:r>
              <a:rPr lang="en-US" sz="2400" dirty="0" err="1">
                <a:solidFill>
                  <a:schemeClr val="accent1"/>
                </a:solidFill>
              </a:rPr>
              <a:t>Gurevich</a:t>
            </a:r>
            <a:r>
              <a:rPr lang="en-US" sz="2400" dirty="0">
                <a:solidFill>
                  <a:schemeClr val="accent1"/>
                </a:solidFill>
              </a:rPr>
              <a:t> (2014),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Event Studies for Financial Research</a:t>
            </a:r>
            <a:r>
              <a:rPr lang="en-US" sz="3600" dirty="0">
                <a:solidFill>
                  <a:schemeClr val="accent1"/>
                </a:solidFill>
              </a:rPr>
              <a:t>: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 Comprehensive Guide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Palgrave Macmillan </a:t>
            </a:r>
            <a:endParaRPr lang="en-US" sz="24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1969740"/>
            <a:ext cx="2883226" cy="4454272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189774" y="6567156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</a:t>
            </a:r>
            <a:r>
              <a:rPr lang="en-US" altLang="zh-TW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: https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/Event-Studies-Financial-Research-Comprehensive/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/1137435380/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1059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1584175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Yuxing</a:t>
            </a:r>
            <a:r>
              <a:rPr lang="en-US" sz="2400" dirty="0">
                <a:solidFill>
                  <a:schemeClr val="accent1"/>
                </a:solidFill>
              </a:rPr>
              <a:t> Yan (2017),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Python for Finance: Apply powerful finance models and quantitative analysis with Python</a:t>
            </a:r>
            <a:r>
              <a:rPr lang="en-US" sz="2400" dirty="0">
                <a:solidFill>
                  <a:schemeClr val="accent1"/>
                </a:solidFill>
              </a:rPr>
              <a:t>, Second Edition, </a:t>
            </a:r>
            <a:r>
              <a:rPr lang="en-US" sz="2400" dirty="0" err="1">
                <a:solidFill>
                  <a:schemeClr val="accent1"/>
                </a:solidFill>
              </a:rPr>
              <a:t>Packt</a:t>
            </a:r>
            <a:r>
              <a:rPr lang="en-US" sz="2400" dirty="0">
                <a:solidFill>
                  <a:schemeClr val="accent1"/>
                </a:solidFill>
              </a:rPr>
              <a:t>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6" name="矩形 4"/>
          <p:cNvSpPr/>
          <p:nvPr/>
        </p:nvSpPr>
        <p:spPr>
          <a:xfrm>
            <a:off x="2189774" y="6567156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  <a:hlinkClick r:id="rId2"/>
              </a:rPr>
              <a:t>https://www.amazon.com/Python-Finance-powerful-quantitative-analysis/dp/1787125696</a:t>
            </a:r>
            <a:endParaRPr lang="en-US" altLang="zh-TW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77814-CBB2-E74A-BC69-9B6ED6B7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972" y="1844496"/>
            <a:ext cx="3712744" cy="45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C00000"/>
                </a:solidFill>
              </a:rPr>
              <a:t>Scikit</a:t>
            </a:r>
            <a:r>
              <a:rPr lang="en-US" sz="2200" dirty="0">
                <a:solidFill>
                  <a:srgbClr val="C00000"/>
                </a:solidFill>
              </a:rPr>
              <a:t>-Learn, </a:t>
            </a:r>
            <a:r>
              <a:rPr lang="en-US" sz="2200" dirty="0" err="1">
                <a:solidFill>
                  <a:srgbClr val="C00000"/>
                </a:solidFill>
              </a:rPr>
              <a:t>Keras</a:t>
            </a:r>
            <a:r>
              <a:rPr lang="en-US" sz="2200" dirty="0">
                <a:solidFill>
                  <a:srgbClr val="C0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4080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99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2611396" y="983642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Deep Neural Networks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4269455" y="6610538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09412" y="1115150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85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國立臺北大學</a:t>
            </a:r>
            <a:r>
              <a:rPr lang="en-US" altLang="zh-TW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110 </a:t>
            </a:r>
            <a: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學年度</a:t>
            </a:r>
            <a:r>
              <a:rPr lang="en-US" altLang="zh-TW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第</a:t>
            </a:r>
            <a:r>
              <a:rPr lang="en-US" altLang="zh-TW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</a:t>
            </a:r>
            <a: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學期</a:t>
            </a:r>
            <a:b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課程大綱</a:t>
            </a:r>
            <a:b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2021 (2021.09 - 2022.02)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904862"/>
            <a:ext cx="11222181" cy="45315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課程名稱：</a:t>
            </a:r>
            <a:r>
              <a:rPr lang="zh-TW" altLang="en-US" sz="4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智慧金融量化分析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                        (Artificial Intelligence in Finance and Quantitative Analysis)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授課教師：戴敏育 </a:t>
            </a:r>
            <a:r>
              <a:rPr lang="en-US" altLang="zh-TW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Day)</a:t>
            </a:r>
          </a:p>
          <a:p>
            <a: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開課系所：資管所碩士班 </a:t>
            </a:r>
            <a:r>
              <a:rPr lang="en-US" altLang="zh-TW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zh-TW" altLang="en-US" dirty="0"/>
              <a:t>資訊管理研究所</a:t>
            </a:r>
            <a:r>
              <a:rPr lang="en-US" altLang="zh-TW" dirty="0"/>
              <a:t>2 )</a:t>
            </a:r>
            <a:endParaRPr lang="en-US" altLang="zh-TW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開課資料：選修 半學年 </a:t>
            </a:r>
            <a:r>
              <a:rPr lang="en-US" altLang="zh-TW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3 </a:t>
            </a:r>
            <a: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學分 </a:t>
            </a:r>
            <a:r>
              <a:rPr lang="en-US" altLang="zh-TW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(3 </a:t>
            </a:r>
            <a:r>
              <a:rPr 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Credits, Elective) (M6132)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上課時間：</a:t>
            </a:r>
            <a:r>
              <a:rPr lang="zh-TW" altLang="en-US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週二 </a:t>
            </a:r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2, 3, 4 (9:10-12:00)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上課教室：</a:t>
            </a:r>
            <a:r>
              <a:rPr lang="zh-TW" altLang="en-US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商</a:t>
            </a:r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8F40 (</a:t>
            </a:r>
            <a:r>
              <a:rPr lang="zh-TW" altLang="en-US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台北大學三峽校區 </a:t>
            </a:r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  <a:b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b="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                    </a:t>
            </a: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Meet: </a:t>
            </a:r>
            <a:r>
              <a:rPr lang="en-US" sz="2400" b="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http://meet.google.com/uaq-vmjj-vff</a:t>
            </a: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F386F-232E-B143-9AB5-48385654A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99857-3646-1E48-950A-3196A6FB0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107" y="188640"/>
            <a:ext cx="8229600" cy="7071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Sequences using RNNs and CNNs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A5C29-C5C4-E946-AB66-3462C2C7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DAD82-4291-8942-9DA7-396BCEE44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206" y="1123208"/>
            <a:ext cx="8887344" cy="51861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036427-E55D-F242-8369-67828F18F002}"/>
              </a:ext>
            </a:extLst>
          </p:cNvPr>
          <p:cNvSpPr/>
          <p:nvPr/>
        </p:nvSpPr>
        <p:spPr>
          <a:xfrm>
            <a:off x="1793615" y="6558777"/>
            <a:ext cx="86305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https://colab.research.google.com/github/ageron/handson-ml2/blob/master/15_processing_sequences_using_rnns_and_cnns.ipynb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76430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672033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83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651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93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8840"/>
            <a:ext cx="9144000" cy="4572000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885801"/>
          </a:xfrm>
        </p:spPr>
        <p:txBody>
          <a:bodyPr>
            <a:normAutofit fontScale="90000"/>
          </a:bodyPr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78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2069778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>
            <a:normAutofit/>
          </a:bodyPr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9677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618" y="105740"/>
            <a:ext cx="8229600" cy="80298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Financial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603608" y="6579315"/>
            <a:ext cx="69847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www.crackitt.com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/7-reasons-why-your-fintech-startup-needs-visual-marketing/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18" y="1319728"/>
            <a:ext cx="9144000" cy="52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33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Financial Revolution with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895600" y="6579315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www.hedgethink.com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/european-fintech-top-100/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05" y="1422588"/>
            <a:ext cx="9060970" cy="51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86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BA4B2-8722-B640-8D43-A6CCC518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教學目標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E376B-E84F-5F45-8E36-7B53F432D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4400" dirty="0"/>
              <a:t>瞭解</a:t>
            </a:r>
            <a:r>
              <a:rPr lang="zh-TW" altLang="en-US" sz="4400" u="sng" dirty="0">
                <a:solidFill>
                  <a:srgbClr val="FF0000"/>
                </a:solidFill>
              </a:rPr>
              <a:t>智慧金融量化分析</a:t>
            </a:r>
            <a:r>
              <a:rPr lang="zh-TW" altLang="en-US" sz="4400" dirty="0">
                <a:solidFill>
                  <a:srgbClr val="C00000"/>
                </a:solidFill>
              </a:rPr>
              <a:t>基本概念</a:t>
            </a:r>
            <a:r>
              <a:rPr lang="zh-TW" altLang="en-US" sz="4400" dirty="0"/>
              <a:t>與</a:t>
            </a:r>
            <a:br>
              <a:rPr lang="zh-TW" altLang="en-US" sz="4400" dirty="0"/>
            </a:br>
            <a:r>
              <a:rPr lang="zh-TW" altLang="en-US" sz="4400" dirty="0">
                <a:solidFill>
                  <a:srgbClr val="C00000"/>
                </a:solidFill>
              </a:rPr>
              <a:t>研究議題</a:t>
            </a:r>
            <a:r>
              <a:rPr lang="zh-TW" altLang="en-US" sz="4400" dirty="0"/>
              <a:t>。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4400" dirty="0"/>
              <a:t>具備</a:t>
            </a:r>
            <a:r>
              <a:rPr lang="zh-TW" altLang="en-US" sz="4400" u="sng" dirty="0">
                <a:solidFill>
                  <a:srgbClr val="FF0000"/>
                </a:solidFill>
              </a:rPr>
              <a:t>智慧金融量化分析</a:t>
            </a:r>
            <a:r>
              <a:rPr lang="zh-TW" altLang="en-US" sz="4400" dirty="0">
                <a:solidFill>
                  <a:srgbClr val="C00000"/>
                </a:solidFill>
              </a:rPr>
              <a:t>實務操作</a:t>
            </a:r>
            <a:r>
              <a:rPr lang="zh-TW" altLang="en-US" sz="4400" dirty="0"/>
              <a:t>能力。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4400" dirty="0"/>
              <a:t>進行</a:t>
            </a:r>
            <a:r>
              <a:rPr lang="zh-TW" altLang="en-US" sz="4400" u="sng" dirty="0">
                <a:solidFill>
                  <a:srgbClr val="FF0000"/>
                </a:solidFill>
              </a:rPr>
              <a:t>智慧金融量化分析</a:t>
            </a:r>
            <a:r>
              <a:rPr lang="zh-TW" altLang="en-US" sz="4400" dirty="0"/>
              <a:t>相關之</a:t>
            </a:r>
            <a:br>
              <a:rPr lang="zh-TW" altLang="en-US" sz="4400" dirty="0"/>
            </a:br>
            <a:r>
              <a:rPr lang="zh-TW" altLang="en-US" sz="4400" dirty="0">
                <a:solidFill>
                  <a:srgbClr val="C00000"/>
                </a:solidFill>
              </a:rPr>
              <a:t>資訊管理研究</a:t>
            </a:r>
            <a:r>
              <a:rPr lang="zh-TW" altLang="en-US" sz="4400" dirty="0"/>
              <a:t>。</a:t>
            </a:r>
          </a:p>
          <a:p>
            <a:endParaRPr lang="zh-TW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B99B1-58F7-EC43-B683-BD21E596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EDB1A3-0077-CF4C-B73E-ED2805E1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7455B5-E456-D74C-9A76-3F7394B0F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74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1" y="182374"/>
            <a:ext cx="7266438" cy="64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42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786146"/>
            <a:ext cx="8316416" cy="585803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</p:spTree>
    <p:extLst>
      <p:ext uri="{BB962C8B-B14F-4D97-AF65-F5344CB8AC3E}">
        <p14:creationId xmlns:p14="http://schemas.microsoft.com/office/powerpoint/2010/main" val="280119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Payment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1" r="48922" b="51424"/>
          <a:stretch/>
        </p:blipFill>
        <p:spPr>
          <a:xfrm>
            <a:off x="2711624" y="764705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2584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09075" cy="227687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Payment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Cashless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Emerging Payment Rails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52937"/>
            <a:ext cx="9144000" cy="3384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13618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703" t="614" r="14074" b="52077"/>
          <a:stretch/>
        </p:blipFill>
        <p:spPr>
          <a:xfrm>
            <a:off x="3616469" y="780781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64233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44016"/>
            <a:ext cx="9109075" cy="18448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Insurance Disaggregation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Connected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513" y="2420889"/>
            <a:ext cx="8949475" cy="33128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4856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077" t="26252" b="26619"/>
          <a:stretch/>
        </p:blipFill>
        <p:spPr>
          <a:xfrm>
            <a:off x="2927648" y="786709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5806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144504"/>
            <a:ext cx="9109075" cy="22043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Alternative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Shifting Customer Preferences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708434"/>
            <a:ext cx="9144000" cy="3384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259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Understand the </a:t>
            </a:r>
            <a:r>
              <a:rPr lang="en-US" altLang="zh-TW" dirty="0">
                <a:solidFill>
                  <a:srgbClr val="C00000"/>
                </a:solidFill>
              </a:rPr>
              <a:t>fundamental concepts </a:t>
            </a:r>
            <a:r>
              <a:rPr lang="en-US" altLang="zh-TW" dirty="0"/>
              <a:t>and </a:t>
            </a:r>
            <a:r>
              <a:rPr lang="en-US" altLang="zh-TW" dirty="0">
                <a:solidFill>
                  <a:srgbClr val="C00000"/>
                </a:solidFill>
              </a:rPr>
              <a:t>research issues </a:t>
            </a:r>
            <a:r>
              <a:rPr lang="en-US" altLang="zh-TW" dirty="0"/>
              <a:t>of </a:t>
            </a:r>
            <a:r>
              <a:rPr lang="en-US" altLang="zh-TW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Equip with </a:t>
            </a:r>
            <a:r>
              <a:rPr lang="en-US" altLang="zh-TW" dirty="0">
                <a:solidFill>
                  <a:srgbClr val="C00000"/>
                </a:solidFill>
              </a:rPr>
              <a:t>Hands-on practices </a:t>
            </a:r>
            <a:r>
              <a:rPr lang="en-US" altLang="zh-TW" dirty="0"/>
              <a:t>of </a:t>
            </a:r>
            <a:br>
              <a:rPr lang="en-US" altLang="zh-TW" dirty="0"/>
            </a:br>
            <a:r>
              <a:rPr lang="en-US" altLang="zh-TW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Conduct </a:t>
            </a:r>
            <a:r>
              <a:rPr lang="en-US" altLang="zh-TW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dirty="0"/>
              <a:t>in the context of </a:t>
            </a:r>
            <a:r>
              <a:rPr lang="en-US" altLang="zh-TW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314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Capital 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636" t="50845" r="13404"/>
          <a:stretch/>
        </p:blipFill>
        <p:spPr>
          <a:xfrm>
            <a:off x="3647729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3689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09075" cy="134076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Crowdfunding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95932"/>
            <a:ext cx="9144000" cy="2301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93278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329" t="51031" r="49275" b="-1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102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92410"/>
            <a:ext cx="9144000" cy="338486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09075" cy="213285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Empowered Investors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Process Externalization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49790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6389" r="49671" b="27449"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6086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www.stockfeel.com.tw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/2015年世界經濟論壇－未來的金融服務/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76873"/>
            <a:ext cx="9144000" cy="38110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72008"/>
            <a:ext cx="9109075" cy="198884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Smarter, Faster Machines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New Market Platforms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83625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43310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1513539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38116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546886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2728-D7D4-1C4F-A780-EF9B42385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70378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內容綱要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108F5-D88E-E04A-9A54-FE7C1200B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05483"/>
            <a:ext cx="11222181" cy="58174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zh-TW" altLang="en-US" sz="3400" dirty="0"/>
              <a:t>本課程介紹</a:t>
            </a:r>
            <a:r>
              <a:rPr lang="zh-TW" altLang="en-US" sz="3400" dirty="0">
                <a:solidFill>
                  <a:srgbClr val="FF0000"/>
                </a:solidFill>
              </a:rPr>
              <a:t>智慧金融量化分析</a:t>
            </a:r>
            <a:br>
              <a:rPr lang="en-US" altLang="zh-TW" sz="3400" dirty="0"/>
            </a:br>
            <a:r>
              <a:rPr lang="zh-TW" altLang="en-US" sz="3400" dirty="0">
                <a:solidFill>
                  <a:srgbClr val="C00000"/>
                </a:solidFill>
              </a:rPr>
              <a:t>基本概念</a:t>
            </a:r>
            <a:r>
              <a:rPr lang="zh-TW" altLang="en-US" sz="3400" dirty="0"/>
              <a:t>、</a:t>
            </a:r>
            <a:r>
              <a:rPr lang="zh-TW" altLang="en-US" sz="3400" dirty="0">
                <a:solidFill>
                  <a:srgbClr val="C00000"/>
                </a:solidFill>
              </a:rPr>
              <a:t>研究議題</a:t>
            </a:r>
            <a:r>
              <a:rPr lang="zh-TW" altLang="en-US" sz="3400" dirty="0"/>
              <a:t>、與</a:t>
            </a:r>
            <a:r>
              <a:rPr lang="zh-TW" altLang="en-US" sz="3400" dirty="0">
                <a:solidFill>
                  <a:srgbClr val="C00000"/>
                </a:solidFill>
              </a:rPr>
              <a:t>實務操作</a:t>
            </a:r>
            <a:r>
              <a:rPr lang="zh-TW" altLang="en-US" sz="3400" dirty="0"/>
              <a:t>。</a:t>
            </a:r>
            <a:endParaRPr lang="en-US" altLang="zh-TW" sz="34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dirty="0"/>
              <a:t>課程內容包括：</a:t>
            </a:r>
            <a:endParaRPr lang="en-US" altLang="zh-TW" dirty="0"/>
          </a:p>
          <a:p>
            <a:pPr marL="971550" lvl="1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/>
              <a:t>智慧金融量化分析概論、</a:t>
            </a:r>
            <a:endParaRPr lang="en-US" altLang="zh-TW" dirty="0"/>
          </a:p>
          <a:p>
            <a:pPr marL="971550" lvl="1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AI </a:t>
            </a:r>
            <a:r>
              <a:rPr lang="zh-TW" altLang="en-US" dirty="0"/>
              <a:t>金融科技</a:t>
            </a:r>
            <a:r>
              <a:rPr lang="en-US" altLang="zh-TW" dirty="0"/>
              <a:t>: </a:t>
            </a:r>
            <a:r>
              <a:rPr lang="zh-TW" altLang="en-US" dirty="0"/>
              <a:t>金融服務創新應用、</a:t>
            </a:r>
            <a:endParaRPr lang="en-US" altLang="zh-TW" dirty="0"/>
          </a:p>
          <a:p>
            <a:pPr marL="971550" lvl="1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/>
              <a:t>投資心理學與行為財務學、</a:t>
            </a:r>
            <a:endParaRPr lang="en-US" altLang="zh-TW" dirty="0"/>
          </a:p>
          <a:p>
            <a:pPr marL="971550" lvl="1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/>
              <a:t>財務金融事件研究法、</a:t>
            </a:r>
            <a:endParaRPr lang="en-US" altLang="zh-TW" dirty="0"/>
          </a:p>
          <a:p>
            <a:pPr marL="971550" lvl="1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/>
              <a:t>財務金融理論、</a:t>
            </a:r>
            <a:endParaRPr lang="en-US" altLang="zh-TW" dirty="0"/>
          </a:p>
          <a:p>
            <a:pPr marL="971550" lvl="1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/>
              <a:t>數據驅動財務金融、</a:t>
            </a:r>
            <a:endParaRPr lang="en-US" altLang="zh-TW" dirty="0"/>
          </a:p>
          <a:p>
            <a:pPr marL="971550" lvl="1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/>
              <a:t>金融計量經濟學、</a:t>
            </a:r>
            <a:endParaRPr lang="en-US" altLang="zh-TW" dirty="0"/>
          </a:p>
          <a:p>
            <a:pPr marL="971550" lvl="1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/>
              <a:t>人工智慧優先金融、</a:t>
            </a:r>
            <a:endParaRPr lang="en-US" altLang="zh-TW" dirty="0"/>
          </a:p>
          <a:p>
            <a:pPr marL="971550" lvl="1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/>
              <a:t>財務金融深度學習、財務金融強化學習、</a:t>
            </a:r>
            <a:endParaRPr lang="en-US" altLang="zh-TW" dirty="0"/>
          </a:p>
          <a:p>
            <a:pPr marL="971550" lvl="1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/>
              <a:t>演算法交易、風險管理、交易機器人與基於事件的回測、</a:t>
            </a:r>
            <a:endParaRPr lang="en-US" altLang="zh-TW" dirty="0"/>
          </a:p>
          <a:p>
            <a:pPr marL="971550" lvl="1" indent="-51435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dirty="0"/>
              <a:t>與智慧金融量化分析分析個案研究。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9207E-33A2-BD49-B9AE-00BBF5DE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AB171-6185-6E45-A6C1-797929144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112DAB-D86B-014F-8954-C2310EE55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055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467259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8325857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32856"/>
            <a:ext cx="8229600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280503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75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4445707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教學</a:t>
            </a:r>
            <a:r>
              <a:rPr lang="en-US" altLang="zh-TW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(Teaching)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031064"/>
            <a:ext cx="11292113" cy="546181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TW" b="1" dirty="0">
              <a:solidFill>
                <a:srgbClr val="C00000"/>
              </a:solidFill>
              <a:latin typeface="Heiti TC Medium" pitchFamily="2" charset="-128"/>
              <a:ea typeface="Heiti TC Medium" pitchFamily="2" charset="-128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sz="96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智慧金融量化分析 </a:t>
            </a:r>
            <a:r>
              <a:rPr lang="en-US" altLang="zh-TW" sz="96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(Artificial Intelligence in Finance and Quantitative)</a:t>
            </a:r>
            <a:endParaRPr lang="en-US" sz="9600" b="1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zh-TW" altLang="en-US" sz="8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國立台北大學資管所碩士班</a:t>
            </a:r>
            <a:r>
              <a:rPr lang="en-US" altLang="zh-TW" sz="8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sz="8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(Fall 2021)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sz="96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人工智慧文本分析 </a:t>
            </a:r>
            <a:r>
              <a:rPr lang="en-US" altLang="zh-TW" sz="96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(Artificial Intelligence for Text Analytics)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zh-TW" altLang="en-US" sz="8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國立台北大學資管所碩士班</a:t>
            </a:r>
            <a:r>
              <a:rPr lang="en-US" altLang="zh-TW" sz="8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sz="8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(Spring 2022)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sz="96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軟體工程 </a:t>
            </a:r>
            <a:r>
              <a:rPr lang="en-US" altLang="zh-TW" sz="96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en-US" sz="96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Software Engineering) 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zh-TW" altLang="en-US" sz="8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國立台北大學資管所碩士班</a:t>
            </a:r>
            <a:r>
              <a:rPr lang="en-US" altLang="zh-TW" sz="8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(</a:t>
            </a:r>
            <a:r>
              <a:rPr lang="zh-TW" altLang="en-US" sz="8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電子商務碩士學分學程</a:t>
            </a:r>
            <a:r>
              <a:rPr lang="en-US" altLang="zh-TW" sz="8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 </a:t>
            </a:r>
            <a:r>
              <a:rPr lang="en-US" sz="80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(Fall 2020, Fall, 2021, Spring 2022)</a:t>
            </a:r>
            <a:endParaRPr lang="en-US" altLang="zh-TW" sz="800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人工智慧 </a:t>
            </a:r>
            <a:r>
              <a:rPr lang="en-US" altLang="zh-TW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zh-TW" alt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國立台北大學資管所碩士班</a:t>
            </a:r>
            <a:r>
              <a:rPr lang="en-US" altLang="zh-TW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(Spring 2021)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資料探勘 </a:t>
            </a:r>
            <a:r>
              <a:rPr lang="en-US" altLang="zh-TW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zh-TW" alt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國立台北大學資管所碩士班</a:t>
            </a:r>
            <a:r>
              <a:rPr lang="en-US" altLang="zh-TW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zh-TW" alt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電子商務碩士學分學程</a:t>
            </a:r>
            <a:r>
              <a:rPr lang="en-US" altLang="zh-TW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  <a:r>
              <a:rPr lang="en-US" altLang="zh-TW" sz="6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(Spring 2021)</a:t>
            </a:r>
            <a:r>
              <a:rPr lang="en-US" altLang="zh-TW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大數據分析 </a:t>
            </a:r>
            <a:r>
              <a:rPr lang="en-US" altLang="zh-TW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Analytics) 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zh-TW" alt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國立台北大學資管所碩士班</a:t>
            </a: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(Fall 2020)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企業雲端運算入門 </a:t>
            </a:r>
            <a:r>
              <a:rPr lang="en-US" altLang="zh-TW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Computing) 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zh-TW" alt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國立台北大學企管系 </a:t>
            </a: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(Spring 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01590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0527" t="1544" r="10527" b="25148"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54030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6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研究計畫 </a:t>
            </a:r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(Research Project)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59" y="1414919"/>
            <a:ext cx="11470712" cy="491474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zh-TW" altLang="en-US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應用 </a:t>
            </a:r>
            <a:r>
              <a:rPr lang="en-US" altLang="zh-TW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 </a:t>
            </a:r>
            <a:r>
              <a:rPr lang="zh-TW" altLang="en-US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技術建構加密貨幣反洗錢知識圖譜：少樣本學習模型 </a:t>
            </a:r>
            <a:br>
              <a:rPr lang="en-US" altLang="zh-TW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(Applying AI technology to construct knowledge graphs of cryptocurrency anti-money laundering: a few-shot learning model)</a:t>
            </a:r>
          </a:p>
          <a:p>
            <a:pPr lvl="1">
              <a:lnSpc>
                <a:spcPct val="100000"/>
              </a:lnSpc>
            </a:pPr>
            <a:r>
              <a:rPr lang="zh-TW" altLang="en-US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科技部 </a:t>
            </a: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zh-TW" altLang="en-US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人文司 </a:t>
            </a: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- </a:t>
            </a:r>
            <a:r>
              <a:rPr lang="zh-TW" altLang="en-US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商事財經法</a:t>
            </a: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  <a:r>
              <a:rPr lang="zh-TW" altLang="en-US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，</a:t>
            </a: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110-2410-H-305-013-MY2</a:t>
            </a:r>
            <a:r>
              <a:rPr lang="zh-TW" altLang="en-US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，</a:t>
            </a: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2021/08/01~2023/07/31 </a:t>
            </a:r>
            <a:b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[</a:t>
            </a:r>
            <a:r>
              <a:rPr lang="zh-TW" altLang="en-US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核定經費</a:t>
            </a: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zh-TW" altLang="en-US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新台幣</a:t>
            </a: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  <a:r>
              <a:rPr lang="zh-TW" altLang="en-US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：</a:t>
            </a: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1,022,000]</a:t>
            </a:r>
          </a:p>
          <a:p>
            <a:pPr>
              <a:lnSpc>
                <a:spcPct val="100000"/>
              </a:lnSpc>
            </a:pPr>
            <a:r>
              <a:rPr lang="zh-TW" altLang="en-US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企業永續動機、價值攸關性與人工智慧於企業永續績效評比之應用 </a:t>
            </a: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(Corporate Sustainability: Motivations, Value Relevance, and the Application of AI in the Assessment)</a:t>
            </a:r>
            <a:r>
              <a:rPr lang="zh-TW" altLang="en-US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：</a:t>
            </a:r>
            <a:br>
              <a:rPr lang="en-US" altLang="zh-TW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zh-TW" altLang="en-US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子計畫二：人工智慧 </a:t>
            </a:r>
            <a:r>
              <a:rPr lang="en-US" altLang="zh-TW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 </a:t>
            </a:r>
            <a:r>
              <a:rPr lang="zh-TW" altLang="en-US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於企業永續評比之應用 </a:t>
            </a:r>
            <a:br>
              <a:rPr lang="en-US" altLang="zh-TW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(An application of artificial intelligence (AI) in the corporate sustainability assessment)</a:t>
            </a:r>
          </a:p>
          <a:p>
            <a:pPr lvl="1">
              <a:lnSpc>
                <a:spcPct val="100000"/>
              </a:lnSpc>
            </a:pPr>
            <a:r>
              <a:rPr lang="zh-TW" altLang="en-US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國立臺北大學，</a:t>
            </a: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110-NTPU_ORDA-F-001</a:t>
            </a:r>
            <a:r>
              <a:rPr lang="zh-TW" altLang="en-US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，</a:t>
            </a:r>
            <a:r>
              <a:rPr lang="en-US" altLang="zh-TW" sz="22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2021/01/01~2021/12/31</a:t>
            </a:r>
            <a:endParaRPr lang="en-US" sz="22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34D8F-18C3-7640-85A9-5C6313A62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504D6-33E0-734E-A30F-A37528CCC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95F36D-3476-8B4A-9E6F-DC6AE12C0FF4}"/>
              </a:ext>
            </a:extLst>
          </p:cNvPr>
          <p:cNvSpPr/>
          <p:nvPr/>
        </p:nvSpPr>
        <p:spPr>
          <a:xfrm>
            <a:off x="3277489" y="6456317"/>
            <a:ext cx="5336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https://web.ntpu.edu.tw/~myday/cindex.htm#projects</a:t>
            </a:r>
            <a:endParaRPr lang="en-US" dirty="0"/>
          </a:p>
        </p:txBody>
      </p:sp>
      <p:pic>
        <p:nvPicPr>
          <p:cNvPr id="8" name="Picture 4" descr="http://mail.tku.edu.tw/myday/images/Myday_Photo.jpg">
            <a:extLst>
              <a:ext uri="{FF2B5EF4-FFF2-40B4-BE49-F238E27FC236}">
                <a16:creationId xmlns:a16="http://schemas.microsoft.com/office/drawing/2014/main" id="{177A3DFE-65D6-6440-8E10-8B3E7492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0527" t="1544" r="10527" b="25148"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0393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AI in Finance and Quantitative Analysis</a:t>
            </a:r>
            <a:r>
              <a:rPr lang="en-US" dirty="0"/>
              <a:t>.</a:t>
            </a:r>
          </a:p>
          <a:p>
            <a:r>
              <a:rPr lang="en-US" dirty="0"/>
              <a:t>Topics include: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Introduction to Artificial Intelligence in Finance and Quantitative Analysis,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AI in FinTech: Financial Services Innovation and Application,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Investing Psychology and Behavioral Finance,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Event Studies in Finance,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Finance Theory,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Data-Driven Finance,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Financial Econometrics,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AI-First Finance,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Deep Learning in Finance, Reinforcement Learning in Finance,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Algorithmic Trading, Risk Management, Trading Bot and Event-Based </a:t>
            </a:r>
            <a:r>
              <a:rPr lang="en-US" dirty="0" err="1"/>
              <a:t>Backtesting</a:t>
            </a:r>
            <a:r>
              <a:rPr lang="en-US" dirty="0"/>
              <a:t>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Case Study on AI in Finance and Quantitative Analysis.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956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938233"/>
          </a:xfrm>
        </p:spPr>
        <p:txBody>
          <a:bodyPr>
            <a:normAutofit fontScale="90000"/>
          </a:bodyPr>
          <a:lstStyle/>
          <a:p>
            <a:r>
              <a:rPr lang="zh-TW" altLang="en-US" sz="49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智慧金融量化分析 </a:t>
            </a:r>
            <a:br>
              <a:rPr lang="zh-TW" altLang="en-US" sz="5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(Artificial Intelligence in Finance and Quantitative Analysis)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6" y="2486061"/>
            <a:ext cx="8574638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zh-TW" altLang="en-US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戴敏育 博士 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Ph.D.)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zh-TW" altLang="en-US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(Associate Professor)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zh-TW" altLang="en-US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國立臺北大學</a:t>
            </a:r>
            <a:r>
              <a:rPr lang="zh-TW" altLang="en-US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 </a:t>
            </a:r>
            <a:r>
              <a:rPr lang="zh-TW" altLang="en-US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資訊管理研究所</a:t>
            </a:r>
            <a:endParaRPr lang="en-US" altLang="zh-TW" sz="3800" dirty="0">
              <a:solidFill>
                <a:srgbClr val="898989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zh-TW" altLang="en-US" sz="36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電話： </a:t>
            </a:r>
            <a:r>
              <a:rPr lang="en-US" altLang="zh-TW" sz="36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zh-TW" altLang="en-US" sz="36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研究室： 商</a:t>
            </a:r>
            <a:r>
              <a:rPr lang="en-US" altLang="zh-TW" sz="36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zh-TW" altLang="en-US" sz="36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地址： </a:t>
            </a:r>
            <a:r>
              <a:rPr lang="en-US" altLang="zh-TW" sz="36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23741 </a:t>
            </a:r>
            <a:r>
              <a:rPr lang="zh-TW" altLang="en-US" sz="36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新北市三峽區大學路 </a:t>
            </a:r>
            <a:r>
              <a:rPr lang="en-US" altLang="zh-TW" sz="36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151 </a:t>
            </a:r>
            <a:r>
              <a:rPr lang="zh-TW" altLang="en-US" sz="36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號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36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Email</a:t>
            </a:r>
            <a:r>
              <a:rPr lang="zh-TW" altLang="en-US" sz="36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：</a:t>
            </a:r>
            <a:r>
              <a:rPr lang="en-US" altLang="zh-TW" sz="36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36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zh-TW" altLang="en-US" sz="36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網址：</a:t>
            </a:r>
            <a:r>
              <a:rPr lang="en-US" altLang="zh-TW" sz="36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5"/>
              </a:rPr>
              <a:t>http://web.ntpu.edu.tw/~myday/</a:t>
            </a:r>
            <a:endParaRPr lang="en-US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10527" t="1544" r="10527" b="25148"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0012" y="1901287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93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AI in Finance and Quantitative Analysis</a:t>
            </a:r>
            <a:r>
              <a:rPr lang="en-US" dirty="0"/>
              <a:t>.</a:t>
            </a:r>
          </a:p>
          <a:p>
            <a:r>
              <a:rPr lang="en-US" dirty="0"/>
              <a:t>Topics include: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Introduction to Artificial Intelligence in Finance and Quantitative Analysis,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AI in FinTech: Financial Services Innovation and Application,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Investing Psychology and Behavioral Finance,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Event Studies in Finance,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Finance Theory,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Data-Driven Finance,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Financial Econometrics,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AI-First Finance,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Deep Learning in Finance, Reinforcement Learning in Finance,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Algorithmic Trading, Risk Management, Trading Bot and Event-Based </a:t>
            </a:r>
            <a:r>
              <a:rPr lang="en-US" dirty="0" err="1"/>
              <a:t>Backtesting</a:t>
            </a:r>
            <a:r>
              <a:rPr lang="en-US" dirty="0"/>
              <a:t>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Case Study on AI in Finance and Quantitative Analysis.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06A7-3122-F040-BC30-C6F4EE81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41939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資訊管理研究所</a:t>
            </a:r>
            <a:br>
              <a:rPr lang="zh-TW" altLang="en-US" dirty="0"/>
            </a:br>
            <a:r>
              <a:rPr lang="zh-TW" altLang="en-US" dirty="0"/>
              <a:t>系核心能力</a:t>
            </a:r>
            <a:br>
              <a:rPr lang="zh-TW" altLang="en-US" dirty="0"/>
            </a:br>
            <a:r>
              <a:rPr lang="en-US" altLang="zh-TW" dirty="0"/>
              <a:t>(</a:t>
            </a:r>
            <a:r>
              <a:rPr lang="en-US" dirty="0"/>
              <a:t>Core Competence)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21DD4-540E-F548-815A-68A967779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371725"/>
            <a:ext cx="11222181" cy="3981574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rgbClr val="C00000"/>
                </a:solidFill>
              </a:rPr>
              <a:t>資訊科技新知探索與系統開發應用  </a:t>
            </a:r>
            <a:r>
              <a:rPr lang="en-US" altLang="zh-TW" sz="4400" dirty="0"/>
              <a:t>80 %</a:t>
            </a:r>
          </a:p>
          <a:p>
            <a:r>
              <a:rPr lang="zh-TW" altLang="en-US" sz="4400" dirty="0">
                <a:solidFill>
                  <a:srgbClr val="C00000"/>
                </a:solidFill>
              </a:rPr>
              <a:t>網路行銷企劃能力  </a:t>
            </a:r>
            <a:r>
              <a:rPr lang="en-US" altLang="zh-TW" sz="4400" dirty="0"/>
              <a:t>10 %</a:t>
            </a:r>
          </a:p>
          <a:p>
            <a:r>
              <a:rPr lang="zh-TW" altLang="en-US" sz="4400" dirty="0">
                <a:solidFill>
                  <a:srgbClr val="C00000"/>
                </a:solidFill>
              </a:rPr>
              <a:t>論文寫作與獨立研究能力新知  </a:t>
            </a:r>
            <a:r>
              <a:rPr lang="en-US" altLang="zh-TW" sz="4400" dirty="0"/>
              <a:t>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CD6B1-9A6F-8043-98CC-962394B49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8AD9DD-7C7E-8B40-8F30-8892D611C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6AC1F4-F178-2948-B740-3E0F836CE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86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校四大基本素養</a:t>
            </a:r>
            <a:br>
              <a:rPr lang="zh-TW" altLang="en-US" dirty="0"/>
            </a:br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zh-TW" altLang="en-US" sz="2400" dirty="0">
                <a:solidFill>
                  <a:srgbClr val="C00000"/>
                </a:solidFill>
              </a:rPr>
              <a:t>專業</a:t>
            </a:r>
            <a:r>
              <a:rPr lang="en-US" altLang="zh-TW" sz="2400" dirty="0">
                <a:solidFill>
                  <a:srgbClr val="C00000"/>
                </a:solidFill>
              </a:rPr>
              <a:t> (Professionalism)</a:t>
            </a:r>
          </a:p>
          <a:p>
            <a:pPr lvl="1">
              <a:spcAft>
                <a:spcPts val="600"/>
              </a:spcAft>
            </a:pPr>
            <a:r>
              <a:rPr lang="zh-TW" altLang="en-US" sz="2400" dirty="0">
                <a:solidFill>
                  <a:srgbClr val="C00000"/>
                </a:solidFill>
              </a:rPr>
              <a:t>創意思考與問題解決</a:t>
            </a:r>
            <a:r>
              <a:rPr lang="en-US" altLang="zh-TW" sz="2400" dirty="0">
                <a:solidFill>
                  <a:srgbClr val="C00000"/>
                </a:solidFill>
              </a:rPr>
              <a:t> (Creative thinking and Problem-solving) 40 %</a:t>
            </a:r>
          </a:p>
          <a:p>
            <a:pPr lvl="1">
              <a:spcAft>
                <a:spcPts val="600"/>
              </a:spcAft>
            </a:pPr>
            <a:r>
              <a:rPr lang="zh-TW" altLang="en-US" sz="2400" dirty="0">
                <a:solidFill>
                  <a:srgbClr val="C00000"/>
                </a:solidFill>
              </a:rPr>
              <a:t>綜合統整</a:t>
            </a:r>
            <a:r>
              <a:rPr lang="en-US" altLang="zh-TW" sz="2400" dirty="0">
                <a:solidFill>
                  <a:srgbClr val="C00000"/>
                </a:solidFill>
              </a:rPr>
              <a:t>(Comprehensive Integration) 40 %</a:t>
            </a:r>
          </a:p>
          <a:p>
            <a:pPr>
              <a:spcAft>
                <a:spcPts val="600"/>
              </a:spcAft>
            </a:pPr>
            <a:r>
              <a:rPr lang="zh-TW" altLang="en-US" sz="2400" dirty="0">
                <a:solidFill>
                  <a:schemeClr val="accent1"/>
                </a:solidFill>
              </a:rPr>
              <a:t>人際</a:t>
            </a:r>
            <a:r>
              <a:rPr lang="en-US" altLang="zh-TW" sz="2400" dirty="0">
                <a:solidFill>
                  <a:schemeClr val="accent1"/>
                </a:solidFill>
              </a:rPr>
              <a:t> (</a:t>
            </a:r>
            <a:r>
              <a:rPr lang="en-US" sz="2400" dirty="0">
                <a:solidFill>
                  <a:schemeClr val="accent1"/>
                </a:solidFill>
              </a:rPr>
              <a:t>Interpersonal Relationship)</a:t>
            </a:r>
          </a:p>
          <a:p>
            <a:pPr lvl="1">
              <a:spcAft>
                <a:spcPts val="600"/>
              </a:spcAft>
            </a:pPr>
            <a:r>
              <a:rPr lang="zh-TW" altLang="en-US" sz="2400" dirty="0">
                <a:solidFill>
                  <a:schemeClr val="accent1"/>
                </a:solidFill>
              </a:rPr>
              <a:t>溝通協調</a:t>
            </a:r>
            <a:r>
              <a:rPr lang="en-US" altLang="zh-TW" sz="2400" dirty="0">
                <a:solidFill>
                  <a:schemeClr val="accent1"/>
                </a:solidFill>
              </a:rPr>
              <a:t> (</a:t>
            </a:r>
            <a:r>
              <a:rPr lang="en-US" sz="2400" dirty="0">
                <a:solidFill>
                  <a:schemeClr val="accent1"/>
                </a:solidFill>
              </a:rPr>
              <a:t>Communication and Coordination) 10 %</a:t>
            </a:r>
          </a:p>
          <a:p>
            <a:pPr lvl="1">
              <a:spcAft>
                <a:spcPts val="600"/>
              </a:spcAft>
            </a:pPr>
            <a:r>
              <a:rPr lang="zh-TW" altLang="en-US" sz="2400" dirty="0">
                <a:solidFill>
                  <a:schemeClr val="accent1"/>
                </a:solidFill>
              </a:rPr>
              <a:t>團隊合作</a:t>
            </a:r>
            <a:r>
              <a:rPr lang="en-US" altLang="zh-TW" sz="2400" dirty="0">
                <a:solidFill>
                  <a:schemeClr val="accent1"/>
                </a:solidFill>
              </a:rPr>
              <a:t> (</a:t>
            </a:r>
            <a:r>
              <a:rPr lang="en-US" sz="2400" dirty="0">
                <a:solidFill>
                  <a:schemeClr val="accent1"/>
                </a:solidFill>
              </a:rPr>
              <a:t>Teamwork) 5 %</a:t>
            </a:r>
          </a:p>
          <a:p>
            <a:pPr>
              <a:spcAft>
                <a:spcPts val="600"/>
              </a:spcAft>
            </a:pPr>
            <a:r>
              <a:rPr lang="zh-TW" altLang="en-US" sz="2400" dirty="0"/>
              <a:t>倫理</a:t>
            </a:r>
            <a:r>
              <a:rPr lang="en-US" altLang="zh-TW" sz="2400" dirty="0"/>
              <a:t> (Ethics)</a:t>
            </a:r>
          </a:p>
          <a:p>
            <a:pPr lvl="1">
              <a:spcAft>
                <a:spcPts val="600"/>
              </a:spcAft>
            </a:pPr>
            <a:r>
              <a:rPr lang="zh-TW" altLang="en-US" sz="2400" dirty="0"/>
              <a:t>誠信正直</a:t>
            </a:r>
            <a:r>
              <a:rPr lang="en-US" altLang="zh-TW" sz="2400" dirty="0"/>
              <a:t>(Honesty and Integrity) 0 %</a:t>
            </a:r>
          </a:p>
          <a:p>
            <a:pPr lvl="1">
              <a:spcAft>
                <a:spcPts val="600"/>
              </a:spcAft>
            </a:pPr>
            <a:r>
              <a:rPr lang="zh-TW" altLang="en-US" sz="2400" dirty="0"/>
              <a:t>尊重自省</a:t>
            </a:r>
            <a:r>
              <a:rPr lang="en-US" altLang="zh-TW" sz="2400" dirty="0"/>
              <a:t>(Self-Esteem and Self-reflection) 0 %</a:t>
            </a:r>
          </a:p>
          <a:p>
            <a:pPr>
              <a:spcAft>
                <a:spcPts val="600"/>
              </a:spcAft>
            </a:pPr>
            <a:r>
              <a:rPr lang="zh-TW" altLang="en-US" sz="2400" dirty="0"/>
              <a:t>國際觀</a:t>
            </a:r>
            <a:r>
              <a:rPr lang="en-US" altLang="zh-TW" sz="2400" dirty="0"/>
              <a:t> (International Vision)</a:t>
            </a:r>
          </a:p>
          <a:p>
            <a:pPr lvl="1">
              <a:spcAft>
                <a:spcPts val="600"/>
              </a:spcAft>
            </a:pPr>
            <a:r>
              <a:rPr lang="zh-TW" altLang="en-US" sz="2400" dirty="0"/>
              <a:t>多元關懷</a:t>
            </a:r>
            <a:r>
              <a:rPr lang="en-US" altLang="zh-TW" sz="2400" dirty="0"/>
              <a:t> (Caring for Diversity) 0 %</a:t>
            </a:r>
          </a:p>
          <a:p>
            <a:pPr lvl="1">
              <a:spcAft>
                <a:spcPts val="600"/>
              </a:spcAft>
            </a:pPr>
            <a:r>
              <a:rPr lang="zh-TW" altLang="en-US" sz="2400" dirty="0"/>
              <a:t>跨界宏觀</a:t>
            </a:r>
            <a:r>
              <a:rPr lang="en-US" altLang="zh-TW" sz="2400" dirty="0"/>
              <a:t> (Interdisciplinary Vision)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3398</Words>
  <Application>Microsoft Macintosh PowerPoint</Application>
  <PresentationFormat>Widescreen</PresentationFormat>
  <Paragraphs>392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Heiti TC Medium</vt:lpstr>
      <vt:lpstr>Arial</vt:lpstr>
      <vt:lpstr>Calibri</vt:lpstr>
      <vt:lpstr>Calibri Light</vt:lpstr>
      <vt:lpstr>Helvetica Neue</vt:lpstr>
      <vt:lpstr>Office Theme</vt:lpstr>
      <vt:lpstr>智慧金融量化分析概論  (Introduction to Artificial Intelligence  in Finance and Quantitative Analysis)</vt:lpstr>
      <vt:lpstr>戴敏育 博士  (Min-Yuh Day, Ph.D.)</vt:lpstr>
      <vt:lpstr>國立臺北大學 110 學年度 第1學期 課程大綱 Fall 2021 (2021.09 - 2022.02)</vt:lpstr>
      <vt:lpstr>教學目標</vt:lpstr>
      <vt:lpstr>Course Objectives</vt:lpstr>
      <vt:lpstr>內容綱要</vt:lpstr>
      <vt:lpstr>Course Outline</vt:lpstr>
      <vt:lpstr>資訊管理研究所 系核心能力 (Core Competence) </vt:lpstr>
      <vt:lpstr>校四大基本素養 Four Fundamental Qualities</vt:lpstr>
      <vt:lpstr>商學院學習目標  (College Learning Goals)</vt:lpstr>
      <vt:lpstr>系所學習目標 (Department Learning Goals)</vt:lpstr>
      <vt:lpstr>課程大綱 (Syllabus)</vt:lpstr>
      <vt:lpstr>課程大綱 (Syllabus)</vt:lpstr>
      <vt:lpstr>課程大綱 (Syllabus)</vt:lpstr>
      <vt:lpstr>教學方法與教學活動 (Teaching methods and activities)</vt:lpstr>
      <vt:lpstr>評量方式 (Evaluation Methods)</vt:lpstr>
      <vt:lpstr>指定用書 (Required Texts)</vt:lpstr>
      <vt:lpstr>指定用書 (Required Texts)</vt:lpstr>
      <vt:lpstr>其他參考資料 (Other References)</vt:lpstr>
      <vt:lpstr>Yves Hilpisch (2020),  Artificial Intelligence in Finance:  A Python-Based Guide,  O’Reilly</vt:lpstr>
      <vt:lpstr>Yves Hilpisch (2020),  Python for Algorithmic Trading:  From Idea to Cloud Deployment,  O’Reilly</vt:lpstr>
      <vt:lpstr>Yves Hilpisch (2021),  Financial Theory with Python:  A Gentle Introduction,  O’Reilly</vt:lpstr>
      <vt:lpstr> Campbell R. Harvey, Ashwin Ramachandran, Joey Santoro, Fred Ehrsam (2021),  DeFi and the Future of Finance,  Wiley</vt:lpstr>
      <vt:lpstr>Yves Hilpisch (2018),  Python for Finance: Mastering Data-Driven Finance, O'Reilly</vt:lpstr>
      <vt:lpstr>Paolo Sironi (2016) FinTech Innovation:  From Robo-Advisors to Goal Based Investing and Gamification,  Wiley</vt:lpstr>
      <vt:lpstr>Doron Kliger and Gregory Gurevich (2014),  Event Studies for Financial Research:  A Comprehensive Guide,  Palgrave Macmillan </vt:lpstr>
      <vt:lpstr>Yuxing Yan (2017),  Python for Finance: Apply powerful finance models and quantitative analysis with Python, Second Edition, Packt Publishing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Sequences using RNNs and CNNs</vt:lpstr>
      <vt:lpstr>AI, Big Data, Cloud Computing Evolution of Decision Support, Business Intelligence, and Analytics</vt:lpstr>
      <vt:lpstr>The Rise of AI</vt:lpstr>
      <vt:lpstr>FinTech</vt:lpstr>
      <vt:lpstr>Financial Technology</vt:lpstr>
      <vt:lpstr>FinTech</vt:lpstr>
      <vt:lpstr>Financial Technology FinTech</vt:lpstr>
      <vt:lpstr>Financial Services</vt:lpstr>
      <vt:lpstr>Financial Services</vt:lpstr>
      <vt:lpstr>Financial Revolution with Fintech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PowerPoint Presentation</vt:lpstr>
      <vt:lpstr> FinTech: Financial Services Innovation</vt:lpstr>
      <vt:lpstr> FinTech: Payment</vt:lpstr>
      <vt:lpstr>FinTech: Payment Cashless World Emerging Payment Rails</vt:lpstr>
      <vt:lpstr> FinTech: Insurance</vt:lpstr>
      <vt:lpstr> FinTech: Insurance Insurance Disaggregation Connected Insurance</vt:lpstr>
      <vt:lpstr> FinTech: Deposits &amp; Lending</vt:lpstr>
      <vt:lpstr>FinTech: Deposits &amp; Lending Alternative Lending Shifting Customer Preferences</vt:lpstr>
      <vt:lpstr> FinTech: Capital Raising</vt:lpstr>
      <vt:lpstr>FinTech: Capital Raising Crowdfunding</vt:lpstr>
      <vt:lpstr> FinTech: Investment Management</vt:lpstr>
      <vt:lpstr> FinTech: Investment Management Empowered Investors Process Externalization</vt:lpstr>
      <vt:lpstr> FinTech: Market Provisioning</vt:lpstr>
      <vt:lpstr>FinTech: Market Provisioning Smarter, Faster Machines New Market Platforms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Text Analytics and Text Mining</vt:lpstr>
      <vt:lpstr>PowerPoint Presentation</vt:lpstr>
      <vt:lpstr>教學 (Teaching)</vt:lpstr>
      <vt:lpstr>研究計畫 (Research Project)</vt:lpstr>
      <vt:lpstr>Summary</vt:lpstr>
      <vt:lpstr>智慧金融量化分析  (Artificial Intelligence in Finance and Quantitative Analysis)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智慧金融量化分析 (Artificial Intelligence in Finance and Quantitative Analysis)</dc:title>
  <dc:subject/>
  <dc:creator>MYDAY</dc:creator>
  <cp:keywords>智慧金融, 量化分析, Artificial Intelligence in Finance, Quantitative Analysis</cp:keywords>
  <dc:description>智慧金融量化分析 (Artificial Intelligence in Finance and Quantitative Analysis)</dc:description>
  <cp:lastModifiedBy>imyday@gmail.com</cp:lastModifiedBy>
  <cp:revision>254</cp:revision>
  <cp:lastPrinted>2020-12-23T14:44:17Z</cp:lastPrinted>
  <dcterms:created xsi:type="dcterms:W3CDTF">2019-09-12T03:09:52Z</dcterms:created>
  <dcterms:modified xsi:type="dcterms:W3CDTF">2021-09-28T15:02:28Z</dcterms:modified>
  <cp:category/>
</cp:coreProperties>
</file>