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handoutMasterIdLst>
    <p:handoutMasterId r:id="rId107"/>
  </p:handoutMasterIdLst>
  <p:sldIdLst>
    <p:sldId id="2029" r:id="rId2"/>
    <p:sldId id="2996" r:id="rId3"/>
    <p:sldId id="2994" r:id="rId4"/>
    <p:sldId id="2995" r:id="rId5"/>
    <p:sldId id="3024" r:id="rId6"/>
    <p:sldId id="3418" r:id="rId7"/>
    <p:sldId id="3808" r:id="rId8"/>
    <p:sldId id="1937" r:id="rId9"/>
    <p:sldId id="3809" r:id="rId10"/>
    <p:sldId id="2885" r:id="rId11"/>
    <p:sldId id="2886" r:id="rId12"/>
    <p:sldId id="2914" r:id="rId13"/>
    <p:sldId id="2909" r:id="rId14"/>
    <p:sldId id="2902" r:id="rId15"/>
    <p:sldId id="2904" r:id="rId16"/>
    <p:sldId id="2903" r:id="rId17"/>
    <p:sldId id="2907" r:id="rId18"/>
    <p:sldId id="2849" r:id="rId19"/>
    <p:sldId id="2887" r:id="rId20"/>
    <p:sldId id="2888" r:id="rId21"/>
    <p:sldId id="2889" r:id="rId22"/>
    <p:sldId id="2901" r:id="rId23"/>
    <p:sldId id="2915" r:id="rId24"/>
    <p:sldId id="2916" r:id="rId25"/>
    <p:sldId id="2917" r:id="rId26"/>
    <p:sldId id="2918" r:id="rId27"/>
    <p:sldId id="2919" r:id="rId28"/>
    <p:sldId id="2921" r:id="rId29"/>
    <p:sldId id="2884" r:id="rId30"/>
    <p:sldId id="2897" r:id="rId31"/>
    <p:sldId id="2898" r:id="rId32"/>
    <p:sldId id="2899" r:id="rId33"/>
    <p:sldId id="2900" r:id="rId34"/>
    <p:sldId id="2891" r:id="rId35"/>
    <p:sldId id="2892" r:id="rId36"/>
    <p:sldId id="2922" r:id="rId37"/>
    <p:sldId id="2925" r:id="rId38"/>
    <p:sldId id="2927" r:id="rId39"/>
    <p:sldId id="2926" r:id="rId40"/>
    <p:sldId id="2893" r:id="rId41"/>
    <p:sldId id="2894" r:id="rId42"/>
    <p:sldId id="2895" r:id="rId43"/>
    <p:sldId id="3874" r:id="rId44"/>
    <p:sldId id="2896" r:id="rId45"/>
    <p:sldId id="2928" r:id="rId46"/>
    <p:sldId id="2930" r:id="rId47"/>
    <p:sldId id="2931" r:id="rId48"/>
    <p:sldId id="2932" r:id="rId49"/>
    <p:sldId id="3875" r:id="rId50"/>
    <p:sldId id="2933" r:id="rId51"/>
    <p:sldId id="2944" r:id="rId52"/>
    <p:sldId id="2956" r:id="rId53"/>
    <p:sldId id="2865" r:id="rId54"/>
    <p:sldId id="2954" r:id="rId55"/>
    <p:sldId id="2951" r:id="rId56"/>
    <p:sldId id="2952" r:id="rId57"/>
    <p:sldId id="2957" r:id="rId58"/>
    <p:sldId id="2861" r:id="rId59"/>
    <p:sldId id="2860" r:id="rId60"/>
    <p:sldId id="2863" r:id="rId61"/>
    <p:sldId id="2950" r:id="rId62"/>
    <p:sldId id="2855" r:id="rId63"/>
    <p:sldId id="2856" r:id="rId64"/>
    <p:sldId id="2906" r:id="rId65"/>
    <p:sldId id="2910" r:id="rId66"/>
    <p:sldId id="2911" r:id="rId67"/>
    <p:sldId id="2912" r:id="rId68"/>
    <p:sldId id="2913" r:id="rId69"/>
    <p:sldId id="2853" r:id="rId70"/>
    <p:sldId id="2858" r:id="rId71"/>
    <p:sldId id="2941" r:id="rId72"/>
    <p:sldId id="2859" r:id="rId73"/>
    <p:sldId id="3876" r:id="rId74"/>
    <p:sldId id="2880" r:id="rId75"/>
    <p:sldId id="2939" r:id="rId76"/>
    <p:sldId id="2945" r:id="rId77"/>
    <p:sldId id="2946" r:id="rId78"/>
    <p:sldId id="2947" r:id="rId79"/>
    <p:sldId id="2948" r:id="rId80"/>
    <p:sldId id="2949" r:id="rId81"/>
    <p:sldId id="2873" r:id="rId82"/>
    <p:sldId id="2940" r:id="rId83"/>
    <p:sldId id="2938" r:id="rId84"/>
    <p:sldId id="2876" r:id="rId85"/>
    <p:sldId id="2877" r:id="rId86"/>
    <p:sldId id="3877" r:id="rId87"/>
    <p:sldId id="3878" r:id="rId88"/>
    <p:sldId id="3879" r:id="rId89"/>
    <p:sldId id="3880" r:id="rId90"/>
    <p:sldId id="3881" r:id="rId91"/>
    <p:sldId id="3882" r:id="rId92"/>
    <p:sldId id="3883" r:id="rId93"/>
    <p:sldId id="3884" r:id="rId94"/>
    <p:sldId id="3885" r:id="rId95"/>
    <p:sldId id="3886" r:id="rId96"/>
    <p:sldId id="2936" r:id="rId97"/>
    <p:sldId id="2937" r:id="rId98"/>
    <p:sldId id="3887" r:id="rId99"/>
    <p:sldId id="3824" r:id="rId100"/>
    <p:sldId id="3825" r:id="rId101"/>
    <p:sldId id="3888" r:id="rId102"/>
    <p:sldId id="3826" r:id="rId103"/>
    <p:sldId id="3889" r:id="rId104"/>
    <p:sldId id="3225" r:id="rId105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D579"/>
    <a:srgbClr val="D5FC79"/>
    <a:srgbClr val="011893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41" autoAdjust="0"/>
    <p:restoredTop sz="95687"/>
  </p:normalViewPr>
  <p:slideViewPr>
    <p:cSldViewPr>
      <p:cViewPr varScale="1">
        <p:scale>
          <a:sx n="103" d="100"/>
          <a:sy n="103" d="100"/>
        </p:scale>
        <p:origin x="1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48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hyperlink" Target="https://tinyurl.com/imtkupython101" TargetMode="Externa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www.youtube.com/playlist?list=PLqYmG7hTraZDM-OYHWgPebj2MfCFzFObQ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7L2sUGcOgh0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gym.openai.com/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oogle/dopamine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colab.research.google.com/github/google/dopamine/blob/master/dopamine/colab/agents.ipynb" TargetMode="Externa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docs.ray.io/en/master/rllib.html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550746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C00000"/>
                </a:solidFill>
                <a:ea typeface="標楷體" pitchFamily="65" charset="-120"/>
              </a:rPr>
              <a:t>強化學習                         </a:t>
            </a:r>
            <a: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  <a:t>(Reinforcement Learning)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dirty="0">
                <a:solidFill>
                  <a:srgbClr val="898989"/>
                </a:solidFill>
                <a:cs typeface="Times New Roman" pitchFamily="18" charset="0"/>
              </a:rPr>
              <a:t>2021-06-01</a:t>
            </a: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資料探勘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(Data Mining)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97758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1092DM11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(M5026) (Spring 2021)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Tue 2, 3, 4 (9:10-12:00)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6763"/>
            <a:ext cx="8229600" cy="9262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1BE402-EC7D-8C42-B5A4-72576A470591}"/>
              </a:ext>
            </a:extLst>
          </p:cNvPr>
          <p:cNvSpPr/>
          <p:nvPr/>
        </p:nvSpPr>
        <p:spPr>
          <a:xfrm>
            <a:off x="4216953" y="192071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3069554" y="1323473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C98327-F682-184A-A640-7297FDDB34A8}"/>
              </a:ext>
            </a:extLst>
          </p:cNvPr>
          <p:cNvSpPr/>
          <p:nvPr/>
        </p:nvSpPr>
        <p:spPr>
          <a:xfrm>
            <a:off x="1957236" y="192071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4D472D-BF66-AC42-8E59-60459C008A53}"/>
              </a:ext>
            </a:extLst>
          </p:cNvPr>
          <p:cNvSpPr/>
          <p:nvPr/>
        </p:nvSpPr>
        <p:spPr>
          <a:xfrm>
            <a:off x="1942313" y="317309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3A8E1D-8C45-3349-9B58-064EF249FC52}"/>
              </a:ext>
            </a:extLst>
          </p:cNvPr>
          <p:cNvSpPr/>
          <p:nvPr/>
        </p:nvSpPr>
        <p:spPr>
          <a:xfrm>
            <a:off x="3042562" y="3781250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C5F91A-B81F-B545-9D71-C4C20DEB664B}"/>
              </a:ext>
            </a:extLst>
          </p:cNvPr>
          <p:cNvSpPr/>
          <p:nvPr/>
        </p:nvSpPr>
        <p:spPr>
          <a:xfrm>
            <a:off x="4209036" y="3169098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A009AB-0444-5A4E-B75C-3406D36698B2}"/>
              </a:ext>
            </a:extLst>
          </p:cNvPr>
          <p:cNvSpPr/>
          <p:nvPr/>
        </p:nvSpPr>
        <p:spPr>
          <a:xfrm>
            <a:off x="3092278" y="2565443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390B4-F828-EC41-87CB-454D1C3089DF}"/>
              </a:ext>
            </a:extLst>
          </p:cNvPr>
          <p:cNvSpPr txBox="1"/>
          <p:nvPr/>
        </p:nvSpPr>
        <p:spPr>
          <a:xfrm>
            <a:off x="1959267" y="2828747"/>
            <a:ext cx="11512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CA6577-C083-454D-9F61-CD90E22C235F}"/>
              </a:ext>
            </a:extLst>
          </p:cNvPr>
          <p:cNvSpPr txBox="1"/>
          <p:nvPr/>
        </p:nvSpPr>
        <p:spPr>
          <a:xfrm>
            <a:off x="1926800" y="4576262"/>
            <a:ext cx="11977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24463-E6A3-084D-BADB-EF411644FB24}"/>
              </a:ext>
            </a:extLst>
          </p:cNvPr>
          <p:cNvSpPr txBox="1"/>
          <p:nvPr/>
        </p:nvSpPr>
        <p:spPr>
          <a:xfrm>
            <a:off x="3818474" y="5971046"/>
            <a:ext cx="10759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A7ED3-4C70-6044-81A9-39E813E8F184}"/>
              </a:ext>
            </a:extLst>
          </p:cNvPr>
          <p:cNvSpPr txBox="1"/>
          <p:nvPr/>
        </p:nvSpPr>
        <p:spPr>
          <a:xfrm>
            <a:off x="5699854" y="4609696"/>
            <a:ext cx="11240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Psychology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46734-429B-8C49-8D08-33CC7300C327}"/>
              </a:ext>
            </a:extLst>
          </p:cNvPr>
          <p:cNvSpPr txBox="1"/>
          <p:nvPr/>
        </p:nvSpPr>
        <p:spPr>
          <a:xfrm>
            <a:off x="5630581" y="2928154"/>
            <a:ext cx="12811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Neuroscience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FCFF7-A7BD-294A-BD69-22CED7120327}"/>
              </a:ext>
            </a:extLst>
          </p:cNvPr>
          <p:cNvSpPr txBox="1"/>
          <p:nvPr/>
        </p:nvSpPr>
        <p:spPr>
          <a:xfrm>
            <a:off x="3592451" y="1567042"/>
            <a:ext cx="16514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Computer Science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1B1B76-E80A-8D4F-8B60-DEBF3A3A8629}"/>
              </a:ext>
            </a:extLst>
          </p:cNvPr>
          <p:cNvSpPr txBox="1"/>
          <p:nvPr/>
        </p:nvSpPr>
        <p:spPr>
          <a:xfrm>
            <a:off x="3991068" y="2847783"/>
            <a:ext cx="9012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890D54-5FDC-9D43-B26B-1E2B8B4A83FF}"/>
              </a:ext>
            </a:extLst>
          </p:cNvPr>
          <p:cNvSpPr txBox="1"/>
          <p:nvPr/>
        </p:nvSpPr>
        <p:spPr>
          <a:xfrm>
            <a:off x="4842917" y="3163747"/>
            <a:ext cx="8338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C9EB73-F418-6D49-A867-778E952A3A6B}"/>
              </a:ext>
            </a:extLst>
          </p:cNvPr>
          <p:cNvSpPr txBox="1"/>
          <p:nvPr/>
        </p:nvSpPr>
        <p:spPr>
          <a:xfrm>
            <a:off x="4352219" y="4074488"/>
            <a:ext cx="16514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Classical/Operant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2E849C-22D6-024F-86A5-A81398A8D77B}"/>
              </a:ext>
            </a:extLst>
          </p:cNvPr>
          <p:cNvSpPr txBox="1"/>
          <p:nvPr/>
        </p:nvSpPr>
        <p:spPr>
          <a:xfrm>
            <a:off x="3921339" y="4595643"/>
            <a:ext cx="10406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Bounded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82277D-4F23-4046-B019-39501D5C958A}"/>
              </a:ext>
            </a:extLst>
          </p:cNvPr>
          <p:cNvSpPr txBox="1"/>
          <p:nvPr/>
        </p:nvSpPr>
        <p:spPr>
          <a:xfrm>
            <a:off x="3159531" y="4092830"/>
            <a:ext cx="11144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841C29-F561-C94F-A39D-07596FF2CBC6}"/>
              </a:ext>
            </a:extLst>
          </p:cNvPr>
          <p:cNvSpPr txBox="1"/>
          <p:nvPr/>
        </p:nvSpPr>
        <p:spPr>
          <a:xfrm>
            <a:off x="3226921" y="3132027"/>
            <a:ext cx="8066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7AB89-420C-0A45-B485-D154CB1B8193}"/>
              </a:ext>
            </a:extLst>
          </p:cNvPr>
          <p:cNvSpPr txBox="1"/>
          <p:nvPr/>
        </p:nvSpPr>
        <p:spPr>
          <a:xfrm>
            <a:off x="3561160" y="3582193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</a:t>
            </a:r>
            <a:b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D68CB0-5E0B-D445-9301-5688ADB9510F}"/>
              </a:ext>
            </a:extLst>
          </p:cNvPr>
          <p:cNvSpPr/>
          <p:nvPr/>
        </p:nvSpPr>
        <p:spPr>
          <a:xfrm>
            <a:off x="455397" y="6602605"/>
            <a:ext cx="82314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706930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FF0000"/>
                </a:solidFill>
              </a:rPr>
              <a:t>Scikit</a:t>
            </a:r>
            <a:r>
              <a:rPr lang="en-US" sz="2200" dirty="0">
                <a:solidFill>
                  <a:srgbClr val="FF0000"/>
                </a:solidFill>
              </a:rPr>
              <a:t>-Learn, </a:t>
            </a:r>
            <a:r>
              <a:rPr lang="en-US" sz="2200" dirty="0" err="1">
                <a:solidFill>
                  <a:srgbClr val="FF0000"/>
                </a:solidFill>
              </a:rPr>
              <a:t>Keras</a:t>
            </a:r>
            <a:r>
              <a:rPr lang="en-US" sz="2200" dirty="0">
                <a:solidFill>
                  <a:srgbClr val="FF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2556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969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7" y="57176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1087395" y="983641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"/>
              </a:rPr>
              <a:t>The Machine Learning landscape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3"/>
              </a:rPr>
              <a:t>End-to-end Machine Learning project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4"/>
              </a:rPr>
              <a:t>Classification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5"/>
              </a:rPr>
              <a:t>Training Models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6"/>
              </a:rPr>
              <a:t>Support Vector Machines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7"/>
              </a:rPr>
              <a:t>Decision Trees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0"/>
              </a:rPr>
              <a:t>Unsupervised Learning Techniques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Artificial Neural Nets with Keras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Deep Neural Networks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 Models and Training with TensorFlow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Loading and Preprocessing Data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 Computer Vision Using Convolutional Neural Networks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 Sequences Using RNNs and CNNs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Natural Language Processing with RNNs and Attention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Representation Learning Using Autoencoders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Reinforcement Learning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2745454" y="6610537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5411" y="1115149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7225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59521-B762-384A-804C-A14839A71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" y="1340997"/>
            <a:ext cx="9144000" cy="501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5281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300"/>
          </a:xfrm>
        </p:spPr>
        <p:txBody>
          <a:bodyPr/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07095"/>
            <a:ext cx="8712968" cy="5030217"/>
          </a:xfrm>
        </p:spPr>
        <p:txBody>
          <a:bodyPr/>
          <a:lstStyle/>
          <a:p>
            <a:r>
              <a:rPr lang="en-US" dirty="0"/>
              <a:t>Reinforcement Learning (RL)</a:t>
            </a:r>
          </a:p>
          <a:p>
            <a:pPr lvl="1"/>
            <a:r>
              <a:rPr lang="en-US" sz="3200" dirty="0"/>
              <a:t> Markov Decision Processes (MDP) </a:t>
            </a:r>
          </a:p>
          <a:p>
            <a:r>
              <a:rPr lang="en-US" dirty="0"/>
              <a:t>Deep Reinforcement Learning (DRL) Algorithms</a:t>
            </a:r>
          </a:p>
          <a:p>
            <a:pPr lvl="1"/>
            <a:r>
              <a:rPr lang="en-US" sz="3200" dirty="0"/>
              <a:t>SARSA</a:t>
            </a:r>
          </a:p>
          <a:p>
            <a:pPr lvl="1"/>
            <a:r>
              <a:rPr lang="en-US" sz="3200" dirty="0"/>
              <a:t>Q-Learning</a:t>
            </a:r>
          </a:p>
          <a:p>
            <a:pPr lvl="1"/>
            <a:r>
              <a:rPr lang="en-US" sz="3200" dirty="0"/>
              <a:t>DQN</a:t>
            </a:r>
          </a:p>
          <a:p>
            <a:pPr lvl="1"/>
            <a:r>
              <a:rPr lang="en-US" sz="3200" dirty="0"/>
              <a:t>A3C</a:t>
            </a:r>
          </a:p>
          <a:p>
            <a:pPr lvl="1"/>
            <a:r>
              <a:rPr lang="en-US" sz="3200" dirty="0"/>
              <a:t>Rainbow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4715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9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36713"/>
            <a:ext cx="8930100" cy="5904656"/>
          </a:xfrm>
        </p:spPr>
        <p:txBody>
          <a:bodyPr/>
          <a:lstStyle/>
          <a:p>
            <a:r>
              <a:rPr lang="en-US" altLang="zh-TW" sz="1300" dirty="0"/>
              <a:t>Stuart Russell and Peter </a:t>
            </a:r>
            <a:r>
              <a:rPr lang="en-US" altLang="zh-TW" sz="1300" dirty="0" err="1"/>
              <a:t>Norvig</a:t>
            </a:r>
            <a:r>
              <a:rPr lang="en-US" altLang="zh-TW" sz="1300" dirty="0"/>
              <a:t> (2020), Artificial Intelligence: A Modern Approach, 4th Edition, Pearson.</a:t>
            </a:r>
          </a:p>
          <a:p>
            <a:r>
              <a:rPr lang="en-US" altLang="zh-TW" sz="1300" dirty="0" err="1"/>
              <a:t>Aurélien</a:t>
            </a:r>
            <a:r>
              <a:rPr lang="en-US" altLang="zh-TW" sz="1300" dirty="0"/>
              <a:t> </a:t>
            </a:r>
            <a:r>
              <a:rPr lang="en-US" altLang="zh-TW" sz="1300" dirty="0" err="1"/>
              <a:t>Géron</a:t>
            </a:r>
            <a:r>
              <a:rPr lang="en-US" altLang="zh-TW" sz="1300" dirty="0"/>
              <a:t> (2019), Hands-On Machine Learning with Scikit-Learn, </a:t>
            </a:r>
            <a:r>
              <a:rPr lang="en-US" altLang="zh-TW" sz="1300" dirty="0" err="1"/>
              <a:t>Keras</a:t>
            </a:r>
            <a:r>
              <a:rPr lang="en-US" altLang="zh-TW" sz="1300" dirty="0"/>
              <a:t>, and TensorFlow: Concepts, Tools, and Techniques to Build Intelligent Systems, 2nd Edition, O’Reilly Media.</a:t>
            </a: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Richard S. Sutton &amp; Andrew G.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Barto</a:t>
            </a:r>
            <a:r>
              <a:rPr lang="en-US" altLang="zh-TW" sz="1300" dirty="0">
                <a:latin typeface="Calibri" charset="0"/>
                <a:ea typeface="標楷體" charset="-120"/>
              </a:rPr>
              <a:t> (2018), Reinforcement Learning: An Introduction, 2nd Edition, A Bradford Book.</a:t>
            </a: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David Silver (2015), Introduction to reinforcement learning, </a:t>
            </a:r>
            <a:r>
              <a:rPr lang="en-US" altLang="zh-TW" sz="1300" dirty="0">
                <a:latin typeface="Calibri" charset="0"/>
                <a:ea typeface="標楷體" charset="-120"/>
                <a:hlinkClick r:id="rId2"/>
              </a:rPr>
              <a:t>https://www.youtube.com/playlist?list=PLqYmG7hTraZDM-OYHWgPebj2MfCFzFObQ</a:t>
            </a:r>
            <a:endParaRPr lang="en-US" altLang="zh-TW" sz="1300" dirty="0">
              <a:latin typeface="Calibri" charset="0"/>
              <a:ea typeface="標楷體" charset="-120"/>
            </a:endParaRP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David Silver, Thomas Hubert, Julian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Schrittwieser</a:t>
            </a:r>
            <a:r>
              <a:rPr lang="en-US" altLang="zh-TW" sz="1300" dirty="0">
                <a:latin typeface="Calibri" charset="0"/>
                <a:ea typeface="標楷體" charset="-120"/>
              </a:rPr>
              <a:t>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Ioannis</a:t>
            </a:r>
            <a:r>
              <a:rPr lang="en-US" altLang="zh-TW" sz="1300" dirty="0">
                <a:latin typeface="Calibri" charset="0"/>
                <a:ea typeface="標楷體" charset="-120"/>
              </a:rPr>
              <a:t>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Antonoglou</a:t>
            </a:r>
            <a:r>
              <a:rPr lang="en-US" altLang="zh-TW" sz="1300" dirty="0">
                <a:latin typeface="Calibri" charset="0"/>
                <a:ea typeface="標楷體" charset="-120"/>
              </a:rPr>
              <a:t>, Matthew Lai, Arthur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Guez</a:t>
            </a:r>
            <a:r>
              <a:rPr lang="en-US" altLang="zh-TW" sz="1300" dirty="0">
                <a:latin typeface="Calibri" charset="0"/>
                <a:ea typeface="標楷體" charset="-120"/>
              </a:rPr>
              <a:t>, Marc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Lanctot</a:t>
            </a:r>
            <a:r>
              <a:rPr lang="en-US" altLang="zh-TW" sz="1300" dirty="0">
                <a:latin typeface="Calibri" charset="0"/>
                <a:ea typeface="標楷體" charset="-120"/>
              </a:rPr>
              <a:t>, Laurent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Sifre</a:t>
            </a:r>
            <a:r>
              <a:rPr lang="en-US" altLang="zh-TW" sz="1300" dirty="0">
                <a:latin typeface="Calibri" charset="0"/>
                <a:ea typeface="標楷體" charset="-120"/>
              </a:rPr>
              <a:t>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Dharshan</a:t>
            </a:r>
            <a:r>
              <a:rPr lang="en-US" altLang="zh-TW" sz="1300" dirty="0">
                <a:latin typeface="Calibri" charset="0"/>
                <a:ea typeface="標楷體" charset="-120"/>
              </a:rPr>
              <a:t> Kumaran,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Thore</a:t>
            </a:r>
            <a:r>
              <a:rPr lang="en-US" altLang="zh-TW" sz="1300" dirty="0">
                <a:latin typeface="Calibri" charset="0"/>
                <a:ea typeface="標楷體" charset="-120"/>
              </a:rPr>
              <a:t> Graepel, Timothy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Lillicrap</a:t>
            </a:r>
            <a:r>
              <a:rPr lang="en-US" altLang="zh-TW" sz="1300" dirty="0">
                <a:latin typeface="Calibri" charset="0"/>
                <a:ea typeface="標楷體" charset="-120"/>
              </a:rPr>
              <a:t>, Karen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Simonyan</a:t>
            </a:r>
            <a:r>
              <a:rPr lang="en-US" altLang="zh-TW" sz="1300" dirty="0">
                <a:latin typeface="Calibri" charset="0"/>
                <a:ea typeface="標楷體" charset="-120"/>
              </a:rPr>
              <a:t>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Demis</a:t>
            </a:r>
            <a:r>
              <a:rPr lang="en-US" altLang="zh-TW" sz="1300" dirty="0">
                <a:latin typeface="Calibri" charset="0"/>
                <a:ea typeface="標楷體" charset="-120"/>
              </a:rPr>
              <a:t> Hassabis (2018), "A general reinforcement learning algorithm that masters chess, shogi, and Go through self-play." Science 362, no. 6419 (2018): 1140-1144.</a:t>
            </a: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David Silver, Julian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Schrittwieser</a:t>
            </a:r>
            <a:r>
              <a:rPr lang="en-US" altLang="zh-TW" sz="1300" dirty="0">
                <a:latin typeface="Calibri" charset="0"/>
                <a:ea typeface="標楷體" charset="-120"/>
              </a:rPr>
              <a:t>, Karen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Simonyan</a:t>
            </a:r>
            <a:r>
              <a:rPr lang="en-US" altLang="zh-TW" sz="1300" dirty="0">
                <a:latin typeface="Calibri" charset="0"/>
                <a:ea typeface="標楷體" charset="-120"/>
              </a:rPr>
              <a:t>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Ioannis</a:t>
            </a:r>
            <a:r>
              <a:rPr lang="en-US" altLang="zh-TW" sz="1300" dirty="0">
                <a:latin typeface="Calibri" charset="0"/>
                <a:ea typeface="標楷體" charset="-120"/>
              </a:rPr>
              <a:t>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Antonoglou</a:t>
            </a:r>
            <a:r>
              <a:rPr lang="en-US" altLang="zh-TW" sz="1300" dirty="0">
                <a:latin typeface="Calibri" charset="0"/>
                <a:ea typeface="標楷體" charset="-120"/>
              </a:rPr>
              <a:t>, Aja Huang, Arthur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Guez</a:t>
            </a:r>
            <a:r>
              <a:rPr lang="en-US" altLang="zh-TW" sz="1300" dirty="0">
                <a:latin typeface="Calibri" charset="0"/>
                <a:ea typeface="標楷體" charset="-120"/>
              </a:rPr>
              <a:t>, Thomas Hubert, Lucas Baker, Matthew Lai, Adrian Bolton,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Yutian</a:t>
            </a:r>
            <a:r>
              <a:rPr lang="en-US" altLang="zh-TW" sz="1300" dirty="0">
                <a:latin typeface="Calibri" charset="0"/>
                <a:ea typeface="標楷體" charset="-120"/>
              </a:rPr>
              <a:t> Chen, Timothy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Lillicrap</a:t>
            </a:r>
            <a:r>
              <a:rPr lang="en-US" altLang="zh-TW" sz="1300" dirty="0">
                <a:latin typeface="Calibri" charset="0"/>
                <a:ea typeface="標楷體" charset="-120"/>
              </a:rPr>
              <a:t>, Fan Hui, Laurent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Sifre</a:t>
            </a:r>
            <a:r>
              <a:rPr lang="en-US" altLang="zh-TW" sz="1300" dirty="0">
                <a:latin typeface="Calibri" charset="0"/>
                <a:ea typeface="標楷體" charset="-120"/>
              </a:rPr>
              <a:t>, George van den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Driessche</a:t>
            </a:r>
            <a:r>
              <a:rPr lang="en-US" altLang="zh-TW" sz="1300" dirty="0">
                <a:latin typeface="Calibri" charset="0"/>
                <a:ea typeface="標楷體" charset="-120"/>
              </a:rPr>
              <a:t>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Thore</a:t>
            </a:r>
            <a:r>
              <a:rPr lang="en-US" altLang="zh-TW" sz="1300" dirty="0">
                <a:latin typeface="Calibri" charset="0"/>
                <a:ea typeface="標楷體" charset="-120"/>
              </a:rPr>
              <a:t> Graepel, and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Demis</a:t>
            </a:r>
            <a:r>
              <a:rPr lang="en-US" altLang="zh-TW" sz="1300" dirty="0">
                <a:latin typeface="Calibri" charset="0"/>
                <a:ea typeface="標楷體" charset="-120"/>
              </a:rPr>
              <a:t> Hassabis (2017), "Mastering the game of Go without human knowledge." Nature 550 (2017): 354–359.</a:t>
            </a:r>
          </a:p>
          <a:p>
            <a:r>
              <a:rPr lang="en-US" altLang="zh-TW" sz="1300" dirty="0" err="1">
                <a:latin typeface="Calibri" charset="0"/>
                <a:ea typeface="標楷體" charset="-120"/>
              </a:rPr>
              <a:t>Hado</a:t>
            </a:r>
            <a:r>
              <a:rPr lang="en-US" altLang="zh-TW" sz="1300" dirty="0">
                <a:latin typeface="Calibri" charset="0"/>
                <a:ea typeface="標楷體" charset="-120"/>
              </a:rPr>
              <a:t> Van Hasselt, Arthur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Guez</a:t>
            </a:r>
            <a:r>
              <a:rPr lang="en-US" altLang="zh-TW" sz="1300" dirty="0">
                <a:latin typeface="Calibri" charset="0"/>
                <a:ea typeface="標楷體" charset="-120"/>
              </a:rPr>
              <a:t>, and David Silver (2016). "Deep Reinforcement Learning with Double Q-Learning." In AAAI, vol. 2, p. 5. 2016.</a:t>
            </a: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Matteo Hessel, Joseph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Modayil</a:t>
            </a:r>
            <a:r>
              <a:rPr lang="en-US" altLang="zh-TW" sz="1300" dirty="0">
                <a:latin typeface="Calibri" charset="0"/>
                <a:ea typeface="標楷體" charset="-120"/>
              </a:rPr>
              <a:t>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Hado</a:t>
            </a:r>
            <a:r>
              <a:rPr lang="en-US" altLang="zh-TW" sz="1300" dirty="0">
                <a:latin typeface="Calibri" charset="0"/>
                <a:ea typeface="標楷體" charset="-120"/>
              </a:rPr>
              <a:t> Van Hasselt, Tom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Schaul</a:t>
            </a:r>
            <a:r>
              <a:rPr lang="en-US" altLang="zh-TW" sz="1300" dirty="0">
                <a:latin typeface="Calibri" charset="0"/>
                <a:ea typeface="標楷體" charset="-120"/>
              </a:rPr>
              <a:t>, Georg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Ostrovski</a:t>
            </a:r>
            <a:r>
              <a:rPr lang="en-US" altLang="zh-TW" sz="1300" dirty="0">
                <a:latin typeface="Calibri" charset="0"/>
                <a:ea typeface="標楷體" charset="-120"/>
              </a:rPr>
              <a:t>, Will Dabney, Dan Horgan, Bilal Piot, Mohammad Azar, and David Silver (2017). "Rainbow: Combining improvements in deep reinforcement learning."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300" dirty="0">
                <a:latin typeface="Calibri" charset="0"/>
                <a:ea typeface="標楷體" charset="-120"/>
              </a:rPr>
              <a:t> preprint arXiv:1710.02298 (2017).</a:t>
            </a: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Volodymyr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Mnih</a:t>
            </a:r>
            <a:r>
              <a:rPr lang="en-US" altLang="zh-TW" sz="1300" dirty="0">
                <a:latin typeface="Calibri" charset="0"/>
                <a:ea typeface="標楷體" charset="-120"/>
              </a:rPr>
              <a:t>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Koray</a:t>
            </a:r>
            <a:r>
              <a:rPr lang="en-US" altLang="zh-TW" sz="1300" dirty="0">
                <a:latin typeface="Calibri" charset="0"/>
                <a:ea typeface="標楷體" charset="-120"/>
              </a:rPr>
              <a:t>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Kavukcuoglu</a:t>
            </a:r>
            <a:r>
              <a:rPr lang="en-US" altLang="zh-TW" sz="1300" dirty="0">
                <a:latin typeface="Calibri" charset="0"/>
                <a:ea typeface="標楷體" charset="-120"/>
              </a:rPr>
              <a:t>, David Silver, Andrei A.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Rusu</a:t>
            </a:r>
            <a:r>
              <a:rPr lang="en-US" altLang="zh-TW" sz="1300" dirty="0">
                <a:latin typeface="Calibri" charset="0"/>
                <a:ea typeface="標楷體" charset="-120"/>
              </a:rPr>
              <a:t>, Joel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Veness</a:t>
            </a:r>
            <a:r>
              <a:rPr lang="en-US" altLang="zh-TW" sz="1300" dirty="0">
                <a:latin typeface="Calibri" charset="0"/>
                <a:ea typeface="標楷體" charset="-120"/>
              </a:rPr>
              <a:t>, Marc G. Bellemare, Alex Graves et al. (2015) "Human-level control through deep reinforcement learning." Nature 518, no. 7540 (2015): 529.</a:t>
            </a:r>
          </a:p>
          <a:p>
            <a:r>
              <a:rPr lang="en-US" altLang="zh-TW" sz="1300" dirty="0" err="1">
                <a:latin typeface="Calibri" charset="0"/>
                <a:ea typeface="標楷體" charset="-120"/>
              </a:rPr>
              <a:t>Ziyu</a:t>
            </a:r>
            <a:r>
              <a:rPr lang="en-US" altLang="zh-TW" sz="1300" dirty="0">
                <a:latin typeface="Calibri" charset="0"/>
                <a:ea typeface="標楷體" charset="-120"/>
              </a:rPr>
              <a:t> Wang, Tom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Schaul</a:t>
            </a:r>
            <a:r>
              <a:rPr lang="en-US" altLang="zh-TW" sz="1300" dirty="0">
                <a:latin typeface="Calibri" charset="0"/>
                <a:ea typeface="標楷體" charset="-120"/>
              </a:rPr>
              <a:t>, Matteo Hessel,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Hado</a:t>
            </a:r>
            <a:r>
              <a:rPr lang="en-US" altLang="zh-TW" sz="1300" dirty="0">
                <a:latin typeface="Calibri" charset="0"/>
                <a:ea typeface="標楷體" charset="-120"/>
              </a:rPr>
              <a:t> Van Hasselt, Marc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Lanctot</a:t>
            </a:r>
            <a:r>
              <a:rPr lang="en-US" altLang="zh-TW" sz="1300" dirty="0">
                <a:latin typeface="Calibri" charset="0"/>
                <a:ea typeface="標楷體" charset="-120"/>
              </a:rPr>
              <a:t>, and Nando De Freitas (2015). "Dueling network architectures for deep reinforcement learning."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300" dirty="0">
                <a:latin typeface="Calibri" charset="0"/>
                <a:ea typeface="標楷體" charset="-120"/>
              </a:rPr>
              <a:t> preprint arXiv:1511.06581 (2015). </a:t>
            </a: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Xiao-Yang Liu,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Hongyang</a:t>
            </a:r>
            <a:r>
              <a:rPr lang="en-US" altLang="zh-TW" sz="1300" dirty="0">
                <a:latin typeface="Calibri" charset="0"/>
                <a:ea typeface="標楷體" charset="-120"/>
              </a:rPr>
              <a:t> Yang, Qian Chen,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Runjia</a:t>
            </a:r>
            <a:r>
              <a:rPr lang="en-US" altLang="zh-TW" sz="1300" dirty="0">
                <a:latin typeface="Calibri" charset="0"/>
                <a:ea typeface="標楷體" charset="-120"/>
              </a:rPr>
              <a:t> Zhang,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Liuqing</a:t>
            </a:r>
            <a:r>
              <a:rPr lang="en-US" altLang="zh-TW" sz="1300" dirty="0">
                <a:latin typeface="Calibri" charset="0"/>
                <a:ea typeface="標楷體" charset="-120"/>
              </a:rPr>
              <a:t> Yang, Bowen Xiao, and Christina Dan Wang (2020). "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FinRL</a:t>
            </a:r>
            <a:r>
              <a:rPr lang="en-US" altLang="zh-TW" sz="1300" dirty="0">
                <a:latin typeface="Calibri" charset="0"/>
                <a:ea typeface="標楷體" charset="-120"/>
              </a:rPr>
              <a:t>: A Deep Reinforcement Learning Library for Automated Stock Trading in Quantitative Finance."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300" dirty="0">
                <a:latin typeface="Calibri" charset="0"/>
                <a:ea typeface="標楷體" charset="-120"/>
              </a:rPr>
              <a:t> preprint arXiv:2011.09607 (2020).</a:t>
            </a: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Mu-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En</a:t>
            </a:r>
            <a:r>
              <a:rPr lang="en-US" altLang="zh-TW" sz="1300" dirty="0">
                <a:latin typeface="Calibri" charset="0"/>
                <a:ea typeface="標楷體" charset="-120"/>
              </a:rPr>
              <a:t> Wu, Jia-Hao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Syu</a:t>
            </a:r>
            <a:r>
              <a:rPr lang="en-US" altLang="zh-TW" sz="1300" dirty="0">
                <a:latin typeface="Calibri" charset="0"/>
                <a:ea typeface="標楷體" charset="-120"/>
              </a:rPr>
              <a:t>, Jerry Chun-Wei Lin, and Jan-Ming Ho. "Portfolio management system in equity market neutral using reinforcement learning." Applied Intelligence (2021): 1-13.</a:t>
            </a: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Min-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300" dirty="0">
                <a:latin typeface="Calibri" charset="0"/>
                <a:ea typeface="標楷體" charset="-120"/>
              </a:rPr>
              <a:t> Day (2021), Python 101, </a:t>
            </a:r>
            <a:r>
              <a:rPr lang="en-US" altLang="zh-TW" sz="13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300" dirty="0"/>
          </a:p>
          <a:p>
            <a:endParaRPr lang="en-US" sz="1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2635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Branches of Machine Learning (ML)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 (RL)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3910288" y="1823410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46734-429B-8C49-8D08-33CC7300C327}"/>
              </a:ext>
            </a:extLst>
          </p:cNvPr>
          <p:cNvSpPr txBox="1"/>
          <p:nvPr/>
        </p:nvSpPr>
        <p:spPr>
          <a:xfrm>
            <a:off x="5284609" y="2893388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Unsupervised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FC0393-FE5A-0941-96B9-2281A25912F3}"/>
              </a:ext>
            </a:extLst>
          </p:cNvPr>
          <p:cNvSpPr txBox="1"/>
          <p:nvPr/>
        </p:nvSpPr>
        <p:spPr>
          <a:xfrm>
            <a:off x="3986551" y="3359457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b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23BFD-ADA9-B64C-A93D-9CE48B28C9AD}"/>
              </a:ext>
            </a:extLst>
          </p:cNvPr>
          <p:cNvSpPr txBox="1"/>
          <p:nvPr/>
        </p:nvSpPr>
        <p:spPr>
          <a:xfrm>
            <a:off x="3719234" y="5186184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</a:t>
            </a:r>
            <a:b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3354D3-2399-F747-BB31-C055C4D864B8}"/>
              </a:ext>
            </a:extLst>
          </p:cNvPr>
          <p:cNvSpPr txBox="1"/>
          <p:nvPr/>
        </p:nvSpPr>
        <p:spPr>
          <a:xfrm>
            <a:off x="2281771" y="2883717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Supervised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020CFC-4D98-CC46-9C00-54B2D11206DF}"/>
              </a:ext>
            </a:extLst>
          </p:cNvPr>
          <p:cNvSpPr/>
          <p:nvPr/>
        </p:nvSpPr>
        <p:spPr>
          <a:xfrm>
            <a:off x="2219594" y="1804354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65E109-4724-104A-A490-FF4AA0D2475C}"/>
              </a:ext>
            </a:extLst>
          </p:cNvPr>
          <p:cNvSpPr/>
          <p:nvPr/>
        </p:nvSpPr>
        <p:spPr>
          <a:xfrm>
            <a:off x="3100661" y="3285498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C9EF6F3-AB11-0341-9980-6E870B928FFB}"/>
              </a:ext>
            </a:extLst>
          </p:cNvPr>
          <p:cNvSpPr/>
          <p:nvPr/>
        </p:nvSpPr>
        <p:spPr>
          <a:xfrm>
            <a:off x="2057402" y="1277858"/>
            <a:ext cx="5120640" cy="511660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F5172E-471B-5F4D-9790-3382FA2F3E85}"/>
              </a:ext>
            </a:extLst>
          </p:cNvPr>
          <p:cNvSpPr txBox="1"/>
          <p:nvPr/>
        </p:nvSpPr>
        <p:spPr>
          <a:xfrm>
            <a:off x="338092" y="1669465"/>
            <a:ext cx="2000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Labeled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Direct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3D8005-5231-EE49-BFDE-A7C7A0C1988C}"/>
              </a:ext>
            </a:extLst>
          </p:cNvPr>
          <p:cNvSpPr txBox="1"/>
          <p:nvPr/>
        </p:nvSpPr>
        <p:spPr>
          <a:xfrm>
            <a:off x="6610562" y="1460808"/>
            <a:ext cx="2582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Find hidden structure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D887AB-6460-634D-BA55-7E2731239784}"/>
              </a:ext>
            </a:extLst>
          </p:cNvPr>
          <p:cNvSpPr txBox="1"/>
          <p:nvPr/>
        </p:nvSpPr>
        <p:spPr>
          <a:xfrm>
            <a:off x="6376644" y="5518013"/>
            <a:ext cx="270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series of actions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888AA8-AF18-294C-90DE-BBDB9EE58CB1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83030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691A-A83C-0F4A-9241-2CBAB3EB8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37" y="149943"/>
            <a:ext cx="8631382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David Silver (2015),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Introduction to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85284-5B5E-B349-9B24-1CC68356D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97" y="1389929"/>
            <a:ext cx="8229600" cy="5199626"/>
          </a:xfrm>
        </p:spPr>
        <p:txBody>
          <a:bodyPr>
            <a:noAutofit/>
          </a:bodyPr>
          <a:lstStyle/>
          <a:p>
            <a:r>
              <a:rPr lang="en-US" sz="2400" b="1" dirty="0"/>
              <a:t>Elementary Reinforcement Learning</a:t>
            </a:r>
          </a:p>
          <a:p>
            <a:pPr marL="857250" lvl="1" indent="-457200"/>
            <a:r>
              <a:rPr lang="en-US" sz="2400" dirty="0"/>
              <a:t>1: Introduction to Reinforcement Learning</a:t>
            </a:r>
          </a:p>
          <a:p>
            <a:pPr marL="857250" lvl="1" indent="-457200"/>
            <a:r>
              <a:rPr lang="en-US" sz="2400" dirty="0"/>
              <a:t>2: Markov Decision Processes</a:t>
            </a:r>
          </a:p>
          <a:p>
            <a:pPr marL="857250" lvl="1" indent="-457200"/>
            <a:r>
              <a:rPr lang="en-US" sz="2400" dirty="0"/>
              <a:t>3: Planning by Dynamic Programming</a:t>
            </a:r>
          </a:p>
          <a:p>
            <a:pPr marL="857250" lvl="1" indent="-457200"/>
            <a:r>
              <a:rPr lang="en-US" sz="2400" dirty="0"/>
              <a:t>4: Model-Free Prediction</a:t>
            </a:r>
          </a:p>
          <a:p>
            <a:pPr marL="857250" lvl="1" indent="-457200"/>
            <a:r>
              <a:rPr lang="en-US" sz="2400" dirty="0"/>
              <a:t>5: Model-Free Control</a:t>
            </a:r>
          </a:p>
          <a:p>
            <a:r>
              <a:rPr lang="en-US" sz="2400" b="1" dirty="0"/>
              <a:t>Reinforcement Learning in Practice</a:t>
            </a:r>
          </a:p>
          <a:p>
            <a:pPr marL="857250" lvl="1" indent="-457200"/>
            <a:r>
              <a:rPr lang="en-US" sz="2400" dirty="0"/>
              <a:t>6: Value Function Approximation</a:t>
            </a:r>
          </a:p>
          <a:p>
            <a:pPr marL="857250" lvl="1" indent="-457200"/>
            <a:r>
              <a:rPr lang="en-US" sz="2400" dirty="0"/>
              <a:t>7: Policy Gradient Methods</a:t>
            </a:r>
          </a:p>
          <a:p>
            <a:pPr marL="857250" lvl="1" indent="-457200"/>
            <a:r>
              <a:rPr lang="en-US" sz="2400" dirty="0"/>
              <a:t>8: Integrating Learning and Planning</a:t>
            </a:r>
          </a:p>
          <a:p>
            <a:pPr marL="857250" lvl="1" indent="-457200"/>
            <a:r>
              <a:rPr lang="en-US" sz="2400" dirty="0"/>
              <a:t>9: Exploration and Exploitation</a:t>
            </a:r>
          </a:p>
          <a:p>
            <a:pPr marL="857250" lvl="1" indent="-457200"/>
            <a:r>
              <a:rPr lang="en-US" sz="2400" dirty="0"/>
              <a:t>10: Case Study: RL in Classic Games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37C13-6962-7541-956F-13D36248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1A726C-B706-394D-B891-0FD7BD7711FE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219785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6D4FE-D4E8-EA4D-A70F-E9B62E39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1" y="126356"/>
            <a:ext cx="8699157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AlphaZero</a:t>
            </a:r>
            <a:r>
              <a:rPr lang="en-US" dirty="0">
                <a:solidFill>
                  <a:schemeClr val="accent1"/>
                </a:solidFill>
              </a:rPr>
              <a:t> (AZ) and AlphaGo Zero (AZ0)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8B955-5BDB-4842-A4FD-DDC92C846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AlphaZero</a:t>
            </a:r>
            <a:r>
              <a:rPr lang="en-US" dirty="0"/>
              <a:t> (Silver et al., 2018)</a:t>
            </a:r>
          </a:p>
          <a:p>
            <a:pPr lvl="1"/>
            <a:r>
              <a:rPr lang="en-US" dirty="0"/>
              <a:t>A general reinforcement learning algorithm that masters chess, shogi, and Go through self-play. (Science)</a:t>
            </a:r>
          </a:p>
          <a:p>
            <a:r>
              <a:rPr lang="en-US" dirty="0"/>
              <a:t>AlphaGo Zero (Silver et al., 2017)</a:t>
            </a:r>
          </a:p>
          <a:p>
            <a:pPr lvl="1"/>
            <a:r>
              <a:rPr lang="en-US" dirty="0"/>
              <a:t>Mastering the game of Go without human knowledge (Nature)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096FC-BD01-5947-8FD9-EBD2F1405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65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722A2-85A3-F542-B727-1C7E38DE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140"/>
            <a:ext cx="8229600" cy="2000487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AlphaZero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Shedding new light on the grand games of chess, shogi and 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67BA4-AB10-104E-8DD0-E33CF535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C7C2E5-64BC-9F4F-981D-E00F16D40191}"/>
              </a:ext>
            </a:extLst>
          </p:cNvPr>
          <p:cNvSpPr/>
          <p:nvPr/>
        </p:nvSpPr>
        <p:spPr>
          <a:xfrm>
            <a:off x="1977081" y="6351684"/>
            <a:ext cx="5362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https://www.youtube.com/watch?v=7L2sUGcOgh0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90B02D-DB3F-C54D-BE07-6787BA27B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47" y="2148769"/>
            <a:ext cx="85725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83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FAA0F-DAEF-EF43-A97B-02C00437A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C39F933-0A40-EC40-BB97-6B8E56300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57" y="111766"/>
            <a:ext cx="8847438" cy="123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AlphaZero</a:t>
            </a:r>
            <a:endParaRPr lang="en-GB" altLang="en-US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algn="ctr"/>
            <a:r>
              <a:rPr lang="en-GB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A general reinforcement learning algorithm </a:t>
            </a:r>
            <a:br>
              <a:rPr lang="en-GB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GB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that masters chess, shogi, and Go through self-play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F46FE1D-ADB3-3E4D-B4F7-EE98575C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12" y="1210963"/>
            <a:ext cx="4549528" cy="52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53D7467C-8B81-5441-9E00-2D5604D88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17" y="6669360"/>
            <a:ext cx="8291383" cy="16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David Silver et al. (2018), "A general reinforcement learning algorithm that masters chess, shogi, and Go through self-play." Science 362, no. 6419 (2018): 1140-1144.</a:t>
            </a:r>
          </a:p>
        </p:txBody>
      </p:sp>
    </p:spTree>
    <p:extLst>
      <p:ext uri="{BB962C8B-B14F-4D97-AF65-F5344CB8AC3E}">
        <p14:creationId xmlns:p14="http://schemas.microsoft.com/office/powerpoint/2010/main" val="17005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5FBF7-6BFE-AE4B-881B-FE12B8D5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996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AlphaZero’s</a:t>
            </a:r>
            <a:r>
              <a:rPr lang="en-US" dirty="0">
                <a:solidFill>
                  <a:schemeClr val="accent1"/>
                </a:solidFill>
              </a:rPr>
              <a:t> search procedure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95D02-B4F1-244C-842E-74F526D1F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2386457-5C23-E242-9210-63C0AC981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49" y="969962"/>
            <a:ext cx="3859636" cy="555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C00F106-F099-E842-B4BD-DFAFD4981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17" y="6669360"/>
            <a:ext cx="8291383" cy="16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David Silver et al. (2018), "A general reinforcement learning algorithm that masters chess, shogi, and Go through self-play." Science 362, no. 6419 (2018): 1140-1144.</a:t>
            </a:r>
          </a:p>
        </p:txBody>
      </p:sp>
    </p:spTree>
    <p:extLst>
      <p:ext uri="{BB962C8B-B14F-4D97-AF65-F5344CB8AC3E}">
        <p14:creationId xmlns:p14="http://schemas.microsoft.com/office/powerpoint/2010/main" val="2620009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53C5-8AC5-134F-BEC4-855D368E7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7" y="444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Self-play reinforcement learning in AlphaGo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70ADC-5E72-0949-AD23-A442582B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B44DF-328D-EF41-9089-50107E2C9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901" y="1336647"/>
            <a:ext cx="5967411" cy="5253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3EBEE6-52AD-9F4D-9459-AEDEC18D7036}"/>
              </a:ext>
            </a:extLst>
          </p:cNvPr>
          <p:cNvSpPr/>
          <p:nvPr/>
        </p:nvSpPr>
        <p:spPr>
          <a:xfrm>
            <a:off x="731203" y="6597905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</p:spTree>
    <p:extLst>
      <p:ext uri="{BB962C8B-B14F-4D97-AF65-F5344CB8AC3E}">
        <p14:creationId xmlns:p14="http://schemas.microsoft.com/office/powerpoint/2010/main" val="3948077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Richard S. Sutton &amp; Andrew G. </a:t>
            </a:r>
            <a:r>
              <a:rPr lang="en-US" sz="2400" dirty="0" err="1">
                <a:solidFill>
                  <a:schemeClr val="accent1"/>
                </a:solidFill>
              </a:rPr>
              <a:t>Barto</a:t>
            </a:r>
            <a:r>
              <a:rPr lang="en-US" sz="2400" dirty="0">
                <a:solidFill>
                  <a:schemeClr val="accent1"/>
                </a:solidFill>
              </a:rPr>
              <a:t> (2018),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Reinforcement Learning: An Introduction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2</a:t>
            </a:r>
            <a:r>
              <a:rPr lang="en-US" sz="2400" baseline="30000" dirty="0">
                <a:solidFill>
                  <a:schemeClr val="accent1"/>
                </a:solidFill>
              </a:rPr>
              <a:t>nd</a:t>
            </a:r>
            <a:r>
              <a:rPr lang="en-US" sz="2400" dirty="0">
                <a:solidFill>
                  <a:schemeClr val="accent1"/>
                </a:solidFill>
              </a:rPr>
              <a:t> Edition, A Bradford 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745CF-80CB-7448-A9D1-BCC754A6D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376" y="1362219"/>
            <a:ext cx="3726297" cy="5126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435537"/>
            <a:ext cx="82314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/Reinforcement-Learning-Introduction-Adaptive-Computation/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/0262039249</a:t>
            </a:r>
          </a:p>
        </p:txBody>
      </p:sp>
    </p:spTree>
    <p:extLst>
      <p:ext uri="{BB962C8B-B14F-4D97-AF65-F5344CB8AC3E}">
        <p14:creationId xmlns:p14="http://schemas.microsoft.com/office/powerpoint/2010/main" val="1338421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Reinforcement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Reinforcement learning is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learning what to do</a:t>
            </a:r>
            <a:br>
              <a:rPr lang="en-US" sz="4000" dirty="0"/>
            </a:br>
            <a:r>
              <a:rPr lang="en-US" sz="4000" dirty="0"/>
              <a:t>—how to map </a:t>
            </a:r>
            <a:r>
              <a:rPr lang="en-US" sz="4000" dirty="0">
                <a:solidFill>
                  <a:srgbClr val="C00000"/>
                </a:solidFill>
              </a:rPr>
              <a:t>situations</a:t>
            </a:r>
            <a:r>
              <a:rPr lang="en-US" sz="4000" dirty="0"/>
              <a:t> to </a:t>
            </a:r>
            <a:r>
              <a:rPr lang="en-US" sz="4000" dirty="0">
                <a:solidFill>
                  <a:srgbClr val="C00000"/>
                </a:solidFill>
              </a:rPr>
              <a:t>actions</a:t>
            </a:r>
            <a:br>
              <a:rPr lang="en-US" sz="4000" dirty="0"/>
            </a:br>
            <a:r>
              <a:rPr lang="en-US" sz="4000" dirty="0"/>
              <a:t>—so as to maximize a numerical </a:t>
            </a:r>
            <a:r>
              <a:rPr lang="en-US" sz="4000" dirty="0">
                <a:solidFill>
                  <a:srgbClr val="C00000"/>
                </a:solidFill>
              </a:rPr>
              <a:t>reward</a:t>
            </a:r>
            <a:r>
              <a:rPr lang="en-US" sz="4000" dirty="0"/>
              <a:t> signal.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F2F6FD-A645-FB45-9096-13954B079440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88206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117BF9-E659-A94D-8B39-CD0A833DB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  2021/02/23  </a:t>
            </a:r>
            <a:r>
              <a:rPr lang="zh-TW" altLang="en-US" sz="2400" dirty="0"/>
              <a:t>資料探勘介紹 </a:t>
            </a:r>
            <a:r>
              <a:rPr lang="en-US" altLang="zh-TW" sz="2400" dirty="0"/>
              <a:t>(Introduction to data mining)</a:t>
            </a:r>
          </a:p>
          <a:p>
            <a:pPr marL="0" indent="0">
              <a:buNone/>
            </a:pPr>
            <a:r>
              <a:rPr lang="en-US" altLang="zh-TW" sz="2400" dirty="0"/>
              <a:t>2  2021/03/02  ABC</a:t>
            </a:r>
            <a:r>
              <a:rPr lang="zh-TW" altLang="en-US" sz="2400" dirty="0"/>
              <a:t>：人工智慧，大數據，雲端運算 </a:t>
            </a:r>
            <a:br>
              <a:rPr lang="en-US" altLang="zh-TW" sz="2400" dirty="0"/>
            </a:br>
            <a:r>
              <a:rPr lang="en-US" altLang="zh-TW" sz="2400" dirty="0"/>
              <a:t>                            (ABC: AI, Big Data, Cloud Computing)</a:t>
            </a:r>
          </a:p>
          <a:p>
            <a:pPr marL="0" indent="0">
              <a:buNone/>
            </a:pPr>
            <a:r>
              <a:rPr lang="en-US" altLang="zh-TW" sz="2400" dirty="0"/>
              <a:t>3  2021/03/09  Python</a:t>
            </a:r>
            <a:r>
              <a:rPr lang="zh-TW" altLang="en-US" sz="2400" dirty="0"/>
              <a:t>資料探勘的基礎 </a:t>
            </a:r>
            <a:br>
              <a:rPr lang="en-US" altLang="zh-TW" sz="2400" dirty="0"/>
            </a:br>
            <a:r>
              <a:rPr lang="en-US" altLang="zh-TW" sz="2400" dirty="0"/>
              <a:t>                            (Foundations of Data Mining in Python)</a:t>
            </a:r>
          </a:p>
          <a:p>
            <a:pPr marL="0" indent="0">
              <a:buNone/>
            </a:pPr>
            <a:r>
              <a:rPr lang="en-US" altLang="zh-TW" sz="2400" dirty="0"/>
              <a:t>4  2021/03/16  </a:t>
            </a:r>
            <a:r>
              <a:rPr lang="zh-TW" altLang="en-US" sz="2400" dirty="0"/>
              <a:t>資料科學與資料探勘：</a:t>
            </a:r>
            <a:r>
              <a:rPr lang="zh-TW" altLang="en-US" sz="2000" dirty="0"/>
              <a:t>發現，分析，可視化和呈現數據</a:t>
            </a:r>
            <a:br>
              <a:rPr lang="en-US" altLang="zh-TW" sz="1800" dirty="0"/>
            </a:br>
            <a:r>
              <a:rPr lang="en-US" altLang="zh-TW" sz="1800" dirty="0"/>
              <a:t>                                     </a:t>
            </a:r>
            <a:r>
              <a:rPr lang="en-US" altLang="zh-TW" sz="2400" dirty="0"/>
              <a:t>(Data Science and Data Mining: </a:t>
            </a:r>
            <a:br>
              <a:rPr lang="en-US" altLang="zh-TW" sz="2400" dirty="0"/>
            </a:br>
            <a:r>
              <a:rPr lang="en-US" altLang="zh-TW" sz="2400" dirty="0"/>
              <a:t>                             </a:t>
            </a:r>
            <a:r>
              <a:rPr lang="en-US" altLang="zh-TW" sz="2200" dirty="0"/>
              <a:t>Discovering, Analyzing, Visualizing and Presenting Data)</a:t>
            </a:r>
          </a:p>
          <a:p>
            <a:pPr marL="0" indent="0">
              <a:buNone/>
            </a:pPr>
            <a:r>
              <a:rPr lang="en-US" altLang="zh-TW" sz="2400" dirty="0"/>
              <a:t>5  2021/03/23  </a:t>
            </a:r>
            <a:r>
              <a:rPr lang="zh-TW" altLang="en-US" sz="2400" dirty="0"/>
              <a:t>非監督學習：關聯分析，購物籃分析</a:t>
            </a:r>
            <a:br>
              <a:rPr lang="en-US" altLang="zh-TW" sz="2400" dirty="0"/>
            </a:br>
            <a:r>
              <a:rPr lang="en-US" altLang="zh-TW" sz="2400" dirty="0"/>
              <a:t>    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(Unsupervised Learning: Association Analysis, </a:t>
            </a:r>
            <a:br>
              <a:rPr lang="en-US" altLang="zh-TW" sz="2400" dirty="0"/>
            </a:br>
            <a:r>
              <a:rPr lang="en-US" altLang="zh-TW" sz="2400" dirty="0"/>
              <a:t>                              Market Basket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6  2021/03/30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資料探勘個案研究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(Case Study on Data Mining I)</a:t>
            </a:r>
          </a:p>
        </p:txBody>
      </p:sp>
    </p:spTree>
    <p:extLst>
      <p:ext uri="{BB962C8B-B14F-4D97-AF65-F5344CB8AC3E}">
        <p14:creationId xmlns:p14="http://schemas.microsoft.com/office/powerpoint/2010/main" val="449283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Two most important distinguishing features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trial-and-error search </a:t>
            </a:r>
          </a:p>
          <a:p>
            <a:r>
              <a:rPr lang="en-US" sz="4000" dirty="0"/>
              <a:t>delayed reward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F2F6FD-A645-FB45-9096-13954B079440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3123297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602692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5313257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3422216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4663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6037470" y="242315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3445916" y="351868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2095796" y="241589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1595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5546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2984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50954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5313257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3422216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4663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6037470" y="242315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3445916" y="351868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2095796" y="241589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1595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5546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2984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6215189" y="2877561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4669816" y="3550326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2750486" y="2877562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44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Agent and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13" y="1700700"/>
            <a:ext cx="4942497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 each step </a:t>
            </a:r>
            <a:r>
              <a:rPr lang="en-US" i="1" dirty="0"/>
              <a:t>t</a:t>
            </a:r>
            <a:r>
              <a:rPr lang="en-US" dirty="0"/>
              <a:t> the agent: </a:t>
            </a:r>
          </a:p>
          <a:p>
            <a:pPr lvl="1"/>
            <a:r>
              <a:rPr lang="en-US" dirty="0"/>
              <a:t>Executes </a:t>
            </a:r>
            <a:r>
              <a:rPr lang="en-US" dirty="0">
                <a:solidFill>
                  <a:srgbClr val="C00000"/>
                </a:solidFill>
              </a:rPr>
              <a:t>action</a:t>
            </a:r>
            <a:r>
              <a:rPr lang="en-US" dirty="0"/>
              <a:t>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Receives </a:t>
            </a:r>
            <a:r>
              <a:rPr lang="en-US" dirty="0">
                <a:solidFill>
                  <a:srgbClr val="C00000"/>
                </a:solidFill>
              </a:rPr>
              <a:t>observation</a:t>
            </a:r>
            <a:r>
              <a:rPr lang="en-US" dirty="0"/>
              <a:t> </a:t>
            </a:r>
            <a:r>
              <a:rPr lang="en-US" i="1" dirty="0" err="1"/>
              <a:t>O</a:t>
            </a:r>
            <a:r>
              <a:rPr lang="en-US" i="1" baseline="-25000" dirty="0" err="1"/>
              <a:t>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Receives scalar </a:t>
            </a:r>
            <a:r>
              <a:rPr lang="en-US" dirty="0">
                <a:solidFill>
                  <a:srgbClr val="C00000"/>
                </a:solidFill>
              </a:rPr>
              <a:t>reward</a:t>
            </a:r>
            <a:r>
              <a:rPr lang="en-US" dirty="0"/>
              <a:t> </a:t>
            </a:r>
            <a:r>
              <a:rPr lang="en-US" i="1" dirty="0" err="1"/>
              <a:t>R</a:t>
            </a:r>
            <a:r>
              <a:rPr lang="en-US" i="1" baseline="-25000" dirty="0" err="1"/>
              <a:t>t</a:t>
            </a:r>
            <a:endParaRPr lang="en-US" i="1" baseline="-25000" dirty="0"/>
          </a:p>
          <a:p>
            <a:r>
              <a:rPr lang="en-US" dirty="0"/>
              <a:t>The environment: </a:t>
            </a:r>
          </a:p>
          <a:p>
            <a:pPr lvl="1"/>
            <a:r>
              <a:rPr lang="en-US" dirty="0"/>
              <a:t>Receives action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Emits observation </a:t>
            </a:r>
            <a:r>
              <a:rPr lang="en-US" i="1" dirty="0"/>
              <a:t>O</a:t>
            </a:r>
            <a:r>
              <a:rPr lang="en-US" i="1" baseline="-25000" dirty="0"/>
              <a:t>t+1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Emits scalar reward </a:t>
            </a:r>
            <a:r>
              <a:rPr lang="en-US" i="1" dirty="0"/>
              <a:t>R</a:t>
            </a:r>
            <a:r>
              <a:rPr lang="en-US" i="1" baseline="-25000" dirty="0"/>
              <a:t>t+1</a:t>
            </a:r>
          </a:p>
          <a:p>
            <a:r>
              <a:rPr lang="en-US" dirty="0"/>
              <a:t>t increments at </a:t>
            </a:r>
            <a:r>
              <a:rPr lang="en-US" dirty="0" err="1"/>
              <a:t>env</a:t>
            </a:r>
            <a:r>
              <a:rPr lang="en-US" dirty="0"/>
              <a:t>. step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AB4129-FF8A-2346-86EA-AFBDD84D2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100" y="2546046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8769686-2257-DF4E-AA05-331AD26CA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689" y="4183542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7AC8B7EE-B920-9F40-A9D6-4143BD4F0794}"/>
              </a:ext>
            </a:extLst>
          </p:cNvPr>
          <p:cNvCxnSpPr>
            <a:cxnSpLocks/>
            <a:stCxn id="5" idx="3"/>
            <a:endCxn id="6" idx="3"/>
          </p:cNvCxnSpPr>
          <p:nvPr/>
        </p:nvCxnSpPr>
        <p:spPr>
          <a:xfrm>
            <a:off x="7797729" y="2929702"/>
            <a:ext cx="590903" cy="1694270"/>
          </a:xfrm>
          <a:prstGeom prst="bentConnector3">
            <a:avLst>
              <a:gd name="adj1" fmla="val 16538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DF5C2DB3-06CC-C741-9E0F-029221C590FA}"/>
              </a:ext>
            </a:extLst>
          </p:cNvPr>
          <p:cNvCxnSpPr>
            <a:cxnSpLocks/>
            <a:stCxn id="6" idx="1"/>
            <a:endCxn id="5" idx="1"/>
          </p:cNvCxnSpPr>
          <p:nvPr/>
        </p:nvCxnSpPr>
        <p:spPr>
          <a:xfrm rot="10800000" flipH="1">
            <a:off x="5906688" y="2929702"/>
            <a:ext cx="617411" cy="1694270"/>
          </a:xfrm>
          <a:prstGeom prst="bentConnector3">
            <a:avLst>
              <a:gd name="adj1" fmla="val -48538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0FCCB9-6A12-5B47-9B36-6C4B57660621}"/>
              </a:ext>
            </a:extLst>
          </p:cNvPr>
          <p:cNvCxnSpPr>
            <a:cxnSpLocks/>
            <a:stCxn id="6" idx="0"/>
            <a:endCxn id="5" idx="2"/>
          </p:cNvCxnSpPr>
          <p:nvPr/>
        </p:nvCxnSpPr>
        <p:spPr>
          <a:xfrm flipV="1">
            <a:off x="7147661" y="3313358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9840084-ABCB-CE47-B118-7CF94DE5B48D}"/>
              </a:ext>
            </a:extLst>
          </p:cNvPr>
          <p:cNvSpPr txBox="1"/>
          <p:nvPr/>
        </p:nvSpPr>
        <p:spPr>
          <a:xfrm>
            <a:off x="7871886" y="248201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F31CA8-FA2B-4146-89A9-6D9041C93FCA}"/>
              </a:ext>
            </a:extLst>
          </p:cNvPr>
          <p:cNvSpPr txBox="1"/>
          <p:nvPr/>
        </p:nvSpPr>
        <p:spPr>
          <a:xfrm>
            <a:off x="6129581" y="361183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1406D0-B254-ED48-8B70-AE79FC33F612}"/>
              </a:ext>
            </a:extLst>
          </p:cNvPr>
          <p:cNvSpPr txBox="1"/>
          <p:nvPr/>
        </p:nvSpPr>
        <p:spPr>
          <a:xfrm>
            <a:off x="5087230" y="2365442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665530-6B1E-5741-B115-421DB8FC2715}"/>
              </a:ext>
            </a:extLst>
          </p:cNvPr>
          <p:cNvSpPr txBox="1"/>
          <p:nvPr/>
        </p:nvSpPr>
        <p:spPr>
          <a:xfrm>
            <a:off x="8048327" y="2907083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8BDD81-1916-EB42-89AF-3DBE7EA1618B}"/>
              </a:ext>
            </a:extLst>
          </p:cNvPr>
          <p:cNvSpPr txBox="1"/>
          <p:nvPr/>
        </p:nvSpPr>
        <p:spPr>
          <a:xfrm>
            <a:off x="7154288" y="3595212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3B8B9E-7F95-0C4A-8533-E0338250B60F}"/>
              </a:ext>
            </a:extLst>
          </p:cNvPr>
          <p:cNvSpPr txBox="1"/>
          <p:nvPr/>
        </p:nvSpPr>
        <p:spPr>
          <a:xfrm>
            <a:off x="5707301" y="2907083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771901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36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History and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13" y="1700700"/>
            <a:ext cx="8462087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history</a:t>
            </a:r>
            <a:r>
              <a:rPr lang="en-US" dirty="0"/>
              <a:t> is the sequence of observations, actions, rewards 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1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O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,...,A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,O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,R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endParaRPr lang="en-US" dirty="0"/>
          </a:p>
          <a:p>
            <a:r>
              <a:rPr lang="en-US" dirty="0"/>
              <a:t>i.e. all observable variables up to time t</a:t>
            </a:r>
          </a:p>
          <a:p>
            <a:r>
              <a:rPr lang="en-US" dirty="0"/>
              <a:t>i.e. the sensorimotor stream of a robot or embodied agent </a:t>
            </a:r>
          </a:p>
          <a:p>
            <a:r>
              <a:rPr lang="en-US" dirty="0"/>
              <a:t>What happens next depends on the history:</a:t>
            </a:r>
          </a:p>
          <a:p>
            <a:pPr lvl="1"/>
            <a:r>
              <a:rPr lang="en-US" dirty="0"/>
              <a:t>The agent selects actions</a:t>
            </a:r>
          </a:p>
          <a:p>
            <a:pPr lvl="1"/>
            <a:r>
              <a:rPr lang="en-US" dirty="0"/>
              <a:t>The environment selects observations/rewards</a:t>
            </a:r>
          </a:p>
          <a:p>
            <a:r>
              <a:rPr lang="en-US" dirty="0">
                <a:solidFill>
                  <a:srgbClr val="C00000"/>
                </a:solidFill>
              </a:rPr>
              <a:t>State</a:t>
            </a:r>
            <a:r>
              <a:rPr lang="en-US" dirty="0"/>
              <a:t> is the information used to determine what happens next </a:t>
            </a:r>
          </a:p>
          <a:p>
            <a:r>
              <a:rPr lang="en-US" dirty="0"/>
              <a:t>Formally, state is a function of the history: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=f(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96006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91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Information State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13" y="1417638"/>
            <a:ext cx="8725323" cy="505243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information state </a:t>
            </a:r>
            <a:r>
              <a:rPr lang="en-US" dirty="0"/>
              <a:t>(a.k.a. </a:t>
            </a:r>
            <a:r>
              <a:rPr lang="en-US" dirty="0">
                <a:solidFill>
                  <a:srgbClr val="C00000"/>
                </a:solidFill>
              </a:rPr>
              <a:t>Markov state</a:t>
            </a:r>
            <a:r>
              <a:rPr lang="en-US" dirty="0"/>
              <a:t>) contains all useful information from the history.</a:t>
            </a:r>
          </a:p>
          <a:p>
            <a:r>
              <a:rPr lang="en-US" dirty="0"/>
              <a:t>Definition</a:t>
            </a:r>
          </a:p>
          <a:p>
            <a:pPr marL="800100" lvl="2" indent="0">
              <a:buNone/>
            </a:pPr>
            <a:r>
              <a:rPr lang="en-US" sz="2600" dirty="0"/>
              <a:t>A state </a:t>
            </a:r>
            <a:r>
              <a:rPr lang="en-US" sz="2600" i="1" dirty="0"/>
              <a:t>S</a:t>
            </a:r>
            <a:r>
              <a:rPr lang="en-US" sz="2600" i="1" baseline="-25000" dirty="0"/>
              <a:t>t</a:t>
            </a:r>
            <a:r>
              <a:rPr lang="en-US" sz="2600" dirty="0"/>
              <a:t> is </a:t>
            </a:r>
            <a:r>
              <a:rPr lang="en-US" sz="2600" dirty="0">
                <a:solidFill>
                  <a:srgbClr val="C00000"/>
                </a:solidFill>
              </a:rPr>
              <a:t>Markov</a:t>
            </a:r>
            <a:r>
              <a:rPr lang="en-US" sz="2600" dirty="0"/>
              <a:t> if and only if</a:t>
            </a:r>
          </a:p>
          <a:p>
            <a:pPr marL="800100" lvl="2" indent="0">
              <a:buNone/>
            </a:pPr>
            <a:r>
              <a:rPr lang="en-US" sz="2600" i="1" dirty="0"/>
              <a:t>		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P[S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P[S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,...,S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dirty="0"/>
              <a:t>“The future is independent of the past given the present”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S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t+1:∞</a:t>
            </a:r>
          </a:p>
          <a:p>
            <a:r>
              <a:rPr lang="en-US" dirty="0"/>
              <a:t>Once the state is known, the history may be thrown away i.e. The state is a sufficient statistic of the future</a:t>
            </a:r>
          </a:p>
          <a:p>
            <a:r>
              <a:rPr lang="en-US" dirty="0"/>
              <a:t>The environment state </a:t>
            </a:r>
            <a:r>
              <a:rPr lang="en-US" i="1" dirty="0"/>
              <a:t>S</a:t>
            </a:r>
            <a:r>
              <a:rPr lang="en-US" i="1" baseline="-25000" dirty="0"/>
              <a:t>t</a:t>
            </a:r>
            <a:r>
              <a:rPr lang="en-US" i="1" baseline="30000" dirty="0"/>
              <a:t>e</a:t>
            </a:r>
            <a:r>
              <a:rPr lang="en-US" dirty="0"/>
              <a:t> is Markov</a:t>
            </a:r>
          </a:p>
          <a:p>
            <a:r>
              <a:rPr lang="en-US" dirty="0"/>
              <a:t>The history </a:t>
            </a:r>
            <a:r>
              <a:rPr lang="en-US" i="1" dirty="0" err="1"/>
              <a:t>H</a:t>
            </a:r>
            <a:r>
              <a:rPr lang="en-US" i="1" baseline="-25000" dirty="0" err="1"/>
              <a:t>t</a:t>
            </a:r>
            <a:r>
              <a:rPr lang="en-US" dirty="0"/>
              <a:t> is Markov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4290748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91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Fully Observable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14" y="1417638"/>
            <a:ext cx="4735214" cy="50524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Full observability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agent </a:t>
            </a:r>
            <a:r>
              <a:rPr lang="en-US" dirty="0">
                <a:solidFill>
                  <a:srgbClr val="C00000"/>
                </a:solidFill>
              </a:rPr>
              <a:t>directly</a:t>
            </a:r>
            <a:r>
              <a:rPr lang="en-US" dirty="0"/>
              <a:t> observes environment state</a:t>
            </a:r>
          </a:p>
          <a:p>
            <a:pPr lvl="1"/>
            <a:r>
              <a:rPr lang="en-US" dirty="0"/>
              <a:t>Agent state = environment state = information state </a:t>
            </a:r>
          </a:p>
          <a:p>
            <a:pPr lvl="1"/>
            <a:r>
              <a:rPr lang="en-US" dirty="0"/>
              <a:t>Formally, this is a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Markov decision process (MDP)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21C275-F3F7-E442-BDE5-03633660A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100" y="2546046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3DB0A76-2276-4D40-ABC7-B250B00D6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689" y="4183542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4935A828-8620-3F4F-9BEB-73A36034730F}"/>
              </a:ext>
            </a:extLst>
          </p:cNvPr>
          <p:cNvCxnSpPr>
            <a:cxnSpLocks/>
            <a:stCxn id="6" idx="3"/>
            <a:endCxn id="7" idx="3"/>
          </p:cNvCxnSpPr>
          <p:nvPr/>
        </p:nvCxnSpPr>
        <p:spPr>
          <a:xfrm>
            <a:off x="7797729" y="2929702"/>
            <a:ext cx="590903" cy="1694270"/>
          </a:xfrm>
          <a:prstGeom prst="bentConnector3">
            <a:avLst>
              <a:gd name="adj1" fmla="val 16538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C8219A72-85E3-8248-9ED8-B0D94FDF3BA3}"/>
              </a:ext>
            </a:extLst>
          </p:cNvPr>
          <p:cNvCxnSpPr>
            <a:cxnSpLocks/>
            <a:stCxn id="7" idx="1"/>
            <a:endCxn id="6" idx="1"/>
          </p:cNvCxnSpPr>
          <p:nvPr/>
        </p:nvCxnSpPr>
        <p:spPr>
          <a:xfrm rot="10800000" flipH="1">
            <a:off x="5906688" y="2929702"/>
            <a:ext cx="617411" cy="1694270"/>
          </a:xfrm>
          <a:prstGeom prst="bentConnector3">
            <a:avLst>
              <a:gd name="adj1" fmla="val -48538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4C9568-D253-B141-AE7F-3D9AE264DC39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>
          <a:xfrm flipV="1">
            <a:off x="7147661" y="3313358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4352710-D1F3-6449-B7AF-1B7708134AF9}"/>
              </a:ext>
            </a:extLst>
          </p:cNvPr>
          <p:cNvSpPr txBox="1"/>
          <p:nvPr/>
        </p:nvSpPr>
        <p:spPr>
          <a:xfrm>
            <a:off x="7871886" y="248201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B5E8B-DB97-F44D-9DA7-A48F5E17EEE6}"/>
              </a:ext>
            </a:extLst>
          </p:cNvPr>
          <p:cNvSpPr txBox="1"/>
          <p:nvPr/>
        </p:nvSpPr>
        <p:spPr>
          <a:xfrm>
            <a:off x="6129581" y="361183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44642-6D1C-2149-8564-30747CBD556C}"/>
              </a:ext>
            </a:extLst>
          </p:cNvPr>
          <p:cNvSpPr txBox="1"/>
          <p:nvPr/>
        </p:nvSpPr>
        <p:spPr>
          <a:xfrm>
            <a:off x="5517653" y="2463326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90DE0D-5F3C-9E46-90E3-4D6C7B4C503B}"/>
              </a:ext>
            </a:extLst>
          </p:cNvPr>
          <p:cNvSpPr txBox="1"/>
          <p:nvPr/>
        </p:nvSpPr>
        <p:spPr>
          <a:xfrm>
            <a:off x="8048327" y="2907083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4EBCBF-A63B-6B4C-9746-20D546E7F37D}"/>
              </a:ext>
            </a:extLst>
          </p:cNvPr>
          <p:cNvSpPr txBox="1"/>
          <p:nvPr/>
        </p:nvSpPr>
        <p:spPr>
          <a:xfrm>
            <a:off x="7154288" y="3595212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AF6B16-4C0B-224D-9BDD-6E20264DE913}"/>
              </a:ext>
            </a:extLst>
          </p:cNvPr>
          <p:cNvSpPr txBox="1"/>
          <p:nvPr/>
        </p:nvSpPr>
        <p:spPr>
          <a:xfrm>
            <a:off x="5707301" y="2907083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684599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91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Partially Observable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13" y="1417638"/>
            <a:ext cx="8586777" cy="5052435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Partial observability</a:t>
            </a:r>
            <a:r>
              <a:rPr lang="en-US" dirty="0"/>
              <a:t>: agent </a:t>
            </a:r>
            <a:r>
              <a:rPr lang="en-US" dirty="0">
                <a:solidFill>
                  <a:srgbClr val="C00000"/>
                </a:solidFill>
              </a:rPr>
              <a:t>indirectly</a:t>
            </a:r>
            <a:r>
              <a:rPr lang="en-US" dirty="0"/>
              <a:t> observes environment</a:t>
            </a:r>
          </a:p>
          <a:p>
            <a:pPr lvl="1"/>
            <a:r>
              <a:rPr lang="en-US" dirty="0"/>
              <a:t>A robot with camera vision isn’t told its absolute location</a:t>
            </a:r>
          </a:p>
          <a:p>
            <a:pPr lvl="1"/>
            <a:r>
              <a:rPr lang="en-US" dirty="0"/>
              <a:t>A trading agent only observes current prices</a:t>
            </a:r>
          </a:p>
          <a:p>
            <a:pPr lvl="1"/>
            <a:r>
              <a:rPr lang="en-US" dirty="0"/>
              <a:t>A poker playing agent only observes public cards</a:t>
            </a:r>
          </a:p>
          <a:p>
            <a:r>
              <a:rPr lang="en-US" dirty="0"/>
              <a:t>Now agent state ≠ environment state</a:t>
            </a:r>
          </a:p>
          <a:p>
            <a:r>
              <a:rPr lang="en-US" dirty="0"/>
              <a:t>Formally this is a </a:t>
            </a:r>
            <a:r>
              <a:rPr lang="en-US" dirty="0">
                <a:solidFill>
                  <a:srgbClr val="C00000"/>
                </a:solidFill>
              </a:rPr>
              <a:t>partially observable Markov decision process (POMDP)</a:t>
            </a:r>
          </a:p>
          <a:p>
            <a:r>
              <a:rPr lang="en-US" dirty="0"/>
              <a:t>Agent must construct its own state representation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, e.g.</a:t>
            </a:r>
          </a:p>
          <a:p>
            <a:pPr lvl="1"/>
            <a:r>
              <a:rPr lang="en-US" dirty="0"/>
              <a:t>Complete history: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rgbClr val="C00000"/>
                </a:solidFill>
              </a:rPr>
              <a:t>Beliefs</a:t>
            </a:r>
            <a:r>
              <a:rPr lang="en-US" dirty="0"/>
              <a:t> of environment state: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(P[S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],...,P[S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])</a:t>
            </a:r>
          </a:p>
          <a:p>
            <a:pPr lvl="1"/>
            <a:r>
              <a:rPr lang="en-US" dirty="0"/>
              <a:t>Recurrent neural network: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776251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The Agent-Environment Interaction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in a Markov Decision Process (MDP)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5313257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</p:cNvCxnSpPr>
          <p:nvPr/>
        </p:nvCxnSpPr>
        <p:spPr>
          <a:xfrm rot="10800000" flipH="1">
            <a:off x="2538751" y="2757356"/>
            <a:ext cx="1472384" cy="2025441"/>
          </a:xfrm>
          <a:prstGeom prst="bentConnector3">
            <a:avLst>
              <a:gd name="adj1" fmla="val -64274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</p:cNvCxnSpPr>
          <p:nvPr/>
        </p:nvCxnSpPr>
        <p:spPr>
          <a:xfrm flipH="1">
            <a:off x="2584173" y="4776161"/>
            <a:ext cx="838042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05BFD19-DCD3-4B49-8FA3-5D12B4403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516" y="4759938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FEF91A7-F316-A542-9641-AE460E4A7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516" y="4361734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5B58F88-CA01-FD46-B389-019D3A685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900" y="3019628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88BA462-382F-DB45-9181-9A5153CDD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900" y="2734497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91055E4-971C-D140-8082-F8511E4EDE8C}"/>
              </a:ext>
            </a:extLst>
          </p:cNvPr>
          <p:cNvCxnSpPr/>
          <p:nvPr/>
        </p:nvCxnSpPr>
        <p:spPr>
          <a:xfrm>
            <a:off x="2557989" y="4138656"/>
            <a:ext cx="0" cy="88085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59D3074-8B58-C640-A42E-A6EAC33D38E8}"/>
              </a:ext>
            </a:extLst>
          </p:cNvPr>
          <p:cNvCxnSpPr>
            <a:cxnSpLocks/>
          </p:cNvCxnSpPr>
          <p:nvPr/>
        </p:nvCxnSpPr>
        <p:spPr>
          <a:xfrm flipH="1">
            <a:off x="2584173" y="4397025"/>
            <a:ext cx="838042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5CA5AB06-FA01-7C40-92B5-E93323C33B0B}"/>
              </a:ext>
            </a:extLst>
          </p:cNvPr>
          <p:cNvCxnSpPr>
            <a:cxnSpLocks/>
            <a:stCxn id="30" idx="1"/>
          </p:cNvCxnSpPr>
          <p:nvPr/>
        </p:nvCxnSpPr>
        <p:spPr>
          <a:xfrm rot="10800000" flipH="1">
            <a:off x="2519516" y="3065348"/>
            <a:ext cx="1510856" cy="1319246"/>
          </a:xfrm>
          <a:prstGeom prst="bentConnector3">
            <a:avLst>
              <a:gd name="adj1" fmla="val -41812"/>
            </a:avLst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443019" y="3440074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0C20AC-E433-244F-98C3-A2DD10F2C381}"/>
              </a:ext>
            </a:extLst>
          </p:cNvPr>
          <p:cNvSpPr txBox="1"/>
          <p:nvPr/>
        </p:nvSpPr>
        <p:spPr>
          <a:xfrm>
            <a:off x="7443019" y="3747953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4CF2DF-0F52-624A-8A01-C33BB4FCFCA0}"/>
              </a:ext>
            </a:extLst>
          </p:cNvPr>
          <p:cNvSpPr txBox="1"/>
          <p:nvPr/>
        </p:nvSpPr>
        <p:spPr>
          <a:xfrm>
            <a:off x="1893863" y="366583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5F200B-D103-3241-AF8A-C797CB9EB0B5}"/>
              </a:ext>
            </a:extLst>
          </p:cNvPr>
          <p:cNvSpPr txBox="1"/>
          <p:nvPr/>
        </p:nvSpPr>
        <p:spPr>
          <a:xfrm>
            <a:off x="1013875" y="3660925"/>
            <a:ext cx="3786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1889642" y="3327038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862122" y="3324861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02BBFA-128E-744F-AB14-C41026716A04}"/>
              </a:ext>
            </a:extLst>
          </p:cNvPr>
          <p:cNvSpPr txBox="1"/>
          <p:nvPr/>
        </p:nvSpPr>
        <p:spPr>
          <a:xfrm>
            <a:off x="2778283" y="4355105"/>
            <a:ext cx="5998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5E518F-A199-574F-A69F-7059380BC701}"/>
              </a:ext>
            </a:extLst>
          </p:cNvPr>
          <p:cNvSpPr txBox="1"/>
          <p:nvPr/>
        </p:nvSpPr>
        <p:spPr>
          <a:xfrm>
            <a:off x="2793374" y="3989896"/>
            <a:ext cx="6319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2437842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7  2021/04/06  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</a:rPr>
              <a:t>放假一天 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(Day off)</a:t>
            </a:r>
            <a:endParaRPr lang="en-US" altLang="zh-TW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altLang="zh-TW" sz="2400" dirty="0"/>
              <a:t>8  2021/04/13  </a:t>
            </a:r>
            <a:r>
              <a:rPr lang="zh-TW" altLang="en-US" sz="2400" dirty="0"/>
              <a:t>非監督學習：集群分析，行銷市場區隔</a:t>
            </a:r>
            <a:br>
              <a:rPr lang="en-US" altLang="zh-TW" sz="2400" dirty="0"/>
            </a:br>
            <a:r>
              <a:rPr lang="en-US" altLang="zh-TW" sz="2400" dirty="0"/>
              <a:t>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   </a:t>
            </a:r>
            <a:r>
              <a:rPr lang="en-US" altLang="zh-TW" sz="2000" dirty="0"/>
              <a:t>(Unsupervised Learning: Cluster Analysis, Market Segmentation)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2021/04/20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/>
              <a:t>10  2021/04/27  </a:t>
            </a:r>
            <a:r>
              <a:rPr lang="zh-TW" altLang="en-US" sz="2400" dirty="0"/>
              <a:t>監督學習：分類和預測 </a:t>
            </a:r>
            <a:br>
              <a:rPr lang="en-US" altLang="zh-TW" sz="2400" dirty="0"/>
            </a:br>
            <a:r>
              <a:rPr lang="en-US" altLang="zh-TW" sz="2400" dirty="0"/>
              <a:t>                               (Supervised Learning: Classification and Prediction)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11  2021/05/04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機器學習和深度學習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(Machine Learning and Deep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12  2021/05/11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卷積神經網絡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(Convolutional Neural Networks)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9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Characteristics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No supervisor, only a </a:t>
            </a:r>
            <a:r>
              <a:rPr lang="en-US" sz="4000" dirty="0">
                <a:solidFill>
                  <a:srgbClr val="C00000"/>
                </a:solidFill>
              </a:rPr>
              <a:t>reward</a:t>
            </a:r>
            <a:r>
              <a:rPr lang="en-US" sz="4000" dirty="0"/>
              <a:t> signal</a:t>
            </a:r>
          </a:p>
          <a:p>
            <a:r>
              <a:rPr lang="en-US" sz="4000" dirty="0"/>
              <a:t>Feedback is </a:t>
            </a:r>
            <a:r>
              <a:rPr lang="en-US" sz="4000" dirty="0">
                <a:solidFill>
                  <a:srgbClr val="C00000"/>
                </a:solidFill>
              </a:rPr>
              <a:t>delayed</a:t>
            </a:r>
            <a:r>
              <a:rPr lang="en-US" sz="4000" dirty="0"/>
              <a:t>, not instantaneous</a:t>
            </a:r>
          </a:p>
          <a:p>
            <a:r>
              <a:rPr lang="en-US" sz="4000" dirty="0">
                <a:solidFill>
                  <a:srgbClr val="C00000"/>
                </a:solidFill>
              </a:rPr>
              <a:t>Time</a:t>
            </a:r>
            <a:r>
              <a:rPr lang="en-US" sz="4000" dirty="0"/>
              <a:t> really matters </a:t>
            </a:r>
            <a:br>
              <a:rPr lang="en-US" sz="4000" dirty="0"/>
            </a:br>
            <a:r>
              <a:rPr lang="en-US" sz="4000" dirty="0"/>
              <a:t>(</a:t>
            </a:r>
            <a:r>
              <a:rPr lang="en-US" sz="4000" dirty="0">
                <a:solidFill>
                  <a:srgbClr val="C00000"/>
                </a:solidFill>
              </a:rPr>
              <a:t>sequential</a:t>
            </a:r>
            <a:r>
              <a:rPr lang="en-US" sz="4000" dirty="0"/>
              <a:t>, non </a:t>
            </a:r>
            <a:r>
              <a:rPr lang="en-US" sz="4000" dirty="0" err="1"/>
              <a:t>i.i.d</a:t>
            </a:r>
            <a:r>
              <a:rPr lang="en-US" sz="4000" dirty="0"/>
              <a:t> data)</a:t>
            </a:r>
          </a:p>
          <a:p>
            <a:r>
              <a:rPr lang="en-US" sz="4000" dirty="0"/>
              <a:t>Agent’s </a:t>
            </a:r>
            <a:r>
              <a:rPr lang="en-US" sz="4000" dirty="0">
                <a:solidFill>
                  <a:srgbClr val="C00000"/>
                </a:solidFill>
              </a:rPr>
              <a:t>actions</a:t>
            </a:r>
            <a:r>
              <a:rPr lang="en-US" sz="4000" dirty="0"/>
              <a:t> affect the subsequent data it receives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B757D-B0B4-6E48-B54F-42E603D70A95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485033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600200"/>
            <a:ext cx="8645236" cy="4525963"/>
          </a:xfrm>
        </p:spPr>
        <p:txBody>
          <a:bodyPr>
            <a:normAutofit/>
          </a:bodyPr>
          <a:lstStyle/>
          <a:p>
            <a:r>
              <a:rPr lang="en-US" dirty="0"/>
              <a:t>Make a humanoid robot walk</a:t>
            </a:r>
          </a:p>
          <a:p>
            <a:r>
              <a:rPr lang="en-US" dirty="0"/>
              <a:t>Play may different Atari games better than humans</a:t>
            </a:r>
          </a:p>
          <a:p>
            <a:r>
              <a:rPr lang="en-US" dirty="0"/>
              <a:t>Manage an investment portfolio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340364-E24D-4C48-A15E-066A30B224E3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837185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Examples of Rewards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600200"/>
            <a:ext cx="8645236" cy="4525963"/>
          </a:xfrm>
        </p:spPr>
        <p:txBody>
          <a:bodyPr>
            <a:normAutofit/>
          </a:bodyPr>
          <a:lstStyle/>
          <a:p>
            <a:r>
              <a:rPr lang="en-US" dirty="0"/>
              <a:t>Make a humanoid robot walk</a:t>
            </a:r>
          </a:p>
          <a:p>
            <a:pPr lvl="1"/>
            <a:r>
              <a:rPr lang="en-US" dirty="0"/>
              <a:t>+</a:t>
            </a:r>
            <a:r>
              <a:rPr lang="en-US" dirty="0" err="1"/>
              <a:t>ve</a:t>
            </a:r>
            <a:r>
              <a:rPr lang="en-US" dirty="0"/>
              <a:t> reward for forward motion</a:t>
            </a:r>
          </a:p>
          <a:p>
            <a:pPr lvl="1"/>
            <a:r>
              <a:rPr lang="en-US" dirty="0"/>
              <a:t>-</a:t>
            </a:r>
            <a:r>
              <a:rPr lang="en-US" dirty="0" err="1"/>
              <a:t>ve</a:t>
            </a:r>
            <a:r>
              <a:rPr lang="en-US" dirty="0"/>
              <a:t> reward for falling over</a:t>
            </a:r>
          </a:p>
          <a:p>
            <a:r>
              <a:rPr lang="en-US" dirty="0"/>
              <a:t>Play may different Atari games better than humans</a:t>
            </a:r>
          </a:p>
          <a:p>
            <a:pPr lvl="1"/>
            <a:r>
              <a:rPr lang="en-US" dirty="0"/>
              <a:t>+/-</a:t>
            </a:r>
            <a:r>
              <a:rPr lang="en-US" dirty="0" err="1"/>
              <a:t>ve</a:t>
            </a:r>
            <a:r>
              <a:rPr lang="en-US" dirty="0"/>
              <a:t> reward for increasing/decreasing score</a:t>
            </a:r>
          </a:p>
          <a:p>
            <a:r>
              <a:rPr lang="en-US" dirty="0"/>
              <a:t>Manage an investment portfolio</a:t>
            </a:r>
          </a:p>
          <a:p>
            <a:pPr lvl="1"/>
            <a:r>
              <a:rPr lang="en-US" dirty="0"/>
              <a:t>+</a:t>
            </a:r>
            <a:r>
              <a:rPr lang="en-US" dirty="0" err="1"/>
              <a:t>ve</a:t>
            </a:r>
            <a:r>
              <a:rPr lang="en-US" dirty="0"/>
              <a:t> reward for each $ in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CFBE88-E35B-1542-9D93-E8A0327DD619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601709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Sequential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5" y="1600200"/>
            <a:ext cx="8437418" cy="4525963"/>
          </a:xfrm>
        </p:spPr>
        <p:txBody>
          <a:bodyPr>
            <a:normAutofit/>
          </a:bodyPr>
          <a:lstStyle/>
          <a:p>
            <a:r>
              <a:rPr lang="en-US" sz="2800" dirty="0"/>
              <a:t>Goal: </a:t>
            </a:r>
            <a:r>
              <a:rPr lang="en-US" sz="2800" dirty="0">
                <a:solidFill>
                  <a:srgbClr val="C00000"/>
                </a:solidFill>
              </a:rPr>
              <a:t>select actions to maximize total future reward</a:t>
            </a:r>
          </a:p>
          <a:p>
            <a:r>
              <a:rPr lang="en-US" sz="2800" dirty="0">
                <a:solidFill>
                  <a:srgbClr val="C00000"/>
                </a:solidFill>
              </a:rPr>
              <a:t>Actions</a:t>
            </a:r>
            <a:r>
              <a:rPr lang="en-US" sz="2800" dirty="0"/>
              <a:t> may have long term consequence</a:t>
            </a:r>
          </a:p>
          <a:p>
            <a:r>
              <a:rPr lang="en-US" sz="2800" dirty="0">
                <a:solidFill>
                  <a:srgbClr val="C00000"/>
                </a:solidFill>
              </a:rPr>
              <a:t>Reward</a:t>
            </a:r>
            <a:r>
              <a:rPr lang="en-US" sz="2800" dirty="0"/>
              <a:t> may be delayed</a:t>
            </a:r>
          </a:p>
          <a:p>
            <a:r>
              <a:rPr lang="en-US" sz="2800" dirty="0"/>
              <a:t>It may be better to sacrifice immediate reward to gain more long-term reward</a:t>
            </a:r>
          </a:p>
          <a:p>
            <a:r>
              <a:rPr lang="en-US" sz="2800" dirty="0"/>
              <a:t>Examples:</a:t>
            </a:r>
          </a:p>
          <a:p>
            <a:pPr lvl="1"/>
            <a:r>
              <a:rPr lang="en-US" sz="2400" dirty="0"/>
              <a:t>A financial investment (may take months to mature)</a:t>
            </a:r>
          </a:p>
          <a:p>
            <a:pPr lvl="1"/>
            <a:r>
              <a:rPr lang="en-US" sz="2400" dirty="0"/>
              <a:t>Blocking opponent moves (might help winning chances many moves from now)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9734AE-89A7-BD44-AFA8-68C9A5727101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433142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Elements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Agent</a:t>
            </a:r>
          </a:p>
          <a:p>
            <a:r>
              <a:rPr lang="en-US" sz="3600" dirty="0"/>
              <a:t>Environment</a:t>
            </a:r>
          </a:p>
          <a:p>
            <a:r>
              <a:rPr lang="en-US" sz="3600" dirty="0">
                <a:solidFill>
                  <a:srgbClr val="C00000"/>
                </a:solidFill>
              </a:rPr>
              <a:t>Policy</a:t>
            </a:r>
          </a:p>
          <a:p>
            <a:r>
              <a:rPr lang="en-US" sz="3600" dirty="0">
                <a:solidFill>
                  <a:srgbClr val="C00000"/>
                </a:solidFill>
              </a:rPr>
              <a:t>Reward signal</a:t>
            </a:r>
          </a:p>
          <a:p>
            <a:r>
              <a:rPr lang="en-US" sz="3600" dirty="0">
                <a:solidFill>
                  <a:srgbClr val="C00000"/>
                </a:solidFill>
              </a:rPr>
              <a:t>Value function</a:t>
            </a:r>
          </a:p>
          <a:p>
            <a:r>
              <a:rPr lang="en-US" sz="36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AFEE3C-6258-2943-ACBA-B0141A333F63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3401524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Elements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1626"/>
            <a:ext cx="82296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Policy</a:t>
            </a:r>
          </a:p>
          <a:p>
            <a:pPr lvl="1"/>
            <a:r>
              <a:rPr lang="en-US" dirty="0"/>
              <a:t>Agent’s </a:t>
            </a:r>
            <a:r>
              <a:rPr lang="en-US" dirty="0">
                <a:solidFill>
                  <a:srgbClr val="C00000"/>
                </a:solidFill>
              </a:rPr>
              <a:t>behavior</a:t>
            </a:r>
            <a:endParaRPr lang="en-US" dirty="0"/>
          </a:p>
          <a:p>
            <a:pPr lvl="1"/>
            <a:r>
              <a:rPr lang="en-US" dirty="0"/>
              <a:t>It is a map from state to action</a:t>
            </a:r>
          </a:p>
          <a:p>
            <a:r>
              <a:rPr lang="en-US" dirty="0"/>
              <a:t>Reward signal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goal</a:t>
            </a:r>
            <a:r>
              <a:rPr lang="en-US" dirty="0"/>
              <a:t> of a reinforcement learning problem</a:t>
            </a:r>
          </a:p>
          <a:p>
            <a:r>
              <a:rPr lang="en-US" dirty="0"/>
              <a:t>Value function</a:t>
            </a:r>
          </a:p>
          <a:p>
            <a:pPr lvl="1"/>
            <a:r>
              <a:rPr lang="en-US" dirty="0"/>
              <a:t>How good is each state and/or action</a:t>
            </a:r>
          </a:p>
          <a:p>
            <a:pPr lvl="1"/>
            <a:r>
              <a:rPr lang="en-US" dirty="0"/>
              <a:t>A prediction of future reward</a:t>
            </a:r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Agent’s representation of the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01C063-FEE0-D240-BBEF-05BCB732B065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134960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Major Components of an RL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rgbClr val="C00000"/>
                </a:solidFill>
              </a:rPr>
              <a:t>Policy</a:t>
            </a:r>
            <a:r>
              <a:rPr lang="en-US" sz="3600" dirty="0"/>
              <a:t>: agent’s </a:t>
            </a:r>
            <a:r>
              <a:rPr lang="en-US" sz="3600" dirty="0" err="1"/>
              <a:t>behaviour</a:t>
            </a:r>
            <a:r>
              <a:rPr lang="en-US" sz="3600" dirty="0"/>
              <a:t> function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rgbClr val="C00000"/>
                </a:solidFill>
              </a:rPr>
              <a:t>Value</a:t>
            </a:r>
            <a:r>
              <a:rPr lang="en-US" sz="3600" dirty="0"/>
              <a:t> function: how good is each state and/or action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rgbClr val="C00000"/>
                </a:solidFill>
              </a:rPr>
              <a:t>Model</a:t>
            </a:r>
            <a:r>
              <a:rPr lang="en-US" sz="3600" dirty="0"/>
              <a:t>: agent’s representation of the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090249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policy</a:t>
            </a:r>
            <a:r>
              <a:rPr lang="en-US" dirty="0"/>
              <a:t> is the agent’s </a:t>
            </a:r>
            <a:r>
              <a:rPr lang="en-US" dirty="0" err="1"/>
              <a:t>behaviour</a:t>
            </a:r>
            <a:endParaRPr lang="en-US" dirty="0"/>
          </a:p>
          <a:p>
            <a:r>
              <a:rPr lang="en-US" dirty="0"/>
              <a:t>It is a map from state to action, e.g.</a:t>
            </a:r>
          </a:p>
          <a:p>
            <a:pPr lvl="1"/>
            <a:r>
              <a:rPr lang="en-US" sz="3200" dirty="0"/>
              <a:t>Deterministic policy: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</a:t>
            </a:r>
          </a:p>
          <a:p>
            <a:pPr lvl="1"/>
            <a:r>
              <a:rPr lang="en-US" sz="3200" dirty="0"/>
              <a:t>Stochastic policy: 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π(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a|s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P[A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a|S</a:t>
            </a:r>
            <a:r>
              <a:rPr lang="en-US" sz="3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115270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Value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Value function </a:t>
            </a:r>
            <a:r>
              <a:rPr lang="en-US" dirty="0"/>
              <a:t>is a prediction of future reward </a:t>
            </a:r>
          </a:p>
          <a:p>
            <a:r>
              <a:rPr lang="en-US" dirty="0"/>
              <a:t>Used to evaluate the goodness/badness of states </a:t>
            </a:r>
          </a:p>
          <a:p>
            <a:r>
              <a:rPr lang="en-US" dirty="0"/>
              <a:t>And therefore to select between actions, e.g.</a:t>
            </a:r>
          </a:p>
          <a:p>
            <a:pPr marL="1257300" lvl="3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l-GR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s)=E</a:t>
            </a:r>
            <a:r>
              <a:rPr lang="el-GR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t+2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t+3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+...|S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172731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model</a:t>
            </a:r>
            <a:r>
              <a:rPr lang="en-US" dirty="0"/>
              <a:t> predicts what the environment will do next 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predicts the next state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predicts the next (immediate) reward, e.g.</a:t>
            </a:r>
          </a:p>
          <a:p>
            <a:pPr marL="857250" lvl="2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ss′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P[S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=s′ |S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=s, 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=a] </a:t>
            </a:r>
          </a:p>
          <a:p>
            <a:pPr marL="857250" lvl="2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E[R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=s, 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=a]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682864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13  2021/05/18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資料探勘個案研究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 (Case Study on Data Mining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14  2021/05/25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遞歸神經網絡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(Recurrent Neural Networks)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15  2021/06/01  </a:t>
            </a:r>
            <a:r>
              <a:rPr lang="zh-TW" altLang="en-US" sz="2400" dirty="0">
                <a:solidFill>
                  <a:srgbClr val="FF0000"/>
                </a:solidFill>
              </a:rPr>
              <a:t>強化學習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   (Reinforcement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16  2021/06/08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社交網絡分析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(Social Network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2021/06/15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2021/06/22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(Final Project Report II)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0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1626"/>
            <a:ext cx="8229600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Value Based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 Policy (Implicit)</a:t>
            </a:r>
          </a:p>
          <a:p>
            <a:pPr lvl="1"/>
            <a:r>
              <a:rPr lang="en-US" dirty="0"/>
              <a:t>Value Function</a:t>
            </a:r>
          </a:p>
          <a:p>
            <a:r>
              <a:rPr lang="en-US" dirty="0"/>
              <a:t>Policy Based</a:t>
            </a:r>
          </a:p>
          <a:p>
            <a:pPr lvl="1"/>
            <a:r>
              <a:rPr lang="en-US" dirty="0"/>
              <a:t>Policy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 Value Function</a:t>
            </a:r>
          </a:p>
          <a:p>
            <a:r>
              <a:rPr lang="en-US" dirty="0"/>
              <a:t>Actor Critic</a:t>
            </a:r>
          </a:p>
          <a:p>
            <a:pPr lvl="1"/>
            <a:r>
              <a:rPr lang="en-US" dirty="0"/>
              <a:t>Policy</a:t>
            </a:r>
          </a:p>
          <a:p>
            <a:pPr lvl="1"/>
            <a:r>
              <a:rPr lang="en-US" dirty="0"/>
              <a:t>Value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BBA09C-6453-FD4D-B0E0-6E0C9DDAD14C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958025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1626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/>
              <a:t>Model Free</a:t>
            </a:r>
          </a:p>
          <a:p>
            <a:pPr lvl="1"/>
            <a:r>
              <a:rPr lang="en-US" dirty="0"/>
              <a:t>Policy and/or Value Function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 Model</a:t>
            </a:r>
          </a:p>
          <a:p>
            <a:r>
              <a:rPr lang="en-US" dirty="0"/>
              <a:t>Model Based</a:t>
            </a:r>
          </a:p>
          <a:p>
            <a:pPr lvl="1"/>
            <a:r>
              <a:rPr lang="en-US" dirty="0"/>
              <a:t>Policy and/or Value Function</a:t>
            </a:r>
          </a:p>
          <a:p>
            <a:pPr lvl="1"/>
            <a:r>
              <a:rPr lang="en-US" dirty="0"/>
              <a:t>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73F1D-0B33-CB49-9837-CDC478C5E0B6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804029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 Taxonomy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3910288" y="1823410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FC0393-FE5A-0941-96B9-2281A25912F3}"/>
              </a:ext>
            </a:extLst>
          </p:cNvPr>
          <p:cNvSpPr txBox="1"/>
          <p:nvPr/>
        </p:nvSpPr>
        <p:spPr>
          <a:xfrm>
            <a:off x="4210162" y="3001549"/>
            <a:ext cx="720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b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23BFD-ADA9-B64C-A93D-9CE48B28C9AD}"/>
              </a:ext>
            </a:extLst>
          </p:cNvPr>
          <p:cNvSpPr txBox="1"/>
          <p:nvPr/>
        </p:nvSpPr>
        <p:spPr>
          <a:xfrm>
            <a:off x="4225783" y="5186184"/>
            <a:ext cx="85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020CFC-4D98-CC46-9C00-54B2D11206DF}"/>
              </a:ext>
            </a:extLst>
          </p:cNvPr>
          <p:cNvSpPr/>
          <p:nvPr/>
        </p:nvSpPr>
        <p:spPr>
          <a:xfrm>
            <a:off x="2219594" y="1804354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65E109-4724-104A-A490-FF4AA0D2475C}"/>
              </a:ext>
            </a:extLst>
          </p:cNvPr>
          <p:cNvSpPr/>
          <p:nvPr/>
        </p:nvSpPr>
        <p:spPr>
          <a:xfrm>
            <a:off x="3100661" y="3285498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650ED9-9772-3446-82E6-28558D5712CE}"/>
              </a:ext>
            </a:extLst>
          </p:cNvPr>
          <p:cNvSpPr txBox="1"/>
          <p:nvPr/>
        </p:nvSpPr>
        <p:spPr>
          <a:xfrm>
            <a:off x="5286082" y="4001049"/>
            <a:ext cx="14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Policy-Based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66300E-4FAC-8B48-94B8-1AD0775C26A0}"/>
              </a:ext>
            </a:extLst>
          </p:cNvPr>
          <p:cNvSpPr txBox="1"/>
          <p:nvPr/>
        </p:nvSpPr>
        <p:spPr>
          <a:xfrm>
            <a:off x="5702188" y="2879500"/>
            <a:ext cx="86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767334-D20F-7D43-ADE7-166D27024EC3}"/>
              </a:ext>
            </a:extLst>
          </p:cNvPr>
          <p:cNvSpPr txBox="1"/>
          <p:nvPr/>
        </p:nvSpPr>
        <p:spPr>
          <a:xfrm>
            <a:off x="2180414" y="2873149"/>
            <a:ext cx="182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Function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D38AF-EE95-3F43-8E13-4E5B64DBA758}"/>
              </a:ext>
            </a:extLst>
          </p:cNvPr>
          <p:cNvSpPr txBox="1"/>
          <p:nvPr/>
        </p:nvSpPr>
        <p:spPr>
          <a:xfrm>
            <a:off x="3969538" y="2288100"/>
            <a:ext cx="1279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Model-Free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F0477A-4F31-6546-ABDF-6CB4F25DBF77}"/>
              </a:ext>
            </a:extLst>
          </p:cNvPr>
          <p:cNvSpPr txBox="1"/>
          <p:nvPr/>
        </p:nvSpPr>
        <p:spPr>
          <a:xfrm>
            <a:off x="2600498" y="4067343"/>
            <a:ext cx="140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Value-Based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C87F04-DA0C-424C-A4AE-2701CAB741D8}"/>
              </a:ext>
            </a:extLst>
          </p:cNvPr>
          <p:cNvSpPr txBox="1"/>
          <p:nvPr/>
        </p:nvSpPr>
        <p:spPr>
          <a:xfrm>
            <a:off x="3878969" y="3898066"/>
            <a:ext cx="1460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Model-Based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2080C-751F-AD4F-BD15-DE900BB2444D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1122243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Taxonomy of RL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2080C-751F-AD4F-BD15-DE900BB2444D}"/>
              </a:ext>
            </a:extLst>
          </p:cNvPr>
          <p:cNvSpPr/>
          <p:nvPr/>
        </p:nvSpPr>
        <p:spPr>
          <a:xfrm>
            <a:off x="455397" y="6602605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spinningup.openai.com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/latest/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spinningup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/rl_intro2.html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67D1C-0CFB-BC4C-9B4B-903883F6F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54490"/>
            <a:ext cx="88519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04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Learning and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3" y="1251382"/>
            <a:ext cx="8877428" cy="518861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Two fundamental problems in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sequential decision making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Reinforcement Learning</a:t>
            </a:r>
          </a:p>
          <a:p>
            <a:pPr lvl="2"/>
            <a:r>
              <a:rPr lang="en-US" sz="2600" dirty="0"/>
              <a:t>The environment is initially unknown</a:t>
            </a:r>
          </a:p>
          <a:p>
            <a:pPr lvl="2"/>
            <a:r>
              <a:rPr lang="en-US" sz="2600" dirty="0"/>
              <a:t>The agent interacts with environment</a:t>
            </a:r>
          </a:p>
          <a:p>
            <a:pPr lvl="2"/>
            <a:r>
              <a:rPr lang="en-US" sz="2600" dirty="0"/>
              <a:t>The agent improves its policy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Planning</a:t>
            </a:r>
          </a:p>
          <a:p>
            <a:pPr lvl="2"/>
            <a:r>
              <a:rPr lang="en-US" sz="2600" dirty="0"/>
              <a:t>A model of the environment is known</a:t>
            </a:r>
          </a:p>
          <a:p>
            <a:pPr lvl="2"/>
            <a:r>
              <a:rPr lang="en-US" sz="2600" dirty="0"/>
              <a:t>The agent performs computations with its model </a:t>
            </a:r>
            <a:br>
              <a:rPr lang="en-US" sz="2600" dirty="0"/>
            </a:br>
            <a:r>
              <a:rPr lang="en-US" sz="2600" dirty="0"/>
              <a:t>(without any external interaction)</a:t>
            </a:r>
          </a:p>
          <a:p>
            <a:pPr lvl="2"/>
            <a:r>
              <a:rPr lang="en-US" sz="2600" dirty="0"/>
              <a:t>The agent improves its policy</a:t>
            </a:r>
          </a:p>
          <a:p>
            <a:pPr lvl="2"/>
            <a:r>
              <a:rPr lang="en-US" sz="2600" dirty="0" err="1"/>
              <a:t>a.k.a</a:t>
            </a:r>
            <a:r>
              <a:rPr lang="en-US" sz="2600" dirty="0"/>
              <a:t> deliberation, reasoning, introspection, pondering, thought,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2696658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04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Atari Example: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1164" y="1607127"/>
            <a:ext cx="4561736" cy="4832874"/>
          </a:xfrm>
        </p:spPr>
        <p:txBody>
          <a:bodyPr>
            <a:normAutofit/>
          </a:bodyPr>
          <a:lstStyle/>
          <a:p>
            <a:r>
              <a:rPr lang="en-US" dirty="0"/>
              <a:t>Rules of the game are unknown</a:t>
            </a:r>
          </a:p>
          <a:p>
            <a:r>
              <a:rPr lang="en-US" dirty="0"/>
              <a:t>Learn directly from interactive game-play</a:t>
            </a:r>
          </a:p>
          <a:p>
            <a:r>
              <a:rPr lang="en-US" dirty="0"/>
              <a:t>Pick actions on joystick, see pixels and scores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A5B07-0D7E-4241-BF84-9EEF9A2E8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3" y="1963882"/>
            <a:ext cx="4253346" cy="31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94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12469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Atari Example: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37" y="1534204"/>
            <a:ext cx="5157482" cy="5068401"/>
          </a:xfrm>
        </p:spPr>
        <p:txBody>
          <a:bodyPr>
            <a:normAutofit fontScale="92500"/>
          </a:bodyPr>
          <a:lstStyle/>
          <a:p>
            <a:r>
              <a:rPr lang="en-US" dirty="0"/>
              <a:t>Rules of the game are known </a:t>
            </a:r>
          </a:p>
          <a:p>
            <a:r>
              <a:rPr lang="en-US" dirty="0"/>
              <a:t>Can query emulator</a:t>
            </a:r>
          </a:p>
          <a:p>
            <a:pPr lvl="1"/>
            <a:r>
              <a:rPr lang="en-US" dirty="0"/>
              <a:t>perfect model inside agent’s brain </a:t>
            </a:r>
          </a:p>
          <a:p>
            <a:r>
              <a:rPr lang="en-US" dirty="0"/>
              <a:t>If I take action a from state s:</a:t>
            </a:r>
          </a:p>
          <a:p>
            <a:pPr lvl="1"/>
            <a:r>
              <a:rPr lang="en-US" dirty="0"/>
              <a:t>what would the next state be? </a:t>
            </a:r>
          </a:p>
          <a:p>
            <a:pPr lvl="1"/>
            <a:r>
              <a:rPr lang="en-US" dirty="0"/>
              <a:t>what would the score be?</a:t>
            </a:r>
          </a:p>
          <a:p>
            <a:r>
              <a:rPr lang="en-US" dirty="0"/>
              <a:t>Plan ahead to find optimal policy </a:t>
            </a:r>
          </a:p>
          <a:p>
            <a:pPr lvl="1"/>
            <a:r>
              <a:rPr lang="en-US" dirty="0"/>
              <a:t>e.g. tree search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E4D04B-E235-7D45-8785-078143114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894" y="1994772"/>
            <a:ext cx="3503308" cy="367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59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12469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Exploration and Exploitation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36" y="1534204"/>
            <a:ext cx="8550063" cy="5068401"/>
          </a:xfrm>
        </p:spPr>
        <p:txBody>
          <a:bodyPr>
            <a:normAutofit/>
          </a:bodyPr>
          <a:lstStyle/>
          <a:p>
            <a:r>
              <a:rPr lang="en-US" sz="2800" dirty="0"/>
              <a:t>Reinforcement learning is like </a:t>
            </a:r>
            <a:r>
              <a:rPr lang="en-US" sz="2800" dirty="0">
                <a:solidFill>
                  <a:srgbClr val="C00000"/>
                </a:solidFill>
              </a:rPr>
              <a:t>trial-and-error</a:t>
            </a:r>
            <a:r>
              <a:rPr lang="en-US" sz="2800" dirty="0"/>
              <a:t> learning </a:t>
            </a:r>
          </a:p>
          <a:p>
            <a:r>
              <a:rPr lang="en-US" sz="2800" dirty="0"/>
              <a:t>The agent should discover a good </a:t>
            </a:r>
            <a:r>
              <a:rPr lang="en-US" sz="2800" dirty="0">
                <a:solidFill>
                  <a:srgbClr val="C00000"/>
                </a:solidFill>
              </a:rPr>
              <a:t>policy</a:t>
            </a:r>
          </a:p>
          <a:p>
            <a:r>
              <a:rPr lang="en-US" sz="2800" dirty="0"/>
              <a:t>From its </a:t>
            </a:r>
            <a:r>
              <a:rPr lang="en-US" sz="2800" dirty="0">
                <a:solidFill>
                  <a:srgbClr val="C00000"/>
                </a:solidFill>
              </a:rPr>
              <a:t>experiences</a:t>
            </a:r>
            <a:r>
              <a:rPr lang="en-US" sz="2800" dirty="0"/>
              <a:t> of the environment</a:t>
            </a:r>
          </a:p>
          <a:p>
            <a:r>
              <a:rPr lang="en-US" sz="2800" dirty="0"/>
              <a:t>Without losing too much </a:t>
            </a:r>
            <a:r>
              <a:rPr lang="en-US" sz="2800" dirty="0">
                <a:solidFill>
                  <a:srgbClr val="C00000"/>
                </a:solidFill>
              </a:rPr>
              <a:t>reward</a:t>
            </a:r>
            <a:r>
              <a:rPr lang="en-US" sz="2800" dirty="0"/>
              <a:t> along the way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Exploration</a:t>
            </a:r>
            <a:r>
              <a:rPr lang="en-US" sz="2800" dirty="0"/>
              <a:t> finds more information about the environment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Exploitation</a:t>
            </a:r>
            <a:r>
              <a:rPr lang="en-US" sz="2800" dirty="0"/>
              <a:t> exploits known information to </a:t>
            </a:r>
            <a:r>
              <a:rPr lang="en-US" sz="2800" dirty="0" err="1"/>
              <a:t>maximise</a:t>
            </a:r>
            <a:r>
              <a:rPr lang="en-US" sz="2800" dirty="0"/>
              <a:t> reward </a:t>
            </a:r>
          </a:p>
          <a:p>
            <a:r>
              <a:rPr lang="en-US" sz="2800" dirty="0"/>
              <a:t>It is usually important to explore as well as exploit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687673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981"/>
            <a:ext cx="8229600" cy="12469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Exploration and Exploitation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36" y="1399310"/>
            <a:ext cx="8550063" cy="5203296"/>
          </a:xfrm>
        </p:spPr>
        <p:txBody>
          <a:bodyPr>
            <a:noAutofit/>
          </a:bodyPr>
          <a:lstStyle/>
          <a:p>
            <a:r>
              <a:rPr lang="en-US" dirty="0"/>
              <a:t>Restaurant Selection</a:t>
            </a:r>
          </a:p>
          <a:p>
            <a:pPr lvl="1"/>
            <a:r>
              <a:rPr lang="en-US" sz="3200" dirty="0"/>
              <a:t>Exploitation: Go to your favorite restaurant</a:t>
            </a:r>
          </a:p>
          <a:p>
            <a:pPr lvl="1"/>
            <a:r>
              <a:rPr lang="en-US" sz="3200" dirty="0"/>
              <a:t>Exploration: Try a new restaurant</a:t>
            </a:r>
          </a:p>
          <a:p>
            <a:r>
              <a:rPr lang="en-US" dirty="0"/>
              <a:t> Online Banner Advertisements</a:t>
            </a:r>
          </a:p>
          <a:p>
            <a:pPr lvl="1"/>
            <a:r>
              <a:rPr lang="en-US" sz="3200" dirty="0"/>
              <a:t>Exploitation: Show the most successful advert</a:t>
            </a:r>
          </a:p>
          <a:p>
            <a:pPr lvl="1"/>
            <a:r>
              <a:rPr lang="en-US" sz="3200" dirty="0"/>
              <a:t>Exploration: Show a different advert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7848587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981"/>
            <a:ext cx="8229600" cy="12469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Exploration and Exploitation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36" y="1399310"/>
            <a:ext cx="8550063" cy="5203296"/>
          </a:xfrm>
        </p:spPr>
        <p:txBody>
          <a:bodyPr>
            <a:noAutofit/>
          </a:bodyPr>
          <a:lstStyle/>
          <a:p>
            <a:r>
              <a:rPr lang="en-US" dirty="0"/>
              <a:t>Oil Drilling</a:t>
            </a:r>
          </a:p>
          <a:p>
            <a:pPr lvl="1"/>
            <a:r>
              <a:rPr lang="en-US" sz="3200" dirty="0"/>
              <a:t>Exploitation: Drill at the best known location</a:t>
            </a:r>
          </a:p>
          <a:p>
            <a:pPr lvl="1"/>
            <a:r>
              <a:rPr lang="en-US" sz="3200" dirty="0"/>
              <a:t>Exploration: Drill at a new location </a:t>
            </a:r>
          </a:p>
          <a:p>
            <a:r>
              <a:rPr lang="en-US" dirty="0"/>
              <a:t>Game Playing</a:t>
            </a:r>
          </a:p>
          <a:p>
            <a:pPr lvl="1"/>
            <a:r>
              <a:rPr lang="en-US" sz="3200" dirty="0"/>
              <a:t>Exploitation: Play the move you believe is best </a:t>
            </a:r>
          </a:p>
          <a:p>
            <a:pPr lvl="1"/>
            <a:r>
              <a:rPr lang="en-US" sz="3200" dirty="0"/>
              <a:t>Exploration: Play an experimental move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193529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74637"/>
            <a:ext cx="8640960" cy="6245225"/>
          </a:xfrm>
        </p:spPr>
        <p:txBody>
          <a:bodyPr/>
          <a:lstStyle/>
          <a:p>
            <a:r>
              <a:rPr lang="en-US" altLang="zh-TW" sz="9600" dirty="0">
                <a:solidFill>
                  <a:srgbClr val="C00000"/>
                </a:solidFill>
              </a:rPr>
              <a:t>Reinforcement Learning</a:t>
            </a:r>
            <a:endParaRPr lang="zh-TW" altLang="en-US" sz="96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195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981"/>
            <a:ext cx="8229600" cy="12469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Prediction and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36" y="1399310"/>
            <a:ext cx="8550063" cy="5203296"/>
          </a:xfrm>
        </p:spPr>
        <p:txBody>
          <a:bodyPr>
            <a:noAutofit/>
          </a:bodyPr>
          <a:lstStyle/>
          <a:p>
            <a:r>
              <a:rPr lang="en-US" sz="4000" dirty="0"/>
              <a:t>Prediction: evaluate the future </a:t>
            </a:r>
          </a:p>
          <a:p>
            <a:pPr lvl="1"/>
            <a:r>
              <a:rPr lang="en-US" sz="4000" dirty="0"/>
              <a:t>Given a policy</a:t>
            </a:r>
          </a:p>
          <a:p>
            <a:r>
              <a:rPr lang="en-US" sz="4000" dirty="0"/>
              <a:t>Control: optimize the future </a:t>
            </a:r>
          </a:p>
          <a:p>
            <a:pPr lvl="1"/>
            <a:r>
              <a:rPr lang="en-US" sz="4000" dirty="0"/>
              <a:t>Find the best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5237737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6BDE-0486-5147-8E56-5DFD97C6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565"/>
            <a:ext cx="8229600" cy="130549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Markov Decision Processes (MDP)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Example: </a:t>
            </a:r>
            <a:r>
              <a:rPr lang="en-US" sz="4000">
                <a:solidFill>
                  <a:schemeClr val="accent1"/>
                </a:solidFill>
              </a:rPr>
              <a:t>Student MDP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3BD46-88DC-8749-A598-78DAD18C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688196-DA7A-2B4B-9092-26863394F3E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DDFD8D-D47B-654B-8D41-70C83AB55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864" y="1347055"/>
            <a:ext cx="5756633" cy="52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74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Generalized Policy Iteration (GPI)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0A4FA-DF97-5146-831E-D75DF76584B2}"/>
              </a:ext>
            </a:extLst>
          </p:cNvPr>
          <p:cNvSpPr txBox="1"/>
          <p:nvPr/>
        </p:nvSpPr>
        <p:spPr>
          <a:xfrm>
            <a:off x="1409674" y="1472337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173BF-3EC2-954D-A372-4031E75D8D93}"/>
              </a:ext>
            </a:extLst>
          </p:cNvPr>
          <p:cNvSpPr txBox="1"/>
          <p:nvPr/>
        </p:nvSpPr>
        <p:spPr>
          <a:xfrm>
            <a:off x="1190113" y="4962416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C6759-A3CD-4241-8314-6C52D63FE7B4}"/>
              </a:ext>
            </a:extLst>
          </p:cNvPr>
          <p:cNvSpPr txBox="1"/>
          <p:nvPr/>
        </p:nvSpPr>
        <p:spPr>
          <a:xfrm>
            <a:off x="389653" y="3135928"/>
            <a:ext cx="519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09A7C-DB1B-D340-93E2-97D0740FF695}"/>
              </a:ext>
            </a:extLst>
          </p:cNvPr>
          <p:cNvSpPr txBox="1"/>
          <p:nvPr/>
        </p:nvSpPr>
        <p:spPr>
          <a:xfrm>
            <a:off x="3742415" y="3135928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33A3-94F0-F84B-A19F-2266F198A954}"/>
              </a:ext>
            </a:extLst>
          </p:cNvPr>
          <p:cNvSpPr txBox="1"/>
          <p:nvPr/>
        </p:nvSpPr>
        <p:spPr>
          <a:xfrm>
            <a:off x="1233395" y="4174942"/>
            <a:ext cx="23791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  → 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greedy (</a:t>
            </a:r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EC95DB-0946-1147-8DDA-2F61AD98861E}"/>
              </a:ext>
            </a:extLst>
          </p:cNvPr>
          <p:cNvSpPr txBox="1"/>
          <p:nvPr/>
        </p:nvSpPr>
        <p:spPr>
          <a:xfrm>
            <a:off x="1692062" y="2106532"/>
            <a:ext cx="11805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 → v</a:t>
            </a:r>
            <a:r>
              <a:rPr lang="en-US" sz="26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  <a:endParaRPr lang="en-US" sz="2600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13ACD27A-9B07-4247-A9B2-A6E2A9EAC312}"/>
              </a:ext>
            </a:extLst>
          </p:cNvPr>
          <p:cNvSpPr/>
          <p:nvPr/>
        </p:nvSpPr>
        <p:spPr>
          <a:xfrm>
            <a:off x="743482" y="2057112"/>
            <a:ext cx="3373394" cy="2610273"/>
          </a:xfrm>
          <a:prstGeom prst="arc">
            <a:avLst>
              <a:gd name="adj1" fmla="val 11373599"/>
              <a:gd name="adj2" fmla="val 2108678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0EAEF1D-714B-984F-A0E5-0003BB905157}"/>
              </a:ext>
            </a:extLst>
          </p:cNvPr>
          <p:cNvSpPr/>
          <p:nvPr/>
        </p:nvSpPr>
        <p:spPr>
          <a:xfrm>
            <a:off x="738810" y="2387789"/>
            <a:ext cx="3373394" cy="2610273"/>
          </a:xfrm>
          <a:prstGeom prst="arc">
            <a:avLst>
              <a:gd name="adj1" fmla="val 582389"/>
              <a:gd name="adj2" fmla="val 1033426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81465C-EF23-BA49-9349-B5A2C0A8E1BE}"/>
              </a:ext>
            </a:extLst>
          </p:cNvPr>
          <p:cNvCxnSpPr>
            <a:cxnSpLocks/>
          </p:cNvCxnSpPr>
          <p:nvPr/>
        </p:nvCxnSpPr>
        <p:spPr>
          <a:xfrm flipH="1">
            <a:off x="1692062" y="6295098"/>
            <a:ext cx="1202748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C16F43-6DFE-FB47-A5E7-402D043B6154}"/>
              </a:ext>
            </a:extLst>
          </p:cNvPr>
          <p:cNvSpPr txBox="1"/>
          <p:nvPr/>
        </p:nvSpPr>
        <p:spPr>
          <a:xfrm>
            <a:off x="2894810" y="5676421"/>
            <a:ext cx="622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</a:t>
            </a:r>
            <a:r>
              <a:rPr lang="en-US" sz="44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4F85E0-412C-194A-BF5F-C8B0BD8F61A0}"/>
              </a:ext>
            </a:extLst>
          </p:cNvPr>
          <p:cNvSpPr txBox="1"/>
          <p:nvPr/>
        </p:nvSpPr>
        <p:spPr>
          <a:xfrm>
            <a:off x="909347" y="5746153"/>
            <a:ext cx="7072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  <a:r>
              <a:rPr lang="en-US" sz="44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*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697008-3AAC-5845-9402-FD4E7B6093A7}"/>
              </a:ext>
            </a:extLst>
          </p:cNvPr>
          <p:cNvCxnSpPr>
            <a:cxnSpLocks/>
          </p:cNvCxnSpPr>
          <p:nvPr/>
        </p:nvCxnSpPr>
        <p:spPr>
          <a:xfrm>
            <a:off x="1705221" y="6130873"/>
            <a:ext cx="1189589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9A2867B-E6F9-D94D-AA5F-C1E9D0BDC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480" y="2245638"/>
            <a:ext cx="4357357" cy="332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084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Generalized Policy Iteration (GPI)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B14FCA-DFD4-9643-B635-6E5FF93CEDB9}"/>
              </a:ext>
            </a:extLst>
          </p:cNvPr>
          <p:cNvSpPr txBox="1"/>
          <p:nvPr/>
        </p:nvSpPr>
        <p:spPr>
          <a:xfrm>
            <a:off x="561429" y="1247963"/>
            <a:ext cx="8577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iteration of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evaluation 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improvement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of their granularity.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0A4FA-DF97-5146-831E-D75DF76584B2}"/>
              </a:ext>
            </a:extLst>
          </p:cNvPr>
          <p:cNvSpPr txBox="1"/>
          <p:nvPr/>
        </p:nvSpPr>
        <p:spPr>
          <a:xfrm>
            <a:off x="3210771" y="2317466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173BF-3EC2-954D-A372-4031E75D8D93}"/>
              </a:ext>
            </a:extLst>
          </p:cNvPr>
          <p:cNvSpPr txBox="1"/>
          <p:nvPr/>
        </p:nvSpPr>
        <p:spPr>
          <a:xfrm>
            <a:off x="2991210" y="5807545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C6759-A3CD-4241-8314-6C52D63FE7B4}"/>
              </a:ext>
            </a:extLst>
          </p:cNvPr>
          <p:cNvSpPr txBox="1"/>
          <p:nvPr/>
        </p:nvSpPr>
        <p:spPr>
          <a:xfrm>
            <a:off x="2190750" y="3981057"/>
            <a:ext cx="519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09A7C-DB1B-D340-93E2-97D0740FF695}"/>
              </a:ext>
            </a:extLst>
          </p:cNvPr>
          <p:cNvSpPr txBox="1"/>
          <p:nvPr/>
        </p:nvSpPr>
        <p:spPr>
          <a:xfrm>
            <a:off x="5543512" y="3981057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Ｑ</a:t>
            </a:r>
            <a:endParaRPr lang="en-US" sz="4400" i="1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33A3-94F0-F84B-A19F-2266F198A954}"/>
              </a:ext>
            </a:extLst>
          </p:cNvPr>
          <p:cNvSpPr txBox="1"/>
          <p:nvPr/>
        </p:nvSpPr>
        <p:spPr>
          <a:xfrm>
            <a:off x="3034492" y="5020071"/>
            <a:ext cx="25090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  → 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greedy (</a:t>
            </a:r>
            <a:r>
              <a:rPr lang="en-US" sz="2600" i="1" dirty="0" err="1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Ｑ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EC95DB-0946-1147-8DDA-2F61AD98861E}"/>
              </a:ext>
            </a:extLst>
          </p:cNvPr>
          <p:cNvSpPr txBox="1"/>
          <p:nvPr/>
        </p:nvSpPr>
        <p:spPr>
          <a:xfrm>
            <a:off x="3493159" y="2951661"/>
            <a:ext cx="13163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Ｑ</a:t>
            </a:r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 → q</a:t>
            </a:r>
            <a:r>
              <a:rPr lang="en-US" sz="26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  <a:endParaRPr lang="en-US" sz="2600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13ACD27A-9B07-4247-A9B2-A6E2A9EAC312}"/>
              </a:ext>
            </a:extLst>
          </p:cNvPr>
          <p:cNvSpPr/>
          <p:nvPr/>
        </p:nvSpPr>
        <p:spPr>
          <a:xfrm>
            <a:off x="2544579" y="2902241"/>
            <a:ext cx="3373394" cy="2610273"/>
          </a:xfrm>
          <a:prstGeom prst="arc">
            <a:avLst>
              <a:gd name="adj1" fmla="val 11373599"/>
              <a:gd name="adj2" fmla="val 2108678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0EAEF1D-714B-984F-A0E5-0003BB905157}"/>
              </a:ext>
            </a:extLst>
          </p:cNvPr>
          <p:cNvSpPr/>
          <p:nvPr/>
        </p:nvSpPr>
        <p:spPr>
          <a:xfrm>
            <a:off x="2539907" y="3232918"/>
            <a:ext cx="3373394" cy="2610273"/>
          </a:xfrm>
          <a:prstGeom prst="arc">
            <a:avLst>
              <a:gd name="adj1" fmla="val 582389"/>
              <a:gd name="adj2" fmla="val 1033426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854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7CA7-1BBC-E84E-B14E-A7179BE05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Sarsa</a:t>
            </a:r>
            <a:r>
              <a:rPr lang="en-US" sz="4000" dirty="0"/>
              <a:t>: On-policy TD Control </a:t>
            </a:r>
          </a:p>
          <a:p>
            <a:r>
              <a:rPr lang="en-US" sz="4000" dirty="0"/>
              <a:t>Q-learning: Off-policy TD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1D73A-689D-424E-AC00-81D45680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A38942-772C-5A4F-B6CF-54F70FED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Temporal-Difference (TD) Learning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7E4356-09B3-1544-A987-E412B4E98759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4048117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209930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SARSA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(state-action-reward-state-action)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On-policy TD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220982-0BC0-8B45-8F78-80DABA1A5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594956"/>
            <a:ext cx="8395855" cy="739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←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]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4556D8-9CE7-2749-80A1-EC0A347C7044}"/>
              </a:ext>
            </a:extLst>
          </p:cNvPr>
          <p:cNvSpPr/>
          <p:nvPr/>
        </p:nvSpPr>
        <p:spPr>
          <a:xfrm>
            <a:off x="3825720" y="353400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0362C7-8BF0-1245-9FE2-7D9E5C4C8C9F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3917160" y="371688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52FA5A3-098F-F24D-9E4A-A7A55AD2B3EA}"/>
              </a:ext>
            </a:extLst>
          </p:cNvPr>
          <p:cNvSpPr/>
          <p:nvPr/>
        </p:nvSpPr>
        <p:spPr>
          <a:xfrm>
            <a:off x="3780000" y="435805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6BAF39-1D7D-5B42-B031-1F2C37AC75E6}"/>
              </a:ext>
            </a:extLst>
          </p:cNvPr>
          <p:cNvSpPr/>
          <p:nvPr/>
        </p:nvSpPr>
        <p:spPr>
          <a:xfrm>
            <a:off x="3825720" y="54295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6DDA80-E15E-2941-A448-D9E4F95E0C7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3917160" y="463237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F1AB7C6-16FB-D94B-B702-5CDB8727B1E7}"/>
              </a:ext>
            </a:extLst>
          </p:cNvPr>
          <p:cNvSpPr/>
          <p:nvPr/>
        </p:nvSpPr>
        <p:spPr>
          <a:xfrm>
            <a:off x="3328138" y="5864050"/>
            <a:ext cx="1178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SARSA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5E4973-A1A0-744B-A20E-0BB95A63F3BA}"/>
              </a:ext>
            </a:extLst>
          </p:cNvPr>
          <p:cNvSpPr/>
          <p:nvPr/>
        </p:nvSpPr>
        <p:spPr>
          <a:xfrm>
            <a:off x="4133475" y="3303169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BBD1F2-48C9-CA45-984A-AE5B7D6626F9}"/>
              </a:ext>
            </a:extLst>
          </p:cNvPr>
          <p:cNvSpPr/>
          <p:nvPr/>
        </p:nvSpPr>
        <p:spPr>
          <a:xfrm>
            <a:off x="4144808" y="3727698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35EF01-D0F9-5146-9775-BC7282AE2C16}"/>
              </a:ext>
            </a:extLst>
          </p:cNvPr>
          <p:cNvSpPr/>
          <p:nvPr/>
        </p:nvSpPr>
        <p:spPr>
          <a:xfrm>
            <a:off x="4174988" y="4245672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7CFC2-5D37-F743-969C-98EC5FD82600}"/>
              </a:ext>
            </a:extLst>
          </p:cNvPr>
          <p:cNvSpPr/>
          <p:nvPr/>
        </p:nvSpPr>
        <p:spPr>
          <a:xfrm>
            <a:off x="4101751" y="5255592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9348452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0C2B-54FB-3848-92BE-66916A9E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23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Q-learning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Off-policy TD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AAD7E-431E-704F-80D8-D99DD5F72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32" y="2249003"/>
            <a:ext cx="8395855" cy="864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←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a) -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4E542-C891-4845-8DE7-A314D8E9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8DE6C2-64D3-C24D-AD9C-B8633CA296A9}"/>
              </a:ext>
            </a:extLst>
          </p:cNvPr>
          <p:cNvSpPr/>
          <p:nvPr/>
        </p:nvSpPr>
        <p:spPr>
          <a:xfrm>
            <a:off x="6545573" y="569139"/>
            <a:ext cx="2141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(Watkins, 1989)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DC7F9-865F-F94C-8185-EEA9100CFA63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1CD8A1-9B3B-5C47-9D55-A5C084B4D993}"/>
              </a:ext>
            </a:extLst>
          </p:cNvPr>
          <p:cNvSpPr/>
          <p:nvPr/>
        </p:nvSpPr>
        <p:spPr>
          <a:xfrm>
            <a:off x="3825720" y="345780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8A9E8F-CBA4-E746-B406-A1CAD28B17C0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3917160" y="364068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DCE8182-06E2-C841-BAAC-CF05A2DAA0CF}"/>
              </a:ext>
            </a:extLst>
          </p:cNvPr>
          <p:cNvSpPr/>
          <p:nvPr/>
        </p:nvSpPr>
        <p:spPr>
          <a:xfrm>
            <a:off x="3276139" y="53533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1FBF8D-9972-6F44-8BAD-9F25102B3440}"/>
              </a:ext>
            </a:extLst>
          </p:cNvPr>
          <p:cNvSpPr/>
          <p:nvPr/>
        </p:nvSpPr>
        <p:spPr>
          <a:xfrm>
            <a:off x="3780000" y="428185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3F5E33-A127-D34E-BBCE-FDCBBF4E3279}"/>
              </a:ext>
            </a:extLst>
          </p:cNvPr>
          <p:cNvSpPr/>
          <p:nvPr/>
        </p:nvSpPr>
        <p:spPr>
          <a:xfrm>
            <a:off x="3825720" y="53533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1C6F6A-563D-BF4D-99B8-7579582C7813}"/>
              </a:ext>
            </a:extLst>
          </p:cNvPr>
          <p:cNvSpPr/>
          <p:nvPr/>
        </p:nvSpPr>
        <p:spPr>
          <a:xfrm>
            <a:off x="4380839" y="53533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B4BC06-5951-5E4C-8EB7-299777A558AE}"/>
              </a:ext>
            </a:extLst>
          </p:cNvPr>
          <p:cNvCxnSpPr>
            <a:cxnSpLocks/>
            <a:stCxn id="11" idx="3"/>
            <a:endCxn id="10" idx="0"/>
          </p:cNvCxnSpPr>
          <p:nvPr/>
        </p:nvCxnSpPr>
        <p:spPr>
          <a:xfrm flipH="1">
            <a:off x="3367579" y="4515999"/>
            <a:ext cx="452594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888289-C90E-4B44-90D4-85D947E790C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3917160" y="455617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FCCFD5-BC5B-AA47-858E-BEF7CA20411E}"/>
              </a:ext>
            </a:extLst>
          </p:cNvPr>
          <p:cNvCxnSpPr>
            <a:cxnSpLocks/>
            <a:stCxn id="11" idx="5"/>
            <a:endCxn id="13" idx="0"/>
          </p:cNvCxnSpPr>
          <p:nvPr/>
        </p:nvCxnSpPr>
        <p:spPr>
          <a:xfrm>
            <a:off x="4014147" y="4515999"/>
            <a:ext cx="458132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CD822B60-645B-C947-AFB2-DF01085E4B00}"/>
              </a:ext>
            </a:extLst>
          </p:cNvPr>
          <p:cNvSpPr/>
          <p:nvPr/>
        </p:nvSpPr>
        <p:spPr>
          <a:xfrm>
            <a:off x="3593876" y="4344301"/>
            <a:ext cx="611592" cy="486191"/>
          </a:xfrm>
          <a:prstGeom prst="arc">
            <a:avLst>
              <a:gd name="adj1" fmla="val 2135946"/>
              <a:gd name="adj2" fmla="val 8349457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D3FC2-7B62-B74C-B4F5-2EBB49A478CF}"/>
              </a:ext>
            </a:extLst>
          </p:cNvPr>
          <p:cNvSpPr/>
          <p:nvPr/>
        </p:nvSpPr>
        <p:spPr>
          <a:xfrm>
            <a:off x="3174722" y="5697366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Q-learning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65992-8AD2-2544-997F-E3B52DE1B733}"/>
              </a:ext>
            </a:extLst>
          </p:cNvPr>
          <p:cNvSpPr/>
          <p:nvPr/>
        </p:nvSpPr>
        <p:spPr>
          <a:xfrm>
            <a:off x="4133475" y="3226969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B8BACF-7476-9448-9BD9-F8F2A75C5D89}"/>
              </a:ext>
            </a:extLst>
          </p:cNvPr>
          <p:cNvSpPr/>
          <p:nvPr/>
        </p:nvSpPr>
        <p:spPr>
          <a:xfrm>
            <a:off x="4144808" y="3651498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30596A-CA65-3149-A895-ABAECBC35C1E}"/>
              </a:ext>
            </a:extLst>
          </p:cNvPr>
          <p:cNvSpPr/>
          <p:nvPr/>
        </p:nvSpPr>
        <p:spPr>
          <a:xfrm>
            <a:off x="4174988" y="4169472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D53F3-EDE8-8740-9B5B-EF33082203BE}"/>
              </a:ext>
            </a:extLst>
          </p:cNvPr>
          <p:cNvSpPr/>
          <p:nvPr/>
        </p:nvSpPr>
        <p:spPr>
          <a:xfrm>
            <a:off x="4603288" y="5170481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7809640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0C2B-54FB-3848-92BE-66916A9E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23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Q-learning</a:t>
            </a:r>
            <a:r>
              <a:rPr lang="en-US" dirty="0">
                <a:solidFill>
                  <a:schemeClr val="accent1"/>
                </a:solidFill>
              </a:rPr>
              <a:t> and Expected SARSA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4E542-C891-4845-8DE7-A314D8E9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DC7F9-865F-F94C-8185-EEA9100CFA63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1CD8A1-9B3B-5C47-9D55-A5C084B4D993}"/>
              </a:ext>
            </a:extLst>
          </p:cNvPr>
          <p:cNvSpPr/>
          <p:nvPr/>
        </p:nvSpPr>
        <p:spPr>
          <a:xfrm>
            <a:off x="1905480" y="263484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8A9E8F-CBA4-E746-B406-A1CAD28B17C0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996920" y="281772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DCE8182-06E2-C841-BAAC-CF05A2DAA0CF}"/>
              </a:ext>
            </a:extLst>
          </p:cNvPr>
          <p:cNvSpPr/>
          <p:nvPr/>
        </p:nvSpPr>
        <p:spPr>
          <a:xfrm>
            <a:off x="1355899" y="453039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1FBF8D-9972-6F44-8BAD-9F25102B3440}"/>
              </a:ext>
            </a:extLst>
          </p:cNvPr>
          <p:cNvSpPr/>
          <p:nvPr/>
        </p:nvSpPr>
        <p:spPr>
          <a:xfrm>
            <a:off x="1859760" y="345889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3F5E33-A127-D34E-BBCE-FDCBBF4E3279}"/>
              </a:ext>
            </a:extLst>
          </p:cNvPr>
          <p:cNvSpPr/>
          <p:nvPr/>
        </p:nvSpPr>
        <p:spPr>
          <a:xfrm>
            <a:off x="1905480" y="453039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1C6F6A-563D-BF4D-99B8-7579582C7813}"/>
              </a:ext>
            </a:extLst>
          </p:cNvPr>
          <p:cNvSpPr/>
          <p:nvPr/>
        </p:nvSpPr>
        <p:spPr>
          <a:xfrm>
            <a:off x="2460599" y="453039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B4BC06-5951-5E4C-8EB7-299777A558AE}"/>
              </a:ext>
            </a:extLst>
          </p:cNvPr>
          <p:cNvCxnSpPr>
            <a:cxnSpLocks/>
            <a:stCxn id="11" idx="3"/>
            <a:endCxn id="10" idx="0"/>
          </p:cNvCxnSpPr>
          <p:nvPr/>
        </p:nvCxnSpPr>
        <p:spPr>
          <a:xfrm flipH="1">
            <a:off x="1447339" y="3693039"/>
            <a:ext cx="452594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888289-C90E-4B44-90D4-85D947E790C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996920" y="373321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FCCFD5-BC5B-AA47-858E-BEF7CA20411E}"/>
              </a:ext>
            </a:extLst>
          </p:cNvPr>
          <p:cNvCxnSpPr>
            <a:cxnSpLocks/>
            <a:stCxn id="11" idx="5"/>
            <a:endCxn id="13" idx="0"/>
          </p:cNvCxnSpPr>
          <p:nvPr/>
        </p:nvCxnSpPr>
        <p:spPr>
          <a:xfrm>
            <a:off x="2093907" y="3693039"/>
            <a:ext cx="458132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CD822B60-645B-C947-AFB2-DF01085E4B00}"/>
              </a:ext>
            </a:extLst>
          </p:cNvPr>
          <p:cNvSpPr/>
          <p:nvPr/>
        </p:nvSpPr>
        <p:spPr>
          <a:xfrm>
            <a:off x="1673636" y="3521341"/>
            <a:ext cx="611592" cy="486191"/>
          </a:xfrm>
          <a:prstGeom prst="arc">
            <a:avLst>
              <a:gd name="adj1" fmla="val 2135946"/>
              <a:gd name="adj2" fmla="val 8349457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D3FC2-7B62-B74C-B4F5-2EBB49A478CF}"/>
              </a:ext>
            </a:extLst>
          </p:cNvPr>
          <p:cNvSpPr/>
          <p:nvPr/>
        </p:nvSpPr>
        <p:spPr>
          <a:xfrm>
            <a:off x="1254482" y="4874406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Q-learning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65992-8AD2-2544-997F-E3B52DE1B733}"/>
              </a:ext>
            </a:extLst>
          </p:cNvPr>
          <p:cNvSpPr/>
          <p:nvPr/>
        </p:nvSpPr>
        <p:spPr>
          <a:xfrm>
            <a:off x="2213235" y="2404009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B8BACF-7476-9448-9BD9-F8F2A75C5D89}"/>
              </a:ext>
            </a:extLst>
          </p:cNvPr>
          <p:cNvSpPr/>
          <p:nvPr/>
        </p:nvSpPr>
        <p:spPr>
          <a:xfrm>
            <a:off x="2224568" y="2828538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30596A-CA65-3149-A895-ABAECBC35C1E}"/>
              </a:ext>
            </a:extLst>
          </p:cNvPr>
          <p:cNvSpPr/>
          <p:nvPr/>
        </p:nvSpPr>
        <p:spPr>
          <a:xfrm>
            <a:off x="2254748" y="3346512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D53F3-EDE8-8740-9B5B-EF33082203BE}"/>
              </a:ext>
            </a:extLst>
          </p:cNvPr>
          <p:cNvSpPr/>
          <p:nvPr/>
        </p:nvSpPr>
        <p:spPr>
          <a:xfrm>
            <a:off x="2683048" y="4347521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1DBA956-9427-B14A-974A-B14D49D5B25A}"/>
              </a:ext>
            </a:extLst>
          </p:cNvPr>
          <p:cNvSpPr/>
          <p:nvPr/>
        </p:nvSpPr>
        <p:spPr>
          <a:xfrm>
            <a:off x="6462240" y="256962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9BDC4A-F58E-F844-9800-C57D49F654FD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6553680" y="275250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C310D0FC-7467-2047-B2EE-48F1F0825328}"/>
              </a:ext>
            </a:extLst>
          </p:cNvPr>
          <p:cNvSpPr/>
          <p:nvPr/>
        </p:nvSpPr>
        <p:spPr>
          <a:xfrm>
            <a:off x="5912659" y="446517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825E1A-CBC5-794E-9EFB-70CCFAA5C576}"/>
              </a:ext>
            </a:extLst>
          </p:cNvPr>
          <p:cNvSpPr/>
          <p:nvPr/>
        </p:nvSpPr>
        <p:spPr>
          <a:xfrm>
            <a:off x="6416520" y="339367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0275CC4-80CA-3843-A9A9-738A8D3E1F9E}"/>
              </a:ext>
            </a:extLst>
          </p:cNvPr>
          <p:cNvSpPr/>
          <p:nvPr/>
        </p:nvSpPr>
        <p:spPr>
          <a:xfrm>
            <a:off x="6462240" y="446517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2842840-6DAE-E24A-8F27-8555896B3D7A}"/>
              </a:ext>
            </a:extLst>
          </p:cNvPr>
          <p:cNvSpPr/>
          <p:nvPr/>
        </p:nvSpPr>
        <p:spPr>
          <a:xfrm>
            <a:off x="7017359" y="446517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A303272-F641-3C4F-932F-5BDD7DC8A19C}"/>
              </a:ext>
            </a:extLst>
          </p:cNvPr>
          <p:cNvCxnSpPr>
            <a:cxnSpLocks/>
            <a:stCxn id="27" idx="3"/>
            <a:endCxn id="26" idx="0"/>
          </p:cNvCxnSpPr>
          <p:nvPr/>
        </p:nvCxnSpPr>
        <p:spPr>
          <a:xfrm flipH="1">
            <a:off x="6004099" y="3627819"/>
            <a:ext cx="452594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AEE6227-A7C3-7147-B924-E9CE05D0BA40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6553680" y="366799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4BF1E7-41B1-E840-ACAC-67F6FFDC4EDF}"/>
              </a:ext>
            </a:extLst>
          </p:cNvPr>
          <p:cNvCxnSpPr>
            <a:cxnSpLocks/>
            <a:stCxn id="27" idx="5"/>
            <a:endCxn id="29" idx="0"/>
          </p:cNvCxnSpPr>
          <p:nvPr/>
        </p:nvCxnSpPr>
        <p:spPr>
          <a:xfrm>
            <a:off x="6650667" y="3627819"/>
            <a:ext cx="458132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E222AFFA-D511-9F40-A63A-E6657A117C5F}"/>
              </a:ext>
            </a:extLst>
          </p:cNvPr>
          <p:cNvSpPr/>
          <p:nvPr/>
        </p:nvSpPr>
        <p:spPr>
          <a:xfrm>
            <a:off x="5459901" y="4871890"/>
            <a:ext cx="2398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SARSA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0884DC-6E90-0746-BB0A-3291835EC9E2}"/>
              </a:ext>
            </a:extLst>
          </p:cNvPr>
          <p:cNvSpPr/>
          <p:nvPr/>
        </p:nvSpPr>
        <p:spPr>
          <a:xfrm>
            <a:off x="6769995" y="2338789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0E512D-6C7F-124B-B258-E2626E4735FA}"/>
              </a:ext>
            </a:extLst>
          </p:cNvPr>
          <p:cNvSpPr/>
          <p:nvPr/>
        </p:nvSpPr>
        <p:spPr>
          <a:xfrm>
            <a:off x="6781328" y="2763318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0B3052-9CD5-3140-BE92-3D816C30B73E}"/>
              </a:ext>
            </a:extLst>
          </p:cNvPr>
          <p:cNvSpPr/>
          <p:nvPr/>
        </p:nvSpPr>
        <p:spPr>
          <a:xfrm>
            <a:off x="6811508" y="3281292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A2CB60-139C-F34E-8EEB-8371D4AB0AD2}"/>
              </a:ext>
            </a:extLst>
          </p:cNvPr>
          <p:cNvSpPr/>
          <p:nvPr/>
        </p:nvSpPr>
        <p:spPr>
          <a:xfrm>
            <a:off x="7239808" y="4282301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28740096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Q-learning and Double Q-learning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D7C97-9E2C-7E46-8B26-6F09371BB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55" y="1468898"/>
            <a:ext cx="8593270" cy="50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422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7921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n-step methods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sate-action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AC77E-C25B-E74B-87F3-631660179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23" y="1310640"/>
            <a:ext cx="7385239" cy="529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93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300"/>
          </a:xfrm>
        </p:spPr>
        <p:txBody>
          <a:bodyPr/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07095"/>
            <a:ext cx="8712968" cy="5030217"/>
          </a:xfrm>
        </p:spPr>
        <p:txBody>
          <a:bodyPr/>
          <a:lstStyle/>
          <a:p>
            <a:r>
              <a:rPr lang="en-US" dirty="0"/>
              <a:t>Reinforcement Learning (RL)</a:t>
            </a:r>
          </a:p>
          <a:p>
            <a:pPr lvl="1"/>
            <a:r>
              <a:rPr lang="en-US" sz="3200" dirty="0"/>
              <a:t> Markov Decision Processes (MDP) </a:t>
            </a:r>
          </a:p>
          <a:p>
            <a:r>
              <a:rPr lang="en-US" dirty="0"/>
              <a:t>Deep Reinforcement Learning (DRL) Algorithms</a:t>
            </a:r>
          </a:p>
          <a:p>
            <a:pPr lvl="1"/>
            <a:r>
              <a:rPr lang="en-US" sz="3200" dirty="0"/>
              <a:t>SARSA</a:t>
            </a:r>
          </a:p>
          <a:p>
            <a:pPr lvl="1"/>
            <a:r>
              <a:rPr lang="en-US" sz="3200" dirty="0"/>
              <a:t>Q-Learning</a:t>
            </a:r>
          </a:p>
          <a:p>
            <a:pPr lvl="1"/>
            <a:r>
              <a:rPr lang="en-US" sz="3200" dirty="0"/>
              <a:t>DQN</a:t>
            </a:r>
          </a:p>
          <a:p>
            <a:pPr lvl="1"/>
            <a:r>
              <a:rPr lang="en-US" sz="3200" dirty="0"/>
              <a:t>A3C</a:t>
            </a:r>
          </a:p>
          <a:p>
            <a:pPr lvl="1"/>
            <a:r>
              <a:rPr lang="en-US" sz="3200" dirty="0"/>
              <a:t>Rainbow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354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Actor-Critic (AC)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CB825-0147-CB4A-AF85-BE9153418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7" y="1584648"/>
            <a:ext cx="5037447" cy="49644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424D6F-6760-D944-B055-5998E2A6E7B2}"/>
              </a:ext>
            </a:extLst>
          </p:cNvPr>
          <p:cNvSpPr/>
          <p:nvPr/>
        </p:nvSpPr>
        <p:spPr>
          <a:xfrm>
            <a:off x="441542" y="6606257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www.kdnuggets.com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/2018/03/5-things-reinforcement-learning.html</a:t>
            </a:r>
          </a:p>
        </p:txBody>
      </p:sp>
    </p:spTree>
    <p:extLst>
      <p:ext uri="{BB962C8B-B14F-4D97-AF65-F5344CB8AC3E}">
        <p14:creationId xmlns:p14="http://schemas.microsoft.com/office/powerpoint/2010/main" val="33549653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04749975-D91A-8041-8A1C-357D7CD1D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938" y="1513010"/>
            <a:ext cx="3079009" cy="2935422"/>
          </a:xfrm>
          <a:prstGeom prst="roundRect">
            <a:avLst>
              <a:gd name="adj" fmla="val 5639"/>
            </a:avLst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85166"/>
            <a:ext cx="8760541" cy="124524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Actor-Critic (AC) Learning Methods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473" y="1638687"/>
            <a:ext cx="2462997" cy="992025"/>
          </a:xfrm>
          <a:prstGeom prst="roundRect">
            <a:avLst>
              <a:gd name="adj" fmla="val 1363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408" y="5231792"/>
            <a:ext cx="3893127" cy="984292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037470" y="2134700"/>
            <a:ext cx="715065" cy="3589238"/>
          </a:xfrm>
          <a:prstGeom prst="bentConnector3">
            <a:avLst>
              <a:gd name="adj1" fmla="val 21146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2859407" y="2134700"/>
            <a:ext cx="715065" cy="3589238"/>
          </a:xfrm>
          <a:prstGeom prst="bentConnector3">
            <a:avLst>
              <a:gd name="adj1" fmla="val -14256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16" idx="2"/>
          </p:cNvCxnSpPr>
          <p:nvPr/>
        </p:nvCxnSpPr>
        <p:spPr>
          <a:xfrm flipV="1">
            <a:off x="4805972" y="4302904"/>
            <a:ext cx="0" cy="928888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6395002" y="2134699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01623" y="4559033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2055912" y="2185630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1E26119-8529-A34E-B0A4-35DF6C9A2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473" y="3312475"/>
            <a:ext cx="2462997" cy="990429"/>
          </a:xfrm>
          <a:prstGeom prst="roundRect">
            <a:avLst>
              <a:gd name="adj" fmla="val 1363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Value Table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40FF5EC-5FDA-2549-907A-73C177534C2F}"/>
              </a:ext>
            </a:extLst>
          </p:cNvPr>
          <p:cNvCxnSpPr>
            <a:cxnSpLocks/>
            <a:stCxn id="16" idx="0"/>
            <a:endCxn id="8" idx="2"/>
          </p:cNvCxnSpPr>
          <p:nvPr/>
        </p:nvCxnSpPr>
        <p:spPr>
          <a:xfrm flipV="1">
            <a:off x="4805972" y="2630712"/>
            <a:ext cx="0" cy="681763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5300938-C500-114A-AAA5-D39B55FF7B00}"/>
              </a:ext>
            </a:extLst>
          </p:cNvPr>
          <p:cNvSpPr txBox="1"/>
          <p:nvPr/>
        </p:nvSpPr>
        <p:spPr>
          <a:xfrm>
            <a:off x="2644619" y="4375406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7F91FFCB-640D-9B48-9F45-A6339255F1BF}"/>
              </a:ext>
            </a:extLst>
          </p:cNvPr>
          <p:cNvCxnSpPr>
            <a:cxnSpLocks/>
            <a:stCxn id="9" idx="1"/>
            <a:endCxn id="16" idx="1"/>
          </p:cNvCxnSpPr>
          <p:nvPr/>
        </p:nvCxnSpPr>
        <p:spPr>
          <a:xfrm rot="10800000" flipH="1">
            <a:off x="2859407" y="3807690"/>
            <a:ext cx="715065" cy="1916248"/>
          </a:xfrm>
          <a:prstGeom prst="bentConnector3">
            <a:avLst>
              <a:gd name="adj1" fmla="val -31969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4F25EDE-1EE8-A441-86B3-FC67035478E0}"/>
              </a:ext>
            </a:extLst>
          </p:cNvPr>
          <p:cNvSpPr txBox="1"/>
          <p:nvPr/>
        </p:nvSpPr>
        <p:spPr>
          <a:xfrm>
            <a:off x="4910238" y="2731286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Critique</a:t>
            </a:r>
          </a:p>
        </p:txBody>
      </p:sp>
    </p:spTree>
    <p:extLst>
      <p:ext uri="{BB962C8B-B14F-4D97-AF65-F5344CB8AC3E}">
        <p14:creationId xmlns:p14="http://schemas.microsoft.com/office/powerpoint/2010/main" val="33190282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53499-C1EE-1043-B448-95ED200CD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720" y="1274686"/>
            <a:ext cx="6679045" cy="528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765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89101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Monte Carlo Tree Search (MCTS)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D15D5-E731-514B-B175-DCD42C3E5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17" y="926756"/>
            <a:ext cx="7256879" cy="558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090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F9472-87D5-9240-9359-40A55E5F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012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Monte Carlo Tree Search (MCTS)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E51C0-18F7-1046-BD3D-B118EE0F4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8" y="2620030"/>
            <a:ext cx="8845826" cy="24060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731203" y="6597905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</p:spTree>
    <p:extLst>
      <p:ext uri="{BB962C8B-B14F-4D97-AF65-F5344CB8AC3E}">
        <p14:creationId xmlns:p14="http://schemas.microsoft.com/office/powerpoint/2010/main" val="30259999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F9472-87D5-9240-9359-40A55E5F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86" y="30892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E51C0-18F7-1046-BD3D-B118EE0F4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35"/>
          <a:stretch/>
        </p:blipFill>
        <p:spPr>
          <a:xfrm>
            <a:off x="2982054" y="927671"/>
            <a:ext cx="3130463" cy="4100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731203" y="6597905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118507" y="4950203"/>
            <a:ext cx="88575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a:</a:t>
            </a:r>
            <a:r>
              <a:rPr lang="en-US" sz="2400" dirty="0">
                <a:solidFill>
                  <a:schemeClr val="accent1"/>
                </a:solidFill>
              </a:rPr>
              <a:t> Each simulation traverses the tree by selecting the edge with maximum action value Q, plus an upper confidence bound U that depends on a stored prior probability P and visit count N for that edge (which is incremented once traversed).</a:t>
            </a:r>
          </a:p>
        </p:txBody>
      </p:sp>
    </p:spTree>
    <p:extLst>
      <p:ext uri="{BB962C8B-B14F-4D97-AF65-F5344CB8AC3E}">
        <p14:creationId xmlns:p14="http://schemas.microsoft.com/office/powerpoint/2010/main" val="18950950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731203" y="6597905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283133" y="5217086"/>
            <a:ext cx="8577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b:</a:t>
            </a:r>
            <a:r>
              <a:rPr lang="en-US" sz="2400" dirty="0">
                <a:solidFill>
                  <a:schemeClr val="accent1"/>
                </a:solidFill>
              </a:rPr>
              <a:t> The leaf node is expanded and the associated position s is evaluated by the neural network (P(s, ·),V(s)) =   f</a:t>
            </a:r>
            <a:r>
              <a:rPr lang="el-GR" sz="2400" baseline="-25000" dirty="0">
                <a:solidFill>
                  <a:schemeClr val="accent1"/>
                </a:solidFill>
              </a:rPr>
              <a:t>θ</a:t>
            </a:r>
            <a:r>
              <a:rPr lang="el-GR" sz="2400" dirty="0">
                <a:solidFill>
                  <a:schemeClr val="accent1"/>
                </a:solidFill>
              </a:rPr>
              <a:t>(</a:t>
            </a:r>
            <a:r>
              <a:rPr lang="en-US" sz="2400" dirty="0">
                <a:solidFill>
                  <a:schemeClr val="accent1"/>
                </a:solidFill>
              </a:rPr>
              <a:t>s); the vector of P values are stored in the outgoing edges from 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94C361-5AF4-1D42-975C-9605C849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86" y="30892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9FF4FE-B96E-E445-9986-591622DAC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42" r="54399"/>
          <a:stretch/>
        </p:blipFill>
        <p:spPr>
          <a:xfrm>
            <a:off x="2723729" y="936022"/>
            <a:ext cx="3385752" cy="41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27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731203" y="6597905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531341" y="5255255"/>
            <a:ext cx="8130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c</a:t>
            </a:r>
            <a:r>
              <a:rPr lang="en-US" sz="2400" dirty="0">
                <a:solidFill>
                  <a:schemeClr val="accent1"/>
                </a:solidFill>
              </a:rPr>
              <a:t>: Action value Q is updated to track the mean of all evaluations V in the subtree below that action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49E08F-6B91-2645-9D1A-C4BA11E9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86" y="30892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E03511-76F6-5944-8D29-DAD67049F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00" r="17024"/>
          <a:stretch/>
        </p:blipFill>
        <p:spPr>
          <a:xfrm>
            <a:off x="2631988" y="1041176"/>
            <a:ext cx="4127157" cy="41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805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731203" y="6597905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531341" y="5028245"/>
            <a:ext cx="81307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d:</a:t>
            </a:r>
            <a:r>
              <a:rPr lang="en-US" sz="2400" dirty="0">
                <a:solidFill>
                  <a:schemeClr val="accent1"/>
                </a:solidFill>
              </a:rPr>
              <a:t> Once the search is complete, search probabilities </a:t>
            </a:r>
            <a:r>
              <a:rPr lang="el-GR" sz="2400" dirty="0">
                <a:solidFill>
                  <a:schemeClr val="accent1"/>
                </a:solidFill>
              </a:rPr>
              <a:t>π </a:t>
            </a:r>
            <a:r>
              <a:rPr lang="en-US" sz="2400" dirty="0">
                <a:solidFill>
                  <a:schemeClr val="accent1"/>
                </a:solidFill>
              </a:rPr>
              <a:t>are returned, proportional to N</a:t>
            </a:r>
            <a:r>
              <a:rPr lang="en-US" sz="2400" baseline="30000" dirty="0">
                <a:solidFill>
                  <a:schemeClr val="accent1"/>
                </a:solidFill>
              </a:rPr>
              <a:t>1/</a:t>
            </a:r>
            <a:r>
              <a:rPr lang="el-GR" sz="2400" baseline="30000" dirty="0">
                <a:solidFill>
                  <a:schemeClr val="accent1"/>
                </a:solidFill>
              </a:rPr>
              <a:t>τ</a:t>
            </a:r>
            <a:r>
              <a:rPr lang="el-GR" sz="2400" dirty="0">
                <a:solidFill>
                  <a:schemeClr val="accent1"/>
                </a:solidFill>
              </a:rPr>
              <a:t>, </a:t>
            </a:r>
            <a:r>
              <a:rPr lang="en-US" sz="2400" dirty="0">
                <a:solidFill>
                  <a:schemeClr val="accent1"/>
                </a:solidFill>
              </a:rPr>
              <a:t>where N is the visit count of each move from the root state and </a:t>
            </a:r>
            <a:r>
              <a:rPr lang="el-GR" sz="2400" dirty="0">
                <a:solidFill>
                  <a:schemeClr val="accent1"/>
                </a:solidFill>
              </a:rPr>
              <a:t>τ </a:t>
            </a:r>
            <a:r>
              <a:rPr lang="en-US" sz="2400" dirty="0">
                <a:solidFill>
                  <a:schemeClr val="accent1"/>
                </a:solidFill>
              </a:rPr>
              <a:t>is a parameter controlling temperature.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7661D45-FB84-2E4B-8A6B-73AA8B9F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86" y="30892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001447-0EF4-E24E-BB55-72E179BFF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07"/>
          <a:stretch/>
        </p:blipFill>
        <p:spPr>
          <a:xfrm>
            <a:off x="3855308" y="927671"/>
            <a:ext cx="2245120" cy="41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3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Actor Critic ANN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5B4AE-96D2-604A-BCFD-FF020C9DF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544"/>
          <a:stretch/>
        </p:blipFill>
        <p:spPr>
          <a:xfrm>
            <a:off x="189971" y="1623477"/>
            <a:ext cx="8749706" cy="493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91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30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1232756" y="6611779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2627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2711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2938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1452650" y="2674440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4715548" y="2661813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1487110" y="544522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4762256" y="5468893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4453983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Up-Down Arrow 23">
            <a:extLst>
              <a:ext uri="{FF2B5EF4-FFF2-40B4-BE49-F238E27FC236}">
                <a16:creationId xmlns:a16="http://schemas.microsoft.com/office/drawing/2014/main" id="{741A0D3F-E1F4-FF46-A55A-CF1BBD5B8991}"/>
              </a:ext>
            </a:extLst>
          </p:cNvPr>
          <p:cNvSpPr/>
          <p:nvPr/>
        </p:nvSpPr>
        <p:spPr>
          <a:xfrm>
            <a:off x="4108541" y="2850675"/>
            <a:ext cx="415328" cy="2462730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General Dyna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2906C5-3237-3849-8657-195A2ED54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562" y="5313406"/>
            <a:ext cx="2371125" cy="616466"/>
          </a:xfrm>
          <a:prstGeom prst="roundRect">
            <a:avLst>
              <a:gd name="adj" fmla="val 25326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4ACCE8-57E6-5F48-A568-E3DE760BEC12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932980" y="4313800"/>
            <a:ext cx="941281" cy="851325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E67BC0D-2B64-C94E-A5CB-1C4E9A8B7230}"/>
              </a:ext>
            </a:extLst>
          </p:cNvPr>
          <p:cNvSpPr txBox="1"/>
          <p:nvPr/>
        </p:nvSpPr>
        <p:spPr>
          <a:xfrm>
            <a:off x="6563837" y="3992489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search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0ACE83-E0F4-184E-8C33-261017AD7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4261" y="4794422"/>
            <a:ext cx="1379155" cy="741406"/>
          </a:xfrm>
          <a:prstGeom prst="roundRect">
            <a:avLst>
              <a:gd name="adj" fmla="val 327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6CB777-DD8E-5547-82C2-1F292575810B}"/>
              </a:ext>
            </a:extLst>
          </p:cNvPr>
          <p:cNvCxnSpPr>
            <a:cxnSpLocks/>
            <a:stCxn id="13" idx="0"/>
            <a:endCxn id="22" idx="2"/>
          </p:cNvCxnSpPr>
          <p:nvPr/>
        </p:nvCxnSpPr>
        <p:spPr>
          <a:xfrm flipH="1" flipV="1">
            <a:off x="6563838" y="3836600"/>
            <a:ext cx="1" cy="957822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2C9FF19-4FBD-184D-9637-1C8E94655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444" y="3121286"/>
            <a:ext cx="1712787" cy="715314"/>
          </a:xfrm>
          <a:prstGeom prst="roundRect">
            <a:avLst>
              <a:gd name="adj" fmla="val 46055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simulated experience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BA5DD6F-3C2A-C947-803E-C3E543384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722" y="3598486"/>
            <a:ext cx="1712787" cy="715314"/>
          </a:xfrm>
          <a:prstGeom prst="roundRect">
            <a:avLst>
              <a:gd name="adj" fmla="val 46055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real experience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9B3D44-1A50-764A-8225-935BFFCED7C9}"/>
              </a:ext>
            </a:extLst>
          </p:cNvPr>
          <p:cNvSpPr txBox="1"/>
          <p:nvPr/>
        </p:nvSpPr>
        <p:spPr>
          <a:xfrm>
            <a:off x="5235084" y="409963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6D1B87-D298-5D40-972C-2CE42A4D0FDD}"/>
              </a:ext>
            </a:extLst>
          </p:cNvPr>
          <p:cNvSpPr txBox="1"/>
          <p:nvPr/>
        </p:nvSpPr>
        <p:spPr>
          <a:xfrm>
            <a:off x="5158688" y="275531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planning update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02CC22-5FB9-AB40-9F57-B2E9A65281F8}"/>
              </a:ext>
            </a:extLst>
          </p:cNvPr>
          <p:cNvSpPr txBox="1"/>
          <p:nvPr/>
        </p:nvSpPr>
        <p:spPr>
          <a:xfrm>
            <a:off x="1625222" y="3247280"/>
            <a:ext cx="1201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 DL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F9923AA0-89C3-3A4C-90C0-D2ED29AA5CC0}"/>
              </a:ext>
            </a:extLst>
          </p:cNvPr>
          <p:cNvSpPr/>
          <p:nvPr/>
        </p:nvSpPr>
        <p:spPr>
          <a:xfrm>
            <a:off x="4446166" y="1732923"/>
            <a:ext cx="1272746" cy="1827724"/>
          </a:xfrm>
          <a:custGeom>
            <a:avLst/>
            <a:gdLst>
              <a:gd name="connsiteX0" fmla="*/ 1272746 w 1272746"/>
              <a:gd name="connsiteY0" fmla="*/ 1618735 h 1643479"/>
              <a:gd name="connsiteX1" fmla="*/ 803190 w 1272746"/>
              <a:gd name="connsiteY1" fmla="*/ 1421027 h 1643479"/>
              <a:gd name="connsiteX2" fmla="*/ 0 w 1272746"/>
              <a:gd name="connsiteY2" fmla="*/ 0 h 1643479"/>
              <a:gd name="connsiteX0" fmla="*/ 1272746 w 1272746"/>
              <a:gd name="connsiteY0" fmla="*/ 1618735 h 1637601"/>
              <a:gd name="connsiteX1" fmla="*/ 790833 w 1272746"/>
              <a:gd name="connsiteY1" fmla="*/ 1396314 h 1637601"/>
              <a:gd name="connsiteX2" fmla="*/ 0 w 1272746"/>
              <a:gd name="connsiteY2" fmla="*/ 0 h 1637601"/>
              <a:gd name="connsiteX0" fmla="*/ 1272746 w 1272746"/>
              <a:gd name="connsiteY0" fmla="*/ 1618735 h 1639947"/>
              <a:gd name="connsiteX1" fmla="*/ 790833 w 1272746"/>
              <a:gd name="connsiteY1" fmla="*/ 1396314 h 1639947"/>
              <a:gd name="connsiteX2" fmla="*/ 0 w 1272746"/>
              <a:gd name="connsiteY2" fmla="*/ 0 h 1639947"/>
              <a:gd name="connsiteX0" fmla="*/ 1272746 w 1272746"/>
              <a:gd name="connsiteY0" fmla="*/ 1618735 h 1623565"/>
              <a:gd name="connsiteX1" fmla="*/ 790833 w 1272746"/>
              <a:gd name="connsiteY1" fmla="*/ 1396314 h 1623565"/>
              <a:gd name="connsiteX2" fmla="*/ 0 w 1272746"/>
              <a:gd name="connsiteY2" fmla="*/ 0 h 1623565"/>
              <a:gd name="connsiteX0" fmla="*/ 1272746 w 1272746"/>
              <a:gd name="connsiteY0" fmla="*/ 1618735 h 1623565"/>
              <a:gd name="connsiteX1" fmla="*/ 889687 w 1272746"/>
              <a:gd name="connsiteY1" fmla="*/ 1396314 h 1623565"/>
              <a:gd name="connsiteX2" fmla="*/ 0 w 1272746"/>
              <a:gd name="connsiteY2" fmla="*/ 0 h 1623565"/>
              <a:gd name="connsiteX0" fmla="*/ 1272746 w 1272746"/>
              <a:gd name="connsiteY0" fmla="*/ 1618735 h 1618735"/>
              <a:gd name="connsiteX1" fmla="*/ 889687 w 1272746"/>
              <a:gd name="connsiteY1" fmla="*/ 1396314 h 1618735"/>
              <a:gd name="connsiteX2" fmla="*/ 0 w 1272746"/>
              <a:gd name="connsiteY2" fmla="*/ 0 h 161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2746" h="1618735">
                <a:moveTo>
                  <a:pt x="1272746" y="1618735"/>
                </a:moveTo>
                <a:cubicBezTo>
                  <a:pt x="995749" y="1617705"/>
                  <a:pt x="1052385" y="1619539"/>
                  <a:pt x="889687" y="1396314"/>
                </a:cubicBezTo>
                <a:cubicBezTo>
                  <a:pt x="726989" y="1173089"/>
                  <a:pt x="295533" y="575619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CC5FCDD2-477A-DD45-8855-C7B207C0A84A}"/>
              </a:ext>
            </a:extLst>
          </p:cNvPr>
          <p:cNvSpPr/>
          <p:nvPr/>
        </p:nvSpPr>
        <p:spPr>
          <a:xfrm>
            <a:off x="2677505" y="1746048"/>
            <a:ext cx="1091306" cy="2229407"/>
          </a:xfrm>
          <a:custGeom>
            <a:avLst/>
            <a:gdLst>
              <a:gd name="connsiteX0" fmla="*/ 957491 w 1241697"/>
              <a:gd name="connsiteY0" fmla="*/ 2075935 h 2075935"/>
              <a:gd name="connsiteX1" fmla="*/ 129589 w 1241697"/>
              <a:gd name="connsiteY1" fmla="*/ 1767016 h 2075935"/>
              <a:gd name="connsiteX2" fmla="*/ 117232 w 1241697"/>
              <a:gd name="connsiteY2" fmla="*/ 1198605 h 2075935"/>
              <a:gd name="connsiteX3" fmla="*/ 1241697 w 1241697"/>
              <a:gd name="connsiteY3" fmla="*/ 0 h 2075935"/>
              <a:gd name="connsiteX0" fmla="*/ 926096 w 1210302"/>
              <a:gd name="connsiteY0" fmla="*/ 2075935 h 2086381"/>
              <a:gd name="connsiteX1" fmla="*/ 172334 w 1210302"/>
              <a:gd name="connsiteY1" fmla="*/ 2026508 h 2086381"/>
              <a:gd name="connsiteX2" fmla="*/ 85837 w 1210302"/>
              <a:gd name="connsiteY2" fmla="*/ 1198605 h 2086381"/>
              <a:gd name="connsiteX3" fmla="*/ 1210302 w 1210302"/>
              <a:gd name="connsiteY3" fmla="*/ 0 h 2086381"/>
              <a:gd name="connsiteX0" fmla="*/ 939123 w 1223329"/>
              <a:gd name="connsiteY0" fmla="*/ 2075935 h 2075935"/>
              <a:gd name="connsiteX1" fmla="*/ 185361 w 1223329"/>
              <a:gd name="connsiteY1" fmla="*/ 2026508 h 2075935"/>
              <a:gd name="connsiteX2" fmla="*/ 98864 w 1223329"/>
              <a:gd name="connsiteY2" fmla="*/ 1198605 h 2075935"/>
              <a:gd name="connsiteX3" fmla="*/ 1223329 w 1223329"/>
              <a:gd name="connsiteY3" fmla="*/ 0 h 2075935"/>
              <a:gd name="connsiteX0" fmla="*/ 890535 w 1174741"/>
              <a:gd name="connsiteY0" fmla="*/ 2075935 h 2075935"/>
              <a:gd name="connsiteX1" fmla="*/ 136773 w 1174741"/>
              <a:gd name="connsiteY1" fmla="*/ 2026508 h 2075935"/>
              <a:gd name="connsiteX2" fmla="*/ 99703 w 1174741"/>
              <a:gd name="connsiteY2" fmla="*/ 1482810 h 2075935"/>
              <a:gd name="connsiteX3" fmla="*/ 1174741 w 1174741"/>
              <a:gd name="connsiteY3" fmla="*/ 0 h 2075935"/>
              <a:gd name="connsiteX0" fmla="*/ 835855 w 1120061"/>
              <a:gd name="connsiteY0" fmla="*/ 2075935 h 2075935"/>
              <a:gd name="connsiteX1" fmla="*/ 82093 w 1120061"/>
              <a:gd name="connsiteY1" fmla="*/ 2026508 h 2075935"/>
              <a:gd name="connsiteX2" fmla="*/ 45023 w 1120061"/>
              <a:gd name="connsiteY2" fmla="*/ 1482810 h 2075935"/>
              <a:gd name="connsiteX3" fmla="*/ 1120061 w 1120061"/>
              <a:gd name="connsiteY3" fmla="*/ 0 h 2075935"/>
              <a:gd name="connsiteX0" fmla="*/ 906493 w 1190699"/>
              <a:gd name="connsiteY0" fmla="*/ 2075935 h 2075935"/>
              <a:gd name="connsiteX1" fmla="*/ 152731 w 1190699"/>
              <a:gd name="connsiteY1" fmla="*/ 2026508 h 2075935"/>
              <a:gd name="connsiteX2" fmla="*/ 115661 w 1190699"/>
              <a:gd name="connsiteY2" fmla="*/ 1482810 h 2075935"/>
              <a:gd name="connsiteX3" fmla="*/ 1190699 w 1190699"/>
              <a:gd name="connsiteY3" fmla="*/ 0 h 2075935"/>
              <a:gd name="connsiteX0" fmla="*/ 827580 w 1111786"/>
              <a:gd name="connsiteY0" fmla="*/ 2075935 h 2075935"/>
              <a:gd name="connsiteX1" fmla="*/ 73818 w 1111786"/>
              <a:gd name="connsiteY1" fmla="*/ 2026508 h 2075935"/>
              <a:gd name="connsiteX2" fmla="*/ 36748 w 1111786"/>
              <a:gd name="connsiteY2" fmla="*/ 1482810 h 2075935"/>
              <a:gd name="connsiteX3" fmla="*/ 1111786 w 1111786"/>
              <a:gd name="connsiteY3" fmla="*/ 0 h 2075935"/>
              <a:gd name="connsiteX0" fmla="*/ 854519 w 1138725"/>
              <a:gd name="connsiteY0" fmla="*/ 2075935 h 2075935"/>
              <a:gd name="connsiteX1" fmla="*/ 100757 w 1138725"/>
              <a:gd name="connsiteY1" fmla="*/ 2026508 h 2075935"/>
              <a:gd name="connsiteX2" fmla="*/ 63687 w 1138725"/>
              <a:gd name="connsiteY2" fmla="*/ 1482810 h 2075935"/>
              <a:gd name="connsiteX3" fmla="*/ 1138725 w 1138725"/>
              <a:gd name="connsiteY3" fmla="*/ 0 h 2075935"/>
              <a:gd name="connsiteX0" fmla="*/ 827580 w 1111786"/>
              <a:gd name="connsiteY0" fmla="*/ 2075935 h 2075935"/>
              <a:gd name="connsiteX1" fmla="*/ 73818 w 1111786"/>
              <a:gd name="connsiteY1" fmla="*/ 2026508 h 2075935"/>
              <a:gd name="connsiteX2" fmla="*/ 36748 w 1111786"/>
              <a:gd name="connsiteY2" fmla="*/ 1482810 h 2075935"/>
              <a:gd name="connsiteX3" fmla="*/ 1111786 w 1111786"/>
              <a:gd name="connsiteY3" fmla="*/ 0 h 2075935"/>
              <a:gd name="connsiteX0" fmla="*/ 816905 w 1101111"/>
              <a:gd name="connsiteY0" fmla="*/ 2075935 h 2075935"/>
              <a:gd name="connsiteX1" fmla="*/ 63143 w 1101111"/>
              <a:gd name="connsiteY1" fmla="*/ 2026508 h 2075935"/>
              <a:gd name="connsiteX2" fmla="*/ 26073 w 1101111"/>
              <a:gd name="connsiteY2" fmla="*/ 1482810 h 2075935"/>
              <a:gd name="connsiteX3" fmla="*/ 1101111 w 1101111"/>
              <a:gd name="connsiteY3" fmla="*/ 0 h 2075935"/>
              <a:gd name="connsiteX0" fmla="*/ 862797 w 1147003"/>
              <a:gd name="connsiteY0" fmla="*/ 2075935 h 2075935"/>
              <a:gd name="connsiteX1" fmla="*/ 183176 w 1147003"/>
              <a:gd name="connsiteY1" fmla="*/ 2038865 h 2075935"/>
              <a:gd name="connsiteX2" fmla="*/ 71965 w 1147003"/>
              <a:gd name="connsiteY2" fmla="*/ 1482810 h 2075935"/>
              <a:gd name="connsiteX3" fmla="*/ 1147003 w 1147003"/>
              <a:gd name="connsiteY3" fmla="*/ 0 h 2075935"/>
              <a:gd name="connsiteX0" fmla="*/ 847617 w 1131823"/>
              <a:gd name="connsiteY0" fmla="*/ 2075935 h 2118709"/>
              <a:gd name="connsiteX1" fmla="*/ 167996 w 1131823"/>
              <a:gd name="connsiteY1" fmla="*/ 2038865 h 2118709"/>
              <a:gd name="connsiteX2" fmla="*/ 56785 w 1131823"/>
              <a:gd name="connsiteY2" fmla="*/ 1482810 h 2118709"/>
              <a:gd name="connsiteX3" fmla="*/ 1131823 w 1131823"/>
              <a:gd name="connsiteY3" fmla="*/ 0 h 2118709"/>
              <a:gd name="connsiteX0" fmla="*/ 847617 w 1131823"/>
              <a:gd name="connsiteY0" fmla="*/ 2075935 h 2075935"/>
              <a:gd name="connsiteX1" fmla="*/ 167996 w 1131823"/>
              <a:gd name="connsiteY1" fmla="*/ 2038865 h 2075935"/>
              <a:gd name="connsiteX2" fmla="*/ 56785 w 1131823"/>
              <a:gd name="connsiteY2" fmla="*/ 1482810 h 2075935"/>
              <a:gd name="connsiteX3" fmla="*/ 1131823 w 1131823"/>
              <a:gd name="connsiteY3" fmla="*/ 0 h 2075935"/>
              <a:gd name="connsiteX0" fmla="*/ 802910 w 1087116"/>
              <a:gd name="connsiteY0" fmla="*/ 2075935 h 2075935"/>
              <a:gd name="connsiteX1" fmla="*/ 123289 w 1087116"/>
              <a:gd name="connsiteY1" fmla="*/ 2038865 h 2075935"/>
              <a:gd name="connsiteX2" fmla="*/ 12078 w 1087116"/>
              <a:gd name="connsiteY2" fmla="*/ 1482810 h 2075935"/>
              <a:gd name="connsiteX3" fmla="*/ 1087116 w 1087116"/>
              <a:gd name="connsiteY3" fmla="*/ 0 h 2075935"/>
              <a:gd name="connsiteX0" fmla="*/ 832029 w 1116235"/>
              <a:gd name="connsiteY0" fmla="*/ 2075935 h 2075935"/>
              <a:gd name="connsiteX1" fmla="*/ 152408 w 1116235"/>
              <a:gd name="connsiteY1" fmla="*/ 2038865 h 2075935"/>
              <a:gd name="connsiteX2" fmla="*/ 41197 w 1116235"/>
              <a:gd name="connsiteY2" fmla="*/ 1482810 h 2075935"/>
              <a:gd name="connsiteX3" fmla="*/ 1116235 w 1116235"/>
              <a:gd name="connsiteY3" fmla="*/ 0 h 2075935"/>
              <a:gd name="connsiteX0" fmla="*/ 832029 w 1116235"/>
              <a:gd name="connsiteY0" fmla="*/ 2075935 h 2075935"/>
              <a:gd name="connsiteX1" fmla="*/ 152408 w 1116235"/>
              <a:gd name="connsiteY1" fmla="*/ 2038865 h 2075935"/>
              <a:gd name="connsiteX2" fmla="*/ 41197 w 1116235"/>
              <a:gd name="connsiteY2" fmla="*/ 1482810 h 2075935"/>
              <a:gd name="connsiteX3" fmla="*/ 1116235 w 1116235"/>
              <a:gd name="connsiteY3" fmla="*/ 0 h 2075935"/>
              <a:gd name="connsiteX0" fmla="*/ 837378 w 1121584"/>
              <a:gd name="connsiteY0" fmla="*/ 2075935 h 2157016"/>
              <a:gd name="connsiteX1" fmla="*/ 157757 w 1121584"/>
              <a:gd name="connsiteY1" fmla="*/ 2038865 h 2157016"/>
              <a:gd name="connsiteX2" fmla="*/ 46546 w 1121584"/>
              <a:gd name="connsiteY2" fmla="*/ 1482810 h 2157016"/>
              <a:gd name="connsiteX3" fmla="*/ 1121584 w 1121584"/>
              <a:gd name="connsiteY3" fmla="*/ 0 h 2157016"/>
              <a:gd name="connsiteX0" fmla="*/ 832029 w 1116235"/>
              <a:gd name="connsiteY0" fmla="*/ 2075935 h 2075935"/>
              <a:gd name="connsiteX1" fmla="*/ 152408 w 1116235"/>
              <a:gd name="connsiteY1" fmla="*/ 2038865 h 2075935"/>
              <a:gd name="connsiteX2" fmla="*/ 41197 w 1116235"/>
              <a:gd name="connsiteY2" fmla="*/ 1482810 h 2075935"/>
              <a:gd name="connsiteX3" fmla="*/ 1116235 w 1116235"/>
              <a:gd name="connsiteY3" fmla="*/ 0 h 2075935"/>
              <a:gd name="connsiteX0" fmla="*/ 842160 w 1126366"/>
              <a:gd name="connsiteY0" fmla="*/ 2075935 h 2075935"/>
              <a:gd name="connsiteX1" fmla="*/ 187252 w 1126366"/>
              <a:gd name="connsiteY1" fmla="*/ 2038865 h 2075935"/>
              <a:gd name="connsiteX2" fmla="*/ 51328 w 1126366"/>
              <a:gd name="connsiteY2" fmla="*/ 1482810 h 2075935"/>
              <a:gd name="connsiteX3" fmla="*/ 1126366 w 1126366"/>
              <a:gd name="connsiteY3" fmla="*/ 0 h 2075935"/>
              <a:gd name="connsiteX0" fmla="*/ 857751 w 1141957"/>
              <a:gd name="connsiteY0" fmla="*/ 2075935 h 2118709"/>
              <a:gd name="connsiteX1" fmla="*/ 202843 w 1141957"/>
              <a:gd name="connsiteY1" fmla="*/ 2038865 h 2118709"/>
              <a:gd name="connsiteX2" fmla="*/ 66919 w 1141957"/>
              <a:gd name="connsiteY2" fmla="*/ 1482810 h 2118709"/>
              <a:gd name="connsiteX3" fmla="*/ 1141957 w 1141957"/>
              <a:gd name="connsiteY3" fmla="*/ 0 h 2118709"/>
              <a:gd name="connsiteX0" fmla="*/ 803769 w 1087975"/>
              <a:gd name="connsiteY0" fmla="*/ 2075935 h 2118709"/>
              <a:gd name="connsiteX1" fmla="*/ 148861 w 1087975"/>
              <a:gd name="connsiteY1" fmla="*/ 2038865 h 2118709"/>
              <a:gd name="connsiteX2" fmla="*/ 12937 w 1087975"/>
              <a:gd name="connsiteY2" fmla="*/ 1482810 h 2118709"/>
              <a:gd name="connsiteX3" fmla="*/ 1087975 w 1087975"/>
              <a:gd name="connsiteY3" fmla="*/ 0 h 2118709"/>
              <a:gd name="connsiteX0" fmla="*/ 857751 w 1141957"/>
              <a:gd name="connsiteY0" fmla="*/ 2075935 h 2118709"/>
              <a:gd name="connsiteX1" fmla="*/ 202843 w 1141957"/>
              <a:gd name="connsiteY1" fmla="*/ 2038865 h 2118709"/>
              <a:gd name="connsiteX2" fmla="*/ 66919 w 1141957"/>
              <a:gd name="connsiteY2" fmla="*/ 1482810 h 2118709"/>
              <a:gd name="connsiteX3" fmla="*/ 1141957 w 1141957"/>
              <a:gd name="connsiteY3" fmla="*/ 0 h 2118709"/>
              <a:gd name="connsiteX0" fmla="*/ 814367 w 1098573"/>
              <a:gd name="connsiteY0" fmla="*/ 2075935 h 2118709"/>
              <a:gd name="connsiteX1" fmla="*/ 159459 w 1098573"/>
              <a:gd name="connsiteY1" fmla="*/ 2038865 h 2118709"/>
              <a:gd name="connsiteX2" fmla="*/ 23535 w 1098573"/>
              <a:gd name="connsiteY2" fmla="*/ 1482810 h 2118709"/>
              <a:gd name="connsiteX3" fmla="*/ 1098573 w 1098573"/>
              <a:gd name="connsiteY3" fmla="*/ 0 h 2118709"/>
              <a:gd name="connsiteX0" fmla="*/ 830803 w 1115009"/>
              <a:gd name="connsiteY0" fmla="*/ 2075935 h 2075935"/>
              <a:gd name="connsiteX1" fmla="*/ 175895 w 1115009"/>
              <a:gd name="connsiteY1" fmla="*/ 2038865 h 2075935"/>
              <a:gd name="connsiteX2" fmla="*/ 39971 w 1115009"/>
              <a:gd name="connsiteY2" fmla="*/ 1482810 h 2075935"/>
              <a:gd name="connsiteX3" fmla="*/ 1115009 w 1115009"/>
              <a:gd name="connsiteY3" fmla="*/ 0 h 2075935"/>
              <a:gd name="connsiteX0" fmla="*/ 830803 w 1115009"/>
              <a:gd name="connsiteY0" fmla="*/ 2075935 h 2093624"/>
              <a:gd name="connsiteX1" fmla="*/ 175895 w 1115009"/>
              <a:gd name="connsiteY1" fmla="*/ 2038865 h 2093624"/>
              <a:gd name="connsiteX2" fmla="*/ 39971 w 1115009"/>
              <a:gd name="connsiteY2" fmla="*/ 1482810 h 2093624"/>
              <a:gd name="connsiteX3" fmla="*/ 1115009 w 1115009"/>
              <a:gd name="connsiteY3" fmla="*/ 0 h 2093624"/>
              <a:gd name="connsiteX0" fmla="*/ 847150 w 1131356"/>
              <a:gd name="connsiteY0" fmla="*/ 2075935 h 2090152"/>
              <a:gd name="connsiteX1" fmla="*/ 278739 w 1131356"/>
              <a:gd name="connsiteY1" fmla="*/ 2026508 h 2090152"/>
              <a:gd name="connsiteX2" fmla="*/ 56318 w 1131356"/>
              <a:gd name="connsiteY2" fmla="*/ 1482810 h 2090152"/>
              <a:gd name="connsiteX3" fmla="*/ 1131356 w 1131356"/>
              <a:gd name="connsiteY3" fmla="*/ 0 h 2090152"/>
              <a:gd name="connsiteX0" fmla="*/ 889223 w 1173429"/>
              <a:gd name="connsiteY0" fmla="*/ 2075935 h 2093624"/>
              <a:gd name="connsiteX1" fmla="*/ 197245 w 1173429"/>
              <a:gd name="connsiteY1" fmla="*/ 2038864 h 2093624"/>
              <a:gd name="connsiteX2" fmla="*/ 98391 w 1173429"/>
              <a:gd name="connsiteY2" fmla="*/ 1482810 h 2093624"/>
              <a:gd name="connsiteX3" fmla="*/ 1173429 w 1173429"/>
              <a:gd name="connsiteY3" fmla="*/ 0 h 2093624"/>
              <a:gd name="connsiteX0" fmla="*/ 861568 w 1145774"/>
              <a:gd name="connsiteY0" fmla="*/ 2075935 h 2120120"/>
              <a:gd name="connsiteX1" fmla="*/ 169590 w 1145774"/>
              <a:gd name="connsiteY1" fmla="*/ 2038864 h 2120120"/>
              <a:gd name="connsiteX2" fmla="*/ 70736 w 1145774"/>
              <a:gd name="connsiteY2" fmla="*/ 1482810 h 2120120"/>
              <a:gd name="connsiteX3" fmla="*/ 1145774 w 1145774"/>
              <a:gd name="connsiteY3" fmla="*/ 0 h 2120120"/>
              <a:gd name="connsiteX0" fmla="*/ 861568 w 1145774"/>
              <a:gd name="connsiteY0" fmla="*/ 2075935 h 2097227"/>
              <a:gd name="connsiteX1" fmla="*/ 169590 w 1145774"/>
              <a:gd name="connsiteY1" fmla="*/ 2038864 h 2097227"/>
              <a:gd name="connsiteX2" fmla="*/ 70736 w 1145774"/>
              <a:gd name="connsiteY2" fmla="*/ 1482810 h 2097227"/>
              <a:gd name="connsiteX3" fmla="*/ 1145774 w 1145774"/>
              <a:gd name="connsiteY3" fmla="*/ 0 h 2097227"/>
              <a:gd name="connsiteX0" fmla="*/ 807100 w 1091306"/>
              <a:gd name="connsiteY0" fmla="*/ 2075935 h 2097227"/>
              <a:gd name="connsiteX1" fmla="*/ 115122 w 1091306"/>
              <a:gd name="connsiteY1" fmla="*/ 2038864 h 2097227"/>
              <a:gd name="connsiteX2" fmla="*/ 16268 w 1091306"/>
              <a:gd name="connsiteY2" fmla="*/ 1482810 h 2097227"/>
              <a:gd name="connsiteX3" fmla="*/ 1091306 w 1091306"/>
              <a:gd name="connsiteY3" fmla="*/ 0 h 209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306" h="2097227">
                <a:moveTo>
                  <a:pt x="807100" y="2075935"/>
                </a:moveTo>
                <a:cubicBezTo>
                  <a:pt x="438456" y="2105797"/>
                  <a:pt x="222213" y="2113003"/>
                  <a:pt x="115122" y="2038864"/>
                </a:cubicBezTo>
                <a:cubicBezTo>
                  <a:pt x="8031" y="1964725"/>
                  <a:pt x="-22861" y="1649626"/>
                  <a:pt x="16268" y="1482810"/>
                </a:cubicBezTo>
                <a:cubicBezTo>
                  <a:pt x="55397" y="1315994"/>
                  <a:pt x="646462" y="501478"/>
                  <a:pt x="1091306" y="0"/>
                </a:cubicBezTo>
              </a:path>
            </a:pathLst>
          </a:custGeom>
          <a:noFill/>
          <a:ln w="25400">
            <a:solidFill>
              <a:schemeClr val="tx1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934975B-F75C-124A-8EB5-05CF362E6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61" y="1989788"/>
            <a:ext cx="2731265" cy="799102"/>
          </a:xfrm>
          <a:prstGeom prst="roundRect">
            <a:avLst>
              <a:gd name="adj" fmla="val 327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Policy/value functions</a:t>
            </a:r>
          </a:p>
        </p:txBody>
      </p:sp>
    </p:spTree>
    <p:extLst>
      <p:ext uri="{BB962C8B-B14F-4D97-AF65-F5344CB8AC3E}">
        <p14:creationId xmlns:p14="http://schemas.microsoft.com/office/powerpoint/2010/main" val="1714918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Dyna: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Integrated Planning, Acting, and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3393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5225751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24EFBA79-6E3C-2A43-9CB2-C762493CE9BC}"/>
              </a:ext>
            </a:extLst>
          </p:cNvPr>
          <p:cNvSpPr/>
          <p:nvPr/>
        </p:nvSpPr>
        <p:spPr>
          <a:xfrm>
            <a:off x="4375689" y="376156"/>
            <a:ext cx="4324027" cy="4380193"/>
          </a:xfrm>
          <a:prstGeom prst="arc">
            <a:avLst>
              <a:gd name="adj1" fmla="val 7206714"/>
              <a:gd name="adj2" fmla="val 11199667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2153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1062600" y="2996308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3850365" y="5760830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6478132" y="2561880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5FBBC-7F8C-194F-A3C2-D938B879B2F8}"/>
              </a:ext>
            </a:extLst>
          </p:cNvPr>
          <p:cNvSpPr txBox="1"/>
          <p:nvPr/>
        </p:nvSpPr>
        <p:spPr>
          <a:xfrm>
            <a:off x="4571257" y="3068310"/>
            <a:ext cx="1023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RL</a:t>
            </a:r>
          </a:p>
        </p:txBody>
      </p:sp>
    </p:spTree>
    <p:extLst>
      <p:ext uri="{BB962C8B-B14F-4D97-AF65-F5344CB8AC3E}">
        <p14:creationId xmlns:p14="http://schemas.microsoft.com/office/powerpoint/2010/main" val="20142525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Model-Based RL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3393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5225751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2153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1062600" y="2996308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3850365" y="5760830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6478132" y="2561880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</p:spTree>
    <p:extLst>
      <p:ext uri="{BB962C8B-B14F-4D97-AF65-F5344CB8AC3E}">
        <p14:creationId xmlns:p14="http://schemas.microsoft.com/office/powerpoint/2010/main" val="6126932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Model-Free RL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(DQN, A3C)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3393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5225751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24EFBA79-6E3C-2A43-9CB2-C762493CE9BC}"/>
              </a:ext>
            </a:extLst>
          </p:cNvPr>
          <p:cNvSpPr/>
          <p:nvPr/>
        </p:nvSpPr>
        <p:spPr>
          <a:xfrm>
            <a:off x="4375689" y="376156"/>
            <a:ext cx="4324027" cy="4380193"/>
          </a:xfrm>
          <a:prstGeom prst="arc">
            <a:avLst>
              <a:gd name="adj1" fmla="val 7206714"/>
              <a:gd name="adj2" fmla="val 11199667"/>
            </a:avLst>
          </a:prstGeom>
          <a:ln w="635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2153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1062600" y="2996308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3850365" y="5760830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6478132" y="2561880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5FBBC-7F8C-194F-A3C2-D938B879B2F8}"/>
              </a:ext>
            </a:extLst>
          </p:cNvPr>
          <p:cNvSpPr txBox="1"/>
          <p:nvPr/>
        </p:nvSpPr>
        <p:spPr>
          <a:xfrm>
            <a:off x="4571257" y="3068310"/>
            <a:ext cx="1023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b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RL</a:t>
            </a:r>
          </a:p>
        </p:txBody>
      </p:sp>
    </p:spTree>
    <p:extLst>
      <p:ext uri="{BB962C8B-B14F-4D97-AF65-F5344CB8AC3E}">
        <p14:creationId xmlns:p14="http://schemas.microsoft.com/office/powerpoint/2010/main" val="2865083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"/>
            <a:ext cx="8229600" cy="129267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7CB32-7577-8743-B905-0DF4910B03CC}"/>
              </a:ext>
            </a:extLst>
          </p:cNvPr>
          <p:cNvSpPr/>
          <p:nvPr/>
        </p:nvSpPr>
        <p:spPr>
          <a:xfrm>
            <a:off x="441542" y="6606257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amitray.com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/deep-learning-past-present-and-future-a-review/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4E64153-ECCC-B844-9D6A-247FABEDF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713" y="3240084"/>
            <a:ext cx="7963693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Q-Learning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AD1E63D-4531-294D-BE9D-5B565F4B8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713" y="3900485"/>
            <a:ext cx="2660396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TD Learning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89EE963-067A-804F-9ED0-10450E20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109" y="3900485"/>
            <a:ext cx="2660396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Partially Observable MDP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(POMDP)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9B8C693-CB57-234C-8181-6B53582B0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059" y="3900485"/>
            <a:ext cx="2629664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Actor-Critic Methods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DBE7BFF-E37D-B546-8151-A55447D5D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30" y="1327582"/>
            <a:ext cx="7963693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 Reinforcement Learning (DRL)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7244AB3-3D39-B347-ADEC-AA6AA8E70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30" y="1993350"/>
            <a:ext cx="2660396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Dynamic Programming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2F67369-1863-1149-916B-083709354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426" y="1993350"/>
            <a:ext cx="2660396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Markov Decision Process (MDP)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1947D82-DE44-ED46-B696-4A33D22D6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376" y="1993350"/>
            <a:ext cx="2637347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Monte Carlo Method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11DDDC8-6203-F44A-91B5-0BDE0B811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62" y="5152586"/>
            <a:ext cx="7963693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 Q Network (DQN)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A36B1DC-9B4B-4B47-8E09-0C35395C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61" y="5812987"/>
            <a:ext cx="1861493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Double DQN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73D5F7-F275-784A-881F-36ABFB687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254" y="5812987"/>
            <a:ext cx="2064328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Neural Fitted Q Learning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87FF02F-7661-D145-9BC0-89475612E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2148" y="5812987"/>
            <a:ext cx="2023344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Deep Recurrent Q Network (DQRN)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00BDDDE-31B2-7546-964B-2B9FF5BC7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5493" y="5812987"/>
            <a:ext cx="942108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A3C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3E513FB0-D077-6840-82BC-686F7ECB16C2}"/>
              </a:ext>
            </a:extLst>
          </p:cNvPr>
          <p:cNvSpPr/>
          <p:nvPr/>
        </p:nvSpPr>
        <p:spPr>
          <a:xfrm>
            <a:off x="4053016" y="2676094"/>
            <a:ext cx="926757" cy="5165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2E290E47-583F-0A41-B576-1EE0A99E2071}"/>
              </a:ext>
            </a:extLst>
          </p:cNvPr>
          <p:cNvSpPr/>
          <p:nvPr/>
        </p:nvSpPr>
        <p:spPr>
          <a:xfrm>
            <a:off x="4038769" y="4601165"/>
            <a:ext cx="926757" cy="5165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A3B279E-038E-244C-8652-5E6FF658E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1" y="5812987"/>
            <a:ext cx="1063805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Rainbow</a:t>
            </a:r>
          </a:p>
        </p:txBody>
      </p:sp>
    </p:spTree>
    <p:extLst>
      <p:ext uri="{BB962C8B-B14F-4D97-AF65-F5344CB8AC3E}">
        <p14:creationId xmlns:p14="http://schemas.microsoft.com/office/powerpoint/2010/main" val="25403628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0A07-5E2B-CF47-868B-4F40F950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4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Human-level control through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deep reinforcement</a:t>
            </a: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learning</a:t>
            </a: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(DQN)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EF3DA-2C92-374F-9B62-4295495FB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0B850F-FF27-8641-860E-E1673EA60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29" y="1431498"/>
            <a:ext cx="7826539" cy="45499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3D8C2C-737E-0443-B087-AE7760329637}"/>
              </a:ext>
            </a:extLst>
          </p:cNvPr>
          <p:cNvSpPr/>
          <p:nvPr/>
        </p:nvSpPr>
        <p:spPr>
          <a:xfrm>
            <a:off x="457198" y="6519446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Volodymyr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Mnih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Koray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Kavukcuoglu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David Silver, Andrei A.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Rusu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Joel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Veness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Marc G.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Bellemare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Alex Graves et al. "Human-level control through deep reinforcement learning." Nature 518, no. 7540 (2015): 529.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11920C-56B0-C54E-9F09-3566B44ED59E}"/>
              </a:ext>
            </a:extLst>
          </p:cNvPr>
          <p:cNvSpPr/>
          <p:nvPr/>
        </p:nvSpPr>
        <p:spPr>
          <a:xfrm>
            <a:off x="1311492" y="6037366"/>
            <a:ext cx="6702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Schematic illustration of the convolutional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3983863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0BF9-0DE7-634E-ADA2-EB903E73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05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Deep Q-Network (DQN)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70FCA-C6F5-7E4C-8352-7044AC34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FA296A-5484-A949-9B38-C585FBBEC4AD}"/>
              </a:ext>
            </a:extLst>
          </p:cNvPr>
          <p:cNvSpPr/>
          <p:nvPr/>
        </p:nvSpPr>
        <p:spPr>
          <a:xfrm>
            <a:off x="1251029" y="6599656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neuro.cs.ut.ee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/demystifying-deep-reinforcement-learning/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DA977CF-68F0-6A40-B77A-DDACE20C6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93" y="5084618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2E1EF6C-C008-0A4D-A52C-197F32396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6109" y="5084618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69E3D83-370E-6C44-8C19-14035C980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374" y="5009920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60748A-1656-A54B-80C1-D72F3D0B1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72" y="5009920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48C698B-B040-6646-9723-817DE62CC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27" y="5009920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9190909-EFF7-834C-AF1C-6AAA8898F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249" y="1713027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33971E1-2FE7-3048-9E42-3EF067619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971" y="1713027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 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3606426-FC38-7E46-A0BE-D19488C03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65" y="1713027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 2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9FB7AC3-925B-AD41-A661-051D12948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559" y="1701228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 3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99B437-8F3D-2A46-B3CB-A41CFA30F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182" y="3374161"/>
            <a:ext cx="2108510" cy="1012488"/>
          </a:xfrm>
          <a:prstGeom prst="roundRect">
            <a:avLst>
              <a:gd name="adj" fmla="val 4768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B74C964-9483-9F46-9449-4E0351930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272" y="3374719"/>
            <a:ext cx="2108510" cy="1012488"/>
          </a:xfrm>
          <a:prstGeom prst="roundRect">
            <a:avLst>
              <a:gd name="adj" fmla="val 4768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44C359-E92D-264B-BE6D-8D5D0E45A4E1}"/>
              </a:ext>
            </a:extLst>
          </p:cNvPr>
          <p:cNvCxnSpPr>
            <a:cxnSpLocks/>
            <a:stCxn id="17" idx="0"/>
            <a:endCxn id="13" idx="2"/>
          </p:cNvCxnSpPr>
          <p:nvPr/>
        </p:nvCxnSpPr>
        <p:spPr>
          <a:xfrm flipH="1" flipV="1">
            <a:off x="1940011" y="2545492"/>
            <a:ext cx="8426" cy="828669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CD9E01-60D1-D642-A3C7-E0EE6810DBD5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033858" y="4386650"/>
            <a:ext cx="1002769" cy="62327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6448759-B655-D848-8365-F733C3C94FB7}"/>
              </a:ext>
            </a:extLst>
          </p:cNvPr>
          <p:cNvCxnSpPr>
            <a:cxnSpLocks/>
            <a:stCxn id="12" idx="0"/>
            <a:endCxn id="17" idx="2"/>
          </p:cNvCxnSpPr>
          <p:nvPr/>
        </p:nvCxnSpPr>
        <p:spPr>
          <a:xfrm flipH="1" flipV="1">
            <a:off x="1948437" y="4386649"/>
            <a:ext cx="702276" cy="623271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7DB48A-3997-7648-B901-7FA46AF52BE9}"/>
              </a:ext>
            </a:extLst>
          </p:cNvPr>
          <p:cNvCxnSpPr>
            <a:cxnSpLocks/>
            <a:stCxn id="10" idx="0"/>
            <a:endCxn id="18" idx="2"/>
          </p:cNvCxnSpPr>
          <p:nvPr/>
        </p:nvCxnSpPr>
        <p:spPr>
          <a:xfrm flipV="1">
            <a:off x="6215460" y="4387207"/>
            <a:ext cx="12067" cy="622713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DD33E8C-284B-574F-99CA-5A69D17BCFBA}"/>
              </a:ext>
            </a:extLst>
          </p:cNvPr>
          <p:cNvCxnSpPr>
            <a:cxnSpLocks/>
            <a:stCxn id="18" idx="0"/>
            <a:endCxn id="16" idx="2"/>
          </p:cNvCxnSpPr>
          <p:nvPr/>
        </p:nvCxnSpPr>
        <p:spPr>
          <a:xfrm flipV="1">
            <a:off x="6227527" y="2533693"/>
            <a:ext cx="1853794" cy="84102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B969C34-0F2E-644B-A573-711FC2463BCB}"/>
              </a:ext>
            </a:extLst>
          </p:cNvPr>
          <p:cNvCxnSpPr>
            <a:cxnSpLocks/>
            <a:stCxn id="18" idx="0"/>
            <a:endCxn id="14" idx="2"/>
          </p:cNvCxnSpPr>
          <p:nvPr/>
        </p:nvCxnSpPr>
        <p:spPr>
          <a:xfrm flipH="1" flipV="1">
            <a:off x="4373733" y="2545492"/>
            <a:ext cx="1853794" cy="82922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4FAF2F3-9C4E-774B-A952-646C7ABCE4E9}"/>
              </a:ext>
            </a:extLst>
          </p:cNvPr>
          <p:cNvCxnSpPr>
            <a:cxnSpLocks/>
            <a:stCxn id="18" idx="0"/>
            <a:endCxn id="15" idx="2"/>
          </p:cNvCxnSpPr>
          <p:nvPr/>
        </p:nvCxnSpPr>
        <p:spPr>
          <a:xfrm flipV="1">
            <a:off x="6227527" y="2545492"/>
            <a:ext cx="0" cy="82922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1449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E40A4-BFAA-7449-B315-30EDDA7BE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policy represented via DNN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BB5AD-BE93-5246-9252-17A2BE0C1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AD29E4-0EEE-7B46-835A-21A8C077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08" y="2139370"/>
            <a:ext cx="8630793" cy="38180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8EF3FF-DE1A-8B4B-8C9E-17200680ADB3}"/>
              </a:ext>
            </a:extLst>
          </p:cNvPr>
          <p:cNvSpPr/>
          <p:nvPr/>
        </p:nvSpPr>
        <p:spPr>
          <a:xfrm>
            <a:off x="457200" y="6435665"/>
            <a:ext cx="8074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Hongzi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Mao, Mohammad Alizadeh,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Ishai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Menache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Srikanth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Kandula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(2016) "Resource management with deep reinforcement learning." In Proceedings of the 15th ACM Workshop on Hot Topics in Networks, pp. 50-56. ACM, 2016.</a:t>
            </a:r>
          </a:p>
        </p:txBody>
      </p:sp>
    </p:spTree>
    <p:extLst>
      <p:ext uri="{BB962C8B-B14F-4D97-AF65-F5344CB8AC3E}">
        <p14:creationId xmlns:p14="http://schemas.microsoft.com/office/powerpoint/2010/main" val="27087260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8264-169B-5549-AE09-A9CE9D46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982"/>
            <a:ext cx="8229600" cy="114992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Reinforcement Learning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Deep Q-Learning in FIFA 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3669D-41F6-9B4C-95E3-96E8E22B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F9F811-B5D5-8848-B00E-66ACB0BA3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00768"/>
            <a:ext cx="8082362" cy="47400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6C7ADF-AE62-4649-9D7B-F50BB5EFC929}"/>
              </a:ext>
            </a:extLst>
          </p:cNvPr>
          <p:cNvSpPr/>
          <p:nvPr/>
        </p:nvSpPr>
        <p:spPr>
          <a:xfrm>
            <a:off x="951209" y="6611779"/>
            <a:ext cx="72415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/using-deep-q-learning-in-fifa-18-to-perfect-the-art-of-free-kicks-f2e4e979ee66</a:t>
            </a:r>
          </a:p>
        </p:txBody>
      </p:sp>
    </p:spTree>
    <p:extLst>
      <p:ext uri="{BB962C8B-B14F-4D97-AF65-F5344CB8AC3E}">
        <p14:creationId xmlns:p14="http://schemas.microsoft.com/office/powerpoint/2010/main" val="2793259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8264-169B-5549-AE09-A9CE9D46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982"/>
            <a:ext cx="8229600" cy="123305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Asynchronous Advantage Actor-Critic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(A3C)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3669D-41F6-9B4C-95E3-96E8E22B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6C7ADF-AE62-4649-9D7B-F50BB5EFC929}"/>
              </a:ext>
            </a:extLst>
          </p:cNvPr>
          <p:cNvSpPr/>
          <p:nvPr/>
        </p:nvSpPr>
        <p:spPr>
          <a:xfrm>
            <a:off x="332508" y="6597924"/>
            <a:ext cx="83542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/emergent-future/simple-reinforcement-learning-with-tensorflow-part-8-asynchronous-actor-critic-agents-a3c-c88f72a5e9f2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BE2D4-EAF7-134D-B61D-3ED150E0C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" t="4700" r="7115" b="3465"/>
          <a:stretch/>
        </p:blipFill>
        <p:spPr>
          <a:xfrm>
            <a:off x="1887803" y="1414743"/>
            <a:ext cx="5368394" cy="509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37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664856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27882876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8264-169B-5549-AE09-A9CE9D46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982"/>
            <a:ext cx="8229600" cy="114992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Training workflow of each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worker agent in A3C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3669D-41F6-9B4C-95E3-96E8E22B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70ED9-84F0-DB46-BF69-D92846F92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67" y="1383093"/>
            <a:ext cx="6008465" cy="52231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214AD1-9363-A24B-AE7B-664B648A5D79}"/>
              </a:ext>
            </a:extLst>
          </p:cNvPr>
          <p:cNvSpPr/>
          <p:nvPr/>
        </p:nvSpPr>
        <p:spPr>
          <a:xfrm>
            <a:off x="332508" y="6597924"/>
            <a:ext cx="83542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/emergent-future/simple-reinforcement-learning-with-tensorflow-part-8-asynchronous-actor-critic-agents-a3c-c88f72a5e9f2</a:t>
            </a:r>
          </a:p>
        </p:txBody>
      </p:sp>
    </p:spTree>
    <p:extLst>
      <p:ext uri="{BB962C8B-B14F-4D97-AF65-F5344CB8AC3E}">
        <p14:creationId xmlns:p14="http://schemas.microsoft.com/office/powerpoint/2010/main" val="4910654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Example: PCMAN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www.kdnuggets.com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/2018/03/5-things-reinforcement-learning.html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40D006-5183-E044-9D85-BEE0AA3EC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74" y="2148634"/>
            <a:ext cx="8279744" cy="367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001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7AD1-578A-2548-BC67-CE3D9A124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9363"/>
            <a:ext cx="8229600" cy="8174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Dueling Network </a:t>
            </a:r>
            <a:r>
              <a:rPr lang="en-US" dirty="0">
                <a:solidFill>
                  <a:schemeClr val="accent1"/>
                </a:solidFill>
              </a:rPr>
              <a:t>Architectures for Deep 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6D85D-575D-1E47-A25F-654EA2984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8EA8FD-92EC-9245-A43C-F3967BE8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959" y="1419845"/>
            <a:ext cx="6342081" cy="51864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C297D0-A611-4946-9403-1923EA4C8DA1}"/>
              </a:ext>
            </a:extLst>
          </p:cNvPr>
          <p:cNvSpPr/>
          <p:nvPr/>
        </p:nvSpPr>
        <p:spPr>
          <a:xfrm>
            <a:off x="2286858" y="1232936"/>
            <a:ext cx="3739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Single stream Q-network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01FD9F-1E34-7B45-A235-6DD838BFC159}"/>
              </a:ext>
            </a:extLst>
          </p:cNvPr>
          <p:cNvSpPr/>
          <p:nvPr/>
        </p:nvSpPr>
        <p:spPr>
          <a:xfrm>
            <a:off x="2668287" y="3898814"/>
            <a:ext cx="2728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Dueling Q-network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39E7C0-7027-BB41-8724-7C08A3F25163}"/>
              </a:ext>
            </a:extLst>
          </p:cNvPr>
          <p:cNvSpPr/>
          <p:nvPr/>
        </p:nvSpPr>
        <p:spPr>
          <a:xfrm>
            <a:off x="512620" y="6588070"/>
            <a:ext cx="80742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 et al. (2015). "Dueling network architectures for deep reinforcement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arXiv:1511.06581 (2015)</a:t>
            </a:r>
          </a:p>
        </p:txBody>
      </p:sp>
    </p:spTree>
    <p:extLst>
      <p:ext uri="{BB962C8B-B14F-4D97-AF65-F5344CB8AC3E}">
        <p14:creationId xmlns:p14="http://schemas.microsoft.com/office/powerpoint/2010/main" val="37150334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987F4-337F-B742-9EA9-5F7976CE8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110836"/>
            <a:ext cx="8478982" cy="106333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Rainbow</a:t>
            </a:r>
            <a:r>
              <a:rPr lang="en-US" sz="4000" dirty="0">
                <a:solidFill>
                  <a:schemeClr val="accent1"/>
                </a:solidFill>
              </a:rPr>
              <a:t>: Combining improvements in deep 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9387F-9F78-0D41-B503-9AA7D208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CD3E9-C0A4-7B41-A278-8D627CA54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997" y="1265209"/>
            <a:ext cx="5532004" cy="51926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5F49A7-ACF0-964D-A669-3E701D3F1F0F}"/>
              </a:ext>
            </a:extLst>
          </p:cNvPr>
          <p:cNvSpPr/>
          <p:nvPr/>
        </p:nvSpPr>
        <p:spPr>
          <a:xfrm>
            <a:off x="534895" y="6457890"/>
            <a:ext cx="8074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Matteo Hessel, Joseph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Modayil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Hado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Van Hasselt, Tom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Schaul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Georg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Ostrovski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Will Dabney, Dan Horgan, Bilal Piot, Mohammad Azar, and David Silver (2017). "Rainbow: Combining improvements in deep reinforcement learning."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preprint arXiv:1710.02298 (2017).</a:t>
            </a:r>
          </a:p>
        </p:txBody>
      </p:sp>
    </p:spTree>
    <p:extLst>
      <p:ext uri="{BB962C8B-B14F-4D97-AF65-F5344CB8AC3E}">
        <p14:creationId xmlns:p14="http://schemas.microsoft.com/office/powerpoint/2010/main" val="29326001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Typical Strategy Development Workflow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www.wildml.com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/2018/02/introduction-to-learning-to-trade-with-reinforcement-learning/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3C2B1D-D76A-E64D-AB53-8B75ED8FF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97" y="2997198"/>
            <a:ext cx="8215248" cy="136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587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 in Trading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www.wildml.com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/2018/02/introduction-to-learning-to-trade-with-reinforcement-learning/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13BE2-F99C-B641-89E2-945E31E07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42" y="2866637"/>
            <a:ext cx="8475876" cy="23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562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"/>
            <a:ext cx="8229600" cy="129490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Portfolio management system in equity market neutral using reinforcement learning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(Wu et al., 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Mu-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En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Wu, Jia-Hao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Syu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Jerry Chun-Wei Lin, and Jan-Ming Ho. "Portfolio management system in equity market neutral using reinforcement learning."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Applied Intelligence (2021): 1-13.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E76B8-DC41-6741-97D1-E424833DC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66913"/>
            <a:ext cx="8117986" cy="515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955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618128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 Deep Reinforcement Learning Library for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Automated Stock Trading in Quantitative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DC972-F11A-3F49-B99F-42D9AE7EB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4" y="1767353"/>
            <a:ext cx="8629138" cy="47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385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506563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Deep Reinforcement Learning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DD8C9-BFF7-0C42-BBBC-3A203082D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6" y="1984048"/>
            <a:ext cx="8714007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543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E37AB-F477-2A44-81EC-D6A1B9736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14" y="3573016"/>
            <a:ext cx="8546771" cy="21602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8315ACA-E5A3-3C4E-9704-814415EE82AE}"/>
              </a:ext>
            </a:extLst>
          </p:cNvPr>
          <p:cNvSpPr txBox="1">
            <a:spLocks/>
          </p:cNvSpPr>
          <p:nvPr/>
        </p:nvSpPr>
        <p:spPr bwMode="auto">
          <a:xfrm>
            <a:off x="441542" y="35171"/>
            <a:ext cx="8229600" cy="292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dirty="0" err="1">
                <a:solidFill>
                  <a:schemeClr val="accent1"/>
                </a:solidFill>
              </a:rPr>
              <a:t>FinRL</a:t>
            </a:r>
            <a:r>
              <a:rPr kumimoji="0" lang="en-US" dirty="0">
                <a:solidFill>
                  <a:schemeClr val="accent1"/>
                </a:solidFill>
              </a:rPr>
              <a:t>:</a:t>
            </a:r>
            <a:br>
              <a:rPr kumimoji="0" lang="en-US" dirty="0">
                <a:solidFill>
                  <a:schemeClr val="accent1"/>
                </a:solidFill>
              </a:rPr>
            </a:br>
            <a:r>
              <a:rPr kumimoji="0" lang="en-US" sz="2800" dirty="0">
                <a:solidFill>
                  <a:schemeClr val="accent1"/>
                </a:solidFill>
              </a:rPr>
              <a:t>A Deep Reinforcement Learning Library for </a:t>
            </a:r>
            <a:br>
              <a:rPr kumimoji="0" lang="en-US" sz="2800" dirty="0">
                <a:solidFill>
                  <a:schemeClr val="accent1"/>
                </a:solidFill>
              </a:rPr>
            </a:br>
            <a:r>
              <a:rPr kumimoji="0" lang="en-US" sz="2800" dirty="0">
                <a:solidFill>
                  <a:schemeClr val="accent1"/>
                </a:solidFill>
              </a:rPr>
              <a:t>Automated Stock Trading in Quantitative Finance</a:t>
            </a:r>
          </a:p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Evaluation of Trading Performance</a:t>
            </a:r>
          </a:p>
          <a:p>
            <a:r>
              <a:rPr kumimoji="0" lang="en-US" sz="4000" dirty="0">
                <a:solidFill>
                  <a:schemeClr val="accent6">
                    <a:lumMod val="50000"/>
                  </a:schemeClr>
                </a:solidFill>
              </a:rPr>
              <a:t>Training-Validation-Testing Flow</a:t>
            </a:r>
          </a:p>
        </p:txBody>
      </p:sp>
    </p:spTree>
    <p:extLst>
      <p:ext uri="{BB962C8B-B14F-4D97-AF65-F5344CB8AC3E}">
        <p14:creationId xmlns:p14="http://schemas.microsoft.com/office/powerpoint/2010/main" val="4208853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7519"/>
          </a:xfrm>
        </p:spPr>
        <p:txBody>
          <a:bodyPr/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1700808" y="6638767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539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366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229865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Performance of single stock trading 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using Proximal policy optimization (PPO) in the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FinRL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7E0BB-938E-8946-A3DC-51A2567F1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7" y="2564905"/>
            <a:ext cx="8799565" cy="392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738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965220-C605-A64A-BF9B-83063AE9B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75620"/>
            <a:ext cx="8537004" cy="33168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A104C9C-D2CA-D64B-BCCB-106F26AE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32865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Performance of multiple stock trading and portfolio allocation 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using the </a:t>
            </a:r>
            <a:r>
              <a:rPr lang="en-US" sz="3800" dirty="0" err="1">
                <a:solidFill>
                  <a:schemeClr val="accent6">
                    <a:lumMod val="50000"/>
                  </a:schemeClr>
                </a:solidFill>
              </a:rPr>
              <a:t>FinRL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 library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611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104C9C-D2CA-D64B-BCCB-106F26AE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32865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Performance of single stock trading 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using Proximal policy optimization (PPO) in the </a:t>
            </a:r>
            <a:r>
              <a:rPr lang="en-US" sz="3800" dirty="0" err="1">
                <a:solidFill>
                  <a:schemeClr val="accent6">
                    <a:lumMod val="50000"/>
                  </a:schemeClr>
                </a:solidFill>
              </a:rPr>
              <a:t>FinRL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 library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1A978-956E-154E-9B61-C94AA1637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6" y="3466047"/>
            <a:ext cx="8750267" cy="272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598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104C9C-D2CA-D64B-BCCB-106F26AE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32865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/>
              <a:t>Performance of 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multiple stock trading </a:t>
            </a:r>
            <a:r>
              <a:rPr lang="en-US" sz="3800" dirty="0"/>
              <a:t>and </a:t>
            </a:r>
            <a:r>
              <a:rPr lang="en-US" sz="3800" dirty="0">
                <a:solidFill>
                  <a:srgbClr val="00B0F0"/>
                </a:solidFill>
              </a:rPr>
              <a:t>portfolio allocation </a:t>
            </a:r>
            <a:br>
              <a:rPr lang="en-US" sz="3800" dirty="0"/>
            </a:br>
            <a:r>
              <a:rPr lang="en-US" sz="2400" dirty="0"/>
              <a:t>over the DJIA constituents stocks using the </a:t>
            </a:r>
            <a:r>
              <a:rPr lang="en-US" sz="2400" dirty="0" err="1"/>
              <a:t>FinRL</a:t>
            </a:r>
            <a:r>
              <a:rPr lang="en-US" sz="2400" dirty="0"/>
              <a:t> library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3EDAD-58C4-4F4B-AB43-65B516967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8" y="3466760"/>
            <a:ext cx="8739183" cy="253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018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7CA7-1BBC-E84E-B14E-A7179BE05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464496"/>
          </a:xfrm>
        </p:spPr>
        <p:txBody>
          <a:bodyPr>
            <a:normAutofit/>
          </a:bodyPr>
          <a:lstStyle/>
          <a:p>
            <a:r>
              <a:rPr lang="en-US" sz="4000" dirty="0" err="1"/>
              <a:t>OpenAI</a:t>
            </a:r>
            <a:r>
              <a:rPr lang="en-US" sz="4000" dirty="0"/>
              <a:t> Gym</a:t>
            </a:r>
          </a:p>
          <a:p>
            <a:r>
              <a:rPr lang="en-US" sz="4000" dirty="0"/>
              <a:t>Google Dopamine</a:t>
            </a:r>
          </a:p>
          <a:p>
            <a:r>
              <a:rPr lang="en-US" sz="4000" dirty="0" err="1"/>
              <a:t>RLlib</a:t>
            </a:r>
            <a:endParaRPr lang="en-US" sz="4000" dirty="0"/>
          </a:p>
          <a:p>
            <a:r>
              <a:rPr lang="en-US" sz="4000" dirty="0"/>
              <a:t>Horizon</a:t>
            </a:r>
          </a:p>
          <a:p>
            <a:r>
              <a:rPr lang="en-US" sz="4000" dirty="0" err="1"/>
              <a:t>FinRL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1D73A-689D-424E-AC00-81D45680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A38942-772C-5A4F-B6CF-54F70FED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Reinforcement Learning Library </a:t>
            </a:r>
          </a:p>
        </p:txBody>
      </p:sp>
    </p:spTree>
    <p:extLst>
      <p:ext uri="{BB962C8B-B14F-4D97-AF65-F5344CB8AC3E}">
        <p14:creationId xmlns:p14="http://schemas.microsoft.com/office/powerpoint/2010/main" val="28708696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D38-ED22-AC42-9D78-C2902542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"/>
            <a:ext cx="8229600" cy="74316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Open AI Gym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BF742-A303-F742-AF83-3CD6862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7289F-A8A5-7B47-BBBB-D4696E370198}"/>
              </a:ext>
            </a:extLst>
          </p:cNvPr>
          <p:cNvSpPr/>
          <p:nvPr/>
        </p:nvSpPr>
        <p:spPr>
          <a:xfrm>
            <a:off x="3254972" y="6476092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https://gym.openai.com/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20F59-BE05-6A40-A70A-B6D309291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1" y="988543"/>
            <a:ext cx="8551430" cy="53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777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D38-ED22-AC42-9D78-C2902542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Google Dopamine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BF742-A303-F742-AF83-3CD6862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77492-7F35-FD4F-A300-4201BB969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00808"/>
            <a:ext cx="4130800" cy="3024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077921-6781-9743-87E7-3CD33782CF27}"/>
              </a:ext>
            </a:extLst>
          </p:cNvPr>
          <p:cNvSpPr/>
          <p:nvPr/>
        </p:nvSpPr>
        <p:spPr>
          <a:xfrm>
            <a:off x="446856" y="486916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Dopamine is a research framework </a:t>
            </a:r>
            <a:br>
              <a:rPr lang="en-US" sz="3200" dirty="0"/>
            </a:br>
            <a:r>
              <a:rPr lang="en-US" sz="3200" dirty="0"/>
              <a:t>for fast prototyping of </a:t>
            </a:r>
            <a:br>
              <a:rPr lang="en-US" sz="3200" dirty="0"/>
            </a:br>
            <a:r>
              <a:rPr lang="en-US" sz="3200" dirty="0"/>
              <a:t>reinforcement learning algorithms.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7289F-A8A5-7B47-BBBB-D4696E370198}"/>
              </a:ext>
            </a:extLst>
          </p:cNvPr>
          <p:cNvSpPr/>
          <p:nvPr/>
        </p:nvSpPr>
        <p:spPr>
          <a:xfrm>
            <a:off x="2652243" y="6476092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https://github.com/google/dopamine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283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340C0-2F0F-4C48-BB03-0DDB6BFF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0823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Deep Reinforcement Learning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Dopamine </a:t>
            </a:r>
            <a:r>
              <a:rPr lang="en-US" sz="3200" dirty="0" err="1">
                <a:solidFill>
                  <a:schemeClr val="accent1"/>
                </a:solidFill>
              </a:rPr>
              <a:t>Colab</a:t>
            </a:r>
            <a:r>
              <a:rPr lang="en-US" sz="3200" dirty="0">
                <a:solidFill>
                  <a:schemeClr val="accent1"/>
                </a:solidFill>
              </a:rPr>
              <a:t> Examples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DQN Rainbow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05DC8-2330-A445-9756-D997EF6C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48F78A-344F-324E-810E-996047C5EE0B}"/>
              </a:ext>
            </a:extLst>
          </p:cNvPr>
          <p:cNvSpPr/>
          <p:nvPr/>
        </p:nvSpPr>
        <p:spPr>
          <a:xfrm>
            <a:off x="511122" y="6550223"/>
            <a:ext cx="81217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https://colab.research.google.com/github/google/dopamine/blob/master/dopamine/colab/agents.ipynb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46BD4-5D72-A340-B746-6B7F81319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8234"/>
            <a:ext cx="9144000" cy="51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340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D38-ED22-AC42-9D78-C2902542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332"/>
            <a:ext cx="8229600" cy="1449452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RLlib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Scalable 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BF742-A303-F742-AF83-3CD6862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7289F-A8A5-7B47-BBBB-D4696E370198}"/>
              </a:ext>
            </a:extLst>
          </p:cNvPr>
          <p:cNvSpPr/>
          <p:nvPr/>
        </p:nvSpPr>
        <p:spPr>
          <a:xfrm>
            <a:off x="2577447" y="6476092"/>
            <a:ext cx="3989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https://docs.ray.io/en/master/rllib.html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816C6-0672-934C-81AE-F91415781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5" y="1628800"/>
            <a:ext cx="879677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107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2894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69" y="1308532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9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23621</TotalTime>
  <Words>6259</Words>
  <Application>Microsoft Macintosh PowerPoint</Application>
  <PresentationFormat>On-screen Show (4:3)</PresentationFormat>
  <Paragraphs>769</Paragraphs>
  <Slides>104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1" baseType="lpstr">
      <vt:lpstr>DFKai-SB</vt:lpstr>
      <vt:lpstr>DFKai-SB</vt:lpstr>
      <vt:lpstr>Arial</vt:lpstr>
      <vt:lpstr>Calibri</vt:lpstr>
      <vt:lpstr>Helvetica Neue</vt:lpstr>
      <vt:lpstr>Times New Roman</vt:lpstr>
      <vt:lpstr>Office 佈景主題</vt:lpstr>
      <vt:lpstr>資料探勘  (Data Mining)</vt:lpstr>
      <vt:lpstr>PowerPoint Presentation</vt:lpstr>
      <vt:lpstr>PowerPoint Presentation</vt:lpstr>
      <vt:lpstr>PowerPoint Presentation</vt:lpstr>
      <vt:lpstr>Reinforcement Learning</vt:lpstr>
      <vt:lpstr>Outline</vt:lpstr>
      <vt:lpstr>AI, ML, DL</vt:lpstr>
      <vt:lpstr>3 Machine Learning Algorithms</vt:lpstr>
      <vt:lpstr>Machine Learning (ML)</vt:lpstr>
      <vt:lpstr>Reinforcement Learning (RL)</vt:lpstr>
      <vt:lpstr>Branches of Machine Learning (ML) Reinforcement Learning (RL) </vt:lpstr>
      <vt:lpstr>David Silver (2015),  Introduction to reinforcement learning</vt:lpstr>
      <vt:lpstr>Reinforcement Learning AlphaZero (AZ) and AlphaGo Zero (AZ0)</vt:lpstr>
      <vt:lpstr>AlphaZero:  Shedding new light on the grand games of chess, shogi and Go</vt:lpstr>
      <vt:lpstr>PowerPoint Presentation</vt:lpstr>
      <vt:lpstr>AlphaZero’s search procedure</vt:lpstr>
      <vt:lpstr>Self-play reinforcement learning in AlphaGo Zero</vt:lpstr>
      <vt:lpstr>Richard S. Sutton &amp; Andrew G. Barto (2018),  Reinforcement Learning: An Introduction,  2nd Edition, A Bradford Book</vt:lpstr>
      <vt:lpstr>Reinforcement learning </vt:lpstr>
      <vt:lpstr>Two most important distinguishing features of reinforcement learning</vt:lpstr>
      <vt:lpstr>Reinforcement Learning (DL)</vt:lpstr>
      <vt:lpstr>Reinforcement Learning (DL)</vt:lpstr>
      <vt:lpstr>Reinforcement Learning (DL)</vt:lpstr>
      <vt:lpstr>Agent and Environment</vt:lpstr>
      <vt:lpstr>History and State</vt:lpstr>
      <vt:lpstr>Information State </vt:lpstr>
      <vt:lpstr>Fully Observable Environments</vt:lpstr>
      <vt:lpstr>Partially Observable Environments</vt:lpstr>
      <vt:lpstr>Reinforcement Learning (DL) The Agent-Environment Interaction in a Markov Decision Process (MDP)</vt:lpstr>
      <vt:lpstr>Characteristics of  Reinforcement Learning</vt:lpstr>
      <vt:lpstr>Examples of Reinforcement Learning</vt:lpstr>
      <vt:lpstr>Examples of Rewards</vt:lpstr>
      <vt:lpstr>Sequential Decision Making</vt:lpstr>
      <vt:lpstr>Elements of Reinforcement Learning</vt:lpstr>
      <vt:lpstr>Elements of Reinforcement Learning</vt:lpstr>
      <vt:lpstr>Major Components of an RL Agent</vt:lpstr>
      <vt:lpstr>Policy</vt:lpstr>
      <vt:lpstr>Value Function</vt:lpstr>
      <vt:lpstr>Model</vt:lpstr>
      <vt:lpstr>Reinforcement Learning</vt:lpstr>
      <vt:lpstr>Reinforcement Learning</vt:lpstr>
      <vt:lpstr>Reinforcement Learning (RL) Taxonomy </vt:lpstr>
      <vt:lpstr>Reinforcement Learning (RL) A Taxonomy of RL Algorithms</vt:lpstr>
      <vt:lpstr>Learning and Planning</vt:lpstr>
      <vt:lpstr>Atari Example:  Reinforcement Learning</vt:lpstr>
      <vt:lpstr>Atari Example:  Planning</vt:lpstr>
      <vt:lpstr>Exploration and Exploitation</vt:lpstr>
      <vt:lpstr>Exploration and Exploitation Examples</vt:lpstr>
      <vt:lpstr>Exploration and Exploitation Examples</vt:lpstr>
      <vt:lpstr>Prediction and Control</vt:lpstr>
      <vt:lpstr>Markov Decision Processes (MDP)  Example: Student MDP</vt:lpstr>
      <vt:lpstr>Generalized Policy Iteration (GPI)</vt:lpstr>
      <vt:lpstr>Generalized Policy Iteration (GPI)</vt:lpstr>
      <vt:lpstr>Temporal-Difference (TD) Learning</vt:lpstr>
      <vt:lpstr>SARSA  (state-action-reward-state-action) On-policy TD Control</vt:lpstr>
      <vt:lpstr>Q-learning Off-policy TD Control</vt:lpstr>
      <vt:lpstr>Q-learning and Expected SARSA</vt:lpstr>
      <vt:lpstr>Q-learning and Double Q-learning</vt:lpstr>
      <vt:lpstr>n-step methods for  sate-action value</vt:lpstr>
      <vt:lpstr>Reinforcement Learning Actor-Critic (AC) Architecture</vt:lpstr>
      <vt:lpstr>Reinforcement Learning Actor-Critic (AC) Learning Methods</vt:lpstr>
      <vt:lpstr>Reinforcement Learning Methods</vt:lpstr>
      <vt:lpstr>Monte Carlo Tree Search (MCTS)</vt:lpstr>
      <vt:lpstr>Monte Carlo Tree Search (MCTS) MCTS in AlphaGo Zero</vt:lpstr>
      <vt:lpstr>MCTS in AlphaGo Zero</vt:lpstr>
      <vt:lpstr>MCTS in AlphaGo Zero</vt:lpstr>
      <vt:lpstr>MCTS in AlphaGo Zero</vt:lpstr>
      <vt:lpstr>MCTS in AlphaGo Zero</vt:lpstr>
      <vt:lpstr>Reinforcement Learning Actor Critic ANN</vt:lpstr>
      <vt:lpstr>Reinforcement Learning General Dyna Architecture</vt:lpstr>
      <vt:lpstr>Dyna:  Integrated Planning, Acting, and Learning</vt:lpstr>
      <vt:lpstr>Model-Based RL</vt:lpstr>
      <vt:lpstr>Model-Free RL (DQN, A3C) </vt:lpstr>
      <vt:lpstr>Reinforcement Learning Algorithms</vt:lpstr>
      <vt:lpstr>Human-level control through  deep reinforcement learning (DQN)</vt:lpstr>
      <vt:lpstr>Deep Q-Network (DQN)</vt:lpstr>
      <vt:lpstr>Reinforcement Learning  with policy represented via DNN</vt:lpstr>
      <vt:lpstr>Reinforcement Learning Deep Q-Learning in FIFA 18</vt:lpstr>
      <vt:lpstr>Asynchronous Advantage Actor-Critic  (A3C)</vt:lpstr>
      <vt:lpstr>Training workflow of each  worker agent in A3C</vt:lpstr>
      <vt:lpstr>Reinforcement Learning Example: PCMAN</vt:lpstr>
      <vt:lpstr>Dueling Network Architectures for Deep Reinforcement Learning</vt:lpstr>
      <vt:lpstr>Rainbow: Combining improvements in deep reinforcement learning</vt:lpstr>
      <vt:lpstr>A Typical Strategy Development Workflow</vt:lpstr>
      <vt:lpstr>Reinforcement Learning (RL) in Trading Strategies</vt:lpstr>
      <vt:lpstr>Portfolio management system in equity market neutral using reinforcement learning (Wu et al., 2021)</vt:lpstr>
      <vt:lpstr>FinRL: A Deep Reinforcement Learning Library for  Automated Stock Trading in Quantitative Finance</vt:lpstr>
      <vt:lpstr>FinRL  Deep Reinforcement Learning Algorithms</vt:lpstr>
      <vt:lpstr>PowerPoint Presentation</vt:lpstr>
      <vt:lpstr>Reinforcement Learning (RL) FinRL Performance of single stock trading  using Proximal policy optimization (PPO) in the FinRL library</vt:lpstr>
      <vt:lpstr>Reinforcement Learning (RL) FinRL Performance of multiple stock trading and portfolio allocation  using the FinRL library </vt:lpstr>
      <vt:lpstr>Reinforcement Learning (RL) FinRL Performance of single stock trading  using Proximal policy optimization (PPO) in the FinRL library</vt:lpstr>
      <vt:lpstr>Reinforcement Learning (RL) FinRL Performance of multiple stock trading and portfolio allocation  over the DJIA constituents stocks using the FinRL library</vt:lpstr>
      <vt:lpstr>Deep Reinforcement Learning Library </vt:lpstr>
      <vt:lpstr>Open AI Gym</vt:lpstr>
      <vt:lpstr>Google Dopamine</vt:lpstr>
      <vt:lpstr>Deep Reinforcement Learning  Dopamine Colab Examples DQN Rainbow</vt:lpstr>
      <vt:lpstr>RLlib:  Scalable Reinforcement Learning</vt:lpstr>
      <vt:lpstr>Papers with Code State-of-the-Art (SOTA)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PowerPoint Presentation</vt:lpstr>
      <vt:lpstr>Summary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資料探勘 (Data Mining)</dc:title>
  <dc:subject/>
  <dc:creator>myday</dc:creator>
  <cp:keywords>資料探勘, Data Mining</cp:keywords>
  <dc:description>資料探勘 (Data Mining)</dc:description>
  <cp:lastModifiedBy>imyday@gmail.com</cp:lastModifiedBy>
  <cp:revision>1294</cp:revision>
  <cp:lastPrinted>2020-12-29T15:27:37Z</cp:lastPrinted>
  <dcterms:created xsi:type="dcterms:W3CDTF">2011-02-14T23:24:00Z</dcterms:created>
  <dcterms:modified xsi:type="dcterms:W3CDTF">2021-05-26T18:31:51Z</dcterms:modified>
  <cp:category/>
</cp:coreProperties>
</file>