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8"/>
  </p:notesMasterIdLst>
  <p:handoutMasterIdLst>
    <p:handoutMasterId r:id="rId149"/>
  </p:handoutMasterIdLst>
  <p:sldIdLst>
    <p:sldId id="2029" r:id="rId2"/>
    <p:sldId id="2996" r:id="rId3"/>
    <p:sldId id="2994" r:id="rId4"/>
    <p:sldId id="2995" r:id="rId5"/>
    <p:sldId id="1068" r:id="rId6"/>
    <p:sldId id="2723" r:id="rId7"/>
    <p:sldId id="1822" r:id="rId8"/>
    <p:sldId id="3251" r:id="rId9"/>
    <p:sldId id="3254" r:id="rId10"/>
    <p:sldId id="3252" r:id="rId11"/>
    <p:sldId id="3175" r:id="rId12"/>
    <p:sldId id="3173" r:id="rId13"/>
    <p:sldId id="3174" r:id="rId14"/>
    <p:sldId id="2716" r:id="rId15"/>
    <p:sldId id="3176" r:id="rId16"/>
    <p:sldId id="3030" r:id="rId17"/>
    <p:sldId id="2998" r:id="rId18"/>
    <p:sldId id="3177" r:id="rId19"/>
    <p:sldId id="3178" r:id="rId20"/>
    <p:sldId id="3179" r:id="rId21"/>
    <p:sldId id="3180" r:id="rId22"/>
    <p:sldId id="3181" r:id="rId23"/>
    <p:sldId id="3182" r:id="rId24"/>
    <p:sldId id="3183" r:id="rId25"/>
    <p:sldId id="3184" r:id="rId26"/>
    <p:sldId id="3185" r:id="rId27"/>
    <p:sldId id="3186" r:id="rId28"/>
    <p:sldId id="3187" r:id="rId29"/>
    <p:sldId id="3188" r:id="rId30"/>
    <p:sldId id="3189" r:id="rId31"/>
    <p:sldId id="3190" r:id="rId32"/>
    <p:sldId id="3191" r:id="rId33"/>
    <p:sldId id="3024" r:id="rId34"/>
    <p:sldId id="3192" r:id="rId35"/>
    <p:sldId id="3193" r:id="rId36"/>
    <p:sldId id="3194" r:id="rId37"/>
    <p:sldId id="3195" r:id="rId38"/>
    <p:sldId id="3028" r:id="rId39"/>
    <p:sldId id="3033" r:id="rId40"/>
    <p:sldId id="3031" r:id="rId41"/>
    <p:sldId id="3032" r:id="rId42"/>
    <p:sldId id="3034" r:id="rId43"/>
    <p:sldId id="1815" r:id="rId44"/>
    <p:sldId id="1937" r:id="rId45"/>
    <p:sldId id="3794" r:id="rId46"/>
    <p:sldId id="1936" r:id="rId47"/>
    <p:sldId id="1938" r:id="rId48"/>
    <p:sldId id="3253" r:id="rId49"/>
    <p:sldId id="3255" r:id="rId50"/>
    <p:sldId id="3791" r:id="rId51"/>
    <p:sldId id="3784" r:id="rId52"/>
    <p:sldId id="3785" r:id="rId53"/>
    <p:sldId id="3786" r:id="rId54"/>
    <p:sldId id="3787" r:id="rId55"/>
    <p:sldId id="3788" r:id="rId56"/>
    <p:sldId id="2790" r:id="rId57"/>
    <p:sldId id="3779" r:id="rId58"/>
    <p:sldId id="3780" r:id="rId59"/>
    <p:sldId id="3805" r:id="rId60"/>
    <p:sldId id="3803" r:id="rId61"/>
    <p:sldId id="3792" r:id="rId62"/>
    <p:sldId id="3793" r:id="rId63"/>
    <p:sldId id="1940" r:id="rId64"/>
    <p:sldId id="1726" r:id="rId65"/>
    <p:sldId id="2938" r:id="rId66"/>
    <p:sldId id="2821" r:id="rId67"/>
    <p:sldId id="1931" r:id="rId68"/>
    <p:sldId id="2822" r:id="rId69"/>
    <p:sldId id="3782" r:id="rId70"/>
    <p:sldId id="2824" r:id="rId71"/>
    <p:sldId id="1893" r:id="rId72"/>
    <p:sldId id="1943" r:id="rId73"/>
    <p:sldId id="1944" r:id="rId74"/>
    <p:sldId id="1945" r:id="rId75"/>
    <p:sldId id="1946" r:id="rId76"/>
    <p:sldId id="1947" r:id="rId77"/>
    <p:sldId id="1948" r:id="rId78"/>
    <p:sldId id="1949" r:id="rId79"/>
    <p:sldId id="1950" r:id="rId80"/>
    <p:sldId id="1951" r:id="rId81"/>
    <p:sldId id="2825" r:id="rId82"/>
    <p:sldId id="2826" r:id="rId83"/>
    <p:sldId id="1895" r:id="rId84"/>
    <p:sldId id="1896" r:id="rId85"/>
    <p:sldId id="1897" r:id="rId86"/>
    <p:sldId id="1898" r:id="rId87"/>
    <p:sldId id="1899" r:id="rId88"/>
    <p:sldId id="2831" r:id="rId89"/>
    <p:sldId id="2832" r:id="rId90"/>
    <p:sldId id="2833" r:id="rId91"/>
    <p:sldId id="2834" r:id="rId92"/>
    <p:sldId id="2835" r:id="rId93"/>
    <p:sldId id="2836" r:id="rId94"/>
    <p:sldId id="2837" r:id="rId95"/>
    <p:sldId id="2838" r:id="rId96"/>
    <p:sldId id="2839" r:id="rId97"/>
    <p:sldId id="2840" r:id="rId98"/>
    <p:sldId id="2841" r:id="rId99"/>
    <p:sldId id="2842" r:id="rId100"/>
    <p:sldId id="2843" r:id="rId101"/>
    <p:sldId id="2844" r:id="rId102"/>
    <p:sldId id="2845" r:id="rId103"/>
    <p:sldId id="2846" r:id="rId104"/>
    <p:sldId id="2847" r:id="rId105"/>
    <p:sldId id="2848" r:id="rId106"/>
    <p:sldId id="2849" r:id="rId107"/>
    <p:sldId id="2850" r:id="rId108"/>
    <p:sldId id="2851" r:id="rId109"/>
    <p:sldId id="2852" r:id="rId110"/>
    <p:sldId id="2853" r:id="rId111"/>
    <p:sldId id="2854" r:id="rId112"/>
    <p:sldId id="2855" r:id="rId113"/>
    <p:sldId id="2856" r:id="rId114"/>
    <p:sldId id="1926" r:id="rId115"/>
    <p:sldId id="1927" r:id="rId116"/>
    <p:sldId id="1928" r:id="rId117"/>
    <p:sldId id="2857" r:id="rId118"/>
    <p:sldId id="2858" r:id="rId119"/>
    <p:sldId id="2859" r:id="rId120"/>
    <p:sldId id="2860" r:id="rId121"/>
    <p:sldId id="2861" r:id="rId122"/>
    <p:sldId id="2015" r:id="rId123"/>
    <p:sldId id="2977" r:id="rId124"/>
    <p:sldId id="2812" r:id="rId125"/>
    <p:sldId id="2953" r:id="rId126"/>
    <p:sldId id="3807" r:id="rId127"/>
    <p:sldId id="2954" r:id="rId128"/>
    <p:sldId id="2967" r:id="rId129"/>
    <p:sldId id="2966" r:id="rId130"/>
    <p:sldId id="2955" r:id="rId131"/>
    <p:sldId id="2956" r:id="rId132"/>
    <p:sldId id="2968" r:id="rId133"/>
    <p:sldId id="2969" r:id="rId134"/>
    <p:sldId id="2975" r:id="rId135"/>
    <p:sldId id="2974" r:id="rId136"/>
    <p:sldId id="2976" r:id="rId137"/>
    <p:sldId id="2957" r:id="rId138"/>
    <p:sldId id="2942" r:id="rId139"/>
    <p:sldId id="2943" r:id="rId140"/>
    <p:sldId id="2944" r:id="rId141"/>
    <p:sldId id="2823" r:id="rId142"/>
    <p:sldId id="3774" r:id="rId143"/>
    <p:sldId id="2958" r:id="rId144"/>
    <p:sldId id="2682" r:id="rId145"/>
    <p:sldId id="1902" r:id="rId146"/>
    <p:sldId id="2255" r:id="rId147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D579"/>
    <a:srgbClr val="D5FC79"/>
    <a:srgbClr val="011893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17" autoAdjust="0"/>
    <p:restoredTop sz="85863"/>
  </p:normalViewPr>
  <p:slideViewPr>
    <p:cSldViewPr>
      <p:cViewPr varScale="1">
        <p:scale>
          <a:sx n="92" d="100"/>
          <a:sy n="92" d="100"/>
        </p:scale>
        <p:origin x="48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image" Target="../media/image5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2021/5/4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2021/5/4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854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2021/5/4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2021/5/4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2021/5/4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2021/5/4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2021/5/4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2021/5/4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2021/5/4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2021/5/4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2021/5/4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2021/5/4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2021/5/4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2021/5/4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4.tiff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0.png"/><Relationship Id="rId4" Type="http://schemas.openxmlformats.org/officeDocument/2006/relationships/image" Target="../media/image440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0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tiff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ircAruvnKk" TargetMode="Externa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hyperlink" Target="https://www.youtube.com/watch?v=IHZwWFHWa-w" TargetMode="Externa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lg3gGewQ5U" TargetMode="Externa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www.tensorflow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s://pytorch.org/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www.tensorflow.org/" TargetMode="Externa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www.tensorflow.org/guide/effective_tf2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overview/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colab.research.google.com/github/tensorflow/docs/blob/master/site/en/tutorials/quickstart/beginner.ipyn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tutorials/keras/classification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www.tensorflow.org/tutorials/keras/classifica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www.tensorflow.org/tutorials/keras/text_classification_with_hu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www.tensorflow.org/tutorials/keras/text_classificat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tutorials/keras/regression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tutorials/structured_data/time_series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9PJOJi1vn1kjcutlzNHjRSLbeVl4kd5z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github/tensorflow/docs/blob/master/site/en/tutorials/keras/basic_classification.ipynb" TargetMode="Externa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x16h1GhHsLIrLYtPCvCHaoO1W-i_gror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github/tensorflow/docs/blob/master/site/en/tutorials/keras/basic_text_classification.ipynb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v4c8ZHTnRtgd2_25K_AURjR6SCVBRdlj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lab.research.google.com/github/tensorflow/docs/blob/master/site/en/tutorials/keras/basic_regression.ipynb" TargetMode="Externa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geron/handson-ml2" TargetMode="External"/><Relationship Id="rId2" Type="http://schemas.openxmlformats.org/officeDocument/2006/relationships/hyperlink" Target="https://www.amazon.com/Hands-Machine-Learning-Scikit-Learn-TensorFlow/dp/1492032646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hyperlink" Target="https://nbviewer.jupyter.org/github/ageron/handson-ml2/blob/master/07_ensemble_learning_and_random_forests.ipynb" TargetMode="External"/><Relationship Id="rId13" Type="http://schemas.openxmlformats.org/officeDocument/2006/relationships/hyperlink" Target="https://nbviewer.jupyter.org/github/ageron/handson-ml2/blob/master/12_custom_models_and_training_with_tensorflow.ipynb" TargetMode="External"/><Relationship Id="rId18" Type="http://schemas.openxmlformats.org/officeDocument/2006/relationships/hyperlink" Target="https://nbviewer.jupyter.org/github/ageron/handson-ml2/blob/master/17_autoencoders.ipynb" TargetMode="External"/><Relationship Id="rId3" Type="http://schemas.openxmlformats.org/officeDocument/2006/relationships/hyperlink" Target="https://nbviewer.jupyter.org/github/ageron/handson-ml2/blob/master/02_end_to_end_machine_learning_project.ipynb" TargetMode="External"/><Relationship Id="rId21" Type="http://schemas.openxmlformats.org/officeDocument/2006/relationships/hyperlink" Target="https://github.com/ageron/handson-ml2" TargetMode="External"/><Relationship Id="rId7" Type="http://schemas.openxmlformats.org/officeDocument/2006/relationships/hyperlink" Target="https://nbviewer.jupyter.org/github/ageron/handson-ml2/blob/master/06_decision_trees.ipynb" TargetMode="External"/><Relationship Id="rId12" Type="http://schemas.openxmlformats.org/officeDocument/2006/relationships/hyperlink" Target="https://nbviewer.jupyter.org/github/ageron/handson-ml2/blob/master/11_training_deep_neural_networks.ipynb" TargetMode="External"/><Relationship Id="rId17" Type="http://schemas.openxmlformats.org/officeDocument/2006/relationships/hyperlink" Target="https://nbviewer.jupyter.org/github/ageron/handson-ml2/blob/master/16_nlp_with_rnns_and_attention.ipynb" TargetMode="External"/><Relationship Id="rId2" Type="http://schemas.openxmlformats.org/officeDocument/2006/relationships/hyperlink" Target="https://nbviewer.jupyter.org/github/ageron/handson-ml2/blob/master/01_the_machine_learning_landscape.ipynb" TargetMode="External"/><Relationship Id="rId16" Type="http://schemas.openxmlformats.org/officeDocument/2006/relationships/hyperlink" Target="https://nbviewer.jupyter.org/github/ageron/handson-ml2/blob/master/15_processing_sequences_using_rnns_and_cnns.ipynb" TargetMode="External"/><Relationship Id="rId20" Type="http://schemas.openxmlformats.org/officeDocument/2006/relationships/hyperlink" Target="https://nbviewer.jupyter.org/github/ageron/handson-ml2/blob/master/19_training_and_deploying_at_scale.ipyn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bviewer.jupyter.org/github/ageron/handson-ml2/blob/master/05_support_vector_machines.ipynb" TargetMode="External"/><Relationship Id="rId11" Type="http://schemas.openxmlformats.org/officeDocument/2006/relationships/hyperlink" Target="https://nbviewer.jupyter.org/github/ageron/handson-ml2/blob/master/10_neural_nets_with_keras.ipynb" TargetMode="External"/><Relationship Id="rId5" Type="http://schemas.openxmlformats.org/officeDocument/2006/relationships/hyperlink" Target="https://nbviewer.jupyter.org/github/ageron/handson-ml2/blob/master/04_training_linear_models.ipynb" TargetMode="External"/><Relationship Id="rId15" Type="http://schemas.openxmlformats.org/officeDocument/2006/relationships/hyperlink" Target="https://nbviewer.jupyter.org/github/ageron/handson-ml2/blob/master/14_deep_computer_vision_with_cnns.ipynb" TargetMode="External"/><Relationship Id="rId10" Type="http://schemas.openxmlformats.org/officeDocument/2006/relationships/hyperlink" Target="https://nbviewer.jupyter.org/github/ageron/handson-ml2/blob/master/09_unsupervised_learning.ipynb" TargetMode="External"/><Relationship Id="rId19" Type="http://schemas.openxmlformats.org/officeDocument/2006/relationships/hyperlink" Target="https://nbviewer.jupyter.org/github/ageron/handson-ml2/blob/master/18_reinforcement_learning.ipynb" TargetMode="External"/><Relationship Id="rId4" Type="http://schemas.openxmlformats.org/officeDocument/2006/relationships/hyperlink" Target="https://nbviewer.jupyter.org/github/ageron/handson-ml2/blob/master/03_classification.ipynb" TargetMode="External"/><Relationship Id="rId9" Type="http://schemas.openxmlformats.org/officeDocument/2006/relationships/hyperlink" Target="https://nbviewer.jupyter.org/github/ageron/handson-ml2/blob/master/08_dimensionality_reduction.ipynb" TargetMode="External"/><Relationship Id="rId14" Type="http://schemas.openxmlformats.org/officeDocument/2006/relationships/hyperlink" Target="https://nbviewer.jupyter.org/github/ageron/handson-ml2/blob/master/13_loading_and_preprocessing_data.ipynb" TargetMode="External"/><Relationship Id="rId22" Type="http://schemas.openxmlformats.org/officeDocument/2006/relationships/image" Target="../media/image85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hyperlink" Target="https://tinyurl.com/imtkupython101" TargetMode="Externa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hyperlink" Target="https://scikit-learn.org/" TargetMode="External"/><Relationship Id="rId3" Type="http://schemas.openxmlformats.org/officeDocument/2006/relationships/hyperlink" Target="https://www.youtube.com/playlist?list=PLiaHhY2iBX9hdHaRr6b7XevZtgZRa1PoU" TargetMode="External"/><Relationship Id="rId7" Type="http://schemas.openxmlformats.org/officeDocument/2006/relationships/hyperlink" Target="https://www.youtube.com/watch?v=Ilg3gGewQ5U" TargetMode="External"/><Relationship Id="rId2" Type="http://schemas.openxmlformats.org/officeDocument/2006/relationships/hyperlink" Target="https://github.com/wesm/pydata-boo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IHZwWFHWa-w" TargetMode="External"/><Relationship Id="rId11" Type="http://schemas.openxmlformats.org/officeDocument/2006/relationships/hyperlink" Target="https://tinyurl.com/aintpupython101" TargetMode="External"/><Relationship Id="rId5" Type="http://schemas.openxmlformats.org/officeDocument/2006/relationships/hyperlink" Target="https://www.youtube.com/watch?v=aircAruvnKk" TargetMode="External"/><Relationship Id="rId10" Type="http://schemas.openxmlformats.org/officeDocument/2006/relationships/hyperlink" Target="https://pytorch.org/" TargetMode="External"/><Relationship Id="rId4" Type="http://schemas.openxmlformats.org/officeDocument/2006/relationships/hyperlink" Target="https://www.youtube.com/playlist?list=PLjJh1vlSEYgvGod9wWiydumYl8hOXixNu" TargetMode="External"/><Relationship Id="rId9" Type="http://schemas.openxmlformats.org/officeDocument/2006/relationships/hyperlink" Target="https://www.tensorflow.org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scikit-learn.org/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scikit-learn.org/stable/tutorial/machine_learning_map/index.html" TargetMode="External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scikit-learn.org/stable/tutorial/machine_learning_map/index.html" TargetMode="External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scikit-learn.org/stable/tutorial/machine_learning_map/index.html" TargetMode="External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scikit-learn.org/stable/tutorial/machine_learning_map/index.html" TargetMode="External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playground.tensorflow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tensorflow.org/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7.em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2HPcj8lRJE&amp;list=PLjJh1vlSEYgvGod9wWiydumYl8hOXixNu&amp;index=2" TargetMode="Externa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550746"/>
            <a:ext cx="8784976" cy="173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5400" b="1" dirty="0">
                <a:solidFill>
                  <a:srgbClr val="C00000"/>
                </a:solidFill>
                <a:ea typeface="標楷體" pitchFamily="65" charset="-120"/>
              </a:rPr>
              <a:t>機器學習和深度學習 </a:t>
            </a:r>
            <a:br>
              <a:rPr lang="en-US" altLang="zh-TW" sz="54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4000" b="1" dirty="0">
                <a:solidFill>
                  <a:srgbClr val="C00000"/>
                </a:solidFill>
                <a:ea typeface="標楷體" pitchFamily="65" charset="-120"/>
              </a:rPr>
              <a:t>(Machine Learning and Deep Learning)</a:t>
            </a:r>
          </a:p>
        </p:txBody>
      </p:sp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275089"/>
            <a:ext cx="8207375" cy="253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Institute of Information Management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National Taipei University</a:t>
            </a:r>
            <a:endParaRPr kumimoji="0" lang="en-US" altLang="zh-TW" sz="18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6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1200" dirty="0">
                <a:solidFill>
                  <a:srgbClr val="898989"/>
                </a:solidFill>
                <a:cs typeface="Times New Roman" pitchFamily="18" charset="0"/>
              </a:rPr>
              <a:t>2021-05-04</a:t>
            </a: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56311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6FCE0F-C2EA-8046-B2DA-92E24A6449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A34BDED1-F1F5-204A-B6DA-992C3692A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636" y="71465"/>
            <a:ext cx="6552728" cy="1339425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solidFill>
                  <a:schemeClr val="tx2"/>
                </a:solidFill>
              </a:rPr>
              <a:t>資料探勘 </a:t>
            </a:r>
            <a:br>
              <a:rPr lang="en-US" altLang="zh-TW" sz="4800" dirty="0">
                <a:solidFill>
                  <a:schemeClr val="tx2"/>
                </a:solidFill>
              </a:rPr>
            </a:br>
            <a:r>
              <a:rPr lang="en-US" altLang="zh-TW" sz="4800" dirty="0">
                <a:solidFill>
                  <a:schemeClr val="tx2"/>
                </a:solidFill>
              </a:rPr>
              <a:t>(Data Mining)</a:t>
            </a:r>
            <a:endParaRPr lang="en-US" altLang="zh-TW" dirty="0">
              <a:solidFill>
                <a:schemeClr val="tx2"/>
              </a:solidFill>
            </a:endParaRPr>
          </a:p>
        </p:txBody>
      </p:sp>
      <p:sp>
        <p:nvSpPr>
          <p:cNvPr id="12" name="文字方塊 5">
            <a:extLst>
              <a:ext uri="{FF2B5EF4-FFF2-40B4-BE49-F238E27FC236}">
                <a16:creationId xmlns:a16="http://schemas.microsoft.com/office/drawing/2014/main" id="{CB47C35F-F35B-AF46-BF6C-377746D99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442" y="3297758"/>
            <a:ext cx="46811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1092DM08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MBA, IM, NTPU </a:t>
            </a:r>
            <a:r>
              <a:rPr kumimoji="0" lang="is-IS" altLang="zh-TW" sz="1800" dirty="0">
                <a:solidFill>
                  <a:srgbClr val="7F7F7F"/>
                </a:solidFill>
              </a:rPr>
              <a:t>(M5026) (Spring 2021)</a:t>
            </a:r>
            <a:br>
              <a:rPr kumimoji="0" lang="is-IS" altLang="zh-TW" sz="1800" dirty="0">
                <a:solidFill>
                  <a:srgbClr val="7F7F7F"/>
                </a:solidFill>
              </a:rPr>
            </a:br>
            <a:r>
              <a:rPr kumimoji="0" lang="en-US" altLang="ja-JP" sz="1800" dirty="0">
                <a:solidFill>
                  <a:srgbClr val="7F7F7F"/>
                </a:solidFill>
              </a:rPr>
              <a:t> Tue 2, 3, 4 (9:10-12:00) (B8F40)</a:t>
            </a:r>
          </a:p>
        </p:txBody>
      </p:sp>
    </p:spTree>
    <p:extLst>
      <p:ext uri="{BB962C8B-B14F-4D97-AF65-F5344CB8AC3E}">
        <p14:creationId xmlns:p14="http://schemas.microsoft.com/office/powerpoint/2010/main" val="219250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EC73C-2B12-8A42-A070-20C1D3F8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10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78F6EE-862E-3D47-B485-1A1DE74C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1" y="0"/>
            <a:ext cx="8775828" cy="119675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 in Marketing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(Verma et al., 2021)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C60C957C-9A1F-6547-9534-1246106C8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453336"/>
            <a:ext cx="8178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Sanjeev Verma, Rohit Sharma, </a:t>
            </a:r>
            <a:r>
              <a:rPr lang="en-US" altLang="zh-TW" sz="1000" dirty="0" err="1">
                <a:solidFill>
                  <a:srgbClr val="A6A6A6"/>
                </a:solidFill>
              </a:rPr>
              <a:t>Subhamay</a:t>
            </a:r>
            <a:r>
              <a:rPr lang="en-US" altLang="zh-TW" sz="1000" dirty="0">
                <a:solidFill>
                  <a:srgbClr val="A6A6A6"/>
                </a:solidFill>
              </a:rPr>
              <a:t> Deb, and </a:t>
            </a:r>
            <a:r>
              <a:rPr lang="en-US" altLang="zh-TW" sz="1000" dirty="0" err="1">
                <a:solidFill>
                  <a:srgbClr val="A6A6A6"/>
                </a:solidFill>
              </a:rPr>
              <a:t>Debojit</a:t>
            </a:r>
            <a:r>
              <a:rPr lang="en-US" altLang="zh-TW" sz="1000" dirty="0">
                <a:solidFill>
                  <a:srgbClr val="A6A6A6"/>
                </a:solidFill>
              </a:rPr>
              <a:t> Maitra (2021),. "Artificial intelligence in marketing: Systematic review and future research direction." International Journal of Information Management Data Insights (2021): 100002.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024C9A-9D75-4C40-9E7E-D39BDE981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1" y="1292132"/>
            <a:ext cx="8828376" cy="5161204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DC79BC9-F7EB-2741-A0C3-89D71C746526}"/>
              </a:ext>
            </a:extLst>
          </p:cNvPr>
          <p:cNvSpPr/>
          <p:nvPr/>
        </p:nvSpPr>
        <p:spPr>
          <a:xfrm>
            <a:off x="5148064" y="2348880"/>
            <a:ext cx="648072" cy="216024"/>
          </a:xfrm>
          <a:prstGeom prst="roundRect">
            <a:avLst>
              <a:gd name="adj" fmla="val 7381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0C5FDC-9207-9F4C-BE6A-7B99ACED9818}"/>
              </a:ext>
            </a:extLst>
          </p:cNvPr>
          <p:cNvSpPr txBox="1"/>
          <p:nvPr/>
        </p:nvSpPr>
        <p:spPr>
          <a:xfrm>
            <a:off x="4482522" y="2226059"/>
            <a:ext cx="665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A3863A7-E40B-1C4F-96B6-36F54798AE65}"/>
              </a:ext>
            </a:extLst>
          </p:cNvPr>
          <p:cNvSpPr/>
          <p:nvPr/>
        </p:nvSpPr>
        <p:spPr>
          <a:xfrm>
            <a:off x="4788024" y="2658108"/>
            <a:ext cx="989578" cy="152437"/>
          </a:xfrm>
          <a:prstGeom prst="roundRect">
            <a:avLst>
              <a:gd name="adj" fmla="val 7381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501B94-9596-2442-9238-78F9B55BECE8}"/>
              </a:ext>
            </a:extLst>
          </p:cNvPr>
          <p:cNvSpPr txBox="1"/>
          <p:nvPr/>
        </p:nvSpPr>
        <p:spPr>
          <a:xfrm>
            <a:off x="4211960" y="2492896"/>
            <a:ext cx="449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EA0A956-D713-B946-8C4A-E74710AFDE10}"/>
              </a:ext>
            </a:extLst>
          </p:cNvPr>
          <p:cNvSpPr/>
          <p:nvPr/>
        </p:nvSpPr>
        <p:spPr>
          <a:xfrm>
            <a:off x="6012160" y="1340768"/>
            <a:ext cx="648072" cy="216024"/>
          </a:xfrm>
          <a:prstGeom prst="roundRect">
            <a:avLst>
              <a:gd name="adj" fmla="val 7381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4183CA0-99ED-8949-824B-F8B1CF5FF403}"/>
              </a:ext>
            </a:extLst>
          </p:cNvPr>
          <p:cNvSpPr/>
          <p:nvPr/>
        </p:nvSpPr>
        <p:spPr>
          <a:xfrm>
            <a:off x="5292080" y="1916832"/>
            <a:ext cx="648072" cy="216024"/>
          </a:xfrm>
          <a:prstGeom prst="roundRect">
            <a:avLst>
              <a:gd name="adj" fmla="val 7381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3FB4CB-80CC-264C-B9F3-4189B1D4C204}"/>
              </a:ext>
            </a:extLst>
          </p:cNvPr>
          <p:cNvSpPr txBox="1"/>
          <p:nvPr/>
        </p:nvSpPr>
        <p:spPr>
          <a:xfrm>
            <a:off x="5580112" y="1217947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0AA174C-CCE2-7B41-BB1E-97CAA1C23B91}"/>
              </a:ext>
            </a:extLst>
          </p:cNvPr>
          <p:cNvSpPr/>
          <p:nvPr/>
        </p:nvSpPr>
        <p:spPr>
          <a:xfrm>
            <a:off x="6516215" y="4077072"/>
            <a:ext cx="2489961" cy="1656184"/>
          </a:xfrm>
          <a:prstGeom prst="roundRect">
            <a:avLst>
              <a:gd name="adj" fmla="val 7381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C2863B-1985-6A45-AF8E-196459624734}"/>
              </a:ext>
            </a:extLst>
          </p:cNvPr>
          <p:cNvSpPr txBox="1"/>
          <p:nvPr/>
        </p:nvSpPr>
        <p:spPr>
          <a:xfrm>
            <a:off x="8226938" y="3198167"/>
            <a:ext cx="665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D7BFC3-50AE-7A44-B033-8FE3EA66C752}"/>
              </a:ext>
            </a:extLst>
          </p:cNvPr>
          <p:cNvSpPr txBox="1"/>
          <p:nvPr/>
        </p:nvSpPr>
        <p:spPr>
          <a:xfrm>
            <a:off x="8240845" y="3518079"/>
            <a:ext cx="665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FDEA71-4583-484E-AE1D-C443FC593EB5}"/>
              </a:ext>
            </a:extLst>
          </p:cNvPr>
          <p:cNvSpPr txBox="1"/>
          <p:nvPr/>
        </p:nvSpPr>
        <p:spPr>
          <a:xfrm>
            <a:off x="7697284" y="2899532"/>
            <a:ext cx="665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BD</a:t>
            </a:r>
          </a:p>
        </p:txBody>
      </p:sp>
    </p:spTree>
    <p:extLst>
      <p:ext uri="{BB962C8B-B14F-4D97-AF65-F5344CB8AC3E}">
        <p14:creationId xmlns:p14="http://schemas.microsoft.com/office/powerpoint/2010/main" val="310311426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284985"/>
            <a:ext cx="3456384" cy="1008112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0000"/>
                </a:solidFill>
              </a:rPr>
              <a:t>W</a:t>
            </a:r>
            <a:r>
              <a:rPr lang="en-US" sz="4800" b="1" dirty="0"/>
              <a:t> 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4800" b="1" dirty="0"/>
              <a:t> + </a:t>
            </a:r>
            <a:r>
              <a:rPr lang="en-US" sz="4800" b="1" dirty="0">
                <a:solidFill>
                  <a:srgbClr val="C00000"/>
                </a:solidFill>
              </a:rPr>
              <a:t>b </a:t>
            </a:r>
            <a:r>
              <a:rPr lang="en-US" sz="4800" b="1" dirty="0"/>
              <a:t>=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>
                <a:solidFill>
                  <a:srgbClr val="00B050"/>
                </a:solidFill>
              </a:rPr>
              <a:t>Y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100</a:t>
            </a:fld>
            <a:endParaRPr lang="zh-TW" altLang="en-US"/>
          </a:p>
        </p:txBody>
      </p:sp>
      <p:sp>
        <p:nvSpPr>
          <p:cNvPr id="22" name="Rectangle 21"/>
          <p:cNvSpPr/>
          <p:nvPr/>
        </p:nvSpPr>
        <p:spPr>
          <a:xfrm>
            <a:off x="1295636" y="6611779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30935" y="2492897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2.0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1.0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" name="Left Bracket 1"/>
          <p:cNvSpPr/>
          <p:nvPr/>
        </p:nvSpPr>
        <p:spPr>
          <a:xfrm>
            <a:off x="3419872" y="2348880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ket 8"/>
          <p:cNvSpPr/>
          <p:nvPr/>
        </p:nvSpPr>
        <p:spPr>
          <a:xfrm>
            <a:off x="4179007" y="2348880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992380" y="2492898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0.7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0.2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1" name="Left Bracket 20"/>
          <p:cNvSpPr/>
          <p:nvPr/>
        </p:nvSpPr>
        <p:spPr>
          <a:xfrm>
            <a:off x="7881317" y="2348881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ket 22"/>
          <p:cNvSpPr/>
          <p:nvPr/>
        </p:nvSpPr>
        <p:spPr>
          <a:xfrm>
            <a:off x="8640452" y="2348881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155832" y="5545852"/>
            <a:ext cx="1261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Scores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50252" y="5545852"/>
            <a:ext cx="2258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Probabilities</a:t>
            </a:r>
          </a:p>
        </p:txBody>
      </p:sp>
      <p:cxnSp>
        <p:nvCxnSpPr>
          <p:cNvPr id="26" name="Straight Arrow Connector 25"/>
          <p:cNvCxnSpPr>
            <a:stCxn id="24" idx="3"/>
            <a:endCxn id="25" idx="1"/>
          </p:cNvCxnSpPr>
          <p:nvPr/>
        </p:nvCxnSpPr>
        <p:spPr>
          <a:xfrm>
            <a:off x="4417139" y="5838240"/>
            <a:ext cx="243311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56679" y="5508761"/>
            <a:ext cx="1180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Logits</a:t>
            </a:r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619412" y="95014"/>
            <a:ext cx="8229600" cy="1196996"/>
          </a:xfrm>
        </p:spPr>
        <p:txBody>
          <a:bodyPr>
            <a:normAutofit fontScale="90000"/>
          </a:bodyPr>
          <a:lstStyle/>
          <a:p>
            <a:r>
              <a:rPr lang="en-US" altLang="zh-TW" sz="9600" dirty="0" err="1">
                <a:solidFill>
                  <a:schemeClr val="accent1"/>
                </a:solidFill>
              </a:rPr>
              <a:t>SoftMAX</a:t>
            </a:r>
            <a:endParaRPr lang="en-US" sz="9600" dirty="0">
              <a:solidFill>
                <a:schemeClr val="accent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417139" y="278092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410097" y="386104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417139" y="4797152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860032" y="2348880"/>
            <a:ext cx="2592288" cy="2880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932040" y="3370143"/>
                <a:ext cx="2439479" cy="837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𝑆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mr-I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3370143"/>
                <a:ext cx="2439479" cy="83779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57498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284985"/>
            <a:ext cx="3456384" cy="1008112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0000"/>
                </a:solidFill>
              </a:rPr>
              <a:t>W</a:t>
            </a:r>
            <a:r>
              <a:rPr lang="en-US" sz="4800" b="1" dirty="0"/>
              <a:t> 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4800" b="1" dirty="0"/>
              <a:t> + </a:t>
            </a:r>
            <a:r>
              <a:rPr lang="en-US" sz="4800" b="1" dirty="0">
                <a:solidFill>
                  <a:srgbClr val="C00000"/>
                </a:solidFill>
              </a:rPr>
              <a:t>b </a:t>
            </a:r>
            <a:r>
              <a:rPr lang="en-US" sz="4800" b="1" dirty="0"/>
              <a:t>=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>
                <a:solidFill>
                  <a:srgbClr val="00B050"/>
                </a:solidFill>
              </a:rPr>
              <a:t>Y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101</a:t>
            </a:fld>
            <a:endParaRPr lang="zh-TW" altLang="en-US"/>
          </a:p>
        </p:txBody>
      </p:sp>
      <p:sp>
        <p:nvSpPr>
          <p:cNvPr id="22" name="Rectangle 21"/>
          <p:cNvSpPr/>
          <p:nvPr/>
        </p:nvSpPr>
        <p:spPr>
          <a:xfrm>
            <a:off x="1295636" y="6611779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30935" y="2492897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2.0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1.0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" name="Left Bracket 1"/>
          <p:cNvSpPr/>
          <p:nvPr/>
        </p:nvSpPr>
        <p:spPr>
          <a:xfrm>
            <a:off x="3419872" y="2348880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ket 8"/>
          <p:cNvSpPr/>
          <p:nvPr/>
        </p:nvSpPr>
        <p:spPr>
          <a:xfrm>
            <a:off x="4179007" y="2348880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992380" y="2492898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0.7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0.2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1" name="Left Bracket 20"/>
          <p:cNvSpPr/>
          <p:nvPr/>
        </p:nvSpPr>
        <p:spPr>
          <a:xfrm>
            <a:off x="7881317" y="2348881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ket 22"/>
          <p:cNvSpPr/>
          <p:nvPr/>
        </p:nvSpPr>
        <p:spPr>
          <a:xfrm>
            <a:off x="8640452" y="2348881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155832" y="5545852"/>
            <a:ext cx="1261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Scores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50252" y="5545852"/>
            <a:ext cx="2258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Probabilities</a:t>
            </a:r>
          </a:p>
        </p:txBody>
      </p:sp>
      <p:cxnSp>
        <p:nvCxnSpPr>
          <p:cNvPr id="26" name="Straight Arrow Connector 25"/>
          <p:cNvCxnSpPr>
            <a:stCxn id="24" idx="3"/>
            <a:endCxn id="25" idx="1"/>
          </p:cNvCxnSpPr>
          <p:nvPr/>
        </p:nvCxnSpPr>
        <p:spPr>
          <a:xfrm>
            <a:off x="4417139" y="5838240"/>
            <a:ext cx="243311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56679" y="5508761"/>
            <a:ext cx="1180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Logits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417139" y="278092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410097" y="386104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417139" y="4797152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860032" y="2348880"/>
            <a:ext cx="2592288" cy="2880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932040" y="3370143"/>
                <a:ext cx="2439479" cy="837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𝑆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mr-I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b="0" i="1" smtClean="0">
                                  <a:latin typeface="Cambria Math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mr-I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3370143"/>
                <a:ext cx="2439479" cy="83779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26717" y="67409"/>
                <a:ext cx="8490353" cy="6857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𝑆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i="1">
                                <a:latin typeface="Cambria Math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1</m:t>
                            </m:r>
                            <m:r>
                              <a:rPr lang="en-US" altLang="zh-TW" sz="2400" i="1">
                                <a:latin typeface="Cambria Math" charset="0"/>
                              </a:rPr>
                              <m:t>.0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0</m:t>
                            </m:r>
                            <m:r>
                              <a:rPr lang="en-US" altLang="zh-TW" sz="2400" i="1">
                                <a:latin typeface="Cambria Math" charset="0"/>
                              </a:rPr>
                              <m:t>.</m:t>
                            </m:r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  <m:r>
                      <a:rPr lang="en-US" altLang="zh-TW" sz="2400" b="0" i="1" smtClean="0">
                        <a:latin typeface="Cambria Math" charset="0"/>
                      </a:rPr>
                      <m:t>=0.7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17" y="67409"/>
                <a:ext cx="8490353" cy="685701"/>
              </a:xfrm>
              <a:prstGeom prst="rect">
                <a:avLst/>
              </a:prstGeom>
              <a:blipFill rotWithShape="0">
                <a:blip r:embed="rId3"/>
                <a:stretch>
                  <a:fillRect l="-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26717" y="815210"/>
                <a:ext cx="8490353" cy="6959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𝑆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i="1">
                                <a:latin typeface="Cambria Math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1</m:t>
                            </m:r>
                            <m:r>
                              <a:rPr lang="en-US" altLang="zh-TW" sz="2400" i="1">
                                <a:latin typeface="Cambria Math" charset="0"/>
                              </a:rPr>
                              <m:t>.0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0</m:t>
                            </m:r>
                            <m:r>
                              <a:rPr lang="en-US" altLang="zh-TW" sz="2400" i="1">
                                <a:latin typeface="Cambria Math" charset="0"/>
                              </a:rPr>
                              <m:t>.</m:t>
                            </m:r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1</m:t>
                            </m:r>
                            <m:r>
                              <a:rPr lang="en-US" altLang="zh-TW" sz="2400" i="1">
                                <a:latin typeface="Cambria Math" charset="0"/>
                              </a:rPr>
                              <m:t>.0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  <m:r>
                      <a:rPr lang="en-US" altLang="zh-TW" sz="2400" b="0" i="1" smtClean="0">
                        <a:latin typeface="Cambria Math" charset="0"/>
                      </a:rPr>
                      <m:t>=0.2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17" y="815210"/>
                <a:ext cx="8490353" cy="695960"/>
              </a:xfrm>
              <a:prstGeom prst="rect">
                <a:avLst/>
              </a:prstGeom>
              <a:blipFill rotWithShape="0">
                <a:blip r:embed="rId4"/>
                <a:stretch>
                  <a:fillRect l="-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26717" y="1483492"/>
                <a:ext cx="8490353" cy="6959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𝑆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i="1">
                                <a:latin typeface="Cambria Math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0.</m:t>
                            </m:r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1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1</m:t>
                            </m:r>
                            <m:r>
                              <a:rPr lang="en-US" altLang="zh-TW" sz="2400" i="1">
                                <a:latin typeface="Cambria Math" charset="0"/>
                              </a:rPr>
                              <m:t>.0</m:t>
                            </m:r>
                          </m:sup>
                        </m:sSup>
                        <m:r>
                          <a:rPr lang="en-US" altLang="zh-TW" sz="2400" b="0" i="1" smtClean="0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0</m:t>
                            </m:r>
                            <m:r>
                              <a:rPr lang="en-US" altLang="zh-TW" sz="2400" i="1">
                                <a:latin typeface="Cambria Math" charset="0"/>
                              </a:rPr>
                              <m:t>.</m:t>
                            </m:r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  <m:r>
                      <a:rPr lang="en-US" altLang="zh-TW" sz="2400" b="0" i="1" smtClean="0">
                        <a:latin typeface="Cambria Math" charset="0"/>
                      </a:rPr>
                      <m:t>=0.1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17" y="1483492"/>
                <a:ext cx="8490353" cy="695960"/>
              </a:xfrm>
              <a:prstGeom prst="rect">
                <a:avLst/>
              </a:prstGeom>
              <a:blipFill rotWithShape="0">
                <a:blip r:embed="rId5"/>
                <a:stretch>
                  <a:fillRect l="-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003361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3012"/>
          </a:xfrm>
        </p:spPr>
        <p:txBody>
          <a:bodyPr/>
          <a:lstStyle/>
          <a:p>
            <a: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  <a:t>Training a Network</a:t>
            </a:r>
            <a:b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  <a:t>=</a:t>
            </a:r>
            <a:b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  <a:t>Minimize the Cost Function</a:t>
            </a:r>
          </a:p>
        </p:txBody>
      </p:sp>
      <p:sp>
        <p:nvSpPr>
          <p:cNvPr id="389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3E141C-1A0C-5C4D-BF91-D8FA953D060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6588125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</p:spTree>
    <p:extLst>
      <p:ext uri="{BB962C8B-B14F-4D97-AF65-F5344CB8AC3E}">
        <p14:creationId xmlns:p14="http://schemas.microsoft.com/office/powerpoint/2010/main" val="48266637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3012"/>
          </a:xfrm>
        </p:spPr>
        <p:txBody>
          <a:bodyPr/>
          <a:lstStyle/>
          <a:p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Training a Network</a:t>
            </a:r>
            <a:b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=</a:t>
            </a:r>
            <a:b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Minimize the </a:t>
            </a:r>
            <a:r>
              <a:rPr lang="en-US" altLang="en-US" sz="5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Cost</a:t>
            </a: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Function</a:t>
            </a:r>
            <a:b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Minimize the </a:t>
            </a:r>
            <a:r>
              <a:rPr lang="en-US" altLang="en-US" sz="5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Loss</a:t>
            </a: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Function</a:t>
            </a:r>
          </a:p>
        </p:txBody>
      </p:sp>
      <p:sp>
        <p:nvSpPr>
          <p:cNvPr id="389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3E141C-1A0C-5C4D-BF91-D8FA953D060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6588125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</p:spTree>
    <p:extLst>
      <p:ext uri="{BB962C8B-B14F-4D97-AF65-F5344CB8AC3E}">
        <p14:creationId xmlns:p14="http://schemas.microsoft.com/office/powerpoint/2010/main" val="8421680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Error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latin typeface="Calibri" charset="0"/>
                <a:ea typeface="標楷體" charset="-120"/>
              </a:rPr>
              <a:t>=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Predict Y </a:t>
            </a:r>
            <a:r>
              <a:rPr lang="en-US" altLang="en-US" dirty="0">
                <a:latin typeface="Calibri" charset="0"/>
                <a:ea typeface="標楷體" charset="-120"/>
              </a:rPr>
              <a:t>-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solidFill>
                  <a:srgbClr val="00B050"/>
                </a:solidFill>
                <a:latin typeface="Calibri" charset="0"/>
                <a:ea typeface="標楷體" charset="-120"/>
              </a:rPr>
              <a:t>Actual Y</a:t>
            </a:r>
            <a:b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Error : Cost : Loss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755650" y="6588125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691680" y="5916501"/>
            <a:ext cx="60486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691680" y="1988840"/>
            <a:ext cx="0" cy="39276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910644" y="3212976"/>
            <a:ext cx="648072" cy="27035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67744" y="4178672"/>
            <a:ext cx="636222" cy="173782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691680" y="5093568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91680" y="4178672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691680" y="3263776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91680" y="2348880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243857" y="493187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43857" y="400506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50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43857" y="310297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75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15616" y="217259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10234" y="6033515"/>
            <a:ext cx="736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03822" y="6034127"/>
            <a:ext cx="736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858500" y="5999996"/>
            <a:ext cx="736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Test3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4572000" y="2708920"/>
            <a:ext cx="648072" cy="3172717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929100" y="4537817"/>
            <a:ext cx="636222" cy="134382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233356" y="2348880"/>
            <a:ext cx="648072" cy="3545219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590456" y="4156270"/>
            <a:ext cx="636222" cy="173782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894711" y="2541925"/>
            <a:ext cx="182880" cy="18288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894712" y="2852936"/>
            <a:ext cx="182880" cy="1828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8190485" y="2411596"/>
                <a:ext cx="2617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0485" y="2411596"/>
                <a:ext cx="261738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25581" r="-2093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8201056" y="2791961"/>
                <a:ext cx="2617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1056" y="2791961"/>
                <a:ext cx="261738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23256" t="-14754" r="-76744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2311799" y="3501008"/>
                <a:ext cx="2439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𝑒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1799" y="3501008"/>
                <a:ext cx="243977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2500" r="-12500"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/>
          <p:cNvCxnSpPr/>
          <p:nvPr/>
        </p:nvCxnSpPr>
        <p:spPr>
          <a:xfrm>
            <a:off x="2771800" y="3212976"/>
            <a:ext cx="0" cy="908513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48479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Error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latin typeface="Calibri" charset="0"/>
                <a:ea typeface="標楷體" charset="-120"/>
              </a:rPr>
              <a:t>=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Predict Y </a:t>
            </a:r>
            <a:r>
              <a:rPr lang="en-US" altLang="en-US" dirty="0">
                <a:latin typeface="Calibri" charset="0"/>
                <a:ea typeface="標楷體" charset="-120"/>
              </a:rPr>
              <a:t>-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solidFill>
                  <a:srgbClr val="00B050"/>
                </a:solidFill>
                <a:latin typeface="Calibri" charset="0"/>
                <a:ea typeface="標楷體" charset="-120"/>
              </a:rPr>
              <a:t>Actual Y</a:t>
            </a:r>
            <a:b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Error : Cost : Loss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755650" y="6588125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691680" y="5916501"/>
            <a:ext cx="60486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691680" y="1988840"/>
            <a:ext cx="0" cy="39276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910644" y="3212976"/>
            <a:ext cx="648072" cy="27035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67744" y="3631368"/>
            <a:ext cx="636222" cy="228513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691680" y="5093568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91680" y="4178672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691680" y="3263776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91680" y="2348880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243857" y="493187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43857" y="400506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50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43857" y="310297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75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15616" y="217259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10234" y="6033515"/>
            <a:ext cx="736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03822" y="6034127"/>
            <a:ext cx="736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858500" y="5999996"/>
            <a:ext cx="736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Test3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4572000" y="2708920"/>
            <a:ext cx="648072" cy="3172717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929100" y="3102979"/>
            <a:ext cx="636222" cy="277865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233356" y="2348880"/>
            <a:ext cx="648072" cy="3545219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590456" y="2541925"/>
            <a:ext cx="636222" cy="335217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894711" y="2541925"/>
            <a:ext cx="182880" cy="18288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894712" y="2852936"/>
            <a:ext cx="182880" cy="1828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8190485" y="2411596"/>
                <a:ext cx="2617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0485" y="2411596"/>
                <a:ext cx="261738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25581" r="-2093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8201056" y="2791961"/>
                <a:ext cx="2617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1056" y="2791961"/>
                <a:ext cx="261738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23256" t="-14754" r="-76744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2311799" y="3140968"/>
                <a:ext cx="2439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𝑒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1799" y="3140968"/>
                <a:ext cx="243977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2500" r="-12500"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/>
          <p:cNvCxnSpPr/>
          <p:nvPr/>
        </p:nvCxnSpPr>
        <p:spPr>
          <a:xfrm>
            <a:off x="2771800" y="3212976"/>
            <a:ext cx="0" cy="418392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32809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Error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latin typeface="Calibri" charset="0"/>
                <a:ea typeface="標楷體" charset="-120"/>
              </a:rPr>
              <a:t>=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Predict Y </a:t>
            </a:r>
            <a:r>
              <a:rPr lang="en-US" altLang="en-US" dirty="0">
                <a:latin typeface="Calibri" charset="0"/>
                <a:ea typeface="標楷體" charset="-120"/>
              </a:rPr>
              <a:t>-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solidFill>
                  <a:srgbClr val="00B050"/>
                </a:solidFill>
                <a:latin typeface="Calibri" charset="0"/>
                <a:ea typeface="標楷體" charset="-120"/>
              </a:rPr>
              <a:t>Actual Y</a:t>
            </a:r>
            <a:b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Error : Cost : Loss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755650" y="6588125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691680" y="5916501"/>
            <a:ext cx="60486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691680" y="1988840"/>
            <a:ext cx="0" cy="39276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910644" y="3212976"/>
            <a:ext cx="648072" cy="27035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67744" y="3472311"/>
            <a:ext cx="636222" cy="244419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691680" y="5093568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691680" y="4178672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691680" y="3263776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691680" y="2348880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243857" y="493187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43857" y="400506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50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43857" y="310297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75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15616" y="217259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510234" y="6033515"/>
            <a:ext cx="736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03822" y="6034127"/>
            <a:ext cx="736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858500" y="5999996"/>
            <a:ext cx="736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Test3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4572000" y="2708920"/>
            <a:ext cx="648072" cy="3172717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929100" y="2852936"/>
            <a:ext cx="636222" cy="302870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233356" y="2348880"/>
            <a:ext cx="648072" cy="3545219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590456" y="2411596"/>
            <a:ext cx="636222" cy="348250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7894711" y="2541925"/>
            <a:ext cx="182880" cy="18288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894712" y="2852936"/>
            <a:ext cx="182880" cy="1828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8190485" y="2411596"/>
                <a:ext cx="2617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0485" y="2411596"/>
                <a:ext cx="261738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25581" r="-2093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8201056" y="2791961"/>
                <a:ext cx="2617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1056" y="2791961"/>
                <a:ext cx="261738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23256" t="-14754" r="-76744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2311799" y="3068960"/>
                <a:ext cx="24397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𝑒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1799" y="3068960"/>
                <a:ext cx="243977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2500" r="-12500"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/>
          <p:cNvCxnSpPr/>
          <p:nvPr/>
        </p:nvCxnSpPr>
        <p:spPr>
          <a:xfrm>
            <a:off x="2771800" y="3212976"/>
            <a:ext cx="0" cy="259335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94263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altLang="zh-TW" sz="9600" dirty="0">
                <a:solidFill>
                  <a:schemeClr val="accent1"/>
                </a:solidFill>
              </a:rPr>
              <a:t>Activation</a:t>
            </a:r>
            <a:r>
              <a:rPr lang="zh-TW" altLang="en-US" sz="9600" dirty="0">
                <a:solidFill>
                  <a:schemeClr val="accent1"/>
                </a:solidFill>
              </a:rPr>
              <a:t> </a:t>
            </a:r>
            <a:r>
              <a:rPr lang="en-US" altLang="zh-TW" sz="9600" dirty="0">
                <a:solidFill>
                  <a:schemeClr val="accent1"/>
                </a:solidFill>
              </a:rPr>
              <a:t>Functions</a:t>
            </a:r>
            <a:endParaRPr lang="en-US" sz="9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722310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Activation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108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3347864" y="6597352"/>
            <a:ext cx="29963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://cs231n.github.io/neural-networks-1/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255" y="2772739"/>
            <a:ext cx="2259193" cy="1525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66827" y="1447118"/>
            <a:ext cx="241604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ReLU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dirty="0"/>
              <a:t>(Rectified Linear Unit)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2703777"/>
            <a:ext cx="2493049" cy="15893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8354" y="1492260"/>
            <a:ext cx="18020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Sigmoid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2708920"/>
            <a:ext cx="2793183" cy="29523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82704" y="1475932"/>
            <a:ext cx="11785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</a:rPr>
              <a:t>TanH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683568" y="2778399"/>
            <a:ext cx="2176882" cy="1379266"/>
          </a:xfrm>
          <a:custGeom>
            <a:avLst/>
            <a:gdLst>
              <a:gd name="connsiteX0" fmla="*/ 0 w 3784600"/>
              <a:gd name="connsiteY0" fmla="*/ 3416300 h 3416300"/>
              <a:gd name="connsiteX1" fmla="*/ 1689100 w 3784600"/>
              <a:gd name="connsiteY1" fmla="*/ 1701800 h 3416300"/>
              <a:gd name="connsiteX2" fmla="*/ 2247900 w 3784600"/>
              <a:gd name="connsiteY2" fmla="*/ 393700 h 3416300"/>
              <a:gd name="connsiteX3" fmla="*/ 3784600 w 3784600"/>
              <a:gd name="connsiteY3" fmla="*/ 0 h 3416300"/>
              <a:gd name="connsiteX4" fmla="*/ 3784600 w 3784600"/>
              <a:gd name="connsiteY4" fmla="*/ 0 h 3416300"/>
              <a:gd name="connsiteX0" fmla="*/ 0 w 3784600"/>
              <a:gd name="connsiteY0" fmla="*/ 3416300 h 3416300"/>
              <a:gd name="connsiteX1" fmla="*/ 1727200 w 3784600"/>
              <a:gd name="connsiteY1" fmla="*/ 2108200 h 3416300"/>
              <a:gd name="connsiteX2" fmla="*/ 2247900 w 3784600"/>
              <a:gd name="connsiteY2" fmla="*/ 393700 h 3416300"/>
              <a:gd name="connsiteX3" fmla="*/ 3784600 w 3784600"/>
              <a:gd name="connsiteY3" fmla="*/ 0 h 3416300"/>
              <a:gd name="connsiteX4" fmla="*/ 3784600 w 3784600"/>
              <a:gd name="connsiteY4" fmla="*/ 0 h 34163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54300 w 4191000"/>
              <a:gd name="connsiteY2" fmla="*/ 3937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54300 w 4191000"/>
              <a:gd name="connsiteY2" fmla="*/ 3937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1854200 w 4191000"/>
              <a:gd name="connsiteY1" fmla="*/ 229870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1634145 w 4191000"/>
              <a:gd name="connsiteY1" fmla="*/ 237288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84626 h 2685395"/>
              <a:gd name="connsiteX1" fmla="*/ 1634145 w 4191000"/>
              <a:gd name="connsiteY1" fmla="*/ 2377806 h 2685395"/>
              <a:gd name="connsiteX2" fmla="*/ 2580000 w 4191000"/>
              <a:gd name="connsiteY2" fmla="*/ 262966 h 2685395"/>
              <a:gd name="connsiteX3" fmla="*/ 4191000 w 4191000"/>
              <a:gd name="connsiteY3" fmla="*/ 4926 h 2685395"/>
              <a:gd name="connsiteX4" fmla="*/ 4191000 w 4191000"/>
              <a:gd name="connsiteY4" fmla="*/ 4926 h 2685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1000" h="2685395">
                <a:moveTo>
                  <a:pt x="0" y="2684626"/>
                </a:moveTo>
                <a:cubicBezTo>
                  <a:pt x="796925" y="2663459"/>
                  <a:pt x="1204145" y="2781416"/>
                  <a:pt x="1634145" y="2377806"/>
                </a:cubicBezTo>
                <a:cubicBezTo>
                  <a:pt x="2064145" y="1974196"/>
                  <a:pt x="2153858" y="658446"/>
                  <a:pt x="2580000" y="262966"/>
                </a:cubicBezTo>
                <a:cubicBezTo>
                  <a:pt x="3006142" y="-132514"/>
                  <a:pt x="3922500" y="47933"/>
                  <a:pt x="4191000" y="4926"/>
                </a:cubicBezTo>
                <a:lnTo>
                  <a:pt x="4191000" y="4926"/>
                </a:ln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3280682" y="2841141"/>
            <a:ext cx="2515454" cy="2603340"/>
          </a:xfrm>
          <a:custGeom>
            <a:avLst/>
            <a:gdLst>
              <a:gd name="connsiteX0" fmla="*/ 0 w 3784600"/>
              <a:gd name="connsiteY0" fmla="*/ 3416300 h 3416300"/>
              <a:gd name="connsiteX1" fmla="*/ 1689100 w 3784600"/>
              <a:gd name="connsiteY1" fmla="*/ 1701800 h 3416300"/>
              <a:gd name="connsiteX2" fmla="*/ 2247900 w 3784600"/>
              <a:gd name="connsiteY2" fmla="*/ 393700 h 3416300"/>
              <a:gd name="connsiteX3" fmla="*/ 3784600 w 3784600"/>
              <a:gd name="connsiteY3" fmla="*/ 0 h 3416300"/>
              <a:gd name="connsiteX4" fmla="*/ 3784600 w 3784600"/>
              <a:gd name="connsiteY4" fmla="*/ 0 h 3416300"/>
              <a:gd name="connsiteX0" fmla="*/ 0 w 3784600"/>
              <a:gd name="connsiteY0" fmla="*/ 3416300 h 3416300"/>
              <a:gd name="connsiteX1" fmla="*/ 1727200 w 3784600"/>
              <a:gd name="connsiteY1" fmla="*/ 2108200 h 3416300"/>
              <a:gd name="connsiteX2" fmla="*/ 2247900 w 3784600"/>
              <a:gd name="connsiteY2" fmla="*/ 393700 h 3416300"/>
              <a:gd name="connsiteX3" fmla="*/ 3784600 w 3784600"/>
              <a:gd name="connsiteY3" fmla="*/ 0 h 3416300"/>
              <a:gd name="connsiteX4" fmla="*/ 3784600 w 3784600"/>
              <a:gd name="connsiteY4" fmla="*/ 0 h 34163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54300 w 4191000"/>
              <a:gd name="connsiteY2" fmla="*/ 3937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54300 w 4191000"/>
              <a:gd name="connsiteY2" fmla="*/ 3937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1854200 w 4191000"/>
              <a:gd name="connsiteY1" fmla="*/ 229870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1634145 w 4191000"/>
              <a:gd name="connsiteY1" fmla="*/ 237288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84626 h 2685395"/>
              <a:gd name="connsiteX1" fmla="*/ 1634145 w 4191000"/>
              <a:gd name="connsiteY1" fmla="*/ 2377806 h 2685395"/>
              <a:gd name="connsiteX2" fmla="*/ 2580000 w 4191000"/>
              <a:gd name="connsiteY2" fmla="*/ 262966 h 2685395"/>
              <a:gd name="connsiteX3" fmla="*/ 4191000 w 4191000"/>
              <a:gd name="connsiteY3" fmla="*/ 4926 h 2685395"/>
              <a:gd name="connsiteX4" fmla="*/ 4191000 w 4191000"/>
              <a:gd name="connsiteY4" fmla="*/ 4926 h 2685395"/>
              <a:gd name="connsiteX0" fmla="*/ 0 w 4191000"/>
              <a:gd name="connsiteY0" fmla="*/ 2697892 h 2699605"/>
              <a:gd name="connsiteX1" fmla="*/ 1634145 w 4191000"/>
              <a:gd name="connsiteY1" fmla="*/ 2391072 h 2699605"/>
              <a:gd name="connsiteX2" fmla="*/ 2199130 w 4191000"/>
              <a:gd name="connsiteY2" fmla="*/ 249920 h 2699605"/>
              <a:gd name="connsiteX3" fmla="*/ 4191000 w 4191000"/>
              <a:gd name="connsiteY3" fmla="*/ 18192 h 2699605"/>
              <a:gd name="connsiteX4" fmla="*/ 4191000 w 4191000"/>
              <a:gd name="connsiteY4" fmla="*/ 18192 h 2699605"/>
              <a:gd name="connsiteX0" fmla="*/ 0 w 4191000"/>
              <a:gd name="connsiteY0" fmla="*/ 2701857 h 2727113"/>
              <a:gd name="connsiteX1" fmla="*/ 1888059 w 4191000"/>
              <a:gd name="connsiteY1" fmla="*/ 2460818 h 2727113"/>
              <a:gd name="connsiteX2" fmla="*/ 2199130 w 4191000"/>
              <a:gd name="connsiteY2" fmla="*/ 253885 h 2727113"/>
              <a:gd name="connsiteX3" fmla="*/ 4191000 w 4191000"/>
              <a:gd name="connsiteY3" fmla="*/ 22157 h 2727113"/>
              <a:gd name="connsiteX4" fmla="*/ 4191000 w 4191000"/>
              <a:gd name="connsiteY4" fmla="*/ 22157 h 2727113"/>
              <a:gd name="connsiteX0" fmla="*/ 0 w 4191000"/>
              <a:gd name="connsiteY0" fmla="*/ 2701857 h 2736429"/>
              <a:gd name="connsiteX1" fmla="*/ 1888059 w 4191000"/>
              <a:gd name="connsiteY1" fmla="*/ 2460818 h 2736429"/>
              <a:gd name="connsiteX2" fmla="*/ 2199130 w 4191000"/>
              <a:gd name="connsiteY2" fmla="*/ 253885 h 2736429"/>
              <a:gd name="connsiteX3" fmla="*/ 4191000 w 4191000"/>
              <a:gd name="connsiteY3" fmla="*/ 22157 h 2736429"/>
              <a:gd name="connsiteX4" fmla="*/ 4191000 w 4191000"/>
              <a:gd name="connsiteY4" fmla="*/ 22157 h 2736429"/>
              <a:gd name="connsiteX0" fmla="*/ 0 w 4191000"/>
              <a:gd name="connsiteY0" fmla="*/ 2701857 h 2701857"/>
              <a:gd name="connsiteX1" fmla="*/ 1888059 w 4191000"/>
              <a:gd name="connsiteY1" fmla="*/ 2460818 h 2701857"/>
              <a:gd name="connsiteX2" fmla="*/ 2199130 w 4191000"/>
              <a:gd name="connsiteY2" fmla="*/ 253885 h 2701857"/>
              <a:gd name="connsiteX3" fmla="*/ 4191000 w 4191000"/>
              <a:gd name="connsiteY3" fmla="*/ 22157 h 2701857"/>
              <a:gd name="connsiteX4" fmla="*/ 4191000 w 4191000"/>
              <a:gd name="connsiteY4" fmla="*/ 22157 h 2701857"/>
              <a:gd name="connsiteX0" fmla="*/ 0 w 4191000"/>
              <a:gd name="connsiteY0" fmla="*/ 2701857 h 2703159"/>
              <a:gd name="connsiteX1" fmla="*/ 1888059 w 4191000"/>
              <a:gd name="connsiteY1" fmla="*/ 2460818 h 2703159"/>
              <a:gd name="connsiteX2" fmla="*/ 2199130 w 4191000"/>
              <a:gd name="connsiteY2" fmla="*/ 253885 h 2703159"/>
              <a:gd name="connsiteX3" fmla="*/ 4191000 w 4191000"/>
              <a:gd name="connsiteY3" fmla="*/ 22157 h 2703159"/>
              <a:gd name="connsiteX4" fmla="*/ 4191000 w 4191000"/>
              <a:gd name="connsiteY4" fmla="*/ 22157 h 2703159"/>
              <a:gd name="connsiteX0" fmla="*/ 0 w 4191000"/>
              <a:gd name="connsiteY0" fmla="*/ 2701857 h 2706529"/>
              <a:gd name="connsiteX1" fmla="*/ 1888059 w 4191000"/>
              <a:gd name="connsiteY1" fmla="*/ 2460818 h 2706529"/>
              <a:gd name="connsiteX2" fmla="*/ 2199130 w 4191000"/>
              <a:gd name="connsiteY2" fmla="*/ 253885 h 2706529"/>
              <a:gd name="connsiteX3" fmla="*/ 4191000 w 4191000"/>
              <a:gd name="connsiteY3" fmla="*/ 22157 h 2706529"/>
              <a:gd name="connsiteX4" fmla="*/ 4191000 w 4191000"/>
              <a:gd name="connsiteY4" fmla="*/ 22157 h 2706529"/>
              <a:gd name="connsiteX0" fmla="*/ 0 w 4191000"/>
              <a:gd name="connsiteY0" fmla="*/ 2711651 h 2716323"/>
              <a:gd name="connsiteX1" fmla="*/ 1888059 w 4191000"/>
              <a:gd name="connsiteY1" fmla="*/ 2470612 h 2716323"/>
              <a:gd name="connsiteX2" fmla="*/ 2199130 w 4191000"/>
              <a:gd name="connsiteY2" fmla="*/ 263679 h 2716323"/>
              <a:gd name="connsiteX3" fmla="*/ 4191000 w 4191000"/>
              <a:gd name="connsiteY3" fmla="*/ 31951 h 2716323"/>
              <a:gd name="connsiteX4" fmla="*/ 4191000 w 4191000"/>
              <a:gd name="connsiteY4" fmla="*/ 31951 h 2716323"/>
              <a:gd name="connsiteX0" fmla="*/ 0 w 4191000"/>
              <a:gd name="connsiteY0" fmla="*/ 2704300 h 2728801"/>
              <a:gd name="connsiteX1" fmla="*/ 1888059 w 4191000"/>
              <a:gd name="connsiteY1" fmla="*/ 2463261 h 2728801"/>
              <a:gd name="connsiteX2" fmla="*/ 2304927 w 4191000"/>
              <a:gd name="connsiteY2" fmla="*/ 269484 h 2728801"/>
              <a:gd name="connsiteX3" fmla="*/ 4191000 w 4191000"/>
              <a:gd name="connsiteY3" fmla="*/ 24600 h 2728801"/>
              <a:gd name="connsiteX4" fmla="*/ 4191000 w 4191000"/>
              <a:gd name="connsiteY4" fmla="*/ 24600 h 2728801"/>
              <a:gd name="connsiteX0" fmla="*/ 0 w 4191000"/>
              <a:gd name="connsiteY0" fmla="*/ 2684153 h 2706410"/>
              <a:gd name="connsiteX1" fmla="*/ 1888059 w 4191000"/>
              <a:gd name="connsiteY1" fmla="*/ 2443114 h 2706410"/>
              <a:gd name="connsiteX2" fmla="*/ 2262608 w 4191000"/>
              <a:gd name="connsiteY2" fmla="*/ 288805 h 2706410"/>
              <a:gd name="connsiteX3" fmla="*/ 4191000 w 4191000"/>
              <a:gd name="connsiteY3" fmla="*/ 4453 h 2706410"/>
              <a:gd name="connsiteX4" fmla="*/ 4191000 w 4191000"/>
              <a:gd name="connsiteY4" fmla="*/ 4453 h 2706410"/>
              <a:gd name="connsiteX0" fmla="*/ 0 w 4191000"/>
              <a:gd name="connsiteY0" fmla="*/ 2679700 h 2727716"/>
              <a:gd name="connsiteX1" fmla="*/ 1824580 w 4191000"/>
              <a:gd name="connsiteY1" fmla="*/ 2491286 h 2727716"/>
              <a:gd name="connsiteX2" fmla="*/ 2262608 w 4191000"/>
              <a:gd name="connsiteY2" fmla="*/ 284352 h 2727716"/>
              <a:gd name="connsiteX3" fmla="*/ 4191000 w 4191000"/>
              <a:gd name="connsiteY3" fmla="*/ 0 h 2727716"/>
              <a:gd name="connsiteX4" fmla="*/ 4191000 w 4191000"/>
              <a:gd name="connsiteY4" fmla="*/ 0 h 2727716"/>
              <a:gd name="connsiteX0" fmla="*/ 0 w 4191000"/>
              <a:gd name="connsiteY0" fmla="*/ 2679700 h 2689230"/>
              <a:gd name="connsiteX1" fmla="*/ 1824580 w 4191000"/>
              <a:gd name="connsiteY1" fmla="*/ 2491286 h 2689230"/>
              <a:gd name="connsiteX2" fmla="*/ 2262608 w 4191000"/>
              <a:gd name="connsiteY2" fmla="*/ 284352 h 2689230"/>
              <a:gd name="connsiteX3" fmla="*/ 4191000 w 4191000"/>
              <a:gd name="connsiteY3" fmla="*/ 0 h 2689230"/>
              <a:gd name="connsiteX4" fmla="*/ 4191000 w 4191000"/>
              <a:gd name="connsiteY4" fmla="*/ 0 h 2689230"/>
              <a:gd name="connsiteX0" fmla="*/ 0 w 4191000"/>
              <a:gd name="connsiteY0" fmla="*/ 2679700 h 2689230"/>
              <a:gd name="connsiteX1" fmla="*/ 1824580 w 4191000"/>
              <a:gd name="connsiteY1" fmla="*/ 2491286 h 2689230"/>
              <a:gd name="connsiteX2" fmla="*/ 2262608 w 4191000"/>
              <a:gd name="connsiteY2" fmla="*/ 284352 h 2689230"/>
              <a:gd name="connsiteX3" fmla="*/ 4191000 w 4191000"/>
              <a:gd name="connsiteY3" fmla="*/ 0 h 2689230"/>
              <a:gd name="connsiteX4" fmla="*/ 4191000 w 4191000"/>
              <a:gd name="connsiteY4" fmla="*/ 0 h 2689230"/>
              <a:gd name="connsiteX0" fmla="*/ 0 w 4191000"/>
              <a:gd name="connsiteY0" fmla="*/ 2679700 h 2702749"/>
              <a:gd name="connsiteX1" fmla="*/ 1824580 w 4191000"/>
              <a:gd name="connsiteY1" fmla="*/ 2491286 h 2702749"/>
              <a:gd name="connsiteX2" fmla="*/ 2262608 w 4191000"/>
              <a:gd name="connsiteY2" fmla="*/ 284352 h 2702749"/>
              <a:gd name="connsiteX3" fmla="*/ 4191000 w 4191000"/>
              <a:gd name="connsiteY3" fmla="*/ 0 h 2702749"/>
              <a:gd name="connsiteX4" fmla="*/ 4191000 w 4191000"/>
              <a:gd name="connsiteY4" fmla="*/ 0 h 2702749"/>
              <a:gd name="connsiteX0" fmla="*/ 0 w 4191000"/>
              <a:gd name="connsiteY0" fmla="*/ 2679700 h 2693556"/>
              <a:gd name="connsiteX1" fmla="*/ 1824580 w 4191000"/>
              <a:gd name="connsiteY1" fmla="*/ 2491286 h 2693556"/>
              <a:gd name="connsiteX2" fmla="*/ 2262608 w 4191000"/>
              <a:gd name="connsiteY2" fmla="*/ 284352 h 2693556"/>
              <a:gd name="connsiteX3" fmla="*/ 4191000 w 4191000"/>
              <a:gd name="connsiteY3" fmla="*/ 0 h 2693556"/>
              <a:gd name="connsiteX4" fmla="*/ 4191000 w 4191000"/>
              <a:gd name="connsiteY4" fmla="*/ 0 h 2693556"/>
              <a:gd name="connsiteX0" fmla="*/ 0 w 4191000"/>
              <a:gd name="connsiteY0" fmla="*/ 2679700 h 2699475"/>
              <a:gd name="connsiteX1" fmla="*/ 1782261 w 4191000"/>
              <a:gd name="connsiteY1" fmla="*/ 2504442 h 2699475"/>
              <a:gd name="connsiteX2" fmla="*/ 2262608 w 4191000"/>
              <a:gd name="connsiteY2" fmla="*/ 284352 h 2699475"/>
              <a:gd name="connsiteX3" fmla="*/ 4191000 w 4191000"/>
              <a:gd name="connsiteY3" fmla="*/ 0 h 2699475"/>
              <a:gd name="connsiteX4" fmla="*/ 4191000 w 4191000"/>
              <a:gd name="connsiteY4" fmla="*/ 0 h 2699475"/>
              <a:gd name="connsiteX0" fmla="*/ 0 w 4191000"/>
              <a:gd name="connsiteY0" fmla="*/ 2679700 h 2688196"/>
              <a:gd name="connsiteX1" fmla="*/ 1782261 w 4191000"/>
              <a:gd name="connsiteY1" fmla="*/ 2478129 h 2688196"/>
              <a:gd name="connsiteX2" fmla="*/ 2262608 w 4191000"/>
              <a:gd name="connsiteY2" fmla="*/ 284352 h 2688196"/>
              <a:gd name="connsiteX3" fmla="*/ 4191000 w 4191000"/>
              <a:gd name="connsiteY3" fmla="*/ 0 h 2688196"/>
              <a:gd name="connsiteX4" fmla="*/ 4191000 w 4191000"/>
              <a:gd name="connsiteY4" fmla="*/ 0 h 2688196"/>
              <a:gd name="connsiteX0" fmla="*/ 0 w 4191000"/>
              <a:gd name="connsiteY0" fmla="*/ 2679700 h 2699475"/>
              <a:gd name="connsiteX1" fmla="*/ 1782261 w 4191000"/>
              <a:gd name="connsiteY1" fmla="*/ 2504442 h 2699475"/>
              <a:gd name="connsiteX2" fmla="*/ 2262608 w 4191000"/>
              <a:gd name="connsiteY2" fmla="*/ 284352 h 2699475"/>
              <a:gd name="connsiteX3" fmla="*/ 4191000 w 4191000"/>
              <a:gd name="connsiteY3" fmla="*/ 0 h 2699475"/>
              <a:gd name="connsiteX4" fmla="*/ 4191000 w 4191000"/>
              <a:gd name="connsiteY4" fmla="*/ 0 h 2699475"/>
              <a:gd name="connsiteX0" fmla="*/ 0 w 4191000"/>
              <a:gd name="connsiteY0" fmla="*/ 2685445 h 2741606"/>
              <a:gd name="connsiteX1" fmla="*/ 1782261 w 4191000"/>
              <a:gd name="connsiteY1" fmla="*/ 2510187 h 2741606"/>
              <a:gd name="connsiteX2" fmla="*/ 2326087 w 4191000"/>
              <a:gd name="connsiteY2" fmla="*/ 276941 h 2741606"/>
              <a:gd name="connsiteX3" fmla="*/ 4191000 w 4191000"/>
              <a:gd name="connsiteY3" fmla="*/ 5745 h 2741606"/>
              <a:gd name="connsiteX4" fmla="*/ 4191000 w 4191000"/>
              <a:gd name="connsiteY4" fmla="*/ 5745 h 2741606"/>
              <a:gd name="connsiteX0" fmla="*/ 0 w 4191000"/>
              <a:gd name="connsiteY0" fmla="*/ 2684039 h 2725939"/>
              <a:gd name="connsiteX1" fmla="*/ 1761102 w 4191000"/>
              <a:gd name="connsiteY1" fmla="*/ 2482469 h 2725939"/>
              <a:gd name="connsiteX2" fmla="*/ 2326087 w 4191000"/>
              <a:gd name="connsiteY2" fmla="*/ 275535 h 2725939"/>
              <a:gd name="connsiteX3" fmla="*/ 4191000 w 4191000"/>
              <a:gd name="connsiteY3" fmla="*/ 4339 h 2725939"/>
              <a:gd name="connsiteX4" fmla="*/ 4191000 w 4191000"/>
              <a:gd name="connsiteY4" fmla="*/ 4339 h 2725939"/>
              <a:gd name="connsiteX0" fmla="*/ 0 w 4191000"/>
              <a:gd name="connsiteY0" fmla="*/ 2684039 h 2697437"/>
              <a:gd name="connsiteX1" fmla="*/ 1761102 w 4191000"/>
              <a:gd name="connsiteY1" fmla="*/ 2482469 h 2697437"/>
              <a:gd name="connsiteX2" fmla="*/ 2326087 w 4191000"/>
              <a:gd name="connsiteY2" fmla="*/ 275535 h 2697437"/>
              <a:gd name="connsiteX3" fmla="*/ 4191000 w 4191000"/>
              <a:gd name="connsiteY3" fmla="*/ 4339 h 2697437"/>
              <a:gd name="connsiteX4" fmla="*/ 4191000 w 4191000"/>
              <a:gd name="connsiteY4" fmla="*/ 4339 h 2697437"/>
              <a:gd name="connsiteX0" fmla="*/ 0 w 4191000"/>
              <a:gd name="connsiteY0" fmla="*/ 2684039 h 2697437"/>
              <a:gd name="connsiteX1" fmla="*/ 1761102 w 4191000"/>
              <a:gd name="connsiteY1" fmla="*/ 2482469 h 2697437"/>
              <a:gd name="connsiteX2" fmla="*/ 2326087 w 4191000"/>
              <a:gd name="connsiteY2" fmla="*/ 275535 h 2697437"/>
              <a:gd name="connsiteX3" fmla="*/ 4191000 w 4191000"/>
              <a:gd name="connsiteY3" fmla="*/ 4339 h 2697437"/>
              <a:gd name="connsiteX4" fmla="*/ 4191000 w 4191000"/>
              <a:gd name="connsiteY4" fmla="*/ 4339 h 2697437"/>
              <a:gd name="connsiteX0" fmla="*/ 0 w 4191000"/>
              <a:gd name="connsiteY0" fmla="*/ 2684039 h 2684039"/>
              <a:gd name="connsiteX1" fmla="*/ 1761102 w 4191000"/>
              <a:gd name="connsiteY1" fmla="*/ 2482469 h 2684039"/>
              <a:gd name="connsiteX2" fmla="*/ 2326087 w 4191000"/>
              <a:gd name="connsiteY2" fmla="*/ 275535 h 2684039"/>
              <a:gd name="connsiteX3" fmla="*/ 4191000 w 4191000"/>
              <a:gd name="connsiteY3" fmla="*/ 4339 h 2684039"/>
              <a:gd name="connsiteX4" fmla="*/ 4191000 w 4191000"/>
              <a:gd name="connsiteY4" fmla="*/ 4339 h 2684039"/>
              <a:gd name="connsiteX0" fmla="*/ 0 w 4191000"/>
              <a:gd name="connsiteY0" fmla="*/ 2719353 h 2765488"/>
              <a:gd name="connsiteX1" fmla="*/ 1761102 w 4191000"/>
              <a:gd name="connsiteY1" fmla="*/ 2517783 h 2765488"/>
              <a:gd name="connsiteX2" fmla="*/ 2368406 w 4191000"/>
              <a:gd name="connsiteY2" fmla="*/ 245069 h 2765488"/>
              <a:gd name="connsiteX3" fmla="*/ 4191000 w 4191000"/>
              <a:gd name="connsiteY3" fmla="*/ 39653 h 2765488"/>
              <a:gd name="connsiteX4" fmla="*/ 4191000 w 4191000"/>
              <a:gd name="connsiteY4" fmla="*/ 39653 h 2765488"/>
              <a:gd name="connsiteX0" fmla="*/ 0 w 4191000"/>
              <a:gd name="connsiteY0" fmla="*/ 2679700 h 2725835"/>
              <a:gd name="connsiteX1" fmla="*/ 1761102 w 4191000"/>
              <a:gd name="connsiteY1" fmla="*/ 2478130 h 2725835"/>
              <a:gd name="connsiteX2" fmla="*/ 2368406 w 4191000"/>
              <a:gd name="connsiteY2" fmla="*/ 205416 h 2725835"/>
              <a:gd name="connsiteX3" fmla="*/ 4191000 w 4191000"/>
              <a:gd name="connsiteY3" fmla="*/ 0 h 2725835"/>
              <a:gd name="connsiteX4" fmla="*/ 4191000 w 4191000"/>
              <a:gd name="connsiteY4" fmla="*/ 0 h 2725835"/>
              <a:gd name="connsiteX0" fmla="*/ 0 w 4191000"/>
              <a:gd name="connsiteY0" fmla="*/ 2679700 h 2725835"/>
              <a:gd name="connsiteX1" fmla="*/ 1761102 w 4191000"/>
              <a:gd name="connsiteY1" fmla="*/ 2478130 h 2725835"/>
              <a:gd name="connsiteX2" fmla="*/ 2368406 w 4191000"/>
              <a:gd name="connsiteY2" fmla="*/ 205416 h 2725835"/>
              <a:gd name="connsiteX3" fmla="*/ 4191000 w 4191000"/>
              <a:gd name="connsiteY3" fmla="*/ 0 h 2725835"/>
              <a:gd name="connsiteX4" fmla="*/ 4191000 w 4191000"/>
              <a:gd name="connsiteY4" fmla="*/ 0 h 2725835"/>
              <a:gd name="connsiteX0" fmla="*/ 0 w 4191000"/>
              <a:gd name="connsiteY0" fmla="*/ 2679700 h 2730115"/>
              <a:gd name="connsiteX1" fmla="*/ 1761102 w 4191000"/>
              <a:gd name="connsiteY1" fmla="*/ 2478130 h 2730115"/>
              <a:gd name="connsiteX2" fmla="*/ 2431884 w 4191000"/>
              <a:gd name="connsiteY2" fmla="*/ 139635 h 2730115"/>
              <a:gd name="connsiteX3" fmla="*/ 4191000 w 4191000"/>
              <a:gd name="connsiteY3" fmla="*/ 0 h 2730115"/>
              <a:gd name="connsiteX4" fmla="*/ 4191000 w 4191000"/>
              <a:gd name="connsiteY4" fmla="*/ 0 h 2730115"/>
              <a:gd name="connsiteX0" fmla="*/ 0 w 4191000"/>
              <a:gd name="connsiteY0" fmla="*/ 2694386 h 2747389"/>
              <a:gd name="connsiteX1" fmla="*/ 1761102 w 4191000"/>
              <a:gd name="connsiteY1" fmla="*/ 2492816 h 2747389"/>
              <a:gd name="connsiteX2" fmla="*/ 2495363 w 4191000"/>
              <a:gd name="connsiteY2" fmla="*/ 114853 h 2747389"/>
              <a:gd name="connsiteX3" fmla="*/ 4191000 w 4191000"/>
              <a:gd name="connsiteY3" fmla="*/ 14686 h 2747389"/>
              <a:gd name="connsiteX4" fmla="*/ 4191000 w 4191000"/>
              <a:gd name="connsiteY4" fmla="*/ 14686 h 2747389"/>
              <a:gd name="connsiteX0" fmla="*/ 0 w 4191000"/>
              <a:gd name="connsiteY0" fmla="*/ 2679700 h 2732703"/>
              <a:gd name="connsiteX1" fmla="*/ 1761102 w 4191000"/>
              <a:gd name="connsiteY1" fmla="*/ 2478130 h 2732703"/>
              <a:gd name="connsiteX2" fmla="*/ 2495363 w 4191000"/>
              <a:gd name="connsiteY2" fmla="*/ 100167 h 2732703"/>
              <a:gd name="connsiteX3" fmla="*/ 4191000 w 4191000"/>
              <a:gd name="connsiteY3" fmla="*/ 0 h 2732703"/>
              <a:gd name="connsiteX4" fmla="*/ 4191000 w 4191000"/>
              <a:gd name="connsiteY4" fmla="*/ 0 h 2732703"/>
              <a:gd name="connsiteX0" fmla="*/ 0 w 4191000"/>
              <a:gd name="connsiteY0" fmla="*/ 2684790 h 2737793"/>
              <a:gd name="connsiteX1" fmla="*/ 1761102 w 4191000"/>
              <a:gd name="connsiteY1" fmla="*/ 2483220 h 2737793"/>
              <a:gd name="connsiteX2" fmla="*/ 2495363 w 4191000"/>
              <a:gd name="connsiteY2" fmla="*/ 105257 h 2737793"/>
              <a:gd name="connsiteX3" fmla="*/ 4191000 w 4191000"/>
              <a:gd name="connsiteY3" fmla="*/ 5090 h 2737793"/>
              <a:gd name="connsiteX4" fmla="*/ 4191000 w 4191000"/>
              <a:gd name="connsiteY4" fmla="*/ 5090 h 2737793"/>
              <a:gd name="connsiteX0" fmla="*/ 0 w 4191000"/>
              <a:gd name="connsiteY0" fmla="*/ 2684790 h 2686916"/>
              <a:gd name="connsiteX1" fmla="*/ 1761102 w 4191000"/>
              <a:gd name="connsiteY1" fmla="*/ 2483220 h 2686916"/>
              <a:gd name="connsiteX2" fmla="*/ 2495363 w 4191000"/>
              <a:gd name="connsiteY2" fmla="*/ 105257 h 2686916"/>
              <a:gd name="connsiteX3" fmla="*/ 4191000 w 4191000"/>
              <a:gd name="connsiteY3" fmla="*/ 5090 h 2686916"/>
              <a:gd name="connsiteX4" fmla="*/ 4191000 w 4191000"/>
              <a:gd name="connsiteY4" fmla="*/ 5090 h 2686916"/>
              <a:gd name="connsiteX0" fmla="*/ 0 w 4191000"/>
              <a:gd name="connsiteY0" fmla="*/ 2791388 h 2809467"/>
              <a:gd name="connsiteX1" fmla="*/ 1739942 w 4191000"/>
              <a:gd name="connsiteY1" fmla="*/ 2629287 h 2809467"/>
              <a:gd name="connsiteX2" fmla="*/ 2495363 w 4191000"/>
              <a:gd name="connsiteY2" fmla="*/ 211855 h 2809467"/>
              <a:gd name="connsiteX3" fmla="*/ 4191000 w 4191000"/>
              <a:gd name="connsiteY3" fmla="*/ 111688 h 2809467"/>
              <a:gd name="connsiteX4" fmla="*/ 4191000 w 4191000"/>
              <a:gd name="connsiteY4" fmla="*/ 111688 h 2809467"/>
              <a:gd name="connsiteX0" fmla="*/ 0 w 4191000"/>
              <a:gd name="connsiteY0" fmla="*/ 2791388 h 2791388"/>
              <a:gd name="connsiteX1" fmla="*/ 1739942 w 4191000"/>
              <a:gd name="connsiteY1" fmla="*/ 2629287 h 2791388"/>
              <a:gd name="connsiteX2" fmla="*/ 2495363 w 4191000"/>
              <a:gd name="connsiteY2" fmla="*/ 211855 h 2791388"/>
              <a:gd name="connsiteX3" fmla="*/ 4191000 w 4191000"/>
              <a:gd name="connsiteY3" fmla="*/ 111688 h 2791388"/>
              <a:gd name="connsiteX4" fmla="*/ 4191000 w 4191000"/>
              <a:gd name="connsiteY4" fmla="*/ 111688 h 2791388"/>
              <a:gd name="connsiteX0" fmla="*/ 0 w 4191000"/>
              <a:gd name="connsiteY0" fmla="*/ 2755192 h 2827084"/>
              <a:gd name="connsiteX1" fmla="*/ 1739942 w 4191000"/>
              <a:gd name="connsiteY1" fmla="*/ 2593091 h 2827084"/>
              <a:gd name="connsiteX2" fmla="*/ 2410725 w 4191000"/>
              <a:gd name="connsiteY2" fmla="*/ 228284 h 2827084"/>
              <a:gd name="connsiteX3" fmla="*/ 4191000 w 4191000"/>
              <a:gd name="connsiteY3" fmla="*/ 75492 h 2827084"/>
              <a:gd name="connsiteX4" fmla="*/ 4191000 w 4191000"/>
              <a:gd name="connsiteY4" fmla="*/ 75492 h 2827084"/>
              <a:gd name="connsiteX0" fmla="*/ 0 w 4191000"/>
              <a:gd name="connsiteY0" fmla="*/ 2706850 h 2778742"/>
              <a:gd name="connsiteX1" fmla="*/ 1739942 w 4191000"/>
              <a:gd name="connsiteY1" fmla="*/ 2544749 h 2778742"/>
              <a:gd name="connsiteX2" fmla="*/ 2410725 w 4191000"/>
              <a:gd name="connsiteY2" fmla="*/ 179942 h 2778742"/>
              <a:gd name="connsiteX3" fmla="*/ 4191000 w 4191000"/>
              <a:gd name="connsiteY3" fmla="*/ 27150 h 2778742"/>
              <a:gd name="connsiteX4" fmla="*/ 4191000 w 4191000"/>
              <a:gd name="connsiteY4" fmla="*/ 27150 h 2778742"/>
              <a:gd name="connsiteX0" fmla="*/ 0 w 4191000"/>
              <a:gd name="connsiteY0" fmla="*/ 2692041 h 2763933"/>
              <a:gd name="connsiteX1" fmla="*/ 1739942 w 4191000"/>
              <a:gd name="connsiteY1" fmla="*/ 2529940 h 2763933"/>
              <a:gd name="connsiteX2" fmla="*/ 2410725 w 4191000"/>
              <a:gd name="connsiteY2" fmla="*/ 165133 h 2763933"/>
              <a:gd name="connsiteX3" fmla="*/ 4191000 w 4191000"/>
              <a:gd name="connsiteY3" fmla="*/ 12341 h 2763933"/>
              <a:gd name="connsiteX4" fmla="*/ 4191000 w 4191000"/>
              <a:gd name="connsiteY4" fmla="*/ 12341 h 2763933"/>
              <a:gd name="connsiteX0" fmla="*/ 0 w 4191000"/>
              <a:gd name="connsiteY0" fmla="*/ 2696846 h 2768738"/>
              <a:gd name="connsiteX1" fmla="*/ 1739942 w 4191000"/>
              <a:gd name="connsiteY1" fmla="*/ 2534745 h 2768738"/>
              <a:gd name="connsiteX2" fmla="*/ 2410725 w 4191000"/>
              <a:gd name="connsiteY2" fmla="*/ 169938 h 2768738"/>
              <a:gd name="connsiteX3" fmla="*/ 4191000 w 4191000"/>
              <a:gd name="connsiteY3" fmla="*/ 17146 h 2768738"/>
              <a:gd name="connsiteX4" fmla="*/ 4191000 w 4191000"/>
              <a:gd name="connsiteY4" fmla="*/ 17146 h 2768738"/>
              <a:gd name="connsiteX0" fmla="*/ 0 w 4191000"/>
              <a:gd name="connsiteY0" fmla="*/ 2696846 h 2696846"/>
              <a:gd name="connsiteX1" fmla="*/ 1739942 w 4191000"/>
              <a:gd name="connsiteY1" fmla="*/ 2534745 h 2696846"/>
              <a:gd name="connsiteX2" fmla="*/ 2410725 w 4191000"/>
              <a:gd name="connsiteY2" fmla="*/ 169938 h 2696846"/>
              <a:gd name="connsiteX3" fmla="*/ 4191000 w 4191000"/>
              <a:gd name="connsiteY3" fmla="*/ 17146 h 2696846"/>
              <a:gd name="connsiteX4" fmla="*/ 4191000 w 4191000"/>
              <a:gd name="connsiteY4" fmla="*/ 17146 h 269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1000" h="2696846">
                <a:moveTo>
                  <a:pt x="0" y="2696846"/>
                </a:moveTo>
                <a:cubicBezTo>
                  <a:pt x="796925" y="2675679"/>
                  <a:pt x="1507431" y="2758554"/>
                  <a:pt x="1739942" y="2534745"/>
                </a:cubicBezTo>
                <a:cubicBezTo>
                  <a:pt x="1972453" y="2310936"/>
                  <a:pt x="2129170" y="444821"/>
                  <a:pt x="2410725" y="169938"/>
                </a:cubicBezTo>
                <a:cubicBezTo>
                  <a:pt x="2692280" y="-104945"/>
                  <a:pt x="3894288" y="42611"/>
                  <a:pt x="4191000" y="17146"/>
                </a:cubicBezTo>
                <a:lnTo>
                  <a:pt x="4191000" y="17146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6444208" y="2841141"/>
            <a:ext cx="2088232" cy="1316524"/>
          </a:xfrm>
          <a:custGeom>
            <a:avLst/>
            <a:gdLst>
              <a:gd name="connsiteX0" fmla="*/ 0 w 1765300"/>
              <a:gd name="connsiteY0" fmla="*/ 749300 h 749300"/>
              <a:gd name="connsiteX1" fmla="*/ 952500 w 1765300"/>
              <a:gd name="connsiteY1" fmla="*/ 736600 h 749300"/>
              <a:gd name="connsiteX2" fmla="*/ 1765300 w 1765300"/>
              <a:gd name="connsiteY2" fmla="*/ 0 h 749300"/>
              <a:gd name="connsiteX0" fmla="*/ 0 w 1765300"/>
              <a:gd name="connsiteY0" fmla="*/ 749300 h 749300"/>
              <a:gd name="connsiteX1" fmla="*/ 810072 w 1765300"/>
              <a:gd name="connsiteY1" fmla="*/ 743936 h 749300"/>
              <a:gd name="connsiteX2" fmla="*/ 1765300 w 1765300"/>
              <a:gd name="connsiteY2" fmla="*/ 0 h 749300"/>
              <a:gd name="connsiteX0" fmla="*/ 0 w 1765300"/>
              <a:gd name="connsiteY0" fmla="*/ 749300 h 749300"/>
              <a:gd name="connsiteX1" fmla="*/ 853016 w 1765300"/>
              <a:gd name="connsiteY1" fmla="*/ 743936 h 749300"/>
              <a:gd name="connsiteX2" fmla="*/ 1765300 w 1765300"/>
              <a:gd name="connsiteY2" fmla="*/ 0 h 74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65300" h="749300">
                <a:moveTo>
                  <a:pt x="0" y="749300"/>
                </a:moveTo>
                <a:lnTo>
                  <a:pt x="853016" y="743936"/>
                </a:lnTo>
                <a:lnTo>
                  <a:pt x="176530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509014" y="5868561"/>
            <a:ext cx="2188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f(x) = </a:t>
            </a:r>
            <a:r>
              <a:rPr lang="en-US" sz="2400" b="1" i="1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max(0, x</a:t>
            </a:r>
            <a:r>
              <a:rPr lang="en-US" sz="2400" b="1" i="1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18318" y="5832707"/>
            <a:ext cx="1140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[0, 1]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923928" y="5868561"/>
            <a:ext cx="12763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[-1, 1]</a:t>
            </a:r>
          </a:p>
        </p:txBody>
      </p:sp>
    </p:spTree>
    <p:extLst>
      <p:ext uri="{BB962C8B-B14F-4D97-AF65-F5344CB8AC3E}">
        <p14:creationId xmlns:p14="http://schemas.microsoft.com/office/powerpoint/2010/main" val="40256590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Activation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109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480519"/>
            <a:ext cx="8989938" cy="26294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07704" y="6638767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adilmoujahid.com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/posts/2016/06/introduction-deep-learning-python-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caffe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85828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974B4-7F54-AD4D-996C-ABE1527C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75612"/>
            <a:ext cx="8831386" cy="212925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Computer Vision: Image </a:t>
            </a:r>
            <a:r>
              <a:rPr lang="en-US" sz="4000" dirty="0">
                <a:solidFill>
                  <a:schemeClr val="accent1"/>
                </a:solidFill>
              </a:rPr>
              <a:t>Classification,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Object Detection,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Object Instance Segmentation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ACAE-CF8C-A141-9303-01036FE1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626FA4-C119-154F-A314-06CA29E8C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1" y="2564904"/>
            <a:ext cx="8897937" cy="37257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718A56-4DF4-EE4F-918E-D77EAC6C7551}"/>
              </a:ext>
            </a:extLst>
          </p:cNvPr>
          <p:cNvSpPr/>
          <p:nvPr/>
        </p:nvSpPr>
        <p:spPr>
          <a:xfrm>
            <a:off x="1268021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</p:spTree>
    <p:extLst>
      <p:ext uri="{BB962C8B-B14F-4D97-AF65-F5344CB8AC3E}">
        <p14:creationId xmlns:p14="http://schemas.microsoft.com/office/powerpoint/2010/main" val="99794289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altLang="zh-TW" sz="9600" dirty="0">
                <a:solidFill>
                  <a:schemeClr val="accent1"/>
                </a:solidFill>
              </a:rPr>
              <a:t>Loss </a:t>
            </a:r>
            <a:br>
              <a:rPr lang="en-US" altLang="zh-TW" sz="9600" dirty="0">
                <a:solidFill>
                  <a:schemeClr val="accent1"/>
                </a:solidFill>
              </a:rPr>
            </a:br>
            <a:r>
              <a:rPr lang="en-US" altLang="zh-TW" sz="9600" dirty="0">
                <a:solidFill>
                  <a:schemeClr val="accent1"/>
                </a:solidFill>
              </a:rPr>
              <a:t>Function</a:t>
            </a:r>
            <a:endParaRPr lang="en-US" sz="9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594695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Binary Classification: 2 Class</a:t>
            </a:r>
            <a:br>
              <a:rPr lang="en-US">
                <a:solidFill>
                  <a:schemeClr val="accent1"/>
                </a:solidFill>
              </a:rPr>
            </a:b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Activation </a:t>
            </a:r>
            <a:r>
              <a:rPr lang="en-US" dirty="0">
                <a:solidFill>
                  <a:schemeClr val="accent1"/>
                </a:solidFill>
              </a:rPr>
              <a:t>Function: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Sigmoid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Loss Function: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Binary Cross-Entropy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252796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Multiple Classification: 10 Class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Activation Function: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SoftMAX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Loss Function: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Categorical Cross-Entropy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106363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14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9600" dirty="0">
                <a:solidFill>
                  <a:schemeClr val="accent1"/>
                </a:solidFill>
              </a:rPr>
              <a:t>Dropout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00" y="1772816"/>
            <a:ext cx="8172400" cy="4475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568" y="6435763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Srivastava,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Nitish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Geoffrey E. Hinton, Alex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Krizhevsky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Ilya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Sutskever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Ruslan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Salakhutdinov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"Dropout: a simple way to prevent neural networks from overfitting."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Journal of machine learning research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15, no. 1 (2014): 1929-1958.</a:t>
            </a:r>
          </a:p>
        </p:txBody>
      </p:sp>
      <p:sp>
        <p:nvSpPr>
          <p:cNvPr id="8" name="Rectangle 7"/>
          <p:cNvSpPr/>
          <p:nvPr/>
        </p:nvSpPr>
        <p:spPr>
          <a:xfrm>
            <a:off x="179512" y="1354369"/>
            <a:ext cx="87849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>
                <a:solidFill>
                  <a:schemeClr val="accent1"/>
                </a:solidFill>
              </a:rPr>
              <a:t>Dropout: a simple way to prevent neural networks from overfitting</a:t>
            </a:r>
          </a:p>
        </p:txBody>
      </p:sp>
    </p:spTree>
    <p:extLst>
      <p:ext uri="{BB962C8B-B14F-4D97-AF65-F5344CB8AC3E}">
        <p14:creationId xmlns:p14="http://schemas.microsoft.com/office/powerpoint/2010/main" val="319945335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Learning Algorithm</a:t>
            </a:r>
            <a:endParaRPr lang="en-US" altLang="en-US">
              <a:latin typeface="Calibri" charset="0"/>
              <a:ea typeface="標楷體" charset="-120"/>
            </a:endParaRP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107950" y="1844675"/>
            <a:ext cx="8964613" cy="41052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sz="2800">
                <a:latin typeface="Calibri" charset="0"/>
                <a:ea typeface="標楷體" charset="-120"/>
              </a:rPr>
              <a:t>While not done:</a:t>
            </a:r>
          </a:p>
          <a:p>
            <a:pPr marL="400050" lvl="1" indent="0">
              <a:buFont typeface="Arial" charset="0"/>
              <a:buNone/>
            </a:pPr>
            <a:r>
              <a:rPr lang="en-US" altLang="en-US">
                <a:latin typeface="Calibri" charset="0"/>
                <a:ea typeface="標楷體" charset="-120"/>
              </a:rPr>
              <a:t>Pick a random training example “(input, label)”</a:t>
            </a:r>
          </a:p>
          <a:p>
            <a:pPr marL="400050" lvl="1" indent="0">
              <a:buFont typeface="Arial" charset="0"/>
              <a:buNone/>
            </a:pPr>
            <a:r>
              <a:rPr lang="en-US" altLang="en-US">
                <a:latin typeface="Calibri" charset="0"/>
                <a:ea typeface="標楷體" charset="-120"/>
              </a:rPr>
              <a:t>Run neural network on “input”</a:t>
            </a:r>
          </a:p>
          <a:p>
            <a:pPr marL="400050" lvl="1" indent="0">
              <a:buFont typeface="Arial" charset="0"/>
              <a:buNone/>
            </a:pPr>
            <a: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Adjust weights on edges to make output closer to “label”</a:t>
            </a: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C3D982F-8771-9741-9D39-98715327AAD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6013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</p:spTree>
    <p:extLst>
      <p:ext uri="{BB962C8B-B14F-4D97-AF65-F5344CB8AC3E}">
        <p14:creationId xmlns:p14="http://schemas.microsoft.com/office/powerpoint/2010/main" val="142697014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F15580E-8132-694A-B5BE-6F2374C7B7F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6013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6" name="Oval 5"/>
          <p:cNvSpPr/>
          <p:nvPr/>
        </p:nvSpPr>
        <p:spPr>
          <a:xfrm>
            <a:off x="2339975" y="3513138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339975" y="4676775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339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356100" y="3513138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3059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3059113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3059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5075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475" name="TextBox 216"/>
          <p:cNvSpPr txBox="1">
            <a:spLocks noChangeArrowheads="1"/>
          </p:cNvSpPr>
          <p:nvPr/>
        </p:nvSpPr>
        <p:spPr bwMode="auto">
          <a:xfrm>
            <a:off x="1724025" y="2420938"/>
            <a:ext cx="511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62476" name="TextBox 216"/>
          <p:cNvSpPr txBox="1">
            <a:spLocks noChangeArrowheads="1"/>
          </p:cNvSpPr>
          <p:nvPr/>
        </p:nvSpPr>
        <p:spPr bwMode="auto">
          <a:xfrm>
            <a:off x="1724025" y="3573463"/>
            <a:ext cx="511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62477" name="TextBox 216"/>
          <p:cNvSpPr txBox="1">
            <a:spLocks noChangeArrowheads="1"/>
          </p:cNvSpPr>
          <p:nvPr/>
        </p:nvSpPr>
        <p:spPr bwMode="auto">
          <a:xfrm>
            <a:off x="1692275" y="4868863"/>
            <a:ext cx="509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3</a:t>
            </a:r>
          </a:p>
        </p:txBody>
      </p:sp>
      <p:sp>
        <p:nvSpPr>
          <p:cNvPr id="62478" name="TextBox 216"/>
          <p:cNvSpPr txBox="1">
            <a:spLocks noChangeArrowheads="1"/>
          </p:cNvSpPr>
          <p:nvPr/>
        </p:nvSpPr>
        <p:spPr bwMode="auto">
          <a:xfrm>
            <a:off x="6588125" y="3573463"/>
            <a:ext cx="395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62479" name="TextBox 216"/>
          <p:cNvSpPr txBox="1">
            <a:spLocks noChangeArrowheads="1"/>
          </p:cNvSpPr>
          <p:nvPr/>
        </p:nvSpPr>
        <p:spPr bwMode="auto">
          <a:xfrm>
            <a:off x="3276600" y="2492375"/>
            <a:ext cx="941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-0.21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2480" name="TextBox 216"/>
          <p:cNvSpPr txBox="1">
            <a:spLocks noChangeArrowheads="1"/>
          </p:cNvSpPr>
          <p:nvPr/>
        </p:nvSpPr>
        <p:spPr bwMode="auto">
          <a:xfrm>
            <a:off x="3340100" y="3471863"/>
            <a:ext cx="668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0.3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2481" name="TextBox 216"/>
          <p:cNvSpPr txBox="1">
            <a:spLocks noChangeArrowheads="1"/>
          </p:cNvSpPr>
          <p:nvPr/>
        </p:nvSpPr>
        <p:spPr bwMode="auto">
          <a:xfrm>
            <a:off x="3335338" y="4695825"/>
            <a:ext cx="668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0.7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2482" name="TextBox 216"/>
          <p:cNvSpPr txBox="1">
            <a:spLocks noChangeArrowheads="1"/>
          </p:cNvSpPr>
          <p:nvPr/>
        </p:nvSpPr>
        <p:spPr bwMode="auto">
          <a:xfrm>
            <a:off x="3232150" y="1557338"/>
            <a:ext cx="1290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Weights</a:t>
            </a:r>
            <a:endParaRPr lang="en-US" altLang="en-US" baseline="-25000">
              <a:solidFill>
                <a:srgbClr val="FF0000"/>
              </a:solidFill>
            </a:endParaRPr>
          </a:p>
        </p:txBody>
      </p:sp>
      <p:sp>
        <p:nvSpPr>
          <p:cNvPr id="62483" name="TextBox 216"/>
          <p:cNvSpPr txBox="1">
            <a:spLocks noChangeArrowheads="1"/>
          </p:cNvSpPr>
          <p:nvPr/>
        </p:nvSpPr>
        <p:spPr bwMode="auto">
          <a:xfrm>
            <a:off x="269875" y="3644900"/>
            <a:ext cx="102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accent1"/>
                </a:solidFill>
              </a:rPr>
              <a:t>Inputs</a:t>
            </a:r>
            <a:endParaRPr lang="en-US" altLang="en-US" baseline="-25000">
              <a:solidFill>
                <a:schemeClr val="accent1"/>
              </a:solidFill>
            </a:endParaRPr>
          </a:p>
        </p:txBody>
      </p:sp>
      <p:sp>
        <p:nvSpPr>
          <p:cNvPr id="62484" name="TextBox 216"/>
          <p:cNvSpPr txBox="1">
            <a:spLocks noChangeArrowheads="1"/>
          </p:cNvSpPr>
          <p:nvPr/>
        </p:nvSpPr>
        <p:spPr bwMode="auto">
          <a:xfrm>
            <a:off x="684213" y="620713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i="1"/>
              <a:t>y = max ( 0, </a:t>
            </a:r>
            <a:r>
              <a:rPr lang="en-US" altLang="en-US" sz="3200" i="1">
                <a:solidFill>
                  <a:srgbClr val="FF0000"/>
                </a:solidFill>
              </a:rPr>
              <a:t>-0.21 </a:t>
            </a:r>
            <a:r>
              <a:rPr lang="en-US" altLang="en-US" sz="3200" i="1"/>
              <a:t>* x</a:t>
            </a:r>
            <a:r>
              <a:rPr lang="en-US" altLang="en-US" sz="3200" i="1" baseline="-25000"/>
              <a:t>1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0.3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2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0.7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3 </a:t>
            </a:r>
            <a:r>
              <a:rPr lang="en-US" altLang="en-US" sz="3200" i="1"/>
              <a:t>)</a:t>
            </a:r>
            <a:endParaRPr lang="en-US" altLang="en-US" sz="3200" i="1" baseline="-25000"/>
          </a:p>
        </p:txBody>
      </p:sp>
    </p:spTree>
    <p:extLst>
      <p:ext uri="{BB962C8B-B14F-4D97-AF65-F5344CB8AC3E}">
        <p14:creationId xmlns:p14="http://schemas.microsoft.com/office/powerpoint/2010/main" val="304471299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46FD164-2D27-3A41-831A-BFE0C932D0B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6013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6" name="Oval 5"/>
          <p:cNvSpPr/>
          <p:nvPr/>
        </p:nvSpPr>
        <p:spPr>
          <a:xfrm>
            <a:off x="2339975" y="3513138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339975" y="4676775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339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356100" y="3513138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3059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3059113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3059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5075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499" name="TextBox 216"/>
          <p:cNvSpPr txBox="1">
            <a:spLocks noChangeArrowheads="1"/>
          </p:cNvSpPr>
          <p:nvPr/>
        </p:nvSpPr>
        <p:spPr bwMode="auto">
          <a:xfrm>
            <a:off x="1724025" y="2420938"/>
            <a:ext cx="511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63500" name="TextBox 216"/>
          <p:cNvSpPr txBox="1">
            <a:spLocks noChangeArrowheads="1"/>
          </p:cNvSpPr>
          <p:nvPr/>
        </p:nvSpPr>
        <p:spPr bwMode="auto">
          <a:xfrm>
            <a:off x="1724025" y="3573463"/>
            <a:ext cx="511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63501" name="TextBox 216"/>
          <p:cNvSpPr txBox="1">
            <a:spLocks noChangeArrowheads="1"/>
          </p:cNvSpPr>
          <p:nvPr/>
        </p:nvSpPr>
        <p:spPr bwMode="auto">
          <a:xfrm>
            <a:off x="1692275" y="4868863"/>
            <a:ext cx="509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3</a:t>
            </a:r>
          </a:p>
        </p:txBody>
      </p:sp>
      <p:sp>
        <p:nvSpPr>
          <p:cNvPr id="63502" name="TextBox 216"/>
          <p:cNvSpPr txBox="1">
            <a:spLocks noChangeArrowheads="1"/>
          </p:cNvSpPr>
          <p:nvPr/>
        </p:nvSpPr>
        <p:spPr bwMode="auto">
          <a:xfrm>
            <a:off x="6588125" y="3573463"/>
            <a:ext cx="395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63503" name="TextBox 216"/>
          <p:cNvSpPr txBox="1">
            <a:spLocks noChangeArrowheads="1"/>
          </p:cNvSpPr>
          <p:nvPr/>
        </p:nvSpPr>
        <p:spPr bwMode="auto">
          <a:xfrm>
            <a:off x="3276600" y="2492375"/>
            <a:ext cx="941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6600"/>
                </a:solidFill>
              </a:rPr>
              <a:t>-0.21</a:t>
            </a:r>
            <a:endParaRPr lang="en-US" altLang="en-US" i="1" baseline="-25000">
              <a:solidFill>
                <a:srgbClr val="FF6600"/>
              </a:solidFill>
            </a:endParaRPr>
          </a:p>
        </p:txBody>
      </p:sp>
      <p:sp>
        <p:nvSpPr>
          <p:cNvPr id="63504" name="TextBox 216"/>
          <p:cNvSpPr txBox="1">
            <a:spLocks noChangeArrowheads="1"/>
          </p:cNvSpPr>
          <p:nvPr/>
        </p:nvSpPr>
        <p:spPr bwMode="auto">
          <a:xfrm>
            <a:off x="3340100" y="3471863"/>
            <a:ext cx="668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6600"/>
                </a:solidFill>
              </a:rPr>
              <a:t>0.3</a:t>
            </a:r>
            <a:endParaRPr lang="en-US" altLang="en-US" i="1" baseline="-25000">
              <a:solidFill>
                <a:srgbClr val="FF6600"/>
              </a:solidFill>
            </a:endParaRPr>
          </a:p>
        </p:txBody>
      </p:sp>
      <p:sp>
        <p:nvSpPr>
          <p:cNvPr id="63505" name="TextBox 216"/>
          <p:cNvSpPr txBox="1">
            <a:spLocks noChangeArrowheads="1"/>
          </p:cNvSpPr>
          <p:nvPr/>
        </p:nvSpPr>
        <p:spPr bwMode="auto">
          <a:xfrm>
            <a:off x="3249613" y="4695825"/>
            <a:ext cx="8397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0.65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3506" name="TextBox 216"/>
          <p:cNvSpPr txBox="1">
            <a:spLocks noChangeArrowheads="1"/>
          </p:cNvSpPr>
          <p:nvPr/>
        </p:nvSpPr>
        <p:spPr bwMode="auto">
          <a:xfrm>
            <a:off x="3232150" y="1557338"/>
            <a:ext cx="1290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Weights</a:t>
            </a:r>
            <a:endParaRPr lang="en-US" altLang="en-US" baseline="-25000">
              <a:solidFill>
                <a:srgbClr val="FF0000"/>
              </a:solidFill>
            </a:endParaRPr>
          </a:p>
        </p:txBody>
      </p:sp>
      <p:sp>
        <p:nvSpPr>
          <p:cNvPr id="63507" name="TextBox 216"/>
          <p:cNvSpPr txBox="1">
            <a:spLocks noChangeArrowheads="1"/>
          </p:cNvSpPr>
          <p:nvPr/>
        </p:nvSpPr>
        <p:spPr bwMode="auto">
          <a:xfrm>
            <a:off x="269875" y="3644900"/>
            <a:ext cx="102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accent1"/>
                </a:solidFill>
              </a:rPr>
              <a:t>Inputs</a:t>
            </a:r>
            <a:endParaRPr lang="en-US" altLang="en-US" baseline="-25000">
              <a:solidFill>
                <a:schemeClr val="accent1"/>
              </a:solidFill>
            </a:endParaRPr>
          </a:p>
        </p:txBody>
      </p:sp>
      <p:sp>
        <p:nvSpPr>
          <p:cNvPr id="63508" name="TextBox 216"/>
          <p:cNvSpPr txBox="1">
            <a:spLocks noChangeArrowheads="1"/>
          </p:cNvSpPr>
          <p:nvPr/>
        </p:nvSpPr>
        <p:spPr bwMode="auto">
          <a:xfrm>
            <a:off x="727075" y="44450"/>
            <a:ext cx="838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/>
              <a:t>Next time:</a:t>
            </a:r>
          </a:p>
          <a:p>
            <a:pPr algn="ctr" eaLnBrk="1" hangingPunct="1"/>
            <a:r>
              <a:rPr lang="en-US" altLang="en-US" sz="3200" i="1"/>
              <a:t>y = max ( 0, </a:t>
            </a:r>
            <a:r>
              <a:rPr lang="en-US" altLang="en-US" sz="3200" i="1">
                <a:solidFill>
                  <a:srgbClr val="FF0000"/>
                </a:solidFill>
              </a:rPr>
              <a:t>-0.23 </a:t>
            </a:r>
            <a:r>
              <a:rPr lang="en-US" altLang="en-US" sz="3200" i="1"/>
              <a:t>* x</a:t>
            </a:r>
            <a:r>
              <a:rPr lang="en-US" altLang="en-US" sz="3200" i="1" baseline="-25000"/>
              <a:t>1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0.31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2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0.65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3 </a:t>
            </a:r>
            <a:r>
              <a:rPr lang="en-US" altLang="en-US" sz="3200" i="1"/>
              <a:t>)</a:t>
            </a:r>
            <a:endParaRPr lang="en-US" altLang="en-US" sz="3200" i="1" baseline="-25000"/>
          </a:p>
        </p:txBody>
      </p:sp>
      <p:sp>
        <p:nvSpPr>
          <p:cNvPr id="63509" name="TextBox 216"/>
          <p:cNvSpPr txBox="1">
            <a:spLocks noChangeArrowheads="1"/>
          </p:cNvSpPr>
          <p:nvPr/>
        </p:nvSpPr>
        <p:spPr bwMode="auto">
          <a:xfrm>
            <a:off x="684213" y="1044575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i="1"/>
              <a:t>y = max ( 0, </a:t>
            </a:r>
            <a:r>
              <a:rPr lang="en-US" altLang="en-US" sz="3200" i="1">
                <a:solidFill>
                  <a:srgbClr val="FF0000"/>
                </a:solidFill>
              </a:rPr>
              <a:t>-0.21 </a:t>
            </a:r>
            <a:r>
              <a:rPr lang="en-US" altLang="en-US" sz="3200" i="1"/>
              <a:t>* x</a:t>
            </a:r>
            <a:r>
              <a:rPr lang="en-US" altLang="en-US" sz="3200" i="1" baseline="-25000"/>
              <a:t>1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0.3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2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0.7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3 </a:t>
            </a:r>
            <a:r>
              <a:rPr lang="en-US" altLang="en-US" sz="3200" i="1"/>
              <a:t>)</a:t>
            </a:r>
            <a:endParaRPr lang="en-US" altLang="en-US" sz="3200" i="1" baseline="-25000"/>
          </a:p>
        </p:txBody>
      </p:sp>
      <p:sp>
        <p:nvSpPr>
          <p:cNvPr id="63510" name="TextBox 216"/>
          <p:cNvSpPr txBox="1">
            <a:spLocks noChangeArrowheads="1"/>
          </p:cNvSpPr>
          <p:nvPr/>
        </p:nvSpPr>
        <p:spPr bwMode="auto">
          <a:xfrm>
            <a:off x="3276600" y="2205038"/>
            <a:ext cx="941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-0.23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3511" name="TextBox 216"/>
          <p:cNvSpPr txBox="1">
            <a:spLocks noChangeArrowheads="1"/>
          </p:cNvSpPr>
          <p:nvPr/>
        </p:nvSpPr>
        <p:spPr bwMode="auto">
          <a:xfrm>
            <a:off x="3254375" y="3182938"/>
            <a:ext cx="839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0.31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3512" name="TextBox 216"/>
          <p:cNvSpPr txBox="1">
            <a:spLocks noChangeArrowheads="1"/>
          </p:cNvSpPr>
          <p:nvPr/>
        </p:nvSpPr>
        <p:spPr bwMode="auto">
          <a:xfrm>
            <a:off x="3327400" y="5013325"/>
            <a:ext cx="668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6600"/>
                </a:solidFill>
              </a:rPr>
              <a:t>0.7</a:t>
            </a:r>
            <a:endParaRPr lang="en-US" altLang="en-US" i="1" baseline="-25000">
              <a:solidFill>
                <a:srgbClr val="FF66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3348038" y="5157788"/>
            <a:ext cx="576262" cy="215900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3419475" y="3573463"/>
            <a:ext cx="576263" cy="215900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3500438" y="2636838"/>
            <a:ext cx="576262" cy="215900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63509" idx="1"/>
          </p:cNvCxnSpPr>
          <p:nvPr/>
        </p:nvCxnSpPr>
        <p:spPr>
          <a:xfrm>
            <a:off x="684213" y="1336675"/>
            <a:ext cx="7920037" cy="4763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46058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911669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chemeClr val="accent1"/>
                </a:solidFill>
              </a:rPr>
              <a:t>Optimizer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Stochastic Gradient Descent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(SGD)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117</a:t>
            </a:fld>
            <a:endParaRPr lang="zh-TW" alt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475657" y="2492896"/>
            <a:ext cx="15869" cy="36004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475656" y="6093296"/>
            <a:ext cx="5256584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216"/>
          <p:cNvSpPr txBox="1">
            <a:spLocks noChangeArrowheads="1"/>
          </p:cNvSpPr>
          <p:nvPr/>
        </p:nvSpPr>
        <p:spPr bwMode="auto">
          <a:xfrm>
            <a:off x="3764126" y="6093296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/>
              <a:t>w</a:t>
            </a:r>
            <a:endParaRPr lang="en-US" altLang="en-US" i="1" baseline="-25000"/>
          </a:p>
        </p:txBody>
      </p:sp>
      <p:sp>
        <p:nvSpPr>
          <p:cNvPr id="13" name="TextBox 216"/>
          <p:cNvSpPr txBox="1">
            <a:spLocks noChangeArrowheads="1"/>
          </p:cNvSpPr>
          <p:nvPr/>
        </p:nvSpPr>
        <p:spPr bwMode="auto">
          <a:xfrm>
            <a:off x="611560" y="3212976"/>
            <a:ext cx="766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/>
              <a:t>J(w</a:t>
            </a:r>
            <a:r>
              <a:rPr lang="en-US" altLang="en-US" i="1" dirty="0"/>
              <a:t>)</a:t>
            </a:r>
          </a:p>
        </p:txBody>
      </p:sp>
      <p:sp>
        <p:nvSpPr>
          <p:cNvPr id="15" name="Freeform 14"/>
          <p:cNvSpPr/>
          <p:nvPr/>
        </p:nvSpPr>
        <p:spPr>
          <a:xfrm>
            <a:off x="1851567" y="2958599"/>
            <a:ext cx="4232602" cy="2694816"/>
          </a:xfrm>
          <a:custGeom>
            <a:avLst/>
            <a:gdLst>
              <a:gd name="connsiteX0" fmla="*/ 0 w 3515932"/>
              <a:gd name="connsiteY0" fmla="*/ 0 h 2691685"/>
              <a:gd name="connsiteX1" fmla="*/ 1725769 w 3515932"/>
              <a:gd name="connsiteY1" fmla="*/ 2691685 h 2691685"/>
              <a:gd name="connsiteX2" fmla="*/ 3515932 w 3515932"/>
              <a:gd name="connsiteY2" fmla="*/ 0 h 2691685"/>
              <a:gd name="connsiteX0" fmla="*/ 0 w 3515932"/>
              <a:gd name="connsiteY0" fmla="*/ 0 h 2744669"/>
              <a:gd name="connsiteX1" fmla="*/ 1896650 w 3515932"/>
              <a:gd name="connsiteY1" fmla="*/ 2744669 h 2744669"/>
              <a:gd name="connsiteX2" fmla="*/ 3515932 w 3515932"/>
              <a:gd name="connsiteY2" fmla="*/ 0 h 2744669"/>
              <a:gd name="connsiteX0" fmla="*/ 0 w 3515932"/>
              <a:gd name="connsiteY0" fmla="*/ 0 h 2745032"/>
              <a:gd name="connsiteX1" fmla="*/ 1896650 w 3515932"/>
              <a:gd name="connsiteY1" fmla="*/ 2744669 h 2745032"/>
              <a:gd name="connsiteX2" fmla="*/ 3515932 w 3515932"/>
              <a:gd name="connsiteY2" fmla="*/ 0 h 2745032"/>
              <a:gd name="connsiteX0" fmla="*/ 0 w 3515932"/>
              <a:gd name="connsiteY0" fmla="*/ 0 h 2745046"/>
              <a:gd name="connsiteX1" fmla="*/ 1896650 w 3515932"/>
              <a:gd name="connsiteY1" fmla="*/ 2744669 h 2745046"/>
              <a:gd name="connsiteX2" fmla="*/ 3515932 w 3515932"/>
              <a:gd name="connsiteY2" fmla="*/ 0 h 2745046"/>
              <a:gd name="connsiteX0" fmla="*/ 0 w 3515932"/>
              <a:gd name="connsiteY0" fmla="*/ 0 h 2745118"/>
              <a:gd name="connsiteX1" fmla="*/ 1896650 w 3515932"/>
              <a:gd name="connsiteY1" fmla="*/ 2744669 h 2745118"/>
              <a:gd name="connsiteX2" fmla="*/ 3515932 w 3515932"/>
              <a:gd name="connsiteY2" fmla="*/ 0 h 2745118"/>
              <a:gd name="connsiteX0" fmla="*/ 0 w 3515932"/>
              <a:gd name="connsiteY0" fmla="*/ 0 h 2771601"/>
              <a:gd name="connsiteX1" fmla="*/ 1811065 w 3515932"/>
              <a:gd name="connsiteY1" fmla="*/ 2771162 h 2771601"/>
              <a:gd name="connsiteX2" fmla="*/ 3515932 w 3515932"/>
              <a:gd name="connsiteY2" fmla="*/ 0 h 2771601"/>
              <a:gd name="connsiteX0" fmla="*/ 0 w 3515932"/>
              <a:gd name="connsiteY0" fmla="*/ 0 h 2771601"/>
              <a:gd name="connsiteX1" fmla="*/ 1875254 w 3515932"/>
              <a:gd name="connsiteY1" fmla="*/ 2771162 h 2771601"/>
              <a:gd name="connsiteX2" fmla="*/ 3515932 w 3515932"/>
              <a:gd name="connsiteY2" fmla="*/ 0 h 277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5932" h="2771601">
                <a:moveTo>
                  <a:pt x="0" y="0"/>
                </a:moveTo>
                <a:cubicBezTo>
                  <a:pt x="142832" y="1624005"/>
                  <a:pt x="465013" y="2797654"/>
                  <a:pt x="1875254" y="2771162"/>
                </a:cubicBezTo>
                <a:cubicBezTo>
                  <a:pt x="3285495" y="2744670"/>
                  <a:pt x="3515932" y="0"/>
                  <a:pt x="3515932" y="0"/>
                </a:cubicBezTo>
              </a:path>
            </a:pathLst>
          </a:cu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436096" y="3933056"/>
            <a:ext cx="360040" cy="32079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5220072" y="3140969"/>
            <a:ext cx="1008112" cy="2512447"/>
          </a:xfrm>
          <a:prstGeom prst="straightConnector1">
            <a:avLst/>
          </a:prstGeom>
          <a:ln w="38100" cmpd="sng">
            <a:solidFill>
              <a:srgbClr val="C00000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5283282" y="4306007"/>
            <a:ext cx="257108" cy="464755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806015" y="4885709"/>
            <a:ext cx="414057" cy="415499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213158" y="5306691"/>
            <a:ext cx="574866" cy="173362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216"/>
          <p:cNvSpPr txBox="1">
            <a:spLocks noChangeArrowheads="1"/>
          </p:cNvSpPr>
          <p:nvPr/>
        </p:nvSpPr>
        <p:spPr bwMode="auto">
          <a:xfrm>
            <a:off x="4519659" y="3147678"/>
            <a:ext cx="10759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Initial </a:t>
            </a:r>
            <a:br>
              <a:rPr lang="en-US" altLang="en-US">
                <a:solidFill>
                  <a:srgbClr val="FF0000"/>
                </a:solidFill>
              </a:rPr>
            </a:br>
            <a:r>
              <a:rPr lang="en-US" altLang="en-US">
                <a:solidFill>
                  <a:srgbClr val="FF0000"/>
                </a:solidFill>
              </a:rPr>
              <a:t>weight</a:t>
            </a:r>
            <a:endParaRPr lang="en-US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42" name="TextBox 216"/>
          <p:cNvSpPr txBox="1">
            <a:spLocks noChangeArrowheads="1"/>
          </p:cNvSpPr>
          <p:nvPr/>
        </p:nvSpPr>
        <p:spPr bwMode="auto">
          <a:xfrm>
            <a:off x="6059864" y="3332343"/>
            <a:ext cx="14494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C00000"/>
                </a:solidFill>
              </a:rPr>
              <a:t>Gradient</a:t>
            </a:r>
            <a:endParaRPr lang="en-US" altLang="en-US" b="1" baseline="-25000" dirty="0">
              <a:solidFill>
                <a:srgbClr val="C00000"/>
              </a:solidFill>
            </a:endParaRPr>
          </a:p>
        </p:txBody>
      </p:sp>
      <p:sp>
        <p:nvSpPr>
          <p:cNvPr id="43" name="TextBox 216"/>
          <p:cNvSpPr txBox="1">
            <a:spLocks noChangeArrowheads="1"/>
          </p:cNvSpPr>
          <p:nvPr/>
        </p:nvSpPr>
        <p:spPr bwMode="auto">
          <a:xfrm>
            <a:off x="2815883" y="4488656"/>
            <a:ext cx="18101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rgbClr val="FF0000"/>
                </a:solidFill>
              </a:rPr>
              <a:t>Global </a:t>
            </a:r>
            <a:r>
              <a:rPr lang="en-US" altLang="en-US">
                <a:solidFill>
                  <a:srgbClr val="FF0000"/>
                </a:solidFill>
              </a:rPr>
              <a:t>cost </a:t>
            </a:r>
            <a:br>
              <a:rPr lang="en-US" altLang="en-US">
                <a:solidFill>
                  <a:srgbClr val="FF0000"/>
                </a:solidFill>
              </a:rPr>
            </a:br>
            <a:r>
              <a:rPr lang="en-US" altLang="en-US">
                <a:solidFill>
                  <a:srgbClr val="FF0000"/>
                </a:solidFill>
              </a:rPr>
              <a:t>minimum</a:t>
            </a:r>
            <a:endParaRPr lang="en-US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3792122" y="5319654"/>
            <a:ext cx="360040" cy="32079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9394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F7E6F0B-2835-984C-A8A8-66B84017790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45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5500"/>
            <a:ext cx="9144000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16013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</p:spTree>
    <p:extLst>
      <p:ext uri="{BB962C8B-B14F-4D97-AF65-F5344CB8AC3E}">
        <p14:creationId xmlns:p14="http://schemas.microsoft.com/office/powerpoint/2010/main" val="413296360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03" y="150750"/>
            <a:ext cx="8712968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Neural Network and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119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74" y="1556792"/>
            <a:ext cx="8382626" cy="46805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55127" y="6381328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Source: 3Blue1Brown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(2017), But what *is* a Neural Network? | Chapter 1, deep learning,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https://www.youtube.com/watch?v=aircAruvnKk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34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974B4-7F54-AD4D-996C-ABE1527C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2" y="75612"/>
            <a:ext cx="8651875" cy="79208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Computer Vision: Object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ACAE-CF8C-A141-9303-01036FE1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5D2339-C731-2843-BD4B-5A131AF7081B}"/>
              </a:ext>
            </a:extLst>
          </p:cNvPr>
          <p:cNvSpPr/>
          <p:nvPr/>
        </p:nvSpPr>
        <p:spPr>
          <a:xfrm>
            <a:off x="611560" y="6446266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Li Liu,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Wanli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Ouyang,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Xiaogang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Wang, Paul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Fieguth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Jie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Chen,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Xinwang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Liu, and Matti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Pietikäinen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"Deep learning for generic object detection: A survey." International journal of computer vision 128, no. 2 (2020): 261-318.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9807D4-39BD-7344-95E6-7AF2BF4C9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4" y="995275"/>
            <a:ext cx="8460432" cy="539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2620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Gradient Descent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how neural networks learn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01216" y="6351711"/>
            <a:ext cx="7643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: 3Blue1Brown (2017), Gradient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descent, how neural networks learn | Chapter 2, deep learning, 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https://www.youtube.com/watch?v=IHZwWFHWa-w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8840"/>
            <a:ext cx="8487653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4385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7200">
                <a:solidFill>
                  <a:schemeClr val="accent1"/>
                </a:solidFill>
              </a:rPr>
              <a:t>Backpropagation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6" y="1628800"/>
            <a:ext cx="8199601" cy="45365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1600" y="6408404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3Blue1Brown (2017), What is backpropagation really doing? | Chapter 3, deep learning,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https://www.youtube.com/watch?v=Ilg3gGewQ5U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3347864" y="1844824"/>
            <a:ext cx="2088232" cy="432048"/>
          </a:xfrm>
          <a:prstGeom prst="rightArrow">
            <a:avLst>
              <a:gd name="adj1" fmla="val 50000"/>
              <a:gd name="adj2" fmla="val 79809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7075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Learning Algorithm</a:t>
            </a:r>
            <a:endParaRPr lang="en-US" altLang="en-US">
              <a:latin typeface="Calibri" charset="0"/>
              <a:ea typeface="標楷體" charset="-120"/>
            </a:endParaRP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107950" y="1844675"/>
            <a:ext cx="8964613" cy="41052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sz="2800">
                <a:latin typeface="Calibri" charset="0"/>
                <a:ea typeface="標楷體" charset="-120"/>
              </a:rPr>
              <a:t>While not done:</a:t>
            </a:r>
          </a:p>
          <a:p>
            <a:pPr marL="400050" lvl="1" indent="0">
              <a:buFont typeface="Arial" charset="0"/>
              <a:buNone/>
            </a:pPr>
            <a:r>
              <a:rPr lang="en-US" altLang="en-US">
                <a:latin typeface="Calibri" charset="0"/>
                <a:ea typeface="標楷體" charset="-120"/>
              </a:rPr>
              <a:t>Pick a random training example “(input, label)”</a:t>
            </a:r>
          </a:p>
          <a:p>
            <a:pPr marL="400050" lvl="1" indent="0">
              <a:buFont typeface="Arial" charset="0"/>
              <a:buNone/>
            </a:pPr>
            <a:r>
              <a:rPr lang="en-US" altLang="en-US">
                <a:latin typeface="Calibri" charset="0"/>
                <a:ea typeface="標楷體" charset="-120"/>
              </a:rPr>
              <a:t>Run neural network on “input”</a:t>
            </a:r>
          </a:p>
          <a:p>
            <a:pPr marL="400050" lvl="1" indent="0">
              <a:buFont typeface="Arial" charset="0"/>
              <a:buNone/>
            </a:pPr>
            <a: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Adjust weights on edges to make output closer to “label”</a:t>
            </a: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C3D982F-8771-9741-9D39-98715327AAD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6013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</p:spTree>
    <p:extLst>
      <p:ext uri="{BB962C8B-B14F-4D97-AF65-F5344CB8AC3E}">
        <p14:creationId xmlns:p14="http://schemas.microsoft.com/office/powerpoint/2010/main" val="297446415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F9978B-5BA0-4541-BD30-31D8FBD0085B}"/>
              </a:ext>
            </a:extLst>
          </p:cNvPr>
          <p:cNvSpPr/>
          <p:nvPr/>
        </p:nvSpPr>
        <p:spPr>
          <a:xfrm>
            <a:off x="7041346" y="3632877"/>
            <a:ext cx="1275070" cy="9630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D6FC5-1341-474C-B1DA-EE817C408342}"/>
              </a:ext>
            </a:extLst>
          </p:cNvPr>
          <p:cNvSpPr/>
          <p:nvPr/>
        </p:nvSpPr>
        <p:spPr>
          <a:xfrm>
            <a:off x="505921" y="3632877"/>
            <a:ext cx="6469553" cy="9630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97170-10AB-E944-BEC5-881FB34C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921" y="0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EC5C-2E2A-DB43-B294-13FDD88A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707F3-520F-EB42-B80E-3E8B0F896D23}"/>
              </a:ext>
            </a:extLst>
          </p:cNvPr>
          <p:cNvSpPr/>
          <p:nvPr/>
        </p:nvSpPr>
        <p:spPr>
          <a:xfrm>
            <a:off x="394769" y="1270501"/>
            <a:ext cx="85042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ourier" pitchFamily="2" charset="0"/>
              </a:rPr>
              <a:t>[</a:t>
            </a:r>
            <a:r>
              <a:rPr lang="en-US" sz="3600" dirty="0">
                <a:solidFill>
                  <a:schemeClr val="accent1"/>
                </a:solidFill>
                <a:latin typeface="Courier" pitchFamily="2" charset="0"/>
              </a:rPr>
              <a:t>100, 110, 120, 130, 140</a:t>
            </a:r>
            <a:r>
              <a:rPr lang="en-US" sz="3600" dirty="0">
                <a:latin typeface="Courier" pitchFamily="2" charset="0"/>
              </a:rPr>
              <a:t>, </a:t>
            </a:r>
            <a:r>
              <a:rPr lang="en-US" sz="3600" dirty="0">
                <a:solidFill>
                  <a:srgbClr val="C00000"/>
                </a:solidFill>
                <a:latin typeface="Courier" pitchFamily="2" charset="0"/>
              </a:rPr>
              <a:t>150</a:t>
            </a:r>
            <a:r>
              <a:rPr lang="en-US" sz="3600" dirty="0">
                <a:latin typeface="Courier" pitchFamily="2" charset="0"/>
              </a:rPr>
              <a:t>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FD57D-E589-364C-9649-A81FB69BF24E}"/>
              </a:ext>
            </a:extLst>
          </p:cNvPr>
          <p:cNvSpPr/>
          <p:nvPr/>
        </p:nvSpPr>
        <p:spPr>
          <a:xfrm>
            <a:off x="453616" y="3794659"/>
            <a:ext cx="7934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urier" pitchFamily="2" charset="0"/>
              </a:rPr>
              <a:t>[100 110 120 130 140] 150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DC7C3-E458-BB41-BC47-53DC92C82678}"/>
              </a:ext>
            </a:extLst>
          </p:cNvPr>
          <p:cNvSpPr txBox="1"/>
          <p:nvPr/>
        </p:nvSpPr>
        <p:spPr>
          <a:xfrm>
            <a:off x="3419872" y="2900475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34443-BCBA-0140-8795-663047127E37}"/>
              </a:ext>
            </a:extLst>
          </p:cNvPr>
          <p:cNvSpPr txBox="1"/>
          <p:nvPr/>
        </p:nvSpPr>
        <p:spPr>
          <a:xfrm>
            <a:off x="7439873" y="2900475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9C1E38-E2DB-C047-8B5E-C791789BB3A5}"/>
              </a:ext>
            </a:extLst>
          </p:cNvPr>
          <p:cNvSpPr/>
          <p:nvPr/>
        </p:nvSpPr>
        <p:spPr>
          <a:xfrm>
            <a:off x="3423868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575072-4D45-D545-B47C-E867AC28719F}"/>
              </a:ext>
            </a:extLst>
          </p:cNvPr>
          <p:cNvSpPr/>
          <p:nvPr/>
        </p:nvSpPr>
        <p:spPr>
          <a:xfrm>
            <a:off x="4682010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BD0090-A3CA-E64B-A6AA-E379AEB4F022}"/>
              </a:ext>
            </a:extLst>
          </p:cNvPr>
          <p:cNvSpPr/>
          <p:nvPr/>
        </p:nvSpPr>
        <p:spPr>
          <a:xfrm>
            <a:off x="2165726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584EC0-B59B-6A45-A484-26A45D4A139D}"/>
              </a:ext>
            </a:extLst>
          </p:cNvPr>
          <p:cNvSpPr/>
          <p:nvPr/>
        </p:nvSpPr>
        <p:spPr>
          <a:xfrm>
            <a:off x="907584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0055966-2A68-1244-A6B5-5F6A25EFF115}"/>
              </a:ext>
            </a:extLst>
          </p:cNvPr>
          <p:cNvSpPr/>
          <p:nvPr/>
        </p:nvSpPr>
        <p:spPr>
          <a:xfrm>
            <a:off x="5940152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E85061-8C5E-244E-A102-FAC0C0F3F28A}"/>
              </a:ext>
            </a:extLst>
          </p:cNvPr>
          <p:cNvSpPr/>
          <p:nvPr/>
        </p:nvSpPr>
        <p:spPr>
          <a:xfrm>
            <a:off x="7402195" y="2284864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4933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F9978B-5BA0-4541-BD30-31D8FBD0085B}"/>
              </a:ext>
            </a:extLst>
          </p:cNvPr>
          <p:cNvSpPr/>
          <p:nvPr/>
        </p:nvSpPr>
        <p:spPr>
          <a:xfrm>
            <a:off x="5303473" y="2565493"/>
            <a:ext cx="761134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D6FC5-1341-474C-B1DA-EE817C408342}"/>
              </a:ext>
            </a:extLst>
          </p:cNvPr>
          <p:cNvSpPr/>
          <p:nvPr/>
        </p:nvSpPr>
        <p:spPr>
          <a:xfrm>
            <a:off x="1985526" y="2543505"/>
            <a:ext cx="3209925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97170-10AB-E944-BEC5-881FB34C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921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EC5C-2E2A-DB43-B294-13FDD88A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707F3-520F-EB42-B80E-3E8B0F896D23}"/>
              </a:ext>
            </a:extLst>
          </p:cNvPr>
          <p:cNvSpPr/>
          <p:nvPr/>
        </p:nvSpPr>
        <p:spPr>
          <a:xfrm>
            <a:off x="324085" y="1122348"/>
            <a:ext cx="849463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Courier" pitchFamily="2" charset="0"/>
              </a:rPr>
              <a:t>[</a:t>
            </a:r>
            <a:r>
              <a:rPr lang="en-US" sz="3000" dirty="0">
                <a:solidFill>
                  <a:schemeClr val="accent1"/>
                </a:solidFill>
                <a:latin typeface="Courier" pitchFamily="2" charset="0"/>
              </a:rPr>
              <a:t>10, 20, 30</a:t>
            </a:r>
            <a:r>
              <a:rPr lang="en-US" sz="3000" dirty="0">
                <a:latin typeface="Courier" pitchFamily="2" charset="0"/>
              </a:rPr>
              <a:t>, </a:t>
            </a:r>
            <a:r>
              <a:rPr lang="en-US" sz="3000" dirty="0">
                <a:solidFill>
                  <a:srgbClr val="C00000"/>
                </a:solidFill>
                <a:latin typeface="Courier" pitchFamily="2" charset="0"/>
              </a:rPr>
              <a:t>40</a:t>
            </a:r>
            <a:r>
              <a:rPr lang="en-US" sz="3000" dirty="0">
                <a:latin typeface="Courier" pitchFamily="2" charset="0"/>
              </a:rPr>
              <a:t>, 50, 60, 70, 80, 90]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FD57D-E589-364C-9649-A81FB69BF24E}"/>
              </a:ext>
            </a:extLst>
          </p:cNvPr>
          <p:cNvSpPr/>
          <p:nvPr/>
        </p:nvSpPr>
        <p:spPr>
          <a:xfrm>
            <a:off x="1985527" y="2543505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latin typeface="Courier" pitchFamily="2" charset="0"/>
              </a:rPr>
              <a:t>[10 20 30] 40</a:t>
            </a:r>
          </a:p>
          <a:p>
            <a:r>
              <a:rPr lang="en-US" sz="4000" dirty="0">
                <a:latin typeface="Courier" pitchFamily="2" charset="0"/>
              </a:rPr>
              <a:t>[20 30 40] 50</a:t>
            </a:r>
          </a:p>
          <a:p>
            <a:r>
              <a:rPr lang="en-US" sz="4000" dirty="0">
                <a:latin typeface="Courier" pitchFamily="2" charset="0"/>
              </a:rPr>
              <a:t>[30 40 50] 60</a:t>
            </a:r>
          </a:p>
          <a:p>
            <a:r>
              <a:rPr lang="en-US" sz="4000" dirty="0">
                <a:latin typeface="Courier" pitchFamily="2" charset="0"/>
              </a:rPr>
              <a:t>[40 50 60] 70</a:t>
            </a:r>
          </a:p>
          <a:p>
            <a:r>
              <a:rPr lang="en-US" sz="4000" dirty="0">
                <a:latin typeface="Courier" pitchFamily="2" charset="0"/>
              </a:rPr>
              <a:t>[50 60 70] 80</a:t>
            </a:r>
          </a:p>
          <a:p>
            <a:r>
              <a:rPr lang="en-US" sz="4000" dirty="0">
                <a:latin typeface="Courier" pitchFamily="2" charset="0"/>
              </a:rPr>
              <a:t>[60 70 80] 90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DC7C3-E458-BB41-BC47-53DC92C82678}"/>
              </a:ext>
            </a:extLst>
          </p:cNvPr>
          <p:cNvSpPr txBox="1"/>
          <p:nvPr/>
        </p:nvSpPr>
        <p:spPr>
          <a:xfrm>
            <a:off x="3405492" y="1845121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34443-BCBA-0140-8795-663047127E37}"/>
              </a:ext>
            </a:extLst>
          </p:cNvPr>
          <p:cNvSpPr txBox="1"/>
          <p:nvPr/>
        </p:nvSpPr>
        <p:spPr>
          <a:xfrm>
            <a:off x="5445032" y="1841384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22856957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30352-F726-E740-BD45-D19990B6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76" y="184698"/>
            <a:ext cx="8229600" cy="96814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43741-CFF2-7E4D-94C8-F89C3A893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4B5AFC-0523-9E42-ADE7-4226BB674CF1}"/>
              </a:ext>
            </a:extLst>
          </p:cNvPr>
          <p:cNvSpPr/>
          <p:nvPr/>
        </p:nvSpPr>
        <p:spPr>
          <a:xfrm>
            <a:off x="2865006" y="6488668"/>
            <a:ext cx="2904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https://www.tensorflow.org/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CB06EC-F663-E248-9D71-29F6C0B4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06" y="108240"/>
            <a:ext cx="1681594" cy="377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CBA1F4-C354-2543-97BD-1FBE21CD9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6498"/>
            <a:ext cx="9144000" cy="473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3557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30352-F726-E740-BD45-D19990B6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76" y="184698"/>
            <a:ext cx="8229600" cy="968149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PyTorch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43741-CFF2-7E4D-94C8-F89C3A893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035BBD-CB75-B640-A0B3-21FBEB1AE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623"/>
            <a:ext cx="9144000" cy="51594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234CD6-75F5-EF40-A81C-EA8A8EED6C57}"/>
              </a:ext>
            </a:extLst>
          </p:cNvPr>
          <p:cNvSpPr/>
          <p:nvPr/>
        </p:nvSpPr>
        <p:spPr>
          <a:xfrm>
            <a:off x="3483053" y="6488636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https://pytorch.org/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08834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5BA79-DB90-6246-8E2D-65F7AE20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TensorFlow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13AC8-5C58-D346-BB6B-925352A62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An end-to-end open source </a:t>
            </a:r>
            <a:br>
              <a:rPr lang="en-US" sz="3600" dirty="0"/>
            </a:br>
            <a:r>
              <a:rPr lang="en-US" sz="3600" dirty="0">
                <a:solidFill>
                  <a:schemeClr val="accent1"/>
                </a:solidFill>
              </a:rPr>
              <a:t>machine learning platform</a:t>
            </a:r>
            <a:r>
              <a:rPr lang="en-US" sz="3600" dirty="0"/>
              <a:t>.</a:t>
            </a:r>
          </a:p>
          <a:p>
            <a:r>
              <a:rPr lang="en-US" sz="3600" dirty="0"/>
              <a:t>The core open source library to help you develop and train </a:t>
            </a:r>
            <a:r>
              <a:rPr lang="en-US" sz="3600" dirty="0">
                <a:solidFill>
                  <a:schemeClr val="accent1"/>
                </a:solidFill>
              </a:rPr>
              <a:t>ML models</a:t>
            </a:r>
            <a:r>
              <a:rPr lang="en-US" sz="3600" dirty="0"/>
              <a:t>. </a:t>
            </a:r>
          </a:p>
          <a:p>
            <a:r>
              <a:rPr lang="en-US" sz="3600" dirty="0"/>
              <a:t>Get started quickly by running </a:t>
            </a:r>
            <a:br>
              <a:rPr lang="en-US" sz="3600" dirty="0"/>
            </a:br>
            <a:r>
              <a:rPr lang="en-US" sz="3600" dirty="0" err="1">
                <a:solidFill>
                  <a:schemeClr val="accent1"/>
                </a:solidFill>
              </a:rPr>
              <a:t>Colab</a:t>
            </a:r>
            <a:r>
              <a:rPr lang="en-US" sz="3600" dirty="0">
                <a:solidFill>
                  <a:schemeClr val="accent1"/>
                </a:solidFill>
              </a:rPr>
              <a:t> notebooks</a:t>
            </a:r>
            <a:r>
              <a:rPr lang="en-US" sz="3600" dirty="0"/>
              <a:t> directly in your browser.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AD30B-1A33-6741-B35C-CE9E2880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BE9CC8-2A25-FA4A-9598-7AEA33CF5BFC}"/>
              </a:ext>
            </a:extLst>
          </p:cNvPr>
          <p:cNvSpPr/>
          <p:nvPr/>
        </p:nvSpPr>
        <p:spPr>
          <a:xfrm>
            <a:off x="2865006" y="6488668"/>
            <a:ext cx="2904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https://www.tensorflow.org/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768E5B-60A3-CB4D-A5B4-B71AF2673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06" y="138220"/>
            <a:ext cx="2717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8538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CEA7E-51F2-E84E-A61E-DB3DBC506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986" y="256322"/>
            <a:ext cx="8229600" cy="95455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Why TensorFlow 2.0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0FDB5-2969-AF4D-8BA8-2D4D34E50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15B122-BD85-0048-BAE2-F64C6C8A7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86" y="1417638"/>
            <a:ext cx="8686800" cy="4775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B4BFA1-DDF5-A348-9B8E-47A12B03E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4846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026EC-8115-764B-B087-3811EC1EF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TensorFlow 2.0 vs. 1.X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40274-375D-4440-94AA-A85AC8DF0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8DE8A1-E708-6644-B09A-0C813AB89298}"/>
              </a:ext>
            </a:extLst>
          </p:cNvPr>
          <p:cNvSpPr/>
          <p:nvPr/>
        </p:nvSpPr>
        <p:spPr>
          <a:xfrm>
            <a:off x="167929" y="2220427"/>
            <a:ext cx="8888672" cy="2308324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D81B60"/>
                </a:solidFill>
                <a:latin typeface="Courier" pitchFamily="2" charset="0"/>
              </a:rPr>
              <a:t># TensorFlow 2.0</a:t>
            </a:r>
            <a:br>
              <a:rPr lang="en-US" sz="3200" dirty="0">
                <a:latin typeface="Courier" pitchFamily="2" charset="0"/>
              </a:rPr>
            </a:br>
            <a:r>
              <a:rPr lang="en-US" sz="3200" dirty="0">
                <a:latin typeface="Courier" pitchFamily="2" charset="0"/>
              </a:rPr>
              <a:t>outputs = f(input)</a:t>
            </a:r>
          </a:p>
          <a:p>
            <a:endParaRPr lang="en-US" sz="1600" dirty="0">
              <a:solidFill>
                <a:srgbClr val="D81B60"/>
              </a:solidFill>
              <a:latin typeface="Courier" pitchFamily="2" charset="0"/>
            </a:endParaRPr>
          </a:p>
          <a:p>
            <a:r>
              <a:rPr lang="en-US" sz="3200" dirty="0">
                <a:solidFill>
                  <a:srgbClr val="D81B60"/>
                </a:solidFill>
                <a:latin typeface="Courier" pitchFamily="2" charset="0"/>
              </a:rPr>
              <a:t># TensorFlow 1.X</a:t>
            </a:r>
            <a:br>
              <a:rPr lang="en-US" sz="1600" dirty="0">
                <a:latin typeface="Courier" pitchFamily="2" charset="0"/>
              </a:rPr>
            </a:br>
            <a:r>
              <a:rPr lang="en-US" sz="1600" dirty="0">
                <a:latin typeface="Courier" pitchFamily="2" charset="0"/>
              </a:rPr>
              <a:t>outputs = </a:t>
            </a:r>
            <a:r>
              <a:rPr lang="en-US" sz="1600" dirty="0" err="1">
                <a:latin typeface="Courier" pitchFamily="2" charset="0"/>
              </a:rPr>
              <a:t>session.run</a:t>
            </a:r>
            <a:r>
              <a:rPr lang="en-US" sz="1600" dirty="0">
                <a:latin typeface="Courier" pitchFamily="2" charset="0"/>
              </a:rPr>
              <a:t>(f(placeholder), </a:t>
            </a:r>
            <a:r>
              <a:rPr lang="en-US" sz="1600" dirty="0" err="1">
                <a:latin typeface="Courier" pitchFamily="2" charset="0"/>
              </a:rPr>
              <a:t>feed_dict</a:t>
            </a:r>
            <a:r>
              <a:rPr lang="en-US" sz="1600" dirty="0">
                <a:latin typeface="Courier" pitchFamily="2" charset="0"/>
              </a:rPr>
              <a:t>={placeholder: input})</a:t>
            </a:r>
            <a:br>
              <a:rPr lang="en-US" sz="1600" dirty="0">
                <a:latin typeface="Courier" pitchFamily="2" charset="0"/>
              </a:rPr>
            </a:br>
            <a:endParaRPr lang="en-US" sz="1600" dirty="0">
              <a:latin typeface="Courier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4AE433-D689-0E42-B8B4-26AA94FE0EB9}"/>
              </a:ext>
            </a:extLst>
          </p:cNvPr>
          <p:cNvSpPr txBox="1"/>
          <p:nvPr/>
        </p:nvSpPr>
        <p:spPr>
          <a:xfrm>
            <a:off x="1729947" y="6558776"/>
            <a:ext cx="6079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/>
              <a:t> </a:t>
            </a:r>
            <a:r>
              <a:rPr lang="en-US" sz="1200" dirty="0">
                <a:hlinkClick r:id="rId2"/>
              </a:rPr>
              <a:t>https://www.tensorflow.org/guide/effective_tf2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39663E-637E-E64A-90A4-7D2F7DDCF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00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09CB8-1699-4645-A6E4-17D9DE231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732" y="90449"/>
            <a:ext cx="8464748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YOLOv4: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Optimal Speed and Accuracy of Object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E2E70-E04B-2D4F-B148-7B67E1E5A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9F86D6-C91F-4146-961D-F6742D16094C}"/>
              </a:ext>
            </a:extLst>
          </p:cNvPr>
          <p:cNvSpPr/>
          <p:nvPr/>
        </p:nvSpPr>
        <p:spPr>
          <a:xfrm>
            <a:off x="534380" y="6457890"/>
            <a:ext cx="8075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Alexey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Bochkovskiy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Chien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-Yao Wang, and Hong-Yuan Mark Liao. "YOLOv4: Optimal Speed and Accuracy of Object Detection."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preprint arXiv:2004.10934 (2020).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D671E0-49AA-A145-B42A-0508B56EC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38" y="1416963"/>
            <a:ext cx="6366536" cy="504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9653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93BC6-A982-0E4E-9FD1-6F36A1725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932"/>
            <a:ext cx="8229600" cy="72219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TensorFlow 2.0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5629-A0D8-3D48-84B6-E4287114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130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407480-FE1F-5049-A936-4FA920CCB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174" y="846253"/>
            <a:ext cx="6976870" cy="56751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B2E1BB6-4F4E-AA4E-BBD8-F35DA6F2D2E2}"/>
              </a:ext>
            </a:extLst>
          </p:cNvPr>
          <p:cNvSpPr/>
          <p:nvPr/>
        </p:nvSpPr>
        <p:spPr>
          <a:xfrm>
            <a:off x="2288728" y="6466443"/>
            <a:ext cx="38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https://www.tensorflow.org/overview/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2FF8798-4DD7-7B41-A494-5DE1DDAB0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4689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93BC6-A982-0E4E-9FD1-6F36A1725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TensorFlow 2 Quick Start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5629-A0D8-3D48-84B6-E4287114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131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2E1BB6-4F4E-AA4E-BBD8-F35DA6F2D2E2}"/>
              </a:ext>
            </a:extLst>
          </p:cNvPr>
          <p:cNvSpPr/>
          <p:nvPr/>
        </p:nvSpPr>
        <p:spPr>
          <a:xfrm>
            <a:off x="684779" y="6542011"/>
            <a:ext cx="74394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2"/>
              </a:rPr>
              <a:t>https://colab.research.google.com/github/tensorflow/docs/blob/master/site/en/tutorials/quickstart/beginner.ipynb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FB0EE5-093D-7648-AD4D-C1BD2C74A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78" y="1417638"/>
            <a:ext cx="8686800" cy="49638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1F10A5-3B65-6546-B3B4-7BC71CFD3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742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2D4C5-64A6-8349-BA59-E8F0B7FB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TensorFlow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Image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02EA2-2DCF-ED44-93D7-519C66459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6BA261-46F5-B648-9FEF-D51A3DC35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01" y="1417638"/>
            <a:ext cx="8747315" cy="49675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D4A97A8-2BDE-0B4F-A24D-136CDC697A65}"/>
              </a:ext>
            </a:extLst>
          </p:cNvPr>
          <p:cNvSpPr/>
          <p:nvPr/>
        </p:nvSpPr>
        <p:spPr>
          <a:xfrm>
            <a:off x="1401581" y="6536350"/>
            <a:ext cx="5988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https://www.tensorflow.org/tutorials/keras/classification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1CB4AE-D2E7-D64A-92E7-52C0FB1C7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3929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2D4C5-64A6-8349-BA59-E8F0B7FB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Image Classification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Fashion MNIST dataset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02EA2-2DCF-ED44-93D7-519C66459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4A97A8-2BDE-0B4F-A24D-136CDC697A65}"/>
              </a:ext>
            </a:extLst>
          </p:cNvPr>
          <p:cNvSpPr/>
          <p:nvPr/>
        </p:nvSpPr>
        <p:spPr>
          <a:xfrm>
            <a:off x="1401581" y="6536350"/>
            <a:ext cx="5988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https://www.tensorflow.org/tutorials/keras/classification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E99D19-E33A-204E-9EC8-0A47A458B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439" y="1528816"/>
            <a:ext cx="5859122" cy="4896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67E56A-E3E0-4A41-91AD-1A78CF562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3944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2D4C5-64A6-8349-BA59-E8F0B7FB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Classification with TF Hub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02EA2-2DCF-ED44-93D7-519C66459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4A97A8-2BDE-0B4F-A24D-136CDC697A65}"/>
              </a:ext>
            </a:extLst>
          </p:cNvPr>
          <p:cNvSpPr/>
          <p:nvPr/>
        </p:nvSpPr>
        <p:spPr>
          <a:xfrm>
            <a:off x="929390" y="6514036"/>
            <a:ext cx="72852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https://www.tensorflow.org/tutorials/keras/text_classification_with_hub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1CB4AE-D2E7-D64A-92E7-52C0FB1C7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06" y="108240"/>
            <a:ext cx="1681594" cy="377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04D6AB-D20F-C74D-80B9-F8410E423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7718"/>
            <a:ext cx="9144000" cy="516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7387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2D4C5-64A6-8349-BA59-E8F0B7FB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Classification with Pre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02EA2-2DCF-ED44-93D7-519C66459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4A97A8-2BDE-0B4F-A24D-136CDC697A65}"/>
              </a:ext>
            </a:extLst>
          </p:cNvPr>
          <p:cNvSpPr/>
          <p:nvPr/>
        </p:nvSpPr>
        <p:spPr>
          <a:xfrm>
            <a:off x="1033769" y="6525313"/>
            <a:ext cx="67785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https://www.tensorflow.org/tutorials/keras/text_classification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1CB4AE-D2E7-D64A-92E7-52C0FB1C7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06" y="108240"/>
            <a:ext cx="1681594" cy="377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366F19-C334-6E4E-813E-D4AAD7908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73818"/>
            <a:ext cx="9144000" cy="513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1212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A12A1-6339-F948-A101-F7B855EA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9A6FC2-20A4-7A46-B407-2205229E8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2668"/>
            <a:ext cx="9144000" cy="51512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765051E-0BE7-694F-B4C1-AF34FDBFC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Regression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4357D5-EB3C-C446-A7A8-807751DD21A7}"/>
              </a:ext>
            </a:extLst>
          </p:cNvPr>
          <p:cNvSpPr/>
          <p:nvPr/>
        </p:nvSpPr>
        <p:spPr>
          <a:xfrm>
            <a:off x="1401581" y="6536350"/>
            <a:ext cx="5988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https://www.tensorflow.org/tutorials/keras/regression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F34578-F481-D849-8353-0DBF29520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8974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93BC6-A982-0E4E-9FD1-6F36A1725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47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TensorFlow 2.0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Time Series Forecasting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5629-A0D8-3D48-84B6-E4287114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318275-46F4-0B4A-AFB1-21E848057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19" y="1462608"/>
            <a:ext cx="8757560" cy="48043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3FDA5F-AA9C-BC41-81A9-D53D3161D0B1}"/>
              </a:ext>
            </a:extLst>
          </p:cNvPr>
          <p:cNvSpPr/>
          <p:nvPr/>
        </p:nvSpPr>
        <p:spPr>
          <a:xfrm>
            <a:off x="1026825" y="6466443"/>
            <a:ext cx="6745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https://www.tensorflow.org/tutorials/structured_data/time_series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45783A-B202-534C-A564-2E094C327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06" y="108240"/>
            <a:ext cx="1681594" cy="3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8900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ED018-8EF2-0A45-9170-DCCB5408C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1667"/>
            <a:ext cx="8229600" cy="10759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Basic Classification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Fashion MNIST Image Classification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BA30E-D012-BF44-9FDE-15C839D8B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8139CF-281D-AD43-8025-AE0B0C691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4682"/>
            <a:ext cx="9144000" cy="50565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E32EE7-C0C2-5B43-B232-6D1D61C6DD51}"/>
              </a:ext>
            </a:extLst>
          </p:cNvPr>
          <p:cNvSpPr/>
          <p:nvPr/>
        </p:nvSpPr>
        <p:spPr>
          <a:xfrm>
            <a:off x="107504" y="1228700"/>
            <a:ext cx="8784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https://colab.research.google.com/drive/19PJOJi1vn1kjcutlzNHjRSLbeVl4kd5z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AEAB57-D6D2-C04C-8052-2630197CEEFD}"/>
              </a:ext>
            </a:extLst>
          </p:cNvPr>
          <p:cNvSpPr/>
          <p:nvPr/>
        </p:nvSpPr>
        <p:spPr>
          <a:xfrm>
            <a:off x="376707" y="6608427"/>
            <a:ext cx="83905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4"/>
              </a:rPr>
              <a:t>https://colab.research.google.com/github/tensorflow/docs/blob/master/site/en/tutorials/keras/basic_classification.ipynb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72655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ED018-8EF2-0A45-9170-DCCB5408C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0304"/>
            <a:ext cx="8229600" cy="92727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Text Classification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IMDB Movie Reviews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BA30E-D012-BF44-9FDE-15C839D8B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29E968-112C-1943-9A96-9880F35F1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2333"/>
            <a:ext cx="9144000" cy="51212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7311D2-704C-584F-9B22-964B6127EFC7}"/>
              </a:ext>
            </a:extLst>
          </p:cNvPr>
          <p:cNvSpPr/>
          <p:nvPr/>
        </p:nvSpPr>
        <p:spPr>
          <a:xfrm>
            <a:off x="107504" y="1141341"/>
            <a:ext cx="8856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https://colab.research.google.com/drive/1x16h1GhHsLIrLYtPCvCHaoO1W-i_gror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344DEA-84E5-C546-99DE-B8FC458B6A10}"/>
              </a:ext>
            </a:extLst>
          </p:cNvPr>
          <p:cNvSpPr/>
          <p:nvPr/>
        </p:nvSpPr>
        <p:spPr>
          <a:xfrm>
            <a:off x="376707" y="6608427"/>
            <a:ext cx="83905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>
                <a:hlinkClick r:id="rId4"/>
              </a:rPr>
              <a:t>https://colab.research.google.com/github/tensorflow/docs/blob/master/site/en/tutorials/keras/basic_text_classification.ipynb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27889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Text Analytics and Text Mining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45F35-0B27-5847-A87F-1E0B7A42F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48" y="764704"/>
            <a:ext cx="8453216" cy="585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896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ED018-8EF2-0A45-9170-DCCB5408C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514"/>
            <a:ext cx="8229600" cy="117902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Basic Regression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Predict House Prices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BA30E-D012-BF44-9FDE-15C839D8B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13F92E-A0CD-C14A-8D47-C5A45FD4D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9611"/>
            <a:ext cx="9144000" cy="51066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F4AA8B-B2BE-CC43-907D-A86189093CD0}"/>
              </a:ext>
            </a:extLst>
          </p:cNvPr>
          <p:cNvSpPr/>
          <p:nvPr/>
        </p:nvSpPr>
        <p:spPr>
          <a:xfrm>
            <a:off x="186744" y="1163158"/>
            <a:ext cx="8777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https://colab.research.google.com/drive/1v4c8ZHTnRtgd2_25K_AURjR6SCVBRdlj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8AF4B7-337F-5B4F-B33F-9D83C6175316}"/>
              </a:ext>
            </a:extLst>
          </p:cNvPr>
          <p:cNvSpPr/>
          <p:nvPr/>
        </p:nvSpPr>
        <p:spPr>
          <a:xfrm>
            <a:off x="376707" y="6608427"/>
            <a:ext cx="83905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4"/>
              </a:rPr>
              <a:t>https://colab.research.google.com/github/tensorflow/docs/blob/master/site/en/tutorials/keras/basic_regression.ipynb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85523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2894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AD6D5-6F04-664C-905E-6BEBDEC4E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69" y="1308532"/>
            <a:ext cx="8801891" cy="52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019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142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https://www.amazon.com/Hands-Machine-Learning-Scikit-Learn-TensorFlow/dp/1492032646/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Aurélien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Géron</a:t>
            </a:r>
            <a:r>
              <a:rPr lang="en-US" sz="2400" dirty="0">
                <a:solidFill>
                  <a:schemeClr val="accent1"/>
                </a:solidFill>
              </a:rPr>
              <a:t> (2019),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>Hands-On Machine Learning with </a:t>
            </a:r>
            <a:r>
              <a:rPr lang="en-US" sz="2200" dirty="0" err="1">
                <a:solidFill>
                  <a:srgbClr val="FF0000"/>
                </a:solidFill>
              </a:rPr>
              <a:t>Scikit</a:t>
            </a:r>
            <a:r>
              <a:rPr lang="en-US" sz="2200" dirty="0">
                <a:solidFill>
                  <a:srgbClr val="FF0000"/>
                </a:solidFill>
              </a:rPr>
              <a:t>-Learn, </a:t>
            </a:r>
            <a:r>
              <a:rPr lang="en-US" sz="2200" dirty="0" err="1">
                <a:solidFill>
                  <a:srgbClr val="FF0000"/>
                </a:solidFill>
              </a:rPr>
              <a:t>Keras</a:t>
            </a:r>
            <a:r>
              <a:rPr lang="en-US" sz="2200" dirty="0">
                <a:solidFill>
                  <a:srgbClr val="FF0000"/>
                </a:solidFill>
              </a:rPr>
              <a:t>, and TensorFlow: Concepts, Tools, and Techniques to Build Intelligent Systems</a:t>
            </a:r>
            <a:r>
              <a:rPr lang="en-US" sz="2400" dirty="0">
                <a:solidFill>
                  <a:schemeClr val="accent1"/>
                </a:solidFill>
              </a:rPr>
              <a:t>, 2nd Edition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O’Reilly Media,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802507-0AE5-7648-810D-FEB972771904}"/>
              </a:ext>
            </a:extLst>
          </p:cNvPr>
          <p:cNvSpPr/>
          <p:nvPr/>
        </p:nvSpPr>
        <p:spPr>
          <a:xfrm>
            <a:off x="2556769" y="6198156"/>
            <a:ext cx="4030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https://github.com/ageron/handson-ml2</a:t>
            </a:r>
            <a:endParaRPr lang="en-US" altLang="zh-T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87681-E43B-D941-AB49-CAFC6F1B1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984" y="1557564"/>
            <a:ext cx="3541014" cy="46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37809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DDBD-93A7-814E-B7F0-6028738B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07" y="57176"/>
            <a:ext cx="8229600" cy="92646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Hands-On Machine Learning with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err="1">
                <a:solidFill>
                  <a:schemeClr val="accent1"/>
                </a:solidFill>
              </a:rPr>
              <a:t>Scikit</a:t>
            </a:r>
            <a:r>
              <a:rPr lang="en-US" sz="3600" dirty="0">
                <a:solidFill>
                  <a:schemeClr val="accent1"/>
                </a:solidFill>
              </a:rPr>
              <a:t>-Learn, </a:t>
            </a:r>
            <a:r>
              <a:rPr lang="en-US" sz="3600" dirty="0" err="1">
                <a:solidFill>
                  <a:schemeClr val="accent1"/>
                </a:solidFill>
              </a:rPr>
              <a:t>Keras</a:t>
            </a:r>
            <a:r>
              <a:rPr lang="en-US" sz="3600" dirty="0">
                <a:solidFill>
                  <a:schemeClr val="accent1"/>
                </a:solidFill>
              </a:rPr>
              <a:t>, and 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4632-2ABB-CC4C-B4A7-42232A83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999F5-596E-4C4B-87C1-36D4257C6215}"/>
              </a:ext>
            </a:extLst>
          </p:cNvPr>
          <p:cNvSpPr/>
          <p:nvPr/>
        </p:nvSpPr>
        <p:spPr>
          <a:xfrm>
            <a:off x="1087395" y="983641"/>
            <a:ext cx="75994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 Neue" panose="02000503000000020004" pitchFamily="2" charset="0"/>
              </a:rPr>
              <a:t>Notebooks</a:t>
            </a: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"/>
              </a:rPr>
              <a:t>The Machine Learning landscape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3"/>
              </a:rPr>
              <a:t>End-to-end Machine Learning project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4"/>
              </a:rPr>
              <a:t>Classification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5"/>
              </a:rPr>
              <a:t>Training Models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6"/>
              </a:rPr>
              <a:t>Support Vector Machines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7"/>
              </a:rPr>
              <a:t>Decision Trees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8"/>
              </a:rPr>
              <a:t>Ensemble Learning and Random Forests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9"/>
              </a:rPr>
              <a:t>Dimensionality Reduction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0"/>
              </a:rPr>
              <a:t>Unsupervised Learning Techniques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Artificial Neural Nets with Keras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 Deep Neural Networks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 Models and Training with TensorFlow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Loading and Preprocessing Data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Deep Computer Vision Using Convolutional Neural Networks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 Sequences Using RNNs and CNNs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Natural Language Processing with RNNs and Attention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Representation Learning Using Autoencoders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  <a:latin typeface="Helvetica Neue" panose="02000503000000020004" pitchFamily="2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Reinforcement Learning</a:t>
            </a:r>
            <a:endParaRPr lang="en-US" dirty="0">
              <a:solidFill>
                <a:srgbClr val="FF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0"/>
              </a:rPr>
              <a:t>Training and Deploying TensorFlow Models at Scale</a:t>
            </a:r>
            <a:endParaRPr lang="en-US" b="0" i="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8964EC-2A08-7C47-B97C-5D2B09E08DE0}"/>
              </a:ext>
            </a:extLst>
          </p:cNvPr>
          <p:cNvSpPr/>
          <p:nvPr/>
        </p:nvSpPr>
        <p:spPr>
          <a:xfrm>
            <a:off x="2745454" y="6610537"/>
            <a:ext cx="3174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21"/>
              </a:rPr>
              <a:t>https://github.com/ageron/handson-ml2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34CE2E-484F-4146-8CA3-467FFFCBDA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85411" y="1115149"/>
            <a:ext cx="2401389" cy="314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4463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>
                <a:solidFill>
                  <a:schemeClr val="accent1"/>
                </a:solidFill>
              </a:rPr>
              <a:t>Python in Google Colab (Python101)</a:t>
            </a:r>
            <a:endParaRPr kumimoji="0"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B59521-B762-384A-804C-A14839A71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" y="1340997"/>
            <a:ext cx="9144000" cy="501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449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0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19" y="1844824"/>
            <a:ext cx="8712969" cy="4531023"/>
          </a:xfrm>
        </p:spPr>
        <p:txBody>
          <a:bodyPr/>
          <a:lstStyle/>
          <a:p>
            <a:r>
              <a:rPr lang="en-US" sz="5400" b="1" dirty="0">
                <a:solidFill>
                  <a:schemeClr val="accent1"/>
                </a:solidFill>
              </a:rPr>
              <a:t>Machine Learning</a:t>
            </a:r>
          </a:p>
          <a:p>
            <a:r>
              <a:rPr lang="en-US" sz="5400" b="1" dirty="0">
                <a:solidFill>
                  <a:schemeClr val="accent1"/>
                </a:solidFill>
              </a:rPr>
              <a:t>Deep Learning</a:t>
            </a:r>
          </a:p>
          <a:p>
            <a:pPr marL="0" indent="0">
              <a:buNone/>
            </a:pPr>
            <a:endParaRPr lang="en-US" sz="44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546734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4754" name="內容版面配置區 2"/>
          <p:cNvSpPr>
            <a:spLocks noGrp="1"/>
          </p:cNvSpPr>
          <p:nvPr>
            <p:ph idx="1"/>
          </p:nvPr>
        </p:nvSpPr>
        <p:spPr>
          <a:xfrm>
            <a:off x="179388" y="908050"/>
            <a:ext cx="8785225" cy="5834063"/>
          </a:xfrm>
        </p:spPr>
        <p:txBody>
          <a:bodyPr>
            <a:normAutofit fontScale="55000" lnSpcReduction="20000"/>
          </a:bodyPr>
          <a:lstStyle/>
          <a:p>
            <a:r>
              <a:rPr lang="en-US" sz="2900" dirty="0" err="1"/>
              <a:t>Aurélien</a:t>
            </a:r>
            <a:r>
              <a:rPr lang="en-US" sz="2900" dirty="0"/>
              <a:t> </a:t>
            </a:r>
            <a:r>
              <a:rPr lang="en-US" sz="2900" dirty="0" err="1"/>
              <a:t>Géron</a:t>
            </a:r>
            <a:r>
              <a:rPr lang="en-US" sz="2900" dirty="0"/>
              <a:t> (2019), Hands-On Machine Learning with Scikit-Learn, </a:t>
            </a:r>
            <a:r>
              <a:rPr lang="en-US" sz="2900" dirty="0" err="1"/>
              <a:t>Keras</a:t>
            </a:r>
            <a:r>
              <a:rPr lang="en-US" sz="2900" dirty="0"/>
              <a:t>, and TensorFlow: Concepts, Tools, and Techniques to Build Intelligent Systems, 2nd Edition, O’Reilly Media.</a:t>
            </a:r>
            <a:br>
              <a:rPr lang="en-US" sz="2900" dirty="0"/>
            </a:br>
            <a:r>
              <a:rPr lang="en-US" sz="2900" dirty="0"/>
              <a:t> </a:t>
            </a:r>
            <a:r>
              <a:rPr lang="en-US" sz="2900" dirty="0">
                <a:hlinkClick r:id="rId2"/>
              </a:rPr>
              <a:t>https://github.com/wesm/pydata-book</a:t>
            </a:r>
            <a:endParaRPr lang="en-US" sz="2900" dirty="0"/>
          </a:p>
          <a:p>
            <a:r>
              <a:rPr lang="en-US" altLang="zh-TW" sz="2900" dirty="0"/>
              <a:t>Stuart Russell and Peter </a:t>
            </a:r>
            <a:r>
              <a:rPr lang="en-US" altLang="zh-TW" sz="2900" dirty="0" err="1"/>
              <a:t>Norvig</a:t>
            </a:r>
            <a:r>
              <a:rPr lang="en-US" altLang="zh-TW" sz="2900" dirty="0"/>
              <a:t> (2020), Artificial Intelligence: A Modern Approach, 4th Edition, Pearson.</a:t>
            </a:r>
          </a:p>
          <a:p>
            <a:r>
              <a:rPr lang="en-US" sz="2900" dirty="0" err="1"/>
              <a:t>Liye</a:t>
            </a:r>
            <a:r>
              <a:rPr lang="en-US" sz="2900" dirty="0"/>
              <a:t> Ma and </a:t>
            </a:r>
            <a:r>
              <a:rPr lang="en-US" sz="2900" dirty="0" err="1"/>
              <a:t>Baohong</a:t>
            </a:r>
            <a:r>
              <a:rPr lang="en-US" sz="2900" dirty="0"/>
              <a:t> Sun (2020), "Machine learning and AI in marketing – Connecting computing power to human insights." International Journal of Research in Marketing, 37, no. 3, 481-504.</a:t>
            </a:r>
          </a:p>
          <a:p>
            <a:r>
              <a:rPr lang="en-US" sz="2900" dirty="0"/>
              <a:t>Ahmet Murat </a:t>
            </a:r>
            <a:r>
              <a:rPr lang="en-US" sz="2900" dirty="0" err="1"/>
              <a:t>Ozbayoglu</a:t>
            </a:r>
            <a:r>
              <a:rPr lang="en-US" sz="2900" dirty="0"/>
              <a:t>, Mehmet </a:t>
            </a:r>
            <a:r>
              <a:rPr lang="en-US" sz="2900" dirty="0" err="1"/>
              <a:t>Ugur</a:t>
            </a:r>
            <a:r>
              <a:rPr lang="en-US" sz="2900" dirty="0"/>
              <a:t> </a:t>
            </a:r>
            <a:r>
              <a:rPr lang="en-US" sz="2900" dirty="0" err="1"/>
              <a:t>Gudelek</a:t>
            </a:r>
            <a:r>
              <a:rPr lang="en-US" sz="2900" dirty="0"/>
              <a:t>, and Omer </a:t>
            </a:r>
            <a:r>
              <a:rPr lang="en-US" sz="2900" dirty="0" err="1"/>
              <a:t>Berat</a:t>
            </a:r>
            <a:r>
              <a:rPr lang="en-US" sz="2900" dirty="0"/>
              <a:t> </a:t>
            </a:r>
            <a:r>
              <a:rPr lang="en-US" sz="2900" dirty="0" err="1"/>
              <a:t>Sezer</a:t>
            </a:r>
            <a:r>
              <a:rPr lang="en-US" sz="2900" dirty="0"/>
              <a:t> (2020). "Deep learning for financial applications: A survey." Applied Soft Computing (2020): 106384.</a:t>
            </a:r>
          </a:p>
          <a:p>
            <a:r>
              <a:rPr lang="en-US" sz="2900" dirty="0"/>
              <a:t>Omer </a:t>
            </a:r>
            <a:r>
              <a:rPr lang="en-US" sz="2900" dirty="0" err="1"/>
              <a:t>Berat</a:t>
            </a:r>
            <a:r>
              <a:rPr lang="en-US" sz="2900" dirty="0"/>
              <a:t> </a:t>
            </a:r>
            <a:r>
              <a:rPr lang="en-US" sz="2900" dirty="0" err="1"/>
              <a:t>Sezer</a:t>
            </a:r>
            <a:r>
              <a:rPr lang="en-US" sz="2900" dirty="0"/>
              <a:t>, Mehmet </a:t>
            </a:r>
            <a:r>
              <a:rPr lang="en-US" sz="2900" dirty="0" err="1"/>
              <a:t>Ugur</a:t>
            </a:r>
            <a:r>
              <a:rPr lang="en-US" sz="2900" dirty="0"/>
              <a:t> </a:t>
            </a:r>
            <a:r>
              <a:rPr lang="en-US" sz="2900" dirty="0" err="1"/>
              <a:t>Gudelek</a:t>
            </a:r>
            <a:r>
              <a:rPr lang="en-US" sz="2900" dirty="0"/>
              <a:t>, and Ahmet Murat </a:t>
            </a:r>
            <a:r>
              <a:rPr lang="en-US" sz="2900" dirty="0" err="1"/>
              <a:t>Ozbayoglu</a:t>
            </a:r>
            <a:r>
              <a:rPr lang="en-US" sz="2900" dirty="0"/>
              <a:t> (2020), "Financial time series forecasting with deep learning: A systematic literature review: 2005–2019." Applied Soft Computing 90 (2020): 106181.</a:t>
            </a:r>
          </a:p>
          <a:p>
            <a:r>
              <a:rPr lang="en-US" altLang="zh-TW" sz="2900" dirty="0">
                <a:latin typeface="Calibri" charset="0"/>
                <a:ea typeface="標楷體" charset="-120"/>
              </a:rPr>
              <a:t>Deep Learning Basics: Neural Networks Demystified, </a:t>
            </a:r>
            <a:br>
              <a:rPr lang="en-US" altLang="zh-TW" sz="2900" dirty="0">
                <a:latin typeface="Calibri" charset="0"/>
                <a:ea typeface="標楷體" charset="-120"/>
              </a:rPr>
            </a:br>
            <a:r>
              <a:rPr lang="en-US" altLang="zh-TW" sz="2100" dirty="0">
                <a:latin typeface="Calibri" charset="0"/>
                <a:ea typeface="標楷體" charset="-120"/>
                <a:hlinkClick r:id="rId3"/>
              </a:rPr>
              <a:t>https://www.youtube.com/playlist?list=PLiaHhY2iBX9hdHaRr6b7XevZtgZRa1PoU</a:t>
            </a:r>
            <a:endParaRPr lang="en-US" altLang="zh-TW" sz="2100" dirty="0">
              <a:latin typeface="Calibri" charset="0"/>
              <a:ea typeface="標楷體" charset="-120"/>
            </a:endParaRPr>
          </a:p>
          <a:p>
            <a:r>
              <a:rPr lang="en-US" altLang="zh-TW" sz="2900" dirty="0">
                <a:latin typeface="Calibri" charset="0"/>
                <a:ea typeface="標楷體" charset="-120"/>
              </a:rPr>
              <a:t>Deep Learning SIMPLIFIED, </a:t>
            </a:r>
            <a:br>
              <a:rPr lang="en-US" altLang="zh-TW" sz="2900" dirty="0">
                <a:latin typeface="Calibri" charset="0"/>
                <a:ea typeface="標楷體" charset="-120"/>
              </a:rPr>
            </a:br>
            <a:r>
              <a:rPr lang="en-US" altLang="zh-TW" sz="2100" dirty="0">
                <a:latin typeface="Calibri" charset="0"/>
                <a:ea typeface="標楷體" charset="-120"/>
                <a:hlinkClick r:id="rId4"/>
              </a:rPr>
              <a:t>https://www.youtube.com/playlist?list=PLjJh1vlSEYgvGod9wWiydumYl8hOXixNu</a:t>
            </a:r>
            <a:endParaRPr lang="en-US" altLang="zh-TW" sz="2100" dirty="0">
              <a:latin typeface="Calibri" charset="0"/>
              <a:ea typeface="標楷體" charset="-120"/>
            </a:endParaRPr>
          </a:p>
          <a:p>
            <a:r>
              <a:rPr lang="en-US" sz="2900" dirty="0"/>
              <a:t>3Blue1Brown (2017), But what *is* a Neural Network? | Chapter 1, deep learning, </a:t>
            </a:r>
            <a:r>
              <a:rPr lang="en-US" sz="2900" dirty="0">
                <a:hlinkClick r:id="rId5"/>
              </a:rPr>
              <a:t>https://www.youtube.com/watch?v=aircAruvnKk</a:t>
            </a:r>
            <a:endParaRPr lang="en-US" sz="2900" dirty="0"/>
          </a:p>
          <a:p>
            <a:r>
              <a:rPr lang="en-US" sz="2900" dirty="0"/>
              <a:t>3Blue1Brown (2017), Gradient descent, how neural networks learn | Chapter 2, deep learning, </a:t>
            </a:r>
            <a:r>
              <a:rPr lang="en-US" sz="2900" dirty="0">
                <a:hlinkClick r:id="rId6"/>
              </a:rPr>
              <a:t>https://www.youtube.com/watch?v=IHZwWFHWa-w</a:t>
            </a:r>
            <a:endParaRPr lang="en-US" sz="2900" dirty="0"/>
          </a:p>
          <a:p>
            <a:r>
              <a:rPr lang="en-US" sz="2900" dirty="0"/>
              <a:t>3Blue1Brown (2017), What is backpropagation really doing? | Chapter 3, deep learning, </a:t>
            </a:r>
            <a:r>
              <a:rPr lang="en-US" sz="2900" dirty="0">
                <a:hlinkClick r:id="rId7"/>
              </a:rPr>
              <a:t>https://www.youtube.com/watch?v=Ilg3gGewQ5U</a:t>
            </a:r>
            <a:endParaRPr lang="en-US" altLang="zh-TW" sz="2900" dirty="0">
              <a:latin typeface="Calibri" charset="0"/>
              <a:ea typeface="標楷體" charset="-120"/>
            </a:endParaRPr>
          </a:p>
          <a:p>
            <a:r>
              <a:rPr lang="en-US" altLang="zh-TW" sz="2900" dirty="0">
                <a:latin typeface="Calibri" charset="0"/>
                <a:ea typeface="標楷體" charset="-120"/>
              </a:rPr>
              <a:t>Scikit-learn – Machine Learning in Python: </a:t>
            </a:r>
            <a:r>
              <a:rPr lang="en-US" altLang="zh-TW" sz="2900" dirty="0">
                <a:latin typeface="Calibri" charset="0"/>
                <a:ea typeface="標楷體" charset="-120"/>
                <a:hlinkClick r:id="rId8"/>
              </a:rPr>
              <a:t>https://scikit-learn.org/</a:t>
            </a:r>
            <a:endParaRPr lang="en-US" altLang="zh-TW" sz="2900" dirty="0">
              <a:latin typeface="Calibri" charset="0"/>
              <a:ea typeface="標楷體" charset="-120"/>
            </a:endParaRPr>
          </a:p>
          <a:p>
            <a:r>
              <a:rPr lang="en-US" altLang="zh-TW" sz="2900" dirty="0">
                <a:latin typeface="Calibri" charset="0"/>
                <a:ea typeface="標楷體" charset="-120"/>
              </a:rPr>
              <a:t>TensorFlow: </a:t>
            </a:r>
            <a:r>
              <a:rPr lang="en-US" altLang="zh-TW" sz="2900" dirty="0">
                <a:latin typeface="Calibri" charset="0"/>
                <a:ea typeface="標楷體" charset="-120"/>
                <a:hlinkClick r:id="rId9"/>
              </a:rPr>
              <a:t>https://www.tensorflow.org/</a:t>
            </a:r>
            <a:endParaRPr lang="en-US" altLang="zh-TW" sz="2900" dirty="0">
              <a:latin typeface="Calibri" charset="0"/>
              <a:ea typeface="標楷體" charset="-120"/>
            </a:endParaRPr>
          </a:p>
          <a:p>
            <a:r>
              <a:rPr lang="en-US" altLang="zh-TW" sz="2900" dirty="0" err="1">
                <a:latin typeface="Calibri" charset="0"/>
                <a:ea typeface="標楷體" charset="-120"/>
              </a:rPr>
              <a:t>PyTorch</a:t>
            </a:r>
            <a:r>
              <a:rPr lang="en-US" altLang="zh-TW" sz="2900" dirty="0">
                <a:latin typeface="Calibri" charset="0"/>
                <a:ea typeface="標楷體" charset="-120"/>
              </a:rPr>
              <a:t>: </a:t>
            </a:r>
            <a:r>
              <a:rPr lang="en-US" sz="2800" dirty="0">
                <a:hlinkClick r:id="rId10"/>
              </a:rPr>
              <a:t>https://pytorch.org/</a:t>
            </a:r>
            <a:endParaRPr lang="en-US" altLang="zh-TW" sz="2900" dirty="0">
              <a:latin typeface="Calibri" charset="0"/>
              <a:ea typeface="標楷體" charset="-120"/>
            </a:endParaRPr>
          </a:p>
          <a:p>
            <a:r>
              <a:rPr lang="en-US" altLang="zh-TW" sz="2900" dirty="0">
                <a:latin typeface="Calibri" charset="0"/>
                <a:ea typeface="標楷體" charset="-120"/>
              </a:rPr>
              <a:t>Min-</a:t>
            </a:r>
            <a:r>
              <a:rPr lang="en-US" altLang="zh-TW" sz="2900" dirty="0" err="1">
                <a:latin typeface="Calibri" charset="0"/>
                <a:ea typeface="標楷體" charset="-120"/>
              </a:rPr>
              <a:t>Yuh</a:t>
            </a:r>
            <a:r>
              <a:rPr lang="en-US" altLang="zh-TW" sz="2900" dirty="0">
                <a:latin typeface="Calibri" charset="0"/>
                <a:ea typeface="標楷體" charset="-120"/>
              </a:rPr>
              <a:t> Day (2021), Python 101, </a:t>
            </a:r>
            <a:r>
              <a:rPr lang="en-US" altLang="zh-TW" sz="2900" dirty="0">
                <a:latin typeface="Calibri" charset="0"/>
                <a:ea typeface="標楷體" charset="-120"/>
                <a:hlinkClick r:id="rId11"/>
              </a:rPr>
              <a:t>https://tinyurl.com/aintpupython101</a:t>
            </a:r>
            <a:endParaRPr lang="en-US" sz="2900" dirty="0"/>
          </a:p>
          <a:p>
            <a:endParaRPr lang="zh-TW" altLang="en-US" sz="2900" dirty="0">
              <a:latin typeface="Calibri" charset="0"/>
              <a:ea typeface="標楷體" charset="-120"/>
            </a:endParaRPr>
          </a:p>
          <a:p>
            <a:endParaRPr lang="zh-TW" altLang="en-US" sz="1600" dirty="0">
              <a:latin typeface="Calibri" charset="0"/>
              <a:ea typeface="標楷體" charset="-120"/>
            </a:endParaRPr>
          </a:p>
        </p:txBody>
      </p:sp>
      <p:sp>
        <p:nvSpPr>
          <p:cNvPr id="7475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A4478E0-40E6-DF40-A191-6720D0B1290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146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458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B678-C3C6-2844-9D8E-34FD598F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6600" dirty="0">
                <a:solidFill>
                  <a:srgbClr val="C00000"/>
                </a:solidFill>
              </a:rPr>
              <a:t>Deep learning for financial applications: </a:t>
            </a:r>
            <a:br>
              <a:rPr lang="en-US" sz="6600" dirty="0">
                <a:solidFill>
                  <a:srgbClr val="C00000"/>
                </a:solidFill>
              </a:rPr>
            </a:br>
            <a:r>
              <a:rPr lang="en-US" sz="6600" dirty="0">
                <a:solidFill>
                  <a:srgbClr val="C00000"/>
                </a:solidFill>
              </a:rPr>
              <a:t>A survey</a:t>
            </a:r>
            <a:br>
              <a:rPr lang="en-US" dirty="0"/>
            </a:br>
            <a:r>
              <a:rPr lang="en-US" dirty="0"/>
              <a:t>Applied Soft Computing (2020)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1F49D-EC9C-A546-B9BE-5D1CAA17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B64D9-75C5-DE48-9592-FC2781EED658}"/>
              </a:ext>
            </a:extLst>
          </p:cNvPr>
          <p:cNvSpPr/>
          <p:nvPr/>
        </p:nvSpPr>
        <p:spPr>
          <a:xfrm>
            <a:off x="378383" y="5506167"/>
            <a:ext cx="8308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Ahmet Murat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Applied Soft Computing (2020): 106384.</a:t>
            </a:r>
          </a:p>
        </p:txBody>
      </p:sp>
    </p:spTree>
    <p:extLst>
      <p:ext uri="{BB962C8B-B14F-4D97-AF65-F5344CB8AC3E}">
        <p14:creationId xmlns:p14="http://schemas.microsoft.com/office/powerpoint/2010/main" val="4189457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B678-C3C6-2844-9D8E-34FD598F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53038"/>
          </a:xfrm>
        </p:spPr>
        <p:txBody>
          <a:bodyPr/>
          <a:lstStyle/>
          <a:p>
            <a:r>
              <a:rPr lang="en-US" sz="4800" dirty="0">
                <a:solidFill>
                  <a:srgbClr val="C00000"/>
                </a:solidFill>
              </a:rPr>
              <a:t>Financial </a:t>
            </a:r>
            <a:br>
              <a:rPr lang="en-US" sz="4800" dirty="0">
                <a:solidFill>
                  <a:srgbClr val="C00000"/>
                </a:solidFill>
              </a:rPr>
            </a:br>
            <a:r>
              <a:rPr lang="en-US" sz="4800" dirty="0">
                <a:solidFill>
                  <a:srgbClr val="C00000"/>
                </a:solidFill>
              </a:rPr>
              <a:t>time series forecasting with </a:t>
            </a:r>
            <a:br>
              <a:rPr lang="en-US" sz="4800" dirty="0">
                <a:solidFill>
                  <a:srgbClr val="C00000"/>
                </a:solidFill>
              </a:rPr>
            </a:br>
            <a:r>
              <a:rPr lang="en-US" sz="4800" dirty="0">
                <a:solidFill>
                  <a:srgbClr val="C00000"/>
                </a:solidFill>
              </a:rPr>
              <a:t>deep learning: </a:t>
            </a:r>
            <a:br>
              <a:rPr lang="en-US" sz="4800" dirty="0">
                <a:solidFill>
                  <a:srgbClr val="C00000"/>
                </a:solidFill>
              </a:rPr>
            </a:br>
            <a:r>
              <a:rPr lang="en-US" sz="4800" dirty="0">
                <a:solidFill>
                  <a:srgbClr val="C00000"/>
                </a:solidFill>
              </a:rPr>
              <a:t>A systematic literature review: </a:t>
            </a:r>
            <a:br>
              <a:rPr lang="en-US" sz="4800" dirty="0">
                <a:solidFill>
                  <a:srgbClr val="C00000"/>
                </a:solidFill>
              </a:rPr>
            </a:br>
            <a:r>
              <a:rPr lang="en-US" sz="4800" dirty="0">
                <a:solidFill>
                  <a:srgbClr val="C00000"/>
                </a:solidFill>
              </a:rPr>
              <a:t>2005–2019</a:t>
            </a:r>
            <a:br>
              <a:rPr lang="en-US" dirty="0"/>
            </a:br>
            <a:r>
              <a:rPr lang="en-US" dirty="0"/>
              <a:t>Applied Soft Computing (2020)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1F49D-EC9C-A546-B9BE-5D1CAA17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B64D9-75C5-DE48-9592-FC2781EED658}"/>
              </a:ext>
            </a:extLst>
          </p:cNvPr>
          <p:cNvSpPr/>
          <p:nvPr/>
        </p:nvSpPr>
        <p:spPr>
          <a:xfrm>
            <a:off x="378383" y="5506167"/>
            <a:ext cx="8308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br>
              <a:rPr lang="en-US" altLang="zh-TW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Omer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A systematic literature review: 2005–2019." Applied Soft Computing 90 (2020): 106181.</a:t>
            </a:r>
          </a:p>
        </p:txBody>
      </p:sp>
    </p:spTree>
    <p:extLst>
      <p:ext uri="{BB962C8B-B14F-4D97-AF65-F5344CB8AC3E}">
        <p14:creationId xmlns:p14="http://schemas.microsoft.com/office/powerpoint/2010/main" val="685249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224136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B81D16-FAB3-544A-BEC7-67428D12B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80" y="1412776"/>
            <a:ext cx="7620936" cy="50485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45F777-8F90-8241-BBA7-F767920674A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</p:spTree>
    <p:extLst>
      <p:ext uri="{BB962C8B-B14F-4D97-AF65-F5344CB8AC3E}">
        <p14:creationId xmlns:p14="http://schemas.microsoft.com/office/powerpoint/2010/main" val="727899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224136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Deep Learning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D36F4E-76FD-754E-AD74-D5653D311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481438"/>
            <a:ext cx="8132278" cy="489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55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224136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Topic-Model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5517D-79AB-0C41-81CE-ACEF49E1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543" y="1371600"/>
            <a:ext cx="5360707" cy="50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13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6274DE-EE88-D64F-AEF1-CB6EFD44D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0032B-D024-554F-81C9-57B20F3C3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117BF9-E659-A94D-8B39-CD0A833DB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80728"/>
            <a:ext cx="8786084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1  2021/02/23  </a:t>
            </a:r>
            <a:r>
              <a:rPr lang="zh-TW" altLang="en-US" sz="2400" dirty="0"/>
              <a:t>資料探勘介紹 </a:t>
            </a:r>
            <a:r>
              <a:rPr lang="en-US" altLang="zh-TW" sz="2400" dirty="0"/>
              <a:t>(Introduction to data mining)</a:t>
            </a:r>
          </a:p>
          <a:p>
            <a:pPr marL="0" indent="0">
              <a:buNone/>
            </a:pPr>
            <a:r>
              <a:rPr lang="en-US" altLang="zh-TW" sz="2400" dirty="0"/>
              <a:t>2  2021/03/02  ABC</a:t>
            </a:r>
            <a:r>
              <a:rPr lang="zh-TW" altLang="en-US" sz="2400" dirty="0"/>
              <a:t>：人工智慧，大數據，雲端運算 </a:t>
            </a:r>
            <a:br>
              <a:rPr lang="en-US" altLang="zh-TW" sz="2400" dirty="0"/>
            </a:br>
            <a:r>
              <a:rPr lang="en-US" altLang="zh-TW" sz="2400" dirty="0"/>
              <a:t>                            (ABC: AI, Big Data, Cloud Computing)</a:t>
            </a:r>
          </a:p>
          <a:p>
            <a:pPr marL="0" indent="0">
              <a:buNone/>
            </a:pPr>
            <a:r>
              <a:rPr lang="en-US" altLang="zh-TW" sz="2400" dirty="0"/>
              <a:t>3  2021/03/09  Python</a:t>
            </a:r>
            <a:r>
              <a:rPr lang="zh-TW" altLang="en-US" sz="2400" dirty="0"/>
              <a:t>資料探勘的基礎 </a:t>
            </a:r>
            <a:br>
              <a:rPr lang="en-US" altLang="zh-TW" sz="2400" dirty="0"/>
            </a:br>
            <a:r>
              <a:rPr lang="en-US" altLang="zh-TW" sz="2400" dirty="0"/>
              <a:t>                            (Foundations of Data Mining in Python)</a:t>
            </a:r>
          </a:p>
          <a:p>
            <a:pPr marL="0" indent="0">
              <a:buNone/>
            </a:pPr>
            <a:r>
              <a:rPr lang="en-US" altLang="zh-TW" sz="2400" dirty="0"/>
              <a:t>4  2021/03/16  </a:t>
            </a:r>
            <a:r>
              <a:rPr lang="zh-TW" altLang="en-US" sz="2400" dirty="0"/>
              <a:t>資料科學與資料探勘：</a:t>
            </a:r>
            <a:r>
              <a:rPr lang="zh-TW" altLang="en-US" sz="2000" dirty="0"/>
              <a:t>發現，分析，可視化和呈現數據</a:t>
            </a:r>
            <a:br>
              <a:rPr lang="en-US" altLang="zh-TW" sz="1800" dirty="0"/>
            </a:br>
            <a:r>
              <a:rPr lang="en-US" altLang="zh-TW" sz="1800" dirty="0"/>
              <a:t>                                     </a:t>
            </a:r>
            <a:r>
              <a:rPr lang="en-US" altLang="zh-TW" sz="2400" dirty="0"/>
              <a:t>(Data Science and Data Mining: </a:t>
            </a:r>
            <a:br>
              <a:rPr lang="en-US" altLang="zh-TW" sz="2400" dirty="0"/>
            </a:br>
            <a:r>
              <a:rPr lang="en-US" altLang="zh-TW" sz="2400" dirty="0"/>
              <a:t>                             </a:t>
            </a:r>
            <a:r>
              <a:rPr lang="en-US" altLang="zh-TW" sz="2200" dirty="0"/>
              <a:t>Discovering, Analyzing, Visualizing and Presenting Data)</a:t>
            </a:r>
          </a:p>
          <a:p>
            <a:pPr marL="0" indent="0">
              <a:buNone/>
            </a:pPr>
            <a:r>
              <a:rPr lang="en-US" altLang="zh-TW" sz="2400" dirty="0"/>
              <a:t>5  2021/03/23  </a:t>
            </a:r>
            <a:r>
              <a:rPr lang="zh-TW" altLang="en-US" sz="2400" dirty="0"/>
              <a:t>非監督學習：關聯分析，購物籃分析</a:t>
            </a:r>
            <a:br>
              <a:rPr lang="en-US" altLang="zh-TW" sz="2400" dirty="0"/>
            </a:br>
            <a:r>
              <a:rPr lang="en-US" altLang="zh-TW" sz="2400" dirty="0"/>
              <a:t>                            </a:t>
            </a:r>
            <a:r>
              <a:rPr lang="zh-TW" altLang="en-US" sz="2400" dirty="0"/>
              <a:t> </a:t>
            </a:r>
            <a:r>
              <a:rPr lang="en-US" altLang="zh-TW" sz="2400" dirty="0"/>
              <a:t>(Unsupervised Learning: Association Analysis, </a:t>
            </a:r>
            <a:br>
              <a:rPr lang="en-US" altLang="zh-TW" sz="2400" dirty="0"/>
            </a:br>
            <a:r>
              <a:rPr lang="en-US" altLang="zh-TW" sz="2400" dirty="0"/>
              <a:t>                              Market Basket Analysis)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6  2021/03/30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資料探勘個案研究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                            (Case Study on Data Mining I)</a:t>
            </a:r>
          </a:p>
        </p:txBody>
      </p:sp>
    </p:spTree>
    <p:extLst>
      <p:ext uri="{BB962C8B-B14F-4D97-AF65-F5344CB8AC3E}">
        <p14:creationId xmlns:p14="http://schemas.microsoft.com/office/powerpoint/2010/main" val="449283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224136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Topic-Feature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1FB39-5210-8749-9E79-D2FD7E021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10" y="1340768"/>
            <a:ext cx="8004901" cy="50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50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6632"/>
            <a:ext cx="8712968" cy="1224136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Topic-Dataset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82059-E69E-B946-AE36-4392ACCC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74" y="1340768"/>
            <a:ext cx="6349286" cy="50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84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</a:t>
            </a:r>
            <a:r>
              <a:rPr lang="en-US" sz="2000" dirty="0">
                <a:solidFill>
                  <a:schemeClr val="accent1"/>
                </a:solidFill>
              </a:rPr>
              <a:t>applications embedded with </a:t>
            </a:r>
            <a:r>
              <a:rPr lang="en-US" sz="2000" dirty="0">
                <a:solidFill>
                  <a:srgbClr val="C00000"/>
                </a:solidFill>
              </a:rPr>
              <a:t>time series forecasting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5F59F-A8E2-3148-96AD-D73F6931E4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677"/>
          <a:stretch/>
        </p:blipFill>
        <p:spPr>
          <a:xfrm>
            <a:off x="467544" y="1052736"/>
            <a:ext cx="8317209" cy="540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23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35F59F-A8E2-3148-96AD-D73F6931E4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650"/>
          <a:stretch/>
        </p:blipFill>
        <p:spPr>
          <a:xfrm>
            <a:off x="467544" y="2060848"/>
            <a:ext cx="8317209" cy="2016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27D28-20C9-E546-8876-45E9B56DDB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5116"/>
          <a:stretch/>
        </p:blipFill>
        <p:spPr>
          <a:xfrm>
            <a:off x="467544" y="1052736"/>
            <a:ext cx="8317209" cy="36004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</a:t>
            </a:r>
            <a:r>
              <a:rPr lang="en-US" sz="2000" dirty="0">
                <a:solidFill>
                  <a:schemeClr val="accent1"/>
                </a:solidFill>
              </a:rPr>
              <a:t>applications embedded with </a:t>
            </a:r>
            <a:r>
              <a:rPr lang="en-US" sz="2000" dirty="0">
                <a:solidFill>
                  <a:srgbClr val="C00000"/>
                </a:solidFill>
              </a:rPr>
              <a:t>time series forecasting models</a:t>
            </a:r>
          </a:p>
        </p:txBody>
      </p:sp>
    </p:spTree>
    <p:extLst>
      <p:ext uri="{BB962C8B-B14F-4D97-AF65-F5344CB8AC3E}">
        <p14:creationId xmlns:p14="http://schemas.microsoft.com/office/powerpoint/2010/main" val="1833634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Classification (buy–sell signal, or trend detection) based </a:t>
            </a:r>
            <a:r>
              <a:rPr lang="en-US" sz="2000" dirty="0" err="1">
                <a:solidFill>
                  <a:srgbClr val="C00000"/>
                </a:solidFill>
              </a:rPr>
              <a:t>algo</a:t>
            </a:r>
            <a:r>
              <a:rPr lang="en-US" sz="2000" dirty="0">
                <a:solidFill>
                  <a:srgbClr val="C00000"/>
                </a:solidFill>
              </a:rPr>
              <a:t>-trading models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A8BDB0-2361-3647-A658-93E06C924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098289"/>
            <a:ext cx="6303032" cy="542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13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27337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Stand-alone and/or other algorithmic models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0094F2-9482-8B49-89F2-E9BC59430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86" y="1633016"/>
            <a:ext cx="8856079" cy="431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81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152128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Credit scoring or classification studies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082BEC-6372-2647-91AD-26B9290A6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00808"/>
            <a:ext cx="8890301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49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Financial distress, bankruptcy, bank risk, mortgage risk, crisis forecasting studies.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6377FE-1DBA-EF49-9669-16CC6666D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44" y="1114708"/>
            <a:ext cx="6962324" cy="531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86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Fraud detection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AC51AE-62A6-B54C-8F82-B5EA3E84B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145719"/>
            <a:ext cx="6932398" cy="530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88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80120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Portfolio management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E427DB-4E13-0646-AD81-D719A9783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326" y="1158626"/>
            <a:ext cx="6641042" cy="529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57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80728"/>
            <a:ext cx="8786084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chemeClr val="bg1">
                    <a:lumMod val="65000"/>
                  </a:schemeClr>
                </a:solidFill>
              </a:rPr>
              <a:t>7  2021/04/06  </a:t>
            </a:r>
            <a:r>
              <a:rPr lang="zh-TW" altLang="en-US" sz="2400" dirty="0">
                <a:solidFill>
                  <a:schemeClr val="bg1">
                    <a:lumMod val="65000"/>
                  </a:schemeClr>
                </a:solidFill>
              </a:rPr>
              <a:t>放假一天 </a:t>
            </a:r>
            <a:r>
              <a:rPr lang="en-US" altLang="zh-TW" sz="2400" dirty="0">
                <a:solidFill>
                  <a:schemeClr val="bg1">
                    <a:lumMod val="65000"/>
                  </a:schemeClr>
                </a:solidFill>
              </a:rPr>
              <a:t>(Day off)</a:t>
            </a:r>
            <a:endParaRPr lang="en-US" altLang="zh-TW" sz="20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altLang="zh-TW" sz="2400" dirty="0"/>
              <a:t>8  2021/04/13  </a:t>
            </a:r>
            <a:r>
              <a:rPr lang="zh-TW" altLang="en-US" sz="2400" dirty="0"/>
              <a:t>非監督學習：集群分析，行銷市場區隔</a:t>
            </a:r>
            <a:br>
              <a:rPr lang="en-US" altLang="zh-TW" sz="2400" dirty="0"/>
            </a:br>
            <a:r>
              <a:rPr lang="en-US" altLang="zh-TW" sz="2400" dirty="0"/>
              <a:t>                        </a:t>
            </a:r>
            <a:r>
              <a:rPr lang="zh-TW" altLang="en-US" sz="2400" dirty="0"/>
              <a:t> </a:t>
            </a:r>
            <a:r>
              <a:rPr lang="en-US" altLang="zh-TW" sz="2400" dirty="0"/>
              <a:t>   </a:t>
            </a:r>
            <a:r>
              <a:rPr lang="en-US" altLang="zh-TW" sz="2000" dirty="0"/>
              <a:t>(Unsupervised Learning: Cluster Analysis, Market Segmentation)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9  2021/04/20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期中報告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(Midterm Project Report)</a:t>
            </a:r>
          </a:p>
          <a:p>
            <a:pPr marL="0" indent="0">
              <a:buNone/>
            </a:pPr>
            <a:r>
              <a:rPr lang="en-US" altLang="zh-TW" sz="2400" dirty="0"/>
              <a:t>10  2021/04/27  </a:t>
            </a:r>
            <a:r>
              <a:rPr lang="zh-TW" altLang="en-US" sz="2400" dirty="0"/>
              <a:t>監督學習：分類和預測 </a:t>
            </a:r>
            <a:br>
              <a:rPr lang="en-US" altLang="zh-TW" sz="2400" dirty="0"/>
            </a:br>
            <a:r>
              <a:rPr lang="en-US" altLang="zh-TW" sz="2400" dirty="0"/>
              <a:t>                               (Supervised Learning: Classification and Prediction)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rgbClr val="FF0000"/>
                </a:solidFill>
              </a:rPr>
              <a:t>11  2021/05/04  </a:t>
            </a:r>
            <a:r>
              <a:rPr lang="zh-TW" altLang="en-US" sz="2400" dirty="0">
                <a:solidFill>
                  <a:srgbClr val="FF0000"/>
                </a:solidFill>
              </a:rPr>
              <a:t>機器學習和深度學習 </a:t>
            </a:r>
            <a:br>
              <a:rPr lang="en-US" altLang="zh-TW" sz="2400" dirty="0">
                <a:solidFill>
                  <a:srgbClr val="FF0000"/>
                </a:solidFill>
              </a:rPr>
            </a:br>
            <a:r>
              <a:rPr lang="en-US" altLang="zh-TW" sz="2400" dirty="0">
                <a:solidFill>
                  <a:srgbClr val="FF0000"/>
                </a:solidFill>
              </a:rPr>
              <a:t>                               (Machine Learning and Deep 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12  2021/05/11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卷積神經網絡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(Convolutional Neural Networks)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F75CD-B593-224B-8AC9-E30D7E9A7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0DF8FA-EA10-5A4B-BCA5-6EE87D30A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39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400" dirty="0">
                <a:solidFill>
                  <a:srgbClr val="C00000"/>
                </a:solidFill>
              </a:rPr>
              <a:t>Asset pricing and derivatives market studies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E50ED-220E-F94A-ACDC-B9D4C7692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72816"/>
            <a:ext cx="8695772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94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Cryptocurrency and blockchain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84EA45-686C-E947-B886-EE70B9EFF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40768"/>
            <a:ext cx="8881071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766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Financial sentiment studies coupled with text mining for forecasting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3CDDFB-2524-2C42-A79E-E20C75549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31" y="1632261"/>
            <a:ext cx="8558578" cy="446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8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Text mining studies without sentiment analysis for forecasting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25C35-B6C4-AB44-B2C9-DA3918853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13" y="1114709"/>
            <a:ext cx="8591967" cy="534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77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Text mining studies without sentiment analysis for forecasting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25C35-B6C4-AB44-B2C9-DA3918853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3074"/>
          <a:stretch/>
        </p:blipFill>
        <p:spPr>
          <a:xfrm>
            <a:off x="300513" y="1114709"/>
            <a:ext cx="8591967" cy="3700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9D042-C355-8E42-A7C8-E875A08CB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12" y="1844824"/>
            <a:ext cx="858803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334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5F75AE-5CFB-5841-8CF5-E1EF50C3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008112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C00000"/>
                </a:solidFill>
              </a:rPr>
              <a:t>Financial sentiment studies coupled with text mining without forecasting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F38DE1-6D6F-914A-992A-0AFD44F52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76" y="1078692"/>
            <a:ext cx="8653512" cy="537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69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DB7543-09F3-2848-85C4-3B84AC15D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46" y="1772816"/>
            <a:ext cx="8710366" cy="432048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3"/>
            <a:ext cx="8712968" cy="1301625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text mining studies</a:t>
            </a:r>
          </a:p>
        </p:txBody>
      </p:sp>
    </p:spTree>
    <p:extLst>
      <p:ext uri="{BB962C8B-B14F-4D97-AF65-F5344CB8AC3E}">
        <p14:creationId xmlns:p14="http://schemas.microsoft.com/office/powerpoint/2010/main" val="9409469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3"/>
            <a:ext cx="8712968" cy="1301625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theoretical or conceptual studies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E40CCD-83F7-D34C-A1F0-3A0B67BB1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25948"/>
            <a:ext cx="8823528" cy="108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466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3"/>
            <a:ext cx="8712968" cy="1301625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rgbClr val="C00000"/>
                </a:solidFill>
              </a:rPr>
              <a:t>Other financial applications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FADB31-2EA8-B34C-93B5-CD1152760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670666"/>
            <a:ext cx="8566894" cy="348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557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3"/>
            <a:ext cx="8712968" cy="1301625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Financial time series forecasting with deep learning: Topic-model heatmap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1054B-3BD6-9348-8665-CD7731239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255468"/>
            <a:ext cx="4707160" cy="519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44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13  2021/05/18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資料探勘個案研究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II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                              (Case Study on Data Mining II)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14  2021/05/25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遞歸神經網絡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(Recurrent Neural Networks)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15  2021/06/01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強化學習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(Reinforcement 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16  2021/06/08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社交網絡分析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(Social Network Analysis)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17  2021/06/15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 (Final Project Report 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18  2021/06/22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II (Final Project Report II)</a:t>
            </a:r>
          </a:p>
          <a:p>
            <a:pPr marL="0" indent="0">
              <a:buNone/>
            </a:pPr>
            <a:endParaRPr lang="en-US" altLang="zh-TW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1C78D-7CB2-1A47-8289-B30F1D0DA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EA55C6-7913-C64F-85E6-497D1797A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90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3"/>
            <a:ext cx="8712968" cy="1301625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Stock price forecasting using only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raw time series data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24B616-95D9-474B-A985-B18D404F3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248005"/>
            <a:ext cx="7637218" cy="520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469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3"/>
            <a:ext cx="8712968" cy="631437"/>
          </a:xfrm>
        </p:spPr>
        <p:txBody>
          <a:bodyPr/>
          <a:lstStyle/>
          <a:p>
            <a:r>
              <a:rPr lang="en-US" sz="3800" dirty="0">
                <a:solidFill>
                  <a:schemeClr val="accent1"/>
                </a:solidFill>
              </a:rPr>
              <a:t>Stock price forecasting using various data</a:t>
            </a:r>
            <a:endParaRPr lang="en-US" sz="38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9A796A-D226-FB40-80F1-92409CB2F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360" y="641046"/>
            <a:ext cx="6965962" cy="586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617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296031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O. Bustos and A. Pomares-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Quimbaya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"Stock Market Movement Forecast: A Systematic Review."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Expert Systems with Applications (2020): 113464.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7283"/>
            <a:ext cx="8712968" cy="1135493"/>
          </a:xfrm>
        </p:spPr>
        <p:txBody>
          <a:bodyPr/>
          <a:lstStyle/>
          <a:p>
            <a:r>
              <a:rPr lang="en-US" sz="3800" dirty="0">
                <a:solidFill>
                  <a:schemeClr val="accent1"/>
                </a:solidFill>
              </a:rPr>
              <a:t>Stock Market Movement Forecast:</a:t>
            </a:r>
            <a:br>
              <a:rPr lang="en-US" sz="38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Phases of the stock market modeling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ED4C7-5915-984A-B020-80CD34ECD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56792"/>
            <a:ext cx="8737295" cy="487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09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630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1232756" y="6611779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2627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2711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2938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1452650" y="2674440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4715548" y="2661813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1487110" y="544522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4762256" y="5468893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37977717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7584" y="6648567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37337859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19794-C508-414E-872F-6FF55806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7519"/>
          </a:xfrm>
        </p:spPr>
        <p:txBody>
          <a:bodyPr/>
          <a:lstStyle/>
          <a:p>
            <a:r>
              <a:rPr lang="en-US" altLang="zh-TW" dirty="0">
                <a:solidFill>
                  <a:srgbClr val="4F81BD"/>
                </a:solidFill>
              </a:rPr>
              <a:t>Machine Learning (ML)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1CD9B-AEE0-A14F-B928-BC64E44A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3E290-80C7-D54C-ACEF-80F6533F8A50}"/>
              </a:ext>
            </a:extLst>
          </p:cNvPr>
          <p:cNvSpPr/>
          <p:nvPr/>
        </p:nvSpPr>
        <p:spPr>
          <a:xfrm>
            <a:off x="1700808" y="6638767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www.mactores.com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/services/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-big-data-machine-learning-cognitive-services/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CF145-03DB-7942-92AC-0EE4A207CB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/>
          <a:stretch/>
        </p:blipFill>
        <p:spPr>
          <a:xfrm>
            <a:off x="539552" y="737519"/>
            <a:ext cx="8113234" cy="59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659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936625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Machine Learning Models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110B95A-611E-CD4F-AC69-036E7F9ECD6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539750" y="1412875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Deep Learning</a:t>
            </a: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4716463" y="2457450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Ensemble 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539750" y="4581525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Clustering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4716463" y="4581525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Regression Analysis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4716463" y="1412875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Kernel 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4716463" y="3500438"/>
            <a:ext cx="3671887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Dimensionality reduction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539750" y="3500438"/>
            <a:ext cx="3671888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Decision tree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4716463" y="5589588"/>
            <a:ext cx="3671887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Instance based</a:t>
            </a:r>
          </a:p>
        </p:txBody>
      </p:sp>
      <p:sp>
        <p:nvSpPr>
          <p:cNvPr id="15" name="Rounded Rectangle 14"/>
          <p:cNvSpPr>
            <a:spLocks noChangeArrowheads="1"/>
          </p:cNvSpPr>
          <p:nvPr/>
        </p:nvSpPr>
        <p:spPr bwMode="auto">
          <a:xfrm>
            <a:off x="539750" y="5589588"/>
            <a:ext cx="3671888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Bayesian</a:t>
            </a:r>
          </a:p>
        </p:txBody>
      </p:sp>
      <p:sp>
        <p:nvSpPr>
          <p:cNvPr id="16" name="Rounded Rectangle 15"/>
          <p:cNvSpPr>
            <a:spLocks noChangeArrowheads="1"/>
          </p:cNvSpPr>
          <p:nvPr/>
        </p:nvSpPr>
        <p:spPr bwMode="auto">
          <a:xfrm>
            <a:off x="539750" y="2457450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Association rules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92275" y="6581775"/>
            <a:ext cx="575945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Sunila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Gollapudi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(2016), Practical Machine Learning,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Packt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Publishing</a:t>
            </a:r>
          </a:p>
        </p:txBody>
      </p:sp>
    </p:spTree>
    <p:extLst>
      <p:ext uri="{BB962C8B-B14F-4D97-AF65-F5344CB8AC3E}">
        <p14:creationId xmlns:p14="http://schemas.microsoft.com/office/powerpoint/2010/main" val="37764400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80628"/>
            <a:ext cx="8640960" cy="756084"/>
          </a:xfrm>
        </p:spPr>
        <p:txBody>
          <a:bodyPr/>
          <a:lstStyle/>
          <a:p>
            <a:r>
              <a:rPr lang="en-US" altLang="zh-TW" sz="3600" dirty="0">
                <a:solidFill>
                  <a:srgbClr val="4F81BD"/>
                </a:solidFill>
              </a:rPr>
              <a:t>Machine Learning (ML</a:t>
            </a:r>
            <a:r>
              <a:rPr lang="en-US" altLang="zh-TW" sz="3600">
                <a:solidFill>
                  <a:srgbClr val="4F81BD"/>
                </a:solidFill>
              </a:rPr>
              <a:t>) / Deep </a:t>
            </a:r>
            <a:r>
              <a:rPr lang="en-US" altLang="zh-TW" sz="3600" dirty="0">
                <a:solidFill>
                  <a:srgbClr val="4F81BD"/>
                </a:solidFill>
              </a:rPr>
              <a:t>Learning (</a:t>
            </a:r>
            <a:r>
              <a:rPr lang="en-US" altLang="zh-TW" sz="3600">
                <a:solidFill>
                  <a:srgbClr val="4F81BD"/>
                </a:solidFill>
              </a:rPr>
              <a:t>DL)</a:t>
            </a:r>
            <a:endParaRPr lang="zh-TW" altLang="en-US" sz="3600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539552" y="6457890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Jesus Serrano-Guerrero, Jose A.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Olivas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Francisco P. Romero, and Enrique Herrera-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Viedma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 (2015),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analysis: A review and comparative analysis of web services," Information Sciences, 311, pp. 18-38.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9512" y="2564904"/>
            <a:ext cx="1512168" cy="1512168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rgbClr val="FF0000"/>
                </a:solidFill>
              </a:rPr>
              <a:t>Machine Learning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</a:rPr>
              <a:t>(ML)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195736" y="1412776"/>
            <a:ext cx="1728192" cy="936104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95736" y="3356992"/>
            <a:ext cx="1728192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Unsupervised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27984" y="1052736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Decision Tree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427984" y="1844824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Linear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427984" y="263691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Rule-based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427984" y="3429000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Probabilistic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516216" y="980728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Support Vector Machine (SVM)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516216" y="227687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rgbClr val="FF0000"/>
                </a:solidFill>
              </a:rPr>
              <a:t>Deep Learning (DL)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516216" y="1628800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Neural Network (NN)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516216" y="3645024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Bayesian Network (BN)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516216" y="4293096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Maximum Entropy (ME)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2" name="Elbow Connector 31"/>
          <p:cNvCxnSpPr>
            <a:stCxn id="7" idx="3"/>
            <a:endCxn id="11" idx="1"/>
          </p:cNvCxnSpPr>
          <p:nvPr/>
        </p:nvCxnSpPr>
        <p:spPr>
          <a:xfrm flipV="1">
            <a:off x="1691680" y="1880828"/>
            <a:ext cx="504056" cy="144016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7" idx="3"/>
            <a:endCxn id="12" idx="1"/>
          </p:cNvCxnSpPr>
          <p:nvPr/>
        </p:nvCxnSpPr>
        <p:spPr>
          <a:xfrm>
            <a:off x="1691680" y="3320988"/>
            <a:ext cx="504056" cy="46805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1" idx="3"/>
            <a:endCxn id="17" idx="1"/>
          </p:cNvCxnSpPr>
          <p:nvPr/>
        </p:nvCxnSpPr>
        <p:spPr>
          <a:xfrm flipV="1">
            <a:off x="3923928" y="1376772"/>
            <a:ext cx="504056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1" idx="3"/>
            <a:endCxn id="18" idx="1"/>
          </p:cNvCxnSpPr>
          <p:nvPr/>
        </p:nvCxnSpPr>
        <p:spPr>
          <a:xfrm>
            <a:off x="3923928" y="1880828"/>
            <a:ext cx="504056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1" idx="3"/>
            <a:endCxn id="19" idx="1"/>
          </p:cNvCxnSpPr>
          <p:nvPr/>
        </p:nvCxnSpPr>
        <p:spPr>
          <a:xfrm>
            <a:off x="3923928" y="1880828"/>
            <a:ext cx="504056" cy="10801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1" idx="3"/>
            <a:endCxn id="20" idx="1"/>
          </p:cNvCxnSpPr>
          <p:nvPr/>
        </p:nvCxnSpPr>
        <p:spPr>
          <a:xfrm>
            <a:off x="3923928" y="1880828"/>
            <a:ext cx="504056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18" idx="3"/>
            <a:endCxn id="22" idx="1"/>
          </p:cNvCxnSpPr>
          <p:nvPr/>
        </p:nvCxnSpPr>
        <p:spPr>
          <a:xfrm>
            <a:off x="5940152" y="2168860"/>
            <a:ext cx="576064" cy="36004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18" idx="3"/>
            <a:endCxn id="23" idx="1"/>
          </p:cNvCxnSpPr>
          <p:nvPr/>
        </p:nvCxnSpPr>
        <p:spPr>
          <a:xfrm flipV="1">
            <a:off x="5940152" y="1880828"/>
            <a:ext cx="576064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18" idx="3"/>
            <a:endCxn id="21" idx="1"/>
          </p:cNvCxnSpPr>
          <p:nvPr/>
        </p:nvCxnSpPr>
        <p:spPr>
          <a:xfrm flipV="1">
            <a:off x="5940152" y="1232756"/>
            <a:ext cx="576064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20" idx="3"/>
            <a:endCxn id="24" idx="1"/>
          </p:cNvCxnSpPr>
          <p:nvPr/>
        </p:nvCxnSpPr>
        <p:spPr>
          <a:xfrm>
            <a:off x="5940152" y="3753036"/>
            <a:ext cx="576064" cy="14401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20" idx="3"/>
            <a:endCxn id="25" idx="1"/>
          </p:cNvCxnSpPr>
          <p:nvPr/>
        </p:nvCxnSpPr>
        <p:spPr>
          <a:xfrm>
            <a:off x="5940152" y="3753036"/>
            <a:ext cx="576064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20" idx="3"/>
            <a:endCxn id="87" idx="1"/>
          </p:cNvCxnSpPr>
          <p:nvPr/>
        </p:nvCxnSpPr>
        <p:spPr>
          <a:xfrm flipV="1">
            <a:off x="5940152" y="3248980"/>
            <a:ext cx="576064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6516216" y="299695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Naïve Bayes </a:t>
            </a:r>
            <a:br>
              <a:rPr lang="en-US" altLang="zh-TW" sz="1600" dirty="0">
                <a:solidFill>
                  <a:schemeClr val="tx1"/>
                </a:solidFill>
              </a:rPr>
            </a:br>
            <a:r>
              <a:rPr lang="en-US" altLang="zh-TW" sz="1600" dirty="0">
                <a:solidFill>
                  <a:schemeClr val="tx1"/>
                </a:solidFill>
              </a:rPr>
              <a:t>(NB)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2192156" y="4941168"/>
            <a:ext cx="1731771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Reinforcement 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0" name="Elbow Connector 49"/>
          <p:cNvCxnSpPr>
            <a:stCxn id="7" idx="3"/>
            <a:endCxn id="42" idx="1"/>
          </p:cNvCxnSpPr>
          <p:nvPr/>
        </p:nvCxnSpPr>
        <p:spPr>
          <a:xfrm>
            <a:off x="1691680" y="3320988"/>
            <a:ext cx="500476" cy="205222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8835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EC73C-2B12-8A42-A070-20C1D3F8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48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78F6EE-862E-3D47-B485-1A1DE74C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1" y="0"/>
            <a:ext cx="8775828" cy="119675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 Tasks and Methods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C60C957C-9A1F-6547-9534-1246106C8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453336"/>
            <a:ext cx="8178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 err="1">
                <a:solidFill>
                  <a:srgbClr val="A6A6A6"/>
                </a:solidFill>
              </a:rPr>
              <a:t>Liye</a:t>
            </a:r>
            <a:r>
              <a:rPr lang="en-US" altLang="zh-TW" sz="1000" dirty="0">
                <a:solidFill>
                  <a:srgbClr val="A6A6A6"/>
                </a:solidFill>
              </a:rPr>
              <a:t> Ma and </a:t>
            </a:r>
            <a:r>
              <a:rPr lang="en-US" altLang="zh-TW" sz="1000" dirty="0" err="1">
                <a:solidFill>
                  <a:srgbClr val="A6A6A6"/>
                </a:solidFill>
              </a:rPr>
              <a:t>Baohong</a:t>
            </a:r>
            <a:r>
              <a:rPr lang="en-US" altLang="zh-TW" sz="1000" dirty="0">
                <a:solidFill>
                  <a:srgbClr val="A6A6A6"/>
                </a:solidFill>
              </a:rPr>
              <a:t> Sun (2020), "Machine learning and AI in marketing – Connecting computing power to human insights." International Journal of Research in Marketing, 37, no. 3, 481-504.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CF5D8D8-F9B4-544C-92E9-70E25262F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1" y="1340768"/>
            <a:ext cx="8761758" cy="502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285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1A5FA9C-BD2B-8444-9D7D-BF57F6957848}"/>
              </a:ext>
            </a:extLst>
          </p:cNvPr>
          <p:cNvSpPr/>
          <p:nvPr/>
        </p:nvSpPr>
        <p:spPr>
          <a:xfrm>
            <a:off x="4370131" y="1263280"/>
            <a:ext cx="4378333" cy="2596918"/>
          </a:xfrm>
          <a:prstGeom prst="roundRect">
            <a:avLst>
              <a:gd name="adj" fmla="val 1087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EC73C-2B12-8A42-A070-20C1D3F8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49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78F6EE-862E-3D47-B485-1A1DE74C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1" y="0"/>
            <a:ext cx="8775828" cy="119675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 Methods in Marketing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C60C957C-9A1F-6547-9534-1246106C8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453336"/>
            <a:ext cx="8178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 err="1">
                <a:solidFill>
                  <a:srgbClr val="A6A6A6"/>
                </a:solidFill>
              </a:rPr>
              <a:t>Liye</a:t>
            </a:r>
            <a:r>
              <a:rPr lang="en-US" altLang="zh-TW" sz="1000" dirty="0">
                <a:solidFill>
                  <a:srgbClr val="A6A6A6"/>
                </a:solidFill>
              </a:rPr>
              <a:t> Ma and </a:t>
            </a:r>
            <a:r>
              <a:rPr lang="en-US" altLang="zh-TW" sz="1000" dirty="0" err="1">
                <a:solidFill>
                  <a:srgbClr val="A6A6A6"/>
                </a:solidFill>
              </a:rPr>
              <a:t>Baohong</a:t>
            </a:r>
            <a:r>
              <a:rPr lang="en-US" altLang="zh-TW" sz="1000" dirty="0">
                <a:solidFill>
                  <a:srgbClr val="A6A6A6"/>
                </a:solidFill>
              </a:rPr>
              <a:t> Sun (2020), "Machine learning and AI in marketing – Connecting computing power to human insights." International Journal of Research in Marketing, 37, no. 3, 481-504.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57D1B7A-9927-8244-83F5-4479BE7F89F8}"/>
              </a:ext>
            </a:extLst>
          </p:cNvPr>
          <p:cNvCxnSpPr>
            <a:cxnSpLocks/>
          </p:cNvCxnSpPr>
          <p:nvPr/>
        </p:nvCxnSpPr>
        <p:spPr>
          <a:xfrm>
            <a:off x="1665316" y="5661248"/>
            <a:ext cx="6969966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B2035FA-9ADE-9849-9177-E0EC362A210A}"/>
              </a:ext>
            </a:extLst>
          </p:cNvPr>
          <p:cNvCxnSpPr>
            <a:cxnSpLocks/>
          </p:cNvCxnSpPr>
          <p:nvPr/>
        </p:nvCxnSpPr>
        <p:spPr>
          <a:xfrm flipV="1">
            <a:off x="1665316" y="1269923"/>
            <a:ext cx="0" cy="4391325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697A035-0925-3748-AB88-5BDDD90E39AF}"/>
              </a:ext>
            </a:extLst>
          </p:cNvPr>
          <p:cNvSpPr txBox="1"/>
          <p:nvPr/>
        </p:nvSpPr>
        <p:spPr>
          <a:xfrm>
            <a:off x="217567" y="2809382"/>
            <a:ext cx="13981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Marketing </a:t>
            </a:r>
            <a:b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Theory </a:t>
            </a:r>
            <a:b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Connection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602F28-B0D0-B747-9F70-D42977570724}"/>
              </a:ext>
            </a:extLst>
          </p:cNvPr>
          <p:cNvSpPr txBox="1"/>
          <p:nvPr/>
        </p:nvSpPr>
        <p:spPr>
          <a:xfrm>
            <a:off x="5918163" y="3795737"/>
            <a:ext cx="2734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Underexplored area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746E50-76A3-BA40-B516-A0AE67946CCD}"/>
              </a:ext>
            </a:extLst>
          </p:cNvPr>
          <p:cNvSpPr txBox="1"/>
          <p:nvPr/>
        </p:nvSpPr>
        <p:spPr>
          <a:xfrm>
            <a:off x="974638" y="1458453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9094856-EEED-904D-8A1A-116B4DA72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0495" y="1407294"/>
            <a:ext cx="2068722" cy="808654"/>
          </a:xfrm>
          <a:prstGeom prst="roundRect">
            <a:avLst>
              <a:gd name="adj" fmla="val 50000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Causal </a:t>
            </a:r>
            <a:br>
              <a:rPr lang="en-US" sz="2400" b="1" dirty="0">
                <a:latin typeface="+mn-lt"/>
                <a:ea typeface="+mn-ea"/>
              </a:rPr>
            </a:br>
            <a:r>
              <a:rPr lang="en-US" sz="2400" b="1" dirty="0">
                <a:latin typeface="+mn-lt"/>
                <a:ea typeface="+mn-ea"/>
              </a:rPr>
              <a:t>interpretation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7F68D27-6ADA-2C46-B612-BC41A2E28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1068" y="2270058"/>
            <a:ext cx="1944214" cy="715810"/>
          </a:xfrm>
          <a:prstGeom prst="roundRect">
            <a:avLst>
              <a:gd name="adj" fmla="val 50000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Prescriptive </a:t>
            </a:r>
            <a:br>
              <a:rPr lang="en-US" sz="2400" b="1" dirty="0">
                <a:latin typeface="+mn-lt"/>
                <a:ea typeface="+mn-ea"/>
              </a:rPr>
            </a:br>
            <a:r>
              <a:rPr lang="en-US" sz="2400" b="1" dirty="0">
                <a:latin typeface="+mn-lt"/>
                <a:ea typeface="+mn-ea"/>
              </a:rPr>
              <a:t>analysis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256DFAF-C2D8-3D49-9473-3FADAD689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742" y="2613152"/>
            <a:ext cx="2271325" cy="1134572"/>
          </a:xfrm>
          <a:prstGeom prst="roundRect">
            <a:avLst>
              <a:gd name="adj" fmla="val 50000"/>
            </a:avLst>
          </a:prstGeom>
          <a:solidFill>
            <a:srgbClr val="FFD579"/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Descriptive </a:t>
            </a:r>
            <a:br>
              <a:rPr lang="en-US" sz="2400" b="1" dirty="0">
                <a:latin typeface="+mn-lt"/>
                <a:ea typeface="+mn-ea"/>
              </a:rPr>
            </a:br>
            <a:r>
              <a:rPr lang="en-US" sz="2400" b="1" dirty="0">
                <a:latin typeface="+mn-lt"/>
                <a:ea typeface="+mn-ea"/>
              </a:rPr>
              <a:t>interpretation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EE57D04-29A1-A14F-BED5-904591F89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1263" y="4157707"/>
            <a:ext cx="3151608" cy="1295215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Prediction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8342E7-58F2-FD4F-9B0C-A6B4BC2CF267}"/>
              </a:ext>
            </a:extLst>
          </p:cNvPr>
          <p:cNvSpPr txBox="1"/>
          <p:nvPr/>
        </p:nvSpPr>
        <p:spPr>
          <a:xfrm>
            <a:off x="3682647" y="6058453"/>
            <a:ext cx="331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Method Transparency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67FFD2-2835-6646-B868-0C63A90C6039}"/>
              </a:ext>
            </a:extLst>
          </p:cNvPr>
          <p:cNvSpPr txBox="1"/>
          <p:nvPr/>
        </p:nvSpPr>
        <p:spPr>
          <a:xfrm>
            <a:off x="996727" y="4728629"/>
            <a:ext cx="56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D7FE3B-EAC4-B947-97FD-8214C978EC6C}"/>
              </a:ext>
            </a:extLst>
          </p:cNvPr>
          <p:cNvSpPr txBox="1"/>
          <p:nvPr/>
        </p:nvSpPr>
        <p:spPr>
          <a:xfrm>
            <a:off x="1665782" y="5663245"/>
            <a:ext cx="2213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Black box/Standalone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23D2137-2D75-5E49-82D4-103735E6DC18}"/>
              </a:ext>
            </a:extLst>
          </p:cNvPr>
          <p:cNvSpPr txBox="1"/>
          <p:nvPr/>
        </p:nvSpPr>
        <p:spPr>
          <a:xfrm>
            <a:off x="6352683" y="5663245"/>
            <a:ext cx="2269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White box/Integration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F601646-A9FD-7C42-A1A7-B0ADEBE46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6479" y="2985869"/>
            <a:ext cx="2172102" cy="102782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Feature </a:t>
            </a:r>
            <a:br>
              <a:rPr lang="en-US" sz="2400" b="1" dirty="0">
                <a:latin typeface="+mn-lt"/>
                <a:ea typeface="+mn-ea"/>
              </a:rPr>
            </a:br>
            <a:r>
              <a:rPr lang="en-US" sz="2400" b="1" dirty="0">
                <a:latin typeface="+mn-lt"/>
                <a:ea typeface="+mn-ea"/>
              </a:rPr>
              <a:t>extraction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79863BF-14B6-A94B-9F59-415449D49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3310" y="4585236"/>
            <a:ext cx="2028086" cy="85588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400" b="1" dirty="0">
                <a:latin typeface="+mn-lt"/>
                <a:ea typeface="+mn-ea"/>
              </a:rPr>
              <a:t>Optimization</a:t>
            </a:r>
          </a:p>
        </p:txBody>
      </p:sp>
    </p:spTree>
    <p:extLst>
      <p:ext uri="{BB962C8B-B14F-4D97-AF65-F5344CB8AC3E}">
        <p14:creationId xmlns:p14="http://schemas.microsoft.com/office/powerpoint/2010/main" val="50470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F337-A99C-7149-9019-1CB88F41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25" y="274637"/>
            <a:ext cx="8505172" cy="6331619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C00000"/>
                </a:solidFill>
              </a:rPr>
              <a:t>Machine Learning and </a:t>
            </a:r>
            <a:br>
              <a:rPr lang="en-US" sz="8800" dirty="0">
                <a:solidFill>
                  <a:srgbClr val="C00000"/>
                </a:solidFill>
              </a:rPr>
            </a:br>
            <a:r>
              <a:rPr lang="en-US" sz="8800" dirty="0">
                <a:solidFill>
                  <a:srgbClr val="C00000"/>
                </a:solidFill>
              </a:rPr>
              <a:t>Deep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A6621-F43A-B342-955D-CCB74AD6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521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637"/>
            <a:ext cx="8640960" cy="6245225"/>
          </a:xfrm>
        </p:spPr>
        <p:txBody>
          <a:bodyPr/>
          <a:lstStyle/>
          <a:p>
            <a:r>
              <a:rPr lang="en-US" sz="12000" dirty="0">
                <a:solidFill>
                  <a:srgbClr val="C00000"/>
                </a:solidFill>
              </a:rPr>
              <a:t>Machine Learning</a:t>
            </a:r>
            <a:endParaRPr lang="en-US" sz="5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39981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637"/>
            <a:ext cx="8640960" cy="6245225"/>
          </a:xfrm>
        </p:spPr>
        <p:txBody>
          <a:bodyPr/>
          <a:lstStyle/>
          <a:p>
            <a:r>
              <a:rPr lang="en-US" sz="12000" dirty="0" err="1">
                <a:solidFill>
                  <a:srgbClr val="C00000"/>
                </a:solidFill>
              </a:rPr>
              <a:t>Scikit</a:t>
            </a:r>
            <a:r>
              <a:rPr lang="en-US" sz="12000" dirty="0">
                <a:solidFill>
                  <a:srgbClr val="C00000"/>
                </a:solidFill>
              </a:rPr>
              <a:t>-Learn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5000" dirty="0">
                <a:solidFill>
                  <a:srgbClr val="C00000"/>
                </a:solidFill>
              </a:rPr>
              <a:t>Machine Learning in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58430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28572-07A1-8845-8094-354D34EB9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5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02850-E1F7-AF49-BE9A-347F822A1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AF49D2-7BAB-264E-A6B3-BC56FEC71D08}"/>
              </a:ext>
            </a:extLst>
          </p:cNvPr>
          <p:cNvSpPr/>
          <p:nvPr/>
        </p:nvSpPr>
        <p:spPr>
          <a:xfrm>
            <a:off x="3480194" y="6597352"/>
            <a:ext cx="21836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http://scikit-learn.org/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440DC4-80B5-AD4F-B1C1-84B25315B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1304"/>
            <a:ext cx="9144000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540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68" y="0"/>
            <a:ext cx="8507288" cy="823177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09E05-1F89-1C46-B80A-DF74BB3F6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823177"/>
            <a:ext cx="9144000" cy="56966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1620180" y="6563925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888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68" y="0"/>
            <a:ext cx="8507288" cy="823177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09E05-1F89-1C46-B80A-DF74BB3F6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4" r="27021" b="49594"/>
          <a:stretch/>
        </p:blipFill>
        <p:spPr>
          <a:xfrm>
            <a:off x="210065" y="1736190"/>
            <a:ext cx="8652091" cy="38723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1620180" y="6563925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5813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68" y="0"/>
            <a:ext cx="8507288" cy="823177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09E05-1F89-1C46-B80A-DF74BB3F6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05" r="685" b="41534"/>
          <a:stretch/>
        </p:blipFill>
        <p:spPr>
          <a:xfrm>
            <a:off x="517056" y="823177"/>
            <a:ext cx="8251063" cy="56270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1620180" y="6563925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0715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68" y="0"/>
            <a:ext cx="8507288" cy="823177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09E05-1F89-1C46-B80A-DF74BB3F6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" t="37529" r="45540" b="4006"/>
          <a:stretch/>
        </p:blipFill>
        <p:spPr>
          <a:xfrm>
            <a:off x="517056" y="823177"/>
            <a:ext cx="8251063" cy="56270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1620180" y="6563925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0822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2" y="0"/>
            <a:ext cx="8651875" cy="193804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1013062" y="4084585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4500030" y="4084586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2513035" y="3669992"/>
            <a:ext cx="8258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5907497" y="3669992"/>
            <a:ext cx="753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2414142" y="1994064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18896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2" y="0"/>
            <a:ext cx="8651875" cy="193804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1049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1013062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4500030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323528" y="393239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8282422" y="3701561"/>
            <a:ext cx="367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3698628" y="1749905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186470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106291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function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C68FB8-1B0F-374E-8FEE-C2D0B325CC38}"/>
              </a:ext>
            </a:extLst>
          </p:cNvPr>
          <p:cNvSpPr txBox="1"/>
          <p:nvPr/>
        </p:nvSpPr>
        <p:spPr>
          <a:xfrm>
            <a:off x="1979712" y="910921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2453CC-A6F8-7947-B00A-04A450A2D21F}"/>
              </a:ext>
            </a:extLst>
          </p:cNvPr>
          <p:cNvSpPr txBox="1"/>
          <p:nvPr/>
        </p:nvSpPr>
        <p:spPr>
          <a:xfrm>
            <a:off x="709084" y="2808438"/>
            <a:ext cx="60516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w</a:t>
            </a:r>
            <a:r>
              <a:rPr lang="en-US" sz="9000" b="1" i="1" baseline="-25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90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218137-F748-BC49-BDA4-EF6E033D96BF}"/>
              </a:ext>
            </a:extLst>
          </p:cNvPr>
          <p:cNvSpPr txBox="1"/>
          <p:nvPr/>
        </p:nvSpPr>
        <p:spPr>
          <a:xfrm>
            <a:off x="709084" y="4687976"/>
            <a:ext cx="80393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90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w</a:t>
            </a:r>
            <a:r>
              <a:rPr lang="en-US" sz="9000" b="1" i="1" baseline="-25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90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379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52872"/>
          </a:xfrm>
        </p:spPr>
        <p:txBody>
          <a:bodyPr>
            <a:noAutofit/>
          </a:bodyPr>
          <a:lstStyle/>
          <a:p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Outline</a:t>
            </a:r>
            <a:endParaRPr lang="zh-TW" altLang="en-US" sz="72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8307" name="內容版面配置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890"/>
          </a:xfrm>
        </p:spPr>
        <p:txBody>
          <a:bodyPr>
            <a:normAutofit/>
          </a:bodyPr>
          <a:lstStyle/>
          <a:p>
            <a:r>
              <a:rPr lang="en-US" altLang="zh-TW" sz="5400" b="1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Machine Learning</a:t>
            </a:r>
          </a:p>
          <a:p>
            <a:r>
              <a:rPr lang="en-US" altLang="zh-TW" sz="5400" b="1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Deep Learning</a:t>
            </a:r>
          </a:p>
        </p:txBody>
      </p:sp>
      <p:sp>
        <p:nvSpPr>
          <p:cNvPr id="9830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C2D1DF9-9518-C645-AF28-B68D86E73EE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2628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10709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Regression Weight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DA7BB-22E0-194D-AF10-63B0C2D7D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1" y="2734295"/>
            <a:ext cx="8703630" cy="32149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65EF7E-8B1A-1A48-96A9-762574F83312}"/>
              </a:ext>
            </a:extLst>
          </p:cNvPr>
          <p:cNvSpPr txBox="1"/>
          <p:nvPr/>
        </p:nvSpPr>
        <p:spPr>
          <a:xfrm>
            <a:off x="530197" y="943560"/>
            <a:ext cx="80393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90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w</a:t>
            </a:r>
            <a:r>
              <a:rPr lang="en-US" sz="9000" b="1" i="1" baseline="-25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90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7307DD-91E1-2D43-85AA-AFB818609DDD}"/>
              </a:ext>
            </a:extLst>
          </p:cNvPr>
          <p:cNvSpPr txBox="1"/>
          <p:nvPr/>
        </p:nvSpPr>
        <p:spPr>
          <a:xfrm>
            <a:off x="4468656" y="5984773"/>
            <a:ext cx="4500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function for Weights (w</a:t>
            </a:r>
            <a:r>
              <a:rPr lang="en-US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</a:t>
            </a:r>
            <a:r>
              <a:rPr lang="en-US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420028-7E1A-0B42-98D9-3F1BC5A03D3D}"/>
              </a:ext>
            </a:extLst>
          </p:cNvPr>
          <p:cNvSpPr txBox="1"/>
          <p:nvPr/>
        </p:nvSpPr>
        <p:spPr>
          <a:xfrm>
            <a:off x="1128733" y="5991671"/>
            <a:ext cx="2363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0.232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+ 246</a:t>
            </a:r>
            <a:endParaRPr lang="en-US" sz="24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0339CF-4A62-9245-AA36-3CF5D2F15CDB}"/>
              </a:ext>
            </a:extLst>
          </p:cNvPr>
          <p:cNvSpPr txBox="1"/>
          <p:nvPr/>
        </p:nvSpPr>
        <p:spPr>
          <a:xfrm>
            <a:off x="4730890" y="2456381"/>
            <a:ext cx="4089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w*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argmin</a:t>
            </a:r>
            <a:r>
              <a:rPr lang="en-US" sz="3200" b="1" i="1" baseline="-250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="1" i="1" baseline="-25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Loss(</a:t>
            </a:r>
            <a:r>
              <a:rPr lang="en-US" sz="32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i="1" baseline="-25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i="1" baseline="-250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9555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637"/>
            <a:ext cx="8640960" cy="6245225"/>
          </a:xfrm>
        </p:spPr>
        <p:txBody>
          <a:bodyPr/>
          <a:lstStyle/>
          <a:p>
            <a:r>
              <a:rPr lang="en-US" sz="12000" dirty="0">
                <a:solidFill>
                  <a:srgbClr val="C00000"/>
                </a:solidFill>
              </a:rPr>
              <a:t>Deep Learning</a:t>
            </a:r>
            <a:endParaRPr lang="en-US" sz="5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3708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Deep Learning </a:t>
            </a:r>
            <a:b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BC69DD-A79F-CC46-81A9-C60C3FDAB38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926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468313" y="30163"/>
            <a:ext cx="8229600" cy="777875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TensorFlow Playground</a:t>
            </a:r>
          </a:p>
        </p:txBody>
      </p:sp>
      <p:sp>
        <p:nvSpPr>
          <p:cNvPr id="348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2E231C0-1742-2548-8F5C-943C1D97A3D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4819" name="Rectangle 4"/>
          <p:cNvSpPr>
            <a:spLocks noChangeArrowheads="1"/>
          </p:cNvSpPr>
          <p:nvPr/>
        </p:nvSpPr>
        <p:spPr bwMode="auto">
          <a:xfrm>
            <a:off x="2843213" y="6488113"/>
            <a:ext cx="3481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2"/>
              </a:rPr>
              <a:t>http://playground.tensorflow.org/</a:t>
            </a:r>
            <a:endParaRPr lang="en-US" altLang="en-US" sz="1800"/>
          </a:p>
        </p:txBody>
      </p:sp>
      <p:pic>
        <p:nvPicPr>
          <p:cNvPr id="3482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9163"/>
            <a:ext cx="9144000" cy="560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33338"/>
            <a:ext cx="7731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30659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022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3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n-US" dirty="0"/>
              <a:t># a rank 0 tensor; this is a </a:t>
            </a:r>
            <a:r>
              <a:rPr lang="en-US" b="1" dirty="0">
                <a:solidFill>
                  <a:srgbClr val="FF0000"/>
                </a:solidFill>
              </a:rPr>
              <a:t>scalar</a:t>
            </a:r>
            <a:r>
              <a:rPr lang="en-US" dirty="0"/>
              <a:t> with shape []</a:t>
            </a:r>
          </a:p>
          <a:p>
            <a:r>
              <a:rPr lang="en-US" b="1" dirty="0">
                <a:solidFill>
                  <a:schemeClr val="accent1"/>
                </a:solidFill>
              </a:rPr>
              <a:t>[1. ,2., 3.] </a:t>
            </a:r>
          </a:p>
          <a:p>
            <a:pPr lvl="1"/>
            <a:r>
              <a:rPr lang="en-US" dirty="0"/>
              <a:t># a rank 1 tensor; this is a </a:t>
            </a:r>
            <a:r>
              <a:rPr lang="en-US" b="1" dirty="0">
                <a:solidFill>
                  <a:srgbClr val="FF0000"/>
                </a:solidFill>
              </a:rPr>
              <a:t>vector</a:t>
            </a:r>
            <a:r>
              <a:rPr lang="en-US" dirty="0"/>
              <a:t> with shape [3]</a:t>
            </a:r>
          </a:p>
          <a:p>
            <a:r>
              <a:rPr lang="en-US" b="1" dirty="0">
                <a:solidFill>
                  <a:srgbClr val="FF0000"/>
                </a:solidFill>
              </a:rPr>
              <a:t>[[1., 2., 3.], [4., 5., 6.]] </a:t>
            </a:r>
          </a:p>
          <a:p>
            <a:pPr lvl="1"/>
            <a:r>
              <a:rPr lang="en-US" dirty="0"/>
              <a:t># a rank 2 tensor; a </a:t>
            </a:r>
            <a:r>
              <a:rPr lang="en-US" b="1" dirty="0">
                <a:solidFill>
                  <a:srgbClr val="FF0000"/>
                </a:solidFill>
              </a:rPr>
              <a:t>matrix</a:t>
            </a:r>
            <a:r>
              <a:rPr lang="en-US" dirty="0"/>
              <a:t> with shape [2, 3]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[[[1., 2., 3.]], [[7., 8., 9.]]] </a:t>
            </a:r>
          </a:p>
          <a:p>
            <a:pPr lvl="1"/>
            <a:r>
              <a:rPr lang="en-US" dirty="0"/>
              <a:t># a rank 3 </a:t>
            </a:r>
            <a:r>
              <a:rPr lang="en-US" b="1" dirty="0">
                <a:solidFill>
                  <a:srgbClr val="FF0000"/>
                </a:solidFill>
              </a:rPr>
              <a:t>tensor</a:t>
            </a:r>
            <a:r>
              <a:rPr lang="en-US" dirty="0"/>
              <a:t> with shape [2, 1, 3]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64</a:t>
            </a:fld>
            <a:endParaRPr lang="zh-TW" alt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59113" y="6477000"/>
            <a:ext cx="294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2"/>
              </a:rPr>
              <a:t>https://</a:t>
            </a:r>
            <a:r>
              <a:rPr lang="en-US" altLang="en-US" sz="1800" dirty="0">
                <a:hlinkClick r:id="rId2"/>
              </a:rPr>
              <a:t>www.tensorflow.org/</a:t>
            </a:r>
            <a:endParaRPr lang="en-US" altLang="en-US" sz="1800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44624"/>
            <a:ext cx="7731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1185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A9220-A70E-3C44-A346-5359ADA19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65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D74398-FF68-494F-96BF-77BD010FDDA3}"/>
              </a:ext>
            </a:extLst>
          </p:cNvPr>
          <p:cNvSpPr/>
          <p:nvPr/>
        </p:nvSpPr>
        <p:spPr>
          <a:xfrm>
            <a:off x="5919827" y="492783"/>
            <a:ext cx="7393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80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C78592-C4F5-B54E-9087-CC9CF2B7FEB9}"/>
              </a:ext>
            </a:extLst>
          </p:cNvPr>
          <p:cNvSpPr/>
          <p:nvPr/>
        </p:nvSpPr>
        <p:spPr>
          <a:xfrm>
            <a:off x="4830872" y="1700808"/>
            <a:ext cx="2957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14213E-99F0-CC46-A688-B0292D0F7EFA}"/>
              </a:ext>
            </a:extLst>
          </p:cNvPr>
          <p:cNvSpPr/>
          <p:nvPr/>
        </p:nvSpPr>
        <p:spPr>
          <a:xfrm>
            <a:off x="5087869" y="3082185"/>
            <a:ext cx="24032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50 60 70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55 65 75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DA0188-3510-0246-AAA5-7036317EC854}"/>
              </a:ext>
            </a:extLst>
          </p:cNvPr>
          <p:cNvSpPr/>
          <p:nvPr/>
        </p:nvSpPr>
        <p:spPr>
          <a:xfrm>
            <a:off x="2915639" y="4869160"/>
            <a:ext cx="60083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 [70 80 90]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[55 65 75] [75 85 95]</a:t>
            </a:r>
          </a:p>
        </p:txBody>
      </p:sp>
      <p:sp>
        <p:nvSpPr>
          <p:cNvPr id="12" name="Right Bracket 11">
            <a:extLst>
              <a:ext uri="{FF2B5EF4-FFF2-40B4-BE49-F238E27FC236}">
                <a16:creationId xmlns:a16="http://schemas.microsoft.com/office/drawing/2014/main" id="{53CD109D-1531-7B4B-895A-A93FC709125C}"/>
              </a:ext>
            </a:extLst>
          </p:cNvPr>
          <p:cNvSpPr/>
          <p:nvPr/>
        </p:nvSpPr>
        <p:spPr>
          <a:xfrm>
            <a:off x="8676456" y="4869160"/>
            <a:ext cx="216024" cy="117057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A70AE9E4-70EA-0740-AFAF-17A8A21FD37D}"/>
              </a:ext>
            </a:extLst>
          </p:cNvPr>
          <p:cNvSpPr/>
          <p:nvPr/>
        </p:nvSpPr>
        <p:spPr>
          <a:xfrm>
            <a:off x="2915816" y="4894112"/>
            <a:ext cx="288032" cy="1206307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2008507E-35BE-E545-BA3A-F7E51E297088}"/>
              </a:ext>
            </a:extLst>
          </p:cNvPr>
          <p:cNvSpPr/>
          <p:nvPr/>
        </p:nvSpPr>
        <p:spPr>
          <a:xfrm>
            <a:off x="5000346" y="3068960"/>
            <a:ext cx="271410" cy="1143549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id="{DFADBA74-BD77-9547-B6D9-F1F595C5EBEB}"/>
              </a:ext>
            </a:extLst>
          </p:cNvPr>
          <p:cNvSpPr/>
          <p:nvPr/>
        </p:nvSpPr>
        <p:spPr>
          <a:xfrm>
            <a:off x="7313837" y="3068960"/>
            <a:ext cx="210491" cy="1140809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C9E1E4-4C0F-3C41-AF8B-08A24A5C1C60}"/>
              </a:ext>
            </a:extLst>
          </p:cNvPr>
          <p:cNvSpPr/>
          <p:nvPr/>
        </p:nvSpPr>
        <p:spPr>
          <a:xfrm>
            <a:off x="420008" y="369673"/>
            <a:ext cx="15791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Scalar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45DBD9-92D7-D24F-8D58-5BAC062705FF}"/>
              </a:ext>
            </a:extLst>
          </p:cNvPr>
          <p:cNvSpPr/>
          <p:nvPr/>
        </p:nvSpPr>
        <p:spPr>
          <a:xfrm>
            <a:off x="405132" y="1639252"/>
            <a:ext cx="17019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Vector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440790-6A62-904F-A0E8-1F6641A6A4CC}"/>
              </a:ext>
            </a:extLst>
          </p:cNvPr>
          <p:cNvSpPr/>
          <p:nvPr/>
        </p:nvSpPr>
        <p:spPr>
          <a:xfrm>
            <a:off x="436839" y="3206922"/>
            <a:ext cx="17455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Matrix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408944-620F-AD42-9531-05474BFD33D3}"/>
              </a:ext>
            </a:extLst>
          </p:cNvPr>
          <p:cNvSpPr/>
          <p:nvPr/>
        </p:nvSpPr>
        <p:spPr>
          <a:xfrm>
            <a:off x="347969" y="5112544"/>
            <a:ext cx="17292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8821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Deep Learning </a:t>
            </a:r>
            <a:b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BC69DD-A79F-CC46-81A9-C60C3FDAB38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66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4901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altLang="zh-TW" sz="8800" dirty="0">
                <a:solidFill>
                  <a:schemeClr val="accent1"/>
                </a:solidFill>
              </a:rPr>
              <a:t>Deep Learning Foundations: </a:t>
            </a:r>
            <a:br>
              <a:rPr lang="en-US" altLang="zh-TW" sz="8800" dirty="0">
                <a:solidFill>
                  <a:schemeClr val="accent1"/>
                </a:solidFill>
              </a:rPr>
            </a:br>
            <a:r>
              <a:rPr lang="en-US" altLang="zh-TW" sz="8800" dirty="0">
                <a:solidFill>
                  <a:srgbClr val="FF0000"/>
                </a:solidFill>
              </a:rPr>
              <a:t>Neural Networks</a:t>
            </a:r>
          </a:p>
        </p:txBody>
      </p:sp>
      <p:sp>
        <p:nvSpPr>
          <p:cNvPr id="922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F1D03E8-FF17-4F01-A2FF-4ABF1F4BD2CF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67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8859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68</a:t>
            </a:fld>
            <a:endParaRPr lang="zh-TW" altLang="en-US"/>
          </a:p>
        </p:txBody>
      </p:sp>
      <p:sp>
        <p:nvSpPr>
          <p:cNvPr id="5" name="Oval 6"/>
          <p:cNvSpPr/>
          <p:nvPr/>
        </p:nvSpPr>
        <p:spPr>
          <a:xfrm>
            <a:off x="2343150" y="3836988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Oval 7"/>
          <p:cNvSpPr/>
          <p:nvPr/>
        </p:nvSpPr>
        <p:spPr>
          <a:xfrm>
            <a:off x="2343150" y="5024438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Oval 12"/>
          <p:cNvSpPr/>
          <p:nvPr/>
        </p:nvSpPr>
        <p:spPr>
          <a:xfrm>
            <a:off x="4179888" y="4352925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Oval 13"/>
          <p:cNvSpPr/>
          <p:nvPr/>
        </p:nvSpPr>
        <p:spPr>
          <a:xfrm>
            <a:off x="4179888" y="5516563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Oval 19"/>
          <p:cNvSpPr/>
          <p:nvPr/>
        </p:nvSpPr>
        <p:spPr>
          <a:xfrm>
            <a:off x="4179888" y="3189288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20"/>
          <p:cNvSpPr/>
          <p:nvPr/>
        </p:nvSpPr>
        <p:spPr>
          <a:xfrm>
            <a:off x="6196013" y="4352925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TextBox 24"/>
          <p:cNvSpPr txBox="1"/>
          <p:nvPr/>
        </p:nvSpPr>
        <p:spPr>
          <a:xfrm>
            <a:off x="1560513" y="1412875"/>
            <a:ext cx="184308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12" name="Straight Arrow Connector 27"/>
          <p:cNvCxnSpPr>
            <a:stCxn id="5" idx="6"/>
            <a:endCxn id="7" idx="1"/>
          </p:cNvCxnSpPr>
          <p:nvPr/>
        </p:nvCxnSpPr>
        <p:spPr>
          <a:xfrm>
            <a:off x="3062288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32"/>
          <p:cNvCxnSpPr>
            <a:stCxn id="6" idx="6"/>
            <a:endCxn id="7" idx="3"/>
          </p:cNvCxnSpPr>
          <p:nvPr/>
        </p:nvCxnSpPr>
        <p:spPr>
          <a:xfrm flipV="1">
            <a:off x="3062288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4"/>
          <p:cNvCxnSpPr>
            <a:stCxn id="5" idx="6"/>
            <a:endCxn id="9" idx="2"/>
          </p:cNvCxnSpPr>
          <p:nvPr/>
        </p:nvCxnSpPr>
        <p:spPr>
          <a:xfrm flipV="1">
            <a:off x="3062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35"/>
          <p:cNvCxnSpPr>
            <a:stCxn id="6" idx="6"/>
            <a:endCxn id="8" idx="2"/>
          </p:cNvCxnSpPr>
          <p:nvPr/>
        </p:nvCxnSpPr>
        <p:spPr>
          <a:xfrm>
            <a:off x="3062288" y="5384800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40"/>
          <p:cNvCxnSpPr>
            <a:stCxn id="5" idx="6"/>
            <a:endCxn id="8" idx="1"/>
          </p:cNvCxnSpPr>
          <p:nvPr/>
        </p:nvCxnSpPr>
        <p:spPr>
          <a:xfrm>
            <a:off x="3062288" y="4197350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80"/>
          <p:cNvCxnSpPr>
            <a:stCxn id="6" idx="6"/>
            <a:endCxn id="9" idx="3"/>
          </p:cNvCxnSpPr>
          <p:nvPr/>
        </p:nvCxnSpPr>
        <p:spPr>
          <a:xfrm flipV="1">
            <a:off x="3062288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00"/>
          <p:cNvCxnSpPr>
            <a:stCxn id="8" idx="6"/>
            <a:endCxn id="10" idx="3"/>
          </p:cNvCxnSpPr>
          <p:nvPr/>
        </p:nvCxnSpPr>
        <p:spPr>
          <a:xfrm flipV="1">
            <a:off x="4899025" y="4967288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03"/>
          <p:cNvCxnSpPr>
            <a:stCxn id="7" idx="6"/>
            <a:endCxn id="10" idx="2"/>
          </p:cNvCxnSpPr>
          <p:nvPr/>
        </p:nvCxnSpPr>
        <p:spPr>
          <a:xfrm>
            <a:off x="4899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31"/>
          <p:cNvCxnSpPr>
            <a:stCxn id="9" idx="6"/>
            <a:endCxn id="10" idx="1"/>
          </p:cNvCxnSpPr>
          <p:nvPr/>
        </p:nvCxnSpPr>
        <p:spPr>
          <a:xfrm>
            <a:off x="4899025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181"/>
          <p:cNvSpPr txBox="1">
            <a:spLocks noChangeArrowheads="1"/>
          </p:cNvSpPr>
          <p:nvPr/>
        </p:nvSpPr>
        <p:spPr bwMode="auto">
          <a:xfrm>
            <a:off x="5724525" y="1412875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22" name="TextBox 182"/>
          <p:cNvSpPr txBox="1">
            <a:spLocks noChangeArrowheads="1"/>
          </p:cNvSpPr>
          <p:nvPr/>
        </p:nvSpPr>
        <p:spPr bwMode="auto">
          <a:xfrm>
            <a:off x="3562350" y="1412875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(H)</a:t>
            </a:r>
          </a:p>
        </p:txBody>
      </p:sp>
      <p:cxnSp>
        <p:nvCxnSpPr>
          <p:cNvPr id="23" name="Straight Arrow Connector 205"/>
          <p:cNvCxnSpPr>
            <a:stCxn id="10" idx="6"/>
          </p:cNvCxnSpPr>
          <p:nvPr/>
        </p:nvCxnSpPr>
        <p:spPr>
          <a:xfrm>
            <a:off x="6915150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09"/>
          <p:cNvSpPr txBox="1">
            <a:spLocks noChangeArrowheads="1"/>
          </p:cNvSpPr>
          <p:nvPr/>
        </p:nvSpPr>
        <p:spPr bwMode="auto">
          <a:xfrm>
            <a:off x="7826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5" name="Straight Arrow Connector 210"/>
          <p:cNvCxnSpPr>
            <a:endCxn id="5" idx="2"/>
          </p:cNvCxnSpPr>
          <p:nvPr/>
        </p:nvCxnSpPr>
        <p:spPr>
          <a:xfrm flipV="1">
            <a:off x="1514475" y="4197350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13"/>
          <p:cNvCxnSpPr>
            <a:endCxn id="6" idx="2"/>
          </p:cNvCxnSpPr>
          <p:nvPr/>
        </p:nvCxnSpPr>
        <p:spPr>
          <a:xfrm>
            <a:off x="1587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16"/>
          <p:cNvSpPr txBox="1">
            <a:spLocks noChangeArrowheads="1"/>
          </p:cNvSpPr>
          <p:nvPr/>
        </p:nvSpPr>
        <p:spPr bwMode="auto">
          <a:xfrm>
            <a:off x="971550" y="3933825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28" name="TextBox 217"/>
          <p:cNvSpPr txBox="1">
            <a:spLocks noChangeArrowheads="1"/>
          </p:cNvSpPr>
          <p:nvPr/>
        </p:nvSpPr>
        <p:spPr bwMode="auto">
          <a:xfrm>
            <a:off x="1011238" y="5157788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X2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Deep Learning and </a:t>
            </a:r>
            <a:br>
              <a:rPr lang="en-US" altLang="zh-TW" b="1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1"/>
                </a:solidFill>
              </a:rPr>
              <a:t>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715407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69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Deep Learning and </a:t>
            </a:r>
            <a:br>
              <a:rPr lang="en-US" altLang="zh-TW" b="1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1"/>
                </a:solidFill>
              </a:rPr>
              <a:t>Neural Networks</a:t>
            </a:r>
          </a:p>
        </p:txBody>
      </p:sp>
      <p:sp>
        <p:nvSpPr>
          <p:cNvPr id="6" name="Oval 6"/>
          <p:cNvSpPr/>
          <p:nvPr/>
        </p:nvSpPr>
        <p:spPr>
          <a:xfrm>
            <a:off x="1511300" y="2924175"/>
            <a:ext cx="431800" cy="43338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Oval 7"/>
          <p:cNvSpPr/>
          <p:nvPr/>
        </p:nvSpPr>
        <p:spPr>
          <a:xfrm>
            <a:off x="1511300" y="41132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Oval 8"/>
          <p:cNvSpPr/>
          <p:nvPr/>
        </p:nvSpPr>
        <p:spPr>
          <a:xfrm>
            <a:off x="1511300" y="53006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Oval 12"/>
          <p:cNvSpPr/>
          <p:nvPr/>
        </p:nvSpPr>
        <p:spPr>
          <a:xfrm>
            <a:off x="3348038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13"/>
          <p:cNvSpPr/>
          <p:nvPr/>
        </p:nvSpPr>
        <p:spPr>
          <a:xfrm>
            <a:off x="3348038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4"/>
          <p:cNvSpPr/>
          <p:nvPr/>
        </p:nvSpPr>
        <p:spPr>
          <a:xfrm>
            <a:off x="3348038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Oval 15"/>
          <p:cNvSpPr/>
          <p:nvPr/>
        </p:nvSpPr>
        <p:spPr>
          <a:xfrm>
            <a:off x="7164388" y="34655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Oval 16"/>
          <p:cNvSpPr/>
          <p:nvPr/>
        </p:nvSpPr>
        <p:spPr>
          <a:xfrm>
            <a:off x="7164388" y="46529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Oval 19"/>
          <p:cNvSpPr/>
          <p:nvPr/>
        </p:nvSpPr>
        <p:spPr>
          <a:xfrm>
            <a:off x="3348038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Oval 20"/>
          <p:cNvSpPr/>
          <p:nvPr/>
        </p:nvSpPr>
        <p:spPr>
          <a:xfrm>
            <a:off x="5364163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Oval 21"/>
          <p:cNvSpPr/>
          <p:nvPr/>
        </p:nvSpPr>
        <p:spPr>
          <a:xfrm>
            <a:off x="5364163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22"/>
          <p:cNvSpPr/>
          <p:nvPr/>
        </p:nvSpPr>
        <p:spPr>
          <a:xfrm>
            <a:off x="5364163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23"/>
          <p:cNvSpPr/>
          <p:nvPr/>
        </p:nvSpPr>
        <p:spPr>
          <a:xfrm>
            <a:off x="5364163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611188" y="1301750"/>
            <a:ext cx="17256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Input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(X)</a:t>
            </a:r>
          </a:p>
        </p:txBody>
      </p:sp>
      <p:cxnSp>
        <p:nvCxnSpPr>
          <p:cNvPr id="20" name="Straight Arrow Connector 26"/>
          <p:cNvCxnSpPr>
            <a:stCxn id="14" idx="6"/>
            <a:endCxn id="18" idx="2"/>
          </p:cNvCxnSpPr>
          <p:nvPr/>
        </p:nvCxnSpPr>
        <p:spPr>
          <a:xfrm>
            <a:off x="3779838" y="24923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7"/>
          <p:cNvCxnSpPr>
            <a:stCxn id="6" idx="6"/>
            <a:endCxn id="9" idx="1"/>
          </p:cNvCxnSpPr>
          <p:nvPr/>
        </p:nvCxnSpPr>
        <p:spPr>
          <a:xfrm>
            <a:off x="1943100" y="3141663"/>
            <a:ext cx="1468438" cy="36195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8"/>
          <p:cNvCxnSpPr>
            <a:stCxn id="11" idx="6"/>
            <a:endCxn id="15" idx="3"/>
          </p:cNvCxnSpPr>
          <p:nvPr/>
        </p:nvCxnSpPr>
        <p:spPr>
          <a:xfrm flipV="1">
            <a:off x="3779838" y="3810000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31"/>
          <p:cNvCxnSpPr>
            <a:stCxn id="7" idx="6"/>
            <a:endCxn id="11" idx="1"/>
          </p:cNvCxnSpPr>
          <p:nvPr/>
        </p:nvCxnSpPr>
        <p:spPr>
          <a:xfrm>
            <a:off x="1943100" y="4329113"/>
            <a:ext cx="1468438" cy="15033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2"/>
          <p:cNvCxnSpPr>
            <a:stCxn id="7" idx="6"/>
            <a:endCxn id="9" idx="2"/>
          </p:cNvCxnSpPr>
          <p:nvPr/>
        </p:nvCxnSpPr>
        <p:spPr>
          <a:xfrm flipV="1">
            <a:off x="1943100" y="3657600"/>
            <a:ext cx="1404938" cy="6715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33"/>
          <p:cNvCxnSpPr>
            <a:stCxn id="6" idx="6"/>
            <a:endCxn id="11" idx="0"/>
          </p:cNvCxnSpPr>
          <p:nvPr/>
        </p:nvCxnSpPr>
        <p:spPr>
          <a:xfrm>
            <a:off x="1943100" y="3141663"/>
            <a:ext cx="1620838" cy="2627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34"/>
          <p:cNvCxnSpPr>
            <a:stCxn id="6" idx="6"/>
            <a:endCxn id="14" idx="1"/>
          </p:cNvCxnSpPr>
          <p:nvPr/>
        </p:nvCxnSpPr>
        <p:spPr>
          <a:xfrm flipV="1">
            <a:off x="1943100" y="2339975"/>
            <a:ext cx="1468438" cy="8016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35"/>
          <p:cNvCxnSpPr>
            <a:stCxn id="7" idx="6"/>
            <a:endCxn id="10" idx="2"/>
          </p:cNvCxnSpPr>
          <p:nvPr/>
        </p:nvCxnSpPr>
        <p:spPr>
          <a:xfrm>
            <a:off x="1943100" y="4329113"/>
            <a:ext cx="1404938" cy="4921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40"/>
          <p:cNvCxnSpPr>
            <a:stCxn id="6" idx="6"/>
            <a:endCxn id="10" idx="1"/>
          </p:cNvCxnSpPr>
          <p:nvPr/>
        </p:nvCxnSpPr>
        <p:spPr>
          <a:xfrm>
            <a:off x="1943100" y="3141663"/>
            <a:ext cx="1468438" cy="15271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50"/>
          <p:cNvCxnSpPr>
            <a:stCxn id="8" idx="6"/>
            <a:endCxn id="14" idx="3"/>
          </p:cNvCxnSpPr>
          <p:nvPr/>
        </p:nvCxnSpPr>
        <p:spPr>
          <a:xfrm flipV="1">
            <a:off x="1943100" y="2646363"/>
            <a:ext cx="1468438" cy="28702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51"/>
          <p:cNvCxnSpPr>
            <a:stCxn id="8" idx="6"/>
            <a:endCxn id="10" idx="3"/>
          </p:cNvCxnSpPr>
          <p:nvPr/>
        </p:nvCxnSpPr>
        <p:spPr>
          <a:xfrm flipV="1">
            <a:off x="1943100" y="4973638"/>
            <a:ext cx="1468438" cy="5429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52"/>
          <p:cNvCxnSpPr>
            <a:stCxn id="8" idx="6"/>
            <a:endCxn id="11" idx="2"/>
          </p:cNvCxnSpPr>
          <p:nvPr/>
        </p:nvCxnSpPr>
        <p:spPr>
          <a:xfrm>
            <a:off x="1943100" y="5516563"/>
            <a:ext cx="1404938" cy="468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63"/>
          <p:cNvCxnSpPr>
            <a:stCxn id="11" idx="6"/>
            <a:endCxn id="16" idx="3"/>
          </p:cNvCxnSpPr>
          <p:nvPr/>
        </p:nvCxnSpPr>
        <p:spPr>
          <a:xfrm flipV="1">
            <a:off x="3779838" y="4973638"/>
            <a:ext cx="1647825" cy="1011237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64"/>
          <p:cNvCxnSpPr>
            <a:stCxn id="11" idx="6"/>
            <a:endCxn id="17" idx="2"/>
          </p:cNvCxnSpPr>
          <p:nvPr/>
        </p:nvCxnSpPr>
        <p:spPr>
          <a:xfrm>
            <a:off x="3779838" y="59848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65"/>
          <p:cNvCxnSpPr>
            <a:stCxn id="8" idx="6"/>
            <a:endCxn id="9" idx="3"/>
          </p:cNvCxnSpPr>
          <p:nvPr/>
        </p:nvCxnSpPr>
        <p:spPr>
          <a:xfrm flipV="1">
            <a:off x="1943100" y="3810000"/>
            <a:ext cx="1468438" cy="17065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80"/>
          <p:cNvCxnSpPr>
            <a:stCxn id="7" idx="6"/>
            <a:endCxn id="14" idx="2"/>
          </p:cNvCxnSpPr>
          <p:nvPr/>
        </p:nvCxnSpPr>
        <p:spPr>
          <a:xfrm flipV="1">
            <a:off x="1943100" y="2492375"/>
            <a:ext cx="1404938" cy="18367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97"/>
          <p:cNvCxnSpPr>
            <a:stCxn id="11" idx="6"/>
            <a:endCxn id="18" idx="3"/>
          </p:cNvCxnSpPr>
          <p:nvPr/>
        </p:nvCxnSpPr>
        <p:spPr>
          <a:xfrm flipV="1">
            <a:off x="3779838" y="2646363"/>
            <a:ext cx="1647825" cy="33385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100"/>
          <p:cNvCxnSpPr>
            <a:stCxn id="10" idx="6"/>
            <a:endCxn id="15" idx="2"/>
          </p:cNvCxnSpPr>
          <p:nvPr/>
        </p:nvCxnSpPr>
        <p:spPr>
          <a:xfrm flipV="1">
            <a:off x="3779838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103"/>
          <p:cNvCxnSpPr>
            <a:stCxn id="9" idx="6"/>
            <a:endCxn id="15" idx="2"/>
          </p:cNvCxnSpPr>
          <p:nvPr/>
        </p:nvCxnSpPr>
        <p:spPr>
          <a:xfrm>
            <a:off x="3779838" y="3657600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106"/>
          <p:cNvCxnSpPr>
            <a:stCxn id="10" idx="6"/>
            <a:endCxn id="16" idx="2"/>
          </p:cNvCxnSpPr>
          <p:nvPr/>
        </p:nvCxnSpPr>
        <p:spPr>
          <a:xfrm>
            <a:off x="3779838" y="4821238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109"/>
          <p:cNvCxnSpPr>
            <a:endCxn id="17" idx="2"/>
          </p:cNvCxnSpPr>
          <p:nvPr/>
        </p:nvCxnSpPr>
        <p:spPr>
          <a:xfrm>
            <a:off x="3779838" y="4752975"/>
            <a:ext cx="1584325" cy="12319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110"/>
          <p:cNvCxnSpPr>
            <a:stCxn id="9" idx="6"/>
            <a:endCxn id="18" idx="2"/>
          </p:cNvCxnSpPr>
          <p:nvPr/>
        </p:nvCxnSpPr>
        <p:spPr>
          <a:xfrm flipV="1">
            <a:off x="3779838" y="2492375"/>
            <a:ext cx="1584325" cy="11652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118"/>
          <p:cNvCxnSpPr>
            <a:stCxn id="10" idx="6"/>
            <a:endCxn id="18" idx="3"/>
          </p:cNvCxnSpPr>
          <p:nvPr/>
        </p:nvCxnSpPr>
        <p:spPr>
          <a:xfrm flipV="1">
            <a:off x="3779838" y="2646363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121"/>
          <p:cNvCxnSpPr>
            <a:stCxn id="9" idx="6"/>
            <a:endCxn id="16" idx="2"/>
          </p:cNvCxnSpPr>
          <p:nvPr/>
        </p:nvCxnSpPr>
        <p:spPr>
          <a:xfrm>
            <a:off x="3779838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24"/>
          <p:cNvCxnSpPr>
            <a:stCxn id="9" idx="6"/>
            <a:endCxn id="17" idx="1"/>
          </p:cNvCxnSpPr>
          <p:nvPr/>
        </p:nvCxnSpPr>
        <p:spPr>
          <a:xfrm>
            <a:off x="3779838" y="3657600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127"/>
          <p:cNvCxnSpPr>
            <a:stCxn id="14" idx="6"/>
            <a:endCxn id="17" idx="1"/>
          </p:cNvCxnSpPr>
          <p:nvPr/>
        </p:nvCxnSpPr>
        <p:spPr>
          <a:xfrm>
            <a:off x="3779838" y="2492375"/>
            <a:ext cx="1647825" cy="33401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31"/>
          <p:cNvCxnSpPr>
            <a:stCxn id="14" idx="6"/>
            <a:endCxn id="15" idx="1"/>
          </p:cNvCxnSpPr>
          <p:nvPr/>
        </p:nvCxnSpPr>
        <p:spPr>
          <a:xfrm>
            <a:off x="3779838" y="2492375"/>
            <a:ext cx="1647825" cy="10112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34"/>
          <p:cNvCxnSpPr>
            <a:stCxn id="14" idx="6"/>
            <a:endCxn id="16" idx="1"/>
          </p:cNvCxnSpPr>
          <p:nvPr/>
        </p:nvCxnSpPr>
        <p:spPr>
          <a:xfrm>
            <a:off x="3779838" y="2492375"/>
            <a:ext cx="1647825" cy="21764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5"/>
          <p:cNvCxnSpPr>
            <a:stCxn id="18" idx="6"/>
            <a:endCxn id="13" idx="0"/>
          </p:cNvCxnSpPr>
          <p:nvPr/>
        </p:nvCxnSpPr>
        <p:spPr>
          <a:xfrm>
            <a:off x="5795963" y="2492375"/>
            <a:ext cx="1584325" cy="21605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6"/>
          <p:cNvCxnSpPr>
            <a:stCxn id="16" idx="6"/>
            <a:endCxn id="13" idx="2"/>
          </p:cNvCxnSpPr>
          <p:nvPr/>
        </p:nvCxnSpPr>
        <p:spPr>
          <a:xfrm>
            <a:off x="5795963" y="4821238"/>
            <a:ext cx="1368425" cy="476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147"/>
          <p:cNvCxnSpPr>
            <a:stCxn id="17" idx="6"/>
            <a:endCxn id="12" idx="4"/>
          </p:cNvCxnSpPr>
          <p:nvPr/>
        </p:nvCxnSpPr>
        <p:spPr>
          <a:xfrm flipV="1">
            <a:off x="5795963" y="3897313"/>
            <a:ext cx="1584325" cy="20875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148"/>
          <p:cNvCxnSpPr>
            <a:stCxn id="15" idx="6"/>
            <a:endCxn id="13" idx="1"/>
          </p:cNvCxnSpPr>
          <p:nvPr/>
        </p:nvCxnSpPr>
        <p:spPr>
          <a:xfrm>
            <a:off x="5795963" y="3657600"/>
            <a:ext cx="1431925" cy="10588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149"/>
          <p:cNvCxnSpPr>
            <a:stCxn id="18" idx="6"/>
            <a:endCxn id="12" idx="1"/>
          </p:cNvCxnSpPr>
          <p:nvPr/>
        </p:nvCxnSpPr>
        <p:spPr>
          <a:xfrm>
            <a:off x="5795963" y="2492375"/>
            <a:ext cx="1431925" cy="1036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151"/>
          <p:cNvCxnSpPr>
            <a:stCxn id="15" idx="6"/>
            <a:endCxn id="12" idx="2"/>
          </p:cNvCxnSpPr>
          <p:nvPr/>
        </p:nvCxnSpPr>
        <p:spPr>
          <a:xfrm>
            <a:off x="5795963" y="3657600"/>
            <a:ext cx="1368425" cy="238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155"/>
          <p:cNvCxnSpPr>
            <a:stCxn id="17" idx="6"/>
            <a:endCxn id="13" idx="3"/>
          </p:cNvCxnSpPr>
          <p:nvPr/>
        </p:nvCxnSpPr>
        <p:spPr>
          <a:xfrm flipV="1">
            <a:off x="5795963" y="5021263"/>
            <a:ext cx="1431925" cy="9636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156"/>
          <p:cNvCxnSpPr>
            <a:stCxn id="16" idx="6"/>
            <a:endCxn id="12" idx="3"/>
          </p:cNvCxnSpPr>
          <p:nvPr/>
        </p:nvCxnSpPr>
        <p:spPr>
          <a:xfrm flipV="1">
            <a:off x="5795963" y="3833813"/>
            <a:ext cx="1431925" cy="9874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181"/>
          <p:cNvSpPr txBox="1">
            <a:spLocks noChangeArrowheads="1"/>
          </p:cNvSpPr>
          <p:nvPr/>
        </p:nvSpPr>
        <p:spPr bwMode="auto">
          <a:xfrm>
            <a:off x="6948488" y="1373188"/>
            <a:ext cx="19669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Output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(Y)</a:t>
            </a:r>
          </a:p>
        </p:txBody>
      </p:sp>
      <p:sp>
        <p:nvSpPr>
          <p:cNvPr id="57" name="TextBox 182"/>
          <p:cNvSpPr txBox="1">
            <a:spLocks noChangeArrowheads="1"/>
          </p:cNvSpPr>
          <p:nvPr/>
        </p:nvSpPr>
        <p:spPr bwMode="auto">
          <a:xfrm>
            <a:off x="3492500" y="1301750"/>
            <a:ext cx="2017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(H)</a:t>
            </a:r>
          </a:p>
        </p:txBody>
      </p:sp>
    </p:spTree>
    <p:extLst>
      <p:ext uri="{BB962C8B-B14F-4D97-AF65-F5344CB8AC3E}">
        <p14:creationId xmlns:p14="http://schemas.microsoft.com/office/powerpoint/2010/main" val="2467270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7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86409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Data Mining </a:t>
            </a:r>
            <a:r>
              <a:rPr lang="en-US" dirty="0">
                <a:solidFill>
                  <a:schemeClr val="accent1"/>
                </a:solidFill>
              </a:rPr>
              <a:t>Tasks &amp; Methods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18C6A-2211-8347-BA3F-3E58E53EF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441" y="789717"/>
            <a:ext cx="5475310" cy="5865667"/>
          </a:xfrm>
          <a:prstGeom prst="rect">
            <a:avLst/>
          </a:prstGeom>
        </p:spPr>
      </p:pic>
      <p:sp>
        <p:nvSpPr>
          <p:cNvPr id="8" name="圓角矩形 5">
            <a:extLst>
              <a:ext uri="{FF2B5EF4-FFF2-40B4-BE49-F238E27FC236}">
                <a16:creationId xmlns:a16="http://schemas.microsoft.com/office/drawing/2014/main" id="{AA870822-D138-DA41-B844-A5F105B9EB73}"/>
              </a:ext>
            </a:extLst>
          </p:cNvPr>
          <p:cNvSpPr/>
          <p:nvPr/>
        </p:nvSpPr>
        <p:spPr>
          <a:xfrm>
            <a:off x="2770449" y="1124744"/>
            <a:ext cx="5545967" cy="2074255"/>
          </a:xfrm>
          <a:prstGeom prst="roundRect">
            <a:avLst>
              <a:gd name="adj" fmla="val 8260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圓角矩形 5">
            <a:extLst>
              <a:ext uri="{FF2B5EF4-FFF2-40B4-BE49-F238E27FC236}">
                <a16:creationId xmlns:a16="http://schemas.microsoft.com/office/drawing/2014/main" id="{EBEB4B97-7DA5-E84F-B100-1874B417C18F}"/>
              </a:ext>
            </a:extLst>
          </p:cNvPr>
          <p:cNvSpPr/>
          <p:nvPr/>
        </p:nvSpPr>
        <p:spPr>
          <a:xfrm>
            <a:off x="2770449" y="3212976"/>
            <a:ext cx="5545967" cy="1943452"/>
          </a:xfrm>
          <a:prstGeom prst="roundRect">
            <a:avLst>
              <a:gd name="adj" fmla="val 8260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圓角矩形 5">
            <a:extLst>
              <a:ext uri="{FF2B5EF4-FFF2-40B4-BE49-F238E27FC236}">
                <a16:creationId xmlns:a16="http://schemas.microsoft.com/office/drawing/2014/main" id="{EC2FE19B-883A-4743-BFD7-5E9937D21B6E}"/>
              </a:ext>
            </a:extLst>
          </p:cNvPr>
          <p:cNvSpPr/>
          <p:nvPr/>
        </p:nvSpPr>
        <p:spPr>
          <a:xfrm>
            <a:off x="2770449" y="5157008"/>
            <a:ext cx="5545967" cy="1512352"/>
          </a:xfrm>
          <a:prstGeom prst="roundRect">
            <a:avLst>
              <a:gd name="adj" fmla="val 8260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A090084-8E54-264C-A503-0727682AC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1" y="1268760"/>
            <a:ext cx="2429256" cy="1747281"/>
          </a:xfrm>
          <a:prstGeom prst="roundRect">
            <a:avLst>
              <a:gd name="adj" fmla="val 10737"/>
            </a:avLst>
          </a:prstGeom>
          <a:solidFill>
            <a:srgbClr val="FFD579"/>
          </a:solidFill>
          <a:ln w="2857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>
                <a:solidFill>
                  <a:srgbClr val="C00000"/>
                </a:solidFill>
                <a:latin typeface="+mn-lt"/>
                <a:ea typeface="+mn-ea"/>
              </a:rPr>
              <a:t>Prediction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389D9EC-F22B-234E-9259-31B000011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1" y="3376080"/>
            <a:ext cx="2429256" cy="1597389"/>
          </a:xfrm>
          <a:prstGeom prst="roundRect">
            <a:avLst>
              <a:gd name="adj" fmla="val 10737"/>
            </a:avLst>
          </a:prstGeom>
          <a:solidFill>
            <a:srgbClr val="FFD579"/>
          </a:solidFill>
          <a:ln w="2857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>
                <a:solidFill>
                  <a:srgbClr val="C00000"/>
                </a:solidFill>
                <a:latin typeface="+mn-lt"/>
                <a:ea typeface="+mn-ea"/>
              </a:rPr>
              <a:t>Association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7F6C048-0AEA-7244-9912-3B4C21DC8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5190073"/>
            <a:ext cx="2429256" cy="1329790"/>
          </a:xfrm>
          <a:prstGeom prst="roundRect">
            <a:avLst>
              <a:gd name="adj" fmla="val 10737"/>
            </a:avLst>
          </a:prstGeom>
          <a:solidFill>
            <a:srgbClr val="FFD579"/>
          </a:solidFill>
          <a:ln w="28575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600" b="1" dirty="0">
                <a:solidFill>
                  <a:srgbClr val="C00000"/>
                </a:solidFill>
                <a:latin typeface="+mn-lt"/>
                <a:ea typeface="+mn-ea"/>
              </a:rPr>
              <a:t>Segmentation</a:t>
            </a:r>
          </a:p>
        </p:txBody>
      </p:sp>
    </p:spTree>
    <p:extLst>
      <p:ext uri="{BB962C8B-B14F-4D97-AF65-F5344CB8AC3E}">
        <p14:creationId xmlns:p14="http://schemas.microsoft.com/office/powerpoint/2010/main" val="30390397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70</a:t>
            </a:fld>
            <a:endParaRPr lang="zh-TW" altLang="en-US"/>
          </a:p>
        </p:txBody>
      </p:sp>
      <p:sp>
        <p:nvSpPr>
          <p:cNvPr id="5" name="Oval 6"/>
          <p:cNvSpPr/>
          <p:nvPr/>
        </p:nvSpPr>
        <p:spPr>
          <a:xfrm>
            <a:off x="468313" y="3836988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Oval 7"/>
          <p:cNvSpPr/>
          <p:nvPr/>
        </p:nvSpPr>
        <p:spPr>
          <a:xfrm>
            <a:off x="468313" y="5024438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Oval 12"/>
          <p:cNvSpPr/>
          <p:nvPr/>
        </p:nvSpPr>
        <p:spPr>
          <a:xfrm>
            <a:off x="1979613" y="4352925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8" name="Oval 13"/>
          <p:cNvSpPr/>
          <p:nvPr/>
        </p:nvSpPr>
        <p:spPr>
          <a:xfrm>
            <a:off x="1979613" y="5516563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9" name="Oval 19"/>
          <p:cNvSpPr/>
          <p:nvPr/>
        </p:nvSpPr>
        <p:spPr>
          <a:xfrm>
            <a:off x="1979613" y="3189288"/>
            <a:ext cx="720725" cy="71913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" name="Oval 20"/>
          <p:cNvSpPr/>
          <p:nvPr/>
        </p:nvSpPr>
        <p:spPr>
          <a:xfrm>
            <a:off x="7885113" y="4352925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TextBox 24"/>
          <p:cNvSpPr txBox="1"/>
          <p:nvPr/>
        </p:nvSpPr>
        <p:spPr>
          <a:xfrm>
            <a:off x="250825" y="1412875"/>
            <a:ext cx="1844675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12" name="Straight Arrow Connector 27"/>
          <p:cNvCxnSpPr>
            <a:stCxn id="5" idx="6"/>
            <a:endCxn id="7" idx="1"/>
          </p:cNvCxnSpPr>
          <p:nvPr/>
        </p:nvCxnSpPr>
        <p:spPr>
          <a:xfrm>
            <a:off x="1187450" y="4197350"/>
            <a:ext cx="896938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32"/>
          <p:cNvCxnSpPr>
            <a:stCxn id="6" idx="6"/>
            <a:endCxn id="7" idx="3"/>
          </p:cNvCxnSpPr>
          <p:nvPr/>
        </p:nvCxnSpPr>
        <p:spPr>
          <a:xfrm flipV="1">
            <a:off x="1187450" y="4967288"/>
            <a:ext cx="896938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4"/>
          <p:cNvCxnSpPr>
            <a:stCxn id="5" idx="6"/>
            <a:endCxn id="9" idx="2"/>
          </p:cNvCxnSpPr>
          <p:nvPr/>
        </p:nvCxnSpPr>
        <p:spPr>
          <a:xfrm flipV="1">
            <a:off x="1187450" y="3549650"/>
            <a:ext cx="792163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35"/>
          <p:cNvCxnSpPr>
            <a:stCxn id="6" idx="6"/>
            <a:endCxn id="8" idx="2"/>
          </p:cNvCxnSpPr>
          <p:nvPr/>
        </p:nvCxnSpPr>
        <p:spPr>
          <a:xfrm>
            <a:off x="1187450" y="5384800"/>
            <a:ext cx="792163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40"/>
          <p:cNvCxnSpPr>
            <a:stCxn id="5" idx="6"/>
            <a:endCxn id="8" idx="1"/>
          </p:cNvCxnSpPr>
          <p:nvPr/>
        </p:nvCxnSpPr>
        <p:spPr>
          <a:xfrm>
            <a:off x="1187450" y="4197350"/>
            <a:ext cx="896938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80"/>
          <p:cNvCxnSpPr>
            <a:stCxn id="6" idx="6"/>
            <a:endCxn id="9" idx="3"/>
          </p:cNvCxnSpPr>
          <p:nvPr/>
        </p:nvCxnSpPr>
        <p:spPr>
          <a:xfrm flipV="1">
            <a:off x="1187450" y="3803650"/>
            <a:ext cx="896938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00"/>
          <p:cNvCxnSpPr>
            <a:stCxn id="36" idx="6"/>
            <a:endCxn id="10" idx="3"/>
          </p:cNvCxnSpPr>
          <p:nvPr/>
        </p:nvCxnSpPr>
        <p:spPr>
          <a:xfrm flipV="1">
            <a:off x="7451725" y="4967288"/>
            <a:ext cx="538163" cy="9334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03"/>
          <p:cNvCxnSpPr>
            <a:stCxn id="35" idx="6"/>
            <a:endCxn id="10" idx="2"/>
          </p:cNvCxnSpPr>
          <p:nvPr/>
        </p:nvCxnSpPr>
        <p:spPr>
          <a:xfrm flipV="1">
            <a:off x="7451725" y="4713288"/>
            <a:ext cx="433388" cy="238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31"/>
          <p:cNvCxnSpPr>
            <a:stCxn id="37" idx="6"/>
            <a:endCxn id="10" idx="1"/>
          </p:cNvCxnSpPr>
          <p:nvPr/>
        </p:nvCxnSpPr>
        <p:spPr>
          <a:xfrm>
            <a:off x="7451725" y="3573463"/>
            <a:ext cx="538163" cy="8858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181"/>
          <p:cNvSpPr txBox="1">
            <a:spLocks noChangeArrowheads="1"/>
          </p:cNvSpPr>
          <p:nvPr/>
        </p:nvSpPr>
        <p:spPr bwMode="auto">
          <a:xfrm>
            <a:off x="6804025" y="1412875"/>
            <a:ext cx="21002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22" name="TextBox 182"/>
          <p:cNvSpPr txBox="1">
            <a:spLocks noChangeArrowheads="1"/>
          </p:cNvSpPr>
          <p:nvPr/>
        </p:nvSpPr>
        <p:spPr bwMode="auto">
          <a:xfrm>
            <a:off x="3486150" y="1412875"/>
            <a:ext cx="21701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Hidden Layers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23" name="Oval 29"/>
          <p:cNvSpPr/>
          <p:nvPr/>
        </p:nvSpPr>
        <p:spPr>
          <a:xfrm>
            <a:off x="2916238" y="4376738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4" name="Oval 30"/>
          <p:cNvSpPr/>
          <p:nvPr/>
        </p:nvSpPr>
        <p:spPr>
          <a:xfrm>
            <a:off x="2916238" y="5541963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5" name="Oval 31"/>
          <p:cNvSpPr/>
          <p:nvPr/>
        </p:nvSpPr>
        <p:spPr>
          <a:xfrm>
            <a:off x="2916238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6" name="Oval 38"/>
          <p:cNvSpPr/>
          <p:nvPr/>
        </p:nvSpPr>
        <p:spPr>
          <a:xfrm>
            <a:off x="3851275" y="4376738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7" name="Oval 39"/>
          <p:cNvSpPr/>
          <p:nvPr/>
        </p:nvSpPr>
        <p:spPr>
          <a:xfrm>
            <a:off x="3851275" y="5541963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8" name="Oval 41"/>
          <p:cNvSpPr/>
          <p:nvPr/>
        </p:nvSpPr>
        <p:spPr>
          <a:xfrm>
            <a:off x="3851275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9" name="Oval 42"/>
          <p:cNvSpPr/>
          <p:nvPr/>
        </p:nvSpPr>
        <p:spPr>
          <a:xfrm>
            <a:off x="4787900" y="4376738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0" name="Oval 43"/>
          <p:cNvSpPr/>
          <p:nvPr/>
        </p:nvSpPr>
        <p:spPr>
          <a:xfrm>
            <a:off x="4787900" y="5541963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1" name="Oval 44"/>
          <p:cNvSpPr/>
          <p:nvPr/>
        </p:nvSpPr>
        <p:spPr>
          <a:xfrm>
            <a:off x="4787900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2" name="Oval 45"/>
          <p:cNvSpPr/>
          <p:nvPr/>
        </p:nvSpPr>
        <p:spPr>
          <a:xfrm>
            <a:off x="5724525" y="4376738"/>
            <a:ext cx="719138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3" name="Oval 46"/>
          <p:cNvSpPr/>
          <p:nvPr/>
        </p:nvSpPr>
        <p:spPr>
          <a:xfrm>
            <a:off x="5724525" y="5541963"/>
            <a:ext cx="719138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4" name="Oval 47"/>
          <p:cNvSpPr/>
          <p:nvPr/>
        </p:nvSpPr>
        <p:spPr>
          <a:xfrm>
            <a:off x="5724525" y="3213100"/>
            <a:ext cx="719138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5" name="Oval 51"/>
          <p:cNvSpPr/>
          <p:nvPr/>
        </p:nvSpPr>
        <p:spPr>
          <a:xfrm>
            <a:off x="6732588" y="4376738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6" name="Oval 52"/>
          <p:cNvSpPr/>
          <p:nvPr/>
        </p:nvSpPr>
        <p:spPr>
          <a:xfrm>
            <a:off x="6732588" y="5541963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7" name="Oval 53"/>
          <p:cNvSpPr/>
          <p:nvPr/>
        </p:nvSpPr>
        <p:spPr>
          <a:xfrm>
            <a:off x="6732588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8" name="TextBox 56"/>
          <p:cNvSpPr txBox="1">
            <a:spLocks noChangeArrowheads="1"/>
          </p:cNvSpPr>
          <p:nvPr/>
        </p:nvSpPr>
        <p:spPr bwMode="auto">
          <a:xfrm>
            <a:off x="2843213" y="2349500"/>
            <a:ext cx="32813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FF0000"/>
                </a:solidFill>
              </a:rPr>
              <a:t>Deep Neural Networks</a:t>
            </a:r>
          </a:p>
          <a:p>
            <a:pPr algn="ctr" eaLnBrk="1" hangingPunct="1"/>
            <a:r>
              <a:rPr lang="en-US" altLang="zh-TW">
                <a:solidFill>
                  <a:srgbClr val="FF0000"/>
                </a:solidFill>
              </a:rPr>
              <a:t>Deep Learning</a:t>
            </a:r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Deep Learning and </a:t>
            </a:r>
            <a:br>
              <a:rPr lang="en-US" altLang="zh-TW" b="1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1"/>
                </a:solidFill>
              </a:rPr>
              <a:t>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42764431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Deep Learning </a:t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>and </a:t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>Deep Neural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67511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72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1506101" y="6669360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36512" y="332656"/>
            <a:ext cx="2448844" cy="2448272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Neural Networks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(NN)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59" y="116632"/>
            <a:ext cx="4324975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786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506101" y="6669360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15402"/>
            <a:ext cx="7776864" cy="645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17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506101" y="6669360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548680"/>
            <a:ext cx="9022114" cy="583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051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792" y="205334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Convolutional Neural Networks </a:t>
            </a:r>
            <a:r>
              <a:rPr lang="en-US" sz="2400" dirty="0">
                <a:solidFill>
                  <a:schemeClr val="accent1"/>
                </a:solidFill>
              </a:rPr>
              <a:t>(CNN or Deep </a:t>
            </a:r>
            <a:r>
              <a:rPr lang="en-US" sz="2400">
                <a:solidFill>
                  <a:schemeClr val="accent1"/>
                </a:solidFill>
              </a:rPr>
              <a:t>Convolutional Neural Networks</a:t>
            </a:r>
            <a:r>
              <a:rPr lang="en-US" sz="2400" dirty="0">
                <a:solidFill>
                  <a:schemeClr val="accent1"/>
                </a:solidFill>
              </a:rPr>
              <a:t>, DCNN)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75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366466"/>
            <a:ext cx="7787208" cy="47921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06101" y="6669360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9" name="Rectangle 8"/>
          <p:cNvSpPr/>
          <p:nvPr/>
        </p:nvSpPr>
        <p:spPr>
          <a:xfrm>
            <a:off x="780852" y="6471501"/>
            <a:ext cx="77836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LeCun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Yann, et al. “Gradient-based learning applied to document recognition.” Proceedings of the IEEE 86.11 (1998): 2278-2324.</a:t>
            </a:r>
          </a:p>
        </p:txBody>
      </p:sp>
    </p:spTree>
    <p:extLst>
      <p:ext uri="{BB962C8B-B14F-4D97-AF65-F5344CB8AC3E}">
        <p14:creationId xmlns:p14="http://schemas.microsoft.com/office/powerpoint/2010/main" val="19423685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76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505710"/>
            <a:ext cx="5729312" cy="445889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(RNN)</a:t>
            </a:r>
          </a:p>
        </p:txBody>
      </p:sp>
      <p:sp>
        <p:nvSpPr>
          <p:cNvPr id="7" name="Rectangle 6"/>
          <p:cNvSpPr/>
          <p:nvPr/>
        </p:nvSpPr>
        <p:spPr>
          <a:xfrm>
            <a:off x="1506101" y="6669360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8" name="Rectangle 7"/>
          <p:cNvSpPr/>
          <p:nvPr/>
        </p:nvSpPr>
        <p:spPr>
          <a:xfrm>
            <a:off x="1871259" y="6495147"/>
            <a:ext cx="55141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Elman, Jeffrey L. “Finding structure in time.” Cognitive science 14.2 (1990): 179-211</a:t>
            </a:r>
          </a:p>
        </p:txBody>
      </p:sp>
    </p:spTree>
    <p:extLst>
      <p:ext uri="{BB962C8B-B14F-4D97-AF65-F5344CB8AC3E}">
        <p14:creationId xmlns:p14="http://schemas.microsoft.com/office/powerpoint/2010/main" val="40904546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Long / Short Term Memory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(LSTM)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77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1628800"/>
            <a:ext cx="5740400" cy="4546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87624" y="6453336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Hochreiter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Sepp, and Jürgen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Schmidhuber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“Long short-term memory.” Neural computation 9.8 (1997): 1735-1780.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06101" y="6669360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</p:spTree>
    <p:extLst>
      <p:ext uri="{BB962C8B-B14F-4D97-AF65-F5344CB8AC3E}">
        <p14:creationId xmlns:p14="http://schemas.microsoft.com/office/powerpoint/2010/main" val="279781336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Gated Recurrent </a:t>
            </a:r>
            <a:r>
              <a:rPr lang="en-US">
                <a:solidFill>
                  <a:schemeClr val="accent1"/>
                </a:solidFill>
              </a:rPr>
              <a:t>Units 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(</a:t>
            </a:r>
            <a:r>
              <a:rPr lang="en-US" dirty="0">
                <a:solidFill>
                  <a:schemeClr val="accent1"/>
                </a:solidFill>
              </a:rPr>
              <a:t>GRU)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78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1657350"/>
            <a:ext cx="6070600" cy="4622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06101" y="6669360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8" name="Rectangle 7"/>
          <p:cNvSpPr/>
          <p:nvPr/>
        </p:nvSpPr>
        <p:spPr>
          <a:xfrm>
            <a:off x="476162" y="6489270"/>
            <a:ext cx="86678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Chung,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Junyoung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et al. “Empirical evaluation of gated recurrent neural networks on sequence modeling.”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arXiv:1412.3555 (2014).</a:t>
            </a:r>
          </a:p>
        </p:txBody>
      </p:sp>
    </p:spTree>
    <p:extLst>
      <p:ext uri="{BB962C8B-B14F-4D97-AF65-F5344CB8AC3E}">
        <p14:creationId xmlns:p14="http://schemas.microsoft.com/office/powerpoint/2010/main" val="8397403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Generative </a:t>
            </a:r>
            <a:r>
              <a:rPr lang="en-US">
                <a:solidFill>
                  <a:schemeClr val="accent1"/>
                </a:solidFill>
              </a:rPr>
              <a:t>Adversarial Networks </a:t>
            </a:r>
            <a:r>
              <a:rPr lang="en-US" dirty="0">
                <a:solidFill>
                  <a:schemeClr val="accent1"/>
                </a:solidFill>
              </a:rPr>
              <a:t>(GAN)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79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75514"/>
            <a:ext cx="8388424" cy="3429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06101" y="6639163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7" name="Rectangle 6"/>
          <p:cNvSpPr/>
          <p:nvPr/>
        </p:nvSpPr>
        <p:spPr>
          <a:xfrm>
            <a:off x="955463" y="6423139"/>
            <a:ext cx="72330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Goodfellow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Ian, et al. “Generative adversarial nets.” Advances in Neural Information Processing Systems. 2014.</a:t>
            </a:r>
          </a:p>
        </p:txBody>
      </p:sp>
    </p:spTree>
    <p:extLst>
      <p:ext uri="{BB962C8B-B14F-4D97-AF65-F5344CB8AC3E}">
        <p14:creationId xmlns:p14="http://schemas.microsoft.com/office/powerpoint/2010/main" val="1045264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B6ADF8B9-11C8-3447-BC73-1FDAFAD3C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20" y="1463570"/>
            <a:ext cx="6984772" cy="935416"/>
          </a:xfrm>
          <a:prstGeom prst="roundRect">
            <a:avLst>
              <a:gd name="adj" fmla="val 9613"/>
            </a:avLst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EC73C-2B12-8A42-A070-20C1D3F8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78F6EE-862E-3D47-B485-1A1DE74C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1" y="0"/>
            <a:ext cx="8775828" cy="119675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AI-driven Marketing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(Ma and Sun, 2020)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C60C957C-9A1F-6547-9534-1246106C8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453336"/>
            <a:ext cx="8178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 err="1">
                <a:solidFill>
                  <a:srgbClr val="A6A6A6"/>
                </a:solidFill>
              </a:rPr>
              <a:t>Liye</a:t>
            </a:r>
            <a:r>
              <a:rPr lang="en-US" altLang="zh-TW" sz="1000" dirty="0">
                <a:solidFill>
                  <a:srgbClr val="A6A6A6"/>
                </a:solidFill>
              </a:rPr>
              <a:t> Ma and </a:t>
            </a:r>
            <a:r>
              <a:rPr lang="en-US" altLang="zh-TW" sz="1000" dirty="0" err="1">
                <a:solidFill>
                  <a:srgbClr val="A6A6A6"/>
                </a:solidFill>
              </a:rPr>
              <a:t>Baohong</a:t>
            </a:r>
            <a:r>
              <a:rPr lang="en-US" altLang="zh-TW" sz="1000" dirty="0">
                <a:solidFill>
                  <a:srgbClr val="A6A6A6"/>
                </a:solidFill>
              </a:rPr>
              <a:t> Sun (2020), "Machine learning and AI in marketing – Connecting computing power to human insights." International Journal of Research in Marketing, 37, no. 3, 481-504.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F8C34023-4E18-2044-8CCC-070085F21986}"/>
              </a:ext>
            </a:extLst>
          </p:cNvPr>
          <p:cNvSpPr>
            <a:spLocks/>
          </p:cNvSpPr>
          <p:nvPr/>
        </p:nvSpPr>
        <p:spPr>
          <a:xfrm>
            <a:off x="350312" y="1994321"/>
            <a:ext cx="1485384" cy="3888432"/>
          </a:xfrm>
          <a:prstGeom prst="arc">
            <a:avLst>
              <a:gd name="adj1" fmla="val 5410695"/>
              <a:gd name="adj2" fmla="val 16249443"/>
            </a:avLst>
          </a:prstGeom>
          <a:noFill/>
          <a:ln w="101600">
            <a:solidFill>
              <a:schemeClr val="bg1">
                <a:lumMod val="5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5831838-190E-D54D-8970-3CB950B04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6846" y="2992239"/>
            <a:ext cx="6562321" cy="1954409"/>
          </a:xfrm>
          <a:prstGeom prst="roundRect">
            <a:avLst>
              <a:gd name="adj" fmla="val 9613"/>
            </a:avLst>
          </a:prstGeom>
          <a:solidFill>
            <a:schemeClr val="accent1">
              <a:lumMod val="20000"/>
              <a:lumOff val="80000"/>
              <a:alpha val="50196"/>
            </a:schemeClr>
          </a:solidFill>
          <a:ln w="28575">
            <a:solidFill>
              <a:schemeClr val="accent1">
                <a:lumMod val="75000"/>
              </a:schemeClr>
            </a:solidFill>
            <a:prstDash val="dash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E845F04-BA7C-1948-BB94-60CEC4FDB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8965" y="1523528"/>
            <a:ext cx="1564843" cy="794878"/>
          </a:xfrm>
          <a:prstGeom prst="roundRect">
            <a:avLst>
              <a:gd name="adj" fmla="val 12554"/>
            </a:avLst>
          </a:prstGeom>
          <a:solidFill>
            <a:srgbClr val="FFC000">
              <a:alpha val="50196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Interactive &amp; </a:t>
            </a:r>
            <a:b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media-rich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DB568DA-B688-F64C-A5D4-DD6CE608BD8C}"/>
              </a:ext>
            </a:extLst>
          </p:cNvPr>
          <p:cNvCxnSpPr>
            <a:cxnSpLocks/>
            <a:stCxn id="41" idx="2"/>
            <a:endCxn id="24" idx="0"/>
          </p:cNvCxnSpPr>
          <p:nvPr/>
        </p:nvCxnSpPr>
        <p:spPr>
          <a:xfrm>
            <a:off x="4608006" y="2398986"/>
            <a:ext cx="1" cy="593253"/>
          </a:xfrm>
          <a:prstGeom prst="straightConnector1">
            <a:avLst/>
          </a:prstGeom>
          <a:ln w="101600">
            <a:solidFill>
              <a:schemeClr val="bg1">
                <a:lumMod val="50000"/>
              </a:schemeClr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3D6E2FC-7B32-BD43-A49C-BF3219705D07}"/>
              </a:ext>
            </a:extLst>
          </p:cNvPr>
          <p:cNvCxnSpPr>
            <a:cxnSpLocks/>
            <a:stCxn id="31" idx="0"/>
            <a:endCxn id="24" idx="2"/>
          </p:cNvCxnSpPr>
          <p:nvPr/>
        </p:nvCxnSpPr>
        <p:spPr>
          <a:xfrm flipV="1">
            <a:off x="4608007" y="4946648"/>
            <a:ext cx="0" cy="610019"/>
          </a:xfrm>
          <a:prstGeom prst="straightConnector1">
            <a:avLst/>
          </a:prstGeom>
          <a:ln w="101600">
            <a:solidFill>
              <a:schemeClr val="bg1">
                <a:lumMod val="50000"/>
              </a:schemeClr>
            </a:solidFill>
            <a:headEnd type="none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FAFD1DC-601B-BC4D-BED0-FCF39D273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6710" y="1523528"/>
            <a:ext cx="1564843" cy="794878"/>
          </a:xfrm>
          <a:prstGeom prst="roundRect">
            <a:avLst>
              <a:gd name="adj" fmla="val 12554"/>
            </a:avLst>
          </a:prstGeom>
          <a:solidFill>
            <a:srgbClr val="FFC000">
              <a:alpha val="50196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Personalization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1C65C74-1182-1740-BA17-0CAB8F864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455" y="1523528"/>
            <a:ext cx="1564843" cy="794878"/>
          </a:xfrm>
          <a:prstGeom prst="roundRect">
            <a:avLst>
              <a:gd name="adj" fmla="val 12554"/>
            </a:avLst>
          </a:prstGeom>
          <a:solidFill>
            <a:srgbClr val="FFC000">
              <a:alpha val="50196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Real-time </a:t>
            </a:r>
            <a:b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automation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D391AAC-661E-4A48-9137-E2D8CBB7A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00" y="1523528"/>
            <a:ext cx="1564843" cy="794878"/>
          </a:xfrm>
          <a:prstGeom prst="roundRect">
            <a:avLst>
              <a:gd name="adj" fmla="val 12554"/>
            </a:avLst>
          </a:prstGeom>
          <a:solidFill>
            <a:srgbClr val="FFC000">
              <a:alpha val="50196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Customer-</a:t>
            </a:r>
            <a:b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journey </a:t>
            </a:r>
            <a:b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focus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4B6FAC0-A1DA-B14B-B5D0-3E17C4A7D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24" y="5556667"/>
            <a:ext cx="6984765" cy="680645"/>
          </a:xfrm>
          <a:prstGeom prst="roundRect">
            <a:avLst>
              <a:gd name="adj" fmla="val 19204"/>
            </a:avLst>
          </a:prstGeom>
          <a:solidFill>
            <a:srgbClr val="FFD579">
              <a:alpha val="50196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&amp; Machine Learning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6812BE-B219-374B-AF02-7A6FBA7A9E29}"/>
              </a:ext>
            </a:extLst>
          </p:cNvPr>
          <p:cNvSpPr txBox="1"/>
          <p:nvPr/>
        </p:nvSpPr>
        <p:spPr>
          <a:xfrm>
            <a:off x="1352568" y="4917032"/>
            <a:ext cx="2520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Marketing Actions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FF8017F-8AE6-1F4F-8297-7533C5D62F83}"/>
              </a:ext>
            </a:extLst>
          </p:cNvPr>
          <p:cNvSpPr/>
          <p:nvPr/>
        </p:nvSpPr>
        <p:spPr>
          <a:xfrm>
            <a:off x="4860033" y="3164947"/>
            <a:ext cx="1929288" cy="708725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</a:rPr>
              <a:t>Engagement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5AB1BEA-D45A-594D-A5F5-DBCED9425EEF}"/>
              </a:ext>
            </a:extLst>
          </p:cNvPr>
          <p:cNvSpPr/>
          <p:nvPr/>
        </p:nvSpPr>
        <p:spPr>
          <a:xfrm>
            <a:off x="2616174" y="3166363"/>
            <a:ext cx="1929288" cy="706097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</a:rPr>
              <a:t>Marketing </a:t>
            </a:r>
            <a:br>
              <a:rPr lang="en-US" sz="2000" b="1" dirty="0">
                <a:solidFill>
                  <a:srgbClr val="C00000"/>
                </a:solidFill>
              </a:rPr>
            </a:br>
            <a:r>
              <a:rPr lang="en-US" sz="2000" b="1" dirty="0">
                <a:solidFill>
                  <a:srgbClr val="C00000"/>
                </a:solidFill>
              </a:rPr>
              <a:t>Mix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FD231E7-B647-0649-BCB3-69134B90BE0B}"/>
              </a:ext>
            </a:extLst>
          </p:cNvPr>
          <p:cNvSpPr/>
          <p:nvPr/>
        </p:nvSpPr>
        <p:spPr>
          <a:xfrm>
            <a:off x="5796135" y="4082553"/>
            <a:ext cx="1929288" cy="708725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</a:rPr>
              <a:t>Attribution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2DE3172-E0F2-3942-BD01-6A7A2D0B3BD5}"/>
              </a:ext>
            </a:extLst>
          </p:cNvPr>
          <p:cNvSpPr/>
          <p:nvPr/>
        </p:nvSpPr>
        <p:spPr>
          <a:xfrm>
            <a:off x="3542818" y="4082553"/>
            <a:ext cx="2115443" cy="708725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</a:rPr>
              <a:t>Recommendation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4F84F6F-1B12-AA4A-9E18-F783A0717E05}"/>
              </a:ext>
            </a:extLst>
          </p:cNvPr>
          <p:cNvSpPr/>
          <p:nvPr/>
        </p:nvSpPr>
        <p:spPr>
          <a:xfrm>
            <a:off x="1475656" y="4084227"/>
            <a:ext cx="1929288" cy="705620"/>
          </a:xfrm>
          <a:prstGeom prst="ellipse">
            <a:avLst/>
          </a:prstGeom>
          <a:solidFill>
            <a:srgbClr val="76D6FF">
              <a:alpha val="50000"/>
            </a:srgb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</a:rPr>
              <a:t>Search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E6648D-E563-AA40-86CC-F301E328649A}"/>
              </a:ext>
            </a:extLst>
          </p:cNvPr>
          <p:cNvSpPr txBox="1"/>
          <p:nvPr/>
        </p:nvSpPr>
        <p:spPr>
          <a:xfrm>
            <a:off x="5724128" y="2329331"/>
            <a:ext cx="2165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Industry Trends</a:t>
            </a:r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7F90E44A-7853-9647-BDD3-C6E84C44A17F}"/>
              </a:ext>
            </a:extLst>
          </p:cNvPr>
          <p:cNvSpPr>
            <a:spLocks/>
          </p:cNvSpPr>
          <p:nvPr/>
        </p:nvSpPr>
        <p:spPr>
          <a:xfrm>
            <a:off x="7392995" y="1922313"/>
            <a:ext cx="1485384" cy="3888432"/>
          </a:xfrm>
          <a:prstGeom prst="arc">
            <a:avLst>
              <a:gd name="adj1" fmla="val 16189866"/>
              <a:gd name="adj2" fmla="val 5451675"/>
            </a:avLst>
          </a:prstGeom>
          <a:noFill/>
          <a:ln w="101600">
            <a:solidFill>
              <a:schemeClr val="bg1">
                <a:lumMod val="50000"/>
              </a:schemeClr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73590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Support Vector Machines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(SVM)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80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1784350"/>
            <a:ext cx="5740400" cy="4368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0788" y="6381328"/>
            <a:ext cx="6102424" cy="24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Cortes, Corinna, and Vladimir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Vapnik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“Support-vector networks.” Machine learning 20.3 (1995): 273-297.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06101" y="6639163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</p:spTree>
    <p:extLst>
      <p:ext uri="{BB962C8B-B14F-4D97-AF65-F5344CB8AC3E}">
        <p14:creationId xmlns:p14="http://schemas.microsoft.com/office/powerpoint/2010/main" val="12463847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Calibri" charset="0"/>
              <a:ea typeface="標楷體" charset="-120"/>
            </a:endParaRPr>
          </a:p>
        </p:txBody>
      </p:sp>
      <p:sp>
        <p:nvSpPr>
          <p:cNvPr id="4710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5D2FC38-EEDE-504A-B0FF-0BDB695E774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710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6011863" y="-26988"/>
            <a:ext cx="3097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 From image to text</a:t>
            </a:r>
          </a:p>
        </p:txBody>
      </p:sp>
      <p:sp>
        <p:nvSpPr>
          <p:cNvPr id="7" name="Rectangle 6"/>
          <p:cNvSpPr/>
          <p:nvPr/>
        </p:nvSpPr>
        <p:spPr>
          <a:xfrm>
            <a:off x="250825" y="6588125"/>
            <a:ext cx="856932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LeCun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Yoshua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Bengio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and Geoffrey Hinton. "Deep learning." Nature 521, no. 7553 (2015): 436-444.</a:t>
            </a:r>
          </a:p>
        </p:txBody>
      </p:sp>
    </p:spTree>
    <p:extLst>
      <p:ext uri="{BB962C8B-B14F-4D97-AF65-F5344CB8AC3E}">
        <p14:creationId xmlns:p14="http://schemas.microsoft.com/office/powerpoint/2010/main" val="297702600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8229600" cy="1512888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From image to text </a:t>
            </a:r>
            <a:b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3000">
                <a:latin typeface="Calibri" charset="0"/>
                <a:ea typeface="標楷體" charset="-120"/>
              </a:rPr>
              <a:t>Image: deep </a:t>
            </a:r>
            <a:r>
              <a:rPr lang="en-US" altLang="en-US" sz="3000">
                <a:solidFill>
                  <a:schemeClr val="accent1"/>
                </a:solidFill>
                <a:latin typeface="Calibri" charset="0"/>
                <a:ea typeface="標楷體" charset="-120"/>
              </a:rPr>
              <a:t>convolution neural network (CNN)</a:t>
            </a:r>
            <a:br>
              <a:rPr lang="en-US" altLang="en-US" sz="3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000">
                <a:latin typeface="Calibri" charset="0"/>
                <a:ea typeface="標楷體" charset="-120"/>
              </a:rPr>
              <a:t>Text: </a:t>
            </a:r>
            <a:r>
              <a:rPr lang="en-US" altLang="en-US" sz="3000">
                <a:solidFill>
                  <a:srgbClr val="4F81BD"/>
                </a:solidFill>
                <a:latin typeface="Calibri" charset="0"/>
                <a:ea typeface="標楷體" charset="-120"/>
              </a:rPr>
              <a:t>recurrent neural network (RNN) </a:t>
            </a:r>
          </a:p>
        </p:txBody>
      </p:sp>
      <p:sp>
        <p:nvSpPr>
          <p:cNvPr id="4813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64DF155-98D4-5049-93F9-59EC33563DB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813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2060575"/>
            <a:ext cx="8116887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50825" y="6588125"/>
            <a:ext cx="856932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LeCun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Yoshua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Bengio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and Geoffrey Hinton. "Deep learning." Nature 521, no. 7553 (2015): 436-444.</a:t>
            </a:r>
          </a:p>
        </p:txBody>
      </p:sp>
    </p:spTree>
    <p:extLst>
      <p:ext uri="{BB962C8B-B14F-4D97-AF65-F5344CB8AC3E}">
        <p14:creationId xmlns:p14="http://schemas.microsoft.com/office/powerpoint/2010/main" val="13451967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45DDD4-0098-A74E-AA44-4D42FC08105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343150" y="3836988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343150" y="5024438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179888" y="4352925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179888" y="5516563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179888" y="3189288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6196013" y="4352925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560513" y="1412875"/>
            <a:ext cx="184308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3062288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3062288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3062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3062288" y="5384800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3062288" y="4197350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3062288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4899025" y="4967288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4899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4899025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39" name="TextBox 181"/>
          <p:cNvSpPr txBox="1">
            <a:spLocks noChangeArrowheads="1"/>
          </p:cNvSpPr>
          <p:nvPr/>
        </p:nvSpPr>
        <p:spPr bwMode="auto">
          <a:xfrm>
            <a:off x="5724525" y="1412875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30740" name="TextBox 182"/>
          <p:cNvSpPr txBox="1">
            <a:spLocks noChangeArrowheads="1"/>
          </p:cNvSpPr>
          <p:nvPr/>
        </p:nvSpPr>
        <p:spPr bwMode="auto">
          <a:xfrm>
            <a:off x="3562350" y="1412875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755650" y="6588125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6915150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3" name="TextBox 209"/>
          <p:cNvSpPr txBox="1">
            <a:spLocks noChangeArrowheads="1"/>
          </p:cNvSpPr>
          <p:nvPr/>
        </p:nvSpPr>
        <p:spPr bwMode="auto">
          <a:xfrm>
            <a:off x="7826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1514475" y="4197350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1587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6" name="TextBox 216"/>
          <p:cNvSpPr txBox="1">
            <a:spLocks noChangeArrowheads="1"/>
          </p:cNvSpPr>
          <p:nvPr/>
        </p:nvSpPr>
        <p:spPr bwMode="auto">
          <a:xfrm>
            <a:off x="971550" y="3933825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30747" name="TextBox 217"/>
          <p:cNvSpPr txBox="1">
            <a:spLocks noChangeArrowheads="1"/>
          </p:cNvSpPr>
          <p:nvPr/>
        </p:nvSpPr>
        <p:spPr bwMode="auto">
          <a:xfrm>
            <a:off x="1011238" y="5157788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X2</a:t>
            </a:r>
          </a:p>
        </p:txBody>
      </p:sp>
    </p:spTree>
    <p:extLst>
      <p:ext uri="{BB962C8B-B14F-4D97-AF65-F5344CB8AC3E}">
        <p14:creationId xmlns:p14="http://schemas.microsoft.com/office/powerpoint/2010/main" val="11713761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E980D03-847A-E745-B7E6-24B0EF26EA2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6013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77875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The Neuron</a:t>
            </a:r>
          </a:p>
        </p:txBody>
      </p:sp>
      <p:sp>
        <p:nvSpPr>
          <p:cNvPr id="6" name="Oval 5"/>
          <p:cNvSpPr/>
          <p:nvPr/>
        </p:nvSpPr>
        <p:spPr>
          <a:xfrm>
            <a:off x="2339975" y="3513138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339975" y="4676775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339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356100" y="3513138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3059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3059113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3059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5075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56" name="TextBox 216"/>
          <p:cNvSpPr txBox="1">
            <a:spLocks noChangeArrowheads="1"/>
          </p:cNvSpPr>
          <p:nvPr/>
        </p:nvSpPr>
        <p:spPr bwMode="auto">
          <a:xfrm>
            <a:off x="1724025" y="2420938"/>
            <a:ext cx="511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7357" name="TextBox 216"/>
          <p:cNvSpPr txBox="1">
            <a:spLocks noChangeArrowheads="1"/>
          </p:cNvSpPr>
          <p:nvPr/>
        </p:nvSpPr>
        <p:spPr bwMode="auto">
          <a:xfrm>
            <a:off x="1724025" y="3573463"/>
            <a:ext cx="511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7358" name="TextBox 216"/>
          <p:cNvSpPr txBox="1">
            <a:spLocks noChangeArrowheads="1"/>
          </p:cNvSpPr>
          <p:nvPr/>
        </p:nvSpPr>
        <p:spPr bwMode="auto">
          <a:xfrm>
            <a:off x="1692275" y="4868863"/>
            <a:ext cx="509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n</a:t>
            </a:r>
          </a:p>
        </p:txBody>
      </p:sp>
      <p:sp>
        <p:nvSpPr>
          <p:cNvPr id="57359" name="TextBox 216"/>
          <p:cNvSpPr txBox="1">
            <a:spLocks noChangeArrowheads="1"/>
          </p:cNvSpPr>
          <p:nvPr/>
        </p:nvSpPr>
        <p:spPr bwMode="auto">
          <a:xfrm>
            <a:off x="3276600" y="4005263"/>
            <a:ext cx="547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is-IS" altLang="en-US" i="1">
                <a:solidFill>
                  <a:srgbClr val="4F81BD"/>
                </a:solidFill>
              </a:rPr>
              <a:t>…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7360" name="TextBox 216"/>
          <p:cNvSpPr txBox="1">
            <a:spLocks noChangeArrowheads="1"/>
          </p:cNvSpPr>
          <p:nvPr/>
        </p:nvSpPr>
        <p:spPr bwMode="auto">
          <a:xfrm>
            <a:off x="1704975" y="4221163"/>
            <a:ext cx="549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is-IS" altLang="en-US" i="1">
                <a:solidFill>
                  <a:srgbClr val="4F81BD"/>
                </a:solidFill>
              </a:rPr>
              <a:t>…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7361" name="TextBox 216"/>
          <p:cNvSpPr txBox="1">
            <a:spLocks noChangeArrowheads="1"/>
          </p:cNvSpPr>
          <p:nvPr/>
        </p:nvSpPr>
        <p:spPr bwMode="auto">
          <a:xfrm>
            <a:off x="6588125" y="3573463"/>
            <a:ext cx="395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7362" name="TextBox 216"/>
          <p:cNvSpPr txBox="1">
            <a:spLocks noChangeArrowheads="1"/>
          </p:cNvSpPr>
          <p:nvPr/>
        </p:nvSpPr>
        <p:spPr bwMode="auto">
          <a:xfrm>
            <a:off x="3379788" y="2535238"/>
            <a:ext cx="577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7363" name="TextBox 216"/>
          <p:cNvSpPr txBox="1">
            <a:spLocks noChangeArrowheads="1"/>
          </p:cNvSpPr>
          <p:nvPr/>
        </p:nvSpPr>
        <p:spPr bwMode="auto">
          <a:xfrm>
            <a:off x="3386138" y="3357563"/>
            <a:ext cx="577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7364" name="TextBox 216"/>
          <p:cNvSpPr txBox="1">
            <a:spLocks noChangeArrowheads="1"/>
          </p:cNvSpPr>
          <p:nvPr/>
        </p:nvSpPr>
        <p:spPr bwMode="auto">
          <a:xfrm>
            <a:off x="3379788" y="4652963"/>
            <a:ext cx="577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649342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Neuron and Synapse</a:t>
            </a:r>
          </a:p>
        </p:txBody>
      </p:sp>
      <p:sp>
        <p:nvSpPr>
          <p:cNvPr id="583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1195BA6-8622-2341-B055-E7D992C31C5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837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836613"/>
            <a:ext cx="7810500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27313" y="6581775"/>
            <a:ext cx="317817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en.wikipedia.org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/wiki/Neuron</a:t>
            </a:r>
          </a:p>
        </p:txBody>
      </p:sp>
    </p:spTree>
    <p:extLst>
      <p:ext uri="{BB962C8B-B14F-4D97-AF65-F5344CB8AC3E}">
        <p14:creationId xmlns:p14="http://schemas.microsoft.com/office/powerpoint/2010/main" val="20835522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2C96A3C-475C-EE4E-A8A6-61A6E178564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6013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58371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77875"/>
          </a:xfrm>
        </p:spPr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The Neuron</a:t>
            </a:r>
          </a:p>
        </p:txBody>
      </p:sp>
      <p:sp>
        <p:nvSpPr>
          <p:cNvPr id="6" name="Oval 5"/>
          <p:cNvSpPr/>
          <p:nvPr/>
        </p:nvSpPr>
        <p:spPr>
          <a:xfrm>
            <a:off x="2339975" y="3513138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339975" y="4676775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339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356100" y="3513138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3059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3059113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3059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5075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80" name="TextBox 216"/>
          <p:cNvSpPr txBox="1">
            <a:spLocks noChangeArrowheads="1"/>
          </p:cNvSpPr>
          <p:nvPr/>
        </p:nvSpPr>
        <p:spPr bwMode="auto">
          <a:xfrm>
            <a:off x="1724025" y="2420938"/>
            <a:ext cx="511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8381" name="TextBox 216"/>
          <p:cNvSpPr txBox="1">
            <a:spLocks noChangeArrowheads="1"/>
          </p:cNvSpPr>
          <p:nvPr/>
        </p:nvSpPr>
        <p:spPr bwMode="auto">
          <a:xfrm>
            <a:off x="1724025" y="3573463"/>
            <a:ext cx="511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8382" name="TextBox 216"/>
          <p:cNvSpPr txBox="1">
            <a:spLocks noChangeArrowheads="1"/>
          </p:cNvSpPr>
          <p:nvPr/>
        </p:nvSpPr>
        <p:spPr bwMode="auto">
          <a:xfrm>
            <a:off x="1692275" y="4868863"/>
            <a:ext cx="509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n</a:t>
            </a:r>
          </a:p>
        </p:txBody>
      </p:sp>
      <p:sp>
        <p:nvSpPr>
          <p:cNvPr id="58383" name="TextBox 216"/>
          <p:cNvSpPr txBox="1">
            <a:spLocks noChangeArrowheads="1"/>
          </p:cNvSpPr>
          <p:nvPr/>
        </p:nvSpPr>
        <p:spPr bwMode="auto">
          <a:xfrm>
            <a:off x="3276600" y="4005263"/>
            <a:ext cx="547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is-IS" altLang="en-US" i="1">
                <a:solidFill>
                  <a:srgbClr val="4F81BD"/>
                </a:solidFill>
              </a:rPr>
              <a:t>…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8384" name="TextBox 216"/>
          <p:cNvSpPr txBox="1">
            <a:spLocks noChangeArrowheads="1"/>
          </p:cNvSpPr>
          <p:nvPr/>
        </p:nvSpPr>
        <p:spPr bwMode="auto">
          <a:xfrm>
            <a:off x="1704975" y="4221163"/>
            <a:ext cx="549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is-IS" altLang="en-US" i="1">
                <a:solidFill>
                  <a:srgbClr val="4F81BD"/>
                </a:solidFill>
              </a:rPr>
              <a:t>…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8385" name="TextBox 216"/>
          <p:cNvSpPr txBox="1">
            <a:spLocks noChangeArrowheads="1"/>
          </p:cNvSpPr>
          <p:nvPr/>
        </p:nvSpPr>
        <p:spPr bwMode="auto">
          <a:xfrm>
            <a:off x="6588125" y="3573463"/>
            <a:ext cx="395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8386" name="TextBox 216"/>
          <p:cNvSpPr txBox="1">
            <a:spLocks noChangeArrowheads="1"/>
          </p:cNvSpPr>
          <p:nvPr/>
        </p:nvSpPr>
        <p:spPr bwMode="auto">
          <a:xfrm>
            <a:off x="3379788" y="2535238"/>
            <a:ext cx="577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8387" name="TextBox 216"/>
          <p:cNvSpPr txBox="1">
            <a:spLocks noChangeArrowheads="1"/>
          </p:cNvSpPr>
          <p:nvPr/>
        </p:nvSpPr>
        <p:spPr bwMode="auto">
          <a:xfrm>
            <a:off x="3386138" y="3357563"/>
            <a:ext cx="577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8388" name="TextBox 216"/>
          <p:cNvSpPr txBox="1">
            <a:spLocks noChangeArrowheads="1"/>
          </p:cNvSpPr>
          <p:nvPr/>
        </p:nvSpPr>
        <p:spPr bwMode="auto">
          <a:xfrm>
            <a:off x="3379788" y="4652963"/>
            <a:ext cx="577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n</a:t>
            </a:r>
          </a:p>
        </p:txBody>
      </p:sp>
      <p:graphicFrame>
        <p:nvGraphicFramePr>
          <p:cNvPr id="58389" name="Object 27"/>
          <p:cNvGraphicFramePr>
            <a:graphicFrameLocks noChangeAspect="1"/>
          </p:cNvGraphicFramePr>
          <p:nvPr/>
        </p:nvGraphicFramePr>
        <p:xfrm>
          <a:off x="4427538" y="908050"/>
          <a:ext cx="2767012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3" name="Equation" r:id="rId3" imgW="927100" imgH="482600" progId="Equation.3">
                  <p:embed/>
                </p:oleObj>
              </mc:Choice>
              <mc:Fallback>
                <p:oleObj name="Equation" r:id="rId3" imgW="927100" imgH="482600" progId="Equation.3">
                  <p:embed/>
                  <p:pic>
                    <p:nvPicPr>
                      <p:cNvPr id="58389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908050"/>
                        <a:ext cx="2767012" cy="144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90" name="Object 30"/>
          <p:cNvGraphicFramePr>
            <a:graphicFrameLocks noChangeAspect="1"/>
          </p:cNvGraphicFramePr>
          <p:nvPr/>
        </p:nvGraphicFramePr>
        <p:xfrm>
          <a:off x="4356100" y="6043613"/>
          <a:ext cx="2497138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4" name="Equation" r:id="rId5" imgW="1054100" imgH="203200" progId="Equation.3">
                  <p:embed/>
                </p:oleObj>
              </mc:Choice>
              <mc:Fallback>
                <p:oleObj name="Equation" r:id="rId5" imgW="1054100" imgH="203200" progId="Equation.3">
                  <p:embed/>
                  <p:pic>
                    <p:nvPicPr>
                      <p:cNvPr id="5839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6043613"/>
                        <a:ext cx="2497138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8391" name="Group 38"/>
          <p:cNvGrpSpPr>
            <a:grpSpLocks/>
          </p:cNvGrpSpPr>
          <p:nvPr/>
        </p:nvGrpSpPr>
        <p:grpSpPr bwMode="auto">
          <a:xfrm>
            <a:off x="4716463" y="5013325"/>
            <a:ext cx="2016125" cy="1008063"/>
            <a:chOff x="4716016" y="5013176"/>
            <a:chExt cx="2016224" cy="1008112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4716016" y="6021288"/>
              <a:ext cx="1009700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5724127" y="5013176"/>
              <a:ext cx="1008113" cy="1008112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86543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EE6D685-6CD0-F146-BBB0-80159A361E3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6013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6" name="Oval 5"/>
          <p:cNvSpPr/>
          <p:nvPr/>
        </p:nvSpPr>
        <p:spPr>
          <a:xfrm>
            <a:off x="2339975" y="3513138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339975" y="4676775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339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356100" y="3513138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3059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3059113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3059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5075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403" name="TextBox 216"/>
          <p:cNvSpPr txBox="1">
            <a:spLocks noChangeArrowheads="1"/>
          </p:cNvSpPr>
          <p:nvPr/>
        </p:nvSpPr>
        <p:spPr bwMode="auto">
          <a:xfrm>
            <a:off x="1724025" y="2420938"/>
            <a:ext cx="511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9404" name="TextBox 216"/>
          <p:cNvSpPr txBox="1">
            <a:spLocks noChangeArrowheads="1"/>
          </p:cNvSpPr>
          <p:nvPr/>
        </p:nvSpPr>
        <p:spPr bwMode="auto">
          <a:xfrm>
            <a:off x="1724025" y="3573463"/>
            <a:ext cx="511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9405" name="TextBox 216"/>
          <p:cNvSpPr txBox="1">
            <a:spLocks noChangeArrowheads="1"/>
          </p:cNvSpPr>
          <p:nvPr/>
        </p:nvSpPr>
        <p:spPr bwMode="auto">
          <a:xfrm>
            <a:off x="1692275" y="4868863"/>
            <a:ext cx="509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3</a:t>
            </a:r>
          </a:p>
        </p:txBody>
      </p:sp>
      <p:sp>
        <p:nvSpPr>
          <p:cNvPr id="59406" name="TextBox 216"/>
          <p:cNvSpPr txBox="1">
            <a:spLocks noChangeArrowheads="1"/>
          </p:cNvSpPr>
          <p:nvPr/>
        </p:nvSpPr>
        <p:spPr bwMode="auto">
          <a:xfrm>
            <a:off x="6588125" y="3573463"/>
            <a:ext cx="395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9407" name="TextBox 216"/>
          <p:cNvSpPr txBox="1">
            <a:spLocks noChangeArrowheads="1"/>
          </p:cNvSpPr>
          <p:nvPr/>
        </p:nvSpPr>
        <p:spPr bwMode="auto">
          <a:xfrm>
            <a:off x="3276600" y="2492375"/>
            <a:ext cx="941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-0.21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59408" name="TextBox 216"/>
          <p:cNvSpPr txBox="1">
            <a:spLocks noChangeArrowheads="1"/>
          </p:cNvSpPr>
          <p:nvPr/>
        </p:nvSpPr>
        <p:spPr bwMode="auto">
          <a:xfrm>
            <a:off x="3340100" y="3471863"/>
            <a:ext cx="668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0.3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59409" name="TextBox 216"/>
          <p:cNvSpPr txBox="1">
            <a:spLocks noChangeArrowheads="1"/>
          </p:cNvSpPr>
          <p:nvPr/>
        </p:nvSpPr>
        <p:spPr bwMode="auto">
          <a:xfrm>
            <a:off x="3335338" y="4695825"/>
            <a:ext cx="668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0.7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59410" name="TextBox 216"/>
          <p:cNvSpPr txBox="1">
            <a:spLocks noChangeArrowheads="1"/>
          </p:cNvSpPr>
          <p:nvPr/>
        </p:nvSpPr>
        <p:spPr bwMode="auto">
          <a:xfrm>
            <a:off x="3232150" y="1557338"/>
            <a:ext cx="1290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Weights</a:t>
            </a:r>
            <a:endParaRPr lang="en-US" altLang="en-US" baseline="-25000">
              <a:solidFill>
                <a:srgbClr val="FF0000"/>
              </a:solidFill>
            </a:endParaRPr>
          </a:p>
        </p:txBody>
      </p:sp>
      <p:sp>
        <p:nvSpPr>
          <p:cNvPr id="59411" name="TextBox 216"/>
          <p:cNvSpPr txBox="1">
            <a:spLocks noChangeArrowheads="1"/>
          </p:cNvSpPr>
          <p:nvPr/>
        </p:nvSpPr>
        <p:spPr bwMode="auto">
          <a:xfrm>
            <a:off x="269875" y="3644900"/>
            <a:ext cx="102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accent1"/>
                </a:solidFill>
              </a:rPr>
              <a:t>Inputs</a:t>
            </a:r>
            <a:endParaRPr lang="en-US" altLang="en-US" baseline="-25000">
              <a:solidFill>
                <a:schemeClr val="accent1"/>
              </a:solidFill>
            </a:endParaRPr>
          </a:p>
        </p:txBody>
      </p:sp>
      <p:sp>
        <p:nvSpPr>
          <p:cNvPr id="59412" name="TextBox 216"/>
          <p:cNvSpPr txBox="1">
            <a:spLocks noChangeArrowheads="1"/>
          </p:cNvSpPr>
          <p:nvPr/>
        </p:nvSpPr>
        <p:spPr bwMode="auto">
          <a:xfrm>
            <a:off x="684213" y="620713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i="1"/>
              <a:t>y = max ( 0, </a:t>
            </a:r>
            <a:r>
              <a:rPr lang="en-US" altLang="en-US" sz="3200" i="1">
                <a:solidFill>
                  <a:srgbClr val="FF0000"/>
                </a:solidFill>
              </a:rPr>
              <a:t>-0.21 </a:t>
            </a:r>
            <a:r>
              <a:rPr lang="en-US" altLang="en-US" sz="3200" i="1"/>
              <a:t>* x</a:t>
            </a:r>
            <a:r>
              <a:rPr lang="en-US" altLang="en-US" sz="3200" i="1" baseline="-25000"/>
              <a:t>1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0.3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2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0.7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3 </a:t>
            </a:r>
            <a:r>
              <a:rPr lang="en-US" altLang="en-US" sz="3200" i="1"/>
              <a:t>)</a:t>
            </a:r>
            <a:endParaRPr lang="en-US" altLang="en-US" sz="3200" i="1" baseline="-25000"/>
          </a:p>
        </p:txBody>
      </p:sp>
    </p:spTree>
    <p:extLst>
      <p:ext uri="{BB962C8B-B14F-4D97-AF65-F5344CB8AC3E}">
        <p14:creationId xmlns:p14="http://schemas.microsoft.com/office/powerpoint/2010/main" val="152161782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542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B15DBF6-FB84-4E42-BE1A-6DD00CC7CCA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343150" y="3836988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343150" y="5024438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179888" y="4352925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179888" y="5516563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179888" y="3189288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6196013" y="4352925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3062288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3062288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3062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3062288" y="5384800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3062288" y="4197350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3062288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4899025" y="4967288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4899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4899025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7" name="Rectangle 186"/>
          <p:cNvSpPr/>
          <p:nvPr/>
        </p:nvSpPr>
        <p:spPr>
          <a:xfrm>
            <a:off x="755650" y="6588125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</p:spTree>
    <p:extLst>
      <p:ext uri="{BB962C8B-B14F-4D97-AF65-F5344CB8AC3E}">
        <p14:creationId xmlns:p14="http://schemas.microsoft.com/office/powerpoint/2010/main" val="68507216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552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D42DFE1-4502-7546-AB0C-B7871DA94E3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343150" y="3836988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343150" y="5024438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179888" y="4352925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179888" y="5516563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179888" y="3189288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6196013" y="4352925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560513" y="1412875"/>
            <a:ext cx="184308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3062288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3062288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3062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3062288" y="5384800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3062288" y="4197350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3062288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4899025" y="4967288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4899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4899025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15" name="TextBox 181"/>
          <p:cNvSpPr txBox="1">
            <a:spLocks noChangeArrowheads="1"/>
          </p:cNvSpPr>
          <p:nvPr/>
        </p:nvSpPr>
        <p:spPr bwMode="auto">
          <a:xfrm>
            <a:off x="5724525" y="1412875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55316" name="TextBox 182"/>
          <p:cNvSpPr txBox="1">
            <a:spLocks noChangeArrowheads="1"/>
          </p:cNvSpPr>
          <p:nvPr/>
        </p:nvSpPr>
        <p:spPr bwMode="auto">
          <a:xfrm>
            <a:off x="3562350" y="1412875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755650" y="6588125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6915150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19" name="TextBox 209"/>
          <p:cNvSpPr txBox="1">
            <a:spLocks noChangeArrowheads="1"/>
          </p:cNvSpPr>
          <p:nvPr/>
        </p:nvSpPr>
        <p:spPr bwMode="auto">
          <a:xfrm>
            <a:off x="7826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1514475" y="4197350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1587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22" name="TextBox 216"/>
          <p:cNvSpPr txBox="1">
            <a:spLocks noChangeArrowheads="1"/>
          </p:cNvSpPr>
          <p:nvPr/>
        </p:nvSpPr>
        <p:spPr bwMode="auto">
          <a:xfrm>
            <a:off x="971550" y="3933825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55323" name="TextBox 217"/>
          <p:cNvSpPr txBox="1">
            <a:spLocks noChangeArrowheads="1"/>
          </p:cNvSpPr>
          <p:nvPr/>
        </p:nvSpPr>
        <p:spPr bwMode="auto">
          <a:xfrm>
            <a:off x="1011238" y="5157788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X2</a:t>
            </a:r>
          </a:p>
        </p:txBody>
      </p:sp>
    </p:spTree>
    <p:extLst>
      <p:ext uri="{BB962C8B-B14F-4D97-AF65-F5344CB8AC3E}">
        <p14:creationId xmlns:p14="http://schemas.microsoft.com/office/powerpoint/2010/main" val="3663914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EC73C-2B12-8A42-A070-20C1D3F8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78F6EE-862E-3D47-B485-1A1DE74CE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0"/>
            <a:ext cx="8931274" cy="119675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Machine Learning in Marketing Research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(Ma and Sun, 2020)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C60C957C-9A1F-6547-9534-1246106C8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6453336"/>
            <a:ext cx="81780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 err="1">
                <a:solidFill>
                  <a:srgbClr val="A6A6A6"/>
                </a:solidFill>
              </a:rPr>
              <a:t>Liye</a:t>
            </a:r>
            <a:r>
              <a:rPr lang="en-US" altLang="zh-TW" sz="1000" dirty="0">
                <a:solidFill>
                  <a:srgbClr val="A6A6A6"/>
                </a:solidFill>
              </a:rPr>
              <a:t> Ma and </a:t>
            </a:r>
            <a:r>
              <a:rPr lang="en-US" altLang="zh-TW" sz="1000" dirty="0" err="1">
                <a:solidFill>
                  <a:srgbClr val="A6A6A6"/>
                </a:solidFill>
              </a:rPr>
              <a:t>Baohong</a:t>
            </a:r>
            <a:r>
              <a:rPr lang="en-US" altLang="zh-TW" sz="1000" dirty="0">
                <a:solidFill>
                  <a:srgbClr val="A6A6A6"/>
                </a:solidFill>
              </a:rPr>
              <a:t> Sun (2020), "Machine learning and AI in marketing – Connecting computing power to human insights." International Journal of Research in Marketing, 37, no. 3, 481-504.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838174-4FB9-0E49-87CA-3C0E77B1B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0" y="1268761"/>
            <a:ext cx="8946396" cy="511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9272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081087"/>
          </a:xfrm>
        </p:spPr>
        <p:txBody>
          <a:bodyPr/>
          <a:lstStyle/>
          <a:p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563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C6EC55D-AE13-404B-95D3-278A2828EDB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68313" y="3836988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8313" y="5024438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1979613" y="4352925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979613" y="5516563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979613" y="3189288"/>
            <a:ext cx="720725" cy="71913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885113" y="4352925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50825" y="1412875"/>
            <a:ext cx="1844675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1187450" y="4197350"/>
            <a:ext cx="896938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1187450" y="4967288"/>
            <a:ext cx="896938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1187450" y="3549650"/>
            <a:ext cx="792163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1187450" y="5384800"/>
            <a:ext cx="792163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1187450" y="4197350"/>
            <a:ext cx="896938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1187450" y="3803650"/>
            <a:ext cx="896938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53" idx="6"/>
            <a:endCxn id="21" idx="3"/>
          </p:cNvCxnSpPr>
          <p:nvPr/>
        </p:nvCxnSpPr>
        <p:spPr>
          <a:xfrm flipV="1">
            <a:off x="7451725" y="4967288"/>
            <a:ext cx="538163" cy="9334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52" idx="6"/>
            <a:endCxn id="21" idx="2"/>
          </p:cNvCxnSpPr>
          <p:nvPr/>
        </p:nvCxnSpPr>
        <p:spPr>
          <a:xfrm flipV="1">
            <a:off x="7451725" y="4713288"/>
            <a:ext cx="433388" cy="238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54" idx="6"/>
            <a:endCxn id="21" idx="1"/>
          </p:cNvCxnSpPr>
          <p:nvPr/>
        </p:nvCxnSpPr>
        <p:spPr>
          <a:xfrm>
            <a:off x="7451725" y="3573463"/>
            <a:ext cx="538163" cy="8858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339" name="TextBox 181"/>
          <p:cNvSpPr txBox="1">
            <a:spLocks noChangeArrowheads="1"/>
          </p:cNvSpPr>
          <p:nvPr/>
        </p:nvSpPr>
        <p:spPr bwMode="auto">
          <a:xfrm>
            <a:off x="6804025" y="1412875"/>
            <a:ext cx="21002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56340" name="TextBox 182"/>
          <p:cNvSpPr txBox="1">
            <a:spLocks noChangeArrowheads="1"/>
          </p:cNvSpPr>
          <p:nvPr/>
        </p:nvSpPr>
        <p:spPr bwMode="auto">
          <a:xfrm>
            <a:off x="3486150" y="1412875"/>
            <a:ext cx="21701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Layers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755650" y="6588125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sp>
        <p:nvSpPr>
          <p:cNvPr id="30" name="Oval 29"/>
          <p:cNvSpPr/>
          <p:nvPr/>
        </p:nvSpPr>
        <p:spPr>
          <a:xfrm>
            <a:off x="2916238" y="4376738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2916238" y="5541963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2916238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3851275" y="4376738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3851275" y="5541963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3851275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4787900" y="4376738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4787900" y="5541963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787900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5724525" y="4376738"/>
            <a:ext cx="719138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5724525" y="5541963"/>
            <a:ext cx="719138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5724525" y="3213100"/>
            <a:ext cx="719138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6732588" y="4376738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6732588" y="5541963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6732588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6357" name="TextBox 56"/>
          <p:cNvSpPr txBox="1">
            <a:spLocks noChangeArrowheads="1"/>
          </p:cNvSpPr>
          <p:nvPr/>
        </p:nvSpPr>
        <p:spPr bwMode="auto">
          <a:xfrm>
            <a:off x="2843213" y="2349500"/>
            <a:ext cx="32813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Deep Neural Networks</a:t>
            </a:r>
          </a:p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Deep Learning</a:t>
            </a:r>
          </a:p>
        </p:txBody>
      </p:sp>
    </p:spTree>
    <p:extLst>
      <p:ext uri="{BB962C8B-B14F-4D97-AF65-F5344CB8AC3E}">
        <p14:creationId xmlns:p14="http://schemas.microsoft.com/office/powerpoint/2010/main" val="18404865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573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81F0FC3-266A-404B-8202-EA1DA05E2EF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343150" y="3836988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343150" y="5024438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179888" y="4352925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179888" y="5516563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179888" y="3189288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6196013" y="4352925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560513" y="1412875"/>
            <a:ext cx="184308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3062288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3062288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3062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3062288" y="5384800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3062288" y="4197350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3062288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4899025" y="4967288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4899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4899025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63" name="TextBox 181"/>
          <p:cNvSpPr txBox="1">
            <a:spLocks noChangeArrowheads="1"/>
          </p:cNvSpPr>
          <p:nvPr/>
        </p:nvSpPr>
        <p:spPr bwMode="auto">
          <a:xfrm>
            <a:off x="5724525" y="1412875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57364" name="TextBox 182"/>
          <p:cNvSpPr txBox="1">
            <a:spLocks noChangeArrowheads="1"/>
          </p:cNvSpPr>
          <p:nvPr/>
        </p:nvSpPr>
        <p:spPr bwMode="auto">
          <a:xfrm>
            <a:off x="3562350" y="1412875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755650" y="6588125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6915150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67" name="TextBox 209"/>
          <p:cNvSpPr txBox="1">
            <a:spLocks noChangeArrowheads="1"/>
          </p:cNvSpPr>
          <p:nvPr/>
        </p:nvSpPr>
        <p:spPr bwMode="auto">
          <a:xfrm>
            <a:off x="7826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1514475" y="4197350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1587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70" name="TextBox 216"/>
          <p:cNvSpPr txBox="1">
            <a:spLocks noChangeArrowheads="1"/>
          </p:cNvSpPr>
          <p:nvPr/>
        </p:nvSpPr>
        <p:spPr bwMode="auto">
          <a:xfrm>
            <a:off x="971550" y="3933825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57371" name="TextBox 217"/>
          <p:cNvSpPr txBox="1">
            <a:spLocks noChangeArrowheads="1"/>
          </p:cNvSpPr>
          <p:nvPr/>
        </p:nvSpPr>
        <p:spPr bwMode="auto">
          <a:xfrm>
            <a:off x="1011238" y="5157788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771775" y="3213100"/>
            <a:ext cx="13827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a typeface="新細明體" charset="0"/>
                <a:cs typeface="新細明體" charset="0"/>
              </a:rPr>
              <a:t>Synapse</a:t>
            </a:r>
          </a:p>
        </p:txBody>
      </p:sp>
      <p:sp>
        <p:nvSpPr>
          <p:cNvPr id="57373" name="TextBox 37"/>
          <p:cNvSpPr txBox="1">
            <a:spLocks noChangeArrowheads="1"/>
          </p:cNvSpPr>
          <p:nvPr/>
        </p:nvSpPr>
        <p:spPr bwMode="auto">
          <a:xfrm>
            <a:off x="3644900" y="2420938"/>
            <a:ext cx="20351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accent1"/>
                </a:solidFill>
              </a:rPr>
              <a:t>Neuron</a:t>
            </a:r>
          </a:p>
        </p:txBody>
      </p:sp>
      <p:sp>
        <p:nvSpPr>
          <p:cNvPr id="57374" name="TextBox 38"/>
          <p:cNvSpPr txBox="1">
            <a:spLocks noChangeArrowheads="1"/>
          </p:cNvSpPr>
          <p:nvPr/>
        </p:nvSpPr>
        <p:spPr bwMode="auto">
          <a:xfrm>
            <a:off x="6372225" y="3500438"/>
            <a:ext cx="20351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accent1"/>
                </a:solidFill>
              </a:rPr>
              <a:t>Neuron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076825" y="3357563"/>
            <a:ext cx="138112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a typeface="新細明體" charset="0"/>
                <a:cs typeface="新細明體" charset="0"/>
              </a:rPr>
              <a:t>Synapse</a:t>
            </a:r>
          </a:p>
        </p:txBody>
      </p:sp>
    </p:spTree>
    <p:extLst>
      <p:ext uri="{BB962C8B-B14F-4D97-AF65-F5344CB8AC3E}">
        <p14:creationId xmlns:p14="http://schemas.microsoft.com/office/powerpoint/2010/main" val="4773937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604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7CD5A17-1543-D74E-A123-8203FCE4800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343150" y="3836988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343150" y="5024438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179888" y="4352925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179888" y="5516563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179888" y="3189288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6196013" y="4352925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560513" y="1412875"/>
            <a:ext cx="184308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3062288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3062288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3062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3062288" y="5384800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3062288" y="4197350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3062288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4899025" y="4967288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4899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4899025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435" name="TextBox 181"/>
          <p:cNvSpPr txBox="1">
            <a:spLocks noChangeArrowheads="1"/>
          </p:cNvSpPr>
          <p:nvPr/>
        </p:nvSpPr>
        <p:spPr bwMode="auto">
          <a:xfrm>
            <a:off x="5724525" y="1412875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60436" name="TextBox 182"/>
          <p:cNvSpPr txBox="1">
            <a:spLocks noChangeArrowheads="1"/>
          </p:cNvSpPr>
          <p:nvPr/>
        </p:nvSpPr>
        <p:spPr bwMode="auto">
          <a:xfrm>
            <a:off x="3562350" y="1412875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755650" y="6588125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6915150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439" name="TextBox 209"/>
          <p:cNvSpPr txBox="1">
            <a:spLocks noChangeArrowheads="1"/>
          </p:cNvSpPr>
          <p:nvPr/>
        </p:nvSpPr>
        <p:spPr bwMode="auto">
          <a:xfrm>
            <a:off x="7615238" y="4479925"/>
            <a:ext cx="989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Score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1514475" y="4197350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1587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442" name="TextBox 216"/>
          <p:cNvSpPr txBox="1">
            <a:spLocks noChangeArrowheads="1"/>
          </p:cNvSpPr>
          <p:nvPr/>
        </p:nvSpPr>
        <p:spPr bwMode="auto">
          <a:xfrm>
            <a:off x="468313" y="3789363"/>
            <a:ext cx="10048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Hours</a:t>
            </a:r>
            <a:br>
              <a:rPr lang="en-US" altLang="en-US">
                <a:solidFill>
                  <a:srgbClr val="4F81BD"/>
                </a:solidFill>
              </a:rPr>
            </a:br>
            <a:r>
              <a:rPr lang="en-US" altLang="en-US">
                <a:solidFill>
                  <a:srgbClr val="4F81BD"/>
                </a:solidFill>
              </a:rPr>
              <a:t>Sleep</a:t>
            </a:r>
          </a:p>
        </p:txBody>
      </p:sp>
      <p:sp>
        <p:nvSpPr>
          <p:cNvPr id="60443" name="TextBox 29"/>
          <p:cNvSpPr txBox="1">
            <a:spLocks noChangeArrowheads="1"/>
          </p:cNvSpPr>
          <p:nvPr/>
        </p:nvSpPr>
        <p:spPr bwMode="auto">
          <a:xfrm>
            <a:off x="539750" y="5013325"/>
            <a:ext cx="1004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Hours</a:t>
            </a:r>
            <a:br>
              <a:rPr lang="en-US" altLang="en-US">
                <a:solidFill>
                  <a:srgbClr val="4F81BD"/>
                </a:solidFill>
              </a:rPr>
            </a:br>
            <a:r>
              <a:rPr lang="en-US" altLang="en-US">
                <a:solidFill>
                  <a:srgbClr val="4F81BD"/>
                </a:solidFill>
              </a:rPr>
              <a:t>Study</a:t>
            </a:r>
          </a:p>
        </p:txBody>
      </p:sp>
    </p:spTree>
    <p:extLst>
      <p:ext uri="{BB962C8B-B14F-4D97-AF65-F5344CB8AC3E}">
        <p14:creationId xmlns:p14="http://schemas.microsoft.com/office/powerpoint/2010/main" val="411660912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614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ECA6013-4564-1844-8748-B5F440D9B6E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650" y="6611938"/>
            <a:ext cx="7416800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2"/>
              </a:rPr>
              <a:t>https://www.youtube.com/watch?v=P2HPcj8lRJE&amp;list=PLjJh1vlSEYgvGod9wWiydumYl8hOXixNu&amp;index=2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511300" y="2924175"/>
            <a:ext cx="431800" cy="43338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511300" y="41132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1511300" y="53006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3348038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3348038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3348038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7164388" y="34655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7164388" y="46529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3348038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5364163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5364163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5364163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5364163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1457" name="TextBox 24"/>
          <p:cNvSpPr txBox="1">
            <a:spLocks noChangeArrowheads="1"/>
          </p:cNvSpPr>
          <p:nvPr/>
        </p:nvSpPr>
        <p:spPr bwMode="auto">
          <a:xfrm>
            <a:off x="611188" y="1301750"/>
            <a:ext cx="17256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Input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(X)</a:t>
            </a:r>
          </a:p>
        </p:txBody>
      </p:sp>
      <p:cxnSp>
        <p:nvCxnSpPr>
          <p:cNvPr id="27" name="Straight Arrow Connector 26"/>
          <p:cNvCxnSpPr>
            <a:stCxn id="20" idx="6"/>
            <a:endCxn id="24" idx="2"/>
          </p:cNvCxnSpPr>
          <p:nvPr/>
        </p:nvCxnSpPr>
        <p:spPr>
          <a:xfrm>
            <a:off x="3779838" y="24923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1943100" y="3141663"/>
            <a:ext cx="1468438" cy="36195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5" idx="6"/>
            <a:endCxn id="21" idx="3"/>
          </p:cNvCxnSpPr>
          <p:nvPr/>
        </p:nvCxnSpPr>
        <p:spPr>
          <a:xfrm flipV="1">
            <a:off x="3779838" y="3810000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8" idx="6"/>
            <a:endCxn id="15" idx="1"/>
          </p:cNvCxnSpPr>
          <p:nvPr/>
        </p:nvCxnSpPr>
        <p:spPr>
          <a:xfrm>
            <a:off x="1943100" y="4329113"/>
            <a:ext cx="1468438" cy="15033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2"/>
          </p:cNvCxnSpPr>
          <p:nvPr/>
        </p:nvCxnSpPr>
        <p:spPr>
          <a:xfrm flipV="1">
            <a:off x="1943100" y="3657600"/>
            <a:ext cx="1404938" cy="6715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7" idx="6"/>
            <a:endCxn id="15" idx="0"/>
          </p:cNvCxnSpPr>
          <p:nvPr/>
        </p:nvCxnSpPr>
        <p:spPr>
          <a:xfrm>
            <a:off x="1943100" y="3141663"/>
            <a:ext cx="1620838" cy="2627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1"/>
          </p:cNvCxnSpPr>
          <p:nvPr/>
        </p:nvCxnSpPr>
        <p:spPr>
          <a:xfrm flipV="1">
            <a:off x="1943100" y="2339975"/>
            <a:ext cx="1468438" cy="8016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1943100" y="4329113"/>
            <a:ext cx="1404938" cy="4921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1943100" y="3141663"/>
            <a:ext cx="1468438" cy="15271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9" idx="6"/>
            <a:endCxn id="20" idx="3"/>
          </p:cNvCxnSpPr>
          <p:nvPr/>
        </p:nvCxnSpPr>
        <p:spPr>
          <a:xfrm flipV="1">
            <a:off x="1943100" y="2646363"/>
            <a:ext cx="1468438" cy="28702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9" idx="6"/>
            <a:endCxn id="14" idx="3"/>
          </p:cNvCxnSpPr>
          <p:nvPr/>
        </p:nvCxnSpPr>
        <p:spPr>
          <a:xfrm flipV="1">
            <a:off x="1943100" y="4973638"/>
            <a:ext cx="1468438" cy="5429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9" idx="6"/>
            <a:endCxn id="15" idx="2"/>
          </p:cNvCxnSpPr>
          <p:nvPr/>
        </p:nvCxnSpPr>
        <p:spPr>
          <a:xfrm>
            <a:off x="1943100" y="5516563"/>
            <a:ext cx="1404938" cy="468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15" idx="6"/>
            <a:endCxn id="22" idx="3"/>
          </p:cNvCxnSpPr>
          <p:nvPr/>
        </p:nvCxnSpPr>
        <p:spPr>
          <a:xfrm flipV="1">
            <a:off x="3779838" y="4973638"/>
            <a:ext cx="1647825" cy="1011237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15" idx="6"/>
            <a:endCxn id="23" idx="2"/>
          </p:cNvCxnSpPr>
          <p:nvPr/>
        </p:nvCxnSpPr>
        <p:spPr>
          <a:xfrm>
            <a:off x="3779838" y="59848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9" idx="6"/>
            <a:endCxn id="13" idx="3"/>
          </p:cNvCxnSpPr>
          <p:nvPr/>
        </p:nvCxnSpPr>
        <p:spPr>
          <a:xfrm flipV="1">
            <a:off x="1943100" y="3810000"/>
            <a:ext cx="1468438" cy="17065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2"/>
          </p:cNvCxnSpPr>
          <p:nvPr/>
        </p:nvCxnSpPr>
        <p:spPr>
          <a:xfrm flipV="1">
            <a:off x="1943100" y="2492375"/>
            <a:ext cx="1404938" cy="18367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15" idx="6"/>
            <a:endCxn id="24" idx="3"/>
          </p:cNvCxnSpPr>
          <p:nvPr/>
        </p:nvCxnSpPr>
        <p:spPr>
          <a:xfrm flipV="1">
            <a:off x="3779838" y="2646363"/>
            <a:ext cx="1647825" cy="33385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2"/>
          </p:cNvCxnSpPr>
          <p:nvPr/>
        </p:nvCxnSpPr>
        <p:spPr>
          <a:xfrm flipV="1">
            <a:off x="3779838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3779838" y="3657600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>
            <a:stCxn id="14" idx="6"/>
            <a:endCxn id="22" idx="2"/>
          </p:cNvCxnSpPr>
          <p:nvPr/>
        </p:nvCxnSpPr>
        <p:spPr>
          <a:xfrm>
            <a:off x="3779838" y="4821238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endCxn id="23" idx="2"/>
          </p:cNvCxnSpPr>
          <p:nvPr/>
        </p:nvCxnSpPr>
        <p:spPr>
          <a:xfrm>
            <a:off x="3779838" y="4752975"/>
            <a:ext cx="1584325" cy="12319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13" idx="6"/>
            <a:endCxn id="24" idx="2"/>
          </p:cNvCxnSpPr>
          <p:nvPr/>
        </p:nvCxnSpPr>
        <p:spPr>
          <a:xfrm flipV="1">
            <a:off x="3779838" y="2492375"/>
            <a:ext cx="1584325" cy="11652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14" idx="6"/>
            <a:endCxn id="24" idx="3"/>
          </p:cNvCxnSpPr>
          <p:nvPr/>
        </p:nvCxnSpPr>
        <p:spPr>
          <a:xfrm flipV="1">
            <a:off x="3779838" y="2646363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13" idx="6"/>
            <a:endCxn id="22" idx="2"/>
          </p:cNvCxnSpPr>
          <p:nvPr/>
        </p:nvCxnSpPr>
        <p:spPr>
          <a:xfrm>
            <a:off x="3779838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13" idx="6"/>
            <a:endCxn id="23" idx="1"/>
          </p:cNvCxnSpPr>
          <p:nvPr/>
        </p:nvCxnSpPr>
        <p:spPr>
          <a:xfrm>
            <a:off x="3779838" y="3657600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20" idx="6"/>
            <a:endCxn id="23" idx="1"/>
          </p:cNvCxnSpPr>
          <p:nvPr/>
        </p:nvCxnSpPr>
        <p:spPr>
          <a:xfrm>
            <a:off x="3779838" y="2492375"/>
            <a:ext cx="1647825" cy="33401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3779838" y="2492375"/>
            <a:ext cx="1647825" cy="10112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stCxn id="20" idx="6"/>
            <a:endCxn id="22" idx="1"/>
          </p:cNvCxnSpPr>
          <p:nvPr/>
        </p:nvCxnSpPr>
        <p:spPr>
          <a:xfrm>
            <a:off x="3779838" y="2492375"/>
            <a:ext cx="1647825" cy="21764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>
            <a:stCxn id="24" idx="6"/>
            <a:endCxn id="17" idx="0"/>
          </p:cNvCxnSpPr>
          <p:nvPr/>
        </p:nvCxnSpPr>
        <p:spPr>
          <a:xfrm>
            <a:off x="5795963" y="2492375"/>
            <a:ext cx="1584325" cy="21605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22" idx="6"/>
            <a:endCxn id="17" idx="2"/>
          </p:cNvCxnSpPr>
          <p:nvPr/>
        </p:nvCxnSpPr>
        <p:spPr>
          <a:xfrm>
            <a:off x="5795963" y="4821238"/>
            <a:ext cx="1368425" cy="476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>
            <a:stCxn id="23" idx="6"/>
            <a:endCxn id="16" idx="4"/>
          </p:cNvCxnSpPr>
          <p:nvPr/>
        </p:nvCxnSpPr>
        <p:spPr>
          <a:xfrm flipV="1">
            <a:off x="5795963" y="3897313"/>
            <a:ext cx="1584325" cy="20875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21" idx="6"/>
            <a:endCxn id="17" idx="1"/>
          </p:cNvCxnSpPr>
          <p:nvPr/>
        </p:nvCxnSpPr>
        <p:spPr>
          <a:xfrm>
            <a:off x="5795963" y="3657600"/>
            <a:ext cx="1431925" cy="10588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>
            <a:stCxn id="24" idx="6"/>
            <a:endCxn id="16" idx="1"/>
          </p:cNvCxnSpPr>
          <p:nvPr/>
        </p:nvCxnSpPr>
        <p:spPr>
          <a:xfrm>
            <a:off x="5795963" y="2492375"/>
            <a:ext cx="1431925" cy="1036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>
            <a:stCxn id="21" idx="6"/>
            <a:endCxn id="16" idx="2"/>
          </p:cNvCxnSpPr>
          <p:nvPr/>
        </p:nvCxnSpPr>
        <p:spPr>
          <a:xfrm>
            <a:off x="5795963" y="3657600"/>
            <a:ext cx="1368425" cy="238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>
            <a:stCxn id="23" idx="6"/>
            <a:endCxn id="17" idx="3"/>
          </p:cNvCxnSpPr>
          <p:nvPr/>
        </p:nvCxnSpPr>
        <p:spPr>
          <a:xfrm flipV="1">
            <a:off x="5795963" y="5021263"/>
            <a:ext cx="1431925" cy="9636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>
            <a:stCxn id="22" idx="6"/>
            <a:endCxn id="16" idx="3"/>
          </p:cNvCxnSpPr>
          <p:nvPr/>
        </p:nvCxnSpPr>
        <p:spPr>
          <a:xfrm flipV="1">
            <a:off x="5795963" y="3833813"/>
            <a:ext cx="1431925" cy="9874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494" name="TextBox 181"/>
          <p:cNvSpPr txBox="1">
            <a:spLocks noChangeArrowheads="1"/>
          </p:cNvSpPr>
          <p:nvPr/>
        </p:nvSpPr>
        <p:spPr bwMode="auto">
          <a:xfrm>
            <a:off x="6948488" y="1373188"/>
            <a:ext cx="19669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Output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(Y)</a:t>
            </a:r>
          </a:p>
        </p:txBody>
      </p:sp>
      <p:sp>
        <p:nvSpPr>
          <p:cNvPr id="61495" name="TextBox 182"/>
          <p:cNvSpPr txBox="1">
            <a:spLocks noChangeArrowheads="1"/>
          </p:cNvSpPr>
          <p:nvPr/>
        </p:nvSpPr>
        <p:spPr bwMode="auto">
          <a:xfrm>
            <a:off x="3492500" y="1301750"/>
            <a:ext cx="2017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</p:spTree>
    <p:extLst>
      <p:ext uri="{BB962C8B-B14F-4D97-AF65-F5344CB8AC3E}">
        <p14:creationId xmlns:p14="http://schemas.microsoft.com/office/powerpoint/2010/main" val="330509030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45DDD4-0098-A74E-AA44-4D42FC08105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343150" y="3836988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343150" y="5024438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179888" y="4352925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179888" y="5516563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179888" y="3189288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6196013" y="4352925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560513" y="1412875"/>
            <a:ext cx="184308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3062288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3062288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3062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3062288" y="5384800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3062288" y="4197350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3062288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4899025" y="4967288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4899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4899025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39" name="TextBox 181"/>
          <p:cNvSpPr txBox="1">
            <a:spLocks noChangeArrowheads="1"/>
          </p:cNvSpPr>
          <p:nvPr/>
        </p:nvSpPr>
        <p:spPr bwMode="auto">
          <a:xfrm>
            <a:off x="5724525" y="1412875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30740" name="TextBox 182"/>
          <p:cNvSpPr txBox="1">
            <a:spLocks noChangeArrowheads="1"/>
          </p:cNvSpPr>
          <p:nvPr/>
        </p:nvSpPr>
        <p:spPr bwMode="auto">
          <a:xfrm>
            <a:off x="3562350" y="1412875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755650" y="6588125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6915150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3" name="TextBox 209"/>
          <p:cNvSpPr txBox="1">
            <a:spLocks noChangeArrowheads="1"/>
          </p:cNvSpPr>
          <p:nvPr/>
        </p:nvSpPr>
        <p:spPr bwMode="auto">
          <a:xfrm>
            <a:off x="7826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1514475" y="4197350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1587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6" name="TextBox 216"/>
          <p:cNvSpPr txBox="1">
            <a:spLocks noChangeArrowheads="1"/>
          </p:cNvSpPr>
          <p:nvPr/>
        </p:nvSpPr>
        <p:spPr bwMode="auto">
          <a:xfrm>
            <a:off x="971550" y="3933825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30747" name="TextBox 217"/>
          <p:cNvSpPr txBox="1">
            <a:spLocks noChangeArrowheads="1"/>
          </p:cNvSpPr>
          <p:nvPr/>
        </p:nvSpPr>
        <p:spPr bwMode="auto">
          <a:xfrm>
            <a:off x="1011238" y="5157788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X2</a:t>
            </a:r>
          </a:p>
        </p:txBody>
      </p:sp>
    </p:spTree>
    <p:extLst>
      <p:ext uri="{BB962C8B-B14F-4D97-AF65-F5344CB8AC3E}">
        <p14:creationId xmlns:p14="http://schemas.microsoft.com/office/powerpoint/2010/main" val="326355319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652490B-6C98-6C4E-99C4-9455A496F46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650" y="6588125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84438" y="2205038"/>
            <a:ext cx="3062287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3     5     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ea typeface="新細明體" charset="0"/>
                <a:cs typeface="新細明體" charset="0"/>
              </a:rPr>
              <a:t>75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44750" y="3213100"/>
            <a:ext cx="306387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5     1     </a:t>
            </a:r>
            <a:r>
              <a:rPr lang="en-US" sz="4400" b="1" dirty="0">
                <a:solidFill>
                  <a:srgbClr val="4F6228"/>
                </a:solidFill>
                <a:ea typeface="新細明體" charset="0"/>
                <a:cs typeface="新細明體" charset="0"/>
              </a:rPr>
              <a:t>82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24075" y="4221163"/>
            <a:ext cx="338455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10     2     </a:t>
            </a:r>
            <a:r>
              <a:rPr lang="en-US" sz="4400" b="1" dirty="0">
                <a:solidFill>
                  <a:srgbClr val="4F6228"/>
                </a:solidFill>
                <a:ea typeface="新細明體" charset="0"/>
                <a:cs typeface="新細明體" charset="0"/>
              </a:rPr>
              <a:t>93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95513" y="5300663"/>
            <a:ext cx="338455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8     3     </a:t>
            </a:r>
            <a:r>
              <a:rPr lang="en-US" sz="4400" b="1" dirty="0">
                <a:solidFill>
                  <a:srgbClr val="4F6228"/>
                </a:solidFill>
                <a:ea typeface="新細明體" charset="0"/>
                <a:cs typeface="新細明體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7813" y="1052513"/>
            <a:ext cx="1728787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Hours </a:t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Sleep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5513" y="0"/>
            <a:ext cx="446405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X       </a:t>
            </a:r>
            <a:r>
              <a:rPr lang="en-US" sz="6000" b="1" dirty="0">
                <a:solidFill>
                  <a:srgbClr val="008000"/>
                </a:solidFill>
                <a:ea typeface="新細明體" charset="0"/>
                <a:cs typeface="新細明體" charset="0"/>
              </a:rPr>
              <a:t>Y</a:t>
            </a:r>
          </a:p>
        </p:txBody>
      </p: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1763713" y="2205038"/>
            <a:ext cx="4392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1619250" y="5229225"/>
            <a:ext cx="4392613" cy="0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>
            <a:off x="4500563" y="620713"/>
            <a:ext cx="0" cy="554513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4716463" y="1412875"/>
            <a:ext cx="16557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a typeface="新細明體" charset="0"/>
                <a:cs typeface="新細明體" charset="0"/>
              </a:rPr>
              <a:t>Score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32138" y="1052513"/>
            <a:ext cx="1439862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Hours </a:t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Study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ea typeface="新細明體" charset="0"/>
              <a:cs typeface="新細明體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9528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1548156-0E96-AC45-B7C1-42B1C371884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650" y="6588125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84438" y="2205038"/>
            <a:ext cx="3062287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3     5     </a:t>
            </a:r>
            <a:r>
              <a:rPr lang="en-US" sz="4400" b="1" dirty="0">
                <a:solidFill>
                  <a:schemeClr val="accent3">
                    <a:lumMod val="50000"/>
                  </a:schemeClr>
                </a:solidFill>
                <a:ea typeface="新細明體" charset="0"/>
                <a:cs typeface="新細明體" charset="0"/>
              </a:rPr>
              <a:t>75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44750" y="3213100"/>
            <a:ext cx="306387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5     1     </a:t>
            </a:r>
            <a:r>
              <a:rPr lang="en-US" sz="4400" b="1" dirty="0">
                <a:solidFill>
                  <a:srgbClr val="4F6228"/>
                </a:solidFill>
                <a:ea typeface="新細明體" charset="0"/>
                <a:cs typeface="新細明體" charset="0"/>
              </a:rPr>
              <a:t>82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24075" y="4221163"/>
            <a:ext cx="338455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10     2     </a:t>
            </a:r>
            <a:r>
              <a:rPr lang="en-US" sz="4400" b="1" dirty="0">
                <a:solidFill>
                  <a:srgbClr val="4F6228"/>
                </a:solidFill>
                <a:ea typeface="新細明體" charset="0"/>
                <a:cs typeface="新細明體" charset="0"/>
              </a:rPr>
              <a:t>93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95513" y="5300663"/>
            <a:ext cx="338455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8     3     </a:t>
            </a:r>
            <a:r>
              <a:rPr lang="en-US" sz="4400" b="1" dirty="0">
                <a:solidFill>
                  <a:srgbClr val="4F6228"/>
                </a:solidFill>
                <a:ea typeface="新細明體" charset="0"/>
                <a:cs typeface="新細明體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7813" y="1052513"/>
            <a:ext cx="1728787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Hours </a:t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Sleep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5513" y="0"/>
            <a:ext cx="446405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X       </a:t>
            </a:r>
            <a:r>
              <a:rPr lang="en-US" sz="6000" b="1" dirty="0">
                <a:solidFill>
                  <a:srgbClr val="008000"/>
                </a:solidFill>
                <a:ea typeface="新細明體" charset="0"/>
                <a:cs typeface="新細明體" charset="0"/>
              </a:rPr>
              <a:t>Y</a:t>
            </a:r>
          </a:p>
        </p:txBody>
      </p: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1763713" y="2205038"/>
            <a:ext cx="4392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1619250" y="5229225"/>
            <a:ext cx="4392613" cy="0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>
            <a:off x="4500563" y="620713"/>
            <a:ext cx="0" cy="554513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4716463" y="1412875"/>
            <a:ext cx="16557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a typeface="新細明體" charset="0"/>
                <a:cs typeface="新細明體" charset="0"/>
              </a:rPr>
              <a:t>Score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32138" y="1052513"/>
            <a:ext cx="1439862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Hours </a:t>
            </a:r>
            <a:b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Study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37902" name="TextBox 14"/>
          <p:cNvSpPr txBox="1">
            <a:spLocks noChangeArrowheads="1"/>
          </p:cNvSpPr>
          <p:nvPr/>
        </p:nvSpPr>
        <p:spPr bwMode="auto">
          <a:xfrm>
            <a:off x="0" y="3141663"/>
            <a:ext cx="2060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accent1"/>
                </a:solidFill>
              </a:rPr>
              <a:t>Training </a:t>
            </a:r>
          </a:p>
        </p:txBody>
      </p:sp>
      <p:sp>
        <p:nvSpPr>
          <p:cNvPr id="37903" name="TextBox 15"/>
          <p:cNvSpPr txBox="1">
            <a:spLocks noChangeArrowheads="1"/>
          </p:cNvSpPr>
          <p:nvPr/>
        </p:nvSpPr>
        <p:spPr bwMode="auto">
          <a:xfrm>
            <a:off x="12700" y="5445125"/>
            <a:ext cx="2060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accent1"/>
                </a:solidFill>
              </a:rPr>
              <a:t>Testing </a:t>
            </a:r>
          </a:p>
        </p:txBody>
      </p:sp>
    </p:spTree>
    <p:extLst>
      <p:ext uri="{BB962C8B-B14F-4D97-AF65-F5344CB8AC3E}">
        <p14:creationId xmlns:p14="http://schemas.microsoft.com/office/powerpoint/2010/main" val="254698967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420888"/>
            <a:ext cx="8712968" cy="1598949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b="1" dirty="0">
                <a:solidFill>
                  <a:srgbClr val="00B050"/>
                </a:solidFill>
              </a:rPr>
              <a:t>Y</a:t>
            </a:r>
            <a:r>
              <a:rPr lang="en-US" sz="9600" b="1" dirty="0"/>
              <a:t> = </a:t>
            </a:r>
            <a:r>
              <a:rPr lang="en-US" sz="9600" b="1" dirty="0">
                <a:solidFill>
                  <a:srgbClr val="FF0000"/>
                </a:solidFill>
              </a:rPr>
              <a:t>W</a:t>
            </a:r>
            <a:r>
              <a:rPr lang="en-US" sz="9600" b="1" dirty="0"/>
              <a:t> </a:t>
            </a:r>
            <a:r>
              <a:rPr lang="en-US" sz="9600" b="1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9600" b="1" dirty="0"/>
              <a:t> + </a:t>
            </a:r>
            <a:r>
              <a:rPr lang="en-US" sz="96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97</a:t>
            </a:fld>
            <a:endParaRPr lang="zh-TW" altLang="en-US"/>
          </a:p>
        </p:txBody>
      </p:sp>
      <p:sp>
        <p:nvSpPr>
          <p:cNvPr id="22" name="Rectangle 21"/>
          <p:cNvSpPr/>
          <p:nvPr/>
        </p:nvSpPr>
        <p:spPr>
          <a:xfrm>
            <a:off x="1295636" y="6611779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</p:spTree>
    <p:extLst>
      <p:ext uri="{BB962C8B-B14F-4D97-AF65-F5344CB8AC3E}">
        <p14:creationId xmlns:p14="http://schemas.microsoft.com/office/powerpoint/2010/main" val="308741367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420888"/>
            <a:ext cx="8712968" cy="1598949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b="1" dirty="0">
                <a:solidFill>
                  <a:srgbClr val="00B050"/>
                </a:solidFill>
              </a:rPr>
              <a:t>Y</a:t>
            </a:r>
            <a:r>
              <a:rPr lang="en-US" sz="9600" b="1" dirty="0"/>
              <a:t> = </a:t>
            </a:r>
            <a:r>
              <a:rPr lang="en-US" sz="9600" b="1" dirty="0">
                <a:solidFill>
                  <a:srgbClr val="FF0000"/>
                </a:solidFill>
              </a:rPr>
              <a:t>W</a:t>
            </a:r>
            <a:r>
              <a:rPr lang="en-US" sz="9600" b="1" dirty="0"/>
              <a:t> </a:t>
            </a:r>
            <a:r>
              <a:rPr lang="en-US" sz="9600" b="1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9600" b="1" dirty="0"/>
              <a:t> + </a:t>
            </a:r>
            <a:r>
              <a:rPr lang="en-US" sz="96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98</a:t>
            </a:fld>
            <a:endParaRPr lang="zh-TW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271385" y="4570164"/>
            <a:ext cx="1658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Weights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07237" y="4540547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bias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67674" y="1541059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Output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46482" y="1541059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input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051720" y="2150096"/>
            <a:ext cx="0" cy="48681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256271" y="2150096"/>
            <a:ext cx="0" cy="48681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067944" y="4019837"/>
            <a:ext cx="0" cy="43204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975475" y="4019837"/>
            <a:ext cx="0" cy="43204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86835" y="5394157"/>
            <a:ext cx="19049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Trained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4211960" y="5154939"/>
            <a:ext cx="717892" cy="23921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6" idx="2"/>
          </p:cNvCxnSpPr>
          <p:nvPr/>
        </p:nvCxnSpPr>
        <p:spPr>
          <a:xfrm flipV="1">
            <a:off x="6591780" y="5125322"/>
            <a:ext cx="383695" cy="28905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295636" y="6611779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</p:spTree>
    <p:extLst>
      <p:ext uri="{BB962C8B-B14F-4D97-AF65-F5344CB8AC3E}">
        <p14:creationId xmlns:p14="http://schemas.microsoft.com/office/powerpoint/2010/main" val="371440257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284985"/>
            <a:ext cx="3456384" cy="1008112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0000"/>
                </a:solidFill>
              </a:rPr>
              <a:t>W</a:t>
            </a:r>
            <a:r>
              <a:rPr lang="en-US" sz="4800" b="1" dirty="0"/>
              <a:t> 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4800" b="1" dirty="0"/>
              <a:t> + </a:t>
            </a:r>
            <a:r>
              <a:rPr lang="en-US" sz="4800" b="1" dirty="0">
                <a:solidFill>
                  <a:srgbClr val="C00000"/>
                </a:solidFill>
              </a:rPr>
              <a:t>b </a:t>
            </a:r>
            <a:r>
              <a:rPr lang="en-US" sz="4800" b="1" dirty="0"/>
              <a:t>=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>
                <a:solidFill>
                  <a:srgbClr val="00B050"/>
                </a:solidFill>
              </a:rPr>
              <a:t>Y</a:t>
            </a:r>
            <a:endParaRPr lang="en-US" sz="4800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99</a:t>
            </a:fld>
            <a:endParaRPr lang="zh-TW" altLang="en-US"/>
          </a:p>
        </p:txBody>
      </p:sp>
      <p:sp>
        <p:nvSpPr>
          <p:cNvPr id="22" name="Rectangle 21"/>
          <p:cNvSpPr/>
          <p:nvPr/>
        </p:nvSpPr>
        <p:spPr>
          <a:xfrm>
            <a:off x="1295636" y="6611779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30935" y="2492897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2.0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1.0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" name="Left Bracket 1"/>
          <p:cNvSpPr/>
          <p:nvPr/>
        </p:nvSpPr>
        <p:spPr>
          <a:xfrm>
            <a:off x="3419872" y="2348880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ket 8"/>
          <p:cNvSpPr/>
          <p:nvPr/>
        </p:nvSpPr>
        <p:spPr>
          <a:xfrm>
            <a:off x="4179007" y="2348880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992380" y="2492898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0.7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0.2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1" name="Left Bracket 20"/>
          <p:cNvSpPr/>
          <p:nvPr/>
        </p:nvSpPr>
        <p:spPr>
          <a:xfrm>
            <a:off x="7881317" y="2348881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ket 22"/>
          <p:cNvSpPr/>
          <p:nvPr/>
        </p:nvSpPr>
        <p:spPr>
          <a:xfrm>
            <a:off x="8640452" y="2348881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155832" y="5545852"/>
            <a:ext cx="1261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Scores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50252" y="5545852"/>
            <a:ext cx="2258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Probabilities</a:t>
            </a:r>
          </a:p>
        </p:txBody>
      </p:sp>
      <p:cxnSp>
        <p:nvCxnSpPr>
          <p:cNvPr id="26" name="Straight Arrow Connector 25"/>
          <p:cNvCxnSpPr>
            <a:stCxn id="24" idx="3"/>
            <a:endCxn id="25" idx="1"/>
          </p:cNvCxnSpPr>
          <p:nvPr/>
        </p:nvCxnSpPr>
        <p:spPr>
          <a:xfrm>
            <a:off x="4417139" y="5838240"/>
            <a:ext cx="243311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417139" y="278092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410097" y="386104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417139" y="4797152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860032" y="2348880"/>
            <a:ext cx="2592288" cy="2880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40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21844</TotalTime>
  <Words>6225</Words>
  <Application>Microsoft Macintosh PowerPoint</Application>
  <PresentationFormat>On-screen Show (4:3)</PresentationFormat>
  <Paragraphs>866</Paragraphs>
  <Slides>146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146</vt:i4>
      </vt:variant>
    </vt:vector>
  </HeadingPairs>
  <TitlesOfParts>
    <vt:vector size="157" baseType="lpstr">
      <vt:lpstr>DFKai-SB</vt:lpstr>
      <vt:lpstr>DFKai-SB</vt:lpstr>
      <vt:lpstr>Arial</vt:lpstr>
      <vt:lpstr>Calibri</vt:lpstr>
      <vt:lpstr>Cambria Math</vt:lpstr>
      <vt:lpstr>Courier</vt:lpstr>
      <vt:lpstr>Helvetica Neue</vt:lpstr>
      <vt:lpstr>Times</vt:lpstr>
      <vt:lpstr>Times New Roman</vt:lpstr>
      <vt:lpstr>Office 佈景主題</vt:lpstr>
      <vt:lpstr>Equation</vt:lpstr>
      <vt:lpstr>資料探勘  (Data Mining)</vt:lpstr>
      <vt:lpstr>PowerPoint Presentation</vt:lpstr>
      <vt:lpstr>PowerPoint Presentation</vt:lpstr>
      <vt:lpstr>PowerPoint Presentation</vt:lpstr>
      <vt:lpstr>Machine Learning and  Deep Learning</vt:lpstr>
      <vt:lpstr>Outline</vt:lpstr>
      <vt:lpstr>Data Mining Tasks &amp; Methods</vt:lpstr>
      <vt:lpstr>AI-driven Marketing (Ma and Sun, 2020)</vt:lpstr>
      <vt:lpstr>Machine Learning in Marketing Research (Ma and Sun, 2020)</vt:lpstr>
      <vt:lpstr>Artificial Intelligence in Marketing (Verma et al., 2021)</vt:lpstr>
      <vt:lpstr>Computer Vision: Image Classification, Object Detection,  Object Instance Segmentation</vt:lpstr>
      <vt:lpstr>Computer Vision: Object Detection</vt:lpstr>
      <vt:lpstr>YOLOv4:  Optimal Speed and Accuracy of Object Detection</vt:lpstr>
      <vt:lpstr>Text Analytics and Text Mining</vt:lpstr>
      <vt:lpstr>Deep learning for financial applications:  A survey Applied Soft Computing (2020)</vt:lpstr>
      <vt:lpstr>Financial  time series forecasting with  deep learning:  A systematic literature review:  2005–2019 Applied Soft Computing (2020)</vt:lpstr>
      <vt:lpstr>Deep learning for financial applications: Topics</vt:lpstr>
      <vt:lpstr>Deep learning for financial applications: Deep Learning Models</vt:lpstr>
      <vt:lpstr>Deep learning for financial applications: Topic-Model Heatmap</vt:lpstr>
      <vt:lpstr>Deep learning for financial applications: Topic-Feature Heatmap</vt:lpstr>
      <vt:lpstr>Deep learning for financial applications: Topic-Dataset Heatmap</vt:lpstr>
      <vt:lpstr>Deep learning for financial applications: Algo-trading applications embedded with time series forecasting models</vt:lpstr>
      <vt:lpstr>Deep learning for financial applications: Algo-trading applications embedded with time series forecasting models</vt:lpstr>
      <vt:lpstr>Deep learning for financial applications: Classification (buy–sell signal, or trend detection) based algo-trading models</vt:lpstr>
      <vt:lpstr>Deep learning for financial applications: Stand-alone and/or other algorithmic models</vt:lpstr>
      <vt:lpstr>Deep learning for financial applications: Credit scoring or classification studies</vt:lpstr>
      <vt:lpstr>Deep learning for financial applications: Financial distress, bankruptcy, bank risk, mortgage risk, crisis forecasting studies.</vt:lpstr>
      <vt:lpstr>Deep learning for financial applications: Fraud detection studies</vt:lpstr>
      <vt:lpstr>Deep learning for financial applications: Portfolio management studies</vt:lpstr>
      <vt:lpstr>Deep learning for financial applications: Asset pricing and derivatives market studies</vt:lpstr>
      <vt:lpstr>Deep learning for financial applications: Cryptocurrency and blockchain studies</vt:lpstr>
      <vt:lpstr>Deep learning for financial applications: Financial sentiment studies coupled with text mining for forecasting</vt:lpstr>
      <vt:lpstr>Deep learning for financial applications: Text mining studies without sentiment analysis for forecasting</vt:lpstr>
      <vt:lpstr>Deep learning for financial applications: Text mining studies without sentiment analysis for forecasting</vt:lpstr>
      <vt:lpstr>Deep learning for financial applications: Financial sentiment studies coupled with text mining without forecasting</vt:lpstr>
      <vt:lpstr>Deep learning for financial applications: Other text mining studies</vt:lpstr>
      <vt:lpstr>Deep learning for financial applications: Other theoretical or conceptual studies</vt:lpstr>
      <vt:lpstr>Deep learning for financial applications: Other financial applications</vt:lpstr>
      <vt:lpstr>Financial time series forecasting with deep learning: Topic-model heatmap</vt:lpstr>
      <vt:lpstr>Stock price forecasting using only  raw time series data</vt:lpstr>
      <vt:lpstr>Stock price forecasting using various data</vt:lpstr>
      <vt:lpstr>Stock Market Movement Forecast: Phases of the stock market modeling</vt:lpstr>
      <vt:lpstr>AI, ML, DL</vt:lpstr>
      <vt:lpstr>3 Machine Learning Algorithms</vt:lpstr>
      <vt:lpstr>Machine Learning (ML)</vt:lpstr>
      <vt:lpstr>Machine Learning Models</vt:lpstr>
      <vt:lpstr>Machine Learning (ML) / Deep Learning (DL)</vt:lpstr>
      <vt:lpstr>Machine Learning Tasks and Methods</vt:lpstr>
      <vt:lpstr>Machine Learning Methods in Marketing</vt:lpstr>
      <vt:lpstr>Machine Learning</vt:lpstr>
      <vt:lpstr>Scikit-Learn Machine Learning in Python</vt:lpstr>
      <vt:lpstr>Scikit-Learn</vt:lpstr>
      <vt:lpstr>Scikit-Learn Machine Learning Map</vt:lpstr>
      <vt:lpstr>Scikit-Learn Machine Learning Map</vt:lpstr>
      <vt:lpstr>Scikit-Learn Machine Learning Map</vt:lpstr>
      <vt:lpstr>Scikit-Learn Machine Learning Map</vt:lpstr>
      <vt:lpstr>Machine Learning Supervised Learning (Classification) Learning from Examples</vt:lpstr>
      <vt:lpstr>Machine Learning Supervised Learning (Classification) Learning from Examples</vt:lpstr>
      <vt:lpstr>Linear function</vt:lpstr>
      <vt:lpstr>Linear Regression Weight Space</vt:lpstr>
      <vt:lpstr>Deep Learning</vt:lpstr>
      <vt:lpstr>Deep Learning  and  Neural Networks</vt:lpstr>
      <vt:lpstr>TensorFlow Playground</vt:lpstr>
      <vt:lpstr>Tensor</vt:lpstr>
      <vt:lpstr>PowerPoint Presentation</vt:lpstr>
      <vt:lpstr>Deep Learning  and  Neural Networks</vt:lpstr>
      <vt:lpstr>Deep Learning Foundations:  Neural Networks</vt:lpstr>
      <vt:lpstr>Deep Learning and  Neural Networks</vt:lpstr>
      <vt:lpstr>Deep Learning and  Neural Networks</vt:lpstr>
      <vt:lpstr>Deep Learning and  Neural Networks</vt:lpstr>
      <vt:lpstr>Deep Learning  and  Deep Neural Networks</vt:lpstr>
      <vt:lpstr>Neural Networks (NN)</vt:lpstr>
      <vt:lpstr>PowerPoint Presentation</vt:lpstr>
      <vt:lpstr>PowerPoint Presentation</vt:lpstr>
      <vt:lpstr>Convolutional Neural Networks (CNN or Deep Convolutional Neural Networks, DCNN)</vt:lpstr>
      <vt:lpstr>Recurrent Neural Networks  (RNN)</vt:lpstr>
      <vt:lpstr>Long / Short Term Memory  (LSTM)</vt:lpstr>
      <vt:lpstr>Gated Recurrent Units  (GRU)</vt:lpstr>
      <vt:lpstr>Generative Adversarial Networks (GAN)</vt:lpstr>
      <vt:lpstr>Support Vector Machines  (SVM)</vt:lpstr>
      <vt:lpstr>PowerPoint Presentation</vt:lpstr>
      <vt:lpstr>From image to text  Image: deep convolution neural network (CNN) Text: recurrent neural network (RNN) </vt:lpstr>
      <vt:lpstr>Neural Networks</vt:lpstr>
      <vt:lpstr>The Neuron</vt:lpstr>
      <vt:lpstr>Neuron and Synapse</vt:lpstr>
      <vt:lpstr>The Neuron</vt:lpstr>
      <vt:lpstr>PowerPoint Presentation</vt:lpstr>
      <vt:lpstr>Neural Networks</vt:lpstr>
      <vt:lpstr>Neural Networks</vt:lpstr>
      <vt:lpstr>Neural Networks</vt:lpstr>
      <vt:lpstr>Neural Networks</vt:lpstr>
      <vt:lpstr>Neural Networks</vt:lpstr>
      <vt:lpstr>Neural Networks</vt:lpstr>
      <vt:lpstr>Neural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SoftMAX</vt:lpstr>
      <vt:lpstr>PowerPoint Presentation</vt:lpstr>
      <vt:lpstr>Training a Network = Minimize the Cost Function</vt:lpstr>
      <vt:lpstr>Training a Network = Minimize the Cost Function  Minimize the Loss Function</vt:lpstr>
      <vt:lpstr>Error = Predict Y - Actual Y Error : Cost : Loss</vt:lpstr>
      <vt:lpstr>Error = Predict Y - Actual Y Error : Cost : Loss</vt:lpstr>
      <vt:lpstr>Error = Predict Y - Actual Y Error : Cost : Loss</vt:lpstr>
      <vt:lpstr>Activation Functions</vt:lpstr>
      <vt:lpstr>Activation Functions</vt:lpstr>
      <vt:lpstr>Activation Functions</vt:lpstr>
      <vt:lpstr>Loss  Function</vt:lpstr>
      <vt:lpstr>Binary Classification: 2 Class  Activation Function:  Sigmoid  Loss Function:  Binary Cross-Entropy</vt:lpstr>
      <vt:lpstr>Multiple Classification: 10 Class  Activation Function:  SoftMAX  Loss Function:  Categorical Cross-Entropy</vt:lpstr>
      <vt:lpstr>Dropout</vt:lpstr>
      <vt:lpstr>Learning Algorithm</vt:lpstr>
      <vt:lpstr>PowerPoint Presentation</vt:lpstr>
      <vt:lpstr>PowerPoint Presentation</vt:lpstr>
      <vt:lpstr>Optimizer:  Stochastic Gradient Descent (SGD)</vt:lpstr>
      <vt:lpstr>PowerPoint Presentation</vt:lpstr>
      <vt:lpstr>Neural Network and Deep Learning</vt:lpstr>
      <vt:lpstr>Gradient Descent  how neural networks learn </vt:lpstr>
      <vt:lpstr>Backpropagation </vt:lpstr>
      <vt:lpstr>Learning Algorithm</vt:lpstr>
      <vt:lpstr>Time Series Data</vt:lpstr>
      <vt:lpstr>Time Series Data</vt:lpstr>
      <vt:lpstr>TensorFlow</vt:lpstr>
      <vt:lpstr>PyTorch</vt:lpstr>
      <vt:lpstr>TensorFlow</vt:lpstr>
      <vt:lpstr>Why TensorFlow 2.0</vt:lpstr>
      <vt:lpstr>TensorFlow 2.0 vs. 1.X</vt:lpstr>
      <vt:lpstr>TensorFlow 2.0</vt:lpstr>
      <vt:lpstr>TensorFlow 2 Quick Start</vt:lpstr>
      <vt:lpstr>TensorFlow Image Classification</vt:lpstr>
      <vt:lpstr>Image Classification Fashion MNIST dataset</vt:lpstr>
      <vt:lpstr>Text Classification with TF Hub</vt:lpstr>
      <vt:lpstr>Text Classification with Pre Text</vt:lpstr>
      <vt:lpstr>Regression</vt:lpstr>
      <vt:lpstr>TensorFlow 2.0  Time Series Forecasting</vt:lpstr>
      <vt:lpstr>Basic Classification  Fashion MNIST Image Classification</vt:lpstr>
      <vt:lpstr>Text Classification IMDB Movie Reviews</vt:lpstr>
      <vt:lpstr>Basic Regression Predict House Prices</vt:lpstr>
      <vt:lpstr>Papers with Code State-of-the-Art (SOTA)</vt:lpstr>
      <vt:lpstr> Aurélien Géron (2019),  Hands-On Machine Learning with Scikit-Learn, Keras, and TensorFlow: Concepts, Tools, and Techniques to Build Intelligent Systems, 2nd Edition O’Reilly Media, 2019</vt:lpstr>
      <vt:lpstr>Hands-On Machine Learning with  Scikit-Learn, Keras, and TensorFlow</vt:lpstr>
      <vt:lpstr>PowerPoint Presentation</vt:lpstr>
      <vt:lpstr>Summary</vt:lpstr>
      <vt:lpstr>References</vt:lpstr>
    </vt:vector>
  </TitlesOfParts>
  <Manager/>
  <Company>NTPU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資料探勘 (Data Mining)</dc:title>
  <dc:subject/>
  <dc:creator>myday</dc:creator>
  <cp:keywords>資料探勘, Data Mining</cp:keywords>
  <dc:description>資料探勘 (Data Mining)</dc:description>
  <cp:lastModifiedBy>imyday@gmail.com</cp:lastModifiedBy>
  <cp:revision>1249</cp:revision>
  <cp:lastPrinted>2020-12-29T15:27:37Z</cp:lastPrinted>
  <dcterms:created xsi:type="dcterms:W3CDTF">2011-02-14T23:24:00Z</dcterms:created>
  <dcterms:modified xsi:type="dcterms:W3CDTF">2021-05-03T22:48:21Z</dcterms:modified>
  <cp:category/>
</cp:coreProperties>
</file>