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sldIdLst>
    <p:sldId id="256" r:id="rId2"/>
    <p:sldId id="985" r:id="rId3"/>
    <p:sldId id="257" r:id="rId4"/>
    <p:sldId id="258" r:id="rId5"/>
    <p:sldId id="259" r:id="rId6"/>
    <p:sldId id="260" r:id="rId7"/>
    <p:sldId id="261" r:id="rId8"/>
    <p:sldId id="262" r:id="rId9"/>
    <p:sldId id="983" r:id="rId10"/>
    <p:sldId id="984" r:id="rId11"/>
    <p:sldId id="266" r:id="rId12"/>
    <p:sldId id="269" r:id="rId13"/>
    <p:sldId id="267" r:id="rId14"/>
    <p:sldId id="268" r:id="rId15"/>
    <p:sldId id="650" r:id="rId16"/>
    <p:sldId id="271" r:id="rId17"/>
    <p:sldId id="272" r:id="rId18"/>
    <p:sldId id="615" r:id="rId19"/>
    <p:sldId id="618" r:id="rId20"/>
    <p:sldId id="617" r:id="rId21"/>
    <p:sldId id="616" r:id="rId22"/>
    <p:sldId id="649" r:id="rId23"/>
    <p:sldId id="630" r:id="rId24"/>
    <p:sldId id="631" r:id="rId25"/>
    <p:sldId id="632" r:id="rId26"/>
    <p:sldId id="647" r:id="rId27"/>
    <p:sldId id="648" r:id="rId28"/>
    <p:sldId id="625" r:id="rId29"/>
    <p:sldId id="644" r:id="rId30"/>
    <p:sldId id="645" r:id="rId31"/>
    <p:sldId id="646" r:id="rId32"/>
    <p:sldId id="989" r:id="rId33"/>
    <p:sldId id="987" r:id="rId34"/>
    <p:sldId id="988" r:id="rId35"/>
    <p:sldId id="637" r:id="rId36"/>
    <p:sldId id="638" r:id="rId37"/>
    <p:sldId id="639" r:id="rId38"/>
    <p:sldId id="642" r:id="rId39"/>
    <p:sldId id="640" r:id="rId40"/>
    <p:sldId id="641" r:id="rId41"/>
    <p:sldId id="643" r:id="rId42"/>
    <p:sldId id="635" r:id="rId43"/>
    <p:sldId id="636" r:id="rId44"/>
    <p:sldId id="828" r:id="rId45"/>
    <p:sldId id="689" r:id="rId46"/>
    <p:sldId id="690" r:id="rId47"/>
    <p:sldId id="677" r:id="rId48"/>
    <p:sldId id="691" r:id="rId49"/>
    <p:sldId id="678" r:id="rId50"/>
    <p:sldId id="680" r:id="rId51"/>
    <p:sldId id="681" r:id="rId52"/>
    <p:sldId id="829" r:id="rId53"/>
    <p:sldId id="825" r:id="rId54"/>
    <p:sldId id="826" r:id="rId55"/>
    <p:sldId id="827" r:id="rId56"/>
    <p:sldId id="823" r:id="rId57"/>
    <p:sldId id="830" r:id="rId58"/>
    <p:sldId id="698" r:id="rId59"/>
    <p:sldId id="692" r:id="rId60"/>
    <p:sldId id="702" r:id="rId61"/>
    <p:sldId id="694" r:id="rId62"/>
    <p:sldId id="695" r:id="rId63"/>
    <p:sldId id="703" r:id="rId64"/>
    <p:sldId id="696" r:id="rId65"/>
    <p:sldId id="704" r:id="rId66"/>
    <p:sldId id="697" r:id="rId67"/>
    <p:sldId id="706" r:id="rId68"/>
    <p:sldId id="705" r:id="rId69"/>
    <p:sldId id="274" r:id="rId70"/>
    <p:sldId id="273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71"/>
    <p:restoredTop sz="94677"/>
  </p:normalViewPr>
  <p:slideViewPr>
    <p:cSldViewPr snapToGrid="0" snapToObjects="1">
      <p:cViewPr varScale="1">
        <p:scale>
          <a:sx n="77" d="100"/>
          <a:sy n="77" d="100"/>
        </p:scale>
        <p:origin x="224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2/25/21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2/25/21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2/25/21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2/25/21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7EACD-31BA-5546-8DC5-A7D4FA41B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65125"/>
            <a:ext cx="9034272" cy="474119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BF8715D-4D79-7041-A43B-D5474972C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9100" y="6356350"/>
            <a:ext cx="37354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defRPr>
            </a:lvl1pPr>
          </a:lstStyle>
          <a:p>
            <a:r>
              <a:rPr lang="en-US" dirty="0"/>
              <a:t>© 2019 Amazon Web Services, Inc. or its Affiliates. All rights reserved.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CA25A4-C80D-FC44-8153-D8376A9E4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09200" y="365125"/>
            <a:ext cx="1772652" cy="449072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201426F-66D0-6C49-85B0-A8C2D43E6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9700" y="6356350"/>
            <a:ext cx="2743200" cy="365125"/>
          </a:xfrm>
        </p:spPr>
        <p:txBody>
          <a:bodyPr/>
          <a:lstStyle/>
          <a:p>
            <a:fld id="{B6A95138-A96E-2F42-A959-2EFD44FE4AB7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2755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48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2/25/21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547" y="658599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2/25/21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2/25/21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2/25/21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2/25/21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2/25/21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2/25/21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2/25/21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2/25/21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eb.ntpu.edu.tw/~myday" TargetMode="External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openxmlformats.org/officeDocument/2006/relationships/hyperlink" Target="https://web.ntpu.edu.tw/~myday/cindex.htm" TargetMode="External"/><Relationship Id="rId7" Type="http://schemas.openxmlformats.org/officeDocument/2006/relationships/hyperlink" Target="http://mail.im.tku.edu.tw/~myday/" TargetMode="External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tiff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mis.ntpu.edu.tw/" TargetMode="External"/><Relationship Id="rId11" Type="http://schemas.openxmlformats.org/officeDocument/2006/relationships/image" Target="../media/image4.jpeg"/><Relationship Id="rId5" Type="http://schemas.openxmlformats.org/officeDocument/2006/relationships/hyperlink" Target="https://www.ntpu.edu.tw/" TargetMode="External"/><Relationship Id="rId15" Type="http://schemas.openxmlformats.org/officeDocument/2006/relationships/image" Target="../media/image8.png"/><Relationship Id="rId10" Type="http://schemas.openxmlformats.org/officeDocument/2006/relationships/image" Target="../media/image3.jpeg"/><Relationship Id="rId19" Type="http://schemas.openxmlformats.org/officeDocument/2006/relationships/image" Target="../media/image12.png"/><Relationship Id="rId4" Type="http://schemas.openxmlformats.org/officeDocument/2006/relationships/hyperlink" Target="http://www.mis.ntpu.edu.tw/en/" TargetMode="External"/><Relationship Id="rId9" Type="http://schemas.openxmlformats.org/officeDocument/2006/relationships/image" Target="../media/image2.jpeg"/><Relationship Id="rId1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training/course-descriptions/architect/" TargetMode="External"/><Relationship Id="rId7" Type="http://schemas.openxmlformats.org/officeDocument/2006/relationships/image" Target="../media/image2.jpeg"/><Relationship Id="rId2" Type="http://schemas.openxmlformats.org/officeDocument/2006/relationships/hyperlink" Target="https://aws.amazon.com/training/course-descriptions/essential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ws.amazon.com/certification/certified-solutions-architect-associate/" TargetMode="External"/><Relationship Id="rId5" Type="http://schemas.openxmlformats.org/officeDocument/2006/relationships/hyperlink" Target="https://aws.amazon.com/certification/certified-cloud-practitioner/" TargetMode="External"/><Relationship Id="rId4" Type="http://schemas.openxmlformats.org/officeDocument/2006/relationships/hyperlink" Target="https://aws.amazon.com/training/course-descriptions/cloud-practitioner-essentials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" TargetMode="External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cloud-practitioner/" TargetMode="External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/" TargetMode="External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/" TargetMode="External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hyperlink" Target="https://aws.amazon.com/training/awsacademy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aws.amazon.com/training/course-descriptions/cloud-practitioner-essentials/" TargetMode="External"/><Relationship Id="rId7" Type="http://schemas.openxmlformats.org/officeDocument/2006/relationships/hyperlink" Target="https://aws.amazon.com/training/awsacademy/" TargetMode="External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ws.amazon.com/training/course-descriptions/architect/" TargetMode="External"/><Relationship Id="rId5" Type="http://schemas.openxmlformats.org/officeDocument/2006/relationships/hyperlink" Target="https://aws.amazon.com/certification/certified-solutions-architect-associate/" TargetMode="External"/><Relationship Id="rId4" Type="http://schemas.openxmlformats.org/officeDocument/2006/relationships/hyperlink" Target="https://aws.amazon.com/training/course-descriptions/essentials/" TargetMode="External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is.ntpu.edu.tw/en/" TargetMode="External"/><Relationship Id="rId13" Type="http://schemas.openxmlformats.org/officeDocument/2006/relationships/image" Target="../media/image9.tiff"/><Relationship Id="rId3" Type="http://schemas.openxmlformats.org/officeDocument/2006/relationships/image" Target="../media/image10.png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5" Type="http://schemas.openxmlformats.org/officeDocument/2006/relationships/image" Target="../media/image4.jpeg"/><Relationship Id="rId10" Type="http://schemas.openxmlformats.org/officeDocument/2006/relationships/image" Target="../media/image7.jpg"/><Relationship Id="rId4" Type="http://schemas.openxmlformats.org/officeDocument/2006/relationships/image" Target="../media/image11.png"/><Relationship Id="rId9" Type="http://schemas.openxmlformats.org/officeDocument/2006/relationships/hyperlink" Target="http://web.ntpu.edu.tw/~myday/" TargetMode="External"/><Relationship Id="rId1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cloud-practitioner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ws.amazon.com/certification/certified-cloud-practitioner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certification/certified-solutions-architect-associate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ws.amazon.com/training/awsacademy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ws.amazon.com/training/awsacademy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aws.amazon.com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ws-samples/aws-serverless-airline-bookin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ws-samples/aws-serverless-airline-bookin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github.com/aws-samples/aws-serverless-airline-book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yoOeHTp2pg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getting-started/projects/build-serverless-web-app-lambda-apigateway-s3-dynamodb-cognito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getting-started/projects/build-serverless-web-app-lambda-apigateway-s3-dynamodb-cognito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aws.amazon.com/getting-started/projects/build-serverless-web-app-lambda-apigateway-s3-dynamodb-cognit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is.ntpu.edu.tw/en/" TargetMode="External"/><Relationship Id="rId13" Type="http://schemas.openxmlformats.org/officeDocument/2006/relationships/image" Target="../media/image9.tiff"/><Relationship Id="rId3" Type="http://schemas.openxmlformats.org/officeDocument/2006/relationships/image" Target="../media/image10.png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12.png"/><Relationship Id="rId15" Type="http://schemas.openxmlformats.org/officeDocument/2006/relationships/image" Target="../media/image4.jpeg"/><Relationship Id="rId10" Type="http://schemas.openxmlformats.org/officeDocument/2006/relationships/image" Target="../media/image7.jpg"/><Relationship Id="rId4" Type="http://schemas.openxmlformats.org/officeDocument/2006/relationships/image" Target="../media/image11.png"/><Relationship Id="rId9" Type="http://schemas.openxmlformats.org/officeDocument/2006/relationships/hyperlink" Target="http://web.ntpu.edu.tw/~myday/" TargetMode="External"/><Relationship Id="rId1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36C81-C6DF-794E-B1B9-5D7E4DDFDD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3202" y="64644"/>
            <a:ext cx="8992008" cy="1546946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雲端服務架構實務 </a:t>
            </a:r>
            <a:br>
              <a:rPr lang="en-US" altLang="zh-TW" sz="4400" b="1" dirty="0">
                <a:solidFill>
                  <a:schemeClr val="accent1">
                    <a:lumMod val="75000"/>
                  </a:schemeClr>
                </a:solidFill>
                <a:latin typeface="Heiti TC Medium" pitchFamily="2" charset="-128"/>
                <a:ea typeface="Heiti TC Medium" pitchFamily="2" charset="-128"/>
              </a:rPr>
            </a:br>
            <a:r>
              <a:rPr lang="en-US" altLang="zh-TW" sz="4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(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Cloud Services Architecting Practices)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30FC8-3DC0-AE40-9768-D0432E5DB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9553" y="4493127"/>
            <a:ext cx="9144000" cy="2359487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5400" b="1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5100" b="1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51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51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kumimoji="0" lang="en-US" altLang="zh-TW" sz="51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kumimoji="0" lang="zh-TW" altLang="en-US" sz="51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kumimoji="0" lang="en-US" altLang="zh-TW" sz="51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5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3"/>
              </a:rPr>
              <a:t>戴敏育</a:t>
            </a:r>
            <a:r>
              <a:rPr lang="en-US" altLang="zh-TW" sz="5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51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副教授</a:t>
            </a:r>
            <a:endParaRPr kumimoji="0" lang="en-US" altLang="zh-TW" sz="5100" dirty="0">
              <a:solidFill>
                <a:schemeClr val="accent1"/>
              </a:solidFill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Institute of Information Management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National Taipei University</a:t>
            </a:r>
            <a:endParaRPr lang="en-US" altLang="zh-TW" sz="54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zh-TW" altLang="en-US" sz="60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5"/>
              </a:rPr>
              <a:t>國立臺北大學</a:t>
            </a:r>
            <a:r>
              <a:rPr lang="zh-TW" altLang="en-US" sz="60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60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資訊管理研究所</a:t>
            </a:r>
            <a:endParaRPr lang="en-US" altLang="zh-TW" sz="6000" b="1" dirty="0">
              <a:solidFill>
                <a:srgbClr val="898989"/>
              </a:solidFill>
              <a:cs typeface="Times New Roman" pitchFamily="18" charset="0"/>
              <a:hlinkClick r:id="rId7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https://web.ntpu.edu.tw/~myday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altLang="zh-TW" sz="4000" b="1" dirty="0">
                <a:solidFill>
                  <a:srgbClr val="898989"/>
                </a:solidFill>
                <a:cs typeface="Times New Roman" pitchFamily="18" charset="0"/>
              </a:rPr>
              <a:t>2021-02-25</a:t>
            </a:r>
            <a:endParaRPr lang="en-US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18DFDCF-180E-DF4D-B1ED-5CE418CE85D0}"/>
              </a:ext>
            </a:extLst>
          </p:cNvPr>
          <p:cNvSpPr txBox="1">
            <a:spLocks/>
          </p:cNvSpPr>
          <p:nvPr/>
        </p:nvSpPr>
        <p:spPr>
          <a:xfrm>
            <a:off x="699466" y="1473147"/>
            <a:ext cx="11121655" cy="16490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C00000"/>
                </a:solidFill>
                <a:latin typeface="+mn-lt"/>
              </a:rPr>
              <a:t>Course orientation on </a:t>
            </a:r>
            <a:br>
              <a:rPr lang="en-US" b="1" dirty="0">
                <a:solidFill>
                  <a:srgbClr val="C00000"/>
                </a:solidFill>
                <a:latin typeface="+mn-lt"/>
              </a:rPr>
            </a:br>
            <a:r>
              <a:rPr lang="en-US" b="1" dirty="0">
                <a:solidFill>
                  <a:srgbClr val="C00000"/>
                </a:solidFill>
                <a:latin typeface="+mn-lt"/>
              </a:rPr>
              <a:t>Cloud Services Architecting Practices</a:t>
            </a:r>
          </a:p>
        </p:txBody>
      </p:sp>
      <p:pic>
        <p:nvPicPr>
          <p:cNvPr id="5" name="Picture 5" descr="C:\Users\myday\Downloads\TKU-logo-12cm.jpg">
            <a:extLst>
              <a:ext uri="{FF2B5EF4-FFF2-40B4-BE49-F238E27FC236}">
                <a16:creationId xmlns:a16="http://schemas.microsoft.com/office/drawing/2014/main" id="{DE38A20D-D206-6344-9FEC-E2B00C766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078" y="9372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>
            <a:extLst>
              <a:ext uri="{FF2B5EF4-FFF2-40B4-BE49-F238E27FC236}">
                <a16:creationId xmlns:a16="http://schemas.microsoft.com/office/drawing/2014/main" id="{BE8A8C01-FBD3-B048-B164-4A5F6FFE0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66" y="64645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" name="Picture 4" descr="http://mail.tku.edu.tw/myday/images/Myday_Photo.jpg">
            <a:extLst>
              <a:ext uri="{FF2B5EF4-FFF2-40B4-BE49-F238E27FC236}">
                <a16:creationId xmlns:a16="http://schemas.microsoft.com/office/drawing/2014/main" id="{C5F3A0B8-A157-3A40-8D33-267FAB01F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10527" t="1544" r="10527" b="25148"/>
          <a:stretch>
            <a:fillRect/>
          </a:stretch>
        </p:blipFill>
        <p:spPr bwMode="auto">
          <a:xfrm>
            <a:off x="1276333" y="4588791"/>
            <a:ext cx="935665" cy="1158442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64F77B-7BED-9A40-90C5-A4191570079F}"/>
              </a:ext>
            </a:extLst>
          </p:cNvPr>
          <p:cNvSpPr/>
          <p:nvPr/>
        </p:nvSpPr>
        <p:spPr>
          <a:xfrm>
            <a:off x="2317898" y="3227696"/>
            <a:ext cx="85273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  <a:cs typeface="Arial" panose="020B0604020202020204" pitchFamily="34" charset="0"/>
              </a:rPr>
              <a:t>雲端服務架構實務 </a:t>
            </a:r>
            <a:r>
              <a:rPr lang="en-US" altLang="zh-TW" sz="1400" dirty="0">
                <a:solidFill>
                  <a:schemeClr val="bg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  <a:cs typeface="Arial" panose="020B0604020202020204" pitchFamily="34" charset="0"/>
              </a:rPr>
              <a:t>(Cloud Services Architecting Practices) (MI4, TKU) (Spring 2021)</a:t>
            </a:r>
          </a:p>
          <a:p>
            <a:pPr algn="ctr"/>
            <a:r>
              <a:rPr lang="en-US" altLang="zh-TW" sz="1400" dirty="0">
                <a:solidFill>
                  <a:schemeClr val="bg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  <a:cs typeface="Arial" panose="020B0604020202020204" pitchFamily="34" charset="0"/>
              </a:rPr>
              <a:t>(AWS Academy Cloud Architecting, ACA)(AWS Solutions Architect, SAA)</a:t>
            </a:r>
          </a:p>
          <a:p>
            <a:pPr algn="ctr"/>
            <a:r>
              <a:rPr lang="en-US" altLang="zh-TW" sz="1400" dirty="0">
                <a:solidFill>
                  <a:schemeClr val="bg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  <a:cs typeface="Arial" panose="020B0604020202020204" pitchFamily="34" charset="0"/>
              </a:rPr>
              <a:t>(MI4, TKU) (2 Credits, Elective) (M2436) (2779)</a:t>
            </a:r>
          </a:p>
          <a:p>
            <a:pPr algn="ctr"/>
            <a:r>
              <a:rPr lang="en-US" altLang="zh-TW" sz="1400" dirty="0">
                <a:solidFill>
                  <a:schemeClr val="bg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  <a:cs typeface="Arial" panose="020B0604020202020204" pitchFamily="34" charset="0"/>
              </a:rPr>
              <a:t>(1092) (</a:t>
            </a:r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  <a:cs typeface="Arial" panose="020B0604020202020204" pitchFamily="34" charset="0"/>
              </a:rPr>
              <a:t>淡江大學資管四 </a:t>
            </a:r>
            <a:r>
              <a:rPr lang="en-US" altLang="zh-TW" sz="1400" dirty="0">
                <a:solidFill>
                  <a:schemeClr val="bg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  <a:cs typeface="Arial" panose="020B0604020202020204" pitchFamily="34" charset="0"/>
              </a:rPr>
              <a:t>MI4, TKU) (</a:t>
            </a:r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  <a:cs typeface="Arial" panose="020B0604020202020204" pitchFamily="34" charset="0"/>
              </a:rPr>
              <a:t>選修</a:t>
            </a:r>
            <a:r>
              <a:rPr lang="en-US" altLang="zh-TW" sz="1400" dirty="0">
                <a:solidFill>
                  <a:schemeClr val="bg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  <a:cs typeface="Arial" panose="020B0604020202020204" pitchFamily="34" charset="0"/>
              </a:rPr>
              <a:t>2</a:t>
            </a:r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  <a:cs typeface="Arial" panose="020B0604020202020204" pitchFamily="34" charset="0"/>
              </a:rPr>
              <a:t>學分</a:t>
            </a:r>
            <a:r>
              <a:rPr lang="en-US" altLang="zh-TW" sz="1400" dirty="0">
                <a:solidFill>
                  <a:schemeClr val="bg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  <a:cs typeface="Arial" panose="020B0604020202020204" pitchFamily="34" charset="0"/>
              </a:rPr>
              <a:t>) (2021.02 - 2021.06)</a:t>
            </a:r>
          </a:p>
          <a:p>
            <a:pPr algn="ctr"/>
            <a:r>
              <a:rPr lang="en-US" altLang="zh-TW" sz="1400" dirty="0">
                <a:solidFill>
                  <a:schemeClr val="bg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  <a:cs typeface="Arial" panose="020B0604020202020204" pitchFamily="34" charset="0"/>
              </a:rPr>
              <a:t>(</a:t>
            </a:r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  <a:cs typeface="Arial" panose="020B0604020202020204" pitchFamily="34" charset="0"/>
              </a:rPr>
              <a:t>週四 </a:t>
            </a:r>
            <a:r>
              <a:rPr lang="en-US" altLang="zh-TW" sz="1400" dirty="0">
                <a:solidFill>
                  <a:schemeClr val="bg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  <a:cs typeface="Arial" panose="020B0604020202020204" pitchFamily="34" charset="0"/>
              </a:rPr>
              <a:t>Thu, 9, 10, 16:10-18:00) (</a:t>
            </a:r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  <a:cs typeface="Arial" panose="020B0604020202020204" pitchFamily="34" charset="0"/>
              </a:rPr>
              <a:t>淡江大學淡水校園 </a:t>
            </a:r>
            <a:r>
              <a:rPr lang="en-US" altLang="zh-TW" sz="1400" dirty="0">
                <a:solidFill>
                  <a:schemeClr val="bg1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  <a:cs typeface="Arial" panose="020B0604020202020204" pitchFamily="34" charset="0"/>
              </a:rPr>
              <a:t>B216)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Heiti TC Medium" pitchFamily="2" charset="-128"/>
              <a:cs typeface="Arial" panose="020B0604020202020204" pitchFamily="34" charset="0"/>
            </a:endParaRPr>
          </a:p>
        </p:txBody>
      </p:sp>
      <p:pic>
        <p:nvPicPr>
          <p:cNvPr id="11" name="Picture 6" descr="C:\Users\myday\Downloads\TKU-title15cm.jpg">
            <a:extLst>
              <a:ext uri="{FF2B5EF4-FFF2-40B4-BE49-F238E27FC236}">
                <a16:creationId xmlns:a16="http://schemas.microsoft.com/office/drawing/2014/main" id="{B7D988B3-9C89-4949-9030-6679DC10F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4" y="724361"/>
            <a:ext cx="13858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8F418B-A75B-F546-809F-04AEEDDB02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60401" y="145619"/>
            <a:ext cx="1905000" cy="482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2BA0701-4BBF-154A-9378-16D83FD1C8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08940" y="685319"/>
            <a:ext cx="978630" cy="858882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5E02557A-956A-1E49-90DC-F217DDC31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F163A0E-F971-CA41-94AF-C9CDBF56EA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33" y="5812755"/>
            <a:ext cx="962066" cy="620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DC3595-FCFE-CC45-82E9-10F77A9B34F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25" y="6486432"/>
            <a:ext cx="964282" cy="2350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B90802-4486-8747-B73A-61549BFA205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304230" y="5928755"/>
            <a:ext cx="791692" cy="7916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22C346-8680-CC49-B8D3-EFEFEDBC232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6977" y="4723671"/>
            <a:ext cx="421513" cy="5112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C97FFC4-5467-D94C-AC6A-B6E51E3C6A3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1962" y="5155987"/>
            <a:ext cx="511280" cy="5112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BFAE10-E69F-8B46-A889-CF8A48EB800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2157" y="5151293"/>
            <a:ext cx="511280" cy="51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54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E2D200D-918C-424E-ACB1-605195042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zh-TW" altLang="en-US" sz="5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課程大綱 </a:t>
            </a:r>
            <a:r>
              <a:rPr lang="en-US" altLang="zh-TW" sz="5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(Syllabus)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92685-0F0F-5941-A91E-D9ED4EE2175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0630" y="1110649"/>
            <a:ext cx="11633200" cy="563631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dirty="0">
                <a:solidFill>
                  <a:schemeClr val="tx1"/>
                </a:solidFill>
                <a:latin typeface="Calibri" pitchFamily="34" charset="0"/>
                <a:ea typeface="標楷體" pitchFamily="65" charset="-120"/>
              </a:rPr>
              <a:t>週次 </a:t>
            </a:r>
            <a:r>
              <a:rPr lang="en-US" altLang="zh-TW" dirty="0">
                <a:solidFill>
                  <a:schemeClr val="tx1"/>
                </a:solidFill>
                <a:latin typeface="Calibri" pitchFamily="34" charset="0"/>
                <a:ea typeface="標楷體" pitchFamily="65" charset="-120"/>
              </a:rPr>
              <a:t>(Week)    </a:t>
            </a:r>
            <a:r>
              <a:rPr lang="zh-TW" altLang="en-US" dirty="0">
                <a:solidFill>
                  <a:schemeClr val="tx1"/>
                </a:solidFill>
                <a:latin typeface="Calibri" pitchFamily="34" charset="0"/>
                <a:ea typeface="標楷體" pitchFamily="65" charset="-120"/>
              </a:rPr>
              <a:t>日期 </a:t>
            </a:r>
            <a:r>
              <a:rPr lang="en-US" altLang="zh-TW" dirty="0">
                <a:solidFill>
                  <a:schemeClr val="tx1"/>
                </a:solidFill>
                <a:latin typeface="Calibri" pitchFamily="34" charset="0"/>
                <a:ea typeface="標楷體" pitchFamily="65" charset="-120"/>
              </a:rPr>
              <a:t>(Date)    </a:t>
            </a:r>
            <a:r>
              <a:rPr lang="zh-TW" altLang="en-US" dirty="0">
                <a:solidFill>
                  <a:schemeClr val="tx1"/>
                </a:solidFill>
                <a:latin typeface="Calibri" pitchFamily="34" charset="0"/>
                <a:ea typeface="標楷體" pitchFamily="65" charset="-120"/>
              </a:rPr>
              <a:t>內容 </a:t>
            </a:r>
            <a:r>
              <a:rPr lang="en-US" altLang="zh-TW" dirty="0">
                <a:solidFill>
                  <a:schemeClr val="tx1"/>
                </a:solidFill>
                <a:latin typeface="Calibri" pitchFamily="34" charset="0"/>
                <a:ea typeface="標楷體" pitchFamily="65" charset="-120"/>
              </a:rPr>
              <a:t>(Subject/Topics)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3000" dirty="0">
                <a:solidFill>
                  <a:srgbClr val="C00000"/>
                </a:solidFill>
                <a:latin typeface="Calibri" pitchFamily="34" charset="0"/>
                <a:ea typeface="標楷體" pitchFamily="65" charset="-120"/>
              </a:rPr>
              <a:t>9  2021/04/22  </a:t>
            </a:r>
            <a:r>
              <a:rPr lang="zh-TW" altLang="en-US" sz="3000" dirty="0">
                <a:solidFill>
                  <a:srgbClr val="C00000"/>
                </a:solidFill>
                <a:latin typeface="Calibri" pitchFamily="34" charset="0"/>
                <a:ea typeface="標楷體" pitchFamily="65" charset="-120"/>
              </a:rPr>
              <a:t>期中上機測驗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3000" dirty="0">
                <a:solidFill>
                  <a:schemeClr val="accent2"/>
                </a:solidFill>
                <a:latin typeface="Calibri" pitchFamily="34" charset="0"/>
                <a:ea typeface="標楷體" pitchFamily="65" charset="-120"/>
              </a:rPr>
              <a:t>10  2021/04/29  </a:t>
            </a:r>
            <a:r>
              <a:rPr lang="zh-TW" altLang="en-US" sz="3000" dirty="0">
                <a:solidFill>
                  <a:schemeClr val="accent2"/>
                </a:solidFill>
                <a:latin typeface="Calibri" pitchFamily="34" charset="0"/>
                <a:ea typeface="標楷體" pitchFamily="65" charset="-120"/>
              </a:rPr>
              <a:t>期中考試週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11  2021/05/06  Well-Architected Pillar 3 - Reliability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12  2021/05/13  Well-Architected Pillar 4 - Performance Efficiency, </a:t>
            </a:r>
            <a:b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</a:b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                              Well-Architected Pillar 5 - Cost-Optimization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13  2021/05/20  Troubleshooting, </a:t>
            </a:r>
            <a:b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</a:b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                              Design Patterns and Sample Architectures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3000" dirty="0">
                <a:solidFill>
                  <a:srgbClr val="C00000"/>
                </a:solidFill>
                <a:latin typeface="Calibri" pitchFamily="34" charset="0"/>
                <a:ea typeface="標楷體" pitchFamily="65" charset="-120"/>
              </a:rPr>
              <a:t>14  2021/05/27  </a:t>
            </a:r>
            <a:r>
              <a:rPr lang="zh-TW" altLang="en-US" sz="3000" dirty="0">
                <a:solidFill>
                  <a:srgbClr val="C00000"/>
                </a:solidFill>
                <a:latin typeface="Calibri" pitchFamily="34" charset="0"/>
                <a:ea typeface="標楷體" pitchFamily="65" charset="-120"/>
              </a:rPr>
              <a:t>期末上機測驗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sz="3000" dirty="0">
                <a:solidFill>
                  <a:schemeClr val="accent2"/>
                </a:solidFill>
                <a:latin typeface="Calibri" pitchFamily="34" charset="0"/>
                <a:ea typeface="標楷體" pitchFamily="65" charset="-120"/>
              </a:rPr>
              <a:t>15  2021/06/03  </a:t>
            </a:r>
            <a:r>
              <a:rPr lang="zh-TW" altLang="en-US" sz="3000" dirty="0">
                <a:solidFill>
                  <a:schemeClr val="accent2"/>
                </a:solidFill>
                <a:latin typeface="Calibri" pitchFamily="34" charset="0"/>
                <a:ea typeface="標楷體" pitchFamily="65" charset="-120"/>
              </a:rPr>
              <a:t>畢業考試週</a:t>
            </a:r>
            <a:endParaRPr lang="en-US" altLang="zh-TW" sz="3000" dirty="0">
              <a:solidFill>
                <a:schemeClr val="accent2"/>
              </a:solidFill>
              <a:latin typeface="Calibri" pitchFamily="34" charset="0"/>
              <a:ea typeface="標楷體" pitchFamily="65" charset="-120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altLang="zh-TW" sz="3000" dirty="0">
              <a:solidFill>
                <a:schemeClr val="tx1"/>
              </a:solidFill>
              <a:latin typeface="Calibri" pitchFamily="34" charset="0"/>
              <a:ea typeface="標楷體" pitchFamily="65" charset="-120"/>
            </a:endParaRPr>
          </a:p>
        </p:txBody>
      </p:sp>
      <p:pic>
        <p:nvPicPr>
          <p:cNvPr id="5" name="Picture 5" descr="C:\Users\myday\Downloads\TKU-logo-12cm.jpg">
            <a:extLst>
              <a:ext uri="{FF2B5EF4-FFF2-40B4-BE49-F238E27FC236}">
                <a16:creationId xmlns:a16="http://schemas.microsoft.com/office/drawing/2014/main" id="{D1299D2B-DEDD-F348-8496-014D00EA2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78" y="9372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>
            <a:extLst>
              <a:ext uri="{FF2B5EF4-FFF2-40B4-BE49-F238E27FC236}">
                <a16:creationId xmlns:a16="http://schemas.microsoft.com/office/drawing/2014/main" id="{C51113BE-7CE7-034D-B7A2-96D61F6FF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66" y="64645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0" name="Picture 6" descr="C:\Users\myday\Downloads\TKU-title15cm.jpg">
            <a:extLst>
              <a:ext uri="{FF2B5EF4-FFF2-40B4-BE49-F238E27FC236}">
                <a16:creationId xmlns:a16="http://schemas.microsoft.com/office/drawing/2014/main" id="{164D876F-BCD7-BA4C-B0DD-343E29923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4" y="724361"/>
            <a:ext cx="13858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C5D3E2-1718-DF4A-87D1-C1EC534A7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2184" y="842229"/>
            <a:ext cx="421513" cy="511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1AAB17-F9AF-524B-A73F-0C6E61859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7169" y="1274545"/>
            <a:ext cx="511280" cy="5112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C6D1BE-CA73-DF44-B923-A7682FE028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7364" y="1269851"/>
            <a:ext cx="511280" cy="51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57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5BB5E-7EB3-0E42-A774-F71D9090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005"/>
            <a:ext cx="10515600" cy="101710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>
                <a:latin typeface="Arial Unicode MS" pitchFamily="34" charset="-120"/>
                <a:ea typeface="標楷體" pitchFamily="65" charset="-120"/>
              </a:rPr>
              <a:t>教學目標之教學方法與評量方法</a:t>
            </a:r>
            <a:endParaRPr lang="en-US" altLang="zh-TW" dirty="0">
              <a:latin typeface="Arial Unicode MS" pitchFamily="34" charset="-120"/>
              <a:ea typeface="標楷體" pitchFamily="65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92685-0F0F-5941-A91E-D9ED4EE21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147" y="1425389"/>
            <a:ext cx="11631706" cy="4611158"/>
          </a:xfrm>
        </p:spPr>
        <p:txBody>
          <a:bodyPr vert="horz" lIns="91440" tIns="45720" rIns="91440" bIns="45720" rtlCol="0">
            <a:norm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4000" dirty="0">
                <a:latin typeface="Calibri" pitchFamily="34" charset="0"/>
                <a:ea typeface="標楷體" pitchFamily="65" charset="-120"/>
              </a:rPr>
              <a:t>教學方法</a:t>
            </a:r>
            <a:endParaRPr lang="en-US" altLang="zh-TW" sz="4000" dirty="0">
              <a:latin typeface="Calibri" pitchFamily="34" charset="0"/>
              <a:ea typeface="標楷體" pitchFamily="65" charset="-120"/>
            </a:endParaRPr>
          </a:p>
          <a:p>
            <a:pPr lvl="1"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4000" dirty="0">
                <a:latin typeface="Calibri" pitchFamily="34" charset="0"/>
                <a:ea typeface="標楷體" pitchFamily="65" charset="-120"/>
              </a:rPr>
              <a:t>講述、討論、發表、實作、體驗、模擬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altLang="zh-TW" sz="4000" dirty="0">
              <a:latin typeface="Calibri" pitchFamily="34" charset="0"/>
              <a:ea typeface="標楷體" pitchFamily="65" charset="-12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4000" dirty="0">
                <a:latin typeface="Calibri" pitchFamily="34" charset="0"/>
                <a:ea typeface="標楷體" pitchFamily="65" charset="-120"/>
              </a:rPr>
              <a:t>評量方法</a:t>
            </a:r>
            <a:endParaRPr lang="en-US" altLang="zh-TW" sz="4000" dirty="0">
              <a:latin typeface="Calibri" pitchFamily="34" charset="0"/>
              <a:ea typeface="標楷體" pitchFamily="65" charset="-120"/>
            </a:endParaRPr>
          </a:p>
          <a:p>
            <a:pPr lvl="1"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4000" dirty="0">
                <a:latin typeface="Calibri" pitchFamily="34" charset="0"/>
                <a:ea typeface="標楷體" pitchFamily="65" charset="-120"/>
              </a:rPr>
              <a:t>測驗、討論、實作、報告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5" descr="C:\Users\myday\Downloads\TKU-logo-12cm.jpg">
            <a:extLst>
              <a:ext uri="{FF2B5EF4-FFF2-40B4-BE49-F238E27FC236}">
                <a16:creationId xmlns:a16="http://schemas.microsoft.com/office/drawing/2014/main" id="{D1299D2B-DEDD-F348-8496-014D00EA2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78" y="9372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>
            <a:extLst>
              <a:ext uri="{FF2B5EF4-FFF2-40B4-BE49-F238E27FC236}">
                <a16:creationId xmlns:a16="http://schemas.microsoft.com/office/drawing/2014/main" id="{C51113BE-7CE7-034D-B7A2-96D61F6FF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66" y="64645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823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5BB5E-7EB3-0E42-A774-F71D9090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005"/>
            <a:ext cx="10515600" cy="101710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>
                <a:latin typeface="Arial Unicode MS" pitchFamily="34" charset="-120"/>
                <a:ea typeface="標楷體" pitchFamily="65" charset="-120"/>
              </a:rPr>
              <a:t>學期成績計算方式</a:t>
            </a:r>
            <a:endParaRPr lang="en-US" altLang="zh-TW" dirty="0">
              <a:latin typeface="Arial Unicode MS" pitchFamily="34" charset="-120"/>
              <a:ea typeface="標楷體" pitchFamily="65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92685-0F0F-5941-A91E-D9ED4EE21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5389"/>
            <a:ext cx="10825066" cy="4611158"/>
          </a:xfrm>
        </p:spPr>
        <p:txBody>
          <a:bodyPr vert="horz" lIns="91440" tIns="45720" rIns="91440" bIns="45720" rtlCol="0">
            <a:norm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4000" dirty="0">
                <a:latin typeface="Calibri" pitchFamily="34" charset="0"/>
                <a:ea typeface="標楷體" pitchFamily="65" charset="-120"/>
              </a:rPr>
              <a:t>期中評量： </a:t>
            </a:r>
            <a:r>
              <a:rPr lang="en-US" altLang="zh-TW" sz="4000" dirty="0">
                <a:latin typeface="Calibri" pitchFamily="34" charset="0"/>
                <a:ea typeface="標楷體" pitchFamily="65" charset="-120"/>
              </a:rPr>
              <a:t>30.0 %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4000" dirty="0">
                <a:latin typeface="Calibri" pitchFamily="34" charset="0"/>
                <a:ea typeface="標楷體" pitchFamily="65" charset="-120"/>
              </a:rPr>
              <a:t>期末評量： </a:t>
            </a:r>
            <a:r>
              <a:rPr lang="en-US" altLang="zh-TW" sz="4000" dirty="0">
                <a:latin typeface="Calibri" pitchFamily="34" charset="0"/>
                <a:ea typeface="標楷體" pitchFamily="65" charset="-120"/>
              </a:rPr>
              <a:t>30.0 %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zh-TW" altLang="en-US" sz="4000" dirty="0">
                <a:latin typeface="Calibri" pitchFamily="34" charset="0"/>
                <a:ea typeface="標楷體" pitchFamily="65" charset="-120"/>
              </a:rPr>
              <a:t>平時評量 ：</a:t>
            </a:r>
            <a:r>
              <a:rPr lang="en-US" altLang="zh-TW" sz="4000" dirty="0">
                <a:latin typeface="Calibri" pitchFamily="34" charset="0"/>
                <a:ea typeface="標楷體" pitchFamily="65" charset="-120"/>
              </a:rPr>
              <a:t>40.0 % (</a:t>
            </a:r>
            <a:r>
              <a:rPr lang="zh-TW" altLang="en-US" sz="4000" dirty="0">
                <a:latin typeface="Calibri" pitchFamily="34" charset="0"/>
                <a:ea typeface="標楷體" pitchFamily="65" charset="-120"/>
              </a:rPr>
              <a:t>課堂參與及報告討論表現</a:t>
            </a:r>
            <a:r>
              <a:rPr lang="en-US" altLang="zh-TW" sz="4000" dirty="0">
                <a:latin typeface="Calibri" pitchFamily="34" charset="0"/>
                <a:ea typeface="標楷體" pitchFamily="65" charset="-120"/>
              </a:rPr>
              <a:t>)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en-US" altLang="zh-TW" sz="4000" dirty="0"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5" descr="C:\Users\myday\Downloads\TKU-logo-12cm.jpg">
            <a:extLst>
              <a:ext uri="{FF2B5EF4-FFF2-40B4-BE49-F238E27FC236}">
                <a16:creationId xmlns:a16="http://schemas.microsoft.com/office/drawing/2014/main" id="{D1299D2B-DEDD-F348-8496-014D00EA2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78" y="9372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>
            <a:extLst>
              <a:ext uri="{FF2B5EF4-FFF2-40B4-BE49-F238E27FC236}">
                <a16:creationId xmlns:a16="http://schemas.microsoft.com/office/drawing/2014/main" id="{C51113BE-7CE7-034D-B7A2-96D61F6FF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66" y="64645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876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CCD9D-B851-D443-9A34-15E5DDBC3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223" y="1062318"/>
            <a:ext cx="10878671" cy="5620870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Calibri" pitchFamily="34" charset="0"/>
                <a:ea typeface="標楷體" pitchFamily="65" charset="-120"/>
              </a:rPr>
              <a:t>教材課本 </a:t>
            </a:r>
            <a:r>
              <a:rPr lang="en-US" altLang="zh-TW" b="1" dirty="0">
                <a:latin typeface="Calibri" pitchFamily="34" charset="0"/>
                <a:ea typeface="標楷體" pitchFamily="65" charset="-120"/>
              </a:rPr>
              <a:t>(Textbook)</a:t>
            </a:r>
          </a:p>
          <a:p>
            <a:pPr lvl="1"/>
            <a:r>
              <a:rPr lang="en-US" altLang="zh-TW" b="1" dirty="0">
                <a:solidFill>
                  <a:srgbClr val="C00000"/>
                </a:solidFill>
                <a:latin typeface="Calibri" pitchFamily="34" charset="0"/>
                <a:ea typeface="標楷體" pitchFamily="65" charset="-120"/>
              </a:rPr>
              <a:t>Slides</a:t>
            </a:r>
          </a:p>
          <a:p>
            <a:pPr lvl="1"/>
            <a:r>
              <a:rPr lang="en-US" altLang="zh-TW" b="1" dirty="0">
                <a:solidFill>
                  <a:srgbClr val="C00000"/>
                </a:solidFill>
                <a:latin typeface="Calibri" pitchFamily="34" charset="0"/>
                <a:ea typeface="標楷體" pitchFamily="65" charset="-120"/>
              </a:rPr>
              <a:t>AWS Academy Cloud Foundations (AWS ACF)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, AWS Academy </a:t>
            </a:r>
          </a:p>
          <a:p>
            <a:pPr lvl="1"/>
            <a:r>
              <a:rPr lang="en-US" altLang="zh-TW" b="1" dirty="0">
                <a:solidFill>
                  <a:srgbClr val="C00000"/>
                </a:solidFill>
                <a:latin typeface="Calibri" pitchFamily="34" charset="0"/>
                <a:ea typeface="標楷體" pitchFamily="65" charset="-120"/>
              </a:rPr>
              <a:t>AWS Academy Cloud Architecting (AWS ACA)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, AWS Academy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1FFF4-2396-E746-8782-B79C94785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07E341-5024-9C43-B666-A5B2FE877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024"/>
            <a:ext cx="10515600" cy="7988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>
                <a:latin typeface="Arial Unicode MS" pitchFamily="34" charset="-120"/>
                <a:ea typeface="標楷體" pitchFamily="65" charset="-120"/>
              </a:rPr>
              <a:t>教材課本與參考書籍</a:t>
            </a:r>
            <a:endParaRPr lang="en-US" altLang="zh-TW" dirty="0">
              <a:latin typeface="Arial Unicode MS" pitchFamily="34" charset="-120"/>
              <a:ea typeface="標楷體" pitchFamily="65" charset="-120"/>
            </a:endParaRPr>
          </a:p>
        </p:txBody>
      </p:sp>
      <p:pic>
        <p:nvPicPr>
          <p:cNvPr id="8" name="Picture 5" descr="C:\Users\myday\Downloads\TKU-logo-12cm.jpg">
            <a:extLst>
              <a:ext uri="{FF2B5EF4-FFF2-40B4-BE49-F238E27FC236}">
                <a16:creationId xmlns:a16="http://schemas.microsoft.com/office/drawing/2014/main" id="{5AFBD664-7E54-6040-BF8A-79F9EACD4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78" y="9372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字方塊 14">
            <a:extLst>
              <a:ext uri="{FF2B5EF4-FFF2-40B4-BE49-F238E27FC236}">
                <a16:creationId xmlns:a16="http://schemas.microsoft.com/office/drawing/2014/main" id="{116607D9-4458-4A42-A670-B5A236713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66" y="64645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184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CCD9D-B851-D443-9A34-15E5DDBC3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223" y="1062318"/>
            <a:ext cx="10878671" cy="5620870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Calibri" pitchFamily="34" charset="0"/>
                <a:ea typeface="標楷體" pitchFamily="65" charset="-120"/>
              </a:rPr>
              <a:t>參考書籍 </a:t>
            </a:r>
            <a:r>
              <a:rPr lang="en-US" altLang="zh-TW" b="1" dirty="0">
                <a:latin typeface="Calibri" pitchFamily="34" charset="0"/>
                <a:ea typeface="標楷體" pitchFamily="65" charset="-120"/>
              </a:rPr>
              <a:t>(References)</a:t>
            </a:r>
            <a:endParaRPr lang="en-US" b="1" dirty="0"/>
          </a:p>
          <a:p>
            <a:pPr lvl="1"/>
            <a:r>
              <a:rPr lang="en-US" dirty="0"/>
              <a:t>Ben Piper and David Clinton (2019), </a:t>
            </a:r>
            <a:br>
              <a:rPr lang="en-US" dirty="0"/>
            </a:br>
            <a:r>
              <a:rPr lang="en-US" b="1" dirty="0"/>
              <a:t>AWS Certified Solutions Architect Study Guide: </a:t>
            </a:r>
            <a:br>
              <a:rPr lang="en-US" b="1" dirty="0"/>
            </a:br>
            <a:r>
              <a:rPr lang="en-US" b="1" dirty="0"/>
              <a:t>Associate SAA-C01 Exam</a:t>
            </a:r>
            <a:r>
              <a:rPr lang="en-US" dirty="0"/>
              <a:t>, 2 edition, </a:t>
            </a:r>
            <a:r>
              <a:rPr lang="en-US" dirty="0" err="1"/>
              <a:t>Sybex</a:t>
            </a:r>
            <a:r>
              <a:rPr lang="en-US" dirty="0"/>
              <a:t>, 2019</a:t>
            </a:r>
          </a:p>
          <a:p>
            <a:pPr lvl="1"/>
            <a:r>
              <a:rPr lang="en-US" b="1" dirty="0"/>
              <a:t>AWS Technical Essentials</a:t>
            </a:r>
            <a:r>
              <a:rPr lang="en-US" dirty="0"/>
              <a:t> </a:t>
            </a:r>
          </a:p>
          <a:p>
            <a:pPr lvl="2"/>
            <a:r>
              <a:rPr lang="en-US" sz="1900" dirty="0">
                <a:hlinkClick r:id="rId2"/>
              </a:rPr>
              <a:t>https://aws.amazon.com/training/course-descriptions/essentials/</a:t>
            </a:r>
            <a:endParaRPr lang="en-US" sz="1900" dirty="0"/>
          </a:p>
          <a:p>
            <a:pPr lvl="1"/>
            <a:r>
              <a:rPr lang="en-US" b="1" dirty="0"/>
              <a:t>Architecting on AWS</a:t>
            </a:r>
            <a:endParaRPr lang="en-US" dirty="0"/>
          </a:p>
          <a:p>
            <a:pPr lvl="2"/>
            <a:r>
              <a:rPr lang="en-US" sz="1900" dirty="0">
                <a:hlinkClick r:id="rId3"/>
              </a:rPr>
              <a:t>https://aws.amazon.com/training/course-descriptions/architect/</a:t>
            </a:r>
            <a:endParaRPr lang="en-US" sz="1900" dirty="0"/>
          </a:p>
          <a:p>
            <a:pPr lvl="1"/>
            <a:r>
              <a:rPr lang="en-US" b="1" dirty="0"/>
              <a:t>AWS Cloud Practitioner Essentials (Second Edition)</a:t>
            </a:r>
            <a:endParaRPr lang="en-US" dirty="0"/>
          </a:p>
          <a:p>
            <a:pPr lvl="2"/>
            <a:r>
              <a:rPr lang="en-US" sz="1900" dirty="0">
                <a:hlinkClick r:id="rId4"/>
              </a:rPr>
              <a:t>https://aws.amazon.com/training/course-descriptions/cloud-practitioner-essentials/</a:t>
            </a:r>
            <a:endParaRPr lang="en-US" sz="1900" dirty="0"/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AWS Certified Cloud Practitioner</a:t>
            </a:r>
          </a:p>
          <a:p>
            <a:pPr lvl="2"/>
            <a:r>
              <a:rPr lang="en-US" sz="1900" dirty="0">
                <a:hlinkClick r:id="rId5"/>
              </a:rPr>
              <a:t>https://aws.amazon.com/certification/certified-cloud-practitioner/</a:t>
            </a:r>
            <a:endParaRPr lang="en-US" sz="1900" dirty="0"/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AWS Certified Solutions Architect – Associate</a:t>
            </a:r>
            <a:r>
              <a:rPr lang="en-US" dirty="0"/>
              <a:t>	</a:t>
            </a:r>
          </a:p>
          <a:p>
            <a:pPr lvl="2"/>
            <a:r>
              <a:rPr lang="en-US" sz="1900" dirty="0">
                <a:hlinkClick r:id="rId6"/>
              </a:rPr>
              <a:t>https://aws.amazon.com/certification/certified-solutions-architect-associate/</a:t>
            </a:r>
            <a:endParaRPr lang="en-US" sz="1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1FFF4-2396-E746-8782-B79C94785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07E341-5024-9C43-B666-A5B2FE877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024"/>
            <a:ext cx="10515600" cy="7988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>
                <a:latin typeface="Arial Unicode MS" pitchFamily="34" charset="-120"/>
                <a:ea typeface="標楷體" pitchFamily="65" charset="-120"/>
              </a:rPr>
              <a:t>教材課本與參考書籍</a:t>
            </a:r>
            <a:endParaRPr lang="en-US" altLang="zh-TW" dirty="0">
              <a:latin typeface="Arial Unicode MS" pitchFamily="34" charset="-120"/>
              <a:ea typeface="標楷體" pitchFamily="65" charset="-120"/>
            </a:endParaRPr>
          </a:p>
        </p:txBody>
      </p:sp>
      <p:pic>
        <p:nvPicPr>
          <p:cNvPr id="5" name="Picture 5" descr="C:\Users\myday\Downloads\TKU-logo-12cm.jpg">
            <a:extLst>
              <a:ext uri="{FF2B5EF4-FFF2-40B4-BE49-F238E27FC236}">
                <a16:creationId xmlns:a16="http://schemas.microsoft.com/office/drawing/2014/main" id="{E6FEEAE6-1626-DC45-A7DA-B7BAD8941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078" y="9372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>
            <a:extLst>
              <a:ext uri="{FF2B5EF4-FFF2-40B4-BE49-F238E27FC236}">
                <a16:creationId xmlns:a16="http://schemas.microsoft.com/office/drawing/2014/main" id="{9722922A-1B98-1840-9987-2EFE5A207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66" y="64645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620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7D990B-1DD8-B042-977C-29FE2700A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70" y="217722"/>
            <a:ext cx="11082626" cy="63309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CD61A5C-8CC8-4848-90EE-3EC3822EB43E}"/>
              </a:ext>
            </a:extLst>
          </p:cNvPr>
          <p:cNvSpPr/>
          <p:nvPr/>
        </p:nvSpPr>
        <p:spPr>
          <a:xfrm>
            <a:off x="4118599" y="6511350"/>
            <a:ext cx="3817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https://aws.amazon.com/certification/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45CC0C4-9C7E-7341-8BF1-BEFCCEE9799A}"/>
              </a:ext>
            </a:extLst>
          </p:cNvPr>
          <p:cNvSpPr/>
          <p:nvPr/>
        </p:nvSpPr>
        <p:spPr>
          <a:xfrm>
            <a:off x="485192" y="4745619"/>
            <a:ext cx="7929603" cy="1719431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F370BEE-58E4-3240-AC8A-90B8806F39B1}"/>
              </a:ext>
            </a:extLst>
          </p:cNvPr>
          <p:cNvSpPr/>
          <p:nvPr/>
        </p:nvSpPr>
        <p:spPr>
          <a:xfrm>
            <a:off x="485192" y="2720052"/>
            <a:ext cx="4538221" cy="2025568"/>
          </a:xfrm>
          <a:prstGeom prst="roundRect">
            <a:avLst>
              <a:gd name="adj" fmla="val 738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8324FF-6D98-F049-86C5-14CABEAD292D}"/>
              </a:ext>
            </a:extLst>
          </p:cNvPr>
          <p:cNvSpPr txBox="1"/>
          <p:nvPr/>
        </p:nvSpPr>
        <p:spPr>
          <a:xfrm>
            <a:off x="2200304" y="3942129"/>
            <a:ext cx="958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SAA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2618DF-6368-F641-945B-411FA2FA79C7}"/>
              </a:ext>
            </a:extLst>
          </p:cNvPr>
          <p:cNvSpPr txBox="1"/>
          <p:nvPr/>
        </p:nvSpPr>
        <p:spPr>
          <a:xfrm>
            <a:off x="2261264" y="5809605"/>
            <a:ext cx="835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CLF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B679E7-D0D0-4845-BF2C-08E832AE7A6E}"/>
              </a:ext>
            </a:extLst>
          </p:cNvPr>
          <p:cNvSpPr txBox="1"/>
          <p:nvPr/>
        </p:nvSpPr>
        <p:spPr>
          <a:xfrm>
            <a:off x="0" y="5142138"/>
            <a:ext cx="695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EFA240-1C0A-654F-BE1F-6607EFFCB053}"/>
              </a:ext>
            </a:extLst>
          </p:cNvPr>
          <p:cNvSpPr txBox="1"/>
          <p:nvPr/>
        </p:nvSpPr>
        <p:spPr>
          <a:xfrm>
            <a:off x="-39756" y="3388131"/>
            <a:ext cx="695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E64799CB-9305-A942-B96C-A9846E081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0626" y="6480313"/>
            <a:ext cx="2743200" cy="274302"/>
          </a:xfrm>
        </p:spPr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833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F84E5-6CDF-7445-B450-33E8E8120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AWS Certified Cloud Practitioner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B9C6D-C2BE-F44D-B094-521BBE4D1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certification provides individuals in a larger variety of cloud and technology roles with a way to validate their AWS Cloud knowledge and enhance their professional credibility.</a:t>
            </a:r>
          </a:p>
          <a:p>
            <a:r>
              <a:rPr lang="en-US" dirty="0"/>
              <a:t>This exam covers four domains, including cloud concepts, security, technology, and billing and pricing.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0399F1-AB77-9A40-B168-567B3D857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680D6C-D58B-374E-8AB4-639997D2F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03" y="748907"/>
            <a:ext cx="557997" cy="5579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B26D4D-46E3-7B43-B189-96966E512121}"/>
              </a:ext>
            </a:extLst>
          </p:cNvPr>
          <p:cNvSpPr/>
          <p:nvPr/>
        </p:nvSpPr>
        <p:spPr>
          <a:xfrm>
            <a:off x="2162536" y="6456317"/>
            <a:ext cx="78669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https://aws.amazon.com/certification/certified-cloud-practitioner/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070FDA-C93E-3B4C-966C-278610C71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3746" y="4411482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90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D3ABA-98A6-E94B-BB4D-A42030542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AWS Certified Solutions Architect – Associate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B0B4B-2244-B246-8142-CAF1AAEA8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certification validates your ability to effectively demonstrate knowledge of how to architect and deploy secure and robust applications on AWS technologies. </a:t>
            </a:r>
          </a:p>
          <a:p>
            <a:r>
              <a:rPr lang="en-US" dirty="0"/>
              <a:t>This exam is for anyone with at least one year of hands-on experience designing available, cost-efficient, fault-tolerant, and scalable and distributed systems on AWS.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158153-94DF-CB4E-A329-64A62302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537448-F99D-A848-8836-EB1191265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94" y="612182"/>
            <a:ext cx="606706" cy="6067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4AF30A-918E-C644-B724-5B2BC39D12FE}"/>
              </a:ext>
            </a:extLst>
          </p:cNvPr>
          <p:cNvSpPr/>
          <p:nvPr/>
        </p:nvSpPr>
        <p:spPr>
          <a:xfrm>
            <a:off x="2162536" y="6456317"/>
            <a:ext cx="78669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https://aws.amazon.com/certification/certified-solutions-architect-associate/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BE7C1F-2FEA-9242-87BD-C721F55F0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3746" y="4436707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02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22536-FD22-CE4A-82AD-203EF7F8E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07924"/>
          </a:xfrm>
        </p:spPr>
        <p:txBody>
          <a:bodyPr/>
          <a:lstStyle/>
          <a:p>
            <a:r>
              <a:rPr lang="en-US" b="1" dirty="0">
                <a:latin typeface="+mn-lt"/>
              </a:rPr>
              <a:t>AWS Academy and Certifications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168C1-A162-4D4B-8EEB-62408C193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1440305"/>
            <a:ext cx="11887150" cy="4913308"/>
          </a:xfrm>
        </p:spPr>
        <p:txBody>
          <a:bodyPr>
            <a:normAutofit lnSpcReduction="10000"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AWS Academy </a:t>
            </a:r>
            <a:r>
              <a:rPr lang="en-US" sz="4000" b="1" u="sng" dirty="0">
                <a:solidFill>
                  <a:schemeClr val="accent2">
                    <a:lumMod val="75000"/>
                  </a:schemeClr>
                </a:solidFill>
              </a:rPr>
              <a:t>Cloud Foundations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(ACF)</a:t>
            </a:r>
          </a:p>
          <a:p>
            <a:pPr lvl="1"/>
            <a:r>
              <a:rPr lang="en-US" sz="3600" b="1" dirty="0">
                <a:solidFill>
                  <a:srgbClr val="C00000"/>
                </a:solidFill>
              </a:rPr>
              <a:t>AWS Certified </a:t>
            </a:r>
            <a:r>
              <a:rPr lang="en-US" sz="3600" b="1" u="sng" dirty="0">
                <a:solidFill>
                  <a:srgbClr val="C00000"/>
                </a:solidFill>
              </a:rPr>
              <a:t>Cloud Practitioner </a:t>
            </a:r>
            <a:br>
              <a:rPr lang="en-US" sz="3600" b="1" u="sng" dirty="0">
                <a:solidFill>
                  <a:srgbClr val="C00000"/>
                </a:solidFill>
              </a:rPr>
            </a:br>
            <a:r>
              <a:rPr lang="en-US" sz="3600" b="1" dirty="0">
                <a:solidFill>
                  <a:srgbClr val="C00000"/>
                </a:solidFill>
              </a:rPr>
              <a:t>(CLF-C01) </a:t>
            </a:r>
            <a:r>
              <a:rPr lang="en-US" sz="2000" dirty="0"/>
              <a:t>(2021/01)</a:t>
            </a:r>
          </a:p>
          <a:p>
            <a:pPr lvl="1"/>
            <a:r>
              <a:rPr lang="en-US" sz="2300" dirty="0">
                <a:hlinkClick r:id="rId2"/>
              </a:rPr>
              <a:t>https://aws.amazon.com/certification/certified-cloud-practitioner/</a:t>
            </a:r>
            <a:endParaRPr lang="en-US" sz="2300" dirty="0"/>
          </a:p>
          <a:p>
            <a:endParaRPr lang="en-US" sz="4000" b="1" dirty="0">
              <a:solidFill>
                <a:srgbClr val="C00000"/>
              </a:solidFill>
            </a:endParaRPr>
          </a:p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AWS Academy </a:t>
            </a:r>
            <a:r>
              <a:rPr lang="en-US" sz="4000" b="1" u="sng" dirty="0">
                <a:solidFill>
                  <a:schemeClr val="accent2">
                    <a:lumMod val="75000"/>
                  </a:schemeClr>
                </a:solidFill>
              </a:rPr>
              <a:t>Cloud Architecting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(ACA)</a:t>
            </a:r>
          </a:p>
          <a:p>
            <a:pPr lvl="1"/>
            <a:r>
              <a:rPr lang="en-US" sz="4000" b="1" dirty="0">
                <a:solidFill>
                  <a:srgbClr val="C00000"/>
                </a:solidFill>
              </a:rPr>
              <a:t>AWS Certified </a:t>
            </a:r>
            <a:r>
              <a:rPr lang="en-US" sz="4000" b="1" u="sng" dirty="0">
                <a:solidFill>
                  <a:srgbClr val="C00000"/>
                </a:solidFill>
              </a:rPr>
              <a:t>Solutions Architect – Associate </a:t>
            </a:r>
            <a:br>
              <a:rPr lang="en-US" sz="4000" b="1" dirty="0">
                <a:solidFill>
                  <a:srgbClr val="C00000"/>
                </a:solidFill>
              </a:rPr>
            </a:br>
            <a:r>
              <a:rPr lang="en-US" sz="4000" b="1" dirty="0">
                <a:solidFill>
                  <a:srgbClr val="C00000"/>
                </a:solidFill>
              </a:rPr>
              <a:t>(SAA-C02) </a:t>
            </a:r>
            <a:r>
              <a:rPr lang="en-US" sz="2000" dirty="0"/>
              <a:t>(2021/05)</a:t>
            </a:r>
          </a:p>
          <a:p>
            <a:pPr lvl="1"/>
            <a:r>
              <a:rPr lang="en-US" sz="2000" dirty="0">
                <a:hlinkClick r:id="rId3"/>
              </a:rPr>
              <a:t>https://aws.amazon.com/certification/certified-solutions-architect-associate/</a:t>
            </a:r>
            <a:endParaRPr lang="en-US" sz="2000" dirty="0"/>
          </a:p>
          <a:p>
            <a:endParaRPr lang="en-US" dirty="0">
              <a:hlinkClick r:id="rId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37B9F-81FF-4046-9B72-9A931062A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AEF7B7-2142-6A4C-A4A6-9484E7C586AD}"/>
              </a:ext>
            </a:extLst>
          </p:cNvPr>
          <p:cNvSpPr/>
          <p:nvPr/>
        </p:nvSpPr>
        <p:spPr>
          <a:xfrm>
            <a:off x="3855826" y="6381596"/>
            <a:ext cx="4968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https://aws.amazon.com/training/awsacademy/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DF872A-C95F-9348-BC38-F525CD618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2694" y="4487833"/>
            <a:ext cx="1707544" cy="17075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F51667-FAE2-404A-8604-1AF9E97D3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2694" y="1881326"/>
            <a:ext cx="1707544" cy="17075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A591B7-8A83-B246-9794-53144D5ADD15}"/>
              </a:ext>
            </a:extLst>
          </p:cNvPr>
          <p:cNvSpPr txBox="1"/>
          <p:nvPr/>
        </p:nvSpPr>
        <p:spPr>
          <a:xfrm>
            <a:off x="10988597" y="3493043"/>
            <a:ext cx="6957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F4C424-A238-BE4D-9138-1B9C84178F66}"/>
              </a:ext>
            </a:extLst>
          </p:cNvPr>
          <p:cNvSpPr txBox="1"/>
          <p:nvPr/>
        </p:nvSpPr>
        <p:spPr>
          <a:xfrm>
            <a:off x="10988597" y="951333"/>
            <a:ext cx="6957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C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19977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22536-FD22-CE4A-82AD-203EF7F8E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314" y="-4762"/>
            <a:ext cx="10515600" cy="1014110"/>
          </a:xfrm>
        </p:spPr>
        <p:txBody>
          <a:bodyPr/>
          <a:lstStyle/>
          <a:p>
            <a:r>
              <a:rPr lang="en-US" dirty="0">
                <a:latin typeface="+mn-lt"/>
              </a:rPr>
              <a:t>AWS Academy and Certifications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168C1-A162-4D4B-8EEB-62408C193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1009348"/>
            <a:ext cx="11887150" cy="5430127"/>
          </a:xfrm>
        </p:spPr>
        <p:txBody>
          <a:bodyPr>
            <a:normAutofit fontScale="85000" lnSpcReduction="20000"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AWS Academy </a:t>
            </a:r>
            <a:r>
              <a:rPr lang="en-US" sz="4000" b="1" u="sng" dirty="0">
                <a:solidFill>
                  <a:schemeClr val="accent2">
                    <a:lumMod val="75000"/>
                  </a:schemeClr>
                </a:solidFill>
              </a:rPr>
              <a:t>Cloud Foundations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(ACF)</a:t>
            </a:r>
          </a:p>
          <a:p>
            <a:pPr lvl="1"/>
            <a:r>
              <a:rPr lang="en-US" sz="3600" b="1" dirty="0">
                <a:solidFill>
                  <a:srgbClr val="C00000"/>
                </a:solidFill>
              </a:rPr>
              <a:t>AWS Certified </a:t>
            </a:r>
            <a:r>
              <a:rPr lang="en-US" sz="3600" b="1" u="sng" dirty="0">
                <a:solidFill>
                  <a:srgbClr val="C00000"/>
                </a:solidFill>
              </a:rPr>
              <a:t>Cloud Practitioner </a:t>
            </a:r>
            <a:br>
              <a:rPr lang="en-US" sz="3600" b="1" u="sng" dirty="0">
                <a:solidFill>
                  <a:srgbClr val="C00000"/>
                </a:solidFill>
              </a:rPr>
            </a:br>
            <a:r>
              <a:rPr lang="en-US" sz="3600" b="1" dirty="0">
                <a:solidFill>
                  <a:srgbClr val="C00000"/>
                </a:solidFill>
              </a:rPr>
              <a:t>(CLF-C01) </a:t>
            </a:r>
            <a:r>
              <a:rPr lang="en-US" sz="2000" dirty="0"/>
              <a:t>(2021/01)</a:t>
            </a:r>
          </a:p>
          <a:p>
            <a:pPr lvl="1"/>
            <a:r>
              <a:rPr lang="en-US" sz="2300" dirty="0">
                <a:hlinkClick r:id="rId2"/>
              </a:rPr>
              <a:t>https://aws.amazon.com/certification/certified-cloud-practitioner/</a:t>
            </a:r>
            <a:endParaRPr lang="en-US" sz="2300" dirty="0"/>
          </a:p>
          <a:p>
            <a:pPr lvl="1"/>
            <a:r>
              <a:rPr lang="en-US" b="1" dirty="0"/>
              <a:t>AWS Cloud Practitioner Essentials (Second Edition)</a:t>
            </a:r>
            <a:endParaRPr lang="en-US" dirty="0"/>
          </a:p>
          <a:p>
            <a:pPr lvl="2"/>
            <a:r>
              <a:rPr lang="en-US" sz="1900" dirty="0">
                <a:hlinkClick r:id="rId3"/>
              </a:rPr>
              <a:t>https://aws.amazon.com/training/course-descriptions/cloud-practitioner-essentials/</a:t>
            </a:r>
            <a:endParaRPr lang="en-US" sz="4400" b="1" dirty="0">
              <a:solidFill>
                <a:srgbClr val="C00000"/>
              </a:solidFill>
            </a:endParaRPr>
          </a:p>
          <a:p>
            <a:pPr lvl="1"/>
            <a:r>
              <a:rPr lang="en-US" b="1" dirty="0"/>
              <a:t>AWS Technical Essentials</a:t>
            </a:r>
            <a:r>
              <a:rPr lang="en-US" dirty="0"/>
              <a:t> </a:t>
            </a:r>
          </a:p>
          <a:p>
            <a:pPr lvl="2"/>
            <a:r>
              <a:rPr lang="en-US" sz="1900" dirty="0">
                <a:hlinkClick r:id="rId4"/>
              </a:rPr>
              <a:t>https://aws.amazon.com/training/course-descriptions/essentials/</a:t>
            </a:r>
            <a:endParaRPr lang="en-US" sz="4000" b="1" dirty="0">
              <a:solidFill>
                <a:srgbClr val="C00000"/>
              </a:solidFill>
            </a:endParaRPr>
          </a:p>
          <a:p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AWS Academy </a:t>
            </a:r>
            <a:r>
              <a:rPr lang="en-US" sz="4000" b="1" u="sng" dirty="0">
                <a:solidFill>
                  <a:schemeClr val="accent2">
                    <a:lumMod val="75000"/>
                  </a:schemeClr>
                </a:solidFill>
              </a:rPr>
              <a:t>Cloud Architecting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(ACA)</a:t>
            </a:r>
          </a:p>
          <a:p>
            <a:pPr lvl="1"/>
            <a:r>
              <a:rPr lang="en-US" sz="4000" b="1" dirty="0">
                <a:solidFill>
                  <a:srgbClr val="C00000"/>
                </a:solidFill>
              </a:rPr>
              <a:t>AWS Certified </a:t>
            </a:r>
            <a:r>
              <a:rPr lang="en-US" sz="4000" b="1" u="sng" dirty="0">
                <a:solidFill>
                  <a:srgbClr val="C00000"/>
                </a:solidFill>
              </a:rPr>
              <a:t>Solutions Architect – Associate </a:t>
            </a:r>
            <a:br>
              <a:rPr lang="en-US" sz="4000" b="1" dirty="0">
                <a:solidFill>
                  <a:srgbClr val="C00000"/>
                </a:solidFill>
              </a:rPr>
            </a:br>
            <a:r>
              <a:rPr lang="en-US" sz="4000" b="1" dirty="0">
                <a:solidFill>
                  <a:srgbClr val="C00000"/>
                </a:solidFill>
              </a:rPr>
              <a:t>(SAA-C02) </a:t>
            </a:r>
            <a:r>
              <a:rPr lang="en-US" sz="2000" dirty="0"/>
              <a:t>(2021/05)</a:t>
            </a:r>
          </a:p>
          <a:p>
            <a:pPr lvl="1"/>
            <a:r>
              <a:rPr lang="en-US" sz="2000" dirty="0">
                <a:hlinkClick r:id="rId5"/>
              </a:rPr>
              <a:t>https://aws.amazon.com/certification/certified-solutions-architect-associate/</a:t>
            </a:r>
            <a:endParaRPr lang="en-US" sz="2000" dirty="0"/>
          </a:p>
          <a:p>
            <a:pPr lvl="1"/>
            <a:r>
              <a:rPr lang="en-US" b="1" dirty="0"/>
              <a:t>Architecting on AWS</a:t>
            </a:r>
            <a:endParaRPr lang="en-US" dirty="0"/>
          </a:p>
          <a:p>
            <a:pPr lvl="2"/>
            <a:r>
              <a:rPr lang="en-US" sz="1900" dirty="0">
                <a:hlinkClick r:id="rId6"/>
              </a:rPr>
              <a:t>https://aws.amazon.com/training/course-descriptions/architect/</a:t>
            </a:r>
            <a:endParaRPr lang="en-US" sz="2000" dirty="0"/>
          </a:p>
          <a:p>
            <a:endParaRPr lang="en-US" dirty="0">
              <a:hlinkClick r:id="rId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37B9F-81FF-4046-9B72-9A931062A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AEF7B7-2142-6A4C-A4A6-9484E7C586AD}"/>
              </a:ext>
            </a:extLst>
          </p:cNvPr>
          <p:cNvSpPr/>
          <p:nvPr/>
        </p:nvSpPr>
        <p:spPr>
          <a:xfrm>
            <a:off x="3855826" y="6381596"/>
            <a:ext cx="4968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https://aws.amazon.com/training/awsacademy/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BE0CE3-9A26-DF40-AB61-8DB685A268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2694" y="4487833"/>
            <a:ext cx="1707544" cy="17075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23801A-5C18-F14E-BB07-8ECA1998A2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2694" y="1881326"/>
            <a:ext cx="1707544" cy="17075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CB7D6DC-B900-D54F-8C05-4F406C9E1544}"/>
              </a:ext>
            </a:extLst>
          </p:cNvPr>
          <p:cNvSpPr txBox="1"/>
          <p:nvPr/>
        </p:nvSpPr>
        <p:spPr>
          <a:xfrm>
            <a:off x="10988597" y="3493043"/>
            <a:ext cx="6957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7E9624-106F-494E-A72F-D091FF1638E9}"/>
              </a:ext>
            </a:extLst>
          </p:cNvPr>
          <p:cNvSpPr txBox="1"/>
          <p:nvPr/>
        </p:nvSpPr>
        <p:spPr>
          <a:xfrm>
            <a:off x="10988597" y="951333"/>
            <a:ext cx="6957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C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98365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10" name="Picture 9" descr="qrcode.myday.png">
            <a:extLst>
              <a:ext uri="{FF2B5EF4-FFF2-40B4-BE49-F238E27FC236}">
                <a16:creationId xmlns:a16="http://schemas.microsoft.com/office/drawing/2014/main" id="{38230FA7-CD0F-BC46-BD72-9F12845D8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0393" y="5653805"/>
            <a:ext cx="1185424" cy="11854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CB6C18-77CE-B145-8DC7-B1EC8E970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98" y="1445927"/>
            <a:ext cx="1377870" cy="1671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51F3E2-8EFF-BF41-89E2-40DADA6FC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67" y="4952292"/>
            <a:ext cx="1673132" cy="1673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0C7E5A-EC88-8747-B29C-54F32DEA0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67" y="3198196"/>
            <a:ext cx="1673132" cy="1673132"/>
          </a:xfrm>
          <a:prstGeom prst="rect">
            <a:avLst/>
          </a:prstGeom>
        </p:spPr>
      </p:pic>
      <p:sp>
        <p:nvSpPr>
          <p:cNvPr id="16" name="內容版面配置區 2">
            <a:extLst>
              <a:ext uri="{FF2B5EF4-FFF2-40B4-BE49-F238E27FC236}">
                <a16:creationId xmlns:a16="http://schemas.microsoft.com/office/drawing/2014/main" id="{D7588C75-C392-1546-869A-49C9D6577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7744" y="2155016"/>
            <a:ext cx="6624736" cy="4652904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4600" b="1" dirty="0">
                <a:solidFill>
                  <a:schemeClr val="accent1"/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戴敏育 博士 </a:t>
            </a:r>
            <a:r>
              <a:rPr lang="en-US" altLang="zh-TW" sz="4100" b="1" dirty="0">
                <a:solidFill>
                  <a:schemeClr val="accent1"/>
                </a:solidFill>
                <a:latin typeface="+mn-lt"/>
              </a:rPr>
              <a:t>(Min-</a:t>
            </a:r>
            <a:r>
              <a:rPr lang="en-US" altLang="zh-TW" sz="4100" b="1" dirty="0" err="1">
                <a:solidFill>
                  <a:schemeClr val="accent1"/>
                </a:solidFill>
                <a:latin typeface="+mn-lt"/>
              </a:rPr>
              <a:t>Yuh</a:t>
            </a:r>
            <a:r>
              <a:rPr lang="en-US" altLang="zh-TW" sz="4100" b="1" dirty="0">
                <a:solidFill>
                  <a:schemeClr val="accent1"/>
                </a:solidFill>
                <a:latin typeface="+mn-lt"/>
              </a:rPr>
              <a:t> Day, Ph.D.)</a:t>
            </a:r>
            <a:endParaRPr lang="zh-TW" altLang="en-US" sz="4100" dirty="0">
              <a:solidFill>
                <a:schemeClr val="accent1"/>
              </a:solidFill>
              <a:latin typeface="+mn-lt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4600" b="1" dirty="0">
                <a:solidFill>
                  <a:schemeClr val="accent1"/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副教授</a:t>
            </a:r>
            <a:r>
              <a:rPr lang="en-US" altLang="zh-TW" sz="4100" b="1" dirty="0">
                <a:solidFill>
                  <a:schemeClr val="accent1"/>
                </a:solidFill>
                <a:latin typeface="+mn-lt"/>
              </a:rPr>
              <a:t> (Associate Professor)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TW" altLang="en-US" sz="4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4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4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lang="en-US" altLang="zh-TW" sz="4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Institute of Information Management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National Taipei University</a:t>
            </a:r>
            <a:endParaRPr lang="en-US" altLang="zh-TW" sz="19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TW" dirty="0">
              <a:latin typeface="+mn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電話： </a:t>
            </a:r>
            <a:r>
              <a:rPr lang="en-US" altLang="zh-TW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02-86741111 ext. 66873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研究室：</a:t>
            </a: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商</a:t>
            </a:r>
            <a:r>
              <a:rPr lang="en-US" altLang="zh-TW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8F12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地址：</a:t>
            </a: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zh-TW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23741 </a:t>
            </a: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新北市三峽區大學路 </a:t>
            </a:r>
            <a:r>
              <a:rPr lang="en-US" altLang="zh-TW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151 </a:t>
            </a: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號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Email</a:t>
            </a: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：</a:t>
            </a:r>
            <a:r>
              <a:rPr lang="en-US" altLang="zh-TW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myday@gm.ntpu.edu.tw</a:t>
            </a:r>
            <a:endParaRPr lang="en-US" altLang="zh-TW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網址：</a:t>
            </a:r>
            <a:r>
              <a:rPr lang="en-US" altLang="zh-TW" dirty="0">
                <a:latin typeface="+mn-lt"/>
                <a:hlinkClick r:id="rId9"/>
              </a:rPr>
              <a:t>http://web.ntpu.edu.tw/~myday/</a:t>
            </a:r>
            <a:endParaRPr lang="en-US" altLang="zh-TW" dirty="0">
              <a:latin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72578FD-AF8E-FD49-8605-1908B3CAA4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072" y="150547"/>
            <a:ext cx="962066" cy="6206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F1929A-5023-1444-BB11-A568D27149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964" y="824224"/>
            <a:ext cx="964282" cy="235043"/>
          </a:xfrm>
          <a:prstGeom prst="rect">
            <a:avLst/>
          </a:prstGeom>
        </p:spPr>
      </p:pic>
      <p:pic>
        <p:nvPicPr>
          <p:cNvPr id="19" name="Picture 4" descr="http://mail.tku.edu.tw/myday/images/Myday_Photo.jpg">
            <a:extLst>
              <a:ext uri="{FF2B5EF4-FFF2-40B4-BE49-F238E27FC236}">
                <a16:creationId xmlns:a16="http://schemas.microsoft.com/office/drawing/2014/main" id="{36472B43-91D6-4D4B-9C72-204F12E37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5525" y="2315954"/>
            <a:ext cx="1294721" cy="160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9214E0C-6C89-ED41-9F25-ECA5A1E34B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87681" y="5938749"/>
            <a:ext cx="791692" cy="791692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FC37ECC-11D7-9D4D-84A6-4C7A96BA6848}"/>
              </a:ext>
            </a:extLst>
          </p:cNvPr>
          <p:cNvSpPr txBox="1">
            <a:spLocks/>
          </p:cNvSpPr>
          <p:nvPr/>
        </p:nvSpPr>
        <p:spPr>
          <a:xfrm>
            <a:off x="1598238" y="1"/>
            <a:ext cx="8992008" cy="20740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>
                <a:solidFill>
                  <a:srgbClr val="C00000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雲端服務架構實務 </a:t>
            </a:r>
            <a:br>
              <a:rPr lang="en-US" altLang="zh-TW" sz="44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</a:rPr>
            </a:br>
            <a:r>
              <a:rPr lang="en-US" altLang="zh-TW" sz="4000" dirty="0">
                <a:solidFill>
                  <a:srgbClr val="C00000"/>
                </a:solidFill>
                <a:latin typeface="+mn-lt"/>
              </a:rPr>
              <a:t>(</a:t>
            </a:r>
            <a:r>
              <a:rPr lang="en-US" sz="4000" dirty="0">
                <a:solidFill>
                  <a:srgbClr val="C00000"/>
                </a:solidFill>
                <a:latin typeface="+mn-lt"/>
              </a:rPr>
              <a:t>Cloud Services Architecting Practices)</a:t>
            </a:r>
          </a:p>
          <a:p>
            <a:r>
              <a:rPr lang="en-US" altLang="zh-TW" dirty="0"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Contact Information</a:t>
            </a:r>
            <a:endParaRPr lang="en-US" dirty="0">
              <a:latin typeface="+mn-lt"/>
            </a:endParaRPr>
          </a:p>
        </p:txBody>
      </p:sp>
      <p:pic>
        <p:nvPicPr>
          <p:cNvPr id="24" name="Picture 5" descr="C:\Users\myday\Downloads\TKU-logo-12cm.jpg">
            <a:extLst>
              <a:ext uri="{FF2B5EF4-FFF2-40B4-BE49-F238E27FC236}">
                <a16:creationId xmlns:a16="http://schemas.microsoft.com/office/drawing/2014/main" id="{20DE2104-0C0E-CD45-AFC1-E88CC57D1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5346" y="19311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文字方塊 14">
            <a:extLst>
              <a:ext uri="{FF2B5EF4-FFF2-40B4-BE49-F238E27FC236}">
                <a16:creationId xmlns:a16="http://schemas.microsoft.com/office/drawing/2014/main" id="{060CB997-42C0-654D-8D9E-3BCA77919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734" y="164035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6" name="Picture 6" descr="C:\Users\myday\Downloads\TKU-title15cm.jpg">
            <a:extLst>
              <a:ext uri="{FF2B5EF4-FFF2-40B4-BE49-F238E27FC236}">
                <a16:creationId xmlns:a16="http://schemas.microsoft.com/office/drawing/2014/main" id="{BD695F89-412B-CC48-BD0E-23928A627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66" y="810366"/>
            <a:ext cx="13858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833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6AEDE-9936-9A49-AA7C-FC682FCCE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619" y="380957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Cloud Practitioner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(CLF-C01)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D495D-9F43-D94C-9BFC-4399B3713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FFB7478-0078-D445-97F8-9DD2D53219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410198"/>
              </p:ext>
            </p:extLst>
          </p:nvPr>
        </p:nvGraphicFramePr>
        <p:xfrm>
          <a:off x="399960" y="2034717"/>
          <a:ext cx="11547062" cy="39585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66980">
                  <a:extLst>
                    <a:ext uri="{9D8B030D-6E8A-4147-A177-3AD203B41FA5}">
                      <a16:colId xmlns:a16="http://schemas.microsoft.com/office/drawing/2014/main" val="2428135294"/>
                    </a:ext>
                  </a:extLst>
                </a:gridCol>
                <a:gridCol w="2380082">
                  <a:extLst>
                    <a:ext uri="{9D8B030D-6E8A-4147-A177-3AD203B41FA5}">
                      <a16:colId xmlns:a16="http://schemas.microsoft.com/office/drawing/2014/main" val="284185234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Domain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% of Examination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742318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u="none" strike="noStrike" dirty="0">
                          <a:effectLst/>
                        </a:rPr>
                        <a:t>Domain 1: </a:t>
                      </a:r>
                      <a:r>
                        <a:rPr lang="en-US" sz="4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Cloud Concepts</a:t>
                      </a:r>
                      <a:endParaRPr lang="en-US" sz="4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26%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9203065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u="none" strike="noStrike" dirty="0">
                          <a:effectLst/>
                        </a:rPr>
                        <a:t>Domain 2: </a:t>
                      </a:r>
                      <a:r>
                        <a:rPr lang="en-US" sz="4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Security and Compliance</a:t>
                      </a:r>
                      <a:endParaRPr lang="en-US" sz="4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25%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851479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u="none" strike="noStrike" dirty="0">
                          <a:effectLst/>
                        </a:rPr>
                        <a:t>Domain 3: </a:t>
                      </a:r>
                      <a:r>
                        <a:rPr lang="en-US" sz="4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Technology</a:t>
                      </a:r>
                      <a:endParaRPr lang="en-US" sz="4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33%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600584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4000" u="none" strike="noStrike" dirty="0">
                          <a:effectLst/>
                        </a:rPr>
                        <a:t>Domain 4: </a:t>
                      </a:r>
                      <a:r>
                        <a:rPr lang="en-US" sz="40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Billing and Pricing</a:t>
                      </a:r>
                      <a:endParaRPr lang="en-US" sz="4000" b="0" i="0" u="none" strike="noStrike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16%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670856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TOTAL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100%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7992715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AFCF886-706A-5245-AA19-E5E3887F1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06" y="219596"/>
            <a:ext cx="1707544" cy="17075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46721A-85EA-F245-B190-5D5E64B895F6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https://aws.amazon.com/certification/certified-cloud-practitioner/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3439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6AEDE-9936-9A49-AA7C-FC682FCCE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56" y="232691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Solutions Architect –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Associate (SAA-C02)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D495D-9F43-D94C-9BFC-4399B3713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151329B-9CE3-E346-BB1D-2A6E54C515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393135"/>
              </p:ext>
            </p:extLst>
          </p:nvPr>
        </p:nvGraphicFramePr>
        <p:xfrm>
          <a:off x="258417" y="1800108"/>
          <a:ext cx="11628341" cy="44648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62052">
                  <a:extLst>
                    <a:ext uri="{9D8B030D-6E8A-4147-A177-3AD203B41FA5}">
                      <a16:colId xmlns:a16="http://schemas.microsoft.com/office/drawing/2014/main" val="389078140"/>
                    </a:ext>
                  </a:extLst>
                </a:gridCol>
                <a:gridCol w="2166289">
                  <a:extLst>
                    <a:ext uri="{9D8B030D-6E8A-4147-A177-3AD203B41FA5}">
                      <a16:colId xmlns:a16="http://schemas.microsoft.com/office/drawing/2014/main" val="3199223176"/>
                    </a:ext>
                  </a:extLst>
                </a:gridCol>
              </a:tblGrid>
              <a:tr h="9844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Domain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% of Examination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73670947"/>
                  </a:ext>
                </a:extLst>
              </a:tr>
              <a:tr h="696081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Domain 1: Design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Resilient</a:t>
                      </a:r>
                      <a:r>
                        <a:rPr lang="en-US" sz="3200" u="none" strike="noStrike" dirty="0">
                          <a:effectLst/>
                        </a:rPr>
                        <a:t> Architectures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30%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16823081"/>
                  </a:ext>
                </a:extLst>
              </a:tr>
              <a:tr h="696081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Domain 2: Design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High-Performing</a:t>
                      </a:r>
                      <a:r>
                        <a:rPr lang="en-US" sz="3200" u="none" strike="noStrike" dirty="0">
                          <a:effectLst/>
                        </a:rPr>
                        <a:t> Architectures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28%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3866874"/>
                  </a:ext>
                </a:extLst>
              </a:tr>
              <a:tr h="696081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Domain 3: Specify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Secure</a:t>
                      </a:r>
                      <a:r>
                        <a:rPr lang="en-US" sz="3200" u="none" strike="noStrike" dirty="0">
                          <a:effectLst/>
                        </a:rPr>
                        <a:t> Applications and Architectures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24%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61559453"/>
                  </a:ext>
                </a:extLst>
              </a:tr>
              <a:tr h="696081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Domain 4: Design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Cost-Optimized</a:t>
                      </a:r>
                      <a:r>
                        <a:rPr lang="en-US" sz="3200" u="none" strike="noStrike" dirty="0">
                          <a:effectLst/>
                        </a:rPr>
                        <a:t> Architectures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18%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25203985"/>
                  </a:ext>
                </a:extLst>
              </a:tr>
              <a:tr h="6960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TOTAL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100%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0700236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173F2A1-6138-5446-893A-4CF0E89C5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7" y="33598"/>
            <a:ext cx="1641007" cy="1641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A305FB-62E3-1B42-AE80-50DD0091ABEA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https://aws.amazon.com/certification/certified-solutions-architect-associate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81965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https://aws.amazon.com/certification/certified-cloud-practitioner/</a:t>
            </a:r>
            <a:endParaRPr lang="en-US" sz="12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32FA12-A251-3840-8D0B-DE4423B2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619" y="380957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Cloud Practitioner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(CLF-C01)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4ADFF-361A-314F-8C4A-6256A107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498" y="2038264"/>
            <a:ext cx="4243267" cy="424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97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775012"/>
            <a:ext cx="11279352" cy="481098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Domain 1: </a:t>
            </a:r>
            <a:r>
              <a:rPr lang="en-US" b="1" dirty="0">
                <a:solidFill>
                  <a:srgbClr val="C00000"/>
                </a:solidFill>
              </a:rPr>
              <a:t>Cloud Concepts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1.1 Define the AWS Cloud and its value proposition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1.2 Identify aspects of AWS Cloud economics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1.3 List the different cloud architecture design principles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https://aws.amazon.com/certification/certified-cloud-practitioner/</a:t>
            </a:r>
            <a:endParaRPr lang="en-US" sz="12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32FA12-A251-3840-8D0B-DE4423B2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619" y="380957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Cloud Practitioner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(CLF-C01)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4ADFF-361A-314F-8C4A-6256A107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6" y="129951"/>
            <a:ext cx="1559859" cy="155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05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775012"/>
            <a:ext cx="11279352" cy="481098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Domain 2: </a:t>
            </a:r>
            <a:r>
              <a:rPr lang="en-US" b="1" dirty="0">
                <a:solidFill>
                  <a:srgbClr val="C00000"/>
                </a:solidFill>
              </a:rPr>
              <a:t>Security and Compliance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2.1 Define the AWS shared responsibility model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2.2 Define AWS Cloud security and compliance concepts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2.3 Identify AWS access management capabilities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2.4 Identify resources for security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https://aws.amazon.com/certification/certified-cloud-practitioner/</a:t>
            </a:r>
            <a:endParaRPr lang="en-US" sz="12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32FA12-A251-3840-8D0B-DE4423B2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619" y="380957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Cloud Practitioner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(CLF-C01)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4ADFF-361A-314F-8C4A-6256A107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6" y="129951"/>
            <a:ext cx="1559859" cy="155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09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775012"/>
            <a:ext cx="11279352" cy="481098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Domain 3: </a:t>
            </a:r>
            <a:r>
              <a:rPr lang="en-US" b="1" dirty="0">
                <a:solidFill>
                  <a:srgbClr val="C00000"/>
                </a:solidFill>
              </a:rPr>
              <a:t>Technology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3.1 Define methods of deploying and operating in the </a:t>
            </a:r>
            <a:br>
              <a:rPr lang="en-US" sz="3200" dirty="0"/>
            </a:br>
            <a:r>
              <a:rPr lang="en-US" sz="3200" dirty="0"/>
              <a:t>       AWS Cloud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3.2 Define the AWS global infrastructure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3.3 Identify the core AWS services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3.4 Identify resources for technology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https://aws.amazon.com/certification/certified-cloud-practitioner/</a:t>
            </a:r>
            <a:endParaRPr lang="en-US" sz="12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32FA12-A251-3840-8D0B-DE4423B2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619" y="380957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Cloud Practitioner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(CLF-C01)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4ADFF-361A-314F-8C4A-6256A107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6" y="129951"/>
            <a:ext cx="1559859" cy="155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82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775012"/>
            <a:ext cx="11279352" cy="481098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Domain 4: </a:t>
            </a:r>
            <a:r>
              <a:rPr lang="en-US" b="1" dirty="0">
                <a:solidFill>
                  <a:srgbClr val="C00000"/>
                </a:solidFill>
              </a:rPr>
              <a:t>Billing and Pricing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4.1 Compare and contrast the various pricing models for AWS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4.2 Recognize the various account structures in relation to</a:t>
            </a:r>
            <a:br>
              <a:rPr lang="en-US" sz="3200" dirty="0"/>
            </a:br>
            <a:r>
              <a:rPr lang="en-US" sz="3200" dirty="0"/>
              <a:t>       AWS billing and pricing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3200" dirty="0"/>
              <a:t>4.3 Identify resources available for billing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https://aws.amazon.com/certification/certified-cloud-practitioner/</a:t>
            </a:r>
            <a:endParaRPr lang="en-US" sz="12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32FA12-A251-3840-8D0B-DE4423B2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619" y="380957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Cloud Practitioner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(CLF-C01)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C4ADFF-361A-314F-8C4A-6256A107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06" y="129951"/>
            <a:ext cx="1559859" cy="155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654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329400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Solutions Architect –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Associate (SAA-C02)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C5F83-22C3-EB4F-9D22-71F317E7C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931" y="1804597"/>
            <a:ext cx="4110138" cy="41101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https://aws.amazon.com/certification/certified-solutions-architect-associate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44752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775012"/>
            <a:ext cx="11279352" cy="48109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/>
              <a:t>Domain 1: Design </a:t>
            </a:r>
            <a:r>
              <a:rPr lang="en-US" sz="3600" b="1" dirty="0">
                <a:solidFill>
                  <a:srgbClr val="C00000"/>
                </a:solidFill>
              </a:rPr>
              <a:t>Resilient</a:t>
            </a:r>
            <a:r>
              <a:rPr lang="en-US" sz="3600" b="1" dirty="0"/>
              <a:t> Architectures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1.1 Design a multi-tier architecture solution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1.2 Design highly available and/or fault-tolerant architectures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1.3 Design decoupling mechanisms using AWS services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1.4 Choose appropriate resilient storage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56" y="232691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Solutions Architect –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Associate (SAA-C02)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C5F83-22C3-EB4F-9D22-71F317E7C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7" y="33598"/>
            <a:ext cx="1641007" cy="1641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https://aws.amazon.com/certification/certified-solutions-architect-associate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595860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775012"/>
            <a:ext cx="11279352" cy="48109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/>
              <a:t>Domain 2: Design </a:t>
            </a:r>
            <a:r>
              <a:rPr lang="en-US" sz="3600" b="1" dirty="0">
                <a:solidFill>
                  <a:srgbClr val="C00000"/>
                </a:solidFill>
              </a:rPr>
              <a:t>High-Performing</a:t>
            </a:r>
            <a:r>
              <a:rPr lang="en-US" sz="3600" b="1" dirty="0"/>
              <a:t> Architectures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2.1 Identify elastic and scalable compute solutions for a workload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2.2 Select high-performing and scalable storage solutions for a workload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2.3 Select high-performing networking solutions for a workload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2.4 Choose high-performing database solutions for a workload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56" y="232691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Solutions Architect –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Associate (SAA-C02)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C5F83-22C3-EB4F-9D22-71F317E7C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7" y="33598"/>
            <a:ext cx="1641007" cy="1641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https://aws.amazon.com/certification/certified-solutions-architect-associate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48500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myday\Downloads\TKU-logo-12cm.jpg">
            <a:extLst>
              <a:ext uri="{FF2B5EF4-FFF2-40B4-BE49-F238E27FC236}">
                <a16:creationId xmlns:a16="http://schemas.microsoft.com/office/drawing/2014/main" id="{97729FB5-84A4-454E-9E5A-4F234870F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7826" y="842553"/>
            <a:ext cx="1963949" cy="195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字方塊 14">
            <a:extLst>
              <a:ext uri="{FF2B5EF4-FFF2-40B4-BE49-F238E27FC236}">
                <a16:creationId xmlns:a16="http://schemas.microsoft.com/office/drawing/2014/main" id="{59D2AAF7-8A0A-B64C-B750-37E94306D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6500" y="920895"/>
            <a:ext cx="270295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sz="4000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sz="40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sz="4000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sz="4000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sz="4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6" name="Picture 6" descr="C:\Users\myday\Downloads\TKU-title15cm.jpg">
            <a:extLst>
              <a:ext uri="{FF2B5EF4-FFF2-40B4-BE49-F238E27FC236}">
                <a16:creationId xmlns:a16="http://schemas.microsoft.com/office/drawing/2014/main" id="{30BD4090-B96F-5D40-8318-4AC0F64F7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248" y="2200183"/>
            <a:ext cx="2436614" cy="64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95DC9D-E4DD-0B4D-836A-0DA495BB6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438" y="1317812"/>
            <a:ext cx="5014243" cy="1270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685EF9-9B1E-344A-B042-93E9FCD36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004" y="3015178"/>
            <a:ext cx="4210060" cy="3694904"/>
          </a:xfrm>
          <a:prstGeom prst="rect">
            <a:avLst/>
          </a:prstGeom>
        </p:spPr>
      </p:pic>
      <p:sp>
        <p:nvSpPr>
          <p:cNvPr id="9" name="Cross 8">
            <a:extLst>
              <a:ext uri="{FF2B5EF4-FFF2-40B4-BE49-F238E27FC236}">
                <a16:creationId xmlns:a16="http://schemas.microsoft.com/office/drawing/2014/main" id="{6343F973-F002-5348-A6DA-FBA96354AFF9}"/>
              </a:ext>
            </a:extLst>
          </p:cNvPr>
          <p:cNvSpPr/>
          <p:nvPr/>
        </p:nvSpPr>
        <p:spPr>
          <a:xfrm>
            <a:off x="5669453" y="1514115"/>
            <a:ext cx="601883" cy="612304"/>
          </a:xfrm>
          <a:prstGeom prst="plus">
            <a:avLst>
              <a:gd name="adj" fmla="val 36538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DC26AB7-334B-7C43-BED3-A2D33ADAD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A8FB2-62C0-1D41-8256-59CB691192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3246" y="2877990"/>
            <a:ext cx="1727588" cy="2095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E8BE38-17F7-DB42-B121-AF1205BF77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5532" y="4526354"/>
            <a:ext cx="2095500" cy="2095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2589FC-264F-1A41-972F-00AEB49A2F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68870" y="4526354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63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775012"/>
            <a:ext cx="11279352" cy="48109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/>
              <a:t>Domain 3: Design </a:t>
            </a:r>
            <a:r>
              <a:rPr lang="en-US" sz="3600" b="1" dirty="0">
                <a:solidFill>
                  <a:srgbClr val="C00000"/>
                </a:solidFill>
              </a:rPr>
              <a:t>Secure</a:t>
            </a:r>
            <a:r>
              <a:rPr lang="en-US" sz="3600" b="1" dirty="0"/>
              <a:t> Applications and Architectures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/>
              <a:t>3.1 Design secure access to AWS resources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/>
              <a:t>3.2 Design secure application tiers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/>
              <a:t>3.3 Select appropriate data security options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56" y="232691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Solutions Architect –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Associate (SAA-C02)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C5F83-22C3-EB4F-9D22-71F317E7C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7" y="33598"/>
            <a:ext cx="1641007" cy="1641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https://aws.amazon.com/certification/certified-solutions-architect-associate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82968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775012"/>
            <a:ext cx="11279352" cy="48109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b="1" dirty="0"/>
              <a:t>Domain 4: Design </a:t>
            </a:r>
            <a:r>
              <a:rPr lang="en-US" sz="3600" b="1" dirty="0">
                <a:solidFill>
                  <a:srgbClr val="C00000"/>
                </a:solidFill>
              </a:rPr>
              <a:t>Cost-Optimized</a:t>
            </a:r>
            <a:r>
              <a:rPr lang="en-US" sz="3600" b="1" dirty="0"/>
              <a:t> Architectures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300" dirty="0"/>
              <a:t>4.1 Identify cost-effective storage solutions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300" dirty="0"/>
              <a:t>4.2 Identify cost-effective compute and database services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300" dirty="0"/>
              <a:t>4.3 Design cost-optimized network architectures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56" y="232691"/>
            <a:ext cx="11115261" cy="1158240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Certified Solutions Architect –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Associate (SAA-C02)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2C5F83-22C3-EB4F-9D22-71F317E7C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7" y="33598"/>
            <a:ext cx="1641007" cy="1641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CFD986-E610-A640-9FD1-27685002B72E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3"/>
              </a:rPr>
              <a:t>https://aws.amazon.com/certification/certified-solutions-architect-associate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146076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90B12-35A4-334B-8C3E-42108C720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20869"/>
          </a:xfrm>
        </p:spPr>
        <p:txBody>
          <a:bodyPr>
            <a:noAutofit/>
          </a:bodyPr>
          <a:lstStyle/>
          <a:p>
            <a:r>
              <a:rPr lang="en-US" sz="9600" dirty="0">
                <a:latin typeface="+mn-lt"/>
              </a:rPr>
              <a:t>AWS </a:t>
            </a:r>
            <a:br>
              <a:rPr lang="en-US" sz="9600" dirty="0">
                <a:latin typeface="+mn-lt"/>
              </a:rPr>
            </a:br>
            <a:r>
              <a:rPr lang="en-US" sz="9600" dirty="0">
                <a:latin typeface="+mn-lt"/>
              </a:rPr>
              <a:t>Academy </a:t>
            </a:r>
            <a:br>
              <a:rPr lang="en-US" sz="9600" dirty="0">
                <a:latin typeface="+mn-lt"/>
              </a:rPr>
            </a:br>
            <a:r>
              <a:rPr lang="en-US" sz="9600" dirty="0">
                <a:solidFill>
                  <a:srgbClr val="C00000"/>
                </a:solidFill>
                <a:latin typeface="+mn-lt"/>
              </a:rPr>
              <a:t>Cloud Architecting </a:t>
            </a:r>
            <a:br>
              <a:rPr lang="en-US" sz="9600" dirty="0">
                <a:latin typeface="+mn-lt"/>
              </a:rPr>
            </a:br>
            <a:r>
              <a:rPr lang="en-US" sz="9600" dirty="0">
                <a:latin typeface="+mn-lt"/>
              </a:rPr>
              <a:t>(ACA)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02C42-B116-1240-A045-1228A1BC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683C6B-6D3A-284B-AFA0-9157CC7C5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401" y="145619"/>
            <a:ext cx="1905000" cy="48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C45EDF-86CA-9441-A614-EB2BBC461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" y="66502"/>
            <a:ext cx="3158836" cy="315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196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ECB0E-A7C7-4A4F-BFC9-E149DBA45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13" y="199505"/>
            <a:ext cx="11205556" cy="1330037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AWS Academy </a:t>
            </a:r>
            <a:r>
              <a:rPr lang="en-US" sz="4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 Architecting </a:t>
            </a:r>
            <a:b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(ACA) Course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DA8AE-DB90-464B-97E3-7EA0F2723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513" y="1679171"/>
            <a:ext cx="11371811" cy="4688378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Module 0 (Optional): AWS Service Review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Module 1: Course Welcome and Overview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Module 2: Designing the Network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Module 3: Designing for High Availability – Section 1 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Module 4: Designing for High Availability with Scaling – Section2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Module 5: Automating Your Infrastructure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Module 6: Decoupling Your Infrastructure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Module 7: Designing Web-Scale Media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D3531-562A-0844-8D41-30EB4C950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958748-87A0-4A46-837B-8BB1A7D89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401" y="145619"/>
            <a:ext cx="1905000" cy="482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0209C0-D4B7-FA49-9FE3-657D3ED33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" y="66502"/>
            <a:ext cx="1197033" cy="11970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E7282C-9723-4147-8C48-3B10D78F4BA1}"/>
              </a:ext>
            </a:extLst>
          </p:cNvPr>
          <p:cNvSpPr/>
          <p:nvPr/>
        </p:nvSpPr>
        <p:spPr>
          <a:xfrm>
            <a:off x="4065401" y="6517178"/>
            <a:ext cx="40611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4"/>
              </a:rPr>
              <a:t>https://aws.amazon.com/training/awsacademy/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973653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ECB0E-A7C7-4A4F-BFC9-E149DBA45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13" y="199505"/>
            <a:ext cx="11205556" cy="1330037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AWS Academy </a:t>
            </a:r>
            <a:r>
              <a:rPr lang="en-US" sz="4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 Architecting </a:t>
            </a:r>
            <a:b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(ACA) Course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DA8AE-DB90-464B-97E3-7EA0F2723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513" y="1679171"/>
            <a:ext cx="11371811" cy="4688378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Module 8: Well-Architected Framework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Module 9: Well-Architected Pillar 1 - Operational Excellence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Module 10: Well-Architected Pillar 2 - Security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Module 11: Well-Architected Pillar 3 - Reliability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Module 12: Well-Architected Pillar 4 - Performance Efficiency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Module 13: Well-Architected Pillar 5 - Cost-Optimization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Module 14: Troubleshooting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Module 15: Design Patterns and Sample Architectures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D3531-562A-0844-8D41-30EB4C950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958748-87A0-4A46-837B-8BB1A7D89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401" y="145619"/>
            <a:ext cx="1905000" cy="482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0209C0-D4B7-FA49-9FE3-657D3ED33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" y="66502"/>
            <a:ext cx="1197033" cy="119703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E7282C-9723-4147-8C48-3B10D78F4BA1}"/>
              </a:ext>
            </a:extLst>
          </p:cNvPr>
          <p:cNvSpPr/>
          <p:nvPr/>
        </p:nvSpPr>
        <p:spPr>
          <a:xfrm>
            <a:off x="4065401" y="6517178"/>
            <a:ext cx="40611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4"/>
              </a:rPr>
              <a:t>https://aws.amazon.com/training/awsacademy/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493868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133061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Products and 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https://aws.amazon.com/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3062E1-EA12-2949-A54D-E65A1AF34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63" y="1069088"/>
            <a:ext cx="11297957" cy="5459683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1E2CCE9-A1B5-F740-93E6-5417FD0DCE7B}"/>
              </a:ext>
            </a:extLst>
          </p:cNvPr>
          <p:cNvSpPr/>
          <p:nvPr/>
        </p:nvSpPr>
        <p:spPr>
          <a:xfrm>
            <a:off x="2690847" y="2006619"/>
            <a:ext cx="1853018" cy="10240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88C14F8-9E26-F049-ABAD-279E7A328336}"/>
              </a:ext>
            </a:extLst>
          </p:cNvPr>
          <p:cNvSpPr/>
          <p:nvPr/>
        </p:nvSpPr>
        <p:spPr>
          <a:xfrm>
            <a:off x="7443382" y="2006619"/>
            <a:ext cx="1853018" cy="10240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A46E76C-9868-5843-B39D-611B84467E59}"/>
              </a:ext>
            </a:extLst>
          </p:cNvPr>
          <p:cNvSpPr/>
          <p:nvPr/>
        </p:nvSpPr>
        <p:spPr>
          <a:xfrm>
            <a:off x="7443382" y="5469297"/>
            <a:ext cx="1853018" cy="10240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3B5DD96-40C6-A140-B7A7-B24E77A3CD68}"/>
              </a:ext>
            </a:extLst>
          </p:cNvPr>
          <p:cNvSpPr/>
          <p:nvPr/>
        </p:nvSpPr>
        <p:spPr>
          <a:xfrm>
            <a:off x="7443382" y="4271199"/>
            <a:ext cx="1853018" cy="10240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5C741E2-D27A-0F41-B20D-0649FD567064}"/>
              </a:ext>
            </a:extLst>
          </p:cNvPr>
          <p:cNvSpPr/>
          <p:nvPr/>
        </p:nvSpPr>
        <p:spPr>
          <a:xfrm>
            <a:off x="5085238" y="5469297"/>
            <a:ext cx="1853018" cy="10240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397F7C6-D19B-4D46-93B4-3F09030B306C}"/>
              </a:ext>
            </a:extLst>
          </p:cNvPr>
          <p:cNvSpPr/>
          <p:nvPr/>
        </p:nvSpPr>
        <p:spPr>
          <a:xfrm>
            <a:off x="7443382" y="916829"/>
            <a:ext cx="1853018" cy="10240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08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133061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Compute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https://aws.amazon.com/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30133A-2E3D-D44A-BC7D-7D633CDA3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24" y="1204761"/>
            <a:ext cx="11914800" cy="51857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087917-6745-8647-A516-ABD7D1429445}"/>
              </a:ext>
            </a:extLst>
          </p:cNvPr>
          <p:cNvSpPr/>
          <p:nvPr/>
        </p:nvSpPr>
        <p:spPr>
          <a:xfrm>
            <a:off x="233091" y="1204761"/>
            <a:ext cx="2419361" cy="1061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2F01DA-1B30-5B4E-B9D2-AB8914B50C3A}"/>
              </a:ext>
            </a:extLst>
          </p:cNvPr>
          <p:cNvSpPr/>
          <p:nvPr/>
        </p:nvSpPr>
        <p:spPr>
          <a:xfrm>
            <a:off x="4679699" y="1204762"/>
            <a:ext cx="7091754" cy="10240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5C18778-3F12-FC42-A960-77DB9FBE3E97}"/>
              </a:ext>
            </a:extLst>
          </p:cNvPr>
          <p:cNvSpPr/>
          <p:nvPr/>
        </p:nvSpPr>
        <p:spPr>
          <a:xfrm>
            <a:off x="2986268" y="1204761"/>
            <a:ext cx="1261641" cy="10240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CF2D98C-C826-7D45-B505-38C60196EA06}"/>
              </a:ext>
            </a:extLst>
          </p:cNvPr>
          <p:cNvSpPr/>
          <p:nvPr/>
        </p:nvSpPr>
        <p:spPr>
          <a:xfrm>
            <a:off x="601883" y="2424295"/>
            <a:ext cx="2743200" cy="5966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F319CE8-0329-2B41-8B57-435740CD21FC}"/>
              </a:ext>
            </a:extLst>
          </p:cNvPr>
          <p:cNvSpPr/>
          <p:nvPr/>
        </p:nvSpPr>
        <p:spPr>
          <a:xfrm>
            <a:off x="601883" y="3216508"/>
            <a:ext cx="2743200" cy="5966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5CDD0B3-06F7-E944-9BF4-B7F228707479}"/>
              </a:ext>
            </a:extLst>
          </p:cNvPr>
          <p:cNvSpPr/>
          <p:nvPr/>
        </p:nvSpPr>
        <p:spPr>
          <a:xfrm>
            <a:off x="601883" y="4931470"/>
            <a:ext cx="2743200" cy="5966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397143E-D797-A54E-A9A5-05BD185E716B}"/>
              </a:ext>
            </a:extLst>
          </p:cNvPr>
          <p:cNvSpPr/>
          <p:nvPr/>
        </p:nvSpPr>
        <p:spPr>
          <a:xfrm>
            <a:off x="4714424" y="2375371"/>
            <a:ext cx="2743200" cy="5966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314A8AC-3BA5-2049-885D-D7FD7F96B185}"/>
              </a:ext>
            </a:extLst>
          </p:cNvPr>
          <p:cNvSpPr/>
          <p:nvPr/>
        </p:nvSpPr>
        <p:spPr>
          <a:xfrm>
            <a:off x="4727929" y="4101926"/>
            <a:ext cx="2743200" cy="5966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4A5141C-AC18-2E43-A114-217CFAA1324F}"/>
              </a:ext>
            </a:extLst>
          </p:cNvPr>
          <p:cNvSpPr/>
          <p:nvPr/>
        </p:nvSpPr>
        <p:spPr>
          <a:xfrm>
            <a:off x="8715737" y="3251191"/>
            <a:ext cx="2937893" cy="5966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26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133061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Database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https://aws.amazon.com/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DCD9FC-DEBD-EE4F-BC25-49AC702A3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28577"/>
            <a:ext cx="12192000" cy="511277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13C665E-2CB9-3041-8D34-AC655EBDA9C0}"/>
              </a:ext>
            </a:extLst>
          </p:cNvPr>
          <p:cNvSpPr/>
          <p:nvPr/>
        </p:nvSpPr>
        <p:spPr>
          <a:xfrm>
            <a:off x="10515598" y="1264395"/>
            <a:ext cx="1451113" cy="11706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15D147B-0C9C-BC4E-93A2-7419FF124DE0}"/>
              </a:ext>
            </a:extLst>
          </p:cNvPr>
          <p:cNvSpPr/>
          <p:nvPr/>
        </p:nvSpPr>
        <p:spPr>
          <a:xfrm>
            <a:off x="8094981" y="1371230"/>
            <a:ext cx="1261641" cy="10240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120A59B-FEAC-1B42-82C0-67FF1F7D19FF}"/>
              </a:ext>
            </a:extLst>
          </p:cNvPr>
          <p:cNvSpPr/>
          <p:nvPr/>
        </p:nvSpPr>
        <p:spPr>
          <a:xfrm>
            <a:off x="85240" y="2587239"/>
            <a:ext cx="3566550" cy="7138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F8F7D2-9B4F-2341-8122-014C23817D0D}"/>
              </a:ext>
            </a:extLst>
          </p:cNvPr>
          <p:cNvSpPr/>
          <p:nvPr/>
        </p:nvSpPr>
        <p:spPr>
          <a:xfrm>
            <a:off x="99139" y="1325051"/>
            <a:ext cx="7358485" cy="1070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486CCCE-2C3A-F041-96E2-F707FC0648F7}"/>
              </a:ext>
            </a:extLst>
          </p:cNvPr>
          <p:cNvSpPr/>
          <p:nvPr/>
        </p:nvSpPr>
        <p:spPr>
          <a:xfrm>
            <a:off x="85240" y="3779398"/>
            <a:ext cx="3566550" cy="5966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4AC4EB6-A9DB-CE42-8427-40D2BAC66B0F}"/>
              </a:ext>
            </a:extLst>
          </p:cNvPr>
          <p:cNvSpPr/>
          <p:nvPr/>
        </p:nvSpPr>
        <p:spPr>
          <a:xfrm>
            <a:off x="99139" y="5806533"/>
            <a:ext cx="3566550" cy="59669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35EAD34-6BD7-9244-8463-71FCD966E946}"/>
              </a:ext>
            </a:extLst>
          </p:cNvPr>
          <p:cNvSpPr/>
          <p:nvPr/>
        </p:nvSpPr>
        <p:spPr>
          <a:xfrm>
            <a:off x="4312724" y="4749111"/>
            <a:ext cx="3566550" cy="681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C55D97D-5BC5-534F-A1C3-12F752DA5D3B}"/>
              </a:ext>
            </a:extLst>
          </p:cNvPr>
          <p:cNvSpPr/>
          <p:nvPr/>
        </p:nvSpPr>
        <p:spPr>
          <a:xfrm>
            <a:off x="4312724" y="2620086"/>
            <a:ext cx="3566550" cy="681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189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133061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Storage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https://aws.amazon.com/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C1243C-8FAE-C144-853B-73FCA38C9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86" y="1328576"/>
            <a:ext cx="12103514" cy="4968693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E5CF4E7-8CD5-BF47-933C-B7172F4BEE8D}"/>
              </a:ext>
            </a:extLst>
          </p:cNvPr>
          <p:cNvSpPr/>
          <p:nvPr/>
        </p:nvSpPr>
        <p:spPr>
          <a:xfrm>
            <a:off x="8247585" y="1356712"/>
            <a:ext cx="1445055" cy="107988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A884ED-4A48-014D-8E3F-D30EFADD3961}"/>
              </a:ext>
            </a:extLst>
          </p:cNvPr>
          <p:cNvSpPr/>
          <p:nvPr/>
        </p:nvSpPr>
        <p:spPr>
          <a:xfrm>
            <a:off x="99139" y="1325051"/>
            <a:ext cx="7358485" cy="12950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6DD427F-2A1D-7043-9954-45B35FB94669}"/>
              </a:ext>
            </a:extLst>
          </p:cNvPr>
          <p:cNvSpPr/>
          <p:nvPr/>
        </p:nvSpPr>
        <p:spPr>
          <a:xfrm>
            <a:off x="4399172" y="2812076"/>
            <a:ext cx="3566550" cy="681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8B32ECD-5044-F84C-B977-21A4FA6F9770}"/>
              </a:ext>
            </a:extLst>
          </p:cNvPr>
          <p:cNvSpPr/>
          <p:nvPr/>
        </p:nvSpPr>
        <p:spPr>
          <a:xfrm>
            <a:off x="88486" y="2812076"/>
            <a:ext cx="3566550" cy="681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67FC7C1-CC65-664B-8216-57A54F265C10}"/>
              </a:ext>
            </a:extLst>
          </p:cNvPr>
          <p:cNvSpPr/>
          <p:nvPr/>
        </p:nvSpPr>
        <p:spPr>
          <a:xfrm>
            <a:off x="9242473" y="2823796"/>
            <a:ext cx="2884941" cy="681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17916C8-1953-CB44-B3B5-D4305E3B61D8}"/>
              </a:ext>
            </a:extLst>
          </p:cNvPr>
          <p:cNvSpPr/>
          <p:nvPr/>
        </p:nvSpPr>
        <p:spPr>
          <a:xfrm>
            <a:off x="9268261" y="3721785"/>
            <a:ext cx="2884941" cy="681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5DDD58A-6B2D-194D-98B0-A774A56EEAB7}"/>
              </a:ext>
            </a:extLst>
          </p:cNvPr>
          <p:cNvSpPr/>
          <p:nvPr/>
        </p:nvSpPr>
        <p:spPr>
          <a:xfrm>
            <a:off x="9251845" y="4661974"/>
            <a:ext cx="2884941" cy="681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686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133061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Networking </a:t>
            </a:r>
            <a:r>
              <a:rPr lang="en-US" sz="4400" b="1" dirty="0">
                <a:latin typeface="+mn-lt"/>
              </a:rPr>
              <a:t>&amp; Content </a:t>
            </a:r>
            <a:r>
              <a:rPr lang="en-US" sz="4400" b="1" dirty="0" err="1">
                <a:latin typeface="+mn-lt"/>
              </a:rPr>
              <a:t>Dilivery</a:t>
            </a:r>
            <a:endParaRPr lang="en-US" sz="4400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https://aws.amazon.com/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CF8AA2-4414-4D42-BB35-DC4CEA877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62" y="1080678"/>
            <a:ext cx="12033066" cy="475950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BF7870E-1811-7647-9191-E567C4372D8D}"/>
              </a:ext>
            </a:extLst>
          </p:cNvPr>
          <p:cNvSpPr/>
          <p:nvPr/>
        </p:nvSpPr>
        <p:spPr>
          <a:xfrm>
            <a:off x="7532534" y="1087161"/>
            <a:ext cx="2019429" cy="11042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427F91-B8FF-D745-8105-D5A95AA85B84}"/>
              </a:ext>
            </a:extLst>
          </p:cNvPr>
          <p:cNvSpPr/>
          <p:nvPr/>
        </p:nvSpPr>
        <p:spPr>
          <a:xfrm>
            <a:off x="198127" y="1040982"/>
            <a:ext cx="6680976" cy="1070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257CDC5-DAFA-024B-B462-54FE0138C33F}"/>
              </a:ext>
            </a:extLst>
          </p:cNvPr>
          <p:cNvSpPr/>
          <p:nvPr/>
        </p:nvSpPr>
        <p:spPr>
          <a:xfrm>
            <a:off x="198126" y="2479135"/>
            <a:ext cx="3368423" cy="681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42B9B2-AE37-EC49-AECE-7787B6EA59A2}"/>
              </a:ext>
            </a:extLst>
          </p:cNvPr>
          <p:cNvSpPr/>
          <p:nvPr/>
        </p:nvSpPr>
        <p:spPr>
          <a:xfrm>
            <a:off x="9814643" y="1080678"/>
            <a:ext cx="2321085" cy="10701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7801703-7FC8-F344-B3F7-A8311713E859}"/>
              </a:ext>
            </a:extLst>
          </p:cNvPr>
          <p:cNvSpPr/>
          <p:nvPr/>
        </p:nvSpPr>
        <p:spPr>
          <a:xfrm>
            <a:off x="209847" y="3334920"/>
            <a:ext cx="3368423" cy="681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B1A95D2-ABE3-D74D-A5F4-171E6CAAD4AE}"/>
              </a:ext>
            </a:extLst>
          </p:cNvPr>
          <p:cNvSpPr/>
          <p:nvPr/>
        </p:nvSpPr>
        <p:spPr>
          <a:xfrm>
            <a:off x="4164111" y="2479135"/>
            <a:ext cx="3756000" cy="681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0303814-9D2E-474F-A18D-28D8FBF0BE29}"/>
              </a:ext>
            </a:extLst>
          </p:cNvPr>
          <p:cNvSpPr/>
          <p:nvPr/>
        </p:nvSpPr>
        <p:spPr>
          <a:xfrm>
            <a:off x="4164112" y="4255776"/>
            <a:ext cx="3756000" cy="681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4E3C84E-FF83-7740-9209-8B55AA6849AE}"/>
              </a:ext>
            </a:extLst>
          </p:cNvPr>
          <p:cNvSpPr/>
          <p:nvPr/>
        </p:nvSpPr>
        <p:spPr>
          <a:xfrm>
            <a:off x="4164111" y="5045658"/>
            <a:ext cx="3756000" cy="681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C0F8D05-88DC-C24A-9548-A8A9DB66C6BE}"/>
              </a:ext>
            </a:extLst>
          </p:cNvPr>
          <p:cNvSpPr/>
          <p:nvPr/>
        </p:nvSpPr>
        <p:spPr>
          <a:xfrm>
            <a:off x="8335450" y="2465096"/>
            <a:ext cx="3756000" cy="681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27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A5295-E8BE-6D4D-9CAF-8AD1DDBEA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9041"/>
            <a:ext cx="10515600" cy="4007921"/>
          </a:xfrm>
        </p:spPr>
        <p:txBody>
          <a:bodyPr>
            <a:normAutofit lnSpcReduction="10000"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zh-TW" altLang="en-US" sz="3200" dirty="0">
                <a:latin typeface="Calibri" pitchFamily="34" charset="0"/>
                <a:ea typeface="標楷體" pitchFamily="65" charset="-120"/>
              </a:rPr>
              <a:t>課程名稱：</a:t>
            </a:r>
            <a:r>
              <a:rPr lang="zh-TW" altLang="en-US" sz="3200" b="1" dirty="0">
                <a:solidFill>
                  <a:srgbClr val="C00000"/>
                </a:solidFill>
                <a:latin typeface="Calibri" pitchFamily="34" charset="0"/>
                <a:ea typeface="標楷體" pitchFamily="65" charset="-120"/>
              </a:rPr>
              <a:t>雲端服務架構實務</a:t>
            </a:r>
            <a:br>
              <a:rPr lang="en-US" altLang="zh-TW" sz="3200" b="1" dirty="0">
                <a:solidFill>
                  <a:srgbClr val="C00000"/>
                </a:solidFill>
                <a:latin typeface="Calibri" pitchFamily="34" charset="0"/>
                <a:ea typeface="標楷體" pitchFamily="65" charset="-120"/>
              </a:rPr>
            </a:br>
            <a:r>
              <a:rPr lang="en-US" altLang="zh-TW" sz="3200" b="1" dirty="0">
                <a:solidFill>
                  <a:srgbClr val="C00000"/>
                </a:solidFill>
                <a:latin typeface="Calibri" pitchFamily="34" charset="0"/>
                <a:ea typeface="標楷體" pitchFamily="65" charset="-120"/>
              </a:rPr>
              <a:t>                      (Cloud Services Architecting Practices)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zh-TW" altLang="en-US" sz="3200" dirty="0">
                <a:latin typeface="Calibri" pitchFamily="34" charset="0"/>
                <a:ea typeface="標楷體" pitchFamily="65" charset="-120"/>
              </a:rPr>
              <a:t>授課教師：戴敏育 </a:t>
            </a:r>
            <a:r>
              <a:rPr lang="en-US" altLang="zh-TW" sz="3200" dirty="0">
                <a:latin typeface="Calibri" pitchFamily="34" charset="0"/>
                <a:ea typeface="標楷體" pitchFamily="65" charset="-120"/>
              </a:rPr>
              <a:t>(Min-</a:t>
            </a:r>
            <a:r>
              <a:rPr lang="en-US" altLang="zh-TW" sz="3200" dirty="0" err="1">
                <a:latin typeface="Calibri" pitchFamily="34" charset="0"/>
                <a:ea typeface="標楷體" pitchFamily="65" charset="-120"/>
              </a:rPr>
              <a:t>Yuh</a:t>
            </a:r>
            <a:r>
              <a:rPr lang="en-US" altLang="zh-TW" sz="3200" dirty="0">
                <a:latin typeface="Calibri" pitchFamily="34" charset="0"/>
                <a:ea typeface="標楷體" pitchFamily="65" charset="-120"/>
              </a:rPr>
              <a:t> Day)</a:t>
            </a:r>
            <a:endParaRPr lang="zh-TW" altLang="zh-TW" sz="3200" dirty="0">
              <a:latin typeface="Calibri" pitchFamily="34" charset="0"/>
              <a:ea typeface="標楷體" pitchFamily="65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zh-TW" altLang="en-US" sz="3200" dirty="0">
                <a:latin typeface="Calibri" pitchFamily="34" charset="0"/>
                <a:ea typeface="標楷體" pitchFamily="65" charset="-120"/>
              </a:rPr>
              <a:t>開課系級：資管四</a:t>
            </a:r>
            <a:r>
              <a:rPr lang="en-US" altLang="zh-TW" sz="3200" dirty="0">
                <a:latin typeface="Calibri" pitchFamily="34" charset="0"/>
                <a:ea typeface="標楷體" pitchFamily="65" charset="-120"/>
              </a:rPr>
              <a:t>P</a:t>
            </a:r>
            <a:r>
              <a:rPr lang="zh-TW" altLang="en-US" sz="3200" dirty="0">
                <a:latin typeface="Calibri" pitchFamily="34" charset="0"/>
                <a:ea typeface="標楷體" pitchFamily="65" charset="-120"/>
              </a:rPr>
              <a:t> </a:t>
            </a:r>
            <a:r>
              <a:rPr lang="en-US" altLang="zh-TW" sz="3200" dirty="0">
                <a:latin typeface="Calibri" pitchFamily="34" charset="0"/>
                <a:ea typeface="標楷體" pitchFamily="65" charset="-120"/>
              </a:rPr>
              <a:t>(TLMXB4P) (M2436) (2779)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zh-TW" altLang="en-US" sz="3200" dirty="0">
                <a:latin typeface="Calibri" pitchFamily="34" charset="0"/>
                <a:ea typeface="標楷體" pitchFamily="65" charset="-120"/>
              </a:rPr>
              <a:t>開課資料：選修 單學期 </a:t>
            </a:r>
            <a:r>
              <a:rPr lang="en-US" altLang="zh-TW" sz="3200" dirty="0">
                <a:latin typeface="Calibri" pitchFamily="34" charset="0"/>
                <a:ea typeface="標楷體" pitchFamily="65" charset="-120"/>
              </a:rPr>
              <a:t>2 </a:t>
            </a:r>
            <a:r>
              <a:rPr lang="zh-TW" altLang="en-US" sz="3200" dirty="0">
                <a:latin typeface="Calibri" pitchFamily="34" charset="0"/>
                <a:ea typeface="標楷體" pitchFamily="65" charset="-120"/>
              </a:rPr>
              <a:t>學分</a:t>
            </a:r>
            <a:br>
              <a:rPr lang="en-US" altLang="zh-TW" sz="3200" dirty="0">
                <a:latin typeface="Calibri" pitchFamily="34" charset="0"/>
                <a:ea typeface="標楷體" pitchFamily="65" charset="-120"/>
              </a:rPr>
            </a:br>
            <a:r>
              <a:rPr lang="en-US" altLang="zh-TW" sz="3200" dirty="0">
                <a:latin typeface="Calibri" pitchFamily="34" charset="0"/>
                <a:ea typeface="標楷體" pitchFamily="65" charset="-120"/>
              </a:rPr>
              <a:t>                      </a:t>
            </a:r>
            <a:r>
              <a:rPr lang="zh-TW" altLang="en-US" sz="3200" dirty="0">
                <a:latin typeface="Calibri" pitchFamily="34" charset="0"/>
                <a:ea typeface="標楷體" pitchFamily="65" charset="-120"/>
              </a:rPr>
              <a:t> </a:t>
            </a:r>
            <a:r>
              <a:rPr lang="en-US" altLang="zh-TW" sz="3200" dirty="0">
                <a:latin typeface="Calibri" pitchFamily="34" charset="0"/>
                <a:ea typeface="標楷體" pitchFamily="65" charset="-120"/>
              </a:rPr>
              <a:t>(2 Credits, Elective)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zh-TW" altLang="en-US" sz="3200" dirty="0">
                <a:latin typeface="Calibri" pitchFamily="34" charset="0"/>
                <a:ea typeface="標楷體" pitchFamily="65" charset="-120"/>
              </a:rPr>
              <a:t>上課時間：</a:t>
            </a:r>
            <a:r>
              <a:rPr lang="zh-TW" altLang="en-US" sz="3200" dirty="0">
                <a:solidFill>
                  <a:schemeClr val="accent1"/>
                </a:solidFill>
                <a:latin typeface="Calibri" pitchFamily="34" charset="0"/>
                <a:ea typeface="標楷體" pitchFamily="65" charset="-120"/>
              </a:rPr>
              <a:t>週四 </a:t>
            </a:r>
            <a:r>
              <a:rPr lang="en-US" altLang="zh-TW" sz="3200" dirty="0">
                <a:solidFill>
                  <a:schemeClr val="accent1"/>
                </a:solidFill>
                <a:latin typeface="Calibri" pitchFamily="34" charset="0"/>
                <a:ea typeface="標楷體" pitchFamily="65" charset="-120"/>
              </a:rPr>
              <a:t>Thu 9, 10 </a:t>
            </a:r>
            <a:r>
              <a:rPr lang="cs-CZ" altLang="zh-TW" sz="3200" dirty="0">
                <a:solidFill>
                  <a:schemeClr val="accent1"/>
                </a:solidFill>
                <a:latin typeface="Calibri" pitchFamily="34" charset="0"/>
                <a:ea typeface="標楷體" pitchFamily="65" charset="-120"/>
              </a:rPr>
              <a:t>(16:10-18:00)</a:t>
            </a:r>
            <a:endParaRPr lang="en-US" altLang="zh-TW" sz="3200" dirty="0">
              <a:solidFill>
                <a:schemeClr val="accent1"/>
              </a:solidFill>
              <a:latin typeface="Calibri" pitchFamily="34" charset="0"/>
              <a:ea typeface="標楷體" pitchFamily="65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zh-TW" altLang="en-US" dirty="0">
                <a:latin typeface="Calibri" pitchFamily="34" charset="0"/>
                <a:ea typeface="標楷體" pitchFamily="65" charset="-120"/>
              </a:rPr>
              <a:t>上課地點：</a:t>
            </a:r>
            <a:r>
              <a:rPr lang="cs-CZ" altLang="zh-TW" dirty="0">
                <a:latin typeface="Calibri" pitchFamily="34" charset="0"/>
                <a:ea typeface="標楷體" pitchFamily="65" charset="-120"/>
              </a:rPr>
              <a:t> </a:t>
            </a:r>
            <a:r>
              <a:rPr lang="en-US" altLang="zh-TW" dirty="0">
                <a:solidFill>
                  <a:schemeClr val="accent1"/>
                </a:solidFill>
                <a:latin typeface="Calibri" pitchFamily="34" charset="0"/>
                <a:ea typeface="標楷體" pitchFamily="65" charset="-120"/>
              </a:rPr>
              <a:t>B216 (</a:t>
            </a:r>
            <a:r>
              <a:rPr lang="zh-TW" altLang="en-US" dirty="0">
                <a:solidFill>
                  <a:schemeClr val="accent1"/>
                </a:solidFill>
                <a:latin typeface="Calibri" pitchFamily="34" charset="0"/>
                <a:ea typeface="標楷體" pitchFamily="65" charset="-120"/>
              </a:rPr>
              <a:t>淡江大學淡水校園</a:t>
            </a:r>
            <a:r>
              <a:rPr lang="en-US" altLang="zh-TW" dirty="0">
                <a:solidFill>
                  <a:schemeClr val="accent1"/>
                </a:solidFill>
                <a:latin typeface="Calibri" pitchFamily="34" charset="0"/>
                <a:ea typeface="標楷體" pitchFamily="65" charset="-120"/>
              </a:rPr>
              <a:t>)</a:t>
            </a:r>
            <a:endParaRPr lang="en-US" dirty="0">
              <a:solidFill>
                <a:schemeClr val="accent1"/>
              </a:solidFill>
              <a:latin typeface="Calibri" pitchFamily="34" charset="0"/>
              <a:ea typeface="標楷體" pitchFamily="65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en-US" sz="3200" dirty="0"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49E450C-4E95-FD44-9127-F93442E1C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796"/>
            <a:ext cx="10515600" cy="199892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zh-TW" sz="49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0"/>
                <a:ea typeface="標楷體" pitchFamily="65" charset="-120"/>
              </a:rPr>
              <a:t>淡江大學</a:t>
            </a:r>
            <a:r>
              <a:rPr lang="en-US" altLang="zh-TW" sz="49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0"/>
                <a:ea typeface="標楷體" pitchFamily="65" charset="-120"/>
              </a:rPr>
              <a:t>109</a:t>
            </a:r>
            <a:r>
              <a:rPr lang="zh-TW" altLang="zh-TW" sz="49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0"/>
                <a:ea typeface="標楷體" pitchFamily="65" charset="-120"/>
              </a:rPr>
              <a:t>學年度第</a:t>
            </a:r>
            <a:r>
              <a:rPr lang="en-US" altLang="zh-TW" sz="49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0"/>
                <a:ea typeface="標楷體" pitchFamily="65" charset="-120"/>
              </a:rPr>
              <a:t>2</a:t>
            </a:r>
            <a:r>
              <a:rPr lang="zh-TW" altLang="zh-TW" sz="49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0"/>
                <a:ea typeface="標楷體" pitchFamily="65" charset="-120"/>
              </a:rPr>
              <a:t>學期</a:t>
            </a:r>
            <a:br>
              <a:rPr lang="en-US" altLang="zh-TW" sz="49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0"/>
                <a:ea typeface="標楷體" pitchFamily="65" charset="-120"/>
              </a:rPr>
            </a:br>
            <a:r>
              <a:rPr lang="zh-TW" altLang="zh-TW" sz="49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0"/>
                <a:ea typeface="標楷體" pitchFamily="65" charset="-120"/>
              </a:rPr>
              <a:t>課程教學計畫表</a:t>
            </a:r>
            <a:br>
              <a:rPr lang="en-US" altLang="zh-TW" sz="49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0"/>
                <a:ea typeface="標楷體" pitchFamily="65" charset="-120"/>
              </a:rPr>
            </a:br>
            <a:r>
              <a:rPr lang="en-US" altLang="zh-TW" sz="49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0"/>
                <a:ea typeface="標楷體" pitchFamily="65" charset="-120"/>
              </a:rPr>
              <a:t> Spring 2021 (2021.02 - 2021.06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9E549708-C59F-A14F-BFD1-E9748F08F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8547" y="658599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 dirty="0"/>
          </a:p>
        </p:txBody>
      </p:sp>
      <p:pic>
        <p:nvPicPr>
          <p:cNvPr id="10" name="Picture 5" descr="C:\Users\myday\Downloads\TKU-logo-12cm.jpg">
            <a:extLst>
              <a:ext uri="{FF2B5EF4-FFF2-40B4-BE49-F238E27FC236}">
                <a16:creationId xmlns:a16="http://schemas.microsoft.com/office/drawing/2014/main" id="{766BE0B2-73F7-6E4D-8A1A-54ECCEEA9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78" y="9372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文字方塊 14">
            <a:extLst>
              <a:ext uri="{FF2B5EF4-FFF2-40B4-BE49-F238E27FC236}">
                <a16:creationId xmlns:a16="http://schemas.microsoft.com/office/drawing/2014/main" id="{5262C206-1B78-8240-A27E-78A6A5D8E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66" y="64645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86D1AD-6549-6242-9E6C-25BEB4A9F12B}"/>
              </a:ext>
            </a:extLst>
          </p:cNvPr>
          <p:cNvSpPr/>
          <p:nvPr/>
        </p:nvSpPr>
        <p:spPr>
          <a:xfrm>
            <a:off x="3254755" y="5895474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rgbClr val="C00000"/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遠距非同步課程</a:t>
            </a:r>
            <a:endParaRPr lang="en-US" sz="2800" b="1" dirty="0">
              <a:solidFill>
                <a:srgbClr val="C00000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007862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981" y="0"/>
            <a:ext cx="11115261" cy="1133061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Security, </a:t>
            </a:r>
            <a:r>
              <a:rPr lang="en-US" sz="4600" b="1" dirty="0">
                <a:latin typeface="+mn-lt"/>
              </a:rPr>
              <a:t>Identity &amp; Compliance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https://aws.amazon.com/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3E41EF-99BA-D848-AF0D-08A736EE0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924" y="1106705"/>
            <a:ext cx="10122149" cy="543095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CD2693-0A8A-054F-9265-D56760B22E53}"/>
              </a:ext>
            </a:extLst>
          </p:cNvPr>
          <p:cNvSpPr/>
          <p:nvPr/>
        </p:nvSpPr>
        <p:spPr>
          <a:xfrm>
            <a:off x="5131147" y="1062862"/>
            <a:ext cx="1565074" cy="10530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36C56E-A001-8F41-8B9A-F45B7F96CAE8}"/>
              </a:ext>
            </a:extLst>
          </p:cNvPr>
          <p:cNvSpPr/>
          <p:nvPr/>
        </p:nvSpPr>
        <p:spPr>
          <a:xfrm>
            <a:off x="1153550" y="1133060"/>
            <a:ext cx="3348109" cy="9111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B406F2A-3E00-6A4F-88FF-649584B36A16}"/>
              </a:ext>
            </a:extLst>
          </p:cNvPr>
          <p:cNvSpPr/>
          <p:nvPr/>
        </p:nvSpPr>
        <p:spPr>
          <a:xfrm>
            <a:off x="1034924" y="2239766"/>
            <a:ext cx="2664879" cy="6300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4CF994-F05D-A04C-9D89-55DA1A1607A0}"/>
              </a:ext>
            </a:extLst>
          </p:cNvPr>
          <p:cNvSpPr/>
          <p:nvPr/>
        </p:nvSpPr>
        <p:spPr>
          <a:xfrm>
            <a:off x="6917481" y="1204677"/>
            <a:ext cx="3348109" cy="9111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275539B-10E8-FF4D-97A7-92B1F79D4B6F}"/>
              </a:ext>
            </a:extLst>
          </p:cNvPr>
          <p:cNvSpPr/>
          <p:nvPr/>
        </p:nvSpPr>
        <p:spPr>
          <a:xfrm>
            <a:off x="1034924" y="4403130"/>
            <a:ext cx="2664879" cy="6300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203431-E25A-514D-A930-73E567F98301}"/>
              </a:ext>
            </a:extLst>
          </p:cNvPr>
          <p:cNvSpPr/>
          <p:nvPr/>
        </p:nvSpPr>
        <p:spPr>
          <a:xfrm>
            <a:off x="1034924" y="5907619"/>
            <a:ext cx="2664879" cy="6300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4D555FB-1F30-844C-ADE7-1A9B908FCE0C}"/>
              </a:ext>
            </a:extLst>
          </p:cNvPr>
          <p:cNvSpPr/>
          <p:nvPr/>
        </p:nvSpPr>
        <p:spPr>
          <a:xfrm>
            <a:off x="4581244" y="3028937"/>
            <a:ext cx="2664879" cy="6300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04BEA2B-C351-9A4E-BFDD-984AF88D2199}"/>
              </a:ext>
            </a:extLst>
          </p:cNvPr>
          <p:cNvSpPr/>
          <p:nvPr/>
        </p:nvSpPr>
        <p:spPr>
          <a:xfrm>
            <a:off x="4563353" y="2284945"/>
            <a:ext cx="2664879" cy="6300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D5170F6-7AEE-2442-A3E0-2DAF5ED3D7AA}"/>
              </a:ext>
            </a:extLst>
          </p:cNvPr>
          <p:cNvSpPr/>
          <p:nvPr/>
        </p:nvSpPr>
        <p:spPr>
          <a:xfrm>
            <a:off x="7800652" y="3712660"/>
            <a:ext cx="3287895" cy="6300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FE15A6C-F386-9345-B2CF-071D9D8B743E}"/>
              </a:ext>
            </a:extLst>
          </p:cNvPr>
          <p:cNvSpPr/>
          <p:nvPr/>
        </p:nvSpPr>
        <p:spPr>
          <a:xfrm>
            <a:off x="7800652" y="4441437"/>
            <a:ext cx="3287895" cy="6300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02DFC07-083B-E84F-8DC6-50EFAA90E782}"/>
              </a:ext>
            </a:extLst>
          </p:cNvPr>
          <p:cNvSpPr/>
          <p:nvPr/>
        </p:nvSpPr>
        <p:spPr>
          <a:xfrm>
            <a:off x="4563352" y="5214348"/>
            <a:ext cx="2664879" cy="6300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205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133061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Cost Management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https://aws.amazon.com/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9CA842-BE95-8F49-8194-FA0E6164B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2" y="2035687"/>
            <a:ext cx="12049246" cy="2820036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DBBA0D6-42E0-2041-8880-7B793BD35D60}"/>
              </a:ext>
            </a:extLst>
          </p:cNvPr>
          <p:cNvSpPr/>
          <p:nvPr/>
        </p:nvSpPr>
        <p:spPr>
          <a:xfrm>
            <a:off x="7500491" y="2020402"/>
            <a:ext cx="2065540" cy="110888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D13A15-4224-174C-9FF1-45BC2CEACA64}"/>
              </a:ext>
            </a:extLst>
          </p:cNvPr>
          <p:cNvSpPr/>
          <p:nvPr/>
        </p:nvSpPr>
        <p:spPr>
          <a:xfrm>
            <a:off x="56272" y="2076674"/>
            <a:ext cx="7358485" cy="985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9F8A611-9E3B-C142-9153-B5275E5A1A91}"/>
              </a:ext>
            </a:extLst>
          </p:cNvPr>
          <p:cNvSpPr/>
          <p:nvPr/>
        </p:nvSpPr>
        <p:spPr>
          <a:xfrm>
            <a:off x="4312724" y="3282589"/>
            <a:ext cx="3566550" cy="681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540D494-139D-7846-A43F-87AD6C4F19FB}"/>
              </a:ext>
            </a:extLst>
          </p:cNvPr>
          <p:cNvSpPr/>
          <p:nvPr/>
        </p:nvSpPr>
        <p:spPr>
          <a:xfrm>
            <a:off x="202608" y="3280241"/>
            <a:ext cx="3566550" cy="681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FB1A5F0-8176-AD4B-B602-AED8C88322E3}"/>
              </a:ext>
            </a:extLst>
          </p:cNvPr>
          <p:cNvSpPr/>
          <p:nvPr/>
        </p:nvSpPr>
        <p:spPr>
          <a:xfrm>
            <a:off x="8422840" y="3280241"/>
            <a:ext cx="3566550" cy="6810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6464AF-F27A-154C-B344-86091D3CE214}"/>
              </a:ext>
            </a:extLst>
          </p:cNvPr>
          <p:cNvSpPr/>
          <p:nvPr/>
        </p:nvSpPr>
        <p:spPr>
          <a:xfrm>
            <a:off x="10466363" y="2076674"/>
            <a:ext cx="1523027" cy="985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77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133061"/>
            <a:ext cx="11279352" cy="545293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Amazon </a:t>
            </a:r>
            <a:r>
              <a:rPr lang="en-US" b="1" dirty="0"/>
              <a:t>EC2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Virtual servers in the cloud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Amazon </a:t>
            </a:r>
            <a:r>
              <a:rPr lang="en-US" b="1" dirty="0"/>
              <a:t>Simple Storage Service (S3)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Scalable storage in the cloud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Amazon </a:t>
            </a:r>
            <a:r>
              <a:rPr lang="en-US" b="1" dirty="0"/>
              <a:t>Aurora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High performance managed relational database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Amazon </a:t>
            </a:r>
            <a:r>
              <a:rPr lang="en-US" b="1" dirty="0"/>
              <a:t>DynamoDB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Managed NoSQL database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Amazon </a:t>
            </a:r>
            <a:r>
              <a:rPr lang="en-US" b="1" dirty="0"/>
              <a:t>RDS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Managed relational database service for MySQL, PostgreSQL, Oracle, SQL Server, and MariaDB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133061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https://aws.amazon.com/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7ED5D-57E6-2442-A4A5-0B731F06D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845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E7AD3-0E11-244A-B0DC-4A037095B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65" y="1133061"/>
            <a:ext cx="11279352" cy="545293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AWS </a:t>
            </a:r>
            <a:r>
              <a:rPr lang="en-US" b="1" dirty="0"/>
              <a:t>Lambda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Run code without thinking about servers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AWS </a:t>
            </a:r>
            <a:r>
              <a:rPr lang="en-US" b="1" dirty="0"/>
              <a:t>Elastic Beanstalk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Run and manage web apps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Amazon </a:t>
            </a:r>
            <a:r>
              <a:rPr lang="en-US" b="1" dirty="0"/>
              <a:t>VPC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Isolated cloud resources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Amazon </a:t>
            </a:r>
            <a:r>
              <a:rPr lang="en-US" b="1" dirty="0" err="1"/>
              <a:t>Lightsail</a:t>
            </a:r>
            <a:endParaRPr lang="en-US" b="1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Launch and manage virtual private servers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Amazon </a:t>
            </a:r>
            <a:r>
              <a:rPr lang="en-US" b="1" dirty="0" err="1"/>
              <a:t>SageMaker</a:t>
            </a:r>
            <a:endParaRPr lang="en-US" b="1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Build, train, and deploy machine learning models at scale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5FB17-87B0-FB4D-835F-4BC3DDAD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91B89D-B738-8F47-8E91-B4825E504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69" y="0"/>
            <a:ext cx="11115261" cy="1133061"/>
          </a:xfrm>
        </p:spPr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AWS 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0BF04-1DD6-2547-8FEF-02DB2D943787}"/>
              </a:ext>
            </a:extLst>
          </p:cNvPr>
          <p:cNvSpPr txBox="1"/>
          <p:nvPr/>
        </p:nvSpPr>
        <p:spPr>
          <a:xfrm>
            <a:off x="1442772" y="6548650"/>
            <a:ext cx="9306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https://aws.amazon.com/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2196A8-A2A5-2048-814E-AB9299C95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68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90B12-35A4-334B-8C3E-42108C720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20869"/>
          </a:xfrm>
        </p:spPr>
        <p:txBody>
          <a:bodyPr>
            <a:noAutofit/>
          </a:bodyPr>
          <a:lstStyle/>
          <a:p>
            <a:r>
              <a:rPr lang="en-US" sz="9600" dirty="0">
                <a:latin typeface="+mn-lt"/>
              </a:rPr>
              <a:t>Web Application </a:t>
            </a:r>
            <a:br>
              <a:rPr lang="en-US" sz="9600" dirty="0">
                <a:latin typeface="+mn-lt"/>
              </a:rPr>
            </a:br>
            <a:r>
              <a:rPr lang="en-US" sz="9600" dirty="0">
                <a:latin typeface="+mn-lt"/>
              </a:rPr>
              <a:t>with   </a:t>
            </a:r>
            <a:br>
              <a:rPr lang="en-US" sz="9600" dirty="0">
                <a:latin typeface="+mn-lt"/>
              </a:rPr>
            </a:br>
            <a:r>
              <a:rPr lang="en-US" sz="9600" dirty="0">
                <a:latin typeface="+mn-lt"/>
              </a:rPr>
              <a:t>AWS Core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02C42-B116-1240-A045-1228A1BC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8485E7-4F0E-E54B-B730-1AF0EA6E4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317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2499-014B-B147-BAC6-038BE1AD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979B4-CD98-7E4E-871D-A316852F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31DF6D-F53C-8A41-8A05-E79B33733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0" y="13854"/>
            <a:ext cx="11744588" cy="66166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DB3C7F-4E85-9A4C-821B-D5A69068700A}"/>
              </a:ext>
            </a:extLst>
          </p:cNvPr>
          <p:cNvSpPr txBox="1"/>
          <p:nvPr/>
        </p:nvSpPr>
        <p:spPr>
          <a:xfrm>
            <a:off x="3800061" y="6601060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BA623DD-853B-0748-9296-A45494C780FA}"/>
              </a:ext>
            </a:extLst>
          </p:cNvPr>
          <p:cNvSpPr/>
          <p:nvPr/>
        </p:nvSpPr>
        <p:spPr>
          <a:xfrm>
            <a:off x="3771033" y="2188359"/>
            <a:ext cx="958975" cy="935182"/>
          </a:xfrm>
          <a:prstGeom prst="roundRect">
            <a:avLst>
              <a:gd name="adj" fmla="val 2699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974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2499-014B-B147-BAC6-038BE1AD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979B4-CD98-7E4E-871D-A316852F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B3C7F-4E85-9A4C-821B-D5A69068700A}"/>
              </a:ext>
            </a:extLst>
          </p:cNvPr>
          <p:cNvSpPr txBox="1"/>
          <p:nvPr/>
        </p:nvSpPr>
        <p:spPr>
          <a:xfrm>
            <a:off x="3800061" y="6601060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2C9D5-882A-8A4F-9780-307E3A1A3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0" y="0"/>
            <a:ext cx="11764714" cy="66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66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2499-014B-B147-BAC6-038BE1AD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979B4-CD98-7E4E-871D-A316852F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B3C7F-4E85-9A4C-821B-D5A69068700A}"/>
              </a:ext>
            </a:extLst>
          </p:cNvPr>
          <p:cNvSpPr txBox="1"/>
          <p:nvPr/>
        </p:nvSpPr>
        <p:spPr>
          <a:xfrm>
            <a:off x="3800061" y="6601060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2C9D5-882A-8A4F-9780-307E3A1A3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0" y="0"/>
            <a:ext cx="11764714" cy="662800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109B63D-1941-3B44-BBB9-2E132FDD3950}"/>
              </a:ext>
            </a:extLst>
          </p:cNvPr>
          <p:cNvSpPr/>
          <p:nvPr/>
        </p:nvSpPr>
        <p:spPr>
          <a:xfrm>
            <a:off x="3771033" y="2188359"/>
            <a:ext cx="958975" cy="935182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912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2499-014B-B147-BAC6-038BE1AD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979B4-CD98-7E4E-871D-A316852F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B3C7F-4E85-9A4C-821B-D5A69068700A}"/>
              </a:ext>
            </a:extLst>
          </p:cNvPr>
          <p:cNvSpPr txBox="1"/>
          <p:nvPr/>
        </p:nvSpPr>
        <p:spPr>
          <a:xfrm>
            <a:off x="3800061" y="6601060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2C9D5-882A-8A4F-9780-307E3A1A3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0" y="0"/>
            <a:ext cx="11764714" cy="6628008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9FE04D9-0BFF-5146-BA66-5A1EE3FBD353}"/>
              </a:ext>
            </a:extLst>
          </p:cNvPr>
          <p:cNvSpPr/>
          <p:nvPr/>
        </p:nvSpPr>
        <p:spPr>
          <a:xfrm>
            <a:off x="8294915" y="96019"/>
            <a:ext cx="1087574" cy="946971"/>
          </a:xfrm>
          <a:prstGeom prst="roundRect">
            <a:avLst>
              <a:gd name="adj" fmla="val 2699"/>
            </a:avLst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D24E899-6A69-CA4E-940D-AC0643315A86}"/>
              </a:ext>
            </a:extLst>
          </p:cNvPr>
          <p:cNvSpPr/>
          <p:nvPr/>
        </p:nvSpPr>
        <p:spPr>
          <a:xfrm>
            <a:off x="4250520" y="653258"/>
            <a:ext cx="1453594" cy="841713"/>
          </a:xfrm>
          <a:prstGeom prst="roundRect">
            <a:avLst>
              <a:gd name="adj" fmla="val 2699"/>
            </a:avLst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B6D07E7-715B-5048-9E0A-6435AF55371E}"/>
              </a:ext>
            </a:extLst>
          </p:cNvPr>
          <p:cNvSpPr/>
          <p:nvPr/>
        </p:nvSpPr>
        <p:spPr>
          <a:xfrm>
            <a:off x="8409778" y="1738416"/>
            <a:ext cx="857848" cy="758041"/>
          </a:xfrm>
          <a:prstGeom prst="roundRect">
            <a:avLst>
              <a:gd name="adj" fmla="val 2699"/>
            </a:avLst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124C918-F37D-7B4C-ABC7-1758E0F4308B}"/>
              </a:ext>
            </a:extLst>
          </p:cNvPr>
          <p:cNvSpPr/>
          <p:nvPr/>
        </p:nvSpPr>
        <p:spPr>
          <a:xfrm>
            <a:off x="4601029" y="5391038"/>
            <a:ext cx="1219199" cy="1210022"/>
          </a:xfrm>
          <a:prstGeom prst="roundRect">
            <a:avLst>
              <a:gd name="adj" fmla="val 2699"/>
            </a:avLst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B6C45FA-E46D-174D-B3DE-834F3833301E}"/>
              </a:ext>
            </a:extLst>
          </p:cNvPr>
          <p:cNvSpPr/>
          <p:nvPr/>
        </p:nvSpPr>
        <p:spPr>
          <a:xfrm>
            <a:off x="7743825" y="2160108"/>
            <a:ext cx="665953" cy="1154591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596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2499-014B-B147-BAC6-038BE1AD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979B4-CD98-7E4E-871D-A316852F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B3C7F-4E85-9A4C-821B-D5A69068700A}"/>
              </a:ext>
            </a:extLst>
          </p:cNvPr>
          <p:cNvSpPr txBox="1"/>
          <p:nvPr/>
        </p:nvSpPr>
        <p:spPr>
          <a:xfrm>
            <a:off x="3800061" y="6601060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0DBE6-4DCB-AA4E-9B60-16F50A92B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3" y="27291"/>
            <a:ext cx="11727655" cy="660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303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5BB5E-7EB3-0E42-A774-F71D9090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005"/>
            <a:ext cx="10515600" cy="10171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zh-TW" sz="4900" b="1" dirty="0">
                <a:solidFill>
                  <a:schemeClr val="accent1">
                    <a:lumMod val="75000"/>
                  </a:schemeClr>
                </a:solidFill>
                <a:latin typeface="Arial Unicode MS" pitchFamily="34" charset="-120"/>
                <a:ea typeface="標楷體" pitchFamily="65" charset="-120"/>
              </a:rPr>
              <a:t>課程簡介</a:t>
            </a:r>
            <a:endParaRPr lang="en-US" sz="4900" b="1" dirty="0">
              <a:solidFill>
                <a:schemeClr val="accent1">
                  <a:lumMod val="75000"/>
                </a:schemeClr>
              </a:solidFill>
              <a:latin typeface="Arial Unicode MS" pitchFamily="34" charset="-120"/>
              <a:ea typeface="標楷體" pitchFamily="65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92685-0F0F-5941-A91E-D9ED4EE21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2353"/>
            <a:ext cx="10515600" cy="4624610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</a:pP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雲端服務架構實務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課程主要介紹：</a:t>
            </a:r>
            <a:br>
              <a:rPr lang="en-US" altLang="zh-TW" dirty="0">
                <a:latin typeface="Calibri" pitchFamily="34" charset="0"/>
                <a:ea typeface="標楷體" pitchFamily="65" charset="-120"/>
              </a:rPr>
            </a:br>
            <a:r>
              <a:rPr lang="en-US" altLang="zh-TW" b="1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b="1" dirty="0">
                <a:latin typeface="Calibri" pitchFamily="34" charset="0"/>
                <a:ea typeface="標楷體" pitchFamily="65" charset="-120"/>
              </a:rPr>
              <a:t>技術基礎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和</a:t>
            </a:r>
            <a:r>
              <a:rPr lang="zh-TW" altLang="en-US" b="1" dirty="0">
                <a:latin typeface="Calibri" pitchFamily="34" charset="0"/>
                <a:ea typeface="標楷體" pitchFamily="65" charset="-120"/>
              </a:rPr>
              <a:t>在 </a:t>
            </a:r>
            <a:r>
              <a:rPr lang="en-US" altLang="zh-TW" b="1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b="1" dirty="0">
                <a:latin typeface="Calibri" pitchFamily="34" charset="0"/>
                <a:ea typeface="標楷體" pitchFamily="65" charset="-120"/>
              </a:rPr>
              <a:t>上建立架構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。</a:t>
            </a:r>
            <a:endParaRPr lang="en-US" altLang="zh-TW" dirty="0">
              <a:latin typeface="Calibri" pitchFamily="34" charset="0"/>
              <a:ea typeface="標楷體" pitchFamily="65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</a:pPr>
            <a:r>
              <a:rPr lang="en-US" altLang="zh-TW" b="1" dirty="0">
                <a:latin typeface="Calibri" pitchFamily="34" charset="0"/>
                <a:ea typeface="標楷體" pitchFamily="65" charset="-120"/>
              </a:rPr>
              <a:t>AWS</a:t>
            </a:r>
            <a:r>
              <a:rPr lang="zh-TW" altLang="en-US" b="1" dirty="0">
                <a:latin typeface="Calibri" pitchFamily="34" charset="0"/>
                <a:ea typeface="標楷體" pitchFamily="65" charset="-120"/>
              </a:rPr>
              <a:t>技術基礎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介紹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產品、服務和常見解決方案。</a:t>
            </a:r>
            <a:endParaRPr lang="en-US" altLang="zh-TW" dirty="0">
              <a:latin typeface="Calibri" pitchFamily="34" charset="0"/>
              <a:ea typeface="標楷體" pitchFamily="65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</a:pPr>
            <a:r>
              <a:rPr lang="zh-TW" altLang="en-US" b="1" dirty="0">
                <a:latin typeface="Calibri" pitchFamily="34" charset="0"/>
                <a:ea typeface="標楷體" pitchFamily="65" charset="-120"/>
              </a:rPr>
              <a:t>在 </a:t>
            </a:r>
            <a:r>
              <a:rPr lang="en-US" altLang="zh-TW" b="1" dirty="0">
                <a:solidFill>
                  <a:srgbClr val="C00000"/>
                </a:solidFill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b="1" dirty="0">
                <a:solidFill>
                  <a:srgbClr val="C00000"/>
                </a:solidFill>
                <a:latin typeface="Calibri" pitchFamily="34" charset="0"/>
                <a:ea typeface="標楷體" pitchFamily="65" charset="-120"/>
              </a:rPr>
              <a:t>上建立架構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內容涵蓋在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上建置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IT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基礎架構的基礎。</a:t>
            </a:r>
            <a:endParaRPr lang="en-US" altLang="zh-TW" dirty="0">
              <a:latin typeface="Calibri" pitchFamily="34" charset="0"/>
              <a:ea typeface="標楷體" pitchFamily="65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</a:pPr>
            <a:r>
              <a:rPr lang="zh-TW" altLang="en-US" b="1" dirty="0">
                <a:solidFill>
                  <a:srgbClr val="C00000"/>
                </a:solidFill>
                <a:latin typeface="Calibri" pitchFamily="34" charset="0"/>
                <a:ea typeface="標楷體" pitchFamily="65" charset="-120"/>
              </a:rPr>
              <a:t>解決方案架構師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如何透過了解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服務來優化對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雲端的使用，及如何讓這些服務符合雲端解決方案。</a:t>
            </a:r>
            <a:endParaRPr lang="en-US" altLang="zh-TW" dirty="0">
              <a:latin typeface="Calibri" pitchFamily="34" charset="0"/>
              <a:ea typeface="標楷體" pitchFamily="65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</a:pPr>
            <a:r>
              <a:rPr lang="en-US" altLang="zh-TW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雲端最佳實務與建議的設計模式，協助學員思考在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上架構最佳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IT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解決方案的程序。</a:t>
            </a:r>
            <a:endParaRPr lang="en-US" dirty="0"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5" descr="C:\Users\myday\Downloads\TKU-logo-12cm.jpg">
            <a:extLst>
              <a:ext uri="{FF2B5EF4-FFF2-40B4-BE49-F238E27FC236}">
                <a16:creationId xmlns:a16="http://schemas.microsoft.com/office/drawing/2014/main" id="{D1299D2B-DEDD-F348-8496-014D00EA2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78" y="9372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>
            <a:extLst>
              <a:ext uri="{FF2B5EF4-FFF2-40B4-BE49-F238E27FC236}">
                <a16:creationId xmlns:a16="http://schemas.microsoft.com/office/drawing/2014/main" id="{C51113BE-7CE7-034D-B7A2-96D61F6FF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66" y="64645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7DFD4D-A45B-CE4A-BA45-F29FE1083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339" y="64645"/>
            <a:ext cx="1017108" cy="1017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0C0AA8-B8B1-A24D-9FF4-2FAA32E14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9937" y="64646"/>
            <a:ext cx="1017108" cy="101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12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2499-014B-B147-BAC6-038BE1AD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979B4-CD98-7E4E-871D-A316852F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B3C7F-4E85-9A4C-821B-D5A69068700A}"/>
              </a:ext>
            </a:extLst>
          </p:cNvPr>
          <p:cNvSpPr txBox="1"/>
          <p:nvPr/>
        </p:nvSpPr>
        <p:spPr>
          <a:xfrm>
            <a:off x="3800061" y="6601060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8B3CAB-4473-AA48-A4DE-88C40FDD8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64" y="0"/>
            <a:ext cx="11716882" cy="660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802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C2499-014B-B147-BAC6-038BE1AD2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979B4-CD98-7E4E-871D-A316852F1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B3C7F-4E85-9A4C-821B-D5A69068700A}"/>
              </a:ext>
            </a:extLst>
          </p:cNvPr>
          <p:cNvSpPr txBox="1"/>
          <p:nvPr/>
        </p:nvSpPr>
        <p:spPr>
          <a:xfrm>
            <a:off x="3800061" y="6601060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AWS Training Center (2019), Introduction to AWS Services,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youtu.be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/Z3SYDTMP3ME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455137-1418-D942-80CE-F0CA006E9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35" y="0"/>
            <a:ext cx="11716882" cy="660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194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90B12-35A4-334B-8C3E-42108C720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20869"/>
          </a:xfrm>
        </p:spPr>
        <p:txBody>
          <a:bodyPr>
            <a:noAutofit/>
          </a:bodyPr>
          <a:lstStyle/>
          <a:p>
            <a:r>
              <a:rPr lang="en-US" sz="9600" dirty="0">
                <a:latin typeface="+mn-lt"/>
              </a:rPr>
              <a:t>AWS </a:t>
            </a:r>
            <a:br>
              <a:rPr lang="en-US" sz="9600" dirty="0">
                <a:latin typeface="+mn-lt"/>
              </a:rPr>
            </a:br>
            <a:r>
              <a:rPr lang="en-US" sz="9600" dirty="0">
                <a:latin typeface="+mn-lt"/>
              </a:rPr>
              <a:t>Serverless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02C42-B116-1240-A045-1228A1BC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82565A-965D-B54C-A462-DADA994C7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605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D701C-A8BC-AE4B-A365-A5F173C2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8" y="203893"/>
            <a:ext cx="11115261" cy="779463"/>
          </a:xfrm>
        </p:spPr>
        <p:txBody>
          <a:bodyPr>
            <a:noAutofit/>
          </a:bodyPr>
          <a:lstStyle/>
          <a:p>
            <a:r>
              <a:rPr lang="en-US" sz="5400" b="1" dirty="0"/>
              <a:t>AWS Serverless Airline Booking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98966-67E7-7744-9781-48D1B2C39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94317F-B33C-084D-8363-2E83F359A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886" y="1085442"/>
            <a:ext cx="10757537" cy="53126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8BC01E-9713-7542-86BE-8A945FFE5809}"/>
              </a:ext>
            </a:extLst>
          </p:cNvPr>
          <p:cNvSpPr txBox="1"/>
          <p:nvPr/>
        </p:nvSpPr>
        <p:spPr>
          <a:xfrm>
            <a:off x="2484785" y="6517372"/>
            <a:ext cx="75934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hlinkClick r:id="rId3"/>
              </a:rPr>
              <a:t>https://github.com/aws-samples/aws-serverless-airline-booking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72034E-4895-5B41-AC48-D71299331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607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D701C-A8BC-AE4B-A365-A5F173C2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49246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AWS Serverless Airline Booking </a:t>
            </a:r>
            <a:br>
              <a:rPr lang="en-US" b="1" dirty="0"/>
            </a:br>
            <a:r>
              <a:rPr lang="en-US" b="1" dirty="0"/>
              <a:t>Stack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98966-67E7-7744-9781-48D1B2C39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284516-3E17-3643-9961-CCA601338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936" y="1164954"/>
            <a:ext cx="9984133" cy="53214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49C370-5F30-8740-B28E-902CC5A75EED}"/>
              </a:ext>
            </a:extLst>
          </p:cNvPr>
          <p:cNvSpPr txBox="1"/>
          <p:nvPr/>
        </p:nvSpPr>
        <p:spPr>
          <a:xfrm>
            <a:off x="2484785" y="6517372"/>
            <a:ext cx="75934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hlinkClick r:id="rId3"/>
              </a:rPr>
              <a:t>https://github.com/aws-samples/aws-serverless-airline-booking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419A33-C115-AD4A-B319-5F93AB4C8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947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D701C-A8BC-AE4B-A365-A5F173C2C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AWS Serverless Airline Booking </a:t>
            </a:r>
            <a:br>
              <a:rPr lang="en-US" b="1" dirty="0"/>
            </a:br>
            <a:r>
              <a:rPr lang="en-US" b="1" dirty="0"/>
              <a:t>High level infrastructure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98966-67E7-7744-9781-48D1B2C39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8FCC7F-8611-EC4B-BE66-35F65C269A53}"/>
              </a:ext>
            </a:extLst>
          </p:cNvPr>
          <p:cNvSpPr txBox="1"/>
          <p:nvPr/>
        </p:nvSpPr>
        <p:spPr>
          <a:xfrm>
            <a:off x="2484785" y="6517372"/>
            <a:ext cx="75934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hlinkClick r:id="rId2"/>
              </a:rPr>
              <a:t>https://github.com/aws-samples/aws-serverless-airline-booking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C88720-11C1-4540-95CA-E7D3CE073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53728"/>
            <a:ext cx="10439401" cy="52026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BBB06E-ACBF-994A-9F33-C272AD6CB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390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20BE4-B218-F847-B629-63632474D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1"/>
            <a:ext cx="11115261" cy="133292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AWS Serverless Architecture</a:t>
            </a:r>
            <a:br>
              <a:rPr lang="en-US" b="1" dirty="0"/>
            </a:br>
            <a:r>
              <a:rPr lang="en-US" b="1" dirty="0"/>
              <a:t>AWS Operational Responsibility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0E1BB-23FF-4641-91AA-1C7F7753B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206147-307C-534A-BEF8-74C1C3F98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9225"/>
            <a:ext cx="12192000" cy="4993954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91EB96E-68CE-8A4E-8606-813E8B48A913}"/>
              </a:ext>
            </a:extLst>
          </p:cNvPr>
          <p:cNvSpPr/>
          <p:nvPr/>
        </p:nvSpPr>
        <p:spPr>
          <a:xfrm>
            <a:off x="10177670" y="1332927"/>
            <a:ext cx="1948018" cy="5050251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A9E55DB-12D3-5F49-9272-70DB46ED733B}"/>
              </a:ext>
            </a:extLst>
          </p:cNvPr>
          <p:cNvSpPr/>
          <p:nvPr/>
        </p:nvSpPr>
        <p:spPr>
          <a:xfrm>
            <a:off x="1252330" y="1306421"/>
            <a:ext cx="3120887" cy="5133055"/>
          </a:xfrm>
          <a:prstGeom prst="roundRect">
            <a:avLst>
              <a:gd name="adj" fmla="val 3714"/>
            </a:avLst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8D06C0-D53E-F140-916E-024C979F7DC6}"/>
              </a:ext>
            </a:extLst>
          </p:cNvPr>
          <p:cNvSpPr txBox="1"/>
          <p:nvPr/>
        </p:nvSpPr>
        <p:spPr>
          <a:xfrm>
            <a:off x="3568700" y="6517372"/>
            <a:ext cx="7937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Heitor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Lessa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(2019), How to build a full stack serverless airline ticketing web app,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https://www.youtube.com/watch?v=MyoOeHTp2pg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167A89-6AC4-DF46-900E-861816C75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192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90B12-35A4-334B-8C3E-42108C720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20869"/>
          </a:xfrm>
        </p:spPr>
        <p:txBody>
          <a:bodyPr>
            <a:noAutofit/>
          </a:bodyPr>
          <a:lstStyle/>
          <a:p>
            <a:r>
              <a:rPr lang="en-US" sz="9600" dirty="0">
                <a:latin typeface="+mn-lt"/>
              </a:rPr>
              <a:t>Build </a:t>
            </a:r>
            <a:br>
              <a:rPr lang="en-US" sz="9600" dirty="0">
                <a:latin typeface="+mn-lt"/>
              </a:rPr>
            </a:br>
            <a:r>
              <a:rPr lang="en-US" sz="9600" dirty="0">
                <a:latin typeface="+mn-lt"/>
              </a:rPr>
              <a:t>a </a:t>
            </a:r>
            <a:br>
              <a:rPr lang="en-US" sz="9600" dirty="0">
                <a:latin typeface="+mn-lt"/>
              </a:rPr>
            </a:br>
            <a:r>
              <a:rPr lang="en-US" sz="9600" dirty="0">
                <a:latin typeface="+mn-lt"/>
              </a:rPr>
              <a:t>Serverless </a:t>
            </a:r>
            <a:br>
              <a:rPr lang="en-US" sz="9600" dirty="0">
                <a:latin typeface="+mn-lt"/>
              </a:rPr>
            </a:br>
            <a:r>
              <a:rPr lang="en-US" sz="9600" dirty="0">
                <a:latin typeface="+mn-lt"/>
              </a:rPr>
              <a:t>Web Application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02C42-B116-1240-A045-1228A1BC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D6BE57-CCD9-4A4B-9CEC-68ACA1081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267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/>
          </a:bodyPr>
          <a:lstStyle/>
          <a:p>
            <a:r>
              <a:rPr lang="en-US" b="1" dirty="0"/>
              <a:t>Build a Serverless Web Application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CB08A6-125C-FF42-864B-5F9FB26C9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200575"/>
            <a:ext cx="10425673" cy="5238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A3D8D3-D168-8E44-93F2-754646042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650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671152-081B-3041-8CAA-D91A80483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37" t="9255" r="9804" b="8423"/>
          <a:stretch/>
        </p:blipFill>
        <p:spPr>
          <a:xfrm>
            <a:off x="1385888" y="1217643"/>
            <a:ext cx="9244012" cy="5252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4DF3A0-358A-B842-A59E-96277A241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65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0DCAB-0FAC-2F41-8ADC-735B16D64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651"/>
            <a:ext cx="10515600" cy="1203943"/>
          </a:xfrm>
        </p:spPr>
        <p:txBody>
          <a:bodyPr/>
          <a:lstStyle/>
          <a:p>
            <a:r>
              <a:rPr lang="en-US" dirty="0">
                <a:latin typeface="+mn-lt"/>
              </a:rPr>
              <a:t>Course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E895C-8684-3049-8AD4-0345D4C05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6594"/>
            <a:ext cx="10515600" cy="5169400"/>
          </a:xfrm>
        </p:spPr>
        <p:txBody>
          <a:bodyPr>
            <a:normAutofit fontScale="92500"/>
          </a:bodyPr>
          <a:lstStyle/>
          <a:p>
            <a:r>
              <a:rPr lang="en-US" dirty="0"/>
              <a:t>This course, </a:t>
            </a:r>
            <a:r>
              <a:rPr lang="en-US" b="1" dirty="0"/>
              <a:t>Cloud Services Architecting Practices</a:t>
            </a:r>
            <a:r>
              <a:rPr lang="en-US" dirty="0"/>
              <a:t>, introduces </a:t>
            </a:r>
            <a:r>
              <a:rPr lang="en-US" b="1" dirty="0"/>
              <a:t>AWS Technical Essentials </a:t>
            </a:r>
            <a:r>
              <a:rPr lang="en-US" dirty="0"/>
              <a:t>and </a:t>
            </a:r>
            <a:r>
              <a:rPr lang="en-US" b="1" dirty="0"/>
              <a:t>Architecting on AWS</a:t>
            </a:r>
            <a:r>
              <a:rPr lang="en-US" dirty="0"/>
              <a:t>. </a:t>
            </a:r>
          </a:p>
          <a:p>
            <a:r>
              <a:rPr lang="en-US" dirty="0"/>
              <a:t>In </a:t>
            </a:r>
            <a:r>
              <a:rPr lang="en-US" b="1" dirty="0"/>
              <a:t>AWS Technical Essentials</a:t>
            </a:r>
            <a:r>
              <a:rPr lang="en-US" dirty="0"/>
              <a:t>, students will learn about AWS products, services, and common solutions. </a:t>
            </a:r>
          </a:p>
          <a:p>
            <a:r>
              <a:rPr lang="en-US" b="1" dirty="0">
                <a:solidFill>
                  <a:srgbClr val="C00000"/>
                </a:solidFill>
              </a:rPr>
              <a:t>Architecting on AWS </a:t>
            </a:r>
            <a:r>
              <a:rPr lang="en-US" dirty="0"/>
              <a:t>covers fundamentals of building IT infrastructure on the AWS platform. </a:t>
            </a:r>
          </a:p>
          <a:p>
            <a:r>
              <a:rPr lang="en-US" dirty="0"/>
              <a:t>Students will learn how to optimize the AWS Cloud by understanding how AWS services fit into cloud-based solutions. </a:t>
            </a:r>
          </a:p>
          <a:p>
            <a:r>
              <a:rPr lang="en-US" dirty="0"/>
              <a:t>In addition, students explore AWS Cloud best practices and design patterns for architecting optimal IT solutions on AWS.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AE1A7-47B4-DC40-8F78-A8D07BDF1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5" descr="C:\Users\myday\Downloads\TKU-logo-12cm.jpg">
            <a:extLst>
              <a:ext uri="{FF2B5EF4-FFF2-40B4-BE49-F238E27FC236}">
                <a16:creationId xmlns:a16="http://schemas.microsoft.com/office/drawing/2014/main" id="{A11C8AE5-29C6-B94A-92E4-44144E125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78" y="9372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>
            <a:extLst>
              <a:ext uri="{FF2B5EF4-FFF2-40B4-BE49-F238E27FC236}">
                <a16:creationId xmlns:a16="http://schemas.microsoft.com/office/drawing/2014/main" id="{126251B3-32EA-3C44-865D-E34AE958A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66" y="64645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31EE55-E1AB-0248-A832-9F2441BDE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339" y="64645"/>
            <a:ext cx="1017108" cy="1017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491A8A-77CE-4442-96CD-72333F361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9937" y="64646"/>
            <a:ext cx="1017108" cy="101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109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0B3196-4271-3046-80F3-FC109581C8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03" t="6613" r="7439" b="11317"/>
          <a:stretch/>
        </p:blipFill>
        <p:spPr>
          <a:xfrm>
            <a:off x="1285875" y="1217641"/>
            <a:ext cx="9515475" cy="5221835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96892EE-CE13-9D41-9671-AB517E439454}"/>
              </a:ext>
            </a:extLst>
          </p:cNvPr>
          <p:cNvSpPr/>
          <p:nvPr/>
        </p:nvSpPr>
        <p:spPr>
          <a:xfrm>
            <a:off x="8423514" y="1217642"/>
            <a:ext cx="2206386" cy="1697007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50BE13-C1F6-C645-94AE-BD5C4E45111B}"/>
              </a:ext>
            </a:extLst>
          </p:cNvPr>
          <p:cNvSpPr txBox="1"/>
          <p:nvPr/>
        </p:nvSpPr>
        <p:spPr>
          <a:xfrm>
            <a:off x="131046" y="1217642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279120-5DC1-1344-B57A-13704AFFCF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905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EF532E-EB32-0D49-97DB-F1E7F0282F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03" t="6613" r="7439" b="11317"/>
          <a:stretch/>
        </p:blipFill>
        <p:spPr>
          <a:xfrm>
            <a:off x="1285875" y="1217641"/>
            <a:ext cx="9515475" cy="522183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1CDAF5C-51DD-BF45-9BC2-88C4CB4C3D6B}"/>
              </a:ext>
            </a:extLst>
          </p:cNvPr>
          <p:cNvSpPr/>
          <p:nvPr/>
        </p:nvSpPr>
        <p:spPr>
          <a:xfrm>
            <a:off x="8423514" y="1217642"/>
            <a:ext cx="2206386" cy="1697007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0161AD-B1BC-DD41-B58C-C50FAC025A42}"/>
              </a:ext>
            </a:extLst>
          </p:cNvPr>
          <p:cNvSpPr txBox="1"/>
          <p:nvPr/>
        </p:nvSpPr>
        <p:spPr>
          <a:xfrm>
            <a:off x="131046" y="1217642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5D2226-8D68-6947-9235-2348CEEEA6F0}"/>
              </a:ext>
            </a:extLst>
          </p:cNvPr>
          <p:cNvSpPr txBox="1"/>
          <p:nvPr/>
        </p:nvSpPr>
        <p:spPr>
          <a:xfrm>
            <a:off x="885824" y="2066145"/>
            <a:ext cx="7494826" cy="41549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Static Web Hosting</a:t>
            </a:r>
          </a:p>
          <a:p>
            <a:r>
              <a:rPr lang="en-US" sz="4400" b="1" dirty="0">
                <a:solidFill>
                  <a:srgbClr val="C00000"/>
                </a:solidFill>
              </a:rPr>
              <a:t>Amazon S3 </a:t>
            </a:r>
            <a:r>
              <a:rPr lang="en-US" sz="4400" dirty="0"/>
              <a:t>hosts static web resources including HTML, CSS, JavaScript, and image files which are loaded in the user's browser.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E4CE32-2A43-564B-89EC-36A8675CB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810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6D07D30-6DD0-DD40-A44E-76233C016899}"/>
              </a:ext>
            </a:extLst>
          </p:cNvPr>
          <p:cNvSpPr/>
          <p:nvPr/>
        </p:nvSpPr>
        <p:spPr>
          <a:xfrm>
            <a:off x="8423514" y="2995475"/>
            <a:ext cx="2206386" cy="1890850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52BF81-98A0-2847-83F1-6914B81CE1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02" t="8811" r="8314" b="10730"/>
          <a:stretch/>
        </p:blipFill>
        <p:spPr>
          <a:xfrm>
            <a:off x="1419950" y="1305868"/>
            <a:ext cx="9358315" cy="51193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04387B-6936-3E4C-B407-089015327C9A}"/>
              </a:ext>
            </a:extLst>
          </p:cNvPr>
          <p:cNvSpPr txBox="1"/>
          <p:nvPr/>
        </p:nvSpPr>
        <p:spPr>
          <a:xfrm>
            <a:off x="131046" y="1217642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9D15BC-6C9C-5C4C-A584-581692364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181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6D07D30-6DD0-DD40-A44E-76233C016899}"/>
              </a:ext>
            </a:extLst>
          </p:cNvPr>
          <p:cNvSpPr/>
          <p:nvPr/>
        </p:nvSpPr>
        <p:spPr>
          <a:xfrm>
            <a:off x="8423514" y="2995475"/>
            <a:ext cx="2206386" cy="1890850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760242-FFA2-B44D-A29A-1CE90B92FB39}"/>
              </a:ext>
            </a:extLst>
          </p:cNvPr>
          <p:cNvSpPr txBox="1"/>
          <p:nvPr/>
        </p:nvSpPr>
        <p:spPr>
          <a:xfrm>
            <a:off x="131046" y="1217642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33A29E-75CC-C842-A578-C1E9994920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02" t="8811" r="8314" b="10730"/>
          <a:stretch/>
        </p:blipFill>
        <p:spPr>
          <a:xfrm>
            <a:off x="1419950" y="1305868"/>
            <a:ext cx="9358315" cy="5119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5D2226-8D68-6947-9235-2348CEEEA6F0}"/>
              </a:ext>
            </a:extLst>
          </p:cNvPr>
          <p:cNvSpPr txBox="1"/>
          <p:nvPr/>
        </p:nvSpPr>
        <p:spPr>
          <a:xfrm>
            <a:off x="842963" y="1642249"/>
            <a:ext cx="7539038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User Management</a:t>
            </a:r>
            <a:endParaRPr lang="en-US" sz="4800" dirty="0"/>
          </a:p>
          <a:p>
            <a:r>
              <a:rPr lang="en-US" sz="4800" b="1" dirty="0">
                <a:solidFill>
                  <a:srgbClr val="C00000"/>
                </a:solidFill>
              </a:rPr>
              <a:t>Amazon Cognito </a:t>
            </a:r>
            <a:r>
              <a:rPr lang="en-US" sz="4800" dirty="0"/>
              <a:t>provides </a:t>
            </a:r>
            <a:br>
              <a:rPr lang="en-US" sz="4800" dirty="0"/>
            </a:br>
            <a:r>
              <a:rPr lang="en-US" sz="4800" dirty="0"/>
              <a:t>user management and authentication functions to secure the backend API.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1E00D0-966D-5D48-A24C-CF9EC2D51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92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20DA4A-CCF1-5B40-860F-E24A82095E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27" t="8723" r="9188" b="10834"/>
          <a:stretch/>
        </p:blipFill>
        <p:spPr>
          <a:xfrm>
            <a:off x="1385889" y="1289083"/>
            <a:ext cx="9244012" cy="511838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50FC867-2B80-4249-974E-6FF0BB4DEB39}"/>
              </a:ext>
            </a:extLst>
          </p:cNvPr>
          <p:cNvSpPr/>
          <p:nvPr/>
        </p:nvSpPr>
        <p:spPr>
          <a:xfrm>
            <a:off x="6315073" y="4682919"/>
            <a:ext cx="4257676" cy="1812769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196885-F051-3D43-BC3C-D06DC0756F67}"/>
              </a:ext>
            </a:extLst>
          </p:cNvPr>
          <p:cNvSpPr txBox="1"/>
          <p:nvPr/>
        </p:nvSpPr>
        <p:spPr>
          <a:xfrm>
            <a:off x="88182" y="120335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3114E7-283B-1B42-93B7-7FBEC5929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433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3534D13-CD1D-FC4E-A61A-31530D3455AA}"/>
              </a:ext>
            </a:extLst>
          </p:cNvPr>
          <p:cNvSpPr/>
          <p:nvPr/>
        </p:nvSpPr>
        <p:spPr>
          <a:xfrm>
            <a:off x="6315073" y="4682919"/>
            <a:ext cx="4257676" cy="1812769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796E45-D347-F845-98DB-B3BAE3FC78C5}"/>
              </a:ext>
            </a:extLst>
          </p:cNvPr>
          <p:cNvSpPr txBox="1"/>
          <p:nvPr/>
        </p:nvSpPr>
        <p:spPr>
          <a:xfrm>
            <a:off x="88182" y="120335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44F398-7B54-7E44-94FA-7E34CC2A00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27" t="8723" r="9188" b="10834"/>
          <a:stretch/>
        </p:blipFill>
        <p:spPr>
          <a:xfrm>
            <a:off x="1467213" y="1303604"/>
            <a:ext cx="9244012" cy="51183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5D2226-8D68-6947-9235-2348CEEEA6F0}"/>
              </a:ext>
            </a:extLst>
          </p:cNvPr>
          <p:cNvSpPr txBox="1"/>
          <p:nvPr/>
        </p:nvSpPr>
        <p:spPr>
          <a:xfrm>
            <a:off x="742950" y="1243015"/>
            <a:ext cx="7700961" cy="3170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Serverless Backend</a:t>
            </a:r>
            <a:endParaRPr lang="en-US" sz="4000" dirty="0"/>
          </a:p>
          <a:p>
            <a:r>
              <a:rPr lang="en-US" sz="4000" b="1" dirty="0">
                <a:solidFill>
                  <a:srgbClr val="C00000"/>
                </a:solidFill>
              </a:rPr>
              <a:t>Amazon DynamoDB </a:t>
            </a:r>
            <a:r>
              <a:rPr lang="en-US" sz="4000" dirty="0"/>
              <a:t>provides a persistence layer where data can be stored by the API's </a:t>
            </a:r>
            <a:r>
              <a:rPr lang="en-US" sz="4000" b="1" dirty="0">
                <a:solidFill>
                  <a:srgbClr val="C00000"/>
                </a:solidFill>
              </a:rPr>
              <a:t>Lambda</a:t>
            </a:r>
            <a:r>
              <a:rPr lang="en-US" sz="4000" dirty="0"/>
              <a:t> function.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3E0F65-D625-2848-8BC6-4ABBFAE02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271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0CD157-8604-6C4E-85DB-CF6CFE8BE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17" t="7915" r="8997" b="11880"/>
          <a:stretch/>
        </p:blipFill>
        <p:spPr>
          <a:xfrm>
            <a:off x="1428751" y="1271591"/>
            <a:ext cx="9244012" cy="50930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3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3534D13-CD1D-FC4E-A61A-31530D3455AA}"/>
              </a:ext>
            </a:extLst>
          </p:cNvPr>
          <p:cNvSpPr/>
          <p:nvPr/>
        </p:nvSpPr>
        <p:spPr>
          <a:xfrm>
            <a:off x="4086215" y="4611479"/>
            <a:ext cx="2185998" cy="1812769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796E45-D347-F845-98DB-B3BAE3FC78C5}"/>
              </a:ext>
            </a:extLst>
          </p:cNvPr>
          <p:cNvSpPr txBox="1"/>
          <p:nvPr/>
        </p:nvSpPr>
        <p:spPr>
          <a:xfrm>
            <a:off x="88182" y="120335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246C37-7090-4741-B7D5-6E46F53A9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410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0CD157-8604-6C4E-85DB-CF6CFE8BE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17" t="7915" r="8997" b="11880"/>
          <a:stretch/>
        </p:blipFill>
        <p:spPr>
          <a:xfrm>
            <a:off x="1428751" y="1271591"/>
            <a:ext cx="9244012" cy="50930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3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3534D13-CD1D-FC4E-A61A-31530D3455AA}"/>
              </a:ext>
            </a:extLst>
          </p:cNvPr>
          <p:cNvSpPr/>
          <p:nvPr/>
        </p:nvSpPr>
        <p:spPr>
          <a:xfrm>
            <a:off x="4086215" y="4611479"/>
            <a:ext cx="2185998" cy="1812769"/>
          </a:xfrm>
          <a:prstGeom prst="roundRect">
            <a:avLst>
              <a:gd name="adj" fmla="val 8810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796E45-D347-F845-98DB-B3BAE3FC78C5}"/>
              </a:ext>
            </a:extLst>
          </p:cNvPr>
          <p:cNvSpPr txBox="1"/>
          <p:nvPr/>
        </p:nvSpPr>
        <p:spPr>
          <a:xfrm>
            <a:off x="88182" y="120335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5D2226-8D68-6947-9235-2348CEEEA6F0}"/>
              </a:ext>
            </a:extLst>
          </p:cNvPr>
          <p:cNvSpPr txBox="1"/>
          <p:nvPr/>
        </p:nvSpPr>
        <p:spPr>
          <a:xfrm>
            <a:off x="742950" y="1243015"/>
            <a:ext cx="7858125" cy="3170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RESTful API</a:t>
            </a:r>
          </a:p>
          <a:p>
            <a:r>
              <a:rPr lang="en-US" sz="4000" dirty="0"/>
              <a:t>JavaScript executed in the browser sends and receives data from a public backend API built using </a:t>
            </a:r>
            <a:r>
              <a:rPr lang="en-US" sz="4000" b="1" dirty="0">
                <a:solidFill>
                  <a:srgbClr val="C00000"/>
                </a:solidFill>
              </a:rPr>
              <a:t>Lambda</a:t>
            </a:r>
            <a:r>
              <a:rPr lang="en-US" sz="4000" dirty="0"/>
              <a:t> and </a:t>
            </a:r>
            <a:r>
              <a:rPr lang="en-US" sz="4000" b="1" dirty="0">
                <a:solidFill>
                  <a:srgbClr val="C00000"/>
                </a:solidFill>
              </a:rPr>
              <a:t>API Gateway</a:t>
            </a:r>
            <a:r>
              <a:rPr lang="en-US" sz="4000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81F840-A25B-034A-8093-B7348BB5D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250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287F-BAE9-BC49-9408-4F707166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0"/>
            <a:ext cx="11115261" cy="11715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 a Serverless Web Application</a:t>
            </a:r>
            <a:br>
              <a:rPr lang="en-US" b="1" dirty="0"/>
            </a:br>
            <a:r>
              <a:rPr lang="en-US" sz="2700" dirty="0"/>
              <a:t>with Amazon S3, AWS Lambda, Amazon API Gateway, </a:t>
            </a:r>
            <a:br>
              <a:rPr lang="en-US" sz="2700" dirty="0"/>
            </a:br>
            <a:r>
              <a:rPr lang="en-US" sz="2700" dirty="0"/>
              <a:t>Amazon DynamoDB, and Amazon Cognito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B2560-154E-6047-8AC6-8A4F5437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43BFD-8FF7-A343-A8A6-E2338FCE8046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A516E-51D5-2846-A03A-72034FE8364D}"/>
              </a:ext>
            </a:extLst>
          </p:cNvPr>
          <p:cNvSpPr txBox="1"/>
          <p:nvPr/>
        </p:nvSpPr>
        <p:spPr>
          <a:xfrm>
            <a:off x="3657186" y="6573769"/>
            <a:ext cx="75537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</a:t>
            </a:r>
            <a:r>
              <a:rPr lang="en-US" sz="900" dirty="0">
                <a:hlinkClick r:id="rId2"/>
              </a:rPr>
              <a:t>https://aws.amazon.com/getting-started/projects/build-serverless-web-app-lambda-apigateway-s3-dynamodb-cognito/</a:t>
            </a:r>
            <a:endParaRPr lang="en-US" sz="900" dirty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671152-081B-3041-8CAA-D91A80483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37" t="9255" r="9804" b="8423"/>
          <a:stretch/>
        </p:blipFill>
        <p:spPr>
          <a:xfrm>
            <a:off x="1385888" y="1217643"/>
            <a:ext cx="9244012" cy="52526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5D2226-8D68-6947-9235-2348CEEEA6F0}"/>
              </a:ext>
            </a:extLst>
          </p:cNvPr>
          <p:cNvSpPr txBox="1"/>
          <p:nvPr/>
        </p:nvSpPr>
        <p:spPr>
          <a:xfrm>
            <a:off x="742950" y="1243015"/>
            <a:ext cx="10858500" cy="50167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Terminate resources</a:t>
            </a:r>
          </a:p>
          <a:p>
            <a:r>
              <a:rPr lang="en-US" sz="4000" dirty="0"/>
              <a:t>Resource Cleanup</a:t>
            </a:r>
          </a:p>
          <a:p>
            <a:r>
              <a:rPr lang="en-US" sz="4000" dirty="0"/>
              <a:t>You will terminate an </a:t>
            </a:r>
            <a:r>
              <a:rPr lang="en-US" sz="4000" b="1" dirty="0">
                <a:solidFill>
                  <a:srgbClr val="C00000"/>
                </a:solidFill>
              </a:rPr>
              <a:t>Amazon S3 </a:t>
            </a:r>
            <a:r>
              <a:rPr lang="en-US" sz="4000" dirty="0"/>
              <a:t>bucket, an </a:t>
            </a:r>
            <a:r>
              <a:rPr lang="en-US" sz="4000" b="1" dirty="0">
                <a:solidFill>
                  <a:srgbClr val="C00000"/>
                </a:solidFill>
              </a:rPr>
              <a:t>Amazon Cognito </a:t>
            </a:r>
            <a:r>
              <a:rPr lang="en-US" sz="4000" dirty="0"/>
              <a:t>User Pool, an </a:t>
            </a:r>
            <a:r>
              <a:rPr lang="en-US" sz="4000" b="1" dirty="0">
                <a:solidFill>
                  <a:srgbClr val="C00000"/>
                </a:solidFill>
              </a:rPr>
              <a:t>AWS Lambda </a:t>
            </a:r>
            <a:r>
              <a:rPr lang="en-US" sz="4000" dirty="0"/>
              <a:t>function, an </a:t>
            </a:r>
            <a:r>
              <a:rPr lang="en-US" sz="4000" b="1" dirty="0">
                <a:solidFill>
                  <a:srgbClr val="C00000"/>
                </a:solidFill>
              </a:rPr>
              <a:t>IAM</a:t>
            </a:r>
            <a:r>
              <a:rPr lang="en-US" sz="4000" dirty="0"/>
              <a:t> role, a </a:t>
            </a:r>
            <a:r>
              <a:rPr lang="en-US" sz="4000" b="1" dirty="0">
                <a:solidFill>
                  <a:srgbClr val="C00000"/>
                </a:solidFill>
              </a:rPr>
              <a:t>DynamoDB</a:t>
            </a:r>
            <a:r>
              <a:rPr lang="en-US" sz="4000" dirty="0"/>
              <a:t> table, a </a:t>
            </a:r>
            <a:r>
              <a:rPr lang="en-US" sz="4000" b="1" dirty="0">
                <a:solidFill>
                  <a:srgbClr val="C00000"/>
                </a:solidFill>
              </a:rPr>
              <a:t>REST API</a:t>
            </a:r>
            <a:r>
              <a:rPr lang="en-US" sz="4000" dirty="0"/>
              <a:t>, and a </a:t>
            </a:r>
            <a:r>
              <a:rPr lang="en-US" sz="4000" b="1" dirty="0">
                <a:solidFill>
                  <a:srgbClr val="C00000"/>
                </a:solidFill>
              </a:rPr>
              <a:t>CloudWatch</a:t>
            </a:r>
            <a:r>
              <a:rPr lang="en-US" sz="4000" dirty="0"/>
              <a:t> Log. </a:t>
            </a:r>
            <a:br>
              <a:rPr lang="en-US" sz="4000" dirty="0"/>
            </a:br>
            <a:r>
              <a:rPr lang="en-US" sz="4000" dirty="0"/>
              <a:t>It is a best practice to </a:t>
            </a:r>
            <a:r>
              <a:rPr lang="en-US" sz="4000" dirty="0">
                <a:solidFill>
                  <a:srgbClr val="FF0000"/>
                </a:solidFill>
              </a:rPr>
              <a:t>delete resources </a:t>
            </a:r>
            <a:r>
              <a:rPr lang="en-US" sz="4000" dirty="0"/>
              <a:t>you are no longer using to avoid unwanted charges.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796E45-D347-F845-98DB-B3BAE3FC78C5}"/>
              </a:ext>
            </a:extLst>
          </p:cNvPr>
          <p:cNvSpPr txBox="1"/>
          <p:nvPr/>
        </p:nvSpPr>
        <p:spPr>
          <a:xfrm>
            <a:off x="88182" y="120335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E31192-1B7C-AF49-A903-6E8C863BD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9" y="195516"/>
            <a:ext cx="1241563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851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5BB5E-7EB3-0E42-A774-F71D9090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005"/>
            <a:ext cx="10515600" cy="10171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TW" sz="5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Summary</a:t>
            </a:r>
            <a:endParaRPr lang="en-US" sz="5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標楷體" pitchFamily="65" charset="-12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92685-0F0F-5941-A91E-D9ED4EE21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2353"/>
            <a:ext cx="10515600" cy="4624610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</a:pPr>
            <a:r>
              <a:rPr lang="zh-TW" altLang="en-US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雲端服務架構實務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課程主要介紹：</a:t>
            </a:r>
            <a:br>
              <a:rPr lang="en-US" altLang="zh-TW" dirty="0">
                <a:latin typeface="Calibri" pitchFamily="34" charset="0"/>
                <a:ea typeface="標楷體" pitchFamily="65" charset="-120"/>
              </a:rPr>
            </a:br>
            <a:r>
              <a:rPr lang="en-US" altLang="zh-TW" b="1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b="1" dirty="0">
                <a:latin typeface="Calibri" pitchFamily="34" charset="0"/>
                <a:ea typeface="標楷體" pitchFamily="65" charset="-120"/>
              </a:rPr>
              <a:t>技術基礎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和</a:t>
            </a:r>
            <a:r>
              <a:rPr lang="zh-TW" altLang="en-US" b="1" dirty="0">
                <a:latin typeface="Calibri" pitchFamily="34" charset="0"/>
                <a:ea typeface="標楷體" pitchFamily="65" charset="-120"/>
              </a:rPr>
              <a:t>在 </a:t>
            </a:r>
            <a:r>
              <a:rPr lang="en-US" altLang="zh-TW" b="1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b="1" dirty="0">
                <a:latin typeface="Calibri" pitchFamily="34" charset="0"/>
                <a:ea typeface="標楷體" pitchFamily="65" charset="-120"/>
              </a:rPr>
              <a:t>上建立架構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。</a:t>
            </a:r>
            <a:endParaRPr lang="en-US" altLang="zh-TW" dirty="0">
              <a:latin typeface="Calibri" pitchFamily="34" charset="0"/>
              <a:ea typeface="標楷體" pitchFamily="65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</a:pPr>
            <a:r>
              <a:rPr lang="en-US" altLang="zh-TW" b="1" dirty="0">
                <a:latin typeface="Calibri" pitchFamily="34" charset="0"/>
                <a:ea typeface="標楷體" pitchFamily="65" charset="-120"/>
              </a:rPr>
              <a:t>AWS</a:t>
            </a:r>
            <a:r>
              <a:rPr lang="zh-TW" altLang="en-US" b="1" dirty="0">
                <a:latin typeface="Calibri" pitchFamily="34" charset="0"/>
                <a:ea typeface="標楷體" pitchFamily="65" charset="-120"/>
              </a:rPr>
              <a:t>技術基礎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介紹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產品、服務和常見解決方案。</a:t>
            </a:r>
            <a:endParaRPr lang="en-US" altLang="zh-TW" dirty="0">
              <a:latin typeface="Calibri" pitchFamily="34" charset="0"/>
              <a:ea typeface="標楷體" pitchFamily="65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</a:pPr>
            <a:r>
              <a:rPr lang="zh-TW" altLang="en-US" b="1" dirty="0">
                <a:solidFill>
                  <a:srgbClr val="C00000"/>
                </a:solidFill>
                <a:latin typeface="Calibri" pitchFamily="34" charset="0"/>
                <a:ea typeface="標楷體" pitchFamily="65" charset="-120"/>
              </a:rPr>
              <a:t>在 </a:t>
            </a:r>
            <a:r>
              <a:rPr lang="en-US" altLang="zh-TW" b="1" dirty="0">
                <a:solidFill>
                  <a:srgbClr val="C00000"/>
                </a:solidFill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b="1" dirty="0">
                <a:solidFill>
                  <a:srgbClr val="C00000"/>
                </a:solidFill>
                <a:latin typeface="Calibri" pitchFamily="34" charset="0"/>
                <a:ea typeface="標楷體" pitchFamily="65" charset="-120"/>
              </a:rPr>
              <a:t>上建立架構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內容涵蓋在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上建置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IT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基礎架構的基礎。</a:t>
            </a:r>
            <a:endParaRPr lang="en-US" altLang="zh-TW" dirty="0">
              <a:latin typeface="Calibri" pitchFamily="34" charset="0"/>
              <a:ea typeface="標楷體" pitchFamily="65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</a:pPr>
            <a:r>
              <a:rPr lang="zh-TW" altLang="en-US" b="1" dirty="0">
                <a:solidFill>
                  <a:srgbClr val="C00000"/>
                </a:solidFill>
                <a:latin typeface="Calibri" pitchFamily="34" charset="0"/>
                <a:ea typeface="標楷體" pitchFamily="65" charset="-120"/>
              </a:rPr>
              <a:t>解決方案架構師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如何透過了解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服務來優化對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雲端的使用，及如何讓這些服務符合雲端解決方案。</a:t>
            </a:r>
            <a:endParaRPr lang="en-US" altLang="zh-TW" dirty="0">
              <a:latin typeface="Calibri" pitchFamily="34" charset="0"/>
              <a:ea typeface="標楷體" pitchFamily="65" charset="-120"/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</a:pPr>
            <a:r>
              <a:rPr lang="en-US" altLang="zh-TW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雲端最佳實務與建議的設計模式，協助學員思考在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上架構最佳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IT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解決方案的程序。</a:t>
            </a:r>
            <a:endParaRPr lang="en-US" dirty="0"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pic>
        <p:nvPicPr>
          <p:cNvPr id="5" name="Picture 5" descr="C:\Users\myday\Downloads\TKU-logo-12cm.jpg">
            <a:extLst>
              <a:ext uri="{FF2B5EF4-FFF2-40B4-BE49-F238E27FC236}">
                <a16:creationId xmlns:a16="http://schemas.microsoft.com/office/drawing/2014/main" id="{D1299D2B-DEDD-F348-8496-014D00EA2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78" y="9372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>
            <a:extLst>
              <a:ext uri="{FF2B5EF4-FFF2-40B4-BE49-F238E27FC236}">
                <a16:creationId xmlns:a16="http://schemas.microsoft.com/office/drawing/2014/main" id="{C51113BE-7CE7-034D-B7A2-96D61F6FF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66" y="64645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EFBE85-5D8F-7E4E-A1ED-FB1807A92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1271" y="735814"/>
            <a:ext cx="1618866" cy="16188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63A843-956C-2247-8AD1-2DFE6EEA8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8422" y="735815"/>
            <a:ext cx="1618866" cy="161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76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5BB5E-7EB3-0E42-A774-F71D9090C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005"/>
            <a:ext cx="10515600" cy="101710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z="4900" dirty="0">
                <a:latin typeface="Arial Unicode MS" pitchFamily="34" charset="-120"/>
                <a:ea typeface="標楷體" pitchFamily="65" charset="-120"/>
              </a:rPr>
              <a:t>課程目標</a:t>
            </a:r>
            <a:endParaRPr lang="en-US" sz="4900" b="1" dirty="0">
              <a:solidFill>
                <a:schemeClr val="accent1">
                  <a:lumMod val="75000"/>
                </a:schemeClr>
              </a:solidFill>
              <a:latin typeface="Arial Unicode MS" pitchFamily="34" charset="-120"/>
              <a:ea typeface="標楷體" pitchFamily="65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92685-0F0F-5941-A91E-D9ED4EE21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2353"/>
            <a:ext cx="10515600" cy="4624610"/>
          </a:xfrm>
        </p:spPr>
        <p:txBody>
          <a:bodyPr vert="horz" lIns="91440" tIns="45720" rIns="91440" bIns="45720" rtlCol="0">
            <a:normAutofit/>
          </a:bodyPr>
          <a:lstStyle/>
          <a:p>
            <a:pPr marL="514350" indent="-51435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zh-TW" altLang="en-US" dirty="0">
                <a:latin typeface="Calibri" pitchFamily="34" charset="0"/>
                <a:ea typeface="標楷體" pitchFamily="65" charset="-120"/>
              </a:rPr>
              <a:t>根據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推薦的架構原則和最佳實踐做出架構決策。</a:t>
            </a:r>
          </a:p>
          <a:p>
            <a:pPr marL="514350" indent="-51435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zh-TW" altLang="en-US" dirty="0">
                <a:latin typeface="Calibri" pitchFamily="34" charset="0"/>
                <a:ea typeface="標楷體" pitchFamily="65" charset="-120"/>
              </a:rPr>
              <a:t>了解利用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服務讓您的基礎設施具備可擴展性、可靠性和高可用性。</a:t>
            </a:r>
          </a:p>
          <a:p>
            <a:pPr marL="514350" indent="-51435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zh-TW" altLang="en-US" dirty="0">
                <a:latin typeface="Calibri" pitchFamily="34" charset="0"/>
                <a:ea typeface="標楷體" pitchFamily="65" charset="-120"/>
              </a:rPr>
              <a:t>利用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託管服務提高基礎設施的靈活性和彈性。</a:t>
            </a:r>
            <a:endParaRPr lang="en-US" altLang="zh-TW" dirty="0">
              <a:latin typeface="Calibri" pitchFamily="34" charset="0"/>
              <a:ea typeface="標楷體" pitchFamily="65" charset="-120"/>
            </a:endParaRPr>
          </a:p>
          <a:p>
            <a:pPr marL="514350" indent="-51435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zh-TW" altLang="en-US" dirty="0">
                <a:latin typeface="Calibri" pitchFamily="34" charset="0"/>
                <a:ea typeface="標楷體" pitchFamily="65" charset="-120"/>
              </a:rPr>
              <a:t>提高基於 </a:t>
            </a:r>
            <a:r>
              <a:rPr lang="en-US" altLang="zh-TW" dirty="0">
                <a:latin typeface="Calibri" pitchFamily="34" charset="0"/>
                <a:ea typeface="標楷體" pitchFamily="65" charset="-120"/>
              </a:rPr>
              <a:t>AWS </a:t>
            </a:r>
            <a:r>
              <a:rPr lang="zh-TW" altLang="en-US" dirty="0">
                <a:latin typeface="Calibri" pitchFamily="34" charset="0"/>
                <a:ea typeface="標楷體" pitchFamily="65" charset="-120"/>
              </a:rPr>
              <a:t>的基礎設施的效率，以提升性能並降低成本。 </a:t>
            </a:r>
            <a:endParaRPr lang="en-US" altLang="zh-TW" dirty="0">
              <a:latin typeface="Calibri" pitchFamily="34" charset="0"/>
              <a:ea typeface="標楷體" pitchFamily="65" charset="-120"/>
            </a:endParaRPr>
          </a:p>
          <a:p>
            <a:pPr marL="514350" indent="-51435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zh-TW" altLang="en-US" dirty="0">
                <a:latin typeface="Calibri" pitchFamily="34" charset="0"/>
                <a:ea typeface="標楷體" pitchFamily="65" charset="-120"/>
              </a:rPr>
              <a:t>使用架構完善的框架改進採用解決方案的架構。 </a:t>
            </a:r>
            <a:endParaRPr lang="en-US" altLang="zh-TW" dirty="0"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5" descr="C:\Users\myday\Downloads\TKU-logo-12cm.jpg">
            <a:extLst>
              <a:ext uri="{FF2B5EF4-FFF2-40B4-BE49-F238E27FC236}">
                <a16:creationId xmlns:a16="http://schemas.microsoft.com/office/drawing/2014/main" id="{D1299D2B-DEDD-F348-8496-014D00EA2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78" y="9372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>
            <a:extLst>
              <a:ext uri="{FF2B5EF4-FFF2-40B4-BE49-F238E27FC236}">
                <a16:creationId xmlns:a16="http://schemas.microsoft.com/office/drawing/2014/main" id="{C51113BE-7CE7-034D-B7A2-96D61F6FF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66" y="64645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8AB27F-AEA9-204D-8E08-1476B1FCE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339" y="64645"/>
            <a:ext cx="1017108" cy="1017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99F5FA-EBE7-894B-AAC6-DAD8CC5A9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9937" y="64646"/>
            <a:ext cx="1017108" cy="101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604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pic>
        <p:nvPicPr>
          <p:cNvPr id="10" name="Picture 9" descr="qrcode.myday.png">
            <a:extLst>
              <a:ext uri="{FF2B5EF4-FFF2-40B4-BE49-F238E27FC236}">
                <a16:creationId xmlns:a16="http://schemas.microsoft.com/office/drawing/2014/main" id="{38230FA7-CD0F-BC46-BD72-9F12845D8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0393" y="5653805"/>
            <a:ext cx="1185424" cy="11854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CB6C18-77CE-B145-8DC7-B1EC8E970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98" y="1445927"/>
            <a:ext cx="1377870" cy="16713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51F3E2-8EFF-BF41-89E2-40DADA6FC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67" y="4952292"/>
            <a:ext cx="1673132" cy="1673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0C7E5A-EC88-8747-B29C-54F32DEA0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67" y="3198196"/>
            <a:ext cx="1673132" cy="1673132"/>
          </a:xfrm>
          <a:prstGeom prst="rect">
            <a:avLst/>
          </a:prstGeom>
        </p:spPr>
      </p:pic>
      <p:sp>
        <p:nvSpPr>
          <p:cNvPr id="16" name="內容版面配置區 2">
            <a:extLst>
              <a:ext uri="{FF2B5EF4-FFF2-40B4-BE49-F238E27FC236}">
                <a16:creationId xmlns:a16="http://schemas.microsoft.com/office/drawing/2014/main" id="{D7588C75-C392-1546-869A-49C9D6577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7744" y="2155016"/>
            <a:ext cx="6624736" cy="4652904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4600" b="1" dirty="0">
                <a:solidFill>
                  <a:schemeClr val="accent1"/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戴敏育 博士 </a:t>
            </a:r>
            <a:r>
              <a:rPr lang="en-US" altLang="zh-TW" sz="4100" b="1" dirty="0">
                <a:solidFill>
                  <a:schemeClr val="accent1"/>
                </a:solidFill>
                <a:latin typeface="+mn-lt"/>
              </a:rPr>
              <a:t>(Min-</a:t>
            </a:r>
            <a:r>
              <a:rPr lang="en-US" altLang="zh-TW" sz="4100" b="1" dirty="0" err="1">
                <a:solidFill>
                  <a:schemeClr val="accent1"/>
                </a:solidFill>
                <a:latin typeface="+mn-lt"/>
              </a:rPr>
              <a:t>Yuh</a:t>
            </a:r>
            <a:r>
              <a:rPr lang="en-US" altLang="zh-TW" sz="4100" b="1" dirty="0">
                <a:solidFill>
                  <a:schemeClr val="accent1"/>
                </a:solidFill>
                <a:latin typeface="+mn-lt"/>
              </a:rPr>
              <a:t> Day, Ph.D.)</a:t>
            </a:r>
            <a:endParaRPr lang="zh-TW" altLang="en-US" sz="4100" dirty="0">
              <a:solidFill>
                <a:schemeClr val="accent1"/>
              </a:solidFill>
              <a:latin typeface="+mn-lt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sz="4600" b="1" dirty="0">
                <a:solidFill>
                  <a:schemeClr val="accent1"/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副教授</a:t>
            </a:r>
            <a:r>
              <a:rPr lang="en-US" altLang="zh-TW" sz="4100" b="1" dirty="0">
                <a:solidFill>
                  <a:schemeClr val="accent1"/>
                </a:solidFill>
                <a:latin typeface="+mn-lt"/>
              </a:rPr>
              <a:t> (Associate Professor)</a:t>
            </a: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zh-TW" altLang="en-US" sz="4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4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4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lang="en-US" altLang="zh-TW" sz="4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marL="0" indent="0" eaLnBrk="1" hangingPunct="1">
              <a:lnSpc>
                <a:spcPct val="120000"/>
              </a:lnSpc>
              <a:buNone/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Institute of Information Management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National Taipei University</a:t>
            </a:r>
            <a:endParaRPr lang="en-US" altLang="zh-TW" sz="19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zh-TW" dirty="0">
              <a:latin typeface="+mn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電話： </a:t>
            </a:r>
            <a:r>
              <a:rPr lang="en-US" altLang="zh-TW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02-86741111 ext. 66873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研究室：</a:t>
            </a: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商</a:t>
            </a:r>
            <a:r>
              <a:rPr lang="en-US" altLang="zh-TW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8F12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地址：</a:t>
            </a: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altLang="zh-TW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23741 </a:t>
            </a: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新北市三峽區大學路 </a:t>
            </a:r>
            <a:r>
              <a:rPr lang="en-US" altLang="zh-TW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151 </a:t>
            </a: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號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TW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Email</a:t>
            </a: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：</a:t>
            </a:r>
            <a:r>
              <a:rPr lang="en-US" altLang="zh-TW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myday@gm.ntpu.edu.tw</a:t>
            </a:r>
            <a:endParaRPr lang="en-US" altLang="zh-TW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網址：</a:t>
            </a:r>
            <a:r>
              <a:rPr lang="en-US" altLang="zh-TW" dirty="0">
                <a:latin typeface="+mn-lt"/>
                <a:hlinkClick r:id="rId9"/>
              </a:rPr>
              <a:t>http://web.ntpu.edu.tw/~myday/</a:t>
            </a:r>
            <a:endParaRPr lang="en-US" altLang="zh-TW" dirty="0">
              <a:latin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72578FD-AF8E-FD49-8605-1908B3CAA4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072" y="150547"/>
            <a:ext cx="962066" cy="6206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F1929A-5023-1444-BB11-A568D27149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964" y="824224"/>
            <a:ext cx="964282" cy="235043"/>
          </a:xfrm>
          <a:prstGeom prst="rect">
            <a:avLst/>
          </a:prstGeom>
        </p:spPr>
      </p:pic>
      <p:pic>
        <p:nvPicPr>
          <p:cNvPr id="19" name="Picture 4" descr="http://mail.tku.edu.tw/myday/images/Myday_Photo.jpg">
            <a:extLst>
              <a:ext uri="{FF2B5EF4-FFF2-40B4-BE49-F238E27FC236}">
                <a16:creationId xmlns:a16="http://schemas.microsoft.com/office/drawing/2014/main" id="{36472B43-91D6-4D4B-9C72-204F12E37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5525" y="2315954"/>
            <a:ext cx="1294721" cy="160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9214E0C-6C89-ED41-9F25-ECA5A1E34B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87681" y="5938749"/>
            <a:ext cx="791692" cy="791692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FC37ECC-11D7-9D4D-84A6-4C7A96BA6848}"/>
              </a:ext>
            </a:extLst>
          </p:cNvPr>
          <p:cNvSpPr txBox="1">
            <a:spLocks/>
          </p:cNvSpPr>
          <p:nvPr/>
        </p:nvSpPr>
        <p:spPr>
          <a:xfrm>
            <a:off x="1598238" y="1"/>
            <a:ext cx="8992008" cy="20740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>
                <a:solidFill>
                  <a:srgbClr val="C00000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雲端服務架構實務 </a:t>
            </a:r>
            <a:br>
              <a:rPr lang="en-US" altLang="zh-TW" sz="4400" dirty="0">
                <a:solidFill>
                  <a:srgbClr val="C00000"/>
                </a:solidFill>
                <a:latin typeface="Heiti TC Medium" pitchFamily="2" charset="-128"/>
                <a:ea typeface="Heiti TC Medium" pitchFamily="2" charset="-128"/>
              </a:rPr>
            </a:br>
            <a:r>
              <a:rPr lang="en-US" altLang="zh-TW" sz="4000" dirty="0">
                <a:solidFill>
                  <a:srgbClr val="C00000"/>
                </a:solidFill>
                <a:latin typeface="+mn-lt"/>
              </a:rPr>
              <a:t>(</a:t>
            </a:r>
            <a:r>
              <a:rPr lang="en-US" sz="4000" dirty="0">
                <a:solidFill>
                  <a:srgbClr val="C00000"/>
                </a:solidFill>
                <a:latin typeface="+mn-lt"/>
              </a:rPr>
              <a:t>Cloud Services Architecting Practices)</a:t>
            </a:r>
          </a:p>
          <a:p>
            <a:r>
              <a:rPr lang="en-US" altLang="zh-TW" dirty="0"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Contact Information</a:t>
            </a:r>
            <a:endParaRPr lang="en-US" dirty="0">
              <a:latin typeface="+mn-lt"/>
            </a:endParaRPr>
          </a:p>
        </p:txBody>
      </p:sp>
      <p:pic>
        <p:nvPicPr>
          <p:cNvPr id="24" name="Picture 5" descr="C:\Users\myday\Downloads\TKU-logo-12cm.jpg">
            <a:extLst>
              <a:ext uri="{FF2B5EF4-FFF2-40B4-BE49-F238E27FC236}">
                <a16:creationId xmlns:a16="http://schemas.microsoft.com/office/drawing/2014/main" id="{20DE2104-0C0E-CD45-AFC1-E88CC57D1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5346" y="19311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文字方塊 14">
            <a:extLst>
              <a:ext uri="{FF2B5EF4-FFF2-40B4-BE49-F238E27FC236}">
                <a16:creationId xmlns:a16="http://schemas.microsoft.com/office/drawing/2014/main" id="{060CB997-42C0-654D-8D9E-3BCA77919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734" y="164035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6" name="Picture 6" descr="C:\Users\myday\Downloads\TKU-title15cm.jpg">
            <a:extLst>
              <a:ext uri="{FF2B5EF4-FFF2-40B4-BE49-F238E27FC236}">
                <a16:creationId xmlns:a16="http://schemas.microsoft.com/office/drawing/2014/main" id="{BD695F89-412B-CC48-BD0E-23928A627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66" y="810366"/>
            <a:ext cx="13858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806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0DCAB-0FAC-2F41-8ADC-735B16D64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651"/>
            <a:ext cx="10515600" cy="1203943"/>
          </a:xfrm>
        </p:spPr>
        <p:txBody>
          <a:bodyPr/>
          <a:lstStyle/>
          <a:p>
            <a:r>
              <a:rPr lang="en-US" dirty="0">
                <a:latin typeface="+mn-lt"/>
              </a:rPr>
              <a:t>Course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E895C-8684-3049-8AD4-0345D4C05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6594"/>
            <a:ext cx="10515600" cy="51694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Make architectural decisions based on the AWS recommended architectural principles and best practices.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Explore leveraging AWS services to make your infrastructure scalable, reliable, and highly available.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Leverage AWS managed services to enable greater flexibility and resiliency in an infrastructure.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Make an AWS-based infrastructure more efficient in order to increase performance and reduce costs.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 the Well-Architected Framework to improve AWS architectures with AWS solutions.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AE1A7-47B4-DC40-8F78-A8D07BDF1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5" descr="C:\Users\myday\Downloads\TKU-logo-12cm.jpg">
            <a:extLst>
              <a:ext uri="{FF2B5EF4-FFF2-40B4-BE49-F238E27FC236}">
                <a16:creationId xmlns:a16="http://schemas.microsoft.com/office/drawing/2014/main" id="{A11C8AE5-29C6-B94A-92E4-44144E125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78" y="9372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>
            <a:extLst>
              <a:ext uri="{FF2B5EF4-FFF2-40B4-BE49-F238E27FC236}">
                <a16:creationId xmlns:a16="http://schemas.microsoft.com/office/drawing/2014/main" id="{126251B3-32EA-3C44-865D-E34AE958A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66" y="64645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E600F-588E-4C44-8AF5-79B0A3A65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339" y="64645"/>
            <a:ext cx="1017108" cy="1017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4A989A-AC08-6F4B-92F3-C2D61B27F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9937" y="64646"/>
            <a:ext cx="1017108" cy="101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43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5BB5E-7EB3-0E42-A774-F71D9090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zh-TW" altLang="en-US" sz="5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課程大綱 </a:t>
            </a:r>
            <a:r>
              <a:rPr lang="en-US" altLang="zh-TW" sz="5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(Syllabus)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2029-28F0-F746-8D84-E5F972A2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92685-0F0F-5941-A91E-D9ED4EE2175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68316" y="1603693"/>
            <a:ext cx="11630328" cy="488918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zh-TW" altLang="en-US" sz="2800" dirty="0">
                <a:solidFill>
                  <a:schemeClr val="tx1"/>
                </a:solidFill>
                <a:latin typeface="Calibri" pitchFamily="34" charset="0"/>
                <a:ea typeface="標楷體" pitchFamily="65" charset="-120"/>
              </a:rPr>
              <a:t>週次 </a:t>
            </a:r>
            <a:r>
              <a:rPr lang="en-US" altLang="zh-TW" sz="2800" dirty="0">
                <a:solidFill>
                  <a:schemeClr val="tx1"/>
                </a:solidFill>
                <a:latin typeface="Calibri" pitchFamily="34" charset="0"/>
                <a:ea typeface="標楷體" pitchFamily="65" charset="-120"/>
              </a:rPr>
              <a:t>(Week)    </a:t>
            </a:r>
            <a:r>
              <a:rPr lang="zh-TW" altLang="en-US" sz="2800" dirty="0">
                <a:solidFill>
                  <a:schemeClr val="tx1"/>
                </a:solidFill>
                <a:latin typeface="Calibri" pitchFamily="34" charset="0"/>
                <a:ea typeface="標楷體" pitchFamily="65" charset="-120"/>
              </a:rPr>
              <a:t>日期 </a:t>
            </a:r>
            <a:r>
              <a:rPr lang="en-US" altLang="zh-TW" sz="2800" dirty="0">
                <a:solidFill>
                  <a:schemeClr val="tx1"/>
                </a:solidFill>
                <a:latin typeface="Calibri" pitchFamily="34" charset="0"/>
                <a:ea typeface="標楷體" pitchFamily="65" charset="-120"/>
              </a:rPr>
              <a:t>(Date)    </a:t>
            </a:r>
            <a:r>
              <a:rPr lang="zh-TW" altLang="en-US" sz="2800" dirty="0">
                <a:solidFill>
                  <a:schemeClr val="tx1"/>
                </a:solidFill>
                <a:latin typeface="Calibri" pitchFamily="34" charset="0"/>
                <a:ea typeface="標楷體" pitchFamily="65" charset="-120"/>
              </a:rPr>
              <a:t>內容 </a:t>
            </a:r>
            <a:r>
              <a:rPr lang="en-US" altLang="zh-TW" sz="2800" dirty="0">
                <a:solidFill>
                  <a:schemeClr val="tx1"/>
                </a:solidFill>
                <a:latin typeface="Calibri" pitchFamily="34" charset="0"/>
                <a:ea typeface="標楷體" pitchFamily="65" charset="-120"/>
              </a:rPr>
              <a:t>(Subject/Topics)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</a:rPr>
              <a:t>1  2021/02/25  Course orientation on Cloud Services Architecting Practices:</a:t>
            </a:r>
            <a:br>
              <a:rPr lang="en-US" altLang="zh-TW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</a:rPr>
            </a:br>
            <a:r>
              <a:rPr lang="en-US" altLang="zh-TW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</a:rPr>
              <a:t>                            AWS Solutions Architect Overview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2  2021/03/04  Automating Your Infrastructure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3  2021/03/11  Decoupling Your Infrastructure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4  2021/03/18  Designing Web-Scale Media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5  2021/03/25  Well-Architected Framework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標楷體" pitchFamily="65" charset="-120"/>
              </a:rPr>
              <a:t>6  2021/04/01  Off-campus study (</a:t>
            </a:r>
            <a:r>
              <a:rPr lang="zh-TW" altLang="en-US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標楷體" pitchFamily="65" charset="-120"/>
              </a:rPr>
              <a:t>教學行政觀摩日</a:t>
            </a:r>
            <a:r>
              <a:rPr lang="en-US" altLang="zh-TW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標楷體" pitchFamily="65" charset="-120"/>
              </a:rPr>
              <a:t>)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7  2021/04/08  Well-Architected Pillar 1 - Operational Excellence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標楷體" pitchFamily="65" charset="-120"/>
              </a:rPr>
              <a:t>8  2021/04/15  Well-Architected Pillar 2 - Security</a:t>
            </a:r>
          </a:p>
        </p:txBody>
      </p:sp>
      <p:pic>
        <p:nvPicPr>
          <p:cNvPr id="5" name="Picture 5" descr="C:\Users\myday\Downloads\TKU-logo-12cm.jpg">
            <a:extLst>
              <a:ext uri="{FF2B5EF4-FFF2-40B4-BE49-F238E27FC236}">
                <a16:creationId xmlns:a16="http://schemas.microsoft.com/office/drawing/2014/main" id="{D1299D2B-DEDD-F348-8496-014D00EA2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78" y="93721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>
            <a:extLst>
              <a:ext uri="{FF2B5EF4-FFF2-40B4-BE49-F238E27FC236}">
                <a16:creationId xmlns:a16="http://schemas.microsoft.com/office/drawing/2014/main" id="{C51113BE-7CE7-034D-B7A2-96D61F6FF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66" y="64645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7" name="Picture 6" descr="C:\Users\myday\Downloads\TKU-title15cm.jpg">
            <a:extLst>
              <a:ext uri="{FF2B5EF4-FFF2-40B4-BE49-F238E27FC236}">
                <a16:creationId xmlns:a16="http://schemas.microsoft.com/office/drawing/2014/main" id="{BC8D224C-4CAF-CC43-99CA-6B89F65F3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4" y="724361"/>
            <a:ext cx="13858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4F8F9B-1747-EB49-B736-0DAA9E6FB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2184" y="842229"/>
            <a:ext cx="421513" cy="5112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147D07-B052-2946-A43F-E074FFF6E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7169" y="1274545"/>
            <a:ext cx="511280" cy="5112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4AB433-3CDC-7444-8C56-4644B4663C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7364" y="1269851"/>
            <a:ext cx="511280" cy="51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746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3540</Words>
  <Application>Microsoft Macintosh PowerPoint</Application>
  <PresentationFormat>Widescreen</PresentationFormat>
  <Paragraphs>452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9" baseType="lpstr">
      <vt:lpstr>Amazon Ember Light</vt:lpstr>
      <vt:lpstr>Arial Unicode MS</vt:lpstr>
      <vt:lpstr>DFKai-SB</vt:lpstr>
      <vt:lpstr>DFKai-SB</vt:lpstr>
      <vt:lpstr>Heiti TC Medium</vt:lpstr>
      <vt:lpstr>Arial</vt:lpstr>
      <vt:lpstr>Calibri</vt:lpstr>
      <vt:lpstr>Calibri Light</vt:lpstr>
      <vt:lpstr>Office Theme</vt:lpstr>
      <vt:lpstr>雲端服務架構實務  (Cloud Services Architecting Practices)</vt:lpstr>
      <vt:lpstr>PowerPoint Presentation</vt:lpstr>
      <vt:lpstr>PowerPoint Presentation</vt:lpstr>
      <vt:lpstr>淡江大學109學年度第2學期 課程教學計畫表  Spring 2021 (2021.02 - 2021.06)</vt:lpstr>
      <vt:lpstr>課程簡介</vt:lpstr>
      <vt:lpstr>Course Introduction</vt:lpstr>
      <vt:lpstr>課程目標</vt:lpstr>
      <vt:lpstr>Course Objective</vt:lpstr>
      <vt:lpstr>課程大綱 (Syllabus)</vt:lpstr>
      <vt:lpstr>課程大綱 (Syllabus)</vt:lpstr>
      <vt:lpstr>教學目標之教學方法與評量方法</vt:lpstr>
      <vt:lpstr>學期成績計算方式</vt:lpstr>
      <vt:lpstr>教材課本與參考書籍</vt:lpstr>
      <vt:lpstr>教材課本與參考書籍</vt:lpstr>
      <vt:lpstr>PowerPoint Presentation</vt:lpstr>
      <vt:lpstr>AWS Certified Cloud Practitioner</vt:lpstr>
      <vt:lpstr>AWS Certified Solutions Architect – Associate</vt:lpstr>
      <vt:lpstr>AWS Academy and Certifications</vt:lpstr>
      <vt:lpstr>AWS Academy and Certifications</vt:lpstr>
      <vt:lpstr>AWS Certified Cloud Practitioner  (CLF-C01) </vt:lpstr>
      <vt:lpstr>AWS Certified Solutions Architect –  Associate (SAA-C02) </vt:lpstr>
      <vt:lpstr>AWS Certified Cloud Practitioner  (CLF-C01) </vt:lpstr>
      <vt:lpstr>AWS Certified Cloud Practitioner  (CLF-C01) </vt:lpstr>
      <vt:lpstr>AWS Certified Cloud Practitioner  (CLF-C01) </vt:lpstr>
      <vt:lpstr>AWS Certified Cloud Practitioner  (CLF-C01) </vt:lpstr>
      <vt:lpstr>AWS Certified Cloud Practitioner  (CLF-C01) </vt:lpstr>
      <vt:lpstr>AWS Certified Solutions Architect –  Associate (SAA-C02) </vt:lpstr>
      <vt:lpstr>AWS Certified Solutions Architect –  Associate (SAA-C02) </vt:lpstr>
      <vt:lpstr>AWS Certified Solutions Architect –  Associate (SAA-C02) </vt:lpstr>
      <vt:lpstr>AWS Certified Solutions Architect –  Associate (SAA-C02) </vt:lpstr>
      <vt:lpstr>AWS Certified Solutions Architect –  Associate (SAA-C02) </vt:lpstr>
      <vt:lpstr>AWS  Academy  Cloud Architecting  (ACA) </vt:lpstr>
      <vt:lpstr>AWS Academy Cloud Architecting  (ACA) Course Overview</vt:lpstr>
      <vt:lpstr>AWS Academy Cloud Architecting  (ACA) Course Overview</vt:lpstr>
      <vt:lpstr>AWS Products and Services</vt:lpstr>
      <vt:lpstr>AWS Compute</vt:lpstr>
      <vt:lpstr>AWS Database</vt:lpstr>
      <vt:lpstr>AWS Storage</vt:lpstr>
      <vt:lpstr>AWS Networking &amp; Content Dilivery</vt:lpstr>
      <vt:lpstr>AWS Security, Identity &amp; Compliance</vt:lpstr>
      <vt:lpstr>AWS Cost Management</vt:lpstr>
      <vt:lpstr>AWS Services</vt:lpstr>
      <vt:lpstr>AWS Services</vt:lpstr>
      <vt:lpstr>Web Application  with    AWS Core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AWS  Serverless Architecture</vt:lpstr>
      <vt:lpstr>AWS Serverless Airline Booking</vt:lpstr>
      <vt:lpstr>AWS Serverless Airline Booking  Stack</vt:lpstr>
      <vt:lpstr>AWS Serverless Airline Booking  High level infrastructure architecture</vt:lpstr>
      <vt:lpstr>AWS Serverless Architecture AWS Operational Responsibility Models</vt:lpstr>
      <vt:lpstr>Build  a  Serverless  Web Application</vt:lpstr>
      <vt:lpstr>Build a Serverless Web Application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Build a Serverless Web Application with Amazon S3, AWS Lambda, Amazon API Gateway,  Amazon DynamoDB, and Amazon Cognito</vt:lpstr>
      <vt:lpstr>Summary</vt:lpstr>
      <vt:lpstr>PowerPoint Presentation</vt:lpstr>
    </vt:vector>
  </TitlesOfParts>
  <Manager/>
  <Company>TKU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雲端服務架構實務 (Cloud Services Architecting Practices)</dc:title>
  <dc:subject/>
  <dc:creator>MYDAY</dc:creator>
  <cp:keywords>雲端服務架構實務, Cloud Services Architecting Practices, AWS</cp:keywords>
  <dc:description>雲端服務架構實務, Cloud Services Architecting Practices, AWS Academy Cloud Foundations, ACF, AWS Cloud Practitioner, AWS Solutions Architect</dc:description>
  <cp:lastModifiedBy>imyday@gmail.com</cp:lastModifiedBy>
  <cp:revision>117</cp:revision>
  <cp:lastPrinted>2020-12-23T14:44:17Z</cp:lastPrinted>
  <dcterms:created xsi:type="dcterms:W3CDTF">2019-09-12T03:09:52Z</dcterms:created>
  <dcterms:modified xsi:type="dcterms:W3CDTF">2021-02-25T00:47:53Z</dcterms:modified>
  <cp:category/>
</cp:coreProperties>
</file>