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029" r:id="rId2"/>
    <p:sldId id="2996" r:id="rId3"/>
    <p:sldId id="2994" r:id="rId4"/>
    <p:sldId id="2995" r:id="rId5"/>
    <p:sldId id="3024" r:id="rId6"/>
    <p:sldId id="3418" r:id="rId7"/>
    <p:sldId id="3176" r:id="rId8"/>
    <p:sldId id="3737" r:id="rId9"/>
    <p:sldId id="3738" r:id="rId10"/>
    <p:sldId id="3736" r:id="rId11"/>
    <p:sldId id="3858" r:id="rId12"/>
    <p:sldId id="3753" r:id="rId13"/>
    <p:sldId id="3754" r:id="rId14"/>
    <p:sldId id="3755" r:id="rId15"/>
    <p:sldId id="3756" r:id="rId16"/>
    <p:sldId id="3808" r:id="rId17"/>
    <p:sldId id="1937" r:id="rId18"/>
    <p:sldId id="3809" r:id="rId19"/>
    <p:sldId id="2885" r:id="rId20"/>
    <p:sldId id="2886" r:id="rId21"/>
    <p:sldId id="2914" r:id="rId22"/>
    <p:sldId id="2909" r:id="rId23"/>
    <p:sldId id="2902" r:id="rId24"/>
    <p:sldId id="2904" r:id="rId25"/>
    <p:sldId id="2903" r:id="rId26"/>
    <p:sldId id="2907" r:id="rId27"/>
    <p:sldId id="2849" r:id="rId28"/>
    <p:sldId id="2887" r:id="rId29"/>
    <p:sldId id="2888" r:id="rId30"/>
    <p:sldId id="2889" r:id="rId31"/>
    <p:sldId id="2901" r:id="rId32"/>
    <p:sldId id="2915" r:id="rId33"/>
    <p:sldId id="2916" r:id="rId34"/>
    <p:sldId id="2917" r:id="rId35"/>
    <p:sldId id="2918" r:id="rId36"/>
    <p:sldId id="2919" r:id="rId37"/>
    <p:sldId id="2921" r:id="rId38"/>
    <p:sldId id="2884" r:id="rId39"/>
    <p:sldId id="2897" r:id="rId40"/>
    <p:sldId id="2898" r:id="rId41"/>
    <p:sldId id="2899" r:id="rId42"/>
    <p:sldId id="2900" r:id="rId43"/>
    <p:sldId id="2891" r:id="rId44"/>
    <p:sldId id="2892" r:id="rId45"/>
    <p:sldId id="2922" r:id="rId46"/>
    <p:sldId id="2925" r:id="rId47"/>
    <p:sldId id="2927" r:id="rId48"/>
    <p:sldId id="2926" r:id="rId49"/>
    <p:sldId id="2893" r:id="rId50"/>
    <p:sldId id="2894" r:id="rId51"/>
    <p:sldId id="2895" r:id="rId52"/>
    <p:sldId id="3860" r:id="rId53"/>
    <p:sldId id="2896" r:id="rId54"/>
    <p:sldId id="2928" r:id="rId55"/>
    <p:sldId id="2930" r:id="rId56"/>
    <p:sldId id="2931" r:id="rId57"/>
    <p:sldId id="2932" r:id="rId58"/>
    <p:sldId id="3859" r:id="rId59"/>
    <p:sldId id="2933" r:id="rId60"/>
    <p:sldId id="2944" r:id="rId61"/>
    <p:sldId id="2956" r:id="rId62"/>
    <p:sldId id="2865" r:id="rId63"/>
    <p:sldId id="2954" r:id="rId64"/>
    <p:sldId id="2951" r:id="rId65"/>
    <p:sldId id="2952" r:id="rId66"/>
    <p:sldId id="2957" r:id="rId67"/>
    <p:sldId id="2861" r:id="rId68"/>
    <p:sldId id="2860" r:id="rId69"/>
    <p:sldId id="2863" r:id="rId70"/>
    <p:sldId id="2950" r:id="rId71"/>
    <p:sldId id="2855" r:id="rId72"/>
    <p:sldId id="2856" r:id="rId73"/>
    <p:sldId id="2906" r:id="rId74"/>
    <p:sldId id="2910" r:id="rId75"/>
    <p:sldId id="2911" r:id="rId76"/>
    <p:sldId id="2912" r:id="rId77"/>
    <p:sldId id="2913" r:id="rId78"/>
    <p:sldId id="2853" r:id="rId79"/>
    <p:sldId id="2858" r:id="rId80"/>
    <p:sldId id="2941" r:id="rId81"/>
    <p:sldId id="2859" r:id="rId82"/>
    <p:sldId id="2943" r:id="rId83"/>
    <p:sldId id="2880" r:id="rId84"/>
    <p:sldId id="2939" r:id="rId85"/>
    <p:sldId id="2945" r:id="rId86"/>
    <p:sldId id="2946" r:id="rId87"/>
    <p:sldId id="2947" r:id="rId88"/>
    <p:sldId id="2948" r:id="rId89"/>
    <p:sldId id="2949" r:id="rId90"/>
    <p:sldId id="2873" r:id="rId91"/>
    <p:sldId id="2940" r:id="rId92"/>
    <p:sldId id="2938" r:id="rId93"/>
    <p:sldId id="2876" r:id="rId94"/>
    <p:sldId id="2877" r:id="rId95"/>
    <p:sldId id="3866" r:id="rId96"/>
    <p:sldId id="3861" r:id="rId97"/>
    <p:sldId id="3862" r:id="rId98"/>
    <p:sldId id="3863" r:id="rId99"/>
    <p:sldId id="3865" r:id="rId100"/>
    <p:sldId id="3864" r:id="rId101"/>
    <p:sldId id="3868" r:id="rId102"/>
    <p:sldId id="3869" r:id="rId103"/>
    <p:sldId id="3870" r:id="rId104"/>
    <p:sldId id="3871" r:id="rId105"/>
    <p:sldId id="2936" r:id="rId106"/>
    <p:sldId id="2937" r:id="rId107"/>
    <p:sldId id="3872" r:id="rId108"/>
    <p:sldId id="3824" r:id="rId109"/>
    <p:sldId id="3825" r:id="rId110"/>
    <p:sldId id="2958" r:id="rId111"/>
    <p:sldId id="3826" r:id="rId112"/>
    <p:sldId id="3856" r:id="rId113"/>
    <p:sldId id="3225" r:id="rId114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79"/>
    <a:srgbClr val="0118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 autoAdjust="0"/>
    <p:restoredTop sz="95687"/>
  </p:normalViewPr>
  <p:slideViewPr>
    <p:cSldViewPr>
      <p:cViewPr varScale="1">
        <p:scale>
          <a:sx n="103" d="100"/>
          <a:sy n="103" d="100"/>
        </p:scale>
        <p:origin x="4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opamine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olab.research.google.com/github/google/dopamine/blob/master/dopamine/colab/agents.ipynb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ocs.ray.io/en/master/rllib.html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5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tinyurl.com/imtkupython101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www.youtube.com/playlist?list=PLqYmG7hTraZDM-OYHWgPebj2MfCFzFOb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7L2sUGcOgh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強化學習                          </a:t>
            </a: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(Reinforcement Learning)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2021-05-19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(Artificial Intelligence) 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1092AI09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(M5010)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  <a:p>
            <a:r>
              <a:rPr lang="en-US" sz="36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676059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5220-C605-A64A-BF9B-83063AE9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5620"/>
            <a:ext cx="8537004" cy="3316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multiple stock trading and portfolio allocation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11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A978-956E-154E-9B61-C94AA163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6" y="3466047"/>
            <a:ext cx="8750267" cy="27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8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/>
              <a:t>Performance of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multiple stock trading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00B0F0"/>
                </a:solidFill>
              </a:rPr>
              <a:t>portfolio allocation </a:t>
            </a:r>
            <a:br>
              <a:rPr lang="en-US" sz="3800" dirty="0"/>
            </a:br>
            <a:r>
              <a:rPr lang="en-US" sz="2400" dirty="0"/>
              <a:t>over the DJIA constituents stocks using the </a:t>
            </a:r>
            <a:r>
              <a:rPr lang="en-US" sz="2400" dirty="0" err="1"/>
              <a:t>FinRL</a:t>
            </a:r>
            <a:r>
              <a:rPr lang="en-US" sz="2400" dirty="0"/>
              <a:t>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3EDAD-58C4-4F4B-AB43-65B51696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8" y="3466760"/>
            <a:ext cx="8739183" cy="2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18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"/>
            <a:ext cx="8229600" cy="74316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Open AI Gym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3254972" y="6476092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https://gym.openai.com/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0F59-BE05-6A40-A70A-B6D309291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1" y="988543"/>
            <a:ext cx="8551430" cy="53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77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Dopamine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77492-7F35-FD4F-A300-4201BB96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4130800" cy="3024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7921-6781-9743-87E7-3CD33782CF27}"/>
              </a:ext>
            </a:extLst>
          </p:cNvPr>
          <p:cNvSpPr/>
          <p:nvPr/>
        </p:nvSpPr>
        <p:spPr>
          <a:xfrm>
            <a:off x="446856" y="486916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Dopamine is a research framework </a:t>
            </a:r>
            <a:br>
              <a:rPr lang="en-US" sz="3200" dirty="0"/>
            </a:br>
            <a:r>
              <a:rPr lang="en-US" sz="3200" dirty="0"/>
              <a:t>for fast prototyping of </a:t>
            </a:r>
            <a:br>
              <a:rPr lang="en-US" sz="3200" dirty="0"/>
            </a:br>
            <a:r>
              <a:rPr lang="en-US" sz="3200" dirty="0"/>
              <a:t>reinforcement learning algorithms.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2652243" y="647609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https://github.com/google/dopamine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3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40C0-2F0F-4C48-BB03-0DDB6BFF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23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Dopamine </a:t>
            </a:r>
            <a:r>
              <a:rPr lang="en-US" sz="3200" dirty="0" err="1">
                <a:solidFill>
                  <a:schemeClr val="accent1"/>
                </a:solidFill>
              </a:rPr>
              <a:t>Colab</a:t>
            </a:r>
            <a:r>
              <a:rPr lang="en-US" sz="3200" dirty="0">
                <a:solidFill>
                  <a:schemeClr val="accent1"/>
                </a:solidFill>
              </a:rPr>
              <a:t> Examples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DQN 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DC8-2330-A445-9756-D997EF6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8F78A-344F-324E-810E-996047C5EE0B}"/>
              </a:ext>
            </a:extLst>
          </p:cNvPr>
          <p:cNvSpPr/>
          <p:nvPr/>
        </p:nvSpPr>
        <p:spPr>
          <a:xfrm>
            <a:off x="511122" y="6550223"/>
            <a:ext cx="8121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https://colab.research.google.com/github/google/dopamine/blob/master/dopamine/colab/agents.ipynb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46BD4-5D72-A340-B746-6B7F8131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8234"/>
            <a:ext cx="9144000" cy="5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40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332"/>
            <a:ext cx="8229600" cy="1449452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RLlib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Scalable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2577447" y="6476092"/>
            <a:ext cx="398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https://docs.ray.io/en/master/rllib.html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16C6-0672-934C-81AE-F91415781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5" y="1628800"/>
            <a:ext cx="879677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7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00808"/>
            <a:ext cx="8363271" cy="4759602"/>
          </a:xfrm>
        </p:spPr>
        <p:txBody>
          <a:bodyPr/>
          <a:lstStyle/>
          <a:p>
            <a:r>
              <a:rPr lang="en-US" dirty="0"/>
              <a:t>Learning from Rewards</a:t>
            </a:r>
          </a:p>
          <a:p>
            <a:r>
              <a:rPr lang="en-US" dirty="0"/>
              <a:t>Passive Reinforcement Learning</a:t>
            </a:r>
          </a:p>
          <a:p>
            <a:r>
              <a:rPr lang="en-US" dirty="0"/>
              <a:t>Active Reinforcement Learning</a:t>
            </a:r>
          </a:p>
          <a:p>
            <a:r>
              <a:rPr lang="en-US" dirty="0"/>
              <a:t>Generalization in Reinforcement Learning</a:t>
            </a:r>
          </a:p>
          <a:p>
            <a:r>
              <a:rPr lang="en-US" dirty="0"/>
              <a:t>Policy Search</a:t>
            </a:r>
          </a:p>
          <a:p>
            <a:r>
              <a:rPr lang="en-US" dirty="0"/>
              <a:t>Apprenticeship and Inverse Reinforcement Learning</a:t>
            </a:r>
          </a:p>
          <a:p>
            <a:r>
              <a:rPr lang="en-US" dirty="0"/>
              <a:t>Applications of Reinforcement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488352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 Neural Nets with Keras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 Models and Training with TensorFlow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and Preprocessing Data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 Learning Using Autoencoders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46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28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dirty="0"/>
              <a:t>Reinforcement Learning (RL)</a:t>
            </a:r>
          </a:p>
          <a:p>
            <a:pPr lvl="1"/>
            <a:r>
              <a:rPr lang="en-US" sz="3200" dirty="0"/>
              <a:t> Markov Decision Processes (MDP) </a:t>
            </a:r>
          </a:p>
          <a:p>
            <a:r>
              <a:rPr lang="en-US" dirty="0"/>
              <a:t>Deep Reinforcement Learning (DRL) Algorithms</a:t>
            </a:r>
          </a:p>
          <a:p>
            <a:pPr lvl="1"/>
            <a:r>
              <a:rPr lang="en-US" sz="3200" dirty="0"/>
              <a:t>SARSA</a:t>
            </a:r>
          </a:p>
          <a:p>
            <a:pPr lvl="1"/>
            <a:r>
              <a:rPr lang="en-US" sz="3200" dirty="0"/>
              <a:t>Q-Learning</a:t>
            </a:r>
          </a:p>
          <a:p>
            <a:pPr lvl="1"/>
            <a:r>
              <a:rPr lang="en-US" sz="3200" dirty="0"/>
              <a:t>DQN</a:t>
            </a:r>
          </a:p>
          <a:p>
            <a:pPr lvl="1"/>
            <a:r>
              <a:rPr lang="en-US" sz="3200" dirty="0"/>
              <a:t>A3C</a:t>
            </a:r>
          </a:p>
          <a:p>
            <a:pPr lvl="1"/>
            <a:r>
              <a:rPr lang="en-US" sz="3200" dirty="0"/>
              <a:t>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4715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9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3"/>
            <a:ext cx="8930100" cy="5904656"/>
          </a:xfrm>
        </p:spPr>
        <p:txBody>
          <a:bodyPr/>
          <a:lstStyle/>
          <a:p>
            <a:r>
              <a:rPr lang="en-US" altLang="zh-TW" sz="1300" dirty="0"/>
              <a:t>Stuart Russell and Peter </a:t>
            </a:r>
            <a:r>
              <a:rPr lang="en-US" altLang="zh-TW" sz="1300" dirty="0" err="1"/>
              <a:t>Norvig</a:t>
            </a:r>
            <a:r>
              <a:rPr lang="en-US" altLang="zh-TW" sz="1300" dirty="0"/>
              <a:t> (2020), Artificial Intelligence: A Modern Approach, 4th Edition, Pearson.</a:t>
            </a:r>
          </a:p>
          <a:p>
            <a:r>
              <a:rPr lang="en-US" altLang="zh-TW" sz="1300" dirty="0" err="1"/>
              <a:t>Aurélien</a:t>
            </a:r>
            <a:r>
              <a:rPr lang="en-US" altLang="zh-TW" sz="1300" dirty="0"/>
              <a:t> </a:t>
            </a:r>
            <a:r>
              <a:rPr lang="en-US" altLang="zh-TW" sz="1300" dirty="0" err="1"/>
              <a:t>Géron</a:t>
            </a:r>
            <a:r>
              <a:rPr lang="en-US" altLang="zh-TW" sz="1300" dirty="0"/>
              <a:t> (2019), Hands-On Machine Learning with Scikit-Learn, </a:t>
            </a:r>
            <a:r>
              <a:rPr lang="en-US" altLang="zh-TW" sz="1300" dirty="0" err="1"/>
              <a:t>Keras</a:t>
            </a:r>
            <a:r>
              <a:rPr lang="en-US" altLang="zh-TW" sz="1300" dirty="0"/>
              <a:t>, and TensorFlow: Concepts, Tools, and Techniques to Build Intelligent Systems, 2nd Edition, O’Reilly Media.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Richard S. Sutton &amp; Andrew G.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Barto</a:t>
            </a:r>
            <a:r>
              <a:rPr lang="en-US" altLang="zh-TW" sz="1300" dirty="0">
                <a:latin typeface="Calibri" charset="0"/>
                <a:ea typeface="標楷體" charset="-120"/>
              </a:rPr>
              <a:t> (2018), Reinforcement Learning: An Introduction, 2nd Edition, A Bradford Book.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 (2015), Introduction to reinforcement learning, </a:t>
            </a:r>
            <a:r>
              <a:rPr lang="en-US" altLang="zh-TW" sz="1300" dirty="0">
                <a:latin typeface="Calibri" charset="0"/>
                <a:ea typeface="標楷體" charset="-120"/>
                <a:hlinkClick r:id="rId2"/>
              </a:rPr>
              <a:t>https://www.youtube.com/playlist?list=PLqYmG7hTraZDM-OYHWgPebj2MfCFzFObQ</a:t>
            </a:r>
            <a:endParaRPr lang="en-US" altLang="zh-TW" sz="1300" dirty="0">
              <a:latin typeface="Calibri" charset="0"/>
              <a:ea typeface="標楷體" charset="-120"/>
            </a:endParaRP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Silver, Thomas Hubert, Julian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Schrittwieser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Ioannis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Antonoglou</a:t>
            </a:r>
            <a:r>
              <a:rPr lang="en-US" altLang="zh-TW" sz="1300" dirty="0">
                <a:latin typeface="Calibri" charset="0"/>
                <a:ea typeface="標楷體" charset="-120"/>
              </a:rPr>
              <a:t>, Matthew Lai,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Marc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Lanctot</a:t>
            </a:r>
            <a:r>
              <a:rPr lang="en-US" altLang="zh-TW" sz="1300" dirty="0">
                <a:latin typeface="Calibri" charset="0"/>
                <a:ea typeface="標楷體" charset="-120"/>
              </a:rPr>
              <a:t>, Laurent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Sifre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Dharshan</a:t>
            </a:r>
            <a:r>
              <a:rPr lang="en-US" altLang="zh-TW" sz="1300" dirty="0">
                <a:latin typeface="Calibri" charset="0"/>
                <a:ea typeface="標楷體" charset="-120"/>
              </a:rPr>
              <a:t> Kumaran,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Thore</a:t>
            </a:r>
            <a:r>
              <a:rPr lang="en-US" altLang="zh-TW" sz="1300" dirty="0">
                <a:latin typeface="Calibri" charset="0"/>
                <a:ea typeface="標楷體" charset="-120"/>
              </a:rPr>
              <a:t> Graepel, Timothy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Lillicrap</a:t>
            </a:r>
            <a:r>
              <a:rPr lang="en-US" altLang="zh-TW" sz="1300" dirty="0">
                <a:latin typeface="Calibri" charset="0"/>
                <a:ea typeface="標楷體" charset="-120"/>
              </a:rPr>
              <a:t>, Karen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Simonyan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Demis</a:t>
            </a:r>
            <a:r>
              <a:rPr lang="en-US" altLang="zh-TW" sz="1300" dirty="0">
                <a:latin typeface="Calibri" charset="0"/>
                <a:ea typeface="標楷體" charset="-120"/>
              </a:rPr>
              <a:t> Hassabis (2018), "A general reinforcement learning algorithm that masters chess, shogi, and Go through self-play." Science 362, no. 6419 (2018): 1140-1144.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David Silver, Julian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Schrittwieser</a:t>
            </a:r>
            <a:r>
              <a:rPr lang="en-US" altLang="zh-TW" sz="1300" dirty="0">
                <a:latin typeface="Calibri" charset="0"/>
                <a:ea typeface="標楷體" charset="-120"/>
              </a:rPr>
              <a:t>, Karen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Simonyan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Ioannis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Antonoglou</a:t>
            </a:r>
            <a:r>
              <a:rPr lang="en-US" altLang="zh-TW" sz="1300" dirty="0">
                <a:latin typeface="Calibri" charset="0"/>
                <a:ea typeface="標楷體" charset="-120"/>
              </a:rPr>
              <a:t>, Aja Huang,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Thomas Hubert, Lucas Baker, Matthew Lai, Adrian Bolton,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Yutian</a:t>
            </a:r>
            <a:r>
              <a:rPr lang="en-US" altLang="zh-TW" sz="1300" dirty="0">
                <a:latin typeface="Calibri" charset="0"/>
                <a:ea typeface="標楷體" charset="-120"/>
              </a:rPr>
              <a:t> Chen, Timothy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Lillicrap</a:t>
            </a:r>
            <a:r>
              <a:rPr lang="en-US" altLang="zh-TW" sz="1300" dirty="0">
                <a:latin typeface="Calibri" charset="0"/>
                <a:ea typeface="標楷體" charset="-120"/>
              </a:rPr>
              <a:t>, Fan Hui, Laurent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Sifre</a:t>
            </a:r>
            <a:r>
              <a:rPr lang="en-US" altLang="zh-TW" sz="1300" dirty="0">
                <a:latin typeface="Calibri" charset="0"/>
                <a:ea typeface="標楷體" charset="-120"/>
              </a:rPr>
              <a:t>, George van den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Driessche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Thore</a:t>
            </a:r>
            <a:r>
              <a:rPr lang="en-US" altLang="zh-TW" sz="1300" dirty="0">
                <a:latin typeface="Calibri" charset="0"/>
                <a:ea typeface="標楷體" charset="-120"/>
              </a:rPr>
              <a:t> Graepel, and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Demis</a:t>
            </a:r>
            <a:r>
              <a:rPr lang="en-US" altLang="zh-TW" sz="1300" dirty="0">
                <a:latin typeface="Calibri" charset="0"/>
                <a:ea typeface="標楷體" charset="-120"/>
              </a:rPr>
              <a:t> Hassabis (2017), "Mastering the game of Go without human knowledge." Nature 550 (2017): 354–359.</a:t>
            </a:r>
          </a:p>
          <a:p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Arthur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Guez</a:t>
            </a:r>
            <a:r>
              <a:rPr lang="en-US" altLang="zh-TW" sz="1300" dirty="0">
                <a:latin typeface="Calibri" charset="0"/>
                <a:ea typeface="標楷體" charset="-120"/>
              </a:rPr>
              <a:t>, and David Silver (2016). "Deep Reinforcement Learning with Double Q-Learning." In AAAI, vol. 2, p. 5. 2016.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Matteo Hessel, Joseph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Modayil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Tom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Schaul</a:t>
            </a:r>
            <a:r>
              <a:rPr lang="en-US" altLang="zh-TW" sz="1300" dirty="0">
                <a:latin typeface="Calibri" charset="0"/>
                <a:ea typeface="標楷體" charset="-120"/>
              </a:rPr>
              <a:t>, Georg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Ostrovski</a:t>
            </a:r>
            <a:r>
              <a:rPr lang="en-US" altLang="zh-TW" sz="1300" dirty="0">
                <a:latin typeface="Calibri" charset="0"/>
                <a:ea typeface="標楷體" charset="-120"/>
              </a:rPr>
              <a:t>, Will Dabney, Dan Horgan, Bilal Piot, Mohammad Azar, and David Silver (2017). "Rainbow: Combining improvements in deep reinforcement learning."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arXiv:1710.02298 (2017).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Volodymyr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Mnih</a:t>
            </a:r>
            <a:r>
              <a:rPr lang="en-US" altLang="zh-TW" sz="1300" dirty="0">
                <a:latin typeface="Calibri" charset="0"/>
                <a:ea typeface="標楷體" charset="-120"/>
              </a:rPr>
              <a:t>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Koray</a:t>
            </a:r>
            <a:r>
              <a:rPr lang="en-US" altLang="zh-TW" sz="1300" dirty="0">
                <a:latin typeface="Calibri" charset="0"/>
                <a:ea typeface="標楷體" charset="-120"/>
              </a:rPr>
              <a:t>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Kavukcuoglu</a:t>
            </a:r>
            <a:r>
              <a:rPr lang="en-US" altLang="zh-TW" sz="1300" dirty="0">
                <a:latin typeface="Calibri" charset="0"/>
                <a:ea typeface="標楷體" charset="-120"/>
              </a:rPr>
              <a:t>, David Silver, Andrei A.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Rusu</a:t>
            </a:r>
            <a:r>
              <a:rPr lang="en-US" altLang="zh-TW" sz="1300" dirty="0">
                <a:latin typeface="Calibri" charset="0"/>
                <a:ea typeface="標楷體" charset="-120"/>
              </a:rPr>
              <a:t>, Joel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Veness</a:t>
            </a:r>
            <a:r>
              <a:rPr lang="en-US" altLang="zh-TW" sz="1300" dirty="0">
                <a:latin typeface="Calibri" charset="0"/>
                <a:ea typeface="標楷體" charset="-120"/>
              </a:rPr>
              <a:t>, Marc G. Bellemare, Alex Graves et al. (2015) "Human-level control through deep reinforcement learning." Nature 518, no. 7540 (2015): 529.</a:t>
            </a:r>
          </a:p>
          <a:p>
            <a:r>
              <a:rPr lang="en-US" altLang="zh-TW" sz="1300" dirty="0" err="1">
                <a:latin typeface="Calibri" charset="0"/>
                <a:ea typeface="標楷體" charset="-120"/>
              </a:rPr>
              <a:t>Ziyu</a:t>
            </a:r>
            <a:r>
              <a:rPr lang="en-US" altLang="zh-TW" sz="1300" dirty="0">
                <a:latin typeface="Calibri" charset="0"/>
                <a:ea typeface="標楷體" charset="-120"/>
              </a:rPr>
              <a:t> Wang, Tom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Schaul</a:t>
            </a:r>
            <a:r>
              <a:rPr lang="en-US" altLang="zh-TW" sz="1300" dirty="0">
                <a:latin typeface="Calibri" charset="0"/>
                <a:ea typeface="標楷體" charset="-120"/>
              </a:rPr>
              <a:t>, Matteo Hessel,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Hado</a:t>
            </a:r>
            <a:r>
              <a:rPr lang="en-US" altLang="zh-TW" sz="1300" dirty="0">
                <a:latin typeface="Calibri" charset="0"/>
                <a:ea typeface="標楷體" charset="-120"/>
              </a:rPr>
              <a:t> Van Hasselt, Marc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Lanctot</a:t>
            </a:r>
            <a:r>
              <a:rPr lang="en-US" altLang="zh-TW" sz="1300" dirty="0">
                <a:latin typeface="Calibri" charset="0"/>
                <a:ea typeface="標楷體" charset="-120"/>
              </a:rPr>
              <a:t>, and Nando De Freitas (2015). "Dueling network architectures for deep reinforcement learning."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arXiv:1511.06581 (2015). 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Xiao-Yang Liu,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Hongyang</a:t>
            </a:r>
            <a:r>
              <a:rPr lang="en-US" altLang="zh-TW" sz="1300" dirty="0">
                <a:latin typeface="Calibri" charset="0"/>
                <a:ea typeface="標楷體" charset="-120"/>
              </a:rPr>
              <a:t> Yang, Qian Chen,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Runjia</a:t>
            </a:r>
            <a:r>
              <a:rPr lang="en-US" altLang="zh-TW" sz="1300" dirty="0">
                <a:latin typeface="Calibri" charset="0"/>
                <a:ea typeface="標楷體" charset="-120"/>
              </a:rPr>
              <a:t> Zhang,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Liuqing</a:t>
            </a:r>
            <a:r>
              <a:rPr lang="en-US" altLang="zh-TW" sz="1300" dirty="0">
                <a:latin typeface="Calibri" charset="0"/>
                <a:ea typeface="標楷體" charset="-120"/>
              </a:rPr>
              <a:t> Yang, Bowen Xiao, and Christina Dan Wang (2020). "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FinRL</a:t>
            </a:r>
            <a:r>
              <a:rPr lang="en-US" altLang="zh-TW" sz="1300" dirty="0">
                <a:latin typeface="Calibri" charset="0"/>
                <a:ea typeface="標楷體" charset="-120"/>
              </a:rPr>
              <a:t>: A Deep Reinforcement Learning Library for Automated Stock Trading in Quantitative Finance."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300" dirty="0">
                <a:latin typeface="Calibri" charset="0"/>
                <a:ea typeface="標楷體" charset="-120"/>
              </a:rPr>
              <a:t> preprint arXiv:2011.09607 (2020).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Mu-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En</a:t>
            </a:r>
            <a:r>
              <a:rPr lang="en-US" altLang="zh-TW" sz="1300" dirty="0">
                <a:latin typeface="Calibri" charset="0"/>
                <a:ea typeface="標楷體" charset="-120"/>
              </a:rPr>
              <a:t> Wu, Jia-Hao 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Syu</a:t>
            </a:r>
            <a:r>
              <a:rPr lang="en-US" altLang="zh-TW" sz="1300" dirty="0">
                <a:latin typeface="Calibri" charset="0"/>
                <a:ea typeface="標楷體" charset="-120"/>
              </a:rPr>
              <a:t>, Jerry Chun-Wei Lin, and Jan-Ming Ho. "Portfolio management system in equity market neutral using reinforcement learning." Applied Intelligence (2021): 1-13.</a:t>
            </a:r>
          </a:p>
          <a:p>
            <a:r>
              <a:rPr lang="en-US" altLang="zh-TW" sz="1300" dirty="0">
                <a:latin typeface="Calibri" charset="0"/>
                <a:ea typeface="標楷體" charset="-120"/>
              </a:rPr>
              <a:t>Min-</a:t>
            </a:r>
            <a:r>
              <a:rPr lang="en-US" altLang="zh-TW" sz="13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3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3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300" dirty="0"/>
          </a:p>
          <a:p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63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30441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819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6215189" y="2877561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4669816" y="3550326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2750486" y="2877562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58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73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4539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78828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4216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069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1957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1942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3042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4209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3092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1959267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1926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3818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5699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5630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3592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3991068" y="2847783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4842917" y="3163747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4352219" y="4074488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3921339" y="4595643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3159531" y="4092830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3226921" y="3132027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3561160" y="3582193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455397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2021/02/24  </a:t>
            </a:r>
            <a:r>
              <a:rPr lang="zh-TW" altLang="en-US" sz="2400" dirty="0"/>
              <a:t>人工智慧概論 </a:t>
            </a:r>
            <a:br>
              <a:rPr lang="en-US" altLang="zh-TW" sz="2400" dirty="0"/>
            </a:br>
            <a:r>
              <a:rPr lang="en-US" altLang="zh-TW" sz="2400" dirty="0"/>
              <a:t>                            (Introduction to Artificial Intelligence)</a:t>
            </a:r>
          </a:p>
          <a:p>
            <a:pPr marL="0" indent="0">
              <a:buNone/>
            </a:pPr>
            <a:r>
              <a:rPr lang="en-US" altLang="zh-TW" sz="2400" dirty="0"/>
              <a:t>2  2021/03/03  </a:t>
            </a:r>
            <a:r>
              <a:rPr lang="zh-TW" altLang="en-US" sz="2400" dirty="0"/>
              <a:t>人工智慧和智慧代理人 </a:t>
            </a:r>
            <a:br>
              <a:rPr lang="en-US" altLang="zh-TW" sz="2400" dirty="0"/>
            </a:br>
            <a:r>
              <a:rPr lang="en-US" altLang="zh-TW" sz="2400" dirty="0"/>
              <a:t>                            (Artificial Intelligence and Intelligent Agents)</a:t>
            </a:r>
          </a:p>
          <a:p>
            <a:pPr marL="0" indent="0">
              <a:buNone/>
            </a:pPr>
            <a:r>
              <a:rPr lang="en-US" altLang="zh-TW" sz="2400" dirty="0"/>
              <a:t>3  2021/03/10  </a:t>
            </a:r>
            <a:r>
              <a:rPr lang="zh-TW" altLang="en-US" sz="2400" dirty="0"/>
              <a:t>問題解決 </a:t>
            </a:r>
            <a:br>
              <a:rPr lang="en-US" altLang="zh-TW" sz="2400" dirty="0"/>
            </a:br>
            <a:r>
              <a:rPr lang="en-US" altLang="zh-TW" sz="2400" dirty="0"/>
              <a:t>                            (Problem Solving)</a:t>
            </a:r>
          </a:p>
          <a:p>
            <a:pPr marL="0" indent="0">
              <a:buNone/>
            </a:pPr>
            <a:r>
              <a:rPr lang="en-US" altLang="zh-TW" sz="2400" dirty="0"/>
              <a:t>4  2021/03/17  </a:t>
            </a:r>
            <a:r>
              <a:rPr lang="zh-TW" altLang="en-US" sz="2400" dirty="0"/>
              <a:t>知識推理和知識表達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(Knowledge, Reasoning and Knowledge Representation)</a:t>
            </a:r>
          </a:p>
          <a:p>
            <a:pPr marL="0" indent="0">
              <a:buNone/>
            </a:pPr>
            <a:r>
              <a:rPr lang="en-US" altLang="zh-TW" sz="2400" dirty="0"/>
              <a:t>5  2021/03/24  </a:t>
            </a:r>
            <a:r>
              <a:rPr lang="zh-TW" altLang="en-US" sz="2400" dirty="0"/>
              <a:t>不確定知識和推理 </a:t>
            </a:r>
            <a:br>
              <a:rPr lang="en-US" altLang="zh-TW" sz="2400" dirty="0"/>
            </a:br>
            <a:r>
              <a:rPr lang="en-US" altLang="zh-TW" sz="2400" dirty="0"/>
              <a:t>                            (Uncertain Knowledge and Reasoning)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2021/03/31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(Case Study on Artificial Intelligence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910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5284609" y="2893388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3986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3719234" y="5186184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2281771" y="288371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2219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3100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2057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338092" y="1669465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6610562" y="1460808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6376644" y="5518013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91A-A83C-0F4A-9241-2CBAB3E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7" y="149943"/>
            <a:ext cx="863138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David Silver (2015),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Introduction to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5284-5B5E-B349-9B24-1CC68356D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97" y="1389929"/>
            <a:ext cx="8229600" cy="5199626"/>
          </a:xfrm>
        </p:spPr>
        <p:txBody>
          <a:bodyPr>
            <a:noAutofit/>
          </a:bodyPr>
          <a:lstStyle/>
          <a:p>
            <a:r>
              <a:rPr lang="en-US" sz="2400" b="1" dirty="0"/>
              <a:t>Elementary Reinforcement Learning</a:t>
            </a:r>
          </a:p>
          <a:p>
            <a:pPr marL="857250" lvl="1" indent="-457200"/>
            <a:r>
              <a:rPr lang="en-US" sz="2400" dirty="0"/>
              <a:t>1: Introduction to Reinforcement Learning</a:t>
            </a:r>
          </a:p>
          <a:p>
            <a:pPr marL="857250" lvl="1" indent="-457200"/>
            <a:r>
              <a:rPr lang="en-US" sz="2400" dirty="0"/>
              <a:t>2: Markov Decision Processes</a:t>
            </a:r>
          </a:p>
          <a:p>
            <a:pPr marL="857250" lvl="1" indent="-457200"/>
            <a:r>
              <a:rPr lang="en-US" sz="2400" dirty="0"/>
              <a:t>3: Planning by Dynamic Programming</a:t>
            </a:r>
          </a:p>
          <a:p>
            <a:pPr marL="857250" lvl="1" indent="-457200"/>
            <a:r>
              <a:rPr lang="en-US" sz="2400" dirty="0"/>
              <a:t>4: Model-Free Prediction</a:t>
            </a:r>
          </a:p>
          <a:p>
            <a:pPr marL="857250" lvl="1" indent="-457200"/>
            <a:r>
              <a:rPr lang="en-US" sz="2400" dirty="0"/>
              <a:t>5: Model-Free Control</a:t>
            </a:r>
          </a:p>
          <a:p>
            <a:r>
              <a:rPr lang="en-US" sz="2400" b="1" dirty="0"/>
              <a:t>Reinforcement Learning in Practice</a:t>
            </a:r>
          </a:p>
          <a:p>
            <a:pPr marL="857250" lvl="1" indent="-457200"/>
            <a:r>
              <a:rPr lang="en-US" sz="2400" dirty="0"/>
              <a:t>6: Value Function Approximation</a:t>
            </a:r>
          </a:p>
          <a:p>
            <a:pPr marL="857250" lvl="1" indent="-457200"/>
            <a:r>
              <a:rPr lang="en-US" sz="2400" dirty="0"/>
              <a:t>7: Policy Gradient Methods</a:t>
            </a:r>
          </a:p>
          <a:p>
            <a:pPr marL="857250" lvl="1" indent="-457200"/>
            <a:r>
              <a:rPr lang="en-US" sz="2400" dirty="0"/>
              <a:t>8: Integrating Learning and Planning</a:t>
            </a:r>
          </a:p>
          <a:p>
            <a:pPr marL="857250" lvl="1" indent="-457200"/>
            <a:r>
              <a:rPr lang="en-US" sz="2400" dirty="0"/>
              <a:t>9: Exploration and Exploitation</a:t>
            </a:r>
          </a:p>
          <a:p>
            <a:pPr marL="857250" lvl="1" indent="-457200"/>
            <a:r>
              <a:rPr lang="en-US" sz="2400" dirty="0"/>
              <a:t>10: Case Study: RL in Classic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7C13-6962-7541-956F-13D3624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1A726C-B706-394D-B891-0FD7BD7711FE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1978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D4FE-D4E8-EA4D-A70F-E9B62E39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126356"/>
            <a:ext cx="869915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 (AZ) and AlphaGo Zero (AZ0)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8B955-5BDB-4842-A4FD-DDC92C846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AlphaZero</a:t>
            </a:r>
            <a:r>
              <a:rPr lang="en-US" dirty="0"/>
              <a:t> (Silver et al., 2018)</a:t>
            </a:r>
          </a:p>
          <a:p>
            <a:pPr lvl="1"/>
            <a:r>
              <a:rPr lang="en-US" dirty="0"/>
              <a:t>A general reinforcement learning algorithm that masters chess, shogi, and Go through self-play. (Science)</a:t>
            </a:r>
          </a:p>
          <a:p>
            <a:r>
              <a:rPr lang="en-US" dirty="0"/>
              <a:t>AlphaGo Zero (Silver et al., 2017)</a:t>
            </a:r>
          </a:p>
          <a:p>
            <a:pPr lvl="1"/>
            <a:r>
              <a:rPr lang="en-US" dirty="0"/>
              <a:t>Mastering the game of Go without human knowledge (Nature)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96FC-BD01-5947-8FD9-EBD2F140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5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22A2-85A3-F542-B727-1C7E38DE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40"/>
            <a:ext cx="8229600" cy="2000487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Shedding new light on the grand games of chess, shogi and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7BA4-AB10-104E-8DD0-E33CF535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7C2E5-64BC-9F4F-981D-E00F16D40191}"/>
              </a:ext>
            </a:extLst>
          </p:cNvPr>
          <p:cNvSpPr/>
          <p:nvPr/>
        </p:nvSpPr>
        <p:spPr>
          <a:xfrm>
            <a:off x="1977081" y="6351684"/>
            <a:ext cx="536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https://www.youtube.com/watch?v=7L2sUGcOgh0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0B02D-DB3F-C54D-BE07-6787BA27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7" y="2148769"/>
            <a:ext cx="8572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3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FAA0F-DAEF-EF43-A97B-02C00437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C39F933-0A40-EC40-BB97-6B8E5630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57" y="111766"/>
            <a:ext cx="8847438" cy="1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AlphaZero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ctr"/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A general reinforcement learning algorithm </a:t>
            </a:r>
            <a:b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that masters chess, shogi, and Go through self-play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F46FE1D-ADB3-3E4D-B4F7-EE98575C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210963"/>
            <a:ext cx="4549528" cy="52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3D7467C-8B81-5441-9E00-2D5604D8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7" y="6669360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17005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FBF7-6BFE-AE4B-881B-FE12B8D5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9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AlphaZero’s</a:t>
            </a:r>
            <a:r>
              <a:rPr lang="en-US" dirty="0">
                <a:solidFill>
                  <a:schemeClr val="accent1"/>
                </a:solidFill>
              </a:rPr>
              <a:t> search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5D02-B4F1-244C-842E-74F526D1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386457-5C23-E242-9210-63C0AC98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9" y="969962"/>
            <a:ext cx="3859636" cy="55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C00F106-F099-E842-B4BD-DFAFD4981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7" y="6669360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262000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53C5-8AC5-134F-BEC4-855D368E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44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Self-play reinforcement learning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0ADC-5E72-0949-AD23-A442582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44DF-328D-EF41-9089-50107E2C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01" y="1336647"/>
            <a:ext cx="5967411" cy="5253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3EBEE6-52AD-9F4D-9459-AEDEC18D7036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948077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Richard S. Sutton &amp; Andrew G. </a:t>
            </a:r>
            <a:r>
              <a:rPr lang="en-US" sz="2400" dirty="0" err="1">
                <a:solidFill>
                  <a:schemeClr val="accent1"/>
                </a:solidFill>
              </a:rPr>
              <a:t>Barto</a:t>
            </a:r>
            <a:r>
              <a:rPr lang="en-US" sz="2400" dirty="0">
                <a:solidFill>
                  <a:schemeClr val="accent1"/>
                </a:solidFill>
              </a:rPr>
              <a:t>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Reinforcement Learning: An Introduction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</a:t>
            </a:r>
            <a:r>
              <a:rPr lang="en-US" sz="2400" baseline="30000" dirty="0">
                <a:solidFill>
                  <a:schemeClr val="accent1"/>
                </a:solidFill>
              </a:rPr>
              <a:t>nd</a:t>
            </a:r>
            <a:r>
              <a:rPr lang="en-US" sz="2400" dirty="0">
                <a:solidFill>
                  <a:schemeClr val="accent1"/>
                </a:solidFill>
              </a:rPr>
              <a:t> Edition, A Bradford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45CF-80CB-7448-A9D1-BCC754A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76" y="1362219"/>
            <a:ext cx="3726297" cy="5126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435537"/>
            <a:ext cx="8231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/Reinforcement-Learning-Introduction-Adaptive-Computation/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/0262039249</a:t>
            </a:r>
          </a:p>
        </p:txBody>
      </p:sp>
    </p:spTree>
    <p:extLst>
      <p:ext uri="{BB962C8B-B14F-4D97-AF65-F5344CB8AC3E}">
        <p14:creationId xmlns:p14="http://schemas.microsoft.com/office/powerpoint/2010/main" val="1338421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Reinforcement learning is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learning what to do</a:t>
            </a:r>
            <a:br>
              <a:rPr lang="en-US" sz="4000" dirty="0"/>
            </a:br>
            <a:r>
              <a:rPr lang="en-US" sz="4000" dirty="0"/>
              <a:t>—how to map </a:t>
            </a:r>
            <a:r>
              <a:rPr lang="en-US" sz="4000" dirty="0">
                <a:solidFill>
                  <a:srgbClr val="C00000"/>
                </a:solidFill>
              </a:rPr>
              <a:t>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br>
              <a:rPr lang="en-US" sz="4000" dirty="0"/>
            </a:br>
            <a:r>
              <a:rPr lang="en-US" sz="4000" dirty="0"/>
              <a:t>—so as to maximize a numerical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882064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most important distinguishing features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trial-and-error search </a:t>
            </a:r>
          </a:p>
          <a:p>
            <a:r>
              <a:rPr lang="en-US" sz="4000" dirty="0"/>
              <a:t>delayed reward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12329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2021/04/07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/>
              <a:t>8  2021/04/14</a:t>
            </a:r>
            <a:r>
              <a:rPr lang="zh-TW" altLang="en-US" sz="2400" dirty="0"/>
              <a:t>  機器學習與監督式學習 </a:t>
            </a:r>
            <a:br>
              <a:rPr lang="en-US" altLang="zh-TW" sz="2400" dirty="0"/>
            </a:br>
            <a:r>
              <a:rPr lang="en-US" altLang="zh-TW" sz="2400" dirty="0"/>
              <a:t>                            (Machine Learning and Supervised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2021/04/28  </a:t>
            </a:r>
            <a:r>
              <a:rPr lang="zh-TW" altLang="en-US" sz="2400" dirty="0"/>
              <a:t>學習理論與綜合學習 </a:t>
            </a:r>
            <a:br>
              <a:rPr lang="en-US" altLang="zh-TW" sz="2400" dirty="0"/>
            </a:br>
            <a:r>
              <a:rPr lang="en-US" altLang="zh-TW" sz="2400" dirty="0"/>
              <a:t>                              (The Theory of Learning and Ensemble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2021/05/12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(Case Study on Artificial Intelligence 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02692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0954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6215189" y="2877561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4669816" y="3550326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2750486" y="2877562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44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700700"/>
            <a:ext cx="494249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100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89" y="4183542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7797729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5906688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7147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7871886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6129581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5087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8048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7154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5707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36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History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700700"/>
            <a:ext cx="846208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history</a:t>
            </a:r>
            <a:r>
              <a:rPr lang="en-US" dirty="0"/>
              <a:t> is the sequence of observations, actions, rewards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dirty="0"/>
          </a:p>
          <a:p>
            <a:r>
              <a:rPr lang="en-US" dirty="0"/>
              <a:t>i.e. all observable variables up to time t</a:t>
            </a:r>
          </a:p>
          <a:p>
            <a:r>
              <a:rPr lang="en-US" dirty="0"/>
              <a:t>i.e. the sensorimotor stream of a robot or embodied agent </a:t>
            </a:r>
          </a:p>
          <a:p>
            <a:r>
              <a:rPr lang="en-US" dirty="0"/>
              <a:t>What happens next depends on the history:</a:t>
            </a:r>
          </a:p>
          <a:p>
            <a:pPr lvl="1"/>
            <a:r>
              <a:rPr lang="en-US" dirty="0"/>
              <a:t>The agent selects actions</a:t>
            </a:r>
          </a:p>
          <a:p>
            <a:pPr lvl="1"/>
            <a:r>
              <a:rPr lang="en-US" dirty="0"/>
              <a:t>The environment selects observations/rewards</a:t>
            </a:r>
          </a:p>
          <a:p>
            <a:r>
              <a:rPr lang="en-US" dirty="0">
                <a:solidFill>
                  <a:srgbClr val="C00000"/>
                </a:solidFill>
              </a:rPr>
              <a:t>State</a:t>
            </a:r>
            <a:r>
              <a:rPr lang="en-US" dirty="0"/>
              <a:t> is the information used to determine what happens next </a:t>
            </a:r>
          </a:p>
          <a:p>
            <a:r>
              <a:rPr lang="en-US" dirty="0"/>
              <a:t>Formally, state is a function of the history: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=f(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96006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Information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417638"/>
            <a:ext cx="8725323" cy="505243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information state </a:t>
            </a:r>
            <a:r>
              <a:rPr lang="en-US" dirty="0"/>
              <a:t>(a.k.a. </a:t>
            </a:r>
            <a:r>
              <a:rPr lang="en-US" dirty="0">
                <a:solidFill>
                  <a:srgbClr val="C00000"/>
                </a:solidFill>
              </a:rPr>
              <a:t>Markov state</a:t>
            </a:r>
            <a:r>
              <a:rPr lang="en-US" dirty="0"/>
              <a:t>) contains all useful information from the history.</a:t>
            </a:r>
          </a:p>
          <a:p>
            <a:r>
              <a:rPr lang="en-US" dirty="0"/>
              <a:t>Definition</a:t>
            </a:r>
          </a:p>
          <a:p>
            <a:pPr marL="800100" lvl="2" indent="0">
              <a:buNone/>
            </a:pPr>
            <a:r>
              <a:rPr lang="en-US" sz="2600" dirty="0"/>
              <a:t>A state </a:t>
            </a:r>
            <a:r>
              <a:rPr lang="en-US" sz="2600" i="1" dirty="0"/>
              <a:t>S</a:t>
            </a:r>
            <a:r>
              <a:rPr lang="en-US" sz="2600" i="1" baseline="-25000" dirty="0"/>
              <a:t>t</a:t>
            </a:r>
            <a:r>
              <a:rPr lang="en-US" sz="2600" dirty="0"/>
              <a:t> is </a:t>
            </a:r>
            <a:r>
              <a:rPr lang="en-US" sz="2600" dirty="0">
                <a:solidFill>
                  <a:srgbClr val="C00000"/>
                </a:solidFill>
              </a:rPr>
              <a:t>Markov</a:t>
            </a:r>
            <a:r>
              <a:rPr lang="en-US" sz="2600" dirty="0"/>
              <a:t> if and only if</a:t>
            </a:r>
          </a:p>
          <a:p>
            <a:pPr marL="800100" lvl="2" indent="0">
              <a:buNone/>
            </a:pPr>
            <a:r>
              <a:rPr lang="en-US" sz="2600" i="1" dirty="0"/>
              <a:t>		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/>
              <a:t>“The future is independent of the past given the present”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t+1:∞</a:t>
            </a:r>
          </a:p>
          <a:p>
            <a:r>
              <a:rPr lang="en-US" dirty="0"/>
              <a:t>Once the state is known, the history may be thrown away i.e. The state is a sufficient statistic of the future</a:t>
            </a:r>
          </a:p>
          <a:p>
            <a:r>
              <a:rPr lang="en-US" dirty="0"/>
              <a:t>The environment state </a:t>
            </a:r>
            <a:r>
              <a:rPr lang="en-US" i="1" dirty="0"/>
              <a:t>S</a:t>
            </a:r>
            <a:r>
              <a:rPr lang="en-US" i="1" baseline="-25000" dirty="0"/>
              <a:t>t</a:t>
            </a:r>
            <a:r>
              <a:rPr lang="en-US" i="1" baseline="30000" dirty="0"/>
              <a:t>e</a:t>
            </a:r>
            <a:r>
              <a:rPr lang="en-US" dirty="0"/>
              <a:t> is Markov</a:t>
            </a:r>
          </a:p>
          <a:p>
            <a:r>
              <a:rPr lang="en-US" dirty="0"/>
              <a:t>The history </a:t>
            </a:r>
            <a:r>
              <a:rPr lang="en-US" i="1" dirty="0" err="1"/>
              <a:t>H</a:t>
            </a:r>
            <a:r>
              <a:rPr lang="en-US" i="1" baseline="-25000" dirty="0" err="1"/>
              <a:t>t</a:t>
            </a:r>
            <a:r>
              <a:rPr lang="en-US" dirty="0"/>
              <a:t> is Markov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290748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4" y="1417638"/>
            <a:ext cx="4735214" cy="5052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observability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agent </a:t>
            </a:r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observes environment state</a:t>
            </a:r>
          </a:p>
          <a:p>
            <a:pPr lvl="1"/>
            <a:r>
              <a:rPr lang="en-US" dirty="0"/>
              <a:t>Agent state = environment state = information state </a:t>
            </a:r>
          </a:p>
          <a:p>
            <a:pPr lvl="1"/>
            <a:r>
              <a:rPr lang="en-US" dirty="0"/>
              <a:t>Formally, this is a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21C275-F3F7-E442-BDE5-03633660A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100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DB0A76-2276-4D40-ABC7-B250B00D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689" y="4183542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935A828-8620-3F4F-9BEB-73A36034730F}"/>
              </a:ext>
            </a:extLst>
          </p:cNvPr>
          <p:cNvCxnSpPr>
            <a:cxnSpLocks/>
            <a:stCxn id="6" idx="3"/>
            <a:endCxn id="7" idx="3"/>
          </p:cNvCxnSpPr>
          <p:nvPr/>
        </p:nvCxnSpPr>
        <p:spPr>
          <a:xfrm>
            <a:off x="7797729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C8219A72-85E3-8248-9ED8-B0D94FDF3BA3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5906688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4C9568-D253-B141-AE7F-3D9AE264DC39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7147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352710-D1F3-6449-B7AF-1B7708134AF9}"/>
              </a:ext>
            </a:extLst>
          </p:cNvPr>
          <p:cNvSpPr txBox="1"/>
          <p:nvPr/>
        </p:nvSpPr>
        <p:spPr>
          <a:xfrm>
            <a:off x="7871886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5E8B-DB97-F44D-9DA7-A48F5E17EEE6}"/>
              </a:ext>
            </a:extLst>
          </p:cNvPr>
          <p:cNvSpPr txBox="1"/>
          <p:nvPr/>
        </p:nvSpPr>
        <p:spPr>
          <a:xfrm>
            <a:off x="6129581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44642-6D1C-2149-8564-30747CBD556C}"/>
              </a:ext>
            </a:extLst>
          </p:cNvPr>
          <p:cNvSpPr txBox="1"/>
          <p:nvPr/>
        </p:nvSpPr>
        <p:spPr>
          <a:xfrm>
            <a:off x="5517653" y="246332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0DE0D-5F3C-9E46-90E3-4D6C7B4C503B}"/>
              </a:ext>
            </a:extLst>
          </p:cNvPr>
          <p:cNvSpPr txBox="1"/>
          <p:nvPr/>
        </p:nvSpPr>
        <p:spPr>
          <a:xfrm>
            <a:off x="8048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EBCBF-A63B-6B4C-9746-20D546E7F37D}"/>
              </a:ext>
            </a:extLst>
          </p:cNvPr>
          <p:cNvSpPr txBox="1"/>
          <p:nvPr/>
        </p:nvSpPr>
        <p:spPr>
          <a:xfrm>
            <a:off x="7154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F6B16-4C0B-224D-9BDD-6E20264DE913}"/>
              </a:ext>
            </a:extLst>
          </p:cNvPr>
          <p:cNvSpPr txBox="1"/>
          <p:nvPr/>
        </p:nvSpPr>
        <p:spPr>
          <a:xfrm>
            <a:off x="5707301" y="290708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8459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13" y="1417638"/>
            <a:ext cx="8586777" cy="505243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Partial observability</a:t>
            </a:r>
            <a:r>
              <a:rPr lang="en-US" dirty="0"/>
              <a:t>: agent </a:t>
            </a:r>
            <a:r>
              <a:rPr lang="en-US" dirty="0">
                <a:solidFill>
                  <a:srgbClr val="C00000"/>
                </a:solidFill>
              </a:rPr>
              <a:t>indirectly</a:t>
            </a:r>
            <a:r>
              <a:rPr lang="en-US" dirty="0"/>
              <a:t> observes environment</a:t>
            </a:r>
          </a:p>
          <a:p>
            <a:pPr lvl="1"/>
            <a:r>
              <a:rPr lang="en-US" dirty="0"/>
              <a:t>A robot with camera vision isn’t told its absolute location</a:t>
            </a:r>
          </a:p>
          <a:p>
            <a:pPr lvl="1"/>
            <a:r>
              <a:rPr lang="en-US" dirty="0"/>
              <a:t>A trading agent only observes current prices</a:t>
            </a:r>
          </a:p>
          <a:p>
            <a:pPr lvl="1"/>
            <a:r>
              <a:rPr lang="en-US" dirty="0"/>
              <a:t>A poker playing agent only observes public cards</a:t>
            </a:r>
          </a:p>
          <a:p>
            <a:r>
              <a:rPr lang="en-US" dirty="0"/>
              <a:t>Now agent state ≠ environment state</a:t>
            </a:r>
          </a:p>
          <a:p>
            <a:r>
              <a:rPr lang="en-US" dirty="0"/>
              <a:t>Formally this is a </a:t>
            </a:r>
            <a:r>
              <a:rPr lang="en-US" dirty="0">
                <a:solidFill>
                  <a:srgbClr val="C00000"/>
                </a:solidFill>
              </a:rPr>
              <a:t>partially observable Markov decision process (POMDP)</a:t>
            </a:r>
          </a:p>
          <a:p>
            <a:r>
              <a:rPr lang="en-US" dirty="0"/>
              <a:t>Agent must construct its own state representation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e.g.</a:t>
            </a:r>
          </a:p>
          <a:p>
            <a:pPr lvl="1"/>
            <a:r>
              <a:rPr lang="en-US" dirty="0"/>
              <a:t>Complete history: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Beliefs</a:t>
            </a:r>
            <a:r>
              <a:rPr lang="en-US" dirty="0"/>
              <a:t> of environment state: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],...,P[S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/>
              <a:t>Recurrent neural network: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776251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2538751" y="2757356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2584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516" y="475993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516" y="4361734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00" y="301962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00" y="2734497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2557989" y="4138656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2584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2519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443019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7443019" y="3747953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1893863" y="366583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1013875" y="3660925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1889642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862122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2778283" y="4355105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2793374" y="3989896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Characteristics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No supervisor, only a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</a:t>
            </a:r>
          </a:p>
          <a:p>
            <a:r>
              <a:rPr lang="en-US" sz="4000" dirty="0"/>
              <a:t>Feedback is </a:t>
            </a:r>
            <a:r>
              <a:rPr lang="en-US" sz="4000" dirty="0">
                <a:solidFill>
                  <a:srgbClr val="C00000"/>
                </a:solidFill>
              </a:rPr>
              <a:t>delayed</a:t>
            </a:r>
            <a:r>
              <a:rPr lang="en-US" sz="4000" dirty="0"/>
              <a:t>, not instantaneous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Time</a:t>
            </a:r>
            <a:r>
              <a:rPr lang="en-US" sz="4000" dirty="0"/>
              <a:t> really matters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C00000"/>
                </a:solidFill>
              </a:rPr>
              <a:t>sequential</a:t>
            </a:r>
            <a:r>
              <a:rPr lang="en-US" sz="4000" dirty="0"/>
              <a:t>, non </a:t>
            </a:r>
            <a:r>
              <a:rPr lang="en-US" sz="4000" dirty="0" err="1"/>
              <a:t>i.i.d</a:t>
            </a:r>
            <a:r>
              <a:rPr lang="en-US" sz="4000" dirty="0"/>
              <a:t> data)</a:t>
            </a:r>
          </a:p>
          <a:p>
            <a:r>
              <a:rPr lang="en-US" sz="4000" dirty="0"/>
              <a:t>Agent’s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r>
              <a:rPr lang="en-US" sz="4000" dirty="0"/>
              <a:t> affect the subsequent data it receives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B757D-B0B4-6E48-B54F-42E603D70A95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48503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13  2021/05/19  </a:t>
            </a:r>
            <a:r>
              <a:rPr lang="zh-TW" altLang="en-US" sz="2400" dirty="0">
                <a:solidFill>
                  <a:srgbClr val="FF0000"/>
                </a:solidFill>
              </a:rPr>
              <a:t>強化學習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14  2021/05/26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深度學習自然語言處理 </a:t>
            </a:r>
            <a:b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                              (Deep Learning for Natural Language Processing)</a:t>
            </a:r>
          </a:p>
          <a:p>
            <a:pPr marL="0" indent="0">
              <a:buNone/>
            </a:pPr>
            <a:r>
              <a:rPr lang="en-US" altLang="zh-TW" sz="2400" dirty="0"/>
              <a:t>15  2021/06/02  </a:t>
            </a:r>
            <a:r>
              <a:rPr lang="zh-TW" altLang="en-US" sz="2400" dirty="0"/>
              <a:t>機器人技術 </a:t>
            </a:r>
            <a:br>
              <a:rPr lang="en-US" altLang="zh-TW" sz="2400" dirty="0"/>
            </a:br>
            <a:r>
              <a:rPr lang="en-US" altLang="zh-TW" sz="2400" dirty="0"/>
              <a:t>                              (Robotics)</a:t>
            </a:r>
          </a:p>
          <a:p>
            <a:pPr marL="0" indent="0">
              <a:buNone/>
            </a:pPr>
            <a:r>
              <a:rPr lang="en-US" altLang="zh-TW" sz="2400" dirty="0"/>
              <a:t>16  2021/06/09  </a:t>
            </a:r>
            <a:r>
              <a:rPr lang="zh-TW" altLang="en-US" sz="2400" dirty="0"/>
              <a:t>人工智慧哲學與倫理，人工智慧的未來</a:t>
            </a:r>
            <a:br>
              <a:rPr lang="en-US" altLang="zh-TW" sz="2400" dirty="0"/>
            </a:br>
            <a:r>
              <a:rPr lang="en-US" altLang="zh-TW" sz="2400" dirty="0"/>
              <a:t> 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(Philosophy and Ethics of AI, The Future of AI)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00200"/>
            <a:ext cx="8645236" cy="4525963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r>
              <a:rPr lang="en-US" dirty="0"/>
              <a:t>Play may different Atari games better than humans</a:t>
            </a:r>
          </a:p>
          <a:p>
            <a:r>
              <a:rPr lang="en-US" dirty="0"/>
              <a:t>Manage an investment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40364-E24D-4C48-A15E-066A30B224E3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7185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00200"/>
            <a:ext cx="8645236" cy="4525963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forward motion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ve</a:t>
            </a:r>
            <a:r>
              <a:rPr lang="en-US" dirty="0"/>
              <a:t> reward for falling over</a:t>
            </a:r>
          </a:p>
          <a:p>
            <a:r>
              <a:rPr lang="en-US" dirty="0"/>
              <a:t>Play may different Atari games better than humans</a:t>
            </a:r>
          </a:p>
          <a:p>
            <a:pPr lvl="1"/>
            <a:r>
              <a:rPr lang="en-US" dirty="0"/>
              <a:t>+/-</a:t>
            </a:r>
            <a:r>
              <a:rPr lang="en-US" dirty="0" err="1"/>
              <a:t>ve</a:t>
            </a:r>
            <a:r>
              <a:rPr lang="en-US" dirty="0"/>
              <a:t> reward for increasing/decreasing score</a:t>
            </a:r>
          </a:p>
          <a:p>
            <a:r>
              <a:rPr lang="en-US" dirty="0"/>
              <a:t>Manage an investment portfolio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each $ in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FBE88-E35B-1542-9D93-E8A0327DD619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601709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Sequential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600200"/>
            <a:ext cx="843741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Goal: </a:t>
            </a:r>
            <a:r>
              <a:rPr lang="en-US" sz="2800" dirty="0">
                <a:solidFill>
                  <a:srgbClr val="C00000"/>
                </a:solidFill>
              </a:rPr>
              <a:t>select actions to maximize total future reward</a:t>
            </a:r>
          </a:p>
          <a:p>
            <a:r>
              <a:rPr lang="en-US" sz="2800" dirty="0">
                <a:solidFill>
                  <a:srgbClr val="C00000"/>
                </a:solidFill>
              </a:rPr>
              <a:t>Actions</a:t>
            </a:r>
            <a:r>
              <a:rPr lang="en-US" sz="2800" dirty="0"/>
              <a:t> may have long term consequence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may be delayed</a:t>
            </a:r>
          </a:p>
          <a:p>
            <a:r>
              <a:rPr lang="en-US" sz="2800" dirty="0"/>
              <a:t>It may be better to sacrifice immediate reward to gain more long-term reward</a:t>
            </a:r>
          </a:p>
          <a:p>
            <a:r>
              <a:rPr lang="en-US" sz="2800" dirty="0"/>
              <a:t>Examples:</a:t>
            </a:r>
          </a:p>
          <a:p>
            <a:pPr lvl="1"/>
            <a:r>
              <a:rPr lang="en-US" sz="2400" dirty="0"/>
              <a:t>A financial investment (may take months to mature)</a:t>
            </a:r>
          </a:p>
          <a:p>
            <a:pPr lvl="1"/>
            <a:r>
              <a:rPr lang="en-US" sz="2400" dirty="0"/>
              <a:t>Blocking opponent moves (might help winning chances many moves from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734AE-89A7-BD44-AFA8-68C9A5727101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33142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Agent</a:t>
            </a:r>
          </a:p>
          <a:p>
            <a:r>
              <a:rPr lang="en-US" sz="3600" dirty="0"/>
              <a:t>Environment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Reward signal</a:t>
            </a:r>
          </a:p>
          <a:p>
            <a:r>
              <a:rPr lang="en-US" sz="3600" dirty="0">
                <a:solidFill>
                  <a:srgbClr val="C00000"/>
                </a:solidFill>
              </a:rPr>
              <a:t>Value function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FEE3C-6258-2943-ACBA-B0141A333F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401524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Agent’s </a:t>
            </a:r>
            <a:r>
              <a:rPr lang="en-US" dirty="0">
                <a:solidFill>
                  <a:srgbClr val="C00000"/>
                </a:solidFill>
              </a:rPr>
              <a:t>behavior</a:t>
            </a:r>
            <a:endParaRPr lang="en-US" dirty="0"/>
          </a:p>
          <a:p>
            <a:pPr lvl="1"/>
            <a:r>
              <a:rPr lang="en-US" dirty="0"/>
              <a:t>It is a map from state to action</a:t>
            </a:r>
          </a:p>
          <a:p>
            <a:r>
              <a:rPr lang="en-US" dirty="0"/>
              <a:t>Reward signal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goal</a:t>
            </a:r>
            <a:r>
              <a:rPr lang="en-US" dirty="0"/>
              <a:t> of a reinforcement learning problem</a:t>
            </a:r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action</a:t>
            </a:r>
          </a:p>
          <a:p>
            <a:pPr lvl="1"/>
            <a:r>
              <a:rPr lang="en-US" dirty="0"/>
              <a:t>A prediction of future reward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C063-FEE0-D240-BBEF-05BCB732B065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134960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Components of an RL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Policy</a:t>
            </a:r>
            <a:r>
              <a:rPr lang="en-US" sz="3600" dirty="0"/>
              <a:t>: agent’s </a:t>
            </a:r>
            <a:r>
              <a:rPr lang="en-US" sz="3600" dirty="0" err="1"/>
              <a:t>behaviour</a:t>
            </a:r>
            <a:r>
              <a:rPr lang="en-US" sz="3600" dirty="0"/>
              <a:t>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Value</a:t>
            </a:r>
            <a:r>
              <a:rPr lang="en-US" sz="3600" dirty="0"/>
              <a:t> function: how good is each state and/or action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</a:rPr>
              <a:t>Model</a:t>
            </a:r>
            <a:r>
              <a:rPr lang="en-US" sz="3600" dirty="0"/>
              <a:t>: 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090249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policy</a:t>
            </a:r>
            <a:r>
              <a:rPr lang="en-US" dirty="0"/>
              <a:t> is the agent’s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It is a map from state to action, e.g.</a:t>
            </a:r>
          </a:p>
          <a:p>
            <a:pPr lvl="1"/>
            <a:r>
              <a:rPr lang="en-US" sz="3200" dirty="0"/>
              <a:t>Deterministic policy: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lvl="1"/>
            <a:r>
              <a:rPr lang="en-US" sz="3200" dirty="0"/>
              <a:t>Stochastic policy: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P[A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115270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Value function </a:t>
            </a:r>
            <a:r>
              <a:rPr lang="en-US" dirty="0"/>
              <a:t>is a prediction of future reward </a:t>
            </a:r>
          </a:p>
          <a:p>
            <a:r>
              <a:rPr lang="en-US" dirty="0"/>
              <a:t>Used to evaluate the goodness/badness of states </a:t>
            </a:r>
          </a:p>
          <a:p>
            <a:r>
              <a:rPr lang="en-US" dirty="0"/>
              <a:t>And therefore to select between actions, e.g.</a:t>
            </a:r>
          </a:p>
          <a:p>
            <a:pPr marL="1257300" lvl="3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s)=E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+...|S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172731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predicts what the environment will do next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predicts the next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predicts the next (immediate) reward, e.g.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ss′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P[S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=s′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=a] 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682864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Value Based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Policy (Implicit)</a:t>
            </a:r>
          </a:p>
          <a:p>
            <a:pPr lvl="1"/>
            <a:r>
              <a:rPr lang="en-US" dirty="0"/>
              <a:t>Value Function</a:t>
            </a:r>
          </a:p>
          <a:p>
            <a:r>
              <a:rPr lang="en-US" dirty="0"/>
              <a:t>Policy Based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Value Function</a:t>
            </a:r>
          </a:p>
          <a:p>
            <a:r>
              <a:rPr lang="en-US" dirty="0"/>
              <a:t>Actor Critic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BA09C-6453-FD4D-B0E0-6E0C9DDAD14C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5802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Reinforcement Learning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1626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Model Free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Model</a:t>
            </a:r>
          </a:p>
          <a:p>
            <a:r>
              <a:rPr lang="en-US" dirty="0"/>
              <a:t>Model Based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3F1D-0B33-CB49-9837-CDC478C5E0B6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80402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Taxonomy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3910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4210162" y="3001549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b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4225783" y="5186184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2219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3100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50ED9-9772-3446-82E6-28558D5712CE}"/>
              </a:ext>
            </a:extLst>
          </p:cNvPr>
          <p:cNvSpPr txBox="1"/>
          <p:nvPr/>
        </p:nvSpPr>
        <p:spPr>
          <a:xfrm>
            <a:off x="5286082" y="40010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300E-4FAC-8B48-94B8-1AD0775C26A0}"/>
              </a:ext>
            </a:extLst>
          </p:cNvPr>
          <p:cNvSpPr txBox="1"/>
          <p:nvPr/>
        </p:nvSpPr>
        <p:spPr>
          <a:xfrm>
            <a:off x="5702188" y="2879500"/>
            <a:ext cx="86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67334-D20F-7D43-ADE7-166D27024EC3}"/>
              </a:ext>
            </a:extLst>
          </p:cNvPr>
          <p:cNvSpPr txBox="1"/>
          <p:nvPr/>
        </p:nvSpPr>
        <p:spPr>
          <a:xfrm>
            <a:off x="2180414" y="2873149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38AF-EE95-3F43-8E13-4E5B64DBA758}"/>
              </a:ext>
            </a:extLst>
          </p:cNvPr>
          <p:cNvSpPr txBox="1"/>
          <p:nvPr/>
        </p:nvSpPr>
        <p:spPr>
          <a:xfrm>
            <a:off x="3969538" y="2288100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0477A-4F31-6546-ABDF-6CB4F25DBF77}"/>
              </a:ext>
            </a:extLst>
          </p:cNvPr>
          <p:cNvSpPr txBox="1"/>
          <p:nvPr/>
        </p:nvSpPr>
        <p:spPr>
          <a:xfrm>
            <a:off x="2600498" y="4067343"/>
            <a:ext cx="140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C87F04-DA0C-424C-A4AE-2701CAB741D8}"/>
              </a:ext>
            </a:extLst>
          </p:cNvPr>
          <p:cNvSpPr txBox="1"/>
          <p:nvPr/>
        </p:nvSpPr>
        <p:spPr>
          <a:xfrm>
            <a:off x="3878969" y="3898066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Model-Based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12224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455397" y="6602605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4490"/>
            <a:ext cx="88519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4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Learning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1251382"/>
            <a:ext cx="8877428" cy="51886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fundamental problems in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sequential decision making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Reinforcement Learning</a:t>
            </a:r>
          </a:p>
          <a:p>
            <a:pPr lvl="2"/>
            <a:r>
              <a:rPr lang="en-US" sz="2600" dirty="0"/>
              <a:t>The environment is initially unknown</a:t>
            </a:r>
          </a:p>
          <a:p>
            <a:pPr lvl="2"/>
            <a:r>
              <a:rPr lang="en-US" sz="2600" dirty="0"/>
              <a:t>The agent interacts with environment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sz="2600" dirty="0"/>
              <a:t>A model of the environment is known</a:t>
            </a:r>
          </a:p>
          <a:p>
            <a:pPr lvl="2"/>
            <a:r>
              <a:rPr lang="en-US" sz="2600" dirty="0"/>
              <a:t>The agent performs computations with its model </a:t>
            </a:r>
            <a:br>
              <a:rPr lang="en-US" sz="2600" dirty="0"/>
            </a:br>
            <a:r>
              <a:rPr lang="en-US" sz="2600" dirty="0"/>
              <a:t>(without any external interaction)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2"/>
            <a:r>
              <a:rPr lang="en-US" sz="2600" dirty="0" err="1"/>
              <a:t>a.k.a</a:t>
            </a:r>
            <a:r>
              <a:rPr lang="en-US" sz="2600" dirty="0"/>
              <a:t> deliberation, reasoning, introspection, pondering, thought,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269665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164" y="1607127"/>
            <a:ext cx="4561736" cy="4832874"/>
          </a:xfrm>
        </p:spPr>
        <p:txBody>
          <a:bodyPr>
            <a:normAutofit/>
          </a:bodyPr>
          <a:lstStyle/>
          <a:p>
            <a:r>
              <a:rPr lang="en-US" dirty="0"/>
              <a:t>Rules of the game are unknown</a:t>
            </a:r>
          </a:p>
          <a:p>
            <a:r>
              <a:rPr lang="en-US" dirty="0"/>
              <a:t>Learn directly from interactive game-play</a:t>
            </a:r>
          </a:p>
          <a:p>
            <a:r>
              <a:rPr lang="en-US" dirty="0"/>
              <a:t>Pick actions on joystick, see pixels and scores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A5B07-0D7E-4241-BF84-9EEF9A2E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" y="1963882"/>
            <a:ext cx="4253346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4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7" y="1534204"/>
            <a:ext cx="5157482" cy="5068401"/>
          </a:xfrm>
        </p:spPr>
        <p:txBody>
          <a:bodyPr>
            <a:normAutofit fontScale="92500"/>
          </a:bodyPr>
          <a:lstStyle/>
          <a:p>
            <a:r>
              <a:rPr lang="en-US" dirty="0"/>
              <a:t>Rules of the game are known </a:t>
            </a:r>
          </a:p>
          <a:p>
            <a:r>
              <a:rPr lang="en-US" dirty="0"/>
              <a:t>Can query emulator</a:t>
            </a:r>
          </a:p>
          <a:p>
            <a:pPr lvl="1"/>
            <a:r>
              <a:rPr lang="en-US" dirty="0"/>
              <a:t>perfect model inside agent’s brain </a:t>
            </a:r>
          </a:p>
          <a:p>
            <a:r>
              <a:rPr lang="en-US" dirty="0"/>
              <a:t>If I take action a from state s:</a:t>
            </a:r>
          </a:p>
          <a:p>
            <a:pPr lvl="1"/>
            <a:r>
              <a:rPr lang="en-US" dirty="0"/>
              <a:t>what would the next state be? </a:t>
            </a:r>
          </a:p>
          <a:p>
            <a:pPr lvl="1"/>
            <a:r>
              <a:rPr lang="en-US" dirty="0"/>
              <a:t>what would the score be?</a:t>
            </a:r>
          </a:p>
          <a:p>
            <a:r>
              <a:rPr lang="en-US" dirty="0"/>
              <a:t>Plan ahead to find optimal policy </a:t>
            </a:r>
          </a:p>
          <a:p>
            <a:pPr lvl="1"/>
            <a:r>
              <a:rPr lang="en-US" dirty="0"/>
              <a:t>e.g. tree search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4D04B-E235-7D45-8785-07814311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94" y="1994772"/>
            <a:ext cx="3503308" cy="3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9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534204"/>
            <a:ext cx="8550063" cy="5068401"/>
          </a:xfrm>
        </p:spPr>
        <p:txBody>
          <a:bodyPr>
            <a:normAutofit/>
          </a:bodyPr>
          <a:lstStyle/>
          <a:p>
            <a:r>
              <a:rPr lang="en-US" sz="2800" dirty="0"/>
              <a:t>Reinforcement learning is like </a:t>
            </a:r>
            <a:r>
              <a:rPr lang="en-US" sz="2800" dirty="0">
                <a:solidFill>
                  <a:srgbClr val="C00000"/>
                </a:solidFill>
              </a:rPr>
              <a:t>trial-and-error</a:t>
            </a:r>
            <a:r>
              <a:rPr lang="en-US" sz="2800" dirty="0"/>
              <a:t> learning </a:t>
            </a:r>
          </a:p>
          <a:p>
            <a:r>
              <a:rPr lang="en-US" sz="2800" dirty="0"/>
              <a:t>The agent should discover a good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2800" dirty="0"/>
              <a:t>From its </a:t>
            </a:r>
            <a:r>
              <a:rPr lang="en-US" sz="2800" dirty="0">
                <a:solidFill>
                  <a:srgbClr val="C00000"/>
                </a:solidFill>
              </a:rPr>
              <a:t>experiences</a:t>
            </a:r>
            <a:r>
              <a:rPr lang="en-US" sz="2800" dirty="0"/>
              <a:t> of the environment</a:t>
            </a:r>
          </a:p>
          <a:p>
            <a:r>
              <a:rPr lang="en-US" sz="2800" dirty="0"/>
              <a:t>Without losing too much </a:t>
            </a:r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along the way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Exploration</a:t>
            </a:r>
            <a:r>
              <a:rPr lang="en-US" sz="2800" dirty="0"/>
              <a:t> finds more information about the environment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Exploitation</a:t>
            </a:r>
            <a:r>
              <a:rPr lang="en-US" sz="2800" dirty="0"/>
              <a:t> exploits known information to </a:t>
            </a:r>
            <a:r>
              <a:rPr lang="en-US" sz="2800" dirty="0" err="1"/>
              <a:t>maximise</a:t>
            </a:r>
            <a:r>
              <a:rPr lang="en-US" sz="2800" dirty="0"/>
              <a:t> reward </a:t>
            </a:r>
          </a:p>
          <a:p>
            <a:r>
              <a:rPr lang="en-US" sz="2800" dirty="0"/>
              <a:t>It is usually important to explore as well as 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687673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sz="3200" dirty="0"/>
              <a:t>Exploitation: Go to your favorite restaurant</a:t>
            </a:r>
          </a:p>
          <a:p>
            <a:pPr lvl="1"/>
            <a:r>
              <a:rPr lang="en-US" sz="3200" dirty="0"/>
              <a:t>Exploration: Try a new restaurant</a:t>
            </a:r>
          </a:p>
          <a:p>
            <a:r>
              <a:rPr lang="en-US" dirty="0"/>
              <a:t> Online Banner Advertisements</a:t>
            </a:r>
          </a:p>
          <a:p>
            <a:pPr lvl="1"/>
            <a:r>
              <a:rPr lang="en-US" sz="3200" dirty="0"/>
              <a:t>Exploitation: Show the most successful advert</a:t>
            </a:r>
          </a:p>
          <a:p>
            <a:pPr lvl="1"/>
            <a:r>
              <a:rPr lang="en-US" sz="3200" dirty="0"/>
              <a:t>Exploration: Show a different advert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84858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Oil Drilling</a:t>
            </a:r>
          </a:p>
          <a:p>
            <a:pPr lvl="1"/>
            <a:r>
              <a:rPr lang="en-US" sz="3200" dirty="0"/>
              <a:t>Exploitation: Drill at the best known location</a:t>
            </a:r>
          </a:p>
          <a:p>
            <a:pPr lvl="1"/>
            <a:r>
              <a:rPr lang="en-US" sz="3200" dirty="0"/>
              <a:t>Exploration: Drill at a new location 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sz="3200" dirty="0"/>
              <a:t>Exploitation: Play the move you believe is best </a:t>
            </a:r>
          </a:p>
          <a:p>
            <a:pPr lvl="1"/>
            <a:r>
              <a:rPr lang="en-US" sz="3200" dirty="0"/>
              <a:t>Exploration: Play an experimental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93529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36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sz="4000" dirty="0"/>
              <a:t>Prediction: evaluate the future </a:t>
            </a:r>
          </a:p>
          <a:p>
            <a:pPr lvl="1"/>
            <a:r>
              <a:rPr lang="en-US" sz="4000" dirty="0"/>
              <a:t>Given a policy</a:t>
            </a:r>
          </a:p>
          <a:p>
            <a:r>
              <a:rPr lang="en-US" sz="4000" dirty="0"/>
              <a:t>Control: optimize the future </a:t>
            </a:r>
          </a:p>
          <a:p>
            <a:pPr lvl="1"/>
            <a:r>
              <a:rPr lang="en-US" sz="4000" dirty="0"/>
              <a:t>Find the best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523773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dirty="0"/>
              <a:t>Reinforcement Learning (RL)</a:t>
            </a:r>
          </a:p>
          <a:p>
            <a:pPr lvl="1"/>
            <a:r>
              <a:rPr lang="en-US" sz="3200" dirty="0"/>
              <a:t> Markov Decision Processes (MDP) </a:t>
            </a:r>
          </a:p>
          <a:p>
            <a:r>
              <a:rPr lang="en-US" dirty="0"/>
              <a:t>Deep Reinforcement Learning (DRL) Algorithms</a:t>
            </a:r>
          </a:p>
          <a:p>
            <a:pPr lvl="1"/>
            <a:r>
              <a:rPr lang="en-US" sz="3200" dirty="0"/>
              <a:t>SARSA</a:t>
            </a:r>
          </a:p>
          <a:p>
            <a:pPr lvl="1"/>
            <a:r>
              <a:rPr lang="en-US" sz="3200" dirty="0"/>
              <a:t>Q-Learning</a:t>
            </a:r>
          </a:p>
          <a:p>
            <a:pPr lvl="1"/>
            <a:r>
              <a:rPr lang="en-US" sz="3200" dirty="0"/>
              <a:t>DQN</a:t>
            </a:r>
          </a:p>
          <a:p>
            <a:pPr lvl="1"/>
            <a:r>
              <a:rPr lang="en-US" sz="3200" dirty="0"/>
              <a:t>A3C</a:t>
            </a:r>
          </a:p>
          <a:p>
            <a:pPr lvl="1"/>
            <a:r>
              <a:rPr lang="en-US" sz="3200" dirty="0"/>
              <a:t>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6BDE-0486-5147-8E56-5DFD97C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65"/>
            <a:ext cx="8229600" cy="130549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Markov Decision Processes (MDP)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Example: </a:t>
            </a:r>
            <a:r>
              <a:rPr lang="en-US" sz="4000">
                <a:solidFill>
                  <a:schemeClr val="accent1"/>
                </a:solidFill>
              </a:rPr>
              <a:t>Student MDP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BD46-88DC-8749-A598-78DAD1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88196-DA7A-2B4B-9092-26863394F3EF}"/>
              </a:ext>
            </a:extLst>
          </p:cNvPr>
          <p:cNvSpPr/>
          <p:nvPr/>
        </p:nvSpPr>
        <p:spPr>
          <a:xfrm>
            <a:off x="455397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DFD8D-D47B-654B-8D41-70C83AB5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64" y="1347055"/>
            <a:ext cx="5756633" cy="52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1409674" y="1472337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1190113" y="4962416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389653" y="3135928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3742415" y="3135928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1233395" y="4174942"/>
            <a:ext cx="2379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1692062" y="2106532"/>
            <a:ext cx="118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 → v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743482" y="2057112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738810" y="2387789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81465C-EF23-BA49-9349-B5A2C0A8E1BE}"/>
              </a:ext>
            </a:extLst>
          </p:cNvPr>
          <p:cNvCxnSpPr>
            <a:cxnSpLocks/>
          </p:cNvCxnSpPr>
          <p:nvPr/>
        </p:nvCxnSpPr>
        <p:spPr>
          <a:xfrm flipH="1">
            <a:off x="1692062" y="6295098"/>
            <a:ext cx="120274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16F43-6DFE-FB47-A5E7-402D043B6154}"/>
              </a:ext>
            </a:extLst>
          </p:cNvPr>
          <p:cNvSpPr txBox="1"/>
          <p:nvPr/>
        </p:nvSpPr>
        <p:spPr>
          <a:xfrm>
            <a:off x="2894810" y="5676421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85E0-412C-194A-BF5F-C8B0BD8F61A0}"/>
              </a:ext>
            </a:extLst>
          </p:cNvPr>
          <p:cNvSpPr txBox="1"/>
          <p:nvPr/>
        </p:nvSpPr>
        <p:spPr>
          <a:xfrm>
            <a:off x="909347" y="5746153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97008-3AAC-5845-9402-FD4E7B6093A7}"/>
              </a:ext>
            </a:extLst>
          </p:cNvPr>
          <p:cNvCxnSpPr>
            <a:cxnSpLocks/>
          </p:cNvCxnSpPr>
          <p:nvPr/>
        </p:nvCxnSpPr>
        <p:spPr>
          <a:xfrm>
            <a:off x="1705221" y="6130873"/>
            <a:ext cx="118958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2867B-E6F9-D94D-AA5F-C1E9D0BD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480" y="2245638"/>
            <a:ext cx="4357357" cy="33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4FCA-DFD4-9643-B635-6E5FF93CEDB9}"/>
              </a:ext>
            </a:extLst>
          </p:cNvPr>
          <p:cNvSpPr txBox="1"/>
          <p:nvPr/>
        </p:nvSpPr>
        <p:spPr>
          <a:xfrm>
            <a:off x="561429" y="1247963"/>
            <a:ext cx="857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iteration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evaluation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improvement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of their granularity.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3210771" y="2317466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2991210" y="5807545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2190750" y="3981057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5543512" y="3981057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endParaRPr lang="en-US" sz="4400" i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3034492" y="5020071"/>
            <a:ext cx="2509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3493159" y="2951661"/>
            <a:ext cx="1316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→ q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2544579" y="2902241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2539907" y="3232918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4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Sarsa</a:t>
            </a:r>
            <a:r>
              <a:rPr lang="en-US" sz="4000" dirty="0"/>
              <a:t>: On-policy TD Control </a:t>
            </a:r>
          </a:p>
          <a:p>
            <a:r>
              <a:rPr lang="en-US" sz="4000" dirty="0"/>
              <a:t>Q-learning: Off-policy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Temporal-Difference (TD)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4356-09B3-1544-A987-E412B4E98759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404811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20993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SARSA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(state-action-reward-state-action)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20982-0BC0-8B45-8F78-80DABA1A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594956"/>
            <a:ext cx="8395855" cy="73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4556D8-9CE7-2749-80A1-EC0A347C7044}"/>
              </a:ext>
            </a:extLst>
          </p:cNvPr>
          <p:cNvSpPr/>
          <p:nvPr/>
        </p:nvSpPr>
        <p:spPr>
          <a:xfrm>
            <a:off x="3825720" y="35340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362C7-8BF0-1245-9FE2-7D9E5C4C8C9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917160" y="37168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2FA5A3-098F-F24D-9E4A-A7A55AD2B3EA}"/>
              </a:ext>
            </a:extLst>
          </p:cNvPr>
          <p:cNvSpPr/>
          <p:nvPr/>
        </p:nvSpPr>
        <p:spPr>
          <a:xfrm>
            <a:off x="3780000" y="43580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6BAF39-1D7D-5B42-B031-1F2C37AC75E6}"/>
              </a:ext>
            </a:extLst>
          </p:cNvPr>
          <p:cNvSpPr/>
          <p:nvPr/>
        </p:nvSpPr>
        <p:spPr>
          <a:xfrm>
            <a:off x="3825720" y="54295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DDA80-E15E-2941-A448-D9E4F95E0C7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17160" y="46323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AB7C6-16FB-D94B-B702-5CDB8727B1E7}"/>
              </a:ext>
            </a:extLst>
          </p:cNvPr>
          <p:cNvSpPr/>
          <p:nvPr/>
        </p:nvSpPr>
        <p:spPr>
          <a:xfrm>
            <a:off x="3328138" y="5864050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E4973-A1A0-744B-A20E-0BB95A63F3BA}"/>
              </a:ext>
            </a:extLst>
          </p:cNvPr>
          <p:cNvSpPr/>
          <p:nvPr/>
        </p:nvSpPr>
        <p:spPr>
          <a:xfrm>
            <a:off x="4133475" y="330316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BD1F2-48C9-CA45-984A-AE5B7D6626F9}"/>
              </a:ext>
            </a:extLst>
          </p:cNvPr>
          <p:cNvSpPr/>
          <p:nvPr/>
        </p:nvSpPr>
        <p:spPr>
          <a:xfrm>
            <a:off x="4144808" y="372769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5EF01-D0F9-5146-9775-BC7282AE2C16}"/>
              </a:ext>
            </a:extLst>
          </p:cNvPr>
          <p:cNvSpPr/>
          <p:nvPr/>
        </p:nvSpPr>
        <p:spPr>
          <a:xfrm>
            <a:off x="4174988" y="424567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7CFC2-5D37-F743-969C-98EC5FD82600}"/>
              </a:ext>
            </a:extLst>
          </p:cNvPr>
          <p:cNvSpPr/>
          <p:nvPr/>
        </p:nvSpPr>
        <p:spPr>
          <a:xfrm>
            <a:off x="4101751" y="525559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934845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Off-policy TD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AD7E-431E-704F-80D8-D99DD5F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32" y="2249003"/>
            <a:ext cx="8395855" cy="864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DE6C2-64D3-C24D-AD9C-B8633CA296A9}"/>
              </a:ext>
            </a:extLst>
          </p:cNvPr>
          <p:cNvSpPr/>
          <p:nvPr/>
        </p:nvSpPr>
        <p:spPr>
          <a:xfrm>
            <a:off x="6545573" y="569139"/>
            <a:ext cx="214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(Watkins, 1989)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3825720" y="34578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917160" y="36406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32761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3780000" y="42818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3825720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43808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3367579" y="451599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17160" y="45561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4014147" y="451599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3593876" y="4344301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3174722" y="5697366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4133475" y="322696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4144808" y="365149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4174988" y="416947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4603288" y="517048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780964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r>
              <a:rPr lang="en-US" dirty="0">
                <a:solidFill>
                  <a:schemeClr val="accent1"/>
                </a:solidFill>
              </a:rPr>
              <a:t> and Expected SARSA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1905480" y="263484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996920" y="281772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13558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1859760" y="345889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1905480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24605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1447339" y="369303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996920" y="373321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2093907" y="369303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1673636" y="3521341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1254482" y="4874406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2213235" y="240400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2224568" y="282853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2254748" y="334651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2683048" y="434752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DBA956-9427-B14A-974A-B14D49D5B25A}"/>
              </a:ext>
            </a:extLst>
          </p:cNvPr>
          <p:cNvSpPr/>
          <p:nvPr/>
        </p:nvSpPr>
        <p:spPr>
          <a:xfrm>
            <a:off x="6462240" y="256962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BDC4A-F58E-F844-9800-C57D49F654FD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6553680" y="275250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310D0FC-7467-2047-B2EE-48F1F0825328}"/>
              </a:ext>
            </a:extLst>
          </p:cNvPr>
          <p:cNvSpPr/>
          <p:nvPr/>
        </p:nvSpPr>
        <p:spPr>
          <a:xfrm>
            <a:off x="59126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825E1A-CBC5-794E-9EFB-70CCFAA5C576}"/>
              </a:ext>
            </a:extLst>
          </p:cNvPr>
          <p:cNvSpPr/>
          <p:nvPr/>
        </p:nvSpPr>
        <p:spPr>
          <a:xfrm>
            <a:off x="6416520" y="339367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275CC4-80CA-3843-A9A9-738A8D3E1F9E}"/>
              </a:ext>
            </a:extLst>
          </p:cNvPr>
          <p:cNvSpPr/>
          <p:nvPr/>
        </p:nvSpPr>
        <p:spPr>
          <a:xfrm>
            <a:off x="6462240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842840-6DAE-E24A-8F27-8555896B3D7A}"/>
              </a:ext>
            </a:extLst>
          </p:cNvPr>
          <p:cNvSpPr/>
          <p:nvPr/>
        </p:nvSpPr>
        <p:spPr>
          <a:xfrm>
            <a:off x="70173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303272-F641-3C4F-932F-5BDD7DC8A19C}"/>
              </a:ext>
            </a:extLst>
          </p:cNvPr>
          <p:cNvCxnSpPr>
            <a:cxnSpLocks/>
            <a:stCxn id="27" idx="3"/>
            <a:endCxn id="26" idx="0"/>
          </p:cNvCxnSpPr>
          <p:nvPr/>
        </p:nvCxnSpPr>
        <p:spPr>
          <a:xfrm flipH="1">
            <a:off x="6004099" y="3627819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EE6227-A7C3-7147-B924-E9CE05D0BA4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553680" y="366799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4BF1E7-41B1-E840-ACAC-67F6FFDC4EDF}"/>
              </a:ext>
            </a:extLst>
          </p:cNvPr>
          <p:cNvCxnSpPr>
            <a:cxnSpLocks/>
            <a:stCxn id="27" idx="5"/>
            <a:endCxn id="29" idx="0"/>
          </p:cNvCxnSpPr>
          <p:nvPr/>
        </p:nvCxnSpPr>
        <p:spPr>
          <a:xfrm>
            <a:off x="6650667" y="3627819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222AFFA-D511-9F40-A63A-E6657A117C5F}"/>
              </a:ext>
            </a:extLst>
          </p:cNvPr>
          <p:cNvSpPr/>
          <p:nvPr/>
        </p:nvSpPr>
        <p:spPr>
          <a:xfrm>
            <a:off x="5459901" y="4871890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SARSA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0884DC-6E90-0746-BB0A-3291835EC9E2}"/>
              </a:ext>
            </a:extLst>
          </p:cNvPr>
          <p:cNvSpPr/>
          <p:nvPr/>
        </p:nvSpPr>
        <p:spPr>
          <a:xfrm>
            <a:off x="6769995" y="2338789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0E512D-6C7F-124B-B258-E2626E4735FA}"/>
              </a:ext>
            </a:extLst>
          </p:cNvPr>
          <p:cNvSpPr/>
          <p:nvPr/>
        </p:nvSpPr>
        <p:spPr>
          <a:xfrm>
            <a:off x="6781328" y="2763318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0B3052-9CD5-3140-BE92-3D816C30B73E}"/>
              </a:ext>
            </a:extLst>
          </p:cNvPr>
          <p:cNvSpPr/>
          <p:nvPr/>
        </p:nvSpPr>
        <p:spPr>
          <a:xfrm>
            <a:off x="6811508" y="328129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2CB60-139C-F34E-8EEB-8371D4AB0AD2}"/>
              </a:ext>
            </a:extLst>
          </p:cNvPr>
          <p:cNvSpPr/>
          <p:nvPr/>
        </p:nvSpPr>
        <p:spPr>
          <a:xfrm>
            <a:off x="7239808" y="4282301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874009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Q-learning and Double Q-learning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7C97-9E2C-7E46-8B26-6F09371B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5" y="1468898"/>
            <a:ext cx="8593270" cy="5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7921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n-step methods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sate-action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C77E-C25B-E74B-87F3-63166017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23" y="1310640"/>
            <a:ext cx="7385239" cy="52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3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CB825-0147-CB4A-AF85-BE915341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7" y="1584648"/>
            <a:ext cx="5037447" cy="4964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424D6F-6760-D944-B055-5998E2A6E7B2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35496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4749975-D91A-8041-8A1C-357D7CD1D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938" y="1513010"/>
            <a:ext cx="3079009" cy="2935422"/>
          </a:xfrm>
          <a:prstGeom prst="roundRect">
            <a:avLst>
              <a:gd name="adj" fmla="val 563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85166"/>
            <a:ext cx="8760541" cy="12452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Learning Methods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473" y="1638687"/>
            <a:ext cx="2462997" cy="992025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408" y="5231792"/>
            <a:ext cx="3893127" cy="984292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037470" y="2134700"/>
            <a:ext cx="715065" cy="3589238"/>
          </a:xfrm>
          <a:prstGeom prst="bentConnector3">
            <a:avLst>
              <a:gd name="adj1" fmla="val 21146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2859407" y="2134700"/>
            <a:ext cx="715065" cy="3589238"/>
          </a:xfrm>
          <a:prstGeom prst="bentConnector3">
            <a:avLst>
              <a:gd name="adj1" fmla="val -14256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V="1">
            <a:off x="4805972" y="4302904"/>
            <a:ext cx="0" cy="928888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395002" y="213469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01623" y="4559033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55912" y="218563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E26119-8529-A34E-B0A4-35DF6C9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473" y="3312475"/>
            <a:ext cx="2462997" cy="990429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Value Table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0FF5EC-5FDA-2549-907A-73C177534C2F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4805972" y="2630712"/>
            <a:ext cx="0" cy="681763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300938-C500-114A-AAA5-D39B55FF7B00}"/>
              </a:ext>
            </a:extLst>
          </p:cNvPr>
          <p:cNvSpPr txBox="1"/>
          <p:nvPr/>
        </p:nvSpPr>
        <p:spPr>
          <a:xfrm>
            <a:off x="2644619" y="437540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F91FFCB-640D-9B48-9F45-A6339255F1BF}"/>
              </a:ext>
            </a:extLst>
          </p:cNvPr>
          <p:cNvCxnSpPr>
            <a:cxnSpLocks/>
            <a:stCxn id="9" idx="1"/>
            <a:endCxn id="16" idx="1"/>
          </p:cNvCxnSpPr>
          <p:nvPr/>
        </p:nvCxnSpPr>
        <p:spPr>
          <a:xfrm rot="10800000" flipH="1">
            <a:off x="2859407" y="3807690"/>
            <a:ext cx="715065" cy="1916248"/>
          </a:xfrm>
          <a:prstGeom prst="bentConnector3">
            <a:avLst>
              <a:gd name="adj1" fmla="val -31969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F25EDE-1EE8-A441-86B3-FC67035478E0}"/>
              </a:ext>
            </a:extLst>
          </p:cNvPr>
          <p:cNvSpPr txBox="1"/>
          <p:nvPr/>
        </p:nvSpPr>
        <p:spPr>
          <a:xfrm>
            <a:off x="4910238" y="273128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3190282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3499-C1EE-1043-B448-95ED200C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20" y="1274686"/>
            <a:ext cx="6679045" cy="52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8910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15D5-E731-514B-B175-DCD42C3E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17" y="926756"/>
            <a:ext cx="7256879" cy="55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90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1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8" y="2620030"/>
            <a:ext cx="8845826" cy="2406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0259999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35"/>
          <a:stretch/>
        </p:blipFill>
        <p:spPr>
          <a:xfrm>
            <a:off x="2982054" y="927671"/>
            <a:ext cx="3130463" cy="4100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18507" y="4950203"/>
            <a:ext cx="885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a:</a:t>
            </a:r>
            <a:r>
              <a:rPr lang="en-US" sz="2400" dirty="0">
                <a:solidFill>
                  <a:schemeClr val="accent1"/>
                </a:solidFill>
              </a:rPr>
              <a:t> Each simulation traverses the tree by selecting the edge with maximum action value Q, plus an upper confidence bound U that depends on a stored prior probability P and visit count N for that edge (which is incremented once traversed).</a:t>
            </a:r>
          </a:p>
        </p:txBody>
      </p:sp>
    </p:spTree>
    <p:extLst>
      <p:ext uri="{BB962C8B-B14F-4D97-AF65-F5344CB8AC3E}">
        <p14:creationId xmlns:p14="http://schemas.microsoft.com/office/powerpoint/2010/main" val="1895095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83133" y="5217086"/>
            <a:ext cx="8577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b:</a:t>
            </a:r>
            <a:r>
              <a:rPr lang="en-US" sz="2400" dirty="0">
                <a:solidFill>
                  <a:schemeClr val="accent1"/>
                </a:solidFill>
              </a:rPr>
              <a:t> The leaf node is expanded and the associated position s is evaluated by the neural network (P(s, ·),V(s)) =   f</a:t>
            </a:r>
            <a:r>
              <a:rPr lang="el-GR" sz="2400" baseline="-25000" dirty="0">
                <a:solidFill>
                  <a:schemeClr val="accent1"/>
                </a:solidFill>
              </a:rPr>
              <a:t>θ</a:t>
            </a:r>
            <a:r>
              <a:rPr lang="el-GR" sz="2400" dirty="0">
                <a:solidFill>
                  <a:schemeClr val="accent1"/>
                </a:solidFill>
              </a:rPr>
              <a:t>(</a:t>
            </a:r>
            <a:r>
              <a:rPr lang="en-US" sz="2400" dirty="0">
                <a:solidFill>
                  <a:schemeClr val="accent1"/>
                </a:solidFill>
              </a:rPr>
              <a:t>s); the vector of P values are stored in the outgoing edges from 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94C361-5AF4-1D42-975C-9605C84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FF4FE-B96E-E445-9986-591622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2" r="54399"/>
          <a:stretch/>
        </p:blipFill>
        <p:spPr>
          <a:xfrm>
            <a:off x="2723729" y="936022"/>
            <a:ext cx="338575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531341" y="5255255"/>
            <a:ext cx="813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</a:t>
            </a:r>
            <a:r>
              <a:rPr lang="en-US" sz="2400" dirty="0">
                <a:solidFill>
                  <a:schemeClr val="accent1"/>
                </a:solidFill>
              </a:rPr>
              <a:t>: Action value Q is updated to track the mean of all evaluations V in the subtree below that 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9E08F-6B91-2645-9D1A-C4BA11E9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03511-76F6-5944-8D29-DAD67049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00" r="17024"/>
          <a:stretch/>
        </p:blipFill>
        <p:spPr>
          <a:xfrm>
            <a:off x="2631988" y="1041176"/>
            <a:ext cx="4127157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5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731203" y="6597905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531341" y="5028245"/>
            <a:ext cx="8130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d:</a:t>
            </a:r>
            <a:r>
              <a:rPr lang="en-US" sz="2400" dirty="0">
                <a:solidFill>
                  <a:schemeClr val="accent1"/>
                </a:solidFill>
              </a:rPr>
              <a:t> Once the search is complete, search probabilities </a:t>
            </a:r>
            <a:r>
              <a:rPr lang="el-GR" sz="2400" dirty="0">
                <a:solidFill>
                  <a:schemeClr val="accent1"/>
                </a:solidFill>
              </a:rPr>
              <a:t>π </a:t>
            </a:r>
            <a:r>
              <a:rPr lang="en-US" sz="2400" dirty="0">
                <a:solidFill>
                  <a:schemeClr val="accent1"/>
                </a:solidFill>
              </a:rPr>
              <a:t>are returned, proportional to N</a:t>
            </a:r>
            <a:r>
              <a:rPr lang="en-US" sz="2400" baseline="30000" dirty="0">
                <a:solidFill>
                  <a:schemeClr val="accent1"/>
                </a:solidFill>
              </a:rPr>
              <a:t>1/</a:t>
            </a:r>
            <a:r>
              <a:rPr lang="el-GR" sz="2400" baseline="30000" dirty="0">
                <a:solidFill>
                  <a:schemeClr val="accent1"/>
                </a:solidFill>
              </a:rPr>
              <a:t>τ</a:t>
            </a:r>
            <a:r>
              <a:rPr lang="el-GR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where N is the visit count of each move from the root state and </a:t>
            </a:r>
            <a:r>
              <a:rPr lang="el-GR" sz="2400" dirty="0">
                <a:solidFill>
                  <a:schemeClr val="accent1"/>
                </a:solidFill>
              </a:rPr>
              <a:t>τ </a:t>
            </a:r>
            <a:r>
              <a:rPr lang="en-US" sz="2400" dirty="0">
                <a:solidFill>
                  <a:schemeClr val="accent1"/>
                </a:solidFill>
              </a:rPr>
              <a:t>is a parameter controlling temperature.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661D45-FB84-2E4B-8A6B-73AA8B9F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30892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01447-0EF4-E24E-BB55-72E179BFF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07"/>
          <a:stretch/>
        </p:blipFill>
        <p:spPr>
          <a:xfrm>
            <a:off x="3855308" y="927671"/>
            <a:ext cx="2245120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 Critic 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B4AE-96D2-604A-BCFD-FF020C9D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44"/>
          <a:stretch/>
        </p:blipFill>
        <p:spPr>
          <a:xfrm>
            <a:off x="189971" y="1623477"/>
            <a:ext cx="8749706" cy="49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4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p-Down Arrow 23">
            <a:extLst>
              <a:ext uri="{FF2B5EF4-FFF2-40B4-BE49-F238E27FC236}">
                <a16:creationId xmlns:a16="http://schemas.microsoft.com/office/drawing/2014/main" id="{741A0D3F-E1F4-FF46-A55A-CF1BBD5B8991}"/>
              </a:ext>
            </a:extLst>
          </p:cNvPr>
          <p:cNvSpPr/>
          <p:nvPr/>
        </p:nvSpPr>
        <p:spPr>
          <a:xfrm>
            <a:off x="4108541" y="2850675"/>
            <a:ext cx="415328" cy="246273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General Dyna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2906C5-3237-3849-8657-195A2ED5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562" y="5313406"/>
            <a:ext cx="2371125" cy="616466"/>
          </a:xfrm>
          <a:prstGeom prst="roundRect">
            <a:avLst>
              <a:gd name="adj" fmla="val 25326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ACCE8-57E6-5F48-A568-E3DE760BEC1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932980" y="4313800"/>
            <a:ext cx="941281" cy="8513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67BC0D-2B64-C94E-A5CB-1C4E9A8B7230}"/>
              </a:ext>
            </a:extLst>
          </p:cNvPr>
          <p:cNvSpPr txBox="1"/>
          <p:nvPr/>
        </p:nvSpPr>
        <p:spPr>
          <a:xfrm>
            <a:off x="6563837" y="399248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0ACE83-E0F4-184E-8C33-261017AD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4261" y="4794422"/>
            <a:ext cx="1379155" cy="741406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6CB777-DD8E-5547-82C2-1F292575810B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H="1" flipV="1">
            <a:off x="6563838" y="3836600"/>
            <a:ext cx="1" cy="9578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C9FF19-4FBD-184D-9637-1C8E9465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444" y="31212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experience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A5DD6F-3C2A-C947-803E-C3E54338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722" y="35984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B3D44-1A50-764A-8225-935BFFCED7C9}"/>
              </a:ext>
            </a:extLst>
          </p:cNvPr>
          <p:cNvSpPr txBox="1"/>
          <p:nvPr/>
        </p:nvSpPr>
        <p:spPr>
          <a:xfrm>
            <a:off x="5235084" y="40996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6D1B87-D298-5D40-972C-2CE42A4D0FDD}"/>
              </a:ext>
            </a:extLst>
          </p:cNvPr>
          <p:cNvSpPr txBox="1"/>
          <p:nvPr/>
        </p:nvSpPr>
        <p:spPr>
          <a:xfrm>
            <a:off x="5158688" y="27553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update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2CC22-5FB9-AB40-9F57-B2E9A65281F8}"/>
              </a:ext>
            </a:extLst>
          </p:cNvPr>
          <p:cNvSpPr txBox="1"/>
          <p:nvPr/>
        </p:nvSpPr>
        <p:spPr>
          <a:xfrm>
            <a:off x="1625222" y="3247280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9923AA0-89C3-3A4C-90C0-D2ED29AA5CC0}"/>
              </a:ext>
            </a:extLst>
          </p:cNvPr>
          <p:cNvSpPr/>
          <p:nvPr/>
        </p:nvSpPr>
        <p:spPr>
          <a:xfrm>
            <a:off x="4446166" y="1732923"/>
            <a:ext cx="1272746" cy="1827724"/>
          </a:xfrm>
          <a:custGeom>
            <a:avLst/>
            <a:gdLst>
              <a:gd name="connsiteX0" fmla="*/ 1272746 w 1272746"/>
              <a:gd name="connsiteY0" fmla="*/ 1618735 h 1643479"/>
              <a:gd name="connsiteX1" fmla="*/ 803190 w 1272746"/>
              <a:gd name="connsiteY1" fmla="*/ 1421027 h 1643479"/>
              <a:gd name="connsiteX2" fmla="*/ 0 w 1272746"/>
              <a:gd name="connsiteY2" fmla="*/ 0 h 1643479"/>
              <a:gd name="connsiteX0" fmla="*/ 1272746 w 1272746"/>
              <a:gd name="connsiteY0" fmla="*/ 1618735 h 1637601"/>
              <a:gd name="connsiteX1" fmla="*/ 790833 w 1272746"/>
              <a:gd name="connsiteY1" fmla="*/ 1396314 h 1637601"/>
              <a:gd name="connsiteX2" fmla="*/ 0 w 1272746"/>
              <a:gd name="connsiteY2" fmla="*/ 0 h 1637601"/>
              <a:gd name="connsiteX0" fmla="*/ 1272746 w 1272746"/>
              <a:gd name="connsiteY0" fmla="*/ 1618735 h 1639947"/>
              <a:gd name="connsiteX1" fmla="*/ 790833 w 1272746"/>
              <a:gd name="connsiteY1" fmla="*/ 1396314 h 1639947"/>
              <a:gd name="connsiteX2" fmla="*/ 0 w 1272746"/>
              <a:gd name="connsiteY2" fmla="*/ 0 h 1639947"/>
              <a:gd name="connsiteX0" fmla="*/ 1272746 w 1272746"/>
              <a:gd name="connsiteY0" fmla="*/ 1618735 h 1623565"/>
              <a:gd name="connsiteX1" fmla="*/ 790833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23565"/>
              <a:gd name="connsiteX1" fmla="*/ 889687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18735"/>
              <a:gd name="connsiteX1" fmla="*/ 889687 w 1272746"/>
              <a:gd name="connsiteY1" fmla="*/ 1396314 h 1618735"/>
              <a:gd name="connsiteX2" fmla="*/ 0 w 1272746"/>
              <a:gd name="connsiteY2" fmla="*/ 0 h 16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2746" h="1618735">
                <a:moveTo>
                  <a:pt x="1272746" y="1618735"/>
                </a:moveTo>
                <a:cubicBezTo>
                  <a:pt x="995749" y="1617705"/>
                  <a:pt x="1052385" y="1619539"/>
                  <a:pt x="889687" y="1396314"/>
                </a:cubicBezTo>
                <a:cubicBezTo>
                  <a:pt x="726989" y="1173089"/>
                  <a:pt x="295533" y="575619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C5FCDD2-477A-DD45-8855-C7B207C0A84A}"/>
              </a:ext>
            </a:extLst>
          </p:cNvPr>
          <p:cNvSpPr/>
          <p:nvPr/>
        </p:nvSpPr>
        <p:spPr>
          <a:xfrm>
            <a:off x="2677505" y="1746048"/>
            <a:ext cx="1091306" cy="2229407"/>
          </a:xfrm>
          <a:custGeom>
            <a:avLst/>
            <a:gdLst>
              <a:gd name="connsiteX0" fmla="*/ 957491 w 1241697"/>
              <a:gd name="connsiteY0" fmla="*/ 2075935 h 2075935"/>
              <a:gd name="connsiteX1" fmla="*/ 129589 w 1241697"/>
              <a:gd name="connsiteY1" fmla="*/ 1767016 h 2075935"/>
              <a:gd name="connsiteX2" fmla="*/ 117232 w 1241697"/>
              <a:gd name="connsiteY2" fmla="*/ 1198605 h 2075935"/>
              <a:gd name="connsiteX3" fmla="*/ 1241697 w 1241697"/>
              <a:gd name="connsiteY3" fmla="*/ 0 h 2075935"/>
              <a:gd name="connsiteX0" fmla="*/ 926096 w 1210302"/>
              <a:gd name="connsiteY0" fmla="*/ 2075935 h 2086381"/>
              <a:gd name="connsiteX1" fmla="*/ 172334 w 1210302"/>
              <a:gd name="connsiteY1" fmla="*/ 2026508 h 2086381"/>
              <a:gd name="connsiteX2" fmla="*/ 85837 w 1210302"/>
              <a:gd name="connsiteY2" fmla="*/ 1198605 h 2086381"/>
              <a:gd name="connsiteX3" fmla="*/ 1210302 w 1210302"/>
              <a:gd name="connsiteY3" fmla="*/ 0 h 2086381"/>
              <a:gd name="connsiteX0" fmla="*/ 939123 w 1223329"/>
              <a:gd name="connsiteY0" fmla="*/ 2075935 h 2075935"/>
              <a:gd name="connsiteX1" fmla="*/ 185361 w 1223329"/>
              <a:gd name="connsiteY1" fmla="*/ 2026508 h 2075935"/>
              <a:gd name="connsiteX2" fmla="*/ 98864 w 1223329"/>
              <a:gd name="connsiteY2" fmla="*/ 1198605 h 2075935"/>
              <a:gd name="connsiteX3" fmla="*/ 1223329 w 1223329"/>
              <a:gd name="connsiteY3" fmla="*/ 0 h 2075935"/>
              <a:gd name="connsiteX0" fmla="*/ 890535 w 1174741"/>
              <a:gd name="connsiteY0" fmla="*/ 2075935 h 2075935"/>
              <a:gd name="connsiteX1" fmla="*/ 136773 w 1174741"/>
              <a:gd name="connsiteY1" fmla="*/ 2026508 h 2075935"/>
              <a:gd name="connsiteX2" fmla="*/ 99703 w 1174741"/>
              <a:gd name="connsiteY2" fmla="*/ 1482810 h 2075935"/>
              <a:gd name="connsiteX3" fmla="*/ 1174741 w 1174741"/>
              <a:gd name="connsiteY3" fmla="*/ 0 h 2075935"/>
              <a:gd name="connsiteX0" fmla="*/ 835855 w 1120061"/>
              <a:gd name="connsiteY0" fmla="*/ 2075935 h 2075935"/>
              <a:gd name="connsiteX1" fmla="*/ 82093 w 1120061"/>
              <a:gd name="connsiteY1" fmla="*/ 2026508 h 2075935"/>
              <a:gd name="connsiteX2" fmla="*/ 45023 w 1120061"/>
              <a:gd name="connsiteY2" fmla="*/ 1482810 h 2075935"/>
              <a:gd name="connsiteX3" fmla="*/ 1120061 w 1120061"/>
              <a:gd name="connsiteY3" fmla="*/ 0 h 2075935"/>
              <a:gd name="connsiteX0" fmla="*/ 906493 w 1190699"/>
              <a:gd name="connsiteY0" fmla="*/ 2075935 h 2075935"/>
              <a:gd name="connsiteX1" fmla="*/ 152731 w 1190699"/>
              <a:gd name="connsiteY1" fmla="*/ 2026508 h 2075935"/>
              <a:gd name="connsiteX2" fmla="*/ 115661 w 1190699"/>
              <a:gd name="connsiteY2" fmla="*/ 1482810 h 2075935"/>
              <a:gd name="connsiteX3" fmla="*/ 1190699 w 1190699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54519 w 1138725"/>
              <a:gd name="connsiteY0" fmla="*/ 2075935 h 2075935"/>
              <a:gd name="connsiteX1" fmla="*/ 100757 w 1138725"/>
              <a:gd name="connsiteY1" fmla="*/ 2026508 h 2075935"/>
              <a:gd name="connsiteX2" fmla="*/ 63687 w 1138725"/>
              <a:gd name="connsiteY2" fmla="*/ 1482810 h 2075935"/>
              <a:gd name="connsiteX3" fmla="*/ 1138725 w 1138725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16905 w 1101111"/>
              <a:gd name="connsiteY0" fmla="*/ 2075935 h 2075935"/>
              <a:gd name="connsiteX1" fmla="*/ 63143 w 1101111"/>
              <a:gd name="connsiteY1" fmla="*/ 2026508 h 2075935"/>
              <a:gd name="connsiteX2" fmla="*/ 26073 w 1101111"/>
              <a:gd name="connsiteY2" fmla="*/ 1482810 h 2075935"/>
              <a:gd name="connsiteX3" fmla="*/ 1101111 w 1101111"/>
              <a:gd name="connsiteY3" fmla="*/ 0 h 2075935"/>
              <a:gd name="connsiteX0" fmla="*/ 862797 w 1147003"/>
              <a:gd name="connsiteY0" fmla="*/ 2075935 h 2075935"/>
              <a:gd name="connsiteX1" fmla="*/ 183176 w 1147003"/>
              <a:gd name="connsiteY1" fmla="*/ 2038865 h 2075935"/>
              <a:gd name="connsiteX2" fmla="*/ 71965 w 1147003"/>
              <a:gd name="connsiteY2" fmla="*/ 1482810 h 2075935"/>
              <a:gd name="connsiteX3" fmla="*/ 1147003 w 1147003"/>
              <a:gd name="connsiteY3" fmla="*/ 0 h 2075935"/>
              <a:gd name="connsiteX0" fmla="*/ 847617 w 1131823"/>
              <a:gd name="connsiteY0" fmla="*/ 2075935 h 2118709"/>
              <a:gd name="connsiteX1" fmla="*/ 167996 w 1131823"/>
              <a:gd name="connsiteY1" fmla="*/ 2038865 h 2118709"/>
              <a:gd name="connsiteX2" fmla="*/ 56785 w 1131823"/>
              <a:gd name="connsiteY2" fmla="*/ 1482810 h 2118709"/>
              <a:gd name="connsiteX3" fmla="*/ 1131823 w 1131823"/>
              <a:gd name="connsiteY3" fmla="*/ 0 h 2118709"/>
              <a:gd name="connsiteX0" fmla="*/ 847617 w 1131823"/>
              <a:gd name="connsiteY0" fmla="*/ 2075935 h 2075935"/>
              <a:gd name="connsiteX1" fmla="*/ 167996 w 1131823"/>
              <a:gd name="connsiteY1" fmla="*/ 2038865 h 2075935"/>
              <a:gd name="connsiteX2" fmla="*/ 56785 w 1131823"/>
              <a:gd name="connsiteY2" fmla="*/ 1482810 h 2075935"/>
              <a:gd name="connsiteX3" fmla="*/ 1131823 w 1131823"/>
              <a:gd name="connsiteY3" fmla="*/ 0 h 2075935"/>
              <a:gd name="connsiteX0" fmla="*/ 802910 w 1087116"/>
              <a:gd name="connsiteY0" fmla="*/ 2075935 h 2075935"/>
              <a:gd name="connsiteX1" fmla="*/ 123289 w 1087116"/>
              <a:gd name="connsiteY1" fmla="*/ 2038865 h 2075935"/>
              <a:gd name="connsiteX2" fmla="*/ 12078 w 1087116"/>
              <a:gd name="connsiteY2" fmla="*/ 1482810 h 2075935"/>
              <a:gd name="connsiteX3" fmla="*/ 1087116 w 1087116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7378 w 1121584"/>
              <a:gd name="connsiteY0" fmla="*/ 2075935 h 2157016"/>
              <a:gd name="connsiteX1" fmla="*/ 157757 w 1121584"/>
              <a:gd name="connsiteY1" fmla="*/ 2038865 h 2157016"/>
              <a:gd name="connsiteX2" fmla="*/ 46546 w 1121584"/>
              <a:gd name="connsiteY2" fmla="*/ 1482810 h 2157016"/>
              <a:gd name="connsiteX3" fmla="*/ 1121584 w 1121584"/>
              <a:gd name="connsiteY3" fmla="*/ 0 h 2157016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42160 w 1126366"/>
              <a:gd name="connsiteY0" fmla="*/ 2075935 h 2075935"/>
              <a:gd name="connsiteX1" fmla="*/ 187252 w 1126366"/>
              <a:gd name="connsiteY1" fmla="*/ 2038865 h 2075935"/>
              <a:gd name="connsiteX2" fmla="*/ 51328 w 1126366"/>
              <a:gd name="connsiteY2" fmla="*/ 1482810 h 2075935"/>
              <a:gd name="connsiteX3" fmla="*/ 1126366 w 1126366"/>
              <a:gd name="connsiteY3" fmla="*/ 0 h 2075935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03769 w 1087975"/>
              <a:gd name="connsiteY0" fmla="*/ 2075935 h 2118709"/>
              <a:gd name="connsiteX1" fmla="*/ 148861 w 1087975"/>
              <a:gd name="connsiteY1" fmla="*/ 2038865 h 2118709"/>
              <a:gd name="connsiteX2" fmla="*/ 12937 w 1087975"/>
              <a:gd name="connsiteY2" fmla="*/ 1482810 h 2118709"/>
              <a:gd name="connsiteX3" fmla="*/ 1087975 w 1087975"/>
              <a:gd name="connsiteY3" fmla="*/ 0 h 2118709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14367 w 1098573"/>
              <a:gd name="connsiteY0" fmla="*/ 2075935 h 2118709"/>
              <a:gd name="connsiteX1" fmla="*/ 159459 w 1098573"/>
              <a:gd name="connsiteY1" fmla="*/ 2038865 h 2118709"/>
              <a:gd name="connsiteX2" fmla="*/ 23535 w 1098573"/>
              <a:gd name="connsiteY2" fmla="*/ 1482810 h 2118709"/>
              <a:gd name="connsiteX3" fmla="*/ 1098573 w 1098573"/>
              <a:gd name="connsiteY3" fmla="*/ 0 h 2118709"/>
              <a:gd name="connsiteX0" fmla="*/ 830803 w 1115009"/>
              <a:gd name="connsiteY0" fmla="*/ 2075935 h 2075935"/>
              <a:gd name="connsiteX1" fmla="*/ 175895 w 1115009"/>
              <a:gd name="connsiteY1" fmla="*/ 2038865 h 2075935"/>
              <a:gd name="connsiteX2" fmla="*/ 39971 w 1115009"/>
              <a:gd name="connsiteY2" fmla="*/ 1482810 h 2075935"/>
              <a:gd name="connsiteX3" fmla="*/ 1115009 w 1115009"/>
              <a:gd name="connsiteY3" fmla="*/ 0 h 2075935"/>
              <a:gd name="connsiteX0" fmla="*/ 830803 w 1115009"/>
              <a:gd name="connsiteY0" fmla="*/ 2075935 h 2093624"/>
              <a:gd name="connsiteX1" fmla="*/ 175895 w 1115009"/>
              <a:gd name="connsiteY1" fmla="*/ 2038865 h 2093624"/>
              <a:gd name="connsiteX2" fmla="*/ 39971 w 1115009"/>
              <a:gd name="connsiteY2" fmla="*/ 1482810 h 2093624"/>
              <a:gd name="connsiteX3" fmla="*/ 1115009 w 1115009"/>
              <a:gd name="connsiteY3" fmla="*/ 0 h 2093624"/>
              <a:gd name="connsiteX0" fmla="*/ 847150 w 1131356"/>
              <a:gd name="connsiteY0" fmla="*/ 2075935 h 2090152"/>
              <a:gd name="connsiteX1" fmla="*/ 278739 w 1131356"/>
              <a:gd name="connsiteY1" fmla="*/ 2026508 h 2090152"/>
              <a:gd name="connsiteX2" fmla="*/ 56318 w 1131356"/>
              <a:gd name="connsiteY2" fmla="*/ 1482810 h 2090152"/>
              <a:gd name="connsiteX3" fmla="*/ 1131356 w 1131356"/>
              <a:gd name="connsiteY3" fmla="*/ 0 h 2090152"/>
              <a:gd name="connsiteX0" fmla="*/ 889223 w 1173429"/>
              <a:gd name="connsiteY0" fmla="*/ 2075935 h 2093624"/>
              <a:gd name="connsiteX1" fmla="*/ 197245 w 1173429"/>
              <a:gd name="connsiteY1" fmla="*/ 2038864 h 2093624"/>
              <a:gd name="connsiteX2" fmla="*/ 98391 w 1173429"/>
              <a:gd name="connsiteY2" fmla="*/ 1482810 h 2093624"/>
              <a:gd name="connsiteX3" fmla="*/ 1173429 w 1173429"/>
              <a:gd name="connsiteY3" fmla="*/ 0 h 2093624"/>
              <a:gd name="connsiteX0" fmla="*/ 861568 w 1145774"/>
              <a:gd name="connsiteY0" fmla="*/ 2075935 h 2120120"/>
              <a:gd name="connsiteX1" fmla="*/ 169590 w 1145774"/>
              <a:gd name="connsiteY1" fmla="*/ 2038864 h 2120120"/>
              <a:gd name="connsiteX2" fmla="*/ 70736 w 1145774"/>
              <a:gd name="connsiteY2" fmla="*/ 1482810 h 2120120"/>
              <a:gd name="connsiteX3" fmla="*/ 1145774 w 1145774"/>
              <a:gd name="connsiteY3" fmla="*/ 0 h 2120120"/>
              <a:gd name="connsiteX0" fmla="*/ 861568 w 1145774"/>
              <a:gd name="connsiteY0" fmla="*/ 2075935 h 2097227"/>
              <a:gd name="connsiteX1" fmla="*/ 169590 w 1145774"/>
              <a:gd name="connsiteY1" fmla="*/ 2038864 h 2097227"/>
              <a:gd name="connsiteX2" fmla="*/ 70736 w 1145774"/>
              <a:gd name="connsiteY2" fmla="*/ 1482810 h 2097227"/>
              <a:gd name="connsiteX3" fmla="*/ 1145774 w 1145774"/>
              <a:gd name="connsiteY3" fmla="*/ 0 h 2097227"/>
              <a:gd name="connsiteX0" fmla="*/ 807100 w 1091306"/>
              <a:gd name="connsiteY0" fmla="*/ 2075935 h 2097227"/>
              <a:gd name="connsiteX1" fmla="*/ 115122 w 1091306"/>
              <a:gd name="connsiteY1" fmla="*/ 2038864 h 2097227"/>
              <a:gd name="connsiteX2" fmla="*/ 16268 w 1091306"/>
              <a:gd name="connsiteY2" fmla="*/ 1482810 h 2097227"/>
              <a:gd name="connsiteX3" fmla="*/ 1091306 w 1091306"/>
              <a:gd name="connsiteY3" fmla="*/ 0 h 209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306" h="2097227">
                <a:moveTo>
                  <a:pt x="807100" y="2075935"/>
                </a:moveTo>
                <a:cubicBezTo>
                  <a:pt x="438456" y="2105797"/>
                  <a:pt x="222213" y="2113003"/>
                  <a:pt x="115122" y="2038864"/>
                </a:cubicBezTo>
                <a:cubicBezTo>
                  <a:pt x="8031" y="1964725"/>
                  <a:pt x="-22861" y="1649626"/>
                  <a:pt x="16268" y="1482810"/>
                </a:cubicBezTo>
                <a:cubicBezTo>
                  <a:pt x="55397" y="1315994"/>
                  <a:pt x="646462" y="501478"/>
                  <a:pt x="1091306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34975B-F75C-124A-8EB5-05CF362E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61" y="1989788"/>
            <a:ext cx="2731265" cy="799102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Policy/value functions</a:t>
            </a:r>
          </a:p>
        </p:txBody>
      </p:sp>
    </p:spTree>
    <p:extLst>
      <p:ext uri="{BB962C8B-B14F-4D97-AF65-F5344CB8AC3E}">
        <p14:creationId xmlns:p14="http://schemas.microsoft.com/office/powerpoint/2010/main" val="17149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102443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Integrated Planning, Acting, and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4375689" y="376156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4571257" y="3068310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014252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3393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5225751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2342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4375689" y="376156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2153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1062600" y="29963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3850365" y="5760830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6478132" y="256188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4571257" y="3068310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3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30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376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62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61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4053016" y="2676094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4038769" y="460116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07-5E2B-CF47-868B-4F40F950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Human-level control through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deep reinforcement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learning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(DQN)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F3DA-2C92-374F-9B62-4295495F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B850F-FF27-8641-860E-E1673EA6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29" y="1431498"/>
            <a:ext cx="7826539" cy="4549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3D8C2C-737E-0443-B087-AE7760329637}"/>
              </a:ext>
            </a:extLst>
          </p:cNvPr>
          <p:cNvSpPr/>
          <p:nvPr/>
        </p:nvSpPr>
        <p:spPr>
          <a:xfrm>
            <a:off x="457198" y="6519446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Volodymyr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Mnih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Koray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Kavukcuoglu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David Silver, Andrei A.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Rusu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Joel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Veness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Marc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Bellemare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Alex Graves et al. "Human-level control through deep reinforcement learning." Nature 518, no. 7540 (2015): 529.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1920C-56B0-C54E-9F09-3566B44ED59E}"/>
              </a:ext>
            </a:extLst>
          </p:cNvPr>
          <p:cNvSpPr/>
          <p:nvPr/>
        </p:nvSpPr>
        <p:spPr>
          <a:xfrm>
            <a:off x="1311492" y="6037366"/>
            <a:ext cx="670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Schematic illustration of the convolutional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398386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BF9-0DE7-634E-ADA2-EB903E7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Q-Network (DQN)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0FCA-C6F5-7E4C-8352-7044AC34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A296A-5484-A949-9B38-C585FBBEC4AD}"/>
              </a:ext>
            </a:extLst>
          </p:cNvPr>
          <p:cNvSpPr/>
          <p:nvPr/>
        </p:nvSpPr>
        <p:spPr>
          <a:xfrm>
            <a:off x="1251029" y="6599656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neuro.cs.ut.ee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/demystifying-deep-reinforcement-learning/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A977CF-68F0-6A40-B77A-DDACE20C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93" y="5084618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E1EF6C-C008-0A4D-A52C-197F3239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109" y="5084618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9E3D83-370E-6C44-8C19-14035C9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374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60748A-1656-A54B-80C1-D72F3D0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72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C698B-B040-6646-9723-817DE62C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27" y="5009920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0909-EFF7-834C-AF1C-6AAA8898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249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3971E1-2FE7-3048-9E42-3EF06761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971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606426-FC38-7E46-A0BE-D19488C0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65" y="1713027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FB7AC3-925B-AD41-A661-051D1294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559" y="17012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99B437-8F3D-2A46-B3CB-A41CFA30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82" y="3374161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74C964-9483-9F46-9449-4E035193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272" y="3374719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4C359-E92D-264B-BE6D-8D5D0E45A4E1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1940011" y="2545492"/>
            <a:ext cx="8426" cy="82866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CD9E01-60D1-D642-A3C7-E0EE6810DBD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033858" y="4386650"/>
            <a:ext cx="1002769" cy="6232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448759-B655-D848-8365-F733C3C94FB7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1948437" y="4386649"/>
            <a:ext cx="702276" cy="6232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7DB48A-3997-7648-B901-7FA46AF52BE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6215460" y="4387207"/>
            <a:ext cx="12067" cy="62271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33E8C-284B-574F-99CA-5A69D17BCFBA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6227527" y="2533693"/>
            <a:ext cx="1853794" cy="84102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969C34-0F2E-644B-A573-711FC2463BCB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H="1" flipV="1">
            <a:off x="4373733" y="2545492"/>
            <a:ext cx="1853794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FAF2F3-9C4E-774B-A952-646C7ABCE4E9}"/>
              </a:ext>
            </a:extLst>
          </p:cNvPr>
          <p:cNvCxnSpPr>
            <a:cxnSpLocks/>
            <a:stCxn id="18" idx="0"/>
            <a:endCxn id="15" idx="2"/>
          </p:cNvCxnSpPr>
          <p:nvPr/>
        </p:nvCxnSpPr>
        <p:spPr>
          <a:xfrm flipV="1">
            <a:off x="6227527" y="2545492"/>
            <a:ext cx="0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449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40A4-BFAA-7449-B315-30EDDA7B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policy represented via DNN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BB5AD-BE93-5246-9252-17A2BE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D29E4-0EEE-7B46-835A-21A8C077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8" y="2139370"/>
            <a:ext cx="8630793" cy="3818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8EF3FF-DE1A-8B4B-8C9E-17200680ADB3}"/>
              </a:ext>
            </a:extLst>
          </p:cNvPr>
          <p:cNvSpPr/>
          <p:nvPr/>
        </p:nvSpPr>
        <p:spPr>
          <a:xfrm>
            <a:off x="457200" y="6435665"/>
            <a:ext cx="8074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Hongzi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Mao, Mohammad Alizadeh,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Ishai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Menache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Srikanth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Kandula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(2016) "Resource management with deep reinforcement learning." In Proceedings of the 15th ACM Workshop on Hot Topics in Networks, pp. 50-56. ACM, 2016.</a:t>
            </a:r>
          </a:p>
        </p:txBody>
      </p:sp>
    </p:spTree>
    <p:extLst>
      <p:ext uri="{BB962C8B-B14F-4D97-AF65-F5344CB8AC3E}">
        <p14:creationId xmlns:p14="http://schemas.microsoft.com/office/powerpoint/2010/main" val="27087260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Reinforcement Learning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Deep Q-Learning in FIFA 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9F811-B5D5-8848-B00E-66ACB0BA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0768"/>
            <a:ext cx="8082362" cy="4740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951209" y="6611779"/>
            <a:ext cx="72415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/using-deep-q-learning-in-fifa-18-to-perfect-the-art-of-free-kicks-f2e4e979ee66</a:t>
            </a:r>
          </a:p>
        </p:txBody>
      </p:sp>
    </p:spTree>
    <p:extLst>
      <p:ext uri="{BB962C8B-B14F-4D97-AF65-F5344CB8AC3E}">
        <p14:creationId xmlns:p14="http://schemas.microsoft.com/office/powerpoint/2010/main" val="2793259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2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Asynchronous Advantage Actor-Critic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(A3C)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332508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BE2D4-EAF7-134D-B61D-3ED150E0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" t="4700" r="7115" b="3465"/>
          <a:stretch/>
        </p:blipFill>
        <p:spPr>
          <a:xfrm>
            <a:off x="1887803" y="1414743"/>
            <a:ext cx="5368394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7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982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Training workflow of each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worker agent in A3C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0ED9-84F0-DB46-BF69-D92846F9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67" y="1383093"/>
            <a:ext cx="6008465" cy="5223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214AD1-9363-A24B-AE7B-664B648A5D79}"/>
              </a:ext>
            </a:extLst>
          </p:cNvPr>
          <p:cNvSpPr/>
          <p:nvPr/>
        </p:nvSpPr>
        <p:spPr>
          <a:xfrm>
            <a:off x="332508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</p:spTree>
    <p:extLst>
      <p:ext uri="{BB962C8B-B14F-4D97-AF65-F5344CB8AC3E}">
        <p14:creationId xmlns:p14="http://schemas.microsoft.com/office/powerpoint/2010/main" val="49106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74929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Example: PCMAN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0D006-5183-E044-9D85-BEE0AA3E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4" y="2148634"/>
            <a:ext cx="8279744" cy="36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01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7AD1-578A-2548-BC67-CE3D9A12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363"/>
            <a:ext cx="8229600" cy="8174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Dueling Network </a:t>
            </a:r>
            <a:r>
              <a:rPr lang="en-US" dirty="0">
                <a:solidFill>
                  <a:schemeClr val="accent1"/>
                </a:solidFill>
              </a:rPr>
              <a:t>Architectures for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D85D-575D-1E47-A25F-654EA298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EA8FD-92EC-9245-A43C-F3967BE8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59" y="1419845"/>
            <a:ext cx="6342081" cy="51864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297D0-A611-4946-9403-1923EA4C8DA1}"/>
              </a:ext>
            </a:extLst>
          </p:cNvPr>
          <p:cNvSpPr/>
          <p:nvPr/>
        </p:nvSpPr>
        <p:spPr>
          <a:xfrm>
            <a:off x="2286858" y="1232936"/>
            <a:ext cx="373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Single stream Q-network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1FD9F-1E34-7B45-A235-6DD838BFC159}"/>
              </a:ext>
            </a:extLst>
          </p:cNvPr>
          <p:cNvSpPr/>
          <p:nvPr/>
        </p:nvSpPr>
        <p:spPr>
          <a:xfrm>
            <a:off x="2668287" y="3898814"/>
            <a:ext cx="27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Dueling Q-network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9E7C0-7027-BB41-8724-7C08A3F25163}"/>
              </a:ext>
            </a:extLst>
          </p:cNvPr>
          <p:cNvSpPr/>
          <p:nvPr/>
        </p:nvSpPr>
        <p:spPr>
          <a:xfrm>
            <a:off x="512620" y="6588070"/>
            <a:ext cx="8074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et al. (2015). "Dueling network architectures for deep reinforcement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arXiv:1511.06581 (2015)</a:t>
            </a:r>
          </a:p>
        </p:txBody>
      </p:sp>
    </p:spTree>
    <p:extLst>
      <p:ext uri="{BB962C8B-B14F-4D97-AF65-F5344CB8AC3E}">
        <p14:creationId xmlns:p14="http://schemas.microsoft.com/office/powerpoint/2010/main" val="37150334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87F4-337F-B742-9EA9-5F7976C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110836"/>
            <a:ext cx="8478982" cy="10633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Rainbow</a:t>
            </a:r>
            <a:r>
              <a:rPr lang="en-US" sz="4000" dirty="0">
                <a:solidFill>
                  <a:schemeClr val="accent1"/>
                </a:solidFill>
              </a:rPr>
              <a:t>: Combining improvements in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9387F-9F78-0D41-B503-9AA7D20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CD3E9-C0A4-7B41-A278-8D627CA54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97" y="1265209"/>
            <a:ext cx="5532004" cy="5192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F49A7-ACF0-964D-A669-3E701D3F1F0F}"/>
              </a:ext>
            </a:extLst>
          </p:cNvPr>
          <p:cNvSpPr/>
          <p:nvPr/>
        </p:nvSpPr>
        <p:spPr>
          <a:xfrm>
            <a:off x="534895" y="6457890"/>
            <a:ext cx="807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Matteo Hessel, Joseph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Modayil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Hado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Van Hasselt, Tom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Schaul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Georg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Ostrovski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Will Dabney, Dan Horgan, Bilal Piot, Mohammad Azar, and David Silver (2017). "Rainbow: Combining improvements in deep reinforcement learning."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arXiv:1710.02298 (2017).</a:t>
            </a:r>
          </a:p>
        </p:txBody>
      </p:sp>
    </p:spTree>
    <p:extLst>
      <p:ext uri="{BB962C8B-B14F-4D97-AF65-F5344CB8AC3E}">
        <p14:creationId xmlns:p14="http://schemas.microsoft.com/office/powerpoint/2010/main" val="29326001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Strategy Development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2B1D-D76A-E64D-AB53-8B75ED8F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97" y="2997198"/>
            <a:ext cx="8215248" cy="1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87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42" y="2866637"/>
            <a:ext cx="8475876" cy="23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"/>
            <a:ext cx="8229600" cy="1294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Portfolio management system in equity market neutral using reinforcement learning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(Wu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Wu, Jia-Hao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Syu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Jerry Chun-Wei Lin, and Jan-Ming Ho. "Portfolio management system in equity market neutral using reinforcement learning."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Applied Intelligence (2021): 1-13.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76B8-DC41-6741-97D1-E424833D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6913"/>
            <a:ext cx="8117986" cy="51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4" y="1767353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6" y="1984048"/>
            <a:ext cx="871400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E37AB-F477-2A44-81EC-D6A1B973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4" y="3573016"/>
            <a:ext cx="8546771" cy="21602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15ACA-E5A3-3C4E-9704-814415EE82AE}"/>
              </a:ext>
            </a:extLst>
          </p:cNvPr>
          <p:cNvSpPr txBox="1">
            <a:spLocks/>
          </p:cNvSpPr>
          <p:nvPr/>
        </p:nvSpPr>
        <p:spPr bwMode="auto">
          <a:xfrm>
            <a:off x="441542" y="35171"/>
            <a:ext cx="8229600" cy="29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 err="1">
                <a:solidFill>
                  <a:schemeClr val="accent1"/>
                </a:solidFill>
              </a:rPr>
              <a:t>FinRL</a:t>
            </a:r>
            <a:r>
              <a:rPr kumimoji="0" lang="en-US" dirty="0">
                <a:solidFill>
                  <a:schemeClr val="accent1"/>
                </a:solidFill>
              </a:rPr>
              <a:t>:</a:t>
            </a:r>
            <a:br>
              <a:rPr kumimoji="0" lang="en-US" dirty="0">
                <a:solidFill>
                  <a:schemeClr val="accent1"/>
                </a:solidFill>
              </a:rPr>
            </a:br>
            <a:r>
              <a:rPr kumimoji="0"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kumimoji="0" lang="en-US" sz="2800" dirty="0">
                <a:solidFill>
                  <a:schemeClr val="accent1"/>
                </a:solidFill>
              </a:rPr>
            </a:br>
            <a:r>
              <a:rPr kumimoji="0"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Evaluation of Trading Performance</a:t>
            </a:r>
          </a:p>
          <a:p>
            <a:r>
              <a:rPr kumimoji="0" lang="en-US" sz="4000" dirty="0">
                <a:solidFill>
                  <a:schemeClr val="accent6">
                    <a:lumMod val="50000"/>
                  </a:schemeClr>
                </a:solidFill>
              </a:rPr>
              <a:t>Training-Validation-Testing Flow</a:t>
            </a:r>
          </a:p>
        </p:txBody>
      </p:sp>
    </p:spTree>
    <p:extLst>
      <p:ext uri="{BB962C8B-B14F-4D97-AF65-F5344CB8AC3E}">
        <p14:creationId xmlns:p14="http://schemas.microsoft.com/office/powerpoint/2010/main" val="42088531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22237"/>
            <a:ext cx="8229600" cy="2298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0BB-938E-8946-A3DC-51A2567F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7" y="2564905"/>
            <a:ext cx="8799565" cy="3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24107</TotalTime>
  <Words>6598</Words>
  <Application>Microsoft Macintosh PowerPoint</Application>
  <PresentationFormat>On-screen Show (4:3)</PresentationFormat>
  <Paragraphs>837</Paragraphs>
  <Slides>113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DFKai-SB</vt:lpstr>
      <vt:lpstr>DFKai-SB</vt:lpstr>
      <vt:lpstr>Arial</vt:lpstr>
      <vt:lpstr>Calibri</vt:lpstr>
      <vt:lpstr>Helvetica Neue</vt:lpstr>
      <vt:lpstr>Times New Roman</vt:lpstr>
      <vt:lpstr>Office 佈景主題</vt:lpstr>
      <vt:lpstr>人工智慧  (Artificial Intelligence) </vt:lpstr>
      <vt:lpstr>PowerPoint Presentation</vt:lpstr>
      <vt:lpstr>PowerPoint Presentation</vt:lpstr>
      <vt:lpstr>PowerPoint Presentation</vt:lpstr>
      <vt:lpstr>Reinforcement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Artificial Intelligence:  Reinforcement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AI, ML, DL</vt:lpstr>
      <vt:lpstr>3 Machine Learning Algorithms</vt:lpstr>
      <vt:lpstr>Machine Learning (ML)</vt:lpstr>
      <vt:lpstr>Reinforcement Learning (RL)</vt:lpstr>
      <vt:lpstr>Branches of Machine Learning (ML) Reinforcement Learning (RL) </vt:lpstr>
      <vt:lpstr>David Silver (2015),  Introduction to reinforcement learning</vt:lpstr>
      <vt:lpstr>Reinforcement Learning AlphaZero (AZ) and AlphaGo Zero (AZ0)</vt:lpstr>
      <vt:lpstr>AlphaZero:  Shedding new light on the grand games of chess, shogi and Go</vt:lpstr>
      <vt:lpstr>PowerPoint Presentation</vt:lpstr>
      <vt:lpstr>AlphaZero’s search procedure</vt:lpstr>
      <vt:lpstr>Self-play reinforcement learning in AlphaGo Zero</vt:lpstr>
      <vt:lpstr>Richard S. Sutton &amp; Andrew G. Barto (2018),  Reinforcement Learning: An Introduction,  2nd Edition, A Bradford Book</vt:lpstr>
      <vt:lpstr>Reinforcement learning </vt:lpstr>
      <vt:lpstr>Two most important distinguishing features of reinforcement learning</vt:lpstr>
      <vt:lpstr>Reinforcement Learning (DL)</vt:lpstr>
      <vt:lpstr>Reinforcement Learning (DL)</vt:lpstr>
      <vt:lpstr>Reinforcement Learning (DL)</vt:lpstr>
      <vt:lpstr>Agent and Environment</vt:lpstr>
      <vt:lpstr>History and State</vt:lpstr>
      <vt:lpstr>Information State </vt:lpstr>
      <vt:lpstr>Fully Observable Environments</vt:lpstr>
      <vt:lpstr>Partially Observable Environments</vt:lpstr>
      <vt:lpstr>Reinforcement Learning (DL) The Agent-Environment Interaction in a Markov Decision Process (MDP)</vt:lpstr>
      <vt:lpstr>Characteristics of  Reinforcement Learning</vt:lpstr>
      <vt:lpstr>Examples of Reinforcement Learning</vt:lpstr>
      <vt:lpstr>Examples of Rewards</vt:lpstr>
      <vt:lpstr>Sequential Decision Making</vt:lpstr>
      <vt:lpstr>Elements of Reinforcement Learning</vt:lpstr>
      <vt:lpstr>Elements of Reinforcement Learning</vt:lpstr>
      <vt:lpstr>Major Components of an RL Agent</vt:lpstr>
      <vt:lpstr>Policy</vt:lpstr>
      <vt:lpstr>Value Function</vt:lpstr>
      <vt:lpstr>Model</vt:lpstr>
      <vt:lpstr>Reinforcement Learning</vt:lpstr>
      <vt:lpstr>Reinforcement Learning</vt:lpstr>
      <vt:lpstr>Reinforcement Learning (RL) Taxonomy </vt:lpstr>
      <vt:lpstr>Reinforcement Learning (RL) A Taxonomy of RL Algorithms</vt:lpstr>
      <vt:lpstr>Learning and Planning</vt:lpstr>
      <vt:lpstr>Atari Example:  Reinforcement Learning</vt:lpstr>
      <vt:lpstr>Atari Example:  Planning</vt:lpstr>
      <vt:lpstr>Exploration and Exploitation</vt:lpstr>
      <vt:lpstr>Exploration and Exploitation Examples</vt:lpstr>
      <vt:lpstr>Exploration and Exploitation Examples</vt:lpstr>
      <vt:lpstr>Prediction and Control</vt:lpstr>
      <vt:lpstr>Markov Decision Processes (MDP)  Example: Student MDP</vt:lpstr>
      <vt:lpstr>Generalized Policy Iteration (GPI)</vt:lpstr>
      <vt:lpstr>Generalized Policy Iteration (GPI)</vt:lpstr>
      <vt:lpstr>Temporal-Difference (TD) Learning</vt:lpstr>
      <vt:lpstr>SARSA  (state-action-reward-state-action) On-policy TD Control</vt:lpstr>
      <vt:lpstr>Q-learning Off-policy TD Control</vt:lpstr>
      <vt:lpstr>Q-learning and Expected SARSA</vt:lpstr>
      <vt:lpstr>Q-learning and Double Q-learning</vt:lpstr>
      <vt:lpstr>n-step methods for  sate-action value</vt:lpstr>
      <vt:lpstr>Reinforcement Learning Actor-Critic (AC) Architecture</vt:lpstr>
      <vt:lpstr>Reinforcement Learning Actor-Critic (AC) Learning Methods</vt:lpstr>
      <vt:lpstr>Reinforcement Learning Methods</vt:lpstr>
      <vt:lpstr>Monte Carlo Tree Search (MCTS)</vt:lpstr>
      <vt:lpstr>Monte Carlo Tree Search (MCTS) MCTS in AlphaGo Zero</vt:lpstr>
      <vt:lpstr>MCTS in AlphaGo Zero</vt:lpstr>
      <vt:lpstr>MCTS in AlphaGo Zero</vt:lpstr>
      <vt:lpstr>MCTS in AlphaGo Zero</vt:lpstr>
      <vt:lpstr>MCTS in AlphaGo Zero</vt:lpstr>
      <vt:lpstr>Reinforcement Learning Actor Critic ANN</vt:lpstr>
      <vt:lpstr>Reinforcement Learning General Dyna Architecture</vt:lpstr>
      <vt:lpstr>Dyna:  Integrated Planning, Acting, and Learning</vt:lpstr>
      <vt:lpstr>Model-Based RL</vt:lpstr>
      <vt:lpstr>Model-Free RL (DQN, A3C) </vt:lpstr>
      <vt:lpstr>Reinforcement Learning Algorithms</vt:lpstr>
      <vt:lpstr>Human-level control through  deep reinforcement learning (DQN)</vt:lpstr>
      <vt:lpstr>Deep Q-Network (DQN)</vt:lpstr>
      <vt:lpstr>Reinforcement Learning  with policy represented via DNN</vt:lpstr>
      <vt:lpstr>Reinforcement Learning Deep Q-Learning in FIFA 18</vt:lpstr>
      <vt:lpstr>Asynchronous Advantage Actor-Critic  (A3C)</vt:lpstr>
      <vt:lpstr>Training workflow of each  worker agent in A3C</vt:lpstr>
      <vt:lpstr>Reinforcement Learning Example: PCMAN</vt:lpstr>
      <vt:lpstr>Dueling Network Architectures for Deep Reinforcement Learning</vt:lpstr>
      <vt:lpstr>Rainbow: Combining improvements in deep reinforcement learning</vt:lpstr>
      <vt:lpstr>A Typical Strategy Development Workflow</vt:lpstr>
      <vt:lpstr>Reinforcement Learning (RL) in Trading Strategies</vt:lpstr>
      <vt:lpstr>Portfolio management system in equity market neutral using reinforcement learning (Wu et al., 2021)</vt:lpstr>
      <vt:lpstr>FinRL: A Deep Reinforcement Learning Library for  Automated Stock Trading in Quantitative Finance</vt:lpstr>
      <vt:lpstr>FinRL  Deep Reinforcement Learning Algorithms</vt:lpstr>
      <vt:lpstr>PowerPoint Presentation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using the FinRL library 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over the DJIA constituents stocks using the FinRL library</vt:lpstr>
      <vt:lpstr>Deep Reinforcement Learning Library </vt:lpstr>
      <vt:lpstr>Open AI Gym</vt:lpstr>
      <vt:lpstr>Google Dopamine</vt:lpstr>
      <vt:lpstr>Deep Reinforcement Learning  Dopamine Colab Examples DQN Rainbow</vt:lpstr>
      <vt:lpstr>RLlib:  Scalable Reinforcement Learning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 (Artificial Intelligence)</dc:title>
  <dc:subject/>
  <dc:creator>myday</dc:creator>
  <cp:keywords>人工智慧, Artificial Intelligence</cp:keywords>
  <dc:description>人工智慧 (Artificial Intelligence)</dc:description>
  <cp:lastModifiedBy>imyday@gmail.com</cp:lastModifiedBy>
  <cp:revision>1456</cp:revision>
  <cp:lastPrinted>2020-12-29T15:27:37Z</cp:lastPrinted>
  <dcterms:created xsi:type="dcterms:W3CDTF">2011-02-14T23:24:00Z</dcterms:created>
  <dcterms:modified xsi:type="dcterms:W3CDTF">2021-05-26T18:32:02Z</dcterms:modified>
  <cp:category/>
</cp:coreProperties>
</file>