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029" r:id="rId2"/>
    <p:sldId id="2996" r:id="rId3"/>
    <p:sldId id="3226" r:id="rId4"/>
    <p:sldId id="3227" r:id="rId5"/>
    <p:sldId id="3024" r:id="rId6"/>
    <p:sldId id="3418" r:id="rId7"/>
    <p:sldId id="3176" r:id="rId8"/>
    <p:sldId id="3181" r:id="rId9"/>
    <p:sldId id="3188" r:id="rId10"/>
    <p:sldId id="3183" r:id="rId11"/>
    <p:sldId id="3452" r:id="rId12"/>
    <p:sldId id="3453" r:id="rId13"/>
    <p:sldId id="2889" r:id="rId14"/>
    <p:sldId id="2901" r:id="rId15"/>
    <p:sldId id="2915" r:id="rId16"/>
    <p:sldId id="3423" r:id="rId17"/>
    <p:sldId id="3499" r:id="rId18"/>
    <p:sldId id="3454" r:id="rId19"/>
    <p:sldId id="3455" r:id="rId20"/>
    <p:sldId id="3456" r:id="rId21"/>
    <p:sldId id="3510" r:id="rId22"/>
    <p:sldId id="3457" r:id="rId23"/>
    <p:sldId id="3507" r:id="rId24"/>
    <p:sldId id="3508" r:id="rId25"/>
    <p:sldId id="3509" r:id="rId26"/>
    <p:sldId id="3458" r:id="rId27"/>
    <p:sldId id="3459" r:id="rId28"/>
    <p:sldId id="3505" r:id="rId29"/>
    <p:sldId id="3460" r:id="rId30"/>
    <p:sldId id="3511" r:id="rId31"/>
    <p:sldId id="3512" r:id="rId32"/>
    <p:sldId id="3513" r:id="rId33"/>
    <p:sldId id="3514" r:id="rId34"/>
    <p:sldId id="3501" r:id="rId35"/>
    <p:sldId id="3461" r:id="rId36"/>
    <p:sldId id="3515" r:id="rId37"/>
    <p:sldId id="3462" r:id="rId38"/>
    <p:sldId id="3503" r:id="rId39"/>
    <p:sldId id="3463" r:id="rId40"/>
    <p:sldId id="3517" r:id="rId41"/>
    <p:sldId id="3516" r:id="rId42"/>
    <p:sldId id="3502" r:id="rId43"/>
    <p:sldId id="3506" r:id="rId44"/>
    <p:sldId id="3464" r:id="rId45"/>
    <p:sldId id="3465" r:id="rId46"/>
    <p:sldId id="3466" r:id="rId47"/>
    <p:sldId id="3467" r:id="rId48"/>
    <p:sldId id="3468" r:id="rId49"/>
    <p:sldId id="3469" r:id="rId50"/>
    <p:sldId id="3470" r:id="rId51"/>
    <p:sldId id="3471" r:id="rId52"/>
    <p:sldId id="3472" r:id="rId53"/>
    <p:sldId id="3504" r:id="rId54"/>
    <p:sldId id="3473" r:id="rId55"/>
    <p:sldId id="3474" r:id="rId56"/>
    <p:sldId id="3475" r:id="rId57"/>
    <p:sldId id="3476" r:id="rId58"/>
    <p:sldId id="3477" r:id="rId59"/>
    <p:sldId id="3478" r:id="rId60"/>
    <p:sldId id="3479" r:id="rId61"/>
    <p:sldId id="3480" r:id="rId62"/>
    <p:sldId id="3518" r:id="rId63"/>
    <p:sldId id="3481" r:id="rId64"/>
    <p:sldId id="3519" r:id="rId65"/>
    <p:sldId id="3483" r:id="rId66"/>
    <p:sldId id="3520" r:id="rId67"/>
    <p:sldId id="3484" r:id="rId68"/>
    <p:sldId id="3521" r:id="rId69"/>
    <p:sldId id="3522" r:id="rId70"/>
    <p:sldId id="2682" r:id="rId71"/>
    <p:sldId id="3419" r:id="rId72"/>
    <p:sldId id="3225" r:id="rId73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0" autoAdjust="0"/>
    <p:restoredTop sz="92891"/>
  </p:normalViewPr>
  <p:slideViewPr>
    <p:cSldViewPr>
      <p:cViewPr varScale="1">
        <p:scale>
          <a:sx n="73" d="100"/>
          <a:sy n="73" d="100"/>
        </p:scale>
        <p:origin x="192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python/readme.html" TargetMode="External"/><Relationship Id="rId2" Type="http://schemas.openxmlformats.org/officeDocument/2006/relationships/hyperlink" Target="http://aima.cs.berkeley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ma.cs.berkeley.edu/python/csp.html" TargetMode="External"/><Relationship Id="rId5" Type="http://schemas.openxmlformats.org/officeDocument/2006/relationships/hyperlink" Target="http://aima.cs.berkeley.edu/python/games.html" TargetMode="External"/><Relationship Id="rId4" Type="http://schemas.openxmlformats.org/officeDocument/2006/relationships/hyperlink" Target="http://aima.cs.berkeley.edu/python/searc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A-Modern-Approach/dp/013461099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solidFill>
                  <a:srgbClr val="C00000"/>
                </a:solidFill>
                <a:ea typeface="標楷體" pitchFamily="65" charset="-120"/>
              </a:rPr>
              <a:t>問題解決 </a:t>
            </a:r>
            <a:br>
              <a:rPr lang="en-US" altLang="zh-TW" sz="60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6000" b="1" dirty="0">
                <a:solidFill>
                  <a:srgbClr val="C00000"/>
                </a:solidFill>
                <a:ea typeface="標楷體" pitchFamily="65" charset="-120"/>
              </a:rPr>
              <a:t>(Problem Solving)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2021-03-09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(Artificial Intelligence) 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1092AI03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(M5010)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Wed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6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Solving Problems by Searching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Search in Complex Environments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Adversarial Search and Games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Constraint Satisfaction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2.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81775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</a:rPr>
              <a:t>Intelligent Agents</a:t>
            </a:r>
          </a:p>
        </p:txBody>
      </p:sp>
    </p:spTree>
    <p:extLst>
      <p:ext uri="{BB962C8B-B14F-4D97-AF65-F5344CB8AC3E}">
        <p14:creationId xmlns:p14="http://schemas.microsoft.com/office/powerpoint/2010/main" val="331419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46" y="44624"/>
            <a:ext cx="8229600" cy="9014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 Approaches of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1510"/>
              </p:ext>
            </p:extLst>
          </p:nvPr>
        </p:nvGraphicFramePr>
        <p:xfrm>
          <a:off x="269972" y="980728"/>
          <a:ext cx="8603148" cy="54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 Humanly: The Cognitive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Modeling Approach</a:t>
                      </a:r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Rationally:</a:t>
                      </a:r>
                      <a:b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3200" b="1" baseline="0" dirty="0">
                          <a:solidFill>
                            <a:schemeClr val="accent1"/>
                          </a:solidFill>
                        </a:rPr>
                        <a:t>The “Laws of Thought” Approach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Acting Humanly: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 Turing Test Approach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(1950)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4.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Acting Rationally:</a:t>
                      </a:r>
                      <a:br>
                        <a:rPr lang="en-US" sz="36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The Rational Agent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2DE54B-427E-284E-9D0E-42B3D473DF08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0537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89262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34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5622-5053-BF40-B11A-3DA984043056}"/>
              </a:ext>
            </a:extLst>
          </p:cNvPr>
          <p:cNvSpPr txBox="1"/>
          <p:nvPr/>
        </p:nvSpPr>
        <p:spPr>
          <a:xfrm>
            <a:off x="6215189" y="2877561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C4674-299C-B541-BC55-05642B5CAE2E}"/>
              </a:ext>
            </a:extLst>
          </p:cNvPr>
          <p:cNvSpPr txBox="1"/>
          <p:nvPr/>
        </p:nvSpPr>
        <p:spPr>
          <a:xfrm>
            <a:off x="4669816" y="3550326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7619-DA6F-0142-8581-B969445AED83}"/>
              </a:ext>
            </a:extLst>
          </p:cNvPr>
          <p:cNvSpPr txBox="1"/>
          <p:nvPr/>
        </p:nvSpPr>
        <p:spPr>
          <a:xfrm>
            <a:off x="2750486" y="2877562"/>
            <a:ext cx="441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chemeClr val="accent1"/>
                </a:solidFill>
              </a:rPr>
              <a:t> interact with </a:t>
            </a:r>
            <a:r>
              <a:rPr lang="en-US" dirty="0">
                <a:solidFill>
                  <a:srgbClr val="C00000"/>
                </a:solidFill>
              </a:rPr>
              <a:t>environments </a:t>
            </a:r>
            <a:r>
              <a:rPr lang="en-US" dirty="0">
                <a:solidFill>
                  <a:schemeClr val="accent1"/>
                </a:solidFill>
              </a:rPr>
              <a:t>through </a:t>
            </a:r>
            <a:r>
              <a:rPr lang="en-US" dirty="0">
                <a:solidFill>
                  <a:srgbClr val="C00000"/>
                </a:solidFill>
              </a:rPr>
              <a:t>sensors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9C127B-33F9-4F41-8F1F-AF413AF8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3" y="1665066"/>
            <a:ext cx="7377453" cy="47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Solving Problems </a:t>
            </a:r>
            <a:br>
              <a:rPr lang="en-US" sz="9000" dirty="0">
                <a:solidFill>
                  <a:srgbClr val="C00000"/>
                </a:solidFill>
              </a:rPr>
            </a:br>
            <a:r>
              <a:rPr lang="en-US" sz="9000" dirty="0">
                <a:solidFill>
                  <a:srgbClr val="C00000"/>
                </a:solidFill>
              </a:rPr>
              <a:t>by </a:t>
            </a:r>
            <a:br>
              <a:rPr lang="en-US" sz="9000" dirty="0">
                <a:solidFill>
                  <a:srgbClr val="C00000"/>
                </a:solidFill>
              </a:rPr>
            </a:br>
            <a:r>
              <a:rPr lang="en-US" sz="9000" dirty="0">
                <a:solidFill>
                  <a:srgbClr val="C00000"/>
                </a:solidFill>
              </a:rPr>
              <a:t>Searching</a:t>
            </a:r>
          </a:p>
        </p:txBody>
      </p:sp>
    </p:spTree>
    <p:extLst>
      <p:ext uri="{BB962C8B-B14F-4D97-AF65-F5344CB8AC3E}">
        <p14:creationId xmlns:p14="http://schemas.microsoft.com/office/powerpoint/2010/main" val="420566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AI: Solving Problems by Searching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FECB1-7266-9649-8137-277FE695D931}"/>
              </a:ext>
            </a:extLst>
          </p:cNvPr>
          <p:cNvSpPr/>
          <p:nvPr/>
        </p:nvSpPr>
        <p:spPr>
          <a:xfrm>
            <a:off x="434032" y="1124744"/>
            <a:ext cx="8458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simplified road map of part of Romania, with road distances in miles.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E5E97-DC15-BA47-B4BC-0C90CFF8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8" y="1644352"/>
            <a:ext cx="8026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state-space graph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two-cell vacuum world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893B7-4ECF-834A-B854-6421D27A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97952"/>
            <a:ext cx="8640959" cy="43273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427EF0-C74A-F34C-9D07-6E9EE1C8D82E}"/>
              </a:ext>
            </a:extLst>
          </p:cNvPr>
          <p:cNvSpPr/>
          <p:nvPr/>
        </p:nvSpPr>
        <p:spPr>
          <a:xfrm>
            <a:off x="1905775" y="154991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</a:t>
            </a:r>
            <a:r>
              <a:rPr lang="en-US" sz="2000" spc="-4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en-US" sz="2000" spc="-3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US" sz="2000" spc="-3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states</a:t>
            </a:r>
            <a:r>
              <a:rPr lang="en-US" sz="2000" spc="-2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US" sz="2000" spc="-3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</a:t>
            </a:r>
            <a:r>
              <a:rPr lang="en-US" sz="2000" spc="-23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actions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n-US" sz="2000" spc="-1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state:</a:t>
            </a:r>
            <a:r>
              <a:rPr lang="en-US" sz="2000" spc="5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2000" spc="5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000" spc="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  <a:r>
              <a:rPr lang="en-US" sz="2000" spc="-1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Left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Right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000" spc="-1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86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2021/02/24  </a:t>
            </a:r>
            <a:r>
              <a:rPr lang="zh-TW" altLang="en-US" sz="2400" dirty="0"/>
              <a:t>人工智慧概論 </a:t>
            </a:r>
            <a:br>
              <a:rPr lang="en-US" altLang="zh-TW" sz="2400" dirty="0"/>
            </a:br>
            <a:r>
              <a:rPr lang="en-US" altLang="zh-TW" sz="2400" dirty="0"/>
              <a:t>                            (Introduction to Artificial Intelligence)</a:t>
            </a:r>
          </a:p>
          <a:p>
            <a:pPr marL="0" indent="0">
              <a:buNone/>
            </a:pPr>
            <a:r>
              <a:rPr lang="en-US" altLang="zh-TW" sz="2400" dirty="0"/>
              <a:t>2  2021/03/03  </a:t>
            </a:r>
            <a:r>
              <a:rPr lang="zh-TW" altLang="en-US" sz="2400" dirty="0"/>
              <a:t>人工智慧和智慧代理人 </a:t>
            </a:r>
            <a:br>
              <a:rPr lang="en-US" altLang="zh-TW" sz="2400" dirty="0"/>
            </a:br>
            <a:r>
              <a:rPr lang="en-US" altLang="zh-TW" sz="2400" dirty="0"/>
              <a:t>                            (Artificial Intelligence and Intelligent Agents)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3  2021/03/10  </a:t>
            </a:r>
            <a:r>
              <a:rPr lang="zh-TW" altLang="en-US" sz="2400" dirty="0">
                <a:solidFill>
                  <a:srgbClr val="FF0000"/>
                </a:solidFill>
              </a:rPr>
              <a:t>問題解決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(Problem Solving)</a:t>
            </a:r>
          </a:p>
          <a:p>
            <a:pPr marL="0" indent="0">
              <a:buNone/>
            </a:pPr>
            <a:r>
              <a:rPr lang="en-US" altLang="zh-TW" sz="2400" dirty="0"/>
              <a:t>4  2021/03/17  </a:t>
            </a:r>
            <a:r>
              <a:rPr lang="zh-TW" altLang="en-US" sz="2400" dirty="0"/>
              <a:t>知識推理和知識表達 </a:t>
            </a:r>
            <a:br>
              <a:rPr lang="en-US" altLang="zh-TW" sz="2400" dirty="0"/>
            </a:br>
            <a:r>
              <a:rPr lang="en-US" altLang="zh-TW" sz="2400" dirty="0"/>
              <a:t>                            </a:t>
            </a:r>
            <a:r>
              <a:rPr lang="en-US" altLang="zh-TW" sz="2200" dirty="0"/>
              <a:t>(Knowledge, Reasoning and Knowledge Representation)</a:t>
            </a:r>
          </a:p>
          <a:p>
            <a:pPr marL="0" indent="0">
              <a:buNone/>
            </a:pPr>
            <a:r>
              <a:rPr lang="en-US" altLang="zh-TW" sz="2400" dirty="0"/>
              <a:t>5  2021/03/24  </a:t>
            </a:r>
            <a:r>
              <a:rPr lang="zh-TW" altLang="en-US" sz="2400" dirty="0"/>
              <a:t>不確定知識和推理 </a:t>
            </a:r>
            <a:br>
              <a:rPr lang="en-US" altLang="zh-TW" sz="2400" dirty="0"/>
            </a:br>
            <a:r>
              <a:rPr lang="en-US" altLang="zh-TW" sz="2400" dirty="0"/>
              <a:t>                            (Uncertain Knowledge and Reasoning)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2021/03/31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(Case Study on Artificial Intelligence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7768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typical instance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8-puzzle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6928D-9DB9-EA40-8853-92A5A6728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0" y="1792010"/>
            <a:ext cx="8597460" cy="45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Arad to Bucharest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E5E97-DC15-BA47-B4BC-0C90CFF8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8" y="1644352"/>
            <a:ext cx="8026400" cy="4953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56EDCD6-9EF2-B540-8723-C81D03F74E0E}"/>
              </a:ext>
            </a:extLst>
          </p:cNvPr>
          <p:cNvSpPr/>
          <p:nvPr/>
        </p:nvSpPr>
        <p:spPr>
          <a:xfrm>
            <a:off x="523593" y="2822739"/>
            <a:ext cx="79133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564ABD-37CD-424D-82A7-B654550A497D}"/>
              </a:ext>
            </a:extLst>
          </p:cNvPr>
          <p:cNvSpPr/>
          <p:nvPr/>
        </p:nvSpPr>
        <p:spPr>
          <a:xfrm>
            <a:off x="5508104" y="5373216"/>
            <a:ext cx="11521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1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Three partial search trees for finding a route from Arad to Bucharest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8EB19-78BB-8C4A-A62F-92ED7662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66351" cy="50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Three partial search trees for finding a route from Arad to Bucharest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8EB19-78BB-8C4A-A62F-92ED7662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25"/>
          <a:stretch/>
        </p:blipFill>
        <p:spPr>
          <a:xfrm>
            <a:off x="395536" y="1628800"/>
            <a:ext cx="84249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Three partial search trees for finding a route from Arad to Bucharest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E22BE-0831-4245-A643-A7E78CED0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33990" r="-427" b="33035"/>
          <a:stretch/>
        </p:blipFill>
        <p:spPr>
          <a:xfrm>
            <a:off x="395536" y="1628800"/>
            <a:ext cx="84249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Three partial search trees for finding a route from Arad to Bucharest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90854-107E-DA48-BBD2-4E907E07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66176" r="-427" b="849"/>
          <a:stretch/>
        </p:blipFill>
        <p:spPr>
          <a:xfrm>
            <a:off x="395536" y="1628800"/>
            <a:ext cx="84249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8004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sequence of search trees generated by a graph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the Romania problem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56BF0-3D8E-CD4E-9E36-FC59F5D7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784261" cy="35283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8FAC66-6F7D-CC4F-89FD-21871C06CC93}"/>
              </a:ext>
            </a:extLst>
          </p:cNvPr>
          <p:cNvSpPr/>
          <p:nvPr/>
        </p:nvSpPr>
        <p:spPr>
          <a:xfrm>
            <a:off x="7595621" y="5013176"/>
            <a:ext cx="57606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B894F0-50B9-9B4C-B713-B57A0E307075}"/>
              </a:ext>
            </a:extLst>
          </p:cNvPr>
          <p:cNvSpPr/>
          <p:nvPr/>
        </p:nvSpPr>
        <p:spPr>
          <a:xfrm>
            <a:off x="6084168" y="2649353"/>
            <a:ext cx="57606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44045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Separation Property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Graph Search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illustrated on a rectangular-grid problem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9E707-4B89-0A44-9439-C2AC878FD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7" y="3488928"/>
            <a:ext cx="8761281" cy="2892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2CE82-B72E-4A4C-8520-8B0B70C06D4E}"/>
              </a:ext>
            </a:extLst>
          </p:cNvPr>
          <p:cNvSpPr/>
          <p:nvPr/>
        </p:nvSpPr>
        <p:spPr>
          <a:xfrm>
            <a:off x="2339752" y="2090613"/>
            <a:ext cx="5238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frontier (green) separates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interior (lavender) from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exterior (faint dashed)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42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16B774-F70E-8348-91AB-A5A05864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7384"/>
            <a:ext cx="9109075" cy="93610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Best-First Search (BFS) Algorithm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E6E44-A784-7C4C-86B8-FF074DDE3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5169"/>
            <a:ext cx="8153027" cy="56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a Simple Binary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65A7A-D23F-E945-BC5E-618F3C719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4415"/>
            <a:ext cx="8640960" cy="13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8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7  2021/04/07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8  2021/04/14</a:t>
            </a:r>
            <a:r>
              <a:rPr lang="zh-TW" altLang="en-US" sz="2400" dirty="0">
                <a:solidFill>
                  <a:schemeClr val="accent1"/>
                </a:solidFill>
              </a:rPr>
              <a:t>  機器學習與監督式學習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(Machine Learning and Supervised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2021/04/21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(Midterm Project Report)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10  2021/04/28  </a:t>
            </a:r>
            <a:r>
              <a:rPr lang="zh-TW" altLang="en-US" sz="2400" dirty="0">
                <a:solidFill>
                  <a:schemeClr val="accent1"/>
                </a:solidFill>
              </a:rPr>
              <a:t>學習理論與綜合學習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  (The Theory of Learning and Ensemble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12  2021/05/12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(Case Study on Artificial Intelligence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a Simple Binary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65A7A-D23F-E945-BC5E-618F3C71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r="76667"/>
          <a:stretch/>
        </p:blipFill>
        <p:spPr>
          <a:xfrm>
            <a:off x="775626" y="1509696"/>
            <a:ext cx="7592744" cy="50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8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a Simple Binary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65A7A-D23F-E945-BC5E-618F3C71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6" t="213" r="51611" b="2170"/>
          <a:stretch/>
        </p:blipFill>
        <p:spPr>
          <a:xfrm>
            <a:off x="775628" y="1518623"/>
            <a:ext cx="7592744" cy="50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7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a Simple Binary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4FFD7-5464-6B47-BA5F-6F8C07F4F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t="1822" r="25710" b="560"/>
          <a:stretch/>
        </p:blipFill>
        <p:spPr>
          <a:xfrm>
            <a:off x="775628" y="1518623"/>
            <a:ext cx="7592744" cy="50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3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a Simple Binary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38E91-F05E-254F-859B-E6FF754C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1" t="969" r="926" b="1413"/>
          <a:stretch/>
        </p:blipFill>
        <p:spPr>
          <a:xfrm>
            <a:off x="775628" y="1518623"/>
            <a:ext cx="7592744" cy="50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0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0CA90-B5EF-5C4C-9DEB-BB2480EA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2022"/>
            <a:ext cx="8580675" cy="51953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AAE2F0-4C63-F046-B5B9-7C8094C4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211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Breadth-First Search and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Uniform-Cost Search Algorithms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4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Part of the Romania State Space Uniform-Cost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2B058-8AD1-6A43-B8ED-027E5D016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7735"/>
            <a:ext cx="7399373" cy="49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9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Depth-First Search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(DFS) </a:t>
            </a:r>
            <a:endParaRPr lang="en-US" sz="9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9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C898F-C197-1E44-BDE0-7D645219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8" y="188640"/>
            <a:ext cx="7759700" cy="6426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482641-16FA-BF4D-91D3-900295A42DD2}"/>
              </a:ext>
            </a:extLst>
          </p:cNvPr>
          <p:cNvSpPr/>
          <p:nvPr/>
        </p:nvSpPr>
        <p:spPr>
          <a:xfrm>
            <a:off x="31437" y="0"/>
            <a:ext cx="1008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Depth-First Search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(DFS) </a:t>
            </a:r>
          </a:p>
        </p:txBody>
      </p:sp>
    </p:spTree>
    <p:extLst>
      <p:ext uri="{BB962C8B-B14F-4D97-AF65-F5344CB8AC3E}">
        <p14:creationId xmlns:p14="http://schemas.microsoft.com/office/powerpoint/2010/main" val="3000528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16B774-F70E-8348-91AB-A5A05864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899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deepening and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 depth-limited tree-like search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71613-9918-0542-BCF6-035E1C8DB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2683"/>
            <a:ext cx="8640960" cy="50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35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7" y="32465"/>
            <a:ext cx="9001000" cy="876255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Four iterations of iterative deepening search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935E7-C0A4-D14D-BD3E-FCE9593E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908720"/>
            <a:ext cx="5833363" cy="56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13  2021/05/19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14  2021/05/26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深度學習自然語言處理 </a:t>
            </a:r>
            <a:b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                              (Deep Learning for Natural Language Processing)</a:t>
            </a:r>
          </a:p>
          <a:p>
            <a:pPr marL="0" indent="0">
              <a:buNone/>
            </a:pPr>
            <a:r>
              <a:rPr lang="en-US" altLang="zh-TW" sz="2400" dirty="0"/>
              <a:t>15  2021/06/02  </a:t>
            </a:r>
            <a:r>
              <a:rPr lang="zh-TW" altLang="en-US" sz="2400" dirty="0"/>
              <a:t>機器人技術 </a:t>
            </a:r>
            <a:br>
              <a:rPr lang="en-US" altLang="zh-TW" sz="2400" dirty="0"/>
            </a:br>
            <a:r>
              <a:rPr lang="en-US" altLang="zh-TW" sz="2400" dirty="0"/>
              <a:t>                              (Robotics)</a:t>
            </a:r>
          </a:p>
          <a:p>
            <a:pPr marL="0" indent="0">
              <a:buNone/>
            </a:pPr>
            <a:r>
              <a:rPr lang="en-US" altLang="zh-TW" sz="2400" dirty="0"/>
              <a:t>16  2021/06/09  </a:t>
            </a:r>
            <a:r>
              <a:rPr lang="zh-TW" altLang="en-US" sz="2400" dirty="0"/>
              <a:t>人工智慧哲學與倫理，人工智慧的未來</a:t>
            </a:r>
            <a:br>
              <a:rPr lang="en-US" altLang="zh-TW" sz="2400" dirty="0"/>
            </a:br>
            <a:r>
              <a:rPr lang="en-US" altLang="zh-TW" sz="2400" dirty="0"/>
              <a:t>  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(Philosophy and Ethics of AI, The Future of AI)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2021/06/16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2021/06/23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3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7" y="32465"/>
            <a:ext cx="9001000" cy="876255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Four iterations of iterative deepening search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935E7-C0A4-D14D-BD3E-FCE9593E6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-1125" r="184" b="52457"/>
          <a:stretch/>
        </p:blipFill>
        <p:spPr>
          <a:xfrm>
            <a:off x="107504" y="1418259"/>
            <a:ext cx="8909718" cy="4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6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7" y="32465"/>
            <a:ext cx="9001000" cy="876255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Four iterations of iterative deepening search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935E7-C0A4-D14D-BD3E-FCE9593E6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2"/>
          <a:stretch/>
        </p:blipFill>
        <p:spPr>
          <a:xfrm>
            <a:off x="107504" y="2138339"/>
            <a:ext cx="8909718" cy="4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16B774-F70E-8348-91AB-A5A05864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Bidirectional Best-First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keeps two frontiers and two tables of reached states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D16CB-0FEC-F345-B522-81F9A8D8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" y="1628800"/>
            <a:ext cx="907811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E6B26-83E8-1E4C-93E8-FCF850A2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772816"/>
            <a:ext cx="8832982" cy="40324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3B10F2-8687-2C4C-9F0A-56856ED315D4}"/>
              </a:ext>
            </a:extLst>
          </p:cNvPr>
          <p:cNvSpPr txBox="1">
            <a:spLocks/>
          </p:cNvSpPr>
          <p:nvPr/>
        </p:nvSpPr>
        <p:spPr bwMode="auto">
          <a:xfrm>
            <a:off x="251520" y="161655"/>
            <a:ext cx="86409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Bidirectional Best-First Search </a:t>
            </a:r>
            <a:br>
              <a:rPr kumimoji="0" lang="en-US" dirty="0">
                <a:solidFill>
                  <a:schemeClr val="accent1"/>
                </a:solidFill>
              </a:rPr>
            </a:br>
            <a:r>
              <a:rPr kumimoji="0" lang="en-US" sz="2800" dirty="0">
                <a:solidFill>
                  <a:schemeClr val="accent1"/>
                </a:solidFill>
              </a:rPr>
              <a:t>keeps two frontiers and two tables of reached states</a:t>
            </a:r>
            <a:endParaRPr kumimoji="0"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80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Evaluation of search algorithms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AF2A7-6044-FB4A-B46C-D59E0CA6D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2" y="1462802"/>
            <a:ext cx="8917655" cy="4133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4FB87-0DE9-2841-AE79-B3FBFB925311}"/>
              </a:ext>
            </a:extLst>
          </p:cNvPr>
          <p:cNvSpPr/>
          <p:nvPr/>
        </p:nvSpPr>
        <p:spPr>
          <a:xfrm>
            <a:off x="487419" y="5533925"/>
            <a:ext cx="8169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i="1" spc="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4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branching</a:t>
            </a:r>
            <a:r>
              <a:rPr lang="en-US" sz="2000" spc="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factor;</a:t>
            </a:r>
            <a:r>
              <a:rPr lang="en-US" sz="2000" spc="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spc="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4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maximum</a:t>
            </a:r>
            <a:r>
              <a:rPr lang="en-US" sz="2000" spc="-2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depth</a:t>
            </a:r>
            <a:r>
              <a:rPr lang="en-US" sz="2000" spc="9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000" spc="9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search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tree;</a:t>
            </a:r>
            <a:r>
              <a:rPr lang="en-US" sz="2000" spc="1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spc="1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i="1" spc="10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9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depth</a:t>
            </a:r>
            <a:r>
              <a:rPr lang="en-US" sz="2000" spc="9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shallowest</a:t>
            </a:r>
            <a:r>
              <a:rPr lang="en-US" sz="2000" spc="8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solution,</a:t>
            </a:r>
            <a:r>
              <a:rPr lang="en-US" sz="2000" spc="1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10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</a:t>
            </a:r>
            <a:r>
              <a:rPr lang="en-US" sz="2000" spc="9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</a:t>
            </a:r>
            <a:r>
              <a:rPr lang="en-US" sz="2000" spc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-2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n-US" sz="2000" spc="1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solution;</a:t>
            </a:r>
            <a:r>
              <a:rPr lang="en-US" sz="2000" spc="17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spc="17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ℓ</a:t>
            </a:r>
            <a:r>
              <a:rPr lang="en-US" sz="2000" i="1" spc="1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1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1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depth</a:t>
            </a:r>
            <a:r>
              <a:rPr lang="en-US" sz="2000" spc="1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limit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54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Values of </a:t>
            </a:r>
            <a:r>
              <a:rPr lang="en-US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hSLD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—straight-line distances to Bucharest.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EFADF-D46E-1D45-A8ED-7EF1EA0D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3" y="2182881"/>
            <a:ext cx="8517513" cy="39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0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2391"/>
            <a:ext cx="8640960" cy="7150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A∗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9CBAA-75A5-D54D-BB51-E0ED111E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50" y="692696"/>
            <a:ext cx="6347296" cy="59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8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E3124-15ED-E04C-AEA8-4F90DF695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1" y="1598603"/>
            <a:ext cx="8649859" cy="44946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9964C3-5A76-4641-B20B-E76EFE21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2391"/>
            <a:ext cx="8640960" cy="7150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A∗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2D18E-1A88-7040-809E-34AEF5C7B836}"/>
              </a:ext>
            </a:extLst>
          </p:cNvPr>
          <p:cNvSpPr/>
          <p:nvPr/>
        </p:nvSpPr>
        <p:spPr>
          <a:xfrm>
            <a:off x="610987" y="581779"/>
            <a:ext cx="820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Nodes are labeled with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= g + 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values are the Straight-Line</a:t>
            </a:r>
            <a:r>
              <a:rPr lang="en-US" sz="2400" spc="-2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Distances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heuristic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</a:t>
            </a:r>
            <a:r>
              <a:rPr lang="en-US" sz="2400" i="1" spc="-135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9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F141E-8568-8B44-893F-018BBEB8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" y="1318473"/>
            <a:ext cx="7910925" cy="52788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8E6C5E-9BF0-4A4E-83A0-BE32919F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2391"/>
            <a:ext cx="8640960" cy="7150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A∗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9F9F17-C768-2A40-9BC6-96035E2D127C}"/>
              </a:ext>
            </a:extLst>
          </p:cNvPr>
          <p:cNvSpPr/>
          <p:nvPr/>
        </p:nvSpPr>
        <p:spPr>
          <a:xfrm>
            <a:off x="610987" y="581779"/>
            <a:ext cx="820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Nodes are labeled with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= g + 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values are the Straight-Line</a:t>
            </a:r>
            <a:r>
              <a:rPr lang="en-US" sz="2400" spc="-2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Distances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heuristic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</a:t>
            </a:r>
            <a:r>
              <a:rPr lang="en-US" sz="2400" i="1" spc="-135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74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91BCF-9A1C-9449-A13C-FDC7D5E23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82297" cy="46387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D08621-A6A1-4D42-82F0-BE3E9571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2391"/>
            <a:ext cx="8640960" cy="71508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A∗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43FD1-A245-A74F-9BEE-F4C5A0C707C2}"/>
              </a:ext>
            </a:extLst>
          </p:cNvPr>
          <p:cNvSpPr/>
          <p:nvPr/>
        </p:nvSpPr>
        <p:spPr>
          <a:xfrm>
            <a:off x="467255" y="692696"/>
            <a:ext cx="820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Nodes are labeled with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= g + 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values are the Straight-Line</a:t>
            </a:r>
            <a:r>
              <a:rPr lang="en-US" sz="2400" spc="-2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Distances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heuristic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</a:t>
            </a:r>
            <a:r>
              <a:rPr lang="en-US" sz="2400" i="1" spc="-135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6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altLang="zh-TW" sz="7200" dirty="0">
                <a:solidFill>
                  <a:srgbClr val="C00000"/>
                </a:solidFill>
              </a:rPr>
              <a:t>Artificial Intelligence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8800" dirty="0">
                <a:solidFill>
                  <a:srgbClr val="C00000"/>
                </a:solidFill>
              </a:rPr>
              <a:t>Problem Solving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95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104497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Triangle Inequality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98B88-73F5-F040-820B-4EDAFB60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208977"/>
            <a:ext cx="8405568" cy="4464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041F9C-EE71-5C49-9FAA-D49765E88CCC}"/>
              </a:ext>
            </a:extLst>
          </p:cNvPr>
          <p:cNvSpPr/>
          <p:nvPr/>
        </p:nvSpPr>
        <p:spPr>
          <a:xfrm>
            <a:off x="1331640" y="5637784"/>
            <a:ext cx="6984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the heuristic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then the single number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less than the sum of the cost c(n, a, a′) of the action </a:t>
            </a:r>
            <a:br>
              <a:rPr lang="en-US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5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n to n′ plus the heuristic estimate h(n′).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5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26" y="44624"/>
            <a:ext cx="8640960" cy="1398425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Map of Romania showing contours </a:t>
            </a:r>
            <a:r>
              <a:rPr lang="en-US" sz="2800" i="1" dirty="0">
                <a:solidFill>
                  <a:schemeClr val="accent1"/>
                </a:solidFill>
              </a:rPr>
              <a:t>at </a:t>
            </a:r>
            <a:br>
              <a:rPr lang="en-US" sz="2800" i="1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f = 380, f = 400</a:t>
            </a:r>
            <a:r>
              <a:rPr lang="en-US" sz="2800" dirty="0">
                <a:solidFill>
                  <a:schemeClr val="accent1"/>
                </a:solidFill>
              </a:rPr>
              <a:t>, and </a:t>
            </a:r>
            <a:r>
              <a:rPr lang="en-US" sz="2800" i="1" dirty="0">
                <a:solidFill>
                  <a:schemeClr val="accent1"/>
                </a:solidFill>
              </a:rPr>
              <a:t>f = 420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with Arad as the start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EBCA6-905E-2749-A054-2BD28997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43784" cy="5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3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(a) A∗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(b) Weighted A∗ Search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FEF23-D70C-DC44-AE77-F4CCBC7B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" y="1772816"/>
            <a:ext cx="9000912" cy="3566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B13FCE-1999-E64F-A5DB-40D9A630CDC3}"/>
              </a:ext>
            </a:extLst>
          </p:cNvPr>
          <p:cNvSpPr/>
          <p:nvPr/>
        </p:nvSpPr>
        <p:spPr>
          <a:xfrm>
            <a:off x="323528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gray bars are obstacles, the purple line is the path from the green</a:t>
            </a:r>
            <a:r>
              <a:rPr lang="en-US" b="1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start to red goal, and the small dots are states that were reached by each search.</a:t>
            </a:r>
            <a:r>
              <a:rPr lang="en-US" b="1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b="1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this</a:t>
            </a:r>
            <a:r>
              <a:rPr lang="en-US" b="1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particular problem, weighted A</a:t>
            </a:r>
            <a:r>
              <a:rPr lang="en-US" b="1" baseline="30000" dirty="0">
                <a:solidFill>
                  <a:schemeClr val="accent3">
                    <a:lumMod val="50000"/>
                  </a:schemeClr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∗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explores 7 times fewer states and finds a path that is 5%</a:t>
            </a:r>
            <a:r>
              <a:rPr lang="en-US" b="1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b="1" spc="-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costly.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684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16B774-F70E-8348-91AB-A5A05864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Recursive Best-First Search (RBFS)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9F858-92CF-EE4A-AB95-224D2B0D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6497"/>
            <a:ext cx="8907292" cy="44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Recursive Best-First Search (RBFS)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0A70D-F2D6-C743-94EA-5244E053C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4902"/>
            <a:ext cx="8983873" cy="29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7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Recursive Best-First Search (RBFS)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FF377-C034-A946-89A0-DBFE5512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5" y="1916832"/>
            <a:ext cx="858182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8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Recursive Best-First Search (RBFS)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ED5B2-E0C9-4947-97CB-C7E90D32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409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2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Bidirectional Search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maintains two frontiers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A299B-26C9-BE4B-BBD9-0C991004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0" y="1556792"/>
            <a:ext cx="8273955" cy="42126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E65C56-F7A5-D346-B83F-4050077DA677}"/>
              </a:ext>
            </a:extLst>
          </p:cNvPr>
          <p:cNvSpPr/>
          <p:nvPr/>
        </p:nvSpPr>
        <p:spPr>
          <a:xfrm>
            <a:off x="1835696" y="5750420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the left, nodes A and B are</a:t>
            </a:r>
            <a:r>
              <a:rPr lang="en-US" sz="2200" spc="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successors</a:t>
            </a:r>
            <a:r>
              <a:rPr lang="en-US" sz="2200" spc="-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200" spc="-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Start;</a:t>
            </a:r>
            <a:r>
              <a:rPr lang="en-US" sz="22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2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2200" spc="-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200" spc="-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right,</a:t>
            </a:r>
            <a:r>
              <a:rPr lang="en-US" sz="2200" spc="-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</a:t>
            </a:r>
            <a:r>
              <a:rPr lang="en-US" sz="2200" spc="-5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200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2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200" spc="-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inverse</a:t>
            </a:r>
            <a:r>
              <a:rPr lang="en-US" sz="2200" spc="-4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successor</a:t>
            </a:r>
            <a:r>
              <a:rPr lang="en-US" sz="2200" spc="-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200" spc="-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Goal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230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107331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typical instance of the 8-puzzle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2625E-968F-8245-A4B6-4DF5E6A3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" y="1916832"/>
            <a:ext cx="8612079" cy="4536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C8F49-AFC0-5E44-9050-7B89B0C28736}"/>
              </a:ext>
            </a:extLst>
          </p:cNvPr>
          <p:cNvSpPr/>
          <p:nvPr/>
        </p:nvSpPr>
        <p:spPr>
          <a:xfrm>
            <a:off x="1259632" y="1216255"/>
            <a:ext cx="7266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 shortest solution is 26 actions long</a:t>
            </a:r>
          </a:p>
        </p:txBody>
      </p:sp>
    </p:spTree>
    <p:extLst>
      <p:ext uri="{BB962C8B-B14F-4D97-AF65-F5344CB8AC3E}">
        <p14:creationId xmlns:p14="http://schemas.microsoft.com/office/powerpoint/2010/main" val="420737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140837"/>
            <a:ext cx="864096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Comparison of the search costs and effective branching factors for 8-puzzle problems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417CA-4D47-2243-8E4B-E0F6BB23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3350"/>
            <a:ext cx="8826535" cy="50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/>
              <a:t>Solving Problems by Searching</a:t>
            </a:r>
          </a:p>
          <a:p>
            <a:r>
              <a:rPr lang="en-US" sz="4400" b="1" dirty="0"/>
              <a:t>Search in Complex Environments</a:t>
            </a:r>
          </a:p>
          <a:p>
            <a:r>
              <a:rPr lang="en-US" sz="4400" b="1" dirty="0"/>
              <a:t>Adversarial Search and Games</a:t>
            </a:r>
          </a:p>
          <a:p>
            <a:r>
              <a:rPr lang="en-US" sz="4400" b="1" dirty="0"/>
              <a:t>Constraint Satisfaction Problems</a:t>
            </a:r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54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subproblem of the 8-puzzle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A78A7-DDF5-054D-8658-2BD79A35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" y="1232351"/>
            <a:ext cx="8994236" cy="4572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9D9EE-5E1F-8F49-945F-87E9F989B267}"/>
              </a:ext>
            </a:extLst>
          </p:cNvPr>
          <p:cNvSpPr/>
          <p:nvPr/>
        </p:nvSpPr>
        <p:spPr>
          <a:xfrm>
            <a:off x="539552" y="5889466"/>
            <a:ext cx="8298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-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task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spc="-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</a:t>
            </a:r>
            <a:r>
              <a:rPr lang="en-US" sz="20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tiles</a:t>
            </a:r>
            <a:r>
              <a:rPr lang="en-US" sz="2000" spc="-2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blank</a:t>
            </a:r>
            <a:r>
              <a:rPr lang="en-US" sz="2000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into their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correct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positions,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without</a:t>
            </a:r>
            <a:r>
              <a:rPr lang="en-US" sz="2000" spc="-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worrying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en-US" sz="2000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happens</a:t>
            </a:r>
            <a:r>
              <a:rPr lang="en-US" sz="2000" spc="-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spc="-23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n-US" sz="2000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tiles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830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 Web service providing driving directions, computed by a search algorithm.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C1588-1FA0-D747-8389-5ED3AAAA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869626" cy="38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4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Search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in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Complex Environments</a:t>
            </a:r>
          </a:p>
        </p:txBody>
      </p:sp>
    </p:spTree>
    <p:extLst>
      <p:ext uri="{BB962C8B-B14F-4D97-AF65-F5344CB8AC3E}">
        <p14:creationId xmlns:p14="http://schemas.microsoft.com/office/powerpoint/2010/main" val="702817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8083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one-dimensional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state-space landscape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2DABF-BD1E-9D4A-9132-03A7B8FA6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5" y="1462801"/>
            <a:ext cx="8698675" cy="49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49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Adversarial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Search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and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13657438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45898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Game Tree for the Game of Tic-tac-toe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0C883-AC9E-DF46-B7BE-413F423A1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5898"/>
            <a:ext cx="8440326" cy="57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6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Constraint Satisfaction Problems</a:t>
            </a:r>
          </a:p>
        </p:txBody>
      </p:sp>
    </p:spTree>
    <p:extLst>
      <p:ext uri="{BB962C8B-B14F-4D97-AF65-F5344CB8AC3E}">
        <p14:creationId xmlns:p14="http://schemas.microsoft.com/office/powerpoint/2010/main" val="4253750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2964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Map-Coloring Problem Represented as a Constraint 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8F64F-0ED1-2C4E-988A-3AC60DDE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" y="2159591"/>
            <a:ext cx="8604032" cy="39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3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2964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Tree Decomposition of the Constraint 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B7078-536E-2A41-94D6-A7096CAC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0" y="1916832"/>
            <a:ext cx="7519176" cy="45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7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E863-4C5A-F44A-9E36-D55B1062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AIMA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1A09-2FE6-F54A-B2A4-9ACADA4E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395117"/>
          </a:xfrm>
        </p:spPr>
        <p:txBody>
          <a:bodyPr/>
          <a:lstStyle/>
          <a:p>
            <a:r>
              <a:rPr lang="en-US" sz="3000" dirty="0"/>
              <a:t>Artificial Intelligence: A Modern Approach (AIMA)</a:t>
            </a:r>
          </a:p>
          <a:p>
            <a:pPr lvl="1"/>
            <a:r>
              <a:rPr lang="en-US" dirty="0">
                <a:hlinkClick r:id="rId2"/>
              </a:rPr>
              <a:t>http://aima.cs.berkeley.edu/</a:t>
            </a:r>
            <a:endParaRPr lang="en-US" dirty="0"/>
          </a:p>
          <a:p>
            <a:r>
              <a:rPr lang="en-US" dirty="0"/>
              <a:t>AIMA Python</a:t>
            </a:r>
          </a:p>
          <a:p>
            <a:pPr lvl="1"/>
            <a:r>
              <a:rPr lang="en-US" dirty="0">
                <a:hlinkClick r:id="rId3"/>
              </a:rPr>
              <a:t>http://aima.cs.berkeley.edu/python/readme.html</a:t>
            </a:r>
            <a:endParaRPr lang="en-US" dirty="0"/>
          </a:p>
          <a:p>
            <a:r>
              <a:rPr lang="en-US" dirty="0"/>
              <a:t>Search</a:t>
            </a:r>
          </a:p>
          <a:p>
            <a:pPr lvl="1"/>
            <a:r>
              <a:rPr lang="en-US" dirty="0">
                <a:hlinkClick r:id="rId4"/>
              </a:rPr>
              <a:t>http://aima.cs.berkeley.edu/python/search.html</a:t>
            </a:r>
            <a:endParaRPr lang="en-US" dirty="0"/>
          </a:p>
          <a:p>
            <a:r>
              <a:rPr lang="en-US" dirty="0"/>
              <a:t>Games: Adversarial Search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http://aima.cs.berkeley.edu/python/games.html</a:t>
            </a:r>
            <a:endParaRPr lang="en-US" dirty="0"/>
          </a:p>
          <a:p>
            <a:r>
              <a:rPr lang="en-US" sz="2800" dirty="0"/>
              <a:t>CSP (Constraint Satisfaction Problems)</a:t>
            </a:r>
          </a:p>
          <a:p>
            <a:pPr lvl="1"/>
            <a:r>
              <a:rPr lang="en-US" dirty="0">
                <a:hlinkClick r:id="rId6"/>
              </a:rPr>
              <a:t>http://aima.cs.berkeley.edu/python/csp.html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8CE1-2B18-A843-B41A-A57C32F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E924A-E1D0-2B43-A004-80F96C514AAB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61481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3752"/>
            <a:ext cx="8496944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Stuart Russell and Peter </a:t>
            </a:r>
            <a:r>
              <a:rPr lang="en-US" sz="2400" dirty="0" err="1">
                <a:solidFill>
                  <a:schemeClr val="accent1"/>
                </a:solidFill>
              </a:rPr>
              <a:t>Norvig</a:t>
            </a:r>
            <a:r>
              <a:rPr lang="en-US" sz="2400" dirty="0">
                <a:solidFill>
                  <a:schemeClr val="accent1"/>
                </a:solidFill>
              </a:rPr>
              <a:t> (2020),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Artificial Intelligence: A Modern Approach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4th Edition, Pearson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E8801-D892-4842-9D33-2D720BE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98" y="1275481"/>
            <a:ext cx="4075401" cy="512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1065021" y="6381328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251A6-4267-904E-809D-99B16D316596}"/>
              </a:ext>
            </a:extLst>
          </p:cNvPr>
          <p:cNvSpPr/>
          <p:nvPr/>
        </p:nvSpPr>
        <p:spPr>
          <a:xfrm>
            <a:off x="1079611" y="65973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https://www.amazon.com/Artificial-Intelligence-A-Modern-Approach/dp/0134610997/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4203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5454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/>
              <a:t>Solving Problems by Searching</a:t>
            </a:r>
          </a:p>
          <a:p>
            <a:r>
              <a:rPr lang="en-US" sz="4400" b="1" dirty="0"/>
              <a:t>Search in Complex Environments</a:t>
            </a:r>
          </a:p>
          <a:p>
            <a:r>
              <a:rPr lang="en-US" sz="4400" b="1" dirty="0"/>
              <a:t>Adversarial Search and Games</a:t>
            </a:r>
          </a:p>
          <a:p>
            <a:r>
              <a:rPr lang="en-US" sz="4400" b="1" dirty="0"/>
              <a:t>Constraint Satisfaction Problems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574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19"/>
            <a:ext cx="8930100" cy="5832649"/>
          </a:xfrm>
        </p:spPr>
        <p:txBody>
          <a:bodyPr/>
          <a:lstStyle/>
          <a:p>
            <a:r>
              <a:rPr lang="en-US" altLang="zh-TW" sz="2400" dirty="0"/>
              <a:t>Stuart Russell and Peter </a:t>
            </a:r>
            <a:r>
              <a:rPr lang="en-US" altLang="zh-TW" sz="2400" dirty="0" err="1"/>
              <a:t>Norvig</a:t>
            </a:r>
            <a:r>
              <a:rPr lang="en-US" altLang="zh-TW" sz="2400" dirty="0"/>
              <a:t> (2020), Artificial Intelligence: A Modern Approach, 4th Edition, Pearson.</a:t>
            </a:r>
          </a:p>
          <a:p>
            <a:r>
              <a:rPr lang="en-US" altLang="zh-TW" sz="2400" dirty="0" err="1"/>
              <a:t>Aurélien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Géron</a:t>
            </a:r>
            <a:r>
              <a:rPr lang="en-US" altLang="zh-TW" sz="2400" dirty="0"/>
              <a:t> (2019), Hands-On Machine Learning with Scikit-Learn, </a:t>
            </a:r>
            <a:r>
              <a:rPr lang="en-US" altLang="zh-TW" sz="2400" dirty="0" err="1"/>
              <a:t>Keras</a:t>
            </a:r>
            <a:r>
              <a:rPr lang="en-US" altLang="zh-TW" sz="2400" dirty="0"/>
              <a:t>, and TensorFlow: Concepts, Tools, and Techniques to Build Intelligent Systems, 2nd Edition, O’Reilly Media.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Uncertain 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Machine Learning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Communicating, Perceiving, and 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Philosophy and Ethics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Modern Approach </a:t>
            </a:r>
          </a:p>
        </p:txBody>
      </p:sp>
    </p:spTree>
    <p:extLst>
      <p:ext uri="{BB962C8B-B14F-4D97-AF65-F5344CB8AC3E}">
        <p14:creationId xmlns:p14="http://schemas.microsoft.com/office/powerpoint/2010/main" val="51035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Artificial Intelligence: 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8800" dirty="0">
                <a:solidFill>
                  <a:srgbClr val="FF0000"/>
                </a:solidFill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22139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21764</TotalTime>
  <Words>2949</Words>
  <Application>Microsoft Macintosh PowerPoint</Application>
  <PresentationFormat>On-screen Show (4:3)</PresentationFormat>
  <Paragraphs>318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DFKai-SB</vt:lpstr>
      <vt:lpstr>DFKai-SB</vt:lpstr>
      <vt:lpstr>PMingLiU</vt:lpstr>
      <vt:lpstr>Arial</vt:lpstr>
      <vt:lpstr>Calibri</vt:lpstr>
      <vt:lpstr>Georgia</vt:lpstr>
      <vt:lpstr>Segoe UI Symbol</vt:lpstr>
      <vt:lpstr>Times New Roman</vt:lpstr>
      <vt:lpstr>Office 佈景主題</vt:lpstr>
      <vt:lpstr>人工智慧  (Artificial Intelligence) </vt:lpstr>
      <vt:lpstr>PowerPoint Presentation</vt:lpstr>
      <vt:lpstr>PowerPoint Presentation</vt:lpstr>
      <vt:lpstr>PowerPoint Presentation</vt:lpstr>
      <vt:lpstr>Artificial Intelligence  Problem Solving</vt:lpstr>
      <vt:lpstr>Outline</vt:lpstr>
      <vt:lpstr>Stuart Russell and Peter Norvig (2020),  Artificial Intelligence: A Modern Approach,  4th Edition, Pearson</vt:lpstr>
      <vt:lpstr>Artificial Intelligence:  A Modern Approach </vt:lpstr>
      <vt:lpstr>Artificial Intelligence:  Problem Solving</vt:lpstr>
      <vt:lpstr>Artificial Intelligence:  2. Problem Solving</vt:lpstr>
      <vt:lpstr>Intelligent Agents</vt:lpstr>
      <vt:lpstr>4 Approaches of AI</vt:lpstr>
      <vt:lpstr>Reinforcement Learning (DL)</vt:lpstr>
      <vt:lpstr>Reinforcement Learning (DL)</vt:lpstr>
      <vt:lpstr>Reinforcement Learning (DL)</vt:lpstr>
      <vt:lpstr>Agents interact with environments through sensors and actuators</vt:lpstr>
      <vt:lpstr>Solving Problems  by  Searching</vt:lpstr>
      <vt:lpstr>AI: Solving Problems by Searching</vt:lpstr>
      <vt:lpstr>The state-space graph for  the two-cell vacuum world</vt:lpstr>
      <vt:lpstr>A typical instance of  the 8-puzzle</vt:lpstr>
      <vt:lpstr>Arad to Bucharest</vt:lpstr>
      <vt:lpstr>Three partial search trees for finding a route from Arad to Bucharest</vt:lpstr>
      <vt:lpstr>Three partial search trees for finding a route from Arad to Bucharest</vt:lpstr>
      <vt:lpstr>Three partial search trees for finding a route from Arad to Bucharest</vt:lpstr>
      <vt:lpstr>Three partial search trees for finding a route from Arad to Bucharest</vt:lpstr>
      <vt:lpstr>A sequence of search trees generated by a graph search  on the Romania problem </vt:lpstr>
      <vt:lpstr>The Separation Property of  Graph Search illustrated on a rectangular-grid problem</vt:lpstr>
      <vt:lpstr>The Best-First Search (BFS) Algorithm</vt:lpstr>
      <vt:lpstr>Breadth-First Search  on a Simple Binary Tree</vt:lpstr>
      <vt:lpstr>Breadth-First Search  on a Simple Binary Tree</vt:lpstr>
      <vt:lpstr>Breadth-First Search  on a Simple Binary Tree</vt:lpstr>
      <vt:lpstr>Breadth-First Search  on a Simple Binary Tree</vt:lpstr>
      <vt:lpstr>Breadth-First Search  on a Simple Binary Tree</vt:lpstr>
      <vt:lpstr>Breadth-First Search and  Uniform-Cost Search Algorithms</vt:lpstr>
      <vt:lpstr>Part of the Romania State Space Uniform-Cost Search</vt:lpstr>
      <vt:lpstr>Depth-First Search  (DFS) </vt:lpstr>
      <vt:lpstr>PowerPoint Presentation</vt:lpstr>
      <vt:lpstr>Iterative deepening and  depth-limited tree-like search</vt:lpstr>
      <vt:lpstr>Four iterations of iterative deepening search </vt:lpstr>
      <vt:lpstr>Four iterations of iterative deepening search </vt:lpstr>
      <vt:lpstr>Four iterations of iterative deepening search </vt:lpstr>
      <vt:lpstr>Bidirectional Best-First Search  keeps two frontiers and two tables of reached states</vt:lpstr>
      <vt:lpstr>PowerPoint Presentation</vt:lpstr>
      <vt:lpstr>Evaluation of search algorithms</vt:lpstr>
      <vt:lpstr>Values of hSLD  —straight-line distances to Bucharest.</vt:lpstr>
      <vt:lpstr>A∗ search</vt:lpstr>
      <vt:lpstr>A∗ search</vt:lpstr>
      <vt:lpstr>A∗ search</vt:lpstr>
      <vt:lpstr>A∗ search</vt:lpstr>
      <vt:lpstr>Triangle Inequality</vt:lpstr>
      <vt:lpstr>Map of Romania showing contours at  f = 380, f = 400, and f = 420,  with Arad as the start state</vt:lpstr>
      <vt:lpstr>(a) A∗ Search  (b) Weighted A∗ Search </vt:lpstr>
      <vt:lpstr>Recursive Best-First Search (RBFS) Algorithm</vt:lpstr>
      <vt:lpstr>Recursive Best-First Search (RBFS) </vt:lpstr>
      <vt:lpstr>Recursive Best-First Search (RBFS) </vt:lpstr>
      <vt:lpstr>Recursive Best-First Search (RBFS) </vt:lpstr>
      <vt:lpstr>Bidirectional Search  maintains two frontiers</vt:lpstr>
      <vt:lpstr>A typical instance of the 8-puzzle</vt:lpstr>
      <vt:lpstr>Comparison of the search costs and effective branching factors for 8-puzzle problems</vt:lpstr>
      <vt:lpstr>A subproblem of the 8-puzzle </vt:lpstr>
      <vt:lpstr>A Web service providing driving directions, computed by a search algorithm.</vt:lpstr>
      <vt:lpstr>Search  in  Complex Environments</vt:lpstr>
      <vt:lpstr>A one-dimensional  state-space landscape</vt:lpstr>
      <vt:lpstr>Adversarial  Search  and  Games</vt:lpstr>
      <vt:lpstr>Game Tree for the Game of Tic-tac-toe</vt:lpstr>
      <vt:lpstr>Constraint Satisfaction Problems</vt:lpstr>
      <vt:lpstr>The Map-Coloring Problem Represented as a Constraint Graph</vt:lpstr>
      <vt:lpstr>A Tree Decomposition of the Constraint Graph</vt:lpstr>
      <vt:lpstr>AIMA Python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 (Artificial Intelligence)</dc:title>
  <dc:subject/>
  <dc:creator>myday</dc:creator>
  <cp:keywords>人工智慧, Artificial Intelligence</cp:keywords>
  <dc:description>人工智慧 (Artificial Intelligence)</dc:description>
  <cp:lastModifiedBy>imyday@gmail.com</cp:lastModifiedBy>
  <cp:revision>1261</cp:revision>
  <cp:lastPrinted>2020-12-29T15:27:37Z</cp:lastPrinted>
  <dcterms:created xsi:type="dcterms:W3CDTF">2011-02-14T23:24:00Z</dcterms:created>
  <dcterms:modified xsi:type="dcterms:W3CDTF">2021-04-13T16:33:58Z</dcterms:modified>
  <cp:category/>
</cp:coreProperties>
</file>