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029" r:id="rId2"/>
    <p:sldId id="1382" r:id="rId3"/>
    <p:sldId id="3023" r:id="rId4"/>
    <p:sldId id="2993" r:id="rId5"/>
    <p:sldId id="2997" r:id="rId6"/>
    <p:sldId id="2998" r:id="rId7"/>
    <p:sldId id="2999" r:id="rId8"/>
    <p:sldId id="3000" r:id="rId9"/>
    <p:sldId id="3001" r:id="rId10"/>
    <p:sldId id="3002" r:id="rId11"/>
    <p:sldId id="3003" r:id="rId12"/>
    <p:sldId id="3004" r:id="rId13"/>
    <p:sldId id="2996" r:id="rId14"/>
    <p:sldId id="3226" r:id="rId15"/>
    <p:sldId id="3227" r:id="rId16"/>
    <p:sldId id="3005" r:id="rId17"/>
    <p:sldId id="3216" r:id="rId18"/>
    <p:sldId id="3008" r:id="rId19"/>
    <p:sldId id="3009" r:id="rId20"/>
    <p:sldId id="3176" r:id="rId21"/>
    <p:sldId id="2946" r:id="rId22"/>
    <p:sldId id="2958" r:id="rId23"/>
    <p:sldId id="3222" r:id="rId24"/>
    <p:sldId id="1417" r:id="rId25"/>
    <p:sldId id="3164" r:id="rId26"/>
    <p:sldId id="3163" r:id="rId27"/>
    <p:sldId id="1724" r:id="rId28"/>
    <p:sldId id="1413" r:id="rId29"/>
    <p:sldId id="1414" r:id="rId30"/>
    <p:sldId id="1415" r:id="rId31"/>
    <p:sldId id="1416" r:id="rId32"/>
    <p:sldId id="1498" r:id="rId33"/>
    <p:sldId id="1625" r:id="rId34"/>
    <p:sldId id="1626" r:id="rId35"/>
    <p:sldId id="3228" r:id="rId36"/>
    <p:sldId id="3188" r:id="rId37"/>
    <p:sldId id="3229" r:id="rId38"/>
    <p:sldId id="3230" r:id="rId39"/>
    <p:sldId id="3458" r:id="rId40"/>
    <p:sldId id="3459" r:id="rId41"/>
    <p:sldId id="3460" r:id="rId42"/>
    <p:sldId id="3189" r:id="rId43"/>
    <p:sldId id="1418" r:id="rId44"/>
    <p:sldId id="3223" r:id="rId45"/>
    <p:sldId id="1937" r:id="rId46"/>
    <p:sldId id="2841" r:id="rId47"/>
    <p:sldId id="1938" r:id="rId48"/>
    <p:sldId id="3175" r:id="rId49"/>
    <p:sldId id="3173" r:id="rId50"/>
    <p:sldId id="3174" r:id="rId51"/>
    <p:sldId id="2716" r:id="rId52"/>
    <p:sldId id="1712" r:id="rId53"/>
    <p:sldId id="2682" r:id="rId54"/>
    <p:sldId id="3225" r:id="rId55"/>
    <p:sldId id="3224" r:id="rId56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24" autoAdjust="0"/>
    <p:restoredTop sz="92891"/>
  </p:normalViewPr>
  <p:slideViewPr>
    <p:cSldViewPr>
      <p:cViewPr varScale="1">
        <p:scale>
          <a:sx n="64" d="100"/>
          <a:sy n="64" d="100"/>
        </p:scale>
        <p:origin x="168" y="9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2021/4/14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eb.ntpu.edu.tw/~myday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www.mis.ntpu.edu.tw/en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s.ntp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ntpu.edu.tw/" TargetMode="External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noriko_arai_can_a_robot_pass_a_university_entrance_exam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QZjkPyJ8KU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web.ntpu.edu.tw/~myday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www.mis.ntpu.edu.tw/en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s.ntp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ntpu.edu.tw/" TargetMode="External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50746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7200" b="1" dirty="0">
                <a:solidFill>
                  <a:srgbClr val="C00000"/>
                </a:solidFill>
                <a:ea typeface="標楷體" pitchFamily="65" charset="-120"/>
              </a:rPr>
              <a:t>人工智慧概論</a:t>
            </a:r>
            <a:br>
              <a:rPr lang="en-US" altLang="zh-TW" sz="72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  <a:t> (Introduction to Artificial Intelligence)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2021-02-24</a:t>
            </a: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人工智慧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(Artificial Intelligence) 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1092AI01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(M5010) (Spring 2021)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Wed 2, 3, 4 (9:10-12:00)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校四大基本素養</a:t>
            </a:r>
            <a:br>
              <a:rPr lang="zh-TW" altLang="en-US" dirty="0">
                <a:solidFill>
                  <a:schemeClr val="tx2"/>
                </a:solidFill>
              </a:rPr>
            </a:br>
            <a:r>
              <a:rPr lang="en-US" altLang="zh-TW" sz="4000" dirty="0">
                <a:solidFill>
                  <a:schemeClr val="tx2"/>
                </a:solidFill>
              </a:rPr>
              <a:t>(Four Fundamental Qualities)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465765"/>
            <a:ext cx="8507288" cy="5324889"/>
          </a:xfrm>
        </p:spPr>
        <p:txBody>
          <a:bodyPr/>
          <a:lstStyle/>
          <a:p>
            <a:r>
              <a:rPr lang="zh-TW" altLang="en-US" sz="2400" dirty="0">
                <a:solidFill>
                  <a:srgbClr val="C00000"/>
                </a:solidFill>
              </a:rPr>
              <a:t>專業</a:t>
            </a:r>
            <a:r>
              <a:rPr lang="en-US" altLang="zh-TW" sz="2400" dirty="0">
                <a:solidFill>
                  <a:srgbClr val="C00000"/>
                </a:solidFill>
              </a:rPr>
              <a:t> (Professionalism)</a:t>
            </a:r>
          </a:p>
          <a:p>
            <a:pPr lvl="1"/>
            <a:r>
              <a:rPr lang="zh-TW" altLang="en-US" sz="2400" dirty="0">
                <a:solidFill>
                  <a:srgbClr val="C00000"/>
                </a:solidFill>
              </a:rPr>
              <a:t>創意思考與問題解決</a:t>
            </a:r>
            <a:r>
              <a:rPr lang="en-US" altLang="zh-TW" sz="2400" dirty="0">
                <a:solidFill>
                  <a:srgbClr val="C00000"/>
                </a:solidFill>
              </a:rPr>
              <a:t> </a:t>
            </a:r>
            <a:r>
              <a:rPr lang="en-US" altLang="zh-TW" sz="2000" dirty="0">
                <a:solidFill>
                  <a:srgbClr val="C00000"/>
                </a:solidFill>
              </a:rPr>
              <a:t>(Creative thinking and Problem-solving) 30 %</a:t>
            </a:r>
          </a:p>
          <a:p>
            <a:pPr lvl="1"/>
            <a:r>
              <a:rPr lang="zh-TW" altLang="en-US" sz="2400" dirty="0">
                <a:solidFill>
                  <a:srgbClr val="C00000"/>
                </a:solidFill>
              </a:rPr>
              <a:t>綜合統整</a:t>
            </a:r>
            <a:r>
              <a:rPr lang="en-US" altLang="zh-TW" sz="2400" dirty="0">
                <a:solidFill>
                  <a:srgbClr val="C00000"/>
                </a:solidFill>
              </a:rPr>
              <a:t>(Comprehensive Integration) 30 %</a:t>
            </a:r>
          </a:p>
          <a:p>
            <a:r>
              <a:rPr lang="zh-TW" altLang="en-US" sz="2400" dirty="0">
                <a:solidFill>
                  <a:schemeClr val="accent1"/>
                </a:solidFill>
              </a:rPr>
              <a:t>人際</a:t>
            </a:r>
            <a:r>
              <a:rPr lang="en-US" altLang="zh-TW" sz="2400" dirty="0">
                <a:solidFill>
                  <a:schemeClr val="accent1"/>
                </a:solidFill>
              </a:rPr>
              <a:t> (</a:t>
            </a:r>
            <a:r>
              <a:rPr lang="en-US" sz="2400" dirty="0">
                <a:solidFill>
                  <a:schemeClr val="accent1"/>
                </a:solidFill>
              </a:rPr>
              <a:t>Interpersonal Relationship)</a:t>
            </a:r>
          </a:p>
          <a:p>
            <a:pPr lvl="1"/>
            <a:r>
              <a:rPr lang="zh-TW" altLang="en-US" sz="2400" dirty="0">
                <a:solidFill>
                  <a:schemeClr val="accent1"/>
                </a:solidFill>
              </a:rPr>
              <a:t>溝通協調</a:t>
            </a:r>
            <a:r>
              <a:rPr lang="en-US" altLang="zh-TW" sz="2400" dirty="0">
                <a:solidFill>
                  <a:schemeClr val="accent1"/>
                </a:solidFill>
              </a:rPr>
              <a:t> (</a:t>
            </a:r>
            <a:r>
              <a:rPr lang="en-US" sz="2400" dirty="0">
                <a:solidFill>
                  <a:schemeClr val="accent1"/>
                </a:solidFill>
              </a:rPr>
              <a:t>Communication and Coordination) 10 %</a:t>
            </a:r>
          </a:p>
          <a:p>
            <a:pPr lvl="1"/>
            <a:r>
              <a:rPr lang="zh-TW" altLang="en-US" sz="2400" dirty="0">
                <a:solidFill>
                  <a:schemeClr val="accent1"/>
                </a:solidFill>
              </a:rPr>
              <a:t>團隊合作</a:t>
            </a:r>
            <a:r>
              <a:rPr lang="en-US" altLang="zh-TW" sz="2400" dirty="0">
                <a:solidFill>
                  <a:schemeClr val="accent1"/>
                </a:solidFill>
              </a:rPr>
              <a:t> (</a:t>
            </a:r>
            <a:r>
              <a:rPr lang="en-US" sz="2400" dirty="0">
                <a:solidFill>
                  <a:schemeClr val="accent1"/>
                </a:solidFill>
              </a:rPr>
              <a:t>Teamwork) 10 %</a:t>
            </a:r>
          </a:p>
          <a:p>
            <a:r>
              <a:rPr lang="zh-TW" altLang="en-US" sz="2400" dirty="0"/>
              <a:t>倫理</a:t>
            </a:r>
            <a:r>
              <a:rPr lang="en-US" altLang="zh-TW" sz="2400" dirty="0"/>
              <a:t> (Ethics)</a:t>
            </a:r>
          </a:p>
          <a:p>
            <a:pPr lvl="1"/>
            <a:r>
              <a:rPr lang="zh-TW" altLang="en-US" sz="2400" dirty="0"/>
              <a:t>誠信正直</a:t>
            </a:r>
            <a:r>
              <a:rPr lang="en-US" altLang="zh-TW" sz="2400" dirty="0"/>
              <a:t>(Honesty and Integrity) 5 %</a:t>
            </a:r>
          </a:p>
          <a:p>
            <a:pPr lvl="1"/>
            <a:r>
              <a:rPr lang="zh-TW" altLang="en-US" sz="2400" dirty="0"/>
              <a:t>尊重自省</a:t>
            </a:r>
            <a:r>
              <a:rPr lang="en-US" altLang="zh-TW" sz="2400" dirty="0"/>
              <a:t>(Self-Esteem and Self-reflection) 5 %</a:t>
            </a:r>
          </a:p>
          <a:p>
            <a:r>
              <a:rPr lang="zh-TW" altLang="en-US" sz="2400" dirty="0"/>
              <a:t>國際觀</a:t>
            </a:r>
            <a:r>
              <a:rPr lang="en-US" altLang="zh-TW" sz="2400" dirty="0"/>
              <a:t> (International Vision)</a:t>
            </a:r>
          </a:p>
          <a:p>
            <a:pPr lvl="1"/>
            <a:r>
              <a:rPr lang="zh-TW" altLang="en-US" sz="2400" dirty="0"/>
              <a:t>多元關懷</a:t>
            </a:r>
            <a:r>
              <a:rPr lang="en-US" altLang="zh-TW" sz="2400" dirty="0"/>
              <a:t> (Caring for Diversity) 5 %</a:t>
            </a:r>
          </a:p>
          <a:p>
            <a:pPr lvl="1"/>
            <a:r>
              <a:rPr lang="zh-TW" altLang="en-US" sz="2400" dirty="0"/>
              <a:t>跨界宏觀</a:t>
            </a:r>
            <a:r>
              <a:rPr lang="en-US" altLang="zh-TW" sz="2400" dirty="0"/>
              <a:t> (Interdisciplinary Vision) 5 %</a:t>
            </a:r>
          </a:p>
          <a:p>
            <a:pPr lvl="1"/>
            <a:endParaRPr lang="en-US" altLang="zh-TW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2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商學院學習目標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(College Learning Goals)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6"/>
            <a:ext cx="8507288" cy="5017838"/>
          </a:xfrm>
        </p:spPr>
        <p:txBody>
          <a:bodyPr/>
          <a:lstStyle/>
          <a:p>
            <a:r>
              <a:rPr lang="en-US" altLang="zh-TW" sz="4000" dirty="0"/>
              <a:t>Ethics/Corporate Social Responsibility</a:t>
            </a:r>
          </a:p>
          <a:p>
            <a:r>
              <a:rPr lang="en-US" altLang="zh-TW" sz="4000" dirty="0"/>
              <a:t>Global Knowledge/Awareness</a:t>
            </a:r>
          </a:p>
          <a:p>
            <a:r>
              <a:rPr lang="en-US" altLang="zh-TW" sz="4000" dirty="0"/>
              <a:t>Communication</a:t>
            </a:r>
          </a:p>
          <a:p>
            <a:r>
              <a:rPr lang="en-US" altLang="zh-TW" sz="4000" dirty="0"/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5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系所學習目標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(Department Learning Goals)</a:t>
            </a:r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6"/>
            <a:ext cx="8507288" cy="5017838"/>
          </a:xfrm>
        </p:spPr>
        <p:txBody>
          <a:bodyPr/>
          <a:lstStyle/>
          <a:p>
            <a:r>
              <a:rPr lang="en-US" altLang="zh-TW" sz="4000" dirty="0"/>
              <a:t>Information Technologies and System Development Capabilities</a:t>
            </a:r>
          </a:p>
          <a:p>
            <a:r>
              <a:rPr lang="en-US" altLang="zh-TW" sz="4000" dirty="0"/>
              <a:t>Internet Marketing Management Capabilities</a:t>
            </a:r>
          </a:p>
          <a:p>
            <a:r>
              <a:rPr lang="en-US" altLang="zh-TW" sz="4000" dirty="0"/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46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117BF9-E659-A94D-8B39-CD0A833D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1  2021/02/24  </a:t>
            </a:r>
            <a:r>
              <a:rPr lang="zh-TW" altLang="en-US" sz="2400" dirty="0">
                <a:solidFill>
                  <a:srgbClr val="FF0000"/>
                </a:solidFill>
              </a:rPr>
              <a:t>人工智慧概論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(Introduction to Artificial Intelligence)</a:t>
            </a:r>
          </a:p>
          <a:p>
            <a:pPr marL="0" indent="0">
              <a:buNone/>
            </a:pPr>
            <a:r>
              <a:rPr lang="en-US" altLang="zh-TW" sz="2400" dirty="0"/>
              <a:t>2  2021/03/03  </a:t>
            </a:r>
            <a:r>
              <a:rPr lang="zh-TW" altLang="en-US" sz="2400" dirty="0"/>
              <a:t>人工智慧和智慧代理人 </a:t>
            </a:r>
            <a:br>
              <a:rPr lang="en-US" altLang="zh-TW" sz="2400" dirty="0"/>
            </a:br>
            <a:r>
              <a:rPr lang="en-US" altLang="zh-TW" sz="2400" dirty="0"/>
              <a:t>                            (Artificial Intelligence and Intelligent Agents)</a:t>
            </a:r>
          </a:p>
          <a:p>
            <a:pPr marL="0" indent="0">
              <a:buNone/>
            </a:pPr>
            <a:r>
              <a:rPr lang="en-US" altLang="zh-TW" sz="2400" dirty="0"/>
              <a:t>3  2021/03/10  </a:t>
            </a:r>
            <a:r>
              <a:rPr lang="zh-TW" altLang="en-US" sz="2400" dirty="0"/>
              <a:t>問題解決 </a:t>
            </a:r>
            <a:br>
              <a:rPr lang="en-US" altLang="zh-TW" sz="2400" dirty="0"/>
            </a:br>
            <a:r>
              <a:rPr lang="en-US" altLang="zh-TW" sz="2400" dirty="0"/>
              <a:t>                            (Problem Solving)</a:t>
            </a:r>
          </a:p>
          <a:p>
            <a:pPr marL="0" indent="0">
              <a:buNone/>
            </a:pPr>
            <a:r>
              <a:rPr lang="en-US" altLang="zh-TW" sz="2400" dirty="0"/>
              <a:t>4  2021/03/17  </a:t>
            </a:r>
            <a:r>
              <a:rPr lang="zh-TW" altLang="en-US" sz="2400" dirty="0"/>
              <a:t>知識推理和知識表達 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en-US" altLang="zh-TW" sz="2200" dirty="0"/>
              <a:t>(Knowledge, Reasoning and Knowledge Representation)</a:t>
            </a:r>
          </a:p>
          <a:p>
            <a:pPr marL="0" indent="0">
              <a:buNone/>
            </a:pPr>
            <a:r>
              <a:rPr lang="en-US" altLang="zh-TW" sz="2400" dirty="0"/>
              <a:t>5  2021/03/24  </a:t>
            </a:r>
            <a:r>
              <a:rPr lang="zh-TW" altLang="en-US" sz="2400" dirty="0"/>
              <a:t>不確定知識和推理 </a:t>
            </a:r>
            <a:br>
              <a:rPr lang="en-US" altLang="zh-TW" sz="2400" dirty="0"/>
            </a:br>
            <a:r>
              <a:rPr lang="en-US" altLang="zh-TW" sz="2400" dirty="0"/>
              <a:t>                            (Uncertain Knowledge and Reasoning)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6  2021/03/31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人工智慧個案研究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(Case Study on Artificial Intelligence I)</a:t>
            </a:r>
          </a:p>
        </p:txBody>
      </p:sp>
    </p:spTree>
    <p:extLst>
      <p:ext uri="{BB962C8B-B14F-4D97-AF65-F5344CB8AC3E}">
        <p14:creationId xmlns:p14="http://schemas.microsoft.com/office/powerpoint/2010/main" val="449283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7  2021/04/07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放假一天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(Day off)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8  2021/04/14</a:t>
            </a:r>
            <a:r>
              <a:rPr lang="zh-TW" altLang="en-US" sz="2400" dirty="0">
                <a:solidFill>
                  <a:schemeClr val="accent1"/>
                </a:solidFill>
              </a:rPr>
              <a:t>  機器學習與監督式學習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(Machine Learning and Supervised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2021/04/21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b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                             (Midterm Project Report)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10  2021/04/28  </a:t>
            </a:r>
            <a:r>
              <a:rPr lang="zh-TW" altLang="en-US" sz="2400" dirty="0">
                <a:solidFill>
                  <a:schemeClr val="accent1"/>
                </a:solidFill>
              </a:rPr>
              <a:t>學習理論與綜合學習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  (The Theory of Learning and Ensemble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2021/05/05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(Deep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12  2021/05/12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人工智慧個案研究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(Case Study on Artificial Intelligence II)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76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13  2021/05/19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強化學習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(Reinforcement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  <a:t>14  2021/05/26  </a:t>
            </a:r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</a:rPr>
              <a:t>深度學習自然語言處理 </a:t>
            </a:r>
            <a:b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  <a:t>                              (Deep Learning for Natural Language Processing)</a:t>
            </a:r>
          </a:p>
          <a:p>
            <a:pPr marL="0" indent="0">
              <a:buNone/>
            </a:pPr>
            <a:r>
              <a:rPr lang="en-US" altLang="zh-TW" sz="2400" dirty="0"/>
              <a:t>15  2021/06/02  </a:t>
            </a:r>
            <a:r>
              <a:rPr lang="zh-TW" altLang="en-US" sz="2400" dirty="0"/>
              <a:t>機器人技術 </a:t>
            </a:r>
            <a:br>
              <a:rPr lang="en-US" altLang="zh-TW" sz="2400" dirty="0"/>
            </a:br>
            <a:r>
              <a:rPr lang="en-US" altLang="zh-TW" sz="2400" dirty="0"/>
              <a:t>                              (Robotics)</a:t>
            </a:r>
          </a:p>
          <a:p>
            <a:pPr marL="0" indent="0">
              <a:buNone/>
            </a:pPr>
            <a:r>
              <a:rPr lang="en-US" altLang="zh-TW" sz="2400" dirty="0"/>
              <a:t>16  2021/06/09  </a:t>
            </a:r>
            <a:r>
              <a:rPr lang="zh-TW" altLang="en-US" sz="2400" dirty="0"/>
              <a:t>人工智慧哲學與倫理，人工智慧的未來</a:t>
            </a:r>
            <a:br>
              <a:rPr lang="en-US" altLang="zh-TW" sz="2400" dirty="0"/>
            </a:br>
            <a:r>
              <a:rPr lang="en-US" altLang="zh-TW" sz="2400" dirty="0"/>
              <a:t>  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(Philosophy and Ethics of AI, The Future of AI)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2021/06/16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                             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2021/06/23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                              (Final Project Report II)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23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教學方法與教學活動</a:t>
            </a:r>
            <a:br>
              <a:rPr lang="zh-TW" altLang="en-US" dirty="0">
                <a:solidFill>
                  <a:schemeClr val="tx2"/>
                </a:solidFill>
              </a:rPr>
            </a:br>
            <a:r>
              <a:rPr lang="en-US" altLang="zh-TW" sz="3600" dirty="0">
                <a:solidFill>
                  <a:schemeClr val="tx2"/>
                </a:solidFill>
              </a:rPr>
              <a:t>(Teaching methods and activities)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6"/>
            <a:ext cx="8507288" cy="5017838"/>
          </a:xfrm>
        </p:spPr>
        <p:txBody>
          <a:bodyPr/>
          <a:lstStyle/>
          <a:p>
            <a:r>
              <a:rPr lang="zh-TW" altLang="en-US" sz="4000" dirty="0"/>
              <a:t>講授</a:t>
            </a:r>
            <a:r>
              <a:rPr lang="en-US" altLang="zh-TW" sz="4000" dirty="0"/>
              <a:t> (Lecture)</a:t>
            </a:r>
          </a:p>
          <a:p>
            <a:r>
              <a:rPr lang="zh-TW" altLang="en-US" sz="4000" dirty="0"/>
              <a:t>討論</a:t>
            </a:r>
            <a:r>
              <a:rPr lang="en-US" altLang="zh-TW" sz="4000" dirty="0"/>
              <a:t> (Discussion)</a:t>
            </a:r>
          </a:p>
          <a:p>
            <a:r>
              <a:rPr lang="zh-TW" altLang="en-US" sz="4000" dirty="0"/>
              <a:t>實習</a:t>
            </a:r>
            <a:r>
              <a:rPr lang="en-US" altLang="zh-TW" sz="4000" dirty="0"/>
              <a:t> (Practicum)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27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評量方式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(Evaluation Methods)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6"/>
            <a:ext cx="8507288" cy="5017838"/>
          </a:xfrm>
        </p:spPr>
        <p:txBody>
          <a:bodyPr/>
          <a:lstStyle/>
          <a:p>
            <a:r>
              <a:rPr lang="zh-TW" altLang="en-US" sz="3600" dirty="0"/>
              <a:t>個人報告</a:t>
            </a:r>
            <a:r>
              <a:rPr lang="en-US" altLang="zh-TW" sz="3600" dirty="0"/>
              <a:t> (Individual Presentation) 60 %</a:t>
            </a:r>
          </a:p>
          <a:p>
            <a:r>
              <a:rPr lang="zh-TW" altLang="en-US" sz="3600" dirty="0"/>
              <a:t>團體報告</a:t>
            </a:r>
            <a:r>
              <a:rPr lang="en-US" altLang="zh-TW" sz="3600" dirty="0"/>
              <a:t> (Group Presentation) 10 %</a:t>
            </a:r>
          </a:p>
          <a:p>
            <a:r>
              <a:rPr lang="zh-TW" altLang="en-US" sz="3600" dirty="0"/>
              <a:t>個案分析報告</a:t>
            </a:r>
            <a:r>
              <a:rPr lang="en-US" altLang="zh-TW" sz="3600" dirty="0"/>
              <a:t> (Case Report) 10 %</a:t>
            </a:r>
          </a:p>
          <a:p>
            <a:r>
              <a:rPr lang="zh-TW" altLang="en-US" sz="3600" dirty="0"/>
              <a:t>課堂參與</a:t>
            </a:r>
            <a:r>
              <a:rPr lang="en-US" altLang="zh-TW" sz="3600" dirty="0"/>
              <a:t> (Class Participation) 10 %</a:t>
            </a:r>
          </a:p>
          <a:p>
            <a:r>
              <a:rPr lang="zh-TW" altLang="en-US" sz="3600" dirty="0"/>
              <a:t>作業</a:t>
            </a:r>
            <a:r>
              <a:rPr lang="en-US" altLang="zh-TW" sz="3600" dirty="0"/>
              <a:t> (Assignment)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65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指定用書</a:t>
            </a:r>
            <a:r>
              <a:rPr lang="en-US" altLang="zh-TW" dirty="0">
                <a:solidFill>
                  <a:schemeClr val="tx2"/>
                </a:solidFill>
              </a:rPr>
              <a:t> 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(Required Texts)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00808"/>
            <a:ext cx="8507288" cy="5089846"/>
          </a:xfrm>
        </p:spPr>
        <p:txBody>
          <a:bodyPr/>
          <a:lstStyle/>
          <a:p>
            <a:r>
              <a:rPr lang="en-US" altLang="zh-TW" sz="3500" dirty="0"/>
              <a:t>Stuart Russell and Peter </a:t>
            </a:r>
            <a:r>
              <a:rPr lang="en-US" altLang="zh-TW" sz="3500" dirty="0" err="1"/>
              <a:t>Norvig</a:t>
            </a:r>
            <a:r>
              <a:rPr lang="en-US" altLang="zh-TW" sz="3500" dirty="0"/>
              <a:t> (2020), </a:t>
            </a:r>
            <a:br>
              <a:rPr lang="en-US" altLang="zh-TW" sz="3500" dirty="0"/>
            </a:br>
            <a:r>
              <a:rPr lang="en-US" altLang="zh-TW" sz="3500" b="1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altLang="zh-TW" sz="3500" b="1" dirty="0"/>
              <a:t>, </a:t>
            </a:r>
            <a:br>
              <a:rPr lang="en-US" altLang="zh-TW" sz="3500" dirty="0"/>
            </a:br>
            <a:r>
              <a:rPr lang="en-US" altLang="zh-TW" sz="3500" dirty="0"/>
              <a:t>4th Edition, Pearson.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30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參考書目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(Reference Books)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7"/>
            <a:ext cx="8507288" cy="5017838"/>
          </a:xfrm>
        </p:spPr>
        <p:txBody>
          <a:bodyPr/>
          <a:lstStyle/>
          <a:p>
            <a:r>
              <a:rPr lang="en-US" altLang="zh-TW" sz="2800" dirty="0" err="1"/>
              <a:t>Aurélien</a:t>
            </a:r>
            <a:r>
              <a:rPr lang="en-US" altLang="zh-TW" sz="2800" dirty="0"/>
              <a:t> </a:t>
            </a:r>
            <a:r>
              <a:rPr lang="en-US" altLang="zh-TW" sz="2800" dirty="0" err="1"/>
              <a:t>Géron</a:t>
            </a:r>
            <a:r>
              <a:rPr lang="en-US" altLang="zh-TW" sz="2800" dirty="0"/>
              <a:t> (2019), </a:t>
            </a:r>
            <a:br>
              <a:rPr lang="en-US" altLang="zh-TW" sz="2800" dirty="0"/>
            </a:br>
            <a:r>
              <a:rPr lang="en-US" altLang="zh-TW" sz="2800" b="1" dirty="0">
                <a:solidFill>
                  <a:srgbClr val="C00000"/>
                </a:solidFill>
              </a:rPr>
              <a:t>Hands-On Machine Learning with Scikit-Learn, </a:t>
            </a:r>
            <a:r>
              <a:rPr lang="en-US" altLang="zh-TW" sz="2800" b="1" dirty="0" err="1">
                <a:solidFill>
                  <a:srgbClr val="C00000"/>
                </a:solidFill>
              </a:rPr>
              <a:t>Keras</a:t>
            </a:r>
            <a:r>
              <a:rPr lang="en-US" altLang="zh-TW" sz="2800" b="1" dirty="0">
                <a:solidFill>
                  <a:srgbClr val="C00000"/>
                </a:solidFill>
              </a:rPr>
              <a:t>, and TensorFlow: Concepts, Tools, and Techniques to Build Intelligent Systems</a:t>
            </a:r>
            <a:r>
              <a:rPr lang="en-US" altLang="zh-TW" sz="2800" b="1" dirty="0"/>
              <a:t>, </a:t>
            </a:r>
            <a:br>
              <a:rPr lang="en-US" altLang="zh-TW" sz="2800" dirty="0"/>
            </a:br>
            <a:r>
              <a:rPr lang="en-US" altLang="zh-TW" sz="2800" dirty="0"/>
              <a:t>2nd Edition, O’Reilly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</a:rPr>
              <a:t>戴敏育 博士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(Min-</a:t>
            </a:r>
            <a:r>
              <a:rPr lang="en-US" altLang="zh-TW" dirty="0" err="1">
                <a:solidFill>
                  <a:schemeClr val="accent1"/>
                </a:solidFill>
              </a:rPr>
              <a:t>Yuh</a:t>
            </a:r>
            <a:r>
              <a:rPr lang="en-US" altLang="zh-TW" dirty="0">
                <a:solidFill>
                  <a:schemeClr val="accent1"/>
                </a:solidFill>
              </a:rPr>
              <a:t> Day, Ph.D.)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468313" y="1556792"/>
            <a:ext cx="8301037" cy="3519289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C00000"/>
                </a:solidFill>
              </a:rPr>
              <a:t>國立台北大學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資訊管理研究所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副教授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chemeClr val="tx2"/>
                </a:solidFill>
              </a:rPr>
              <a:t>中央研究院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資訊科學研究所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訪問學人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984807"/>
                </a:solidFill>
              </a:rPr>
              <a:t>國立台灣大學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資訊管理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博士</a:t>
            </a:r>
            <a:endParaRPr lang="en-US" altLang="zh-TW" sz="2800" dirty="0">
              <a:solidFill>
                <a:srgbClr val="984807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FCAA9B1-8267-4402-9C83-BAE1C2B13B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mail.tku.edu.tw/myday/images/AS_Logo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mail.tku.edu.tw/myday/images/NTU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C7FE4C-DBC2-A74B-8BCD-C557AA9446EA}"/>
              </a:ext>
            </a:extLst>
          </p:cNvPr>
          <p:cNvGrpSpPr/>
          <p:nvPr/>
        </p:nvGrpSpPr>
        <p:grpSpPr>
          <a:xfrm>
            <a:off x="1856254" y="5178296"/>
            <a:ext cx="1563618" cy="1491064"/>
            <a:chOff x="1940523" y="5229200"/>
            <a:chExt cx="1563618" cy="14910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0FAAB0-5F2D-0A45-91D0-BB05F45FA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70F94B-7014-7845-B18F-AA6F50AF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7C08B6D-F954-E341-94FB-A8EB0DD0D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369503-9807-D84D-B264-8C397C59F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12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3752"/>
            <a:ext cx="8496944" cy="1143000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98" y="1275481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1065021" y="6381328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1079611" y="6597352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58996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C00000"/>
                </a:solidFill>
              </a:rPr>
              <a:t>Scikit</a:t>
            </a:r>
            <a:r>
              <a:rPr lang="en-US" sz="2200" dirty="0">
                <a:solidFill>
                  <a:srgbClr val="C00000"/>
                </a:solidFill>
              </a:rPr>
              <a:t>-Learn, </a:t>
            </a:r>
            <a:r>
              <a:rPr lang="en-US" sz="2200" dirty="0" err="1">
                <a:solidFill>
                  <a:srgbClr val="C00000"/>
                </a:solidFill>
              </a:rPr>
              <a:t>Keras</a:t>
            </a:r>
            <a:r>
              <a:rPr lang="en-US" sz="2200" dirty="0">
                <a:solidFill>
                  <a:srgbClr val="C0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44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Deep Neural Networks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44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403508" y="2356509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3897014" y="235650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6776293" y="2356509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548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4259287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6060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5259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4958204" y="4071422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4707501" y="293102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5329643" y="2910422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325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243255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 (A.I.) Timeline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6597352"/>
            <a:ext cx="70202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/artificial-intelligence-timeline-infographic-from-eliza-to-tay-and-beyond/</a:t>
            </a:r>
          </a:p>
        </p:txBody>
      </p:sp>
    </p:spTree>
    <p:extLst>
      <p:ext uri="{BB962C8B-B14F-4D97-AF65-F5344CB8AC3E}">
        <p14:creationId xmlns:p14="http://schemas.microsoft.com/office/powerpoint/2010/main" val="920681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3" y="1052736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84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A5A2-1AB1-9044-A4A0-3B3CA4D3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711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 in Medicine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48DD-59DD-4B43-BA32-76CBE4A7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8F90D-F14B-1545-BB9A-BDC8EF68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6" y="1268760"/>
            <a:ext cx="8785887" cy="5112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ACBD42-1192-6E42-A1C1-A86085CB696A}"/>
              </a:ext>
            </a:extLst>
          </p:cNvPr>
          <p:cNvSpPr/>
          <p:nvPr/>
        </p:nvSpPr>
        <p:spPr>
          <a:xfrm>
            <a:off x="568437" y="6562293"/>
            <a:ext cx="80071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Vivek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Kaul, Sarah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Enslin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Seth A. Gross (2020), "The history of artificial intelligence in medicine." Gastrointestinal endoscopy..</a:t>
            </a:r>
          </a:p>
        </p:txBody>
      </p:sp>
    </p:spTree>
    <p:extLst>
      <p:ext uri="{BB962C8B-B14F-4D97-AF65-F5344CB8AC3E}">
        <p14:creationId xmlns:p14="http://schemas.microsoft.com/office/powerpoint/2010/main" val="1068547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600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69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/>
          <a:lstStyle/>
          <a:p>
            <a:r>
              <a:rPr lang="en-US" sz="7200" b="1" dirty="0">
                <a:solidFill>
                  <a:srgbClr val="C00000"/>
                </a:solidFill>
              </a:rPr>
              <a:t>Definition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of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667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Artificial Intelligence </a:t>
            </a:r>
            <a:br>
              <a:rPr lang="en-US" sz="6000" b="1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b="1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b="1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b="1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590475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B5A89-9D1B-194C-A60A-C68B7BBD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A569E-4CEF-AD46-A368-42553882F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98" y="1780877"/>
            <a:ext cx="1335615" cy="162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5A562-D361-7446-AF5D-949BAF96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67" y="5085184"/>
            <a:ext cx="1621822" cy="1621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C27BB3-3580-EF42-A60C-C147190F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67" y="3429000"/>
            <a:ext cx="1621822" cy="1621822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20A2D32B-EA83-6144-AE1E-64245BA3A474}"/>
              </a:ext>
            </a:extLst>
          </p:cNvPr>
          <p:cNvSpPr txBox="1">
            <a:spLocks/>
          </p:cNvSpPr>
          <p:nvPr/>
        </p:nvSpPr>
        <p:spPr bwMode="auto">
          <a:xfrm>
            <a:off x="1813389" y="35115"/>
            <a:ext cx="7079091" cy="196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dirty="0">
                <a:solidFill>
                  <a:srgbClr val="FF0000"/>
                </a:solidFill>
              </a:rPr>
              <a:t>人工智慧 </a:t>
            </a:r>
            <a:br>
              <a:rPr kumimoji="0" lang="en-US" altLang="zh-TW" dirty="0">
                <a:solidFill>
                  <a:srgbClr val="FF0000"/>
                </a:solidFill>
              </a:rPr>
            </a:br>
            <a:r>
              <a:rPr kumimoji="0" lang="en-US" altLang="zh-TW" dirty="0">
                <a:solidFill>
                  <a:srgbClr val="FF0000"/>
                </a:solidFill>
              </a:rPr>
              <a:t>(Artificial Intelligence)</a:t>
            </a:r>
            <a:br>
              <a:rPr kumimoji="0" lang="en-US" altLang="zh-TW" dirty="0">
                <a:solidFill>
                  <a:srgbClr val="FF0000"/>
                </a:solidFill>
              </a:rPr>
            </a:br>
            <a:r>
              <a:rPr kumimoji="0"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Contact Information</a:t>
            </a:r>
            <a:endParaRPr kumimoji="0" lang="zh-TW" altLang="en-US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0A7D17D5-A87C-BD43-B7AD-4E4B94C87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2155016"/>
            <a:ext cx="6624736" cy="4652904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b="1" dirty="0">
                <a:latin typeface="+mn-lt"/>
              </a:rPr>
              <a:t>戴敏育 博士 </a:t>
            </a:r>
            <a:r>
              <a:rPr lang="en-US" altLang="zh-TW" sz="4100" b="1" dirty="0">
                <a:latin typeface="+mn-lt"/>
              </a:rPr>
              <a:t>(Min-</a:t>
            </a:r>
            <a:r>
              <a:rPr lang="en-US" altLang="zh-TW" sz="4100" b="1" dirty="0" err="1">
                <a:latin typeface="+mn-lt"/>
              </a:rPr>
              <a:t>Yuh</a:t>
            </a:r>
            <a:r>
              <a:rPr lang="en-US" altLang="zh-TW" sz="4100" b="1" dirty="0">
                <a:latin typeface="+mn-lt"/>
              </a:rPr>
              <a:t> Day, Ph.D.)</a:t>
            </a:r>
            <a:endParaRPr lang="zh-TW" altLang="en-US" sz="4100" dirty="0">
              <a:latin typeface="+mn-lt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dirty="0">
                <a:latin typeface="+mn-lt"/>
              </a:rPr>
              <a:t>副教授</a:t>
            </a:r>
            <a:r>
              <a:rPr lang="en-US" altLang="zh-TW" sz="4100" dirty="0">
                <a:latin typeface="+mn-lt"/>
              </a:rPr>
              <a:t> (Associate Professor)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5"/>
              </a:rPr>
              <a:t>國立臺北大學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資訊管理研究所</a:t>
            </a:r>
            <a:endParaRPr lang="en-US" altLang="zh-TW" sz="4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Institute of Information Management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National Taipei University</a:t>
            </a:r>
            <a:endParaRPr lang="en-US" altLang="zh-TW" sz="19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電話： </a:t>
            </a:r>
            <a:r>
              <a:rPr lang="en-US" altLang="zh-TW" dirty="0">
                <a:latin typeface="+mn-lt"/>
              </a:rPr>
              <a:t>02-86741111 ext. 66873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研究室： 商</a:t>
            </a:r>
            <a:r>
              <a:rPr lang="en-US" altLang="zh-TW" dirty="0">
                <a:latin typeface="+mn-lt"/>
              </a:rPr>
              <a:t>8F12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地址： </a:t>
            </a:r>
            <a:r>
              <a:rPr lang="en-US" altLang="zh-TW" dirty="0">
                <a:latin typeface="+mn-lt"/>
              </a:rPr>
              <a:t>23741 </a:t>
            </a:r>
            <a:r>
              <a:rPr lang="zh-TW" altLang="en-US" dirty="0">
                <a:latin typeface="+mn-lt"/>
              </a:rPr>
              <a:t>新北市三峽區大學路 </a:t>
            </a:r>
            <a:r>
              <a:rPr lang="en-US" altLang="zh-TW" dirty="0">
                <a:latin typeface="+mn-lt"/>
              </a:rPr>
              <a:t>151 </a:t>
            </a:r>
            <a:r>
              <a:rPr lang="zh-TW" altLang="en-US" dirty="0">
                <a:latin typeface="+mn-lt"/>
              </a:rPr>
              <a:t>號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dirty="0">
                <a:latin typeface="+mn-lt"/>
              </a:rPr>
              <a:t>Email</a:t>
            </a:r>
            <a:r>
              <a:rPr lang="zh-TW" altLang="en-US" dirty="0">
                <a:latin typeface="+mn-lt"/>
              </a:rPr>
              <a:t>：</a:t>
            </a:r>
            <a:r>
              <a:rPr lang="en-US" altLang="zh-TW" dirty="0" err="1">
                <a:latin typeface="+mn-lt"/>
              </a:rPr>
              <a:t>myday@gm.ntpu.edu.tw</a:t>
            </a: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網址：</a:t>
            </a:r>
            <a:r>
              <a:rPr lang="en-US" altLang="zh-TW" dirty="0">
                <a:latin typeface="+mn-lt"/>
                <a:hlinkClick r:id="rId8"/>
              </a:rPr>
              <a:t>http://web.ntpu.edu.tw/~myday/</a:t>
            </a:r>
            <a:endParaRPr lang="en-US" altLang="zh-TW" dirty="0">
              <a:latin typeface="+mn-lt"/>
            </a:endParaRPr>
          </a:p>
        </p:txBody>
      </p:sp>
      <p:pic>
        <p:nvPicPr>
          <p:cNvPr id="13" name="Picture 4" descr="http://mail.tku.edu.tw/myday/images/Myday_Photo.jpg">
            <a:extLst>
              <a:ext uri="{FF2B5EF4-FFF2-40B4-BE49-F238E27FC236}">
                <a16:creationId xmlns:a16="http://schemas.microsoft.com/office/drawing/2014/main" id="{7C5F493A-E21B-9B44-B238-E2555B57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92" y="115888"/>
            <a:ext cx="1294721" cy="160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27051-20B2-8444-9F30-9C69BC91D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DA568-8E41-2E42-9BC3-5AA7B6F6B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33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technology that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thinks and acts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like humans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331639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intelligence</a:t>
            </a:r>
            <a:r>
              <a:rPr lang="en-US" sz="7200" b="1" dirty="0"/>
              <a:t> exhibited by </a:t>
            </a:r>
            <a:r>
              <a:rPr lang="en-US" sz="7200" b="1" dirty="0">
                <a:solidFill>
                  <a:srgbClr val="FF0000"/>
                </a:solidFill>
              </a:rPr>
              <a:t>machines</a:t>
            </a:r>
            <a:r>
              <a:rPr lang="en-US" sz="7200" b="1" dirty="0"/>
              <a:t> or </a:t>
            </a:r>
            <a:r>
              <a:rPr lang="en-US" sz="7200" b="1" dirty="0">
                <a:solidFill>
                  <a:srgbClr val="FF0000"/>
                </a:solidFill>
              </a:rPr>
              <a:t>software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4256101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116632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9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51328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44624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9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03172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7646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00720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510352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750877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Solving Problems by Searching</a:t>
            </a:r>
          </a:p>
          <a:p>
            <a:r>
              <a:rPr lang="en-US" sz="3600" dirty="0"/>
              <a:t>Search in Complex Environments</a:t>
            </a:r>
          </a:p>
          <a:p>
            <a:r>
              <a:rPr lang="en-US" sz="3600" dirty="0"/>
              <a:t>Adversarial Search and Games</a:t>
            </a:r>
          </a:p>
          <a:p>
            <a:r>
              <a:rPr lang="en-US" sz="3600" dirty="0"/>
              <a:t>Constraint Satisfaction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1817752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Logical Agents</a:t>
            </a:r>
          </a:p>
          <a:p>
            <a:r>
              <a:rPr lang="en-US" sz="3600" dirty="0"/>
              <a:t>First-Order Logic</a:t>
            </a:r>
          </a:p>
          <a:p>
            <a:r>
              <a:rPr lang="en-US" sz="3600" dirty="0"/>
              <a:t>Inference in First-Order Logic</a:t>
            </a:r>
          </a:p>
          <a:p>
            <a:r>
              <a:rPr lang="en-US" sz="3600" dirty="0"/>
              <a:t>Knowledge Representation</a:t>
            </a:r>
          </a:p>
          <a:p>
            <a:r>
              <a:rPr lang="en-US" sz="3600" dirty="0"/>
              <a:t>Automated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821164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59602"/>
          </a:xfrm>
        </p:spPr>
        <p:txBody>
          <a:bodyPr/>
          <a:lstStyle/>
          <a:p>
            <a:r>
              <a:rPr lang="en-US" sz="3600" dirty="0"/>
              <a:t>Quantifying Uncertainty</a:t>
            </a:r>
          </a:p>
          <a:p>
            <a:r>
              <a:rPr lang="en-US" sz="3600" dirty="0"/>
              <a:t>Probabilistic Reasoning</a:t>
            </a:r>
          </a:p>
          <a:p>
            <a:r>
              <a:rPr lang="en-US" sz="3600" dirty="0"/>
              <a:t>Probabilistic Reasoning over Time</a:t>
            </a:r>
          </a:p>
          <a:p>
            <a:r>
              <a:rPr lang="en-US" sz="3600" dirty="0"/>
              <a:t>Probabilistic Programming</a:t>
            </a:r>
          </a:p>
          <a:p>
            <a:r>
              <a:rPr lang="en-US" sz="3600" dirty="0"/>
              <a:t>Making Simple Decisions</a:t>
            </a:r>
          </a:p>
          <a:p>
            <a:r>
              <a:rPr lang="en-US" sz="3600" dirty="0"/>
              <a:t>Making Complex Decisions</a:t>
            </a:r>
          </a:p>
          <a:p>
            <a:r>
              <a:rPr lang="en-US" sz="3600" dirty="0"/>
              <a:t>Multiagent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6" y="125760"/>
            <a:ext cx="8568953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</a:t>
            </a:r>
            <a:r>
              <a:rPr lang="en-US" sz="4000" dirty="0">
                <a:solidFill>
                  <a:schemeClr val="accent1"/>
                </a:solidFill>
              </a:rPr>
              <a:t>Uncertain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3857006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376388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國立臺北大學</a:t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109</a:t>
            </a: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學年度第</a:t>
            </a:r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2</a:t>
            </a: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學期</a:t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課程大綱</a:t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Spring 2021 (2021.02 - 2021.06)</a:t>
            </a:r>
            <a:endParaRPr lang="zh-TW" altLang="en-US" dirty="0">
              <a:solidFill>
                <a:schemeClr val="tx2"/>
              </a:solidFill>
              <a:latin typeface="標楷體" charset="-120"/>
              <a:ea typeface="標楷體" charset="-120"/>
            </a:endParaRP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251520" y="2708920"/>
            <a:ext cx="8641655" cy="3960168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課程名稱</a:t>
            </a:r>
            <a:r>
              <a:rPr lang="zh-TW" altLang="en-US" dirty="0">
                <a:latin typeface="標楷體" charset="-120"/>
                <a:ea typeface="標楷體" charset="-120"/>
              </a:rPr>
              <a:t>：</a:t>
            </a:r>
            <a:r>
              <a:rPr lang="zh-TW" altLang="en-US" sz="4400" b="1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人工智慧 </a:t>
            </a:r>
            <a:r>
              <a:rPr lang="en-US" altLang="zh-TW" b="1" dirty="0">
                <a:solidFill>
                  <a:srgbClr val="FF0000"/>
                </a:solidFill>
                <a:ea typeface="標楷體" charset="-120"/>
                <a:cs typeface="Calibri" panose="020F0502020204030204" pitchFamily="34" charset="0"/>
              </a:rPr>
              <a:t>(Artificial Intelligence) </a:t>
            </a:r>
          </a:p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授課教師：戴敏育 </a:t>
            </a:r>
            <a:r>
              <a:rPr lang="en-US" altLang="zh-TW" dirty="0">
                <a:latin typeface="Calibri" charset="0"/>
                <a:ea typeface="標楷體" charset="-120"/>
              </a:rPr>
              <a:t>(Min-</a:t>
            </a:r>
            <a:r>
              <a:rPr lang="en-US" altLang="zh-TW" dirty="0" err="1">
                <a:latin typeface="Calibri" charset="0"/>
                <a:ea typeface="標楷體" charset="-120"/>
              </a:rPr>
              <a:t>Yuh</a:t>
            </a:r>
            <a:r>
              <a:rPr lang="en-US" altLang="zh-TW" dirty="0">
                <a:latin typeface="Calibri" charset="0"/>
                <a:ea typeface="標楷體" charset="-120"/>
              </a:rPr>
              <a:t> Day)</a:t>
            </a:r>
          </a:p>
          <a:p>
            <a:pPr eaLnBrk="1" hangingPunct="1"/>
            <a:r>
              <a:rPr lang="zh-TW" altLang="en-US" dirty="0"/>
              <a:t>開課系所：資管所碩士班 </a:t>
            </a:r>
            <a:endParaRPr lang="en-US" altLang="zh-TW" dirty="0"/>
          </a:p>
          <a:p>
            <a:pPr eaLnBrk="1" hangingPunct="1"/>
            <a:r>
              <a:rPr lang="zh-TW" altLang="en-US" dirty="0"/>
              <a:t>開課資料：選修 半學年</a:t>
            </a:r>
            <a:r>
              <a:rPr lang="en-US" altLang="zh-TW" dirty="0"/>
              <a:t> 3 </a:t>
            </a:r>
            <a:r>
              <a:rPr lang="zh-TW" altLang="en-US" dirty="0"/>
              <a:t>學分 </a:t>
            </a:r>
            <a:r>
              <a:rPr lang="en-US" altLang="zh-TW" sz="2400" dirty="0"/>
              <a:t>(3 Credits, Elective)</a:t>
            </a:r>
          </a:p>
          <a:p>
            <a:pPr eaLnBrk="1" hangingPunct="1"/>
            <a:r>
              <a:rPr lang="zh-TW" altLang="en-US" dirty="0"/>
              <a:t>上課時間：</a:t>
            </a:r>
            <a:r>
              <a:rPr lang="zh-TW" altLang="en-US" dirty="0">
                <a:solidFill>
                  <a:schemeClr val="accent1"/>
                </a:solidFill>
              </a:rPr>
              <a:t>週三 </a:t>
            </a:r>
            <a:r>
              <a:rPr lang="en-US" altLang="zh-TW" dirty="0">
                <a:solidFill>
                  <a:schemeClr val="accent1"/>
                </a:solidFill>
              </a:rPr>
              <a:t>2, 3, 4 (9:10-12:00)</a:t>
            </a:r>
          </a:p>
          <a:p>
            <a:pPr eaLnBrk="1" hangingPunct="1"/>
            <a:r>
              <a:rPr lang="zh-TW" altLang="en-US" dirty="0"/>
              <a:t>上課教室：</a:t>
            </a:r>
            <a:r>
              <a:rPr lang="zh-TW" altLang="en-US" dirty="0">
                <a:solidFill>
                  <a:schemeClr val="accent1"/>
                </a:solidFill>
              </a:rPr>
              <a:t>商</a:t>
            </a:r>
            <a:r>
              <a:rPr lang="en-US" altLang="zh-TW" dirty="0">
                <a:solidFill>
                  <a:schemeClr val="accent1"/>
                </a:solidFill>
              </a:rPr>
              <a:t>7F40 (</a:t>
            </a:r>
            <a:r>
              <a:rPr lang="zh-TW" altLang="en-US" dirty="0">
                <a:solidFill>
                  <a:schemeClr val="accent1"/>
                </a:solidFill>
              </a:rPr>
              <a:t>台北大學三峽校區</a:t>
            </a:r>
            <a:r>
              <a:rPr lang="en-US" altLang="zh-TW" dirty="0">
                <a:solidFill>
                  <a:schemeClr val="accent1"/>
                </a:solidFill>
              </a:rPr>
              <a:t>)</a:t>
            </a:r>
            <a:endParaRPr lang="zh-TW" altLang="en-US" dirty="0">
              <a:solidFill>
                <a:schemeClr val="accent1"/>
              </a:solidFill>
              <a:latin typeface="標楷體" pitchFamily="65" charset="-120"/>
            </a:endParaRPr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549004-3FEC-CD43-BBC7-B9E5EE716EB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9E442-6A6A-3546-9760-FBA0C0070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2D5CE0-CA5C-C140-A87D-4C83B2E88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10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Learning from Examples</a:t>
            </a:r>
          </a:p>
          <a:p>
            <a:r>
              <a:rPr lang="en-US" sz="3600" dirty="0"/>
              <a:t>Learning Probabilistic Models</a:t>
            </a:r>
          </a:p>
          <a:p>
            <a:r>
              <a:rPr lang="en-US" sz="3600" dirty="0"/>
              <a:t>Deep Learning</a:t>
            </a:r>
          </a:p>
          <a:p>
            <a:r>
              <a:rPr lang="en-US" sz="36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93376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Natural Language Processing</a:t>
            </a:r>
          </a:p>
          <a:p>
            <a:r>
              <a:rPr lang="en-US" sz="3600" dirty="0"/>
              <a:t>Deep Learning for Natural Language Processing</a:t>
            </a:r>
          </a:p>
          <a:p>
            <a:r>
              <a:rPr lang="en-US" sz="3600" dirty="0"/>
              <a:t>Computer Vision</a:t>
            </a:r>
          </a:p>
          <a:p>
            <a:r>
              <a:rPr lang="en-US" sz="3600" dirty="0"/>
              <a:t>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6. Communicating, Perceiving, and Acting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52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Philosophy and Ethics of AI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557454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7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6649963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28144637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239403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90776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7519"/>
          </a:xfrm>
        </p:spPr>
        <p:txBody>
          <a:bodyPr/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1700808" y="6638767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539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950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95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95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27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27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27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27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16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16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16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516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16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1691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1691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3923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3923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3923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3923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5940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5940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5940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5940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5940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5940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6516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192156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1691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390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5612"/>
            <a:ext cx="8831386" cy="212925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Computer Vision: Image </a:t>
            </a:r>
            <a:r>
              <a:rPr lang="en-US" sz="4000" dirty="0">
                <a:solidFill>
                  <a:schemeClr val="accent1"/>
                </a:solidFill>
              </a:rPr>
              <a:t>Classification,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Detection,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26FA4-C119-154F-A314-06CA29E8C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" y="2564904"/>
            <a:ext cx="8897937" cy="37257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8A56-4DF4-EE4F-918E-D77EAC6C7551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</p:spTree>
    <p:extLst>
      <p:ext uri="{BB962C8B-B14F-4D97-AF65-F5344CB8AC3E}">
        <p14:creationId xmlns:p14="http://schemas.microsoft.com/office/powerpoint/2010/main" val="997942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75612"/>
            <a:ext cx="8651875" cy="79208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Computer Vision: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D2339-C731-2843-BD4B-5A131AF7081B}"/>
              </a:ext>
            </a:extLst>
          </p:cNvPr>
          <p:cNvSpPr/>
          <p:nvPr/>
        </p:nvSpPr>
        <p:spPr>
          <a:xfrm>
            <a:off x="611560" y="644626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Li Liu,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Wanli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Ouyang,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Xiaogang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Wang, Paul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Fieguth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Xinwang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Liu, and Matti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Pietikäinen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"Deep learning for generic object detection: A survey." International journal of computer vision 128, no. 2 (2020): 261-318.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07D4-39BD-7344-95E6-7AF2BF4C9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995275"/>
            <a:ext cx="8460432" cy="53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26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E2F0-9FBF-234B-9D25-9256F38F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教學目標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C84CE-18E3-2C4C-92F3-C756CFB61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瞭解</a:t>
            </a:r>
            <a:r>
              <a:rPr lang="zh-TW" altLang="en-US" sz="4000" u="sng" dirty="0">
                <a:solidFill>
                  <a:srgbClr val="FF0000"/>
                </a:solidFill>
              </a:rPr>
              <a:t>人工智慧</a:t>
            </a:r>
            <a:r>
              <a:rPr lang="zh-TW" altLang="en-US" sz="4000" dirty="0">
                <a:solidFill>
                  <a:srgbClr val="C00000"/>
                </a:solidFill>
              </a:rPr>
              <a:t>基本概念</a:t>
            </a:r>
            <a:r>
              <a:rPr lang="zh-TW" altLang="en-US" sz="4000" dirty="0"/>
              <a:t>與</a:t>
            </a:r>
            <a:br>
              <a:rPr lang="en-US" altLang="zh-TW" sz="4000" dirty="0"/>
            </a:br>
            <a:r>
              <a:rPr lang="zh-TW" altLang="en-US" sz="4000" dirty="0">
                <a:solidFill>
                  <a:srgbClr val="C00000"/>
                </a:solidFill>
              </a:rPr>
              <a:t>研究議題</a:t>
            </a:r>
            <a:r>
              <a:rPr lang="zh-TW" altLang="en-US" sz="4000" dirty="0"/>
              <a:t>。。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具備</a:t>
            </a:r>
            <a:r>
              <a:rPr lang="zh-TW" altLang="en-US" sz="4000" u="sng" dirty="0">
                <a:solidFill>
                  <a:srgbClr val="FF0000"/>
                </a:solidFill>
              </a:rPr>
              <a:t>人工智慧</a:t>
            </a:r>
            <a:r>
              <a:rPr lang="zh-TW" altLang="en-US" sz="4000" dirty="0">
                <a:solidFill>
                  <a:srgbClr val="C00000"/>
                </a:solidFill>
              </a:rPr>
              <a:t>實務操作</a:t>
            </a:r>
            <a:r>
              <a:rPr lang="zh-TW" altLang="en-US" sz="4000" dirty="0"/>
              <a:t>能力。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進行</a:t>
            </a:r>
            <a:r>
              <a:rPr lang="zh-TW" altLang="en-US" sz="4000" u="sng" dirty="0">
                <a:solidFill>
                  <a:srgbClr val="FF0000"/>
                </a:solidFill>
              </a:rPr>
              <a:t>人工智慧</a:t>
            </a:r>
            <a:r>
              <a:rPr lang="zh-TW" altLang="en-US" sz="4000" dirty="0"/>
              <a:t>相關之</a:t>
            </a:r>
            <a:br>
              <a:rPr lang="en-US" altLang="zh-TW" sz="4000" dirty="0"/>
            </a:br>
            <a:r>
              <a:rPr lang="zh-TW" altLang="en-US" sz="4000" dirty="0">
                <a:solidFill>
                  <a:srgbClr val="C00000"/>
                </a:solidFill>
              </a:rPr>
              <a:t>資訊管理研究</a:t>
            </a:r>
            <a:r>
              <a:rPr lang="zh-TW" altLang="en-US" sz="4000" dirty="0"/>
              <a:t>。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222CF-7DA9-FF4F-9CCE-621E8C8B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0C5A7-2104-DA4F-B975-D497C69EC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8D7F9-9BD0-4E4B-94B1-1834DF301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09CB8-1699-4645-A6E4-17D9DE23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32" y="90449"/>
            <a:ext cx="8464748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YOLOv4: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Optimal Speed and Accuracy of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E2E70-E04B-2D4F-B148-7B67E1E5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F86D6-C91F-4146-961D-F6742D16094C}"/>
              </a:ext>
            </a:extLst>
          </p:cNvPr>
          <p:cNvSpPr/>
          <p:nvPr/>
        </p:nvSpPr>
        <p:spPr>
          <a:xfrm>
            <a:off x="534380" y="6457890"/>
            <a:ext cx="8075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Alexey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Bochkovskiy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Chien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-Yao Wang, and Hong-Yuan Mark Liao. "YOLOv4: Optimal Speed and Accuracy of Object Detection."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arXiv:2004.10934 (2020).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D671E0-49AA-A145-B42A-0508B56EC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38" y="1416963"/>
            <a:ext cx="6366536" cy="50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965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51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8" y="764704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89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6519" cy="86409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Can a robot pass a university entrance exam?</a:t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Noriko Arai at TED2017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1" y="1052736"/>
            <a:ext cx="8709037" cy="53967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7483" y="6381328"/>
            <a:ext cx="7326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https://www.ted.com/talks/noriko_arai_can_a_robot_pass_a_university_entrance_exam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1735575" y="6591136"/>
            <a:ext cx="5670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https://www.youtube.com/watch?v=XQZjkPyJ8KU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87146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1188358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Summary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19"/>
            <a:ext cx="8930100" cy="5832649"/>
          </a:xfrm>
        </p:spPr>
        <p:txBody>
          <a:bodyPr/>
          <a:lstStyle/>
          <a:p>
            <a:r>
              <a:rPr lang="en-US" altLang="zh-TW" sz="2400" dirty="0"/>
              <a:t>This course introduces the </a:t>
            </a:r>
            <a:r>
              <a:rPr lang="en-US" altLang="zh-TW" sz="2400" dirty="0">
                <a:solidFill>
                  <a:srgbClr val="C00000"/>
                </a:solidFill>
              </a:rPr>
              <a:t>fundamental concepts</a:t>
            </a:r>
            <a:r>
              <a:rPr lang="en-US" altLang="zh-TW" sz="2400" dirty="0"/>
              <a:t>, </a:t>
            </a:r>
            <a:br>
              <a:rPr lang="en-US" altLang="zh-TW" sz="2400" dirty="0"/>
            </a:br>
            <a:r>
              <a:rPr lang="en-US" altLang="zh-TW" sz="2400" dirty="0">
                <a:solidFill>
                  <a:srgbClr val="C00000"/>
                </a:solidFill>
              </a:rPr>
              <a:t>research issues</a:t>
            </a:r>
            <a:r>
              <a:rPr lang="en-US" altLang="zh-TW" sz="2400" dirty="0"/>
              <a:t>, and </a:t>
            </a:r>
            <a:r>
              <a:rPr lang="en-US" altLang="zh-TW" sz="2400" dirty="0">
                <a:solidFill>
                  <a:srgbClr val="C00000"/>
                </a:solidFill>
              </a:rPr>
              <a:t>hands-on practices</a:t>
            </a:r>
            <a:r>
              <a:rPr lang="en-US" altLang="zh-TW" sz="2400" dirty="0"/>
              <a:t> of </a:t>
            </a:r>
            <a:r>
              <a:rPr lang="en-US" altLang="zh-TW" sz="2400" dirty="0">
                <a:solidFill>
                  <a:srgbClr val="C00000"/>
                </a:solidFill>
              </a:rPr>
              <a:t>Artificial Intelligence</a:t>
            </a:r>
            <a:r>
              <a:rPr lang="en-US" altLang="zh-TW" sz="2400" dirty="0"/>
              <a:t>. </a:t>
            </a:r>
          </a:p>
          <a:p>
            <a:r>
              <a:rPr lang="en-US" altLang="zh-TW" sz="2400" dirty="0"/>
              <a:t>Topics include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Introduction to Artificial Intelligence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Artificial Intelligence and Intelligent Agents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Problem Solving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Knowledge, Reasoning and Knowledge Representation, Uncertain Knowledge and Reasoning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Supervised Learning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The Theory of Learning and Ensemble Learning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Deep Learning, Reinforcement Learning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Natural Language Processing, Deep Learning for Natural Language Processing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Robotics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Philosophy and Ethics of AI and the Future of AI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Case Study on AI.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33F84-C54C-3748-8578-3698B8E10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FF6B82-1E8F-914C-A7FC-C66FF6A18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35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B5A89-9D1B-194C-A60A-C68B7BBD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A569E-4CEF-AD46-A368-42553882F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98" y="1780877"/>
            <a:ext cx="1335615" cy="162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5A562-D361-7446-AF5D-949BAF96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67" y="5085184"/>
            <a:ext cx="1621822" cy="1621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C27BB3-3580-EF42-A60C-C147190F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67" y="3429000"/>
            <a:ext cx="1621822" cy="1621822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20A2D32B-EA83-6144-AE1E-64245BA3A474}"/>
              </a:ext>
            </a:extLst>
          </p:cNvPr>
          <p:cNvSpPr txBox="1">
            <a:spLocks/>
          </p:cNvSpPr>
          <p:nvPr/>
        </p:nvSpPr>
        <p:spPr bwMode="auto">
          <a:xfrm>
            <a:off x="1813389" y="35115"/>
            <a:ext cx="7079091" cy="196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dirty="0">
                <a:solidFill>
                  <a:srgbClr val="FF0000"/>
                </a:solidFill>
              </a:rPr>
              <a:t>人工智慧 </a:t>
            </a:r>
            <a:br>
              <a:rPr kumimoji="0" lang="en-US" altLang="zh-TW" dirty="0">
                <a:solidFill>
                  <a:srgbClr val="FF0000"/>
                </a:solidFill>
              </a:rPr>
            </a:br>
            <a:r>
              <a:rPr kumimoji="0" lang="en-US" altLang="zh-TW" dirty="0">
                <a:solidFill>
                  <a:srgbClr val="FF0000"/>
                </a:solidFill>
              </a:rPr>
              <a:t>(Artificial Intelligence)</a:t>
            </a:r>
            <a:br>
              <a:rPr kumimoji="0" lang="en-US" altLang="zh-TW" dirty="0">
                <a:solidFill>
                  <a:srgbClr val="FF0000"/>
                </a:solidFill>
              </a:rPr>
            </a:br>
            <a:r>
              <a:rPr kumimoji="0"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Contact Information</a:t>
            </a:r>
            <a:endParaRPr kumimoji="0" lang="zh-TW" altLang="en-US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0A7D17D5-A87C-BD43-B7AD-4E4B94C87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2155016"/>
            <a:ext cx="6624736" cy="4652904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b="1" dirty="0">
                <a:latin typeface="+mn-lt"/>
              </a:rPr>
              <a:t>戴敏育 博士 </a:t>
            </a:r>
            <a:r>
              <a:rPr lang="en-US" altLang="zh-TW" sz="4100" b="1" dirty="0">
                <a:latin typeface="+mn-lt"/>
              </a:rPr>
              <a:t>(Min-</a:t>
            </a:r>
            <a:r>
              <a:rPr lang="en-US" altLang="zh-TW" sz="4100" b="1" dirty="0" err="1">
                <a:latin typeface="+mn-lt"/>
              </a:rPr>
              <a:t>Yuh</a:t>
            </a:r>
            <a:r>
              <a:rPr lang="en-US" altLang="zh-TW" sz="4100" b="1" dirty="0">
                <a:latin typeface="+mn-lt"/>
              </a:rPr>
              <a:t> Day, Ph.D.)</a:t>
            </a:r>
            <a:endParaRPr lang="zh-TW" altLang="en-US" sz="4100" dirty="0">
              <a:latin typeface="+mn-lt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dirty="0">
                <a:latin typeface="+mn-lt"/>
              </a:rPr>
              <a:t>副教授</a:t>
            </a:r>
            <a:r>
              <a:rPr lang="en-US" altLang="zh-TW" sz="4100" dirty="0">
                <a:latin typeface="+mn-lt"/>
              </a:rPr>
              <a:t> (Associate Professor)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5"/>
              </a:rPr>
              <a:t>國立臺北大學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資訊管理研究所</a:t>
            </a:r>
            <a:endParaRPr lang="en-US" altLang="zh-TW" sz="4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Institute of Information Management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National Taipei University</a:t>
            </a:r>
            <a:endParaRPr lang="en-US" altLang="zh-TW" sz="19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電話： </a:t>
            </a:r>
            <a:r>
              <a:rPr lang="en-US" altLang="zh-TW" dirty="0">
                <a:latin typeface="+mn-lt"/>
              </a:rPr>
              <a:t>02-86741111 ext. 66873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研究室： 商</a:t>
            </a:r>
            <a:r>
              <a:rPr lang="en-US" altLang="zh-TW" dirty="0">
                <a:latin typeface="+mn-lt"/>
              </a:rPr>
              <a:t>8F12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地址： </a:t>
            </a:r>
            <a:r>
              <a:rPr lang="en-US" altLang="zh-TW" dirty="0">
                <a:latin typeface="+mn-lt"/>
              </a:rPr>
              <a:t>23741 </a:t>
            </a:r>
            <a:r>
              <a:rPr lang="zh-TW" altLang="en-US" dirty="0">
                <a:latin typeface="+mn-lt"/>
              </a:rPr>
              <a:t>新北市三峽區大學路 </a:t>
            </a:r>
            <a:r>
              <a:rPr lang="en-US" altLang="zh-TW" dirty="0">
                <a:latin typeface="+mn-lt"/>
              </a:rPr>
              <a:t>151 </a:t>
            </a:r>
            <a:r>
              <a:rPr lang="zh-TW" altLang="en-US" dirty="0">
                <a:latin typeface="+mn-lt"/>
              </a:rPr>
              <a:t>號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dirty="0">
                <a:latin typeface="+mn-lt"/>
              </a:rPr>
              <a:t>Email</a:t>
            </a:r>
            <a:r>
              <a:rPr lang="zh-TW" altLang="en-US" dirty="0">
                <a:latin typeface="+mn-lt"/>
              </a:rPr>
              <a:t>：</a:t>
            </a:r>
            <a:r>
              <a:rPr lang="en-US" altLang="zh-TW" dirty="0" err="1">
                <a:latin typeface="+mn-lt"/>
              </a:rPr>
              <a:t>myday@gm.ntpu.edu.tw</a:t>
            </a: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網址：</a:t>
            </a:r>
            <a:r>
              <a:rPr lang="en-US" altLang="zh-TW" dirty="0">
                <a:latin typeface="+mn-lt"/>
                <a:hlinkClick r:id="rId8"/>
              </a:rPr>
              <a:t>http://web.ntpu.edu.tw/~myday/</a:t>
            </a:r>
            <a:endParaRPr lang="en-US" altLang="zh-TW" dirty="0">
              <a:latin typeface="+mn-lt"/>
            </a:endParaRPr>
          </a:p>
        </p:txBody>
      </p:sp>
      <p:pic>
        <p:nvPicPr>
          <p:cNvPr id="13" name="Picture 4" descr="http://mail.tku.edu.tw/myday/images/Myday_Photo.jpg">
            <a:extLst>
              <a:ext uri="{FF2B5EF4-FFF2-40B4-BE49-F238E27FC236}">
                <a16:creationId xmlns:a16="http://schemas.microsoft.com/office/drawing/2014/main" id="{7C5F493A-E21B-9B44-B238-E2555B57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92" y="115888"/>
            <a:ext cx="1294721" cy="160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27051-20B2-8444-9F30-9C69BC91D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DA568-8E41-2E42-9BC3-5AA7B6F6B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4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E2F0-9FBF-234B-9D25-9256F38F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Course Objectives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C84CE-18E3-2C4C-92F3-C756CFB61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br>
              <a:rPr lang="en-US" altLang="zh-TW" sz="3600" dirty="0"/>
            </a:br>
            <a:r>
              <a:rPr lang="en-US" altLang="zh-TW" sz="3600" u="sng" dirty="0">
                <a:solidFill>
                  <a:srgbClr val="FF0000"/>
                </a:solidFill>
              </a:rPr>
              <a:t>Artificial Intelligence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br>
              <a:rPr lang="en-US" altLang="zh-TW" sz="3600" dirty="0"/>
            </a:br>
            <a:r>
              <a:rPr lang="en-US" altLang="zh-TW" sz="3600" u="sng" dirty="0">
                <a:solidFill>
                  <a:srgbClr val="FF0000"/>
                </a:solidFill>
              </a:rPr>
              <a:t>Artificial Intelligence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</a:t>
            </a:r>
            <a:r>
              <a:rPr lang="en-US" altLang="zh-TW" sz="3600" dirty="0"/>
              <a:t>.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222CF-7DA9-FF4F-9CCE-621E8C8B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F005B-13FC-9E49-BA8E-8F4871C56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247961-F151-934C-A50B-5FA57596B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5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0730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內容綱要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48513"/>
            <a:ext cx="8784976" cy="5620847"/>
          </a:xfrm>
        </p:spPr>
        <p:txBody>
          <a:bodyPr/>
          <a:lstStyle/>
          <a:p>
            <a:r>
              <a:rPr lang="zh-TW" altLang="en-US" sz="2400" dirty="0"/>
              <a:t>本課程介紹</a:t>
            </a:r>
            <a:r>
              <a:rPr lang="zh-TW" altLang="en-US" sz="2400" dirty="0">
                <a:solidFill>
                  <a:srgbClr val="FF0000"/>
                </a:solidFill>
              </a:rPr>
              <a:t>人工智慧</a:t>
            </a:r>
            <a:r>
              <a:rPr lang="zh-TW" altLang="en-US" sz="2400" dirty="0">
                <a:solidFill>
                  <a:srgbClr val="C00000"/>
                </a:solidFill>
              </a:rPr>
              <a:t>基本概念</a:t>
            </a:r>
            <a:r>
              <a:rPr lang="zh-TW" altLang="en-US" sz="2400" dirty="0"/>
              <a:t>、</a:t>
            </a:r>
            <a:r>
              <a:rPr lang="zh-TW" altLang="en-US" sz="2400" dirty="0">
                <a:solidFill>
                  <a:srgbClr val="C00000"/>
                </a:solidFill>
              </a:rPr>
              <a:t>研究議題</a:t>
            </a:r>
            <a:r>
              <a:rPr lang="zh-TW" altLang="en-US" sz="2400" dirty="0"/>
              <a:t>、與</a:t>
            </a:r>
            <a:r>
              <a:rPr lang="zh-TW" altLang="en-US" sz="2400" dirty="0">
                <a:solidFill>
                  <a:srgbClr val="C00000"/>
                </a:solidFill>
              </a:rPr>
              <a:t>實務操作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r>
              <a:rPr lang="zh-TW" altLang="en-US" sz="2400" dirty="0"/>
              <a:t>課程內容包括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人工智慧概論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人工智慧和智慧代理人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問題解決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知識推理和知識表達、不確定知識和推理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監督式學習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學習理論與綜合學習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深度學習、強化學習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自然語言處理、深度學習自然語言處理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機器人技術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人工智慧的哲學與倫理與人工智慧的未來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人工智慧個案研究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45C46-3318-EC43-AFCA-1AFA97394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3C661D-A277-A64C-BFD8-21ADA8BE1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34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Course Outline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19"/>
            <a:ext cx="8930100" cy="5832649"/>
          </a:xfrm>
        </p:spPr>
        <p:txBody>
          <a:bodyPr/>
          <a:lstStyle/>
          <a:p>
            <a:r>
              <a:rPr lang="en-US" altLang="zh-TW" sz="2400" dirty="0"/>
              <a:t>This course introduces the </a:t>
            </a:r>
            <a:r>
              <a:rPr lang="en-US" altLang="zh-TW" sz="2400" dirty="0">
                <a:solidFill>
                  <a:srgbClr val="C00000"/>
                </a:solidFill>
              </a:rPr>
              <a:t>fundamental concepts</a:t>
            </a:r>
            <a:r>
              <a:rPr lang="en-US" altLang="zh-TW" sz="2400" dirty="0"/>
              <a:t>, </a:t>
            </a:r>
            <a:br>
              <a:rPr lang="en-US" altLang="zh-TW" sz="2400" dirty="0"/>
            </a:br>
            <a:r>
              <a:rPr lang="en-US" altLang="zh-TW" sz="2400" dirty="0">
                <a:solidFill>
                  <a:srgbClr val="C00000"/>
                </a:solidFill>
              </a:rPr>
              <a:t>research issues</a:t>
            </a:r>
            <a:r>
              <a:rPr lang="en-US" altLang="zh-TW" sz="2400" dirty="0"/>
              <a:t>, and </a:t>
            </a:r>
            <a:r>
              <a:rPr lang="en-US" altLang="zh-TW" sz="2400" dirty="0">
                <a:solidFill>
                  <a:srgbClr val="C00000"/>
                </a:solidFill>
              </a:rPr>
              <a:t>hands-on practices</a:t>
            </a:r>
            <a:r>
              <a:rPr lang="en-US" altLang="zh-TW" sz="2400" dirty="0"/>
              <a:t> of </a:t>
            </a:r>
            <a:r>
              <a:rPr lang="en-US" altLang="zh-TW" sz="2400" dirty="0">
                <a:solidFill>
                  <a:srgbClr val="C00000"/>
                </a:solidFill>
              </a:rPr>
              <a:t>Artificial Intelligence</a:t>
            </a:r>
            <a:r>
              <a:rPr lang="en-US" altLang="zh-TW" sz="2400" dirty="0"/>
              <a:t>. </a:t>
            </a:r>
          </a:p>
          <a:p>
            <a:r>
              <a:rPr lang="en-US" altLang="zh-TW" sz="2400" dirty="0"/>
              <a:t>Topics include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Introduction to Artificial Intelligence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Artificial Intelligence and Intelligent Agents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Problem Solving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Knowledge, Reasoning and Knowledge Representation, Uncertain Knowledge and Reasoning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Supervised Learning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The Theory of Learning and Ensemble Learning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Deep Learning, Reinforcement Learning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Natural Language Processing, Deep Learning for Natural Language Processing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Robotics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Philosophy and Ethics of AI and the Future of AI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Case Study on AI.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33F84-C54C-3748-8578-3698B8E10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FF6B82-1E8F-914C-A7FC-C66FF6A18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32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資訊管理研究所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zh-TW" altLang="en-US" dirty="0">
                <a:solidFill>
                  <a:schemeClr val="tx2"/>
                </a:solidFill>
              </a:rPr>
              <a:t>系核心能力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(Core Competence)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資訊科技新知探索與系統開發應用</a:t>
            </a:r>
            <a:r>
              <a:rPr lang="zh-TW" altLang="en-US" dirty="0"/>
              <a:t>  </a:t>
            </a:r>
            <a:r>
              <a:rPr lang="en-US" altLang="zh-TW" dirty="0"/>
              <a:t>80 %</a:t>
            </a:r>
          </a:p>
          <a:p>
            <a:r>
              <a:rPr lang="zh-TW" altLang="en-US" dirty="0">
                <a:solidFill>
                  <a:srgbClr val="C00000"/>
                </a:solidFill>
              </a:rPr>
              <a:t>網路行銷企劃能力</a:t>
            </a:r>
            <a:r>
              <a:rPr lang="en-US" altLang="zh-TW" dirty="0"/>
              <a:t> 10 %</a:t>
            </a:r>
          </a:p>
          <a:p>
            <a:r>
              <a:rPr lang="zh-TW" altLang="en-US" dirty="0">
                <a:solidFill>
                  <a:srgbClr val="C00000"/>
                </a:solidFill>
              </a:rPr>
              <a:t>論文寫作與獨立研究能力  </a:t>
            </a:r>
            <a:r>
              <a:rPr lang="en-US" altLang="zh-TW" dirty="0"/>
              <a:t>10 %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38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19070</TotalTime>
  <Words>2882</Words>
  <Application>Microsoft Macintosh PowerPoint</Application>
  <PresentationFormat>On-screen Show (4:3)</PresentationFormat>
  <Paragraphs>392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 Unicode MS</vt:lpstr>
      <vt:lpstr>DFKai-SB</vt:lpstr>
      <vt:lpstr>DFKai-SB</vt:lpstr>
      <vt:lpstr>Arial</vt:lpstr>
      <vt:lpstr>Calibri</vt:lpstr>
      <vt:lpstr>Helvetica Neue</vt:lpstr>
      <vt:lpstr>Office 佈景主題</vt:lpstr>
      <vt:lpstr>人工智慧  (Artificial Intelligence) </vt:lpstr>
      <vt:lpstr>戴敏育 博士  (Min-Yuh Day, Ph.D.)</vt:lpstr>
      <vt:lpstr>PowerPoint Presentation</vt:lpstr>
      <vt:lpstr>國立臺北大學 109學年度第2學期 課程大綱 Spring 2021 (2021.02 - 2021.06)</vt:lpstr>
      <vt:lpstr>教學目標</vt:lpstr>
      <vt:lpstr>Course Objectives</vt:lpstr>
      <vt:lpstr>內容綱要</vt:lpstr>
      <vt:lpstr>Course Outline</vt:lpstr>
      <vt:lpstr>資訊管理研究所 系核心能力 (Core Competence) </vt:lpstr>
      <vt:lpstr>校四大基本素養 (Four Fundamental Qualities)</vt:lpstr>
      <vt:lpstr>商學院學習目標 (College Learning Goals)</vt:lpstr>
      <vt:lpstr>系所學習目標 (Department Learning Goals)</vt:lpstr>
      <vt:lpstr>PowerPoint Presentation</vt:lpstr>
      <vt:lpstr>PowerPoint Presentation</vt:lpstr>
      <vt:lpstr>PowerPoint Presentation</vt:lpstr>
      <vt:lpstr>教學方法與教學活動 (Teaching methods and activities)</vt:lpstr>
      <vt:lpstr>評量方式 (Evaluation Methods)</vt:lpstr>
      <vt:lpstr>指定用書  (Required Texts)</vt:lpstr>
      <vt:lpstr>參考書目 (Reference Books)</vt:lpstr>
      <vt:lpstr>Stuart Russell and Peter Norvig (2020),  Artificial Intelligence: A Modern Approach,  4th Edition, Pearson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AI, Big Data, Cloud Computing Evolution of Decision Support, Business Intelligence, and Analytics</vt:lpstr>
      <vt:lpstr>Artificial Intelligence (A.I.) Timeline </vt:lpstr>
      <vt:lpstr>The Rise of AI</vt:lpstr>
      <vt:lpstr>Artificial Intelligence in Medicine</vt:lpstr>
      <vt:lpstr>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Artificial Intelligence:  A Modern Approach </vt:lpstr>
      <vt:lpstr>Artificial Intelligence:  Intelligent Agents</vt:lpstr>
      <vt:lpstr>Artificial Intelligence:  2. Problem Solving</vt:lpstr>
      <vt:lpstr>Artificial Intelligence:  3. Knowledge and Reasoning</vt:lpstr>
      <vt:lpstr>Artificial Intelligence:  4. Uncertain Knowledge and Reasoning</vt:lpstr>
      <vt:lpstr>Artificial Intelligence:  5. Machine Learning</vt:lpstr>
      <vt:lpstr>Artificial Intelligence:  6. Communicating, Perceiving, and Acting</vt:lpstr>
      <vt:lpstr>Artificial Intelligence:  Philosophy and Ethics of AI The Future of AI</vt:lpstr>
      <vt:lpstr>Artificial Intelligence Machine Learning &amp; Deep Learning</vt:lpstr>
      <vt:lpstr>AI, ML, DL</vt:lpstr>
      <vt:lpstr>3 Machine Learning Algorithms</vt:lpstr>
      <vt:lpstr>Machine Learning (ML)</vt:lpstr>
      <vt:lpstr>Machine Learning (ML) / Deep Learning (DL)</vt:lpstr>
      <vt:lpstr>Computer Vision: Image Classification, Object Detection,  Object Instance Segmentation</vt:lpstr>
      <vt:lpstr>Computer Vision: Object Detection</vt:lpstr>
      <vt:lpstr>YOLOv4:  Optimal Speed and Accuracy of Object Detection</vt:lpstr>
      <vt:lpstr>Text Analytics and Text Mining</vt:lpstr>
      <vt:lpstr>Can a robot pass a university entrance exam? Noriko Arai at TED2017</vt:lpstr>
      <vt:lpstr>PowerPoint Presentation</vt:lpstr>
      <vt:lpstr>Summary</vt:lpstr>
      <vt:lpstr>PowerPoint Presentation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 (Artificial Intelligence)</dc:title>
  <dc:subject/>
  <dc:creator>myday</dc:creator>
  <cp:keywords>人工智慧, Artificial Intelligence</cp:keywords>
  <dc:description>人工智慧 (Artificial Intelligence)</dc:description>
  <cp:lastModifiedBy>imyday@gmail.com</cp:lastModifiedBy>
  <cp:revision>1154</cp:revision>
  <cp:lastPrinted>2020-12-29T15:27:37Z</cp:lastPrinted>
  <dcterms:created xsi:type="dcterms:W3CDTF">2011-02-14T23:24:00Z</dcterms:created>
  <dcterms:modified xsi:type="dcterms:W3CDTF">2021-04-13T16:35:21Z</dcterms:modified>
  <cp:category/>
</cp:coreProperties>
</file>