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029" r:id="rId2"/>
    <p:sldId id="2994" r:id="rId3"/>
    <p:sldId id="2996" r:id="rId4"/>
    <p:sldId id="2995" r:id="rId5"/>
    <p:sldId id="3096" r:id="rId6"/>
    <p:sldId id="3019" r:id="rId7"/>
    <p:sldId id="3018" r:id="rId8"/>
    <p:sldId id="3065" r:id="rId9"/>
    <p:sldId id="3084" r:id="rId10"/>
    <p:sldId id="3094" r:id="rId11"/>
    <p:sldId id="3090" r:id="rId12"/>
    <p:sldId id="3091" r:id="rId13"/>
    <p:sldId id="3092" r:id="rId14"/>
    <p:sldId id="3093" r:id="rId15"/>
    <p:sldId id="3146" r:id="rId16"/>
    <p:sldId id="3239" r:id="rId17"/>
    <p:sldId id="3241" r:id="rId18"/>
    <p:sldId id="3314" r:id="rId19"/>
    <p:sldId id="3417" r:id="rId20"/>
    <p:sldId id="3416" r:id="rId21"/>
    <p:sldId id="3478" r:id="rId22"/>
    <p:sldId id="3595" r:id="rId23"/>
    <p:sldId id="3607" r:id="rId24"/>
    <p:sldId id="3606" r:id="rId25"/>
    <p:sldId id="3673" r:id="rId26"/>
    <p:sldId id="3674" r:id="rId27"/>
    <p:sldId id="3024" r:id="rId28"/>
    <p:sldId id="3418" r:id="rId29"/>
    <p:sldId id="3420" r:id="rId30"/>
    <p:sldId id="3608" r:id="rId31"/>
    <p:sldId id="3656" r:id="rId32"/>
    <p:sldId id="3657" r:id="rId33"/>
    <p:sldId id="3658" r:id="rId34"/>
    <p:sldId id="3659" r:id="rId35"/>
    <p:sldId id="3660" r:id="rId36"/>
    <p:sldId id="3661" r:id="rId37"/>
    <p:sldId id="3675" r:id="rId38"/>
    <p:sldId id="3662" r:id="rId39"/>
    <p:sldId id="3663" r:id="rId40"/>
    <p:sldId id="3664" r:id="rId41"/>
    <p:sldId id="3665" r:id="rId42"/>
    <p:sldId id="3676" r:id="rId43"/>
    <p:sldId id="3666" r:id="rId44"/>
    <p:sldId id="3667" r:id="rId45"/>
    <p:sldId id="3677" r:id="rId46"/>
    <p:sldId id="3668" r:id="rId47"/>
    <p:sldId id="3669" r:id="rId48"/>
    <p:sldId id="3670" r:id="rId49"/>
    <p:sldId id="3671" r:id="rId50"/>
    <p:sldId id="3672" r:id="rId51"/>
    <p:sldId id="3685" r:id="rId52"/>
    <p:sldId id="3678" r:id="rId53"/>
    <p:sldId id="3679" r:id="rId54"/>
    <p:sldId id="3684" r:id="rId55"/>
    <p:sldId id="3533" r:id="rId56"/>
    <p:sldId id="3680" r:id="rId57"/>
    <p:sldId id="3681" r:id="rId58"/>
    <p:sldId id="3682" r:id="rId59"/>
    <p:sldId id="3683" r:id="rId60"/>
    <p:sldId id="3535" r:id="rId61"/>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EF4"/>
    <a:srgbClr val="C6D9F1"/>
    <a:srgbClr val="FDEADA"/>
    <a:srgbClr val="FFFD78"/>
    <a:srgbClr val="76D6FF"/>
    <a:srgbClr val="FF8AD8"/>
    <a:srgbClr val="00FDFF"/>
    <a:srgbClr val="FFD579"/>
    <a:srgbClr val="00B0F0"/>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51" autoAdjust="0"/>
    <p:restoredTop sz="88145"/>
  </p:normalViewPr>
  <p:slideViewPr>
    <p:cSldViewPr>
      <p:cViewPr varScale="1">
        <p:scale>
          <a:sx n="85" d="100"/>
          <a:sy n="85" d="100"/>
        </p:scale>
        <p:origin x="184" y="352"/>
      </p:cViewPr>
      <p:guideLst>
        <p:guide orient="horz" pos="2160"/>
        <p:guide pos="2880"/>
      </p:guideLst>
    </p:cSldViewPr>
  </p:slideViewPr>
  <p:outlineViewPr>
    <p:cViewPr>
      <p:scale>
        <a:sx n="33" d="100"/>
        <a:sy n="33" d="100"/>
      </p:scale>
      <p:origin x="0" y="-55984"/>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2020/12/29</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2020/12/29</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2020/12/29</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2020/12/29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2020/12/29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2020/12/29</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2020/12/29</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2020/12/29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2020/12/29</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2020/12/29</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2020/12/29</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2020/12/29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2020/12/29</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2020/12/29</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標題 1"/>
          <p:cNvSpPr txBox="1">
            <a:spLocks/>
          </p:cNvSpPr>
          <p:nvPr/>
        </p:nvSpPr>
        <p:spPr bwMode="auto">
          <a:xfrm>
            <a:off x="179512" y="1485354"/>
            <a:ext cx="8784976" cy="2015654"/>
          </a:xfrm>
          <a:prstGeom prst="rect">
            <a:avLst/>
          </a:prstGeom>
          <a:noFill/>
          <a:ln>
            <a:noFill/>
          </a:ln>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en-US" altLang="zh-TW" sz="4400" b="1" dirty="0">
                <a:solidFill>
                  <a:srgbClr val="C00000"/>
                </a:solidFill>
                <a:ea typeface="標楷體" pitchFamily="65" charset="-120"/>
              </a:rPr>
              <a:t>DevOps</a:t>
            </a:r>
            <a:r>
              <a:rPr lang="zh-TW" altLang="en-US" sz="4400" b="1" dirty="0">
                <a:solidFill>
                  <a:srgbClr val="C00000"/>
                </a:solidFill>
                <a:ea typeface="標楷體" pitchFamily="65" charset="-120"/>
              </a:rPr>
              <a:t>和程式碼管理：</a:t>
            </a:r>
            <a:br>
              <a:rPr lang="zh-TW" altLang="en-US" sz="4400" b="1" dirty="0">
                <a:solidFill>
                  <a:srgbClr val="C00000"/>
                </a:solidFill>
                <a:ea typeface="標楷體" pitchFamily="65" charset="-120"/>
              </a:rPr>
            </a:br>
            <a:r>
              <a:rPr lang="zh-TW" altLang="en-US" sz="4400" b="1" dirty="0">
                <a:solidFill>
                  <a:srgbClr val="C00000"/>
                </a:solidFill>
                <a:ea typeface="標楷體" pitchFamily="65" charset="-120"/>
              </a:rPr>
              <a:t>程式碼管理和</a:t>
            </a:r>
            <a:r>
              <a:rPr lang="en-US" altLang="zh-TW" sz="4400" b="1" dirty="0">
                <a:solidFill>
                  <a:srgbClr val="C00000"/>
                </a:solidFill>
                <a:ea typeface="標楷體" pitchFamily="65" charset="-120"/>
              </a:rPr>
              <a:t>DevOps</a:t>
            </a:r>
            <a:r>
              <a:rPr lang="zh-TW" altLang="en-US" sz="4400" b="1" dirty="0">
                <a:solidFill>
                  <a:srgbClr val="C00000"/>
                </a:solidFill>
                <a:ea typeface="標楷體" pitchFamily="65" charset="-120"/>
              </a:rPr>
              <a:t>自動化 </a:t>
            </a:r>
            <a:br>
              <a:rPr lang="en-US" altLang="zh-TW" sz="4400" b="1" dirty="0">
                <a:solidFill>
                  <a:srgbClr val="C00000"/>
                </a:solidFill>
                <a:ea typeface="標楷體" pitchFamily="65" charset="-120"/>
              </a:rPr>
            </a:br>
            <a:r>
              <a:rPr lang="en-US" altLang="zh-TW" sz="2800" b="1" dirty="0">
                <a:solidFill>
                  <a:srgbClr val="C00000"/>
                </a:solidFill>
                <a:ea typeface="標楷體" pitchFamily="65" charset="-120"/>
              </a:rPr>
              <a:t>(DevOps and Code Management: </a:t>
            </a:r>
            <a:br>
              <a:rPr lang="en-US" altLang="zh-TW" sz="2800" b="1" dirty="0">
                <a:solidFill>
                  <a:srgbClr val="C00000"/>
                </a:solidFill>
                <a:ea typeface="標楷體" pitchFamily="65" charset="-120"/>
              </a:rPr>
            </a:br>
            <a:r>
              <a:rPr lang="en-US" altLang="zh-TW" sz="2800" b="1" dirty="0">
                <a:solidFill>
                  <a:srgbClr val="C00000"/>
                </a:solidFill>
                <a:ea typeface="標楷體" pitchFamily="65" charset="-120"/>
              </a:rPr>
              <a:t>Code management and DevOps automation)</a:t>
            </a:r>
          </a:p>
        </p:txBody>
      </p:sp>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b="1" dirty="0">
                <a:solidFill>
                  <a:srgbClr val="898989"/>
                </a:solidFill>
                <a:cs typeface="Times New Roman" pitchFamily="18" charset="0"/>
              </a:rPr>
              <a:t>2020-12-29</a:t>
            </a:r>
            <a:endParaRPr kumimoji="0" lang="zh-TW" altLang="en-US" sz="2500" b="1"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62099"/>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1091SE12</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(M5118) (Fall 2020)</a:t>
            </a:r>
            <a:br>
              <a:rPr kumimoji="0" lang="is-IS" altLang="zh-TW" sz="1600" dirty="0">
                <a:solidFill>
                  <a:srgbClr val="7F7F7F"/>
                </a:solidFill>
              </a:rPr>
            </a:br>
            <a:r>
              <a:rPr kumimoji="0" lang="en-US" altLang="ja-JP" sz="1600" dirty="0">
                <a:solidFill>
                  <a:srgbClr val="7F7F7F"/>
                </a:solidFill>
              </a:rPr>
              <a:t> Tue 2, 3, 4 (9:10-12:00) (B8F40)</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20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26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86190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45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92904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65845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0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87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2342226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274861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2020/09/15   </a:t>
            </a:r>
            <a:r>
              <a:rPr lang="zh-TW" altLang="en-US" sz="2400" dirty="0"/>
              <a:t>軟體工程概論 </a:t>
            </a:r>
            <a:r>
              <a:rPr lang="en-US" altLang="zh-TW" sz="2200" dirty="0"/>
              <a:t>(</a:t>
            </a:r>
            <a:r>
              <a:rPr lang="en-US" sz="2200" dirty="0"/>
              <a:t>Introduction to Software Engineering)</a:t>
            </a:r>
          </a:p>
          <a:p>
            <a:pPr marL="0" indent="0">
              <a:buNone/>
            </a:pPr>
            <a:r>
              <a:rPr lang="en-US" sz="2400" dirty="0"/>
              <a:t>2   2020/09/22   </a:t>
            </a:r>
            <a:r>
              <a:rPr lang="zh-TW" altLang="en-US" sz="2400" dirty="0"/>
              <a:t>軟體產品與專案管理：</a:t>
            </a:r>
            <a:r>
              <a:rPr lang="zh-TW" altLang="en-US" sz="2200" dirty="0"/>
              <a:t>軟體產品管理，原型設計 </a:t>
            </a:r>
            <a:r>
              <a:rPr lang="en-US" altLang="zh-TW" sz="2200" dirty="0"/>
              <a:t> </a:t>
            </a:r>
            <a:br>
              <a:rPr lang="en-US" altLang="zh-TW" sz="2400" dirty="0"/>
            </a:b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2020/09/29   </a:t>
            </a:r>
            <a:r>
              <a:rPr lang="zh-TW" altLang="en-US" sz="2400" dirty="0"/>
              <a:t>敏捷軟體工程：</a:t>
            </a:r>
            <a:r>
              <a:rPr lang="zh-TW" altLang="en-US" sz="2200" dirty="0"/>
              <a:t>敏捷方法、</a:t>
            </a:r>
            <a:r>
              <a:rPr lang="en-US" sz="2200" dirty="0"/>
              <a:t>Scrum、</a:t>
            </a:r>
            <a:r>
              <a:rPr lang="zh-TW" altLang="en-US" sz="2200" dirty="0"/>
              <a:t>極限程式設計</a:t>
            </a:r>
            <a:r>
              <a:rPr lang="en-US" altLang="zh-TW" sz="2200" dirty="0"/>
              <a:t> </a:t>
            </a:r>
            <a:br>
              <a:rPr lang="en-US" altLang="zh-TW" sz="2000" dirty="0"/>
            </a:br>
            <a:r>
              <a:rPr lang="en-US" altLang="zh-TW" sz="2000" dirty="0"/>
              <a:t>                                  </a:t>
            </a:r>
            <a:r>
              <a:rPr lang="zh-TW" altLang="en-US" sz="2400" dirty="0"/>
              <a:t> </a:t>
            </a:r>
            <a:r>
              <a:rPr lang="en-US" altLang="zh-TW" sz="2200" dirty="0"/>
              <a:t>(</a:t>
            </a:r>
            <a:r>
              <a:rPr lang="en-US" sz="2200" dirty="0"/>
              <a:t>Agile Software Engineering:  Agile methods, Scrum, </a:t>
            </a:r>
            <a:br>
              <a:rPr lang="en-US" sz="2200" dirty="0"/>
            </a:br>
            <a:r>
              <a:rPr lang="en-US" sz="2200" dirty="0"/>
              <a:t>                                  and Extreme Programming)</a:t>
            </a:r>
          </a:p>
          <a:p>
            <a:pPr marL="0" indent="0">
              <a:buNone/>
            </a:pPr>
            <a:r>
              <a:rPr lang="en-US" sz="2400" dirty="0"/>
              <a:t>4   2020/10/06   </a:t>
            </a:r>
            <a:r>
              <a:rPr lang="zh-TW" altLang="en-US" sz="2400" dirty="0"/>
              <a:t>功能、場景和故事</a:t>
            </a:r>
            <a:r>
              <a:rPr lang="zh-TW" altLang="en-US" sz="2200" dirty="0"/>
              <a:t> </a:t>
            </a:r>
            <a:r>
              <a:rPr lang="en-US" altLang="zh-TW" sz="2200" dirty="0"/>
              <a:t>(</a:t>
            </a:r>
            <a:r>
              <a:rPr lang="en-US" sz="2200" dirty="0"/>
              <a:t>Features, Scenarios, and Stories)</a:t>
            </a:r>
          </a:p>
          <a:p>
            <a:pPr marL="0" indent="0">
              <a:buNone/>
            </a:pPr>
            <a:r>
              <a:rPr lang="en-US" sz="2400" dirty="0"/>
              <a:t>5   2020/10/13   </a:t>
            </a:r>
            <a:r>
              <a:rPr lang="zh-TW" altLang="en-US" sz="2400" dirty="0"/>
              <a:t>軟體架構：</a:t>
            </a:r>
            <a:r>
              <a:rPr lang="zh-TW" altLang="en-US" sz="2200" dirty="0"/>
              <a:t>架構設計、系統分解、分散式架構</a:t>
            </a:r>
            <a:br>
              <a:rPr lang="en-US" altLang="zh-TW" sz="2000" dirty="0"/>
            </a:br>
            <a:r>
              <a:rPr lang="en-US" altLang="zh-TW" sz="2000" dirty="0"/>
              <a:t>                                    </a:t>
            </a:r>
            <a:r>
              <a:rPr lang="en-US" altLang="zh-TW" sz="2200" dirty="0"/>
              <a:t>(</a:t>
            </a:r>
            <a:r>
              <a:rPr lang="en-US" sz="2200" dirty="0"/>
              <a:t>Software Architecture: Architectural design, </a:t>
            </a:r>
            <a:br>
              <a:rPr lang="en-US" sz="2200" dirty="0"/>
            </a:br>
            <a:r>
              <a:rPr lang="en-US" sz="2200" dirty="0"/>
              <a:t>                                  System decomposition, and Distribution architecture)</a:t>
            </a:r>
          </a:p>
          <a:p>
            <a:pPr marL="0" indent="0">
              <a:buNone/>
            </a:pPr>
            <a:r>
              <a:rPr lang="en-US" sz="2400" dirty="0">
                <a:solidFill>
                  <a:schemeClr val="accent5">
                    <a:lumMod val="75000"/>
                  </a:schemeClr>
                </a:solidFill>
              </a:rPr>
              <a:t>6   2020/10/20   </a:t>
            </a:r>
            <a:r>
              <a:rPr lang="zh-TW" altLang="en-US" sz="2400" dirty="0">
                <a:solidFill>
                  <a:schemeClr val="accent5">
                    <a:lumMod val="75000"/>
                  </a:schemeClr>
                </a:solidFill>
              </a:rPr>
              <a:t>軟體工程個案研究 </a:t>
            </a:r>
            <a:r>
              <a:rPr lang="en-US" sz="2400" dirty="0">
                <a:solidFill>
                  <a:schemeClr val="accent5">
                    <a:lumMod val="75000"/>
                  </a:schemeClr>
                </a:solidFill>
              </a:rPr>
              <a:t>I </a:t>
            </a:r>
            <a:br>
              <a:rPr lang="en-US" sz="2400" dirty="0">
                <a:solidFill>
                  <a:schemeClr val="accent5">
                    <a:lumMod val="75000"/>
                  </a:schemeClr>
                </a:solidFill>
              </a:rPr>
            </a:br>
            <a:r>
              <a:rPr lang="en-US" sz="2400" dirty="0">
                <a:solidFill>
                  <a:schemeClr val="accent5">
                    <a:lumMod val="75000"/>
                  </a:schemeClr>
                </a:solidFill>
              </a:rPr>
              <a:t>                              (Case Study on Software Engineering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678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2003466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3887287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736546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002908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4536132" y="1793384"/>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3995936" y="1205737"/>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3665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Unit </a:t>
            </a:r>
            <a:br>
              <a:rPr lang="en-US" sz="2800" b="1" dirty="0">
                <a:latin typeface="+mn-lt"/>
                <a:ea typeface="+mn-ea"/>
              </a:rPr>
            </a:br>
            <a:r>
              <a:rPr lang="en-US" sz="2800" b="1" dirty="0">
                <a:latin typeface="+mn-lt"/>
                <a:ea typeface="+mn-ea"/>
              </a:rPr>
              <a:t>Testing</a:t>
            </a:r>
          </a:p>
        </p:txBody>
      </p:sp>
      <p:sp>
        <p:nvSpPr>
          <p:cNvPr id="13" name="Arc 12">
            <a:extLst>
              <a:ext uri="{FF2B5EF4-FFF2-40B4-BE49-F238E27FC236}">
                <a16:creationId xmlns:a16="http://schemas.microsoft.com/office/drawing/2014/main" id="{B970074F-E481-834A-AD49-3E2F6AE69B34}"/>
              </a:ext>
            </a:extLst>
          </p:cNvPr>
          <p:cNvSpPr/>
          <p:nvPr/>
        </p:nvSpPr>
        <p:spPr>
          <a:xfrm>
            <a:off x="2806040" y="2510155"/>
            <a:ext cx="3566160" cy="3566160"/>
          </a:xfrm>
          <a:prstGeom prst="arc">
            <a:avLst>
              <a:gd name="adj1" fmla="val 11870910"/>
              <a:gd name="adj2" fmla="val 1428111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2806040" y="2510155"/>
            <a:ext cx="3566160" cy="3566160"/>
          </a:xfrm>
          <a:prstGeom prst="arc">
            <a:avLst>
              <a:gd name="adj1" fmla="val 18184479"/>
              <a:gd name="adj2" fmla="val 2069306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2806040" y="2510155"/>
            <a:ext cx="3566160" cy="3566160"/>
          </a:xfrm>
          <a:prstGeom prst="arc">
            <a:avLst>
              <a:gd name="adj1" fmla="val 1136777"/>
              <a:gd name="adj2" fmla="val 378489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2806040" y="2510155"/>
            <a:ext cx="3566160" cy="3566160"/>
          </a:xfrm>
          <a:prstGeom prst="arc">
            <a:avLst>
              <a:gd name="adj1" fmla="val 7389206"/>
              <a:gd name="adj2" fmla="val 987147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5580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Feature</a:t>
            </a:r>
            <a:br>
              <a:rPr lang="en-US" sz="2800" b="1" dirty="0">
                <a:latin typeface="+mn-lt"/>
                <a:ea typeface="+mn-ea"/>
              </a:rPr>
            </a:br>
            <a:r>
              <a:rPr lang="en-US" sz="2800" b="1" dirty="0">
                <a:latin typeface="+mn-lt"/>
                <a:ea typeface="+mn-ea"/>
              </a:rPr>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3665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System</a:t>
            </a:r>
            <a:br>
              <a:rPr lang="en-US" sz="2800" b="1" dirty="0">
                <a:latin typeface="+mn-lt"/>
                <a:ea typeface="+mn-ea"/>
              </a:rPr>
            </a:br>
            <a:r>
              <a:rPr lang="en-US" sz="2800" b="1" dirty="0">
                <a:latin typeface="+mn-lt"/>
                <a:ea typeface="+mn-ea"/>
              </a:rPr>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1835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Release</a:t>
            </a:r>
            <a:br>
              <a:rPr lang="en-US" sz="2800" b="1" dirty="0">
                <a:latin typeface="+mn-lt"/>
                <a:ea typeface="+mn-ea"/>
              </a:rPr>
            </a:br>
            <a:r>
              <a:rPr lang="en-US" sz="2800" b="1" dirty="0">
                <a:latin typeface="+mn-lt"/>
                <a:ea typeface="+mn-ea"/>
              </a:rPr>
              <a:t>Testing</a:t>
            </a:r>
          </a:p>
        </p:txBody>
      </p:sp>
      <p:sp>
        <p:nvSpPr>
          <p:cNvPr id="19" name="Oval 18">
            <a:extLst>
              <a:ext uri="{FF2B5EF4-FFF2-40B4-BE49-F238E27FC236}">
                <a16:creationId xmlns:a16="http://schemas.microsoft.com/office/drawing/2014/main" id="{2DC19CDE-E27C-4340-BC5D-42F86B53D0BE}"/>
              </a:ext>
            </a:extLst>
          </p:cNvPr>
          <p:cNvSpPr/>
          <p:nvPr/>
        </p:nvSpPr>
        <p:spPr>
          <a:xfrm>
            <a:off x="3485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5364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3491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1619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176397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27198"/>
            <a:ext cx="8229600" cy="796738"/>
          </a:xfrm>
        </p:spPr>
        <p:txBody>
          <a:bodyPr/>
          <a:lstStyle/>
          <a:p>
            <a:r>
              <a:rPr lang="en-US" dirty="0">
                <a:solidFill>
                  <a:schemeClr val="tx2"/>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1597925" y="1393449"/>
            <a:ext cx="669819" cy="0"/>
          </a:xfrm>
          <a:prstGeom prst="straightConnector1">
            <a:avLst/>
          </a:prstGeom>
          <a:ln w="1016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1367958"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2339752"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latin typeface="+mn-lt"/>
                <a:ea typeface="+mn-ea"/>
              </a:rPr>
              <a:t>Identify new </a:t>
            </a:r>
            <a:br>
              <a:rPr lang="en-US" sz="2000" b="1" dirty="0">
                <a:latin typeface="+mn-lt"/>
                <a:ea typeface="+mn-ea"/>
              </a:rPr>
            </a:br>
            <a:r>
              <a:rPr lang="en-US" sz="2000" b="1" dirty="0">
                <a:latin typeface="+mn-lt"/>
                <a:ea typeface="+mn-ea"/>
              </a:rPr>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2055912" y="1525871"/>
            <a:ext cx="2560320" cy="2560320"/>
          </a:xfrm>
          <a:prstGeom prst="arc">
            <a:avLst>
              <a:gd name="adj1" fmla="val 6412394"/>
              <a:gd name="adj2" fmla="val 13844082"/>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2192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2055912" y="1525871"/>
            <a:ext cx="2560320" cy="2560320"/>
          </a:xfrm>
          <a:prstGeom prst="arc">
            <a:avLst>
              <a:gd name="adj1" fmla="val 18547087"/>
              <a:gd name="adj2" fmla="val 19641147"/>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2915816" y="2507704"/>
            <a:ext cx="3657600" cy="3657600"/>
          </a:xfrm>
          <a:prstGeom prst="arc">
            <a:avLst>
              <a:gd name="adj1" fmla="val 10272211"/>
              <a:gd name="adj2" fmla="val 1450471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5695528" y="4377631"/>
            <a:ext cx="1828800" cy="1828800"/>
          </a:xfrm>
          <a:prstGeom prst="arc">
            <a:avLst>
              <a:gd name="adj1" fmla="val 884595"/>
              <a:gd name="adj2" fmla="val 2333932"/>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2915816" y="2507704"/>
            <a:ext cx="3657600" cy="3657600"/>
          </a:xfrm>
          <a:prstGeom prst="arc">
            <a:avLst>
              <a:gd name="adj1" fmla="val 18014088"/>
              <a:gd name="adj2" fmla="val 18771691"/>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2915816" y="2507704"/>
            <a:ext cx="3657600" cy="3657600"/>
          </a:xfrm>
          <a:prstGeom prst="arc">
            <a:avLst>
              <a:gd name="adj1" fmla="val 20260350"/>
              <a:gd name="adj2" fmla="val 2101269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2915816" y="2507704"/>
            <a:ext cx="3657600" cy="3657600"/>
          </a:xfrm>
          <a:prstGeom prst="arc">
            <a:avLst>
              <a:gd name="adj1" fmla="val 3297678"/>
              <a:gd name="adj2" fmla="val 894473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5695528" y="4377631"/>
            <a:ext cx="1828800" cy="1828800"/>
          </a:xfrm>
          <a:prstGeom prst="arc">
            <a:avLst>
              <a:gd name="adj1" fmla="val 8374020"/>
              <a:gd name="adj2" fmla="val 9900318"/>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2915816" y="2492896"/>
            <a:ext cx="3657600" cy="3657600"/>
          </a:xfrm>
          <a:prstGeom prst="arc">
            <a:avLst>
              <a:gd name="adj1" fmla="val 513796"/>
              <a:gd name="adj2" fmla="val 1204879"/>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2763610"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latin typeface="+mn-lt"/>
                <a:ea typeface="+mn-ea"/>
              </a:rPr>
              <a:t>Identify partial implementation </a:t>
            </a:r>
          </a:p>
          <a:p>
            <a:pPr algn="ctr">
              <a:defRPr/>
            </a:pPr>
            <a:r>
              <a:rPr lang="en-US" sz="1700" b="1" dirty="0">
                <a:latin typeface="+mn-lt"/>
                <a:ea typeface="+mn-ea"/>
              </a:rPr>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5654052" y="3034498"/>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Write code stub </a:t>
            </a:r>
            <a:br>
              <a:rPr lang="en-US" b="1" dirty="0">
                <a:latin typeface="+mn-lt"/>
                <a:ea typeface="+mn-ea"/>
              </a:rPr>
            </a:br>
            <a:r>
              <a:rPr lang="en-US" b="1" dirty="0">
                <a:latin typeface="+mn-lt"/>
                <a:ea typeface="+mn-ea"/>
              </a:rPr>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6078526" y="3975443"/>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5868325" y="5857335"/>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5072608" y="4916388"/>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2339752" y="4621571"/>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Refactor code </a:t>
            </a:r>
            <a:br>
              <a:rPr lang="en-US" b="1" dirty="0">
                <a:latin typeface="+mn-lt"/>
                <a:ea typeface="+mn-ea"/>
              </a:rPr>
            </a:br>
            <a:r>
              <a:rPr lang="en-US" b="1" dirty="0">
                <a:latin typeface="+mn-lt"/>
                <a:ea typeface="+mn-ea"/>
              </a:rPr>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3147924"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683568"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2771800"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5782158" y="5507940"/>
            <a:ext cx="1229887"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2715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5491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5966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4972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5829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2208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58212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7"/>
            <a:ext cx="8640960" cy="6245225"/>
          </a:xfrm>
        </p:spPr>
        <p:txBody>
          <a:bodyPr/>
          <a:lstStyle/>
          <a:p>
            <a:r>
              <a:rPr lang="en-US" altLang="zh-TW" sz="8000" dirty="0">
                <a:solidFill>
                  <a:srgbClr val="C00000"/>
                </a:solidFill>
              </a:rPr>
              <a:t>DevOps and </a:t>
            </a:r>
            <a:br>
              <a:rPr lang="en-US" altLang="zh-TW" sz="8000" dirty="0">
                <a:solidFill>
                  <a:srgbClr val="C00000"/>
                </a:solidFill>
              </a:rPr>
            </a:br>
            <a:r>
              <a:rPr lang="en-US" altLang="zh-TW" sz="8000" dirty="0">
                <a:solidFill>
                  <a:srgbClr val="C00000"/>
                </a:solidFill>
              </a:rPr>
              <a:t>Code Management: </a:t>
            </a:r>
            <a:br>
              <a:rPr lang="en-US" altLang="zh-TW" sz="8000" dirty="0">
                <a:solidFill>
                  <a:srgbClr val="C00000"/>
                </a:solidFill>
              </a:rPr>
            </a:br>
            <a:r>
              <a:rPr lang="en-US" altLang="zh-TW" sz="8000" dirty="0">
                <a:solidFill>
                  <a:srgbClr val="C00000"/>
                </a:solidFill>
              </a:rPr>
              <a:t>Code management and </a:t>
            </a:r>
            <a:br>
              <a:rPr lang="en-US" altLang="zh-TW" sz="8000" dirty="0">
                <a:solidFill>
                  <a:srgbClr val="C00000"/>
                </a:solidFill>
              </a:rPr>
            </a:br>
            <a:r>
              <a:rPr lang="en-US" altLang="zh-TW" sz="8000" dirty="0">
                <a:solidFill>
                  <a:srgbClr val="C00000"/>
                </a:solidFill>
              </a:rPr>
              <a:t>DevOps automation</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Tree>
    <p:extLst>
      <p:ext uri="{BB962C8B-B14F-4D97-AF65-F5344CB8AC3E}">
        <p14:creationId xmlns:p14="http://schemas.microsoft.com/office/powerpoint/2010/main" val="1089360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Source code management</a:t>
            </a:r>
          </a:p>
          <a:p>
            <a:r>
              <a:rPr lang="en-US" sz="4400" b="1" dirty="0"/>
              <a:t>DevOps automation</a:t>
            </a:r>
          </a:p>
          <a:p>
            <a:r>
              <a:rPr lang="en-US" sz="4400" b="1" dirty="0"/>
              <a:t>DevOps measurement</a:t>
            </a:r>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Tree>
    <p:extLst>
      <p:ext uri="{BB962C8B-B14F-4D97-AF65-F5344CB8AC3E}">
        <p14:creationId xmlns:p14="http://schemas.microsoft.com/office/powerpoint/2010/main" val="420454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Traditionally, separate teams were responsible </a:t>
            </a:r>
            <a:r>
              <a:rPr lang="en-US" sz="2800" dirty="0">
                <a:solidFill>
                  <a:srgbClr val="FF0000"/>
                </a:solidFill>
              </a:rPr>
              <a:t>software development</a:t>
            </a:r>
            <a:r>
              <a:rPr lang="en-US" sz="2800" dirty="0"/>
              <a:t>, </a:t>
            </a:r>
            <a:r>
              <a:rPr lang="en-US" sz="2800" dirty="0">
                <a:solidFill>
                  <a:srgbClr val="FF0000"/>
                </a:solidFill>
              </a:rPr>
              <a:t>software release </a:t>
            </a:r>
            <a:r>
              <a:rPr lang="en-US" sz="2800" dirty="0"/>
              <a:t>and </a:t>
            </a:r>
            <a:r>
              <a:rPr lang="en-US" sz="2800" dirty="0">
                <a:solidFill>
                  <a:srgbClr val="FF0000"/>
                </a:solidFill>
              </a:rPr>
              <a:t>software support</a:t>
            </a:r>
            <a:r>
              <a:rPr lang="en-US" sz="2800" dirty="0"/>
              <a:t>. </a:t>
            </a:r>
          </a:p>
          <a:p>
            <a:r>
              <a:rPr lang="en-US" sz="2800" dirty="0"/>
              <a:t>The </a:t>
            </a:r>
            <a:r>
              <a:rPr lang="en-US" sz="2800" dirty="0">
                <a:solidFill>
                  <a:srgbClr val="FF0000"/>
                </a:solidFill>
              </a:rPr>
              <a:t>development team </a:t>
            </a:r>
            <a:r>
              <a:rPr lang="en-US" sz="2800" dirty="0"/>
              <a:t>passed over a </a:t>
            </a:r>
            <a:r>
              <a:rPr lang="en-US" sz="2800" dirty="0">
                <a:solidFill>
                  <a:srgbClr val="FF0000"/>
                </a:solidFill>
              </a:rPr>
              <a:t>‘final’ version</a:t>
            </a:r>
            <a:r>
              <a:rPr lang="en-US" sz="2800" dirty="0"/>
              <a:t> of the software to a </a:t>
            </a:r>
            <a:r>
              <a:rPr lang="en-US" sz="2800" dirty="0">
                <a:solidFill>
                  <a:srgbClr val="FF0000"/>
                </a:solidFill>
              </a:rPr>
              <a:t>release team</a:t>
            </a:r>
            <a:r>
              <a:rPr lang="en-US" sz="2800" dirty="0"/>
              <a:t>. </a:t>
            </a:r>
          </a:p>
          <a:p>
            <a:pPr lvl="1"/>
            <a:r>
              <a:rPr lang="en-US" sz="2400" dirty="0"/>
              <a:t>Built a release version, tested this and prepared release documentation before releasing the software to customers. </a:t>
            </a:r>
          </a:p>
          <a:p>
            <a:r>
              <a:rPr lang="en-US" sz="2800" dirty="0"/>
              <a:t>A third team was responsible for providing </a:t>
            </a:r>
            <a:r>
              <a:rPr lang="en-US" sz="2800" dirty="0">
                <a:solidFill>
                  <a:srgbClr val="FF0000"/>
                </a:solidFill>
              </a:rPr>
              <a:t>customer support</a:t>
            </a:r>
            <a:r>
              <a:rPr lang="en-US" sz="2800" dirty="0"/>
              <a:t>.</a:t>
            </a:r>
          </a:p>
          <a:p>
            <a:pPr lvl="1"/>
            <a:r>
              <a:rPr lang="en-US" sz="2400" dirty="0"/>
              <a:t>The original development team were sometimes also responsible for implementing software changes. </a:t>
            </a:r>
          </a:p>
          <a:p>
            <a:pPr lvl="1"/>
            <a:r>
              <a:rPr lang="en-US" sz="2400" dirty="0"/>
              <a:t>Alternatively, the software may have been maintained by a separate ‘maintenance team’.</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support</a:t>
            </a:r>
          </a:p>
        </p:txBody>
      </p:sp>
    </p:spTree>
    <p:extLst>
      <p:ext uri="{BB962C8B-B14F-4D97-AF65-F5344CB8AC3E}">
        <p14:creationId xmlns:p14="http://schemas.microsoft.com/office/powerpoint/2010/main" val="113201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2020/10/27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400" dirty="0"/>
              <a:t>(Cloud-Based Software: </a:t>
            </a:r>
            <a:r>
              <a:rPr lang="en-US" altLang="zh-TW" sz="2200" dirty="0"/>
              <a:t>Virtualization and containers,</a:t>
            </a:r>
            <a:br>
              <a:rPr lang="en-US" altLang="zh-TW" sz="2200" dirty="0"/>
            </a:br>
            <a:r>
              <a:rPr lang="en-US" altLang="zh-TW" sz="2200" dirty="0"/>
              <a:t>                                  Everything as a service, Software as a service)</a:t>
            </a:r>
          </a:p>
          <a:p>
            <a:pPr marL="0" indent="0">
              <a:buNone/>
            </a:pPr>
            <a:r>
              <a:rPr lang="en-US" altLang="zh-TW" sz="2400" dirty="0"/>
              <a:t>8   2020/11/03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chemeClr val="accent6">
                    <a:lumMod val="75000"/>
                  </a:schemeClr>
                </a:solidFill>
              </a:rPr>
              <a:t>9   2020/11/10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10   2020/11/17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200" dirty="0"/>
              <a:t>(Microservices Architecture: RESTful services, </a:t>
            </a:r>
            <a:br>
              <a:rPr lang="en-US" altLang="zh-TW" sz="2200" dirty="0"/>
            </a:br>
            <a:r>
              <a:rPr lang="en-US" altLang="zh-TW" sz="2200" dirty="0"/>
              <a:t>                                     Service deployment)</a:t>
            </a:r>
          </a:p>
          <a:p>
            <a:pPr marL="0" indent="0">
              <a:buNone/>
            </a:pPr>
            <a:r>
              <a:rPr lang="en-US" altLang="zh-TW" sz="2400" dirty="0">
                <a:solidFill>
                  <a:schemeClr val="accent3">
                    <a:lumMod val="75000"/>
                  </a:schemeClr>
                </a:solidFill>
              </a:rPr>
              <a:t>11   2020/11/24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12   2020/12/01   </a:t>
            </a:r>
            <a:r>
              <a:rPr lang="zh-TW" altLang="en-US" sz="2400" dirty="0"/>
              <a:t>安全和隱私 </a:t>
            </a:r>
            <a:r>
              <a:rPr lang="en-US" altLang="zh-TW" sz="2400" dirty="0"/>
              <a:t>(Security and Privacy)</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224136"/>
          </a:xfrm>
        </p:spPr>
        <p:txBody>
          <a:bodyPr/>
          <a:lstStyle/>
          <a:p>
            <a:r>
              <a:rPr lang="en-US" dirty="0">
                <a:solidFill>
                  <a:schemeClr val="tx2"/>
                </a:solidFill>
              </a:rPr>
              <a:t>Software Development, </a:t>
            </a:r>
            <a:br>
              <a:rPr lang="en-US" dirty="0">
                <a:solidFill>
                  <a:schemeClr val="tx2"/>
                </a:solidFill>
              </a:rPr>
            </a:br>
            <a:r>
              <a:rPr lang="en-US" dirty="0">
                <a:solidFill>
                  <a:schemeClr val="tx2"/>
                </a:solidFill>
              </a:rPr>
              <a:t>release and support</a:t>
            </a:r>
          </a:p>
        </p:txBody>
      </p:sp>
      <p:sp>
        <p:nvSpPr>
          <p:cNvPr id="8" name="Rounded Rectangle 7">
            <a:extLst>
              <a:ext uri="{FF2B5EF4-FFF2-40B4-BE49-F238E27FC236}">
                <a16:creationId xmlns:a16="http://schemas.microsoft.com/office/drawing/2014/main" id="{28D71C4F-1195-2947-A31E-17D1CEB12F7D}"/>
              </a:ext>
            </a:extLst>
          </p:cNvPr>
          <p:cNvSpPr>
            <a:spLocks noChangeArrowheads="1"/>
          </p:cNvSpPr>
          <p:nvPr/>
        </p:nvSpPr>
        <p:spPr bwMode="auto">
          <a:xfrm>
            <a:off x="518864" y="3198491"/>
            <a:ext cx="2396952" cy="950146"/>
          </a:xfrm>
          <a:prstGeom prst="roundRect">
            <a:avLst>
              <a:gd name="adj" fmla="val 1346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Software</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Development</a:t>
            </a:r>
          </a:p>
        </p:txBody>
      </p:sp>
      <p:sp>
        <p:nvSpPr>
          <p:cNvPr id="9" name="Oval 8">
            <a:extLst>
              <a:ext uri="{FF2B5EF4-FFF2-40B4-BE49-F238E27FC236}">
                <a16:creationId xmlns:a16="http://schemas.microsoft.com/office/drawing/2014/main" id="{000B2408-C952-BD49-89F4-F0BCE48B4754}"/>
              </a:ext>
            </a:extLst>
          </p:cNvPr>
          <p:cNvSpPr/>
          <p:nvPr/>
        </p:nvSpPr>
        <p:spPr>
          <a:xfrm>
            <a:off x="2554408" y="1631238"/>
            <a:ext cx="4035184" cy="1173924"/>
          </a:xfrm>
          <a:prstGeom prst="ellipse">
            <a:avLst/>
          </a:prstGeom>
          <a:solidFill>
            <a:srgbClr val="FF8AD8">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800" b="1" dirty="0">
                <a:solidFill>
                  <a:schemeClr val="tx1"/>
                </a:solidFill>
              </a:rPr>
              <a:t>Problem and bug </a:t>
            </a:r>
            <a:br>
              <a:rPr lang="en-US" sz="2800" b="1" dirty="0">
                <a:solidFill>
                  <a:schemeClr val="tx1"/>
                </a:solidFill>
              </a:rPr>
            </a:br>
            <a:r>
              <a:rPr lang="en-US" sz="2800" b="1" dirty="0">
                <a:solidFill>
                  <a:schemeClr val="tx1"/>
                </a:solidFill>
              </a:rPr>
              <a:t>reports</a:t>
            </a:r>
          </a:p>
        </p:txBody>
      </p:sp>
      <p:cxnSp>
        <p:nvCxnSpPr>
          <p:cNvPr id="10" name="Straight Arrow Connector 9">
            <a:extLst>
              <a:ext uri="{FF2B5EF4-FFF2-40B4-BE49-F238E27FC236}">
                <a16:creationId xmlns:a16="http://schemas.microsoft.com/office/drawing/2014/main" id="{F743E63C-A225-0640-90F6-FB141E32C7E6}"/>
              </a:ext>
            </a:extLst>
          </p:cNvPr>
          <p:cNvCxnSpPr>
            <a:cxnSpLocks/>
            <a:stCxn id="8" idx="2"/>
            <a:endCxn id="14" idx="0"/>
          </p:cNvCxnSpPr>
          <p:nvPr/>
        </p:nvCxnSpPr>
        <p:spPr>
          <a:xfrm flipH="1">
            <a:off x="1709681" y="4148637"/>
            <a:ext cx="7659" cy="770484"/>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11" name="Elbow Connector 10">
            <a:extLst>
              <a:ext uri="{FF2B5EF4-FFF2-40B4-BE49-F238E27FC236}">
                <a16:creationId xmlns:a16="http://schemas.microsoft.com/office/drawing/2014/main" id="{E1622303-2BE4-E64F-BF98-158CE5E34602}"/>
              </a:ext>
            </a:extLst>
          </p:cNvPr>
          <p:cNvCxnSpPr>
            <a:cxnSpLocks/>
            <a:stCxn id="9" idx="2"/>
            <a:endCxn id="8" idx="0"/>
          </p:cNvCxnSpPr>
          <p:nvPr/>
        </p:nvCxnSpPr>
        <p:spPr>
          <a:xfrm rot="10800000" flipV="1">
            <a:off x="1717340" y="2218199"/>
            <a:ext cx="837068" cy="980291"/>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53531F81-5317-4844-9764-1ED3B112F981}"/>
              </a:ext>
            </a:extLst>
          </p:cNvPr>
          <p:cNvSpPr>
            <a:spLocks noChangeArrowheads="1"/>
          </p:cNvSpPr>
          <p:nvPr/>
        </p:nvSpPr>
        <p:spPr bwMode="auto">
          <a:xfrm>
            <a:off x="3363180" y="3198491"/>
            <a:ext cx="2396952" cy="950146"/>
          </a:xfrm>
          <a:prstGeom prst="roundRect">
            <a:avLst>
              <a:gd name="adj" fmla="val 1346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Software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Release</a:t>
            </a:r>
          </a:p>
        </p:txBody>
      </p:sp>
      <p:sp>
        <p:nvSpPr>
          <p:cNvPr id="13" name="Rounded Rectangle 12">
            <a:extLst>
              <a:ext uri="{FF2B5EF4-FFF2-40B4-BE49-F238E27FC236}">
                <a16:creationId xmlns:a16="http://schemas.microsoft.com/office/drawing/2014/main" id="{BD9AE239-6545-CE41-92C9-4352FFFB5409}"/>
              </a:ext>
            </a:extLst>
          </p:cNvPr>
          <p:cNvSpPr>
            <a:spLocks noChangeArrowheads="1"/>
          </p:cNvSpPr>
          <p:nvPr/>
        </p:nvSpPr>
        <p:spPr bwMode="auto">
          <a:xfrm>
            <a:off x="6207496" y="3198491"/>
            <a:ext cx="2396952" cy="950146"/>
          </a:xfrm>
          <a:prstGeom prst="roundRect">
            <a:avLst>
              <a:gd name="adj" fmla="val 1346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FF0000"/>
                </a:solidFill>
                <a:latin typeface="Calibri" panose="020F0502020204030204" pitchFamily="34" charset="0"/>
                <a:cs typeface="Calibri" panose="020F0502020204030204" pitchFamily="34" charset="0"/>
              </a:rPr>
              <a:t>Software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Support</a:t>
            </a:r>
          </a:p>
        </p:txBody>
      </p:sp>
      <p:sp>
        <p:nvSpPr>
          <p:cNvPr id="14" name="Oval 13">
            <a:extLst>
              <a:ext uri="{FF2B5EF4-FFF2-40B4-BE49-F238E27FC236}">
                <a16:creationId xmlns:a16="http://schemas.microsoft.com/office/drawing/2014/main" id="{4F4EFD7C-8FFB-614D-9872-0FBA4FD1CEF5}"/>
              </a:ext>
            </a:extLst>
          </p:cNvPr>
          <p:cNvSpPr/>
          <p:nvPr/>
        </p:nvSpPr>
        <p:spPr>
          <a:xfrm>
            <a:off x="395535" y="4919121"/>
            <a:ext cx="2628292" cy="1462207"/>
          </a:xfrm>
          <a:prstGeom prst="ellipse">
            <a:avLst/>
          </a:prstGeom>
          <a:solidFill>
            <a:schemeClr val="tx2">
              <a:lumMod val="20000"/>
              <a:lumOff val="80000"/>
              <a:alpha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b="1" dirty="0">
                <a:solidFill>
                  <a:schemeClr val="tx1"/>
                </a:solidFill>
              </a:rPr>
              <a:t>Tested software </a:t>
            </a:r>
            <a:br>
              <a:rPr lang="en-US" sz="2000" b="1" dirty="0">
                <a:solidFill>
                  <a:schemeClr val="tx1"/>
                </a:solidFill>
              </a:rPr>
            </a:br>
            <a:r>
              <a:rPr lang="en-US" sz="2000" b="1" dirty="0">
                <a:solidFill>
                  <a:schemeClr val="tx1"/>
                </a:solidFill>
              </a:rPr>
              <a:t>ready for release</a:t>
            </a:r>
          </a:p>
        </p:txBody>
      </p:sp>
      <p:sp>
        <p:nvSpPr>
          <p:cNvPr id="15" name="Oval 14">
            <a:extLst>
              <a:ext uri="{FF2B5EF4-FFF2-40B4-BE49-F238E27FC236}">
                <a16:creationId xmlns:a16="http://schemas.microsoft.com/office/drawing/2014/main" id="{38075E25-0626-6047-89C5-C1CF4701E76C}"/>
              </a:ext>
            </a:extLst>
          </p:cNvPr>
          <p:cNvSpPr/>
          <p:nvPr/>
        </p:nvSpPr>
        <p:spPr>
          <a:xfrm>
            <a:off x="3239852" y="4919121"/>
            <a:ext cx="2628292" cy="1462207"/>
          </a:xfrm>
          <a:prstGeom prst="ellipse">
            <a:avLst/>
          </a:prstGeom>
          <a:solidFill>
            <a:schemeClr val="tx2">
              <a:lumMod val="20000"/>
              <a:lumOff val="80000"/>
              <a:alpha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000" b="1" dirty="0">
                <a:solidFill>
                  <a:schemeClr val="tx1"/>
                </a:solidFill>
              </a:rPr>
              <a:t>Deployed software </a:t>
            </a:r>
            <a:br>
              <a:rPr lang="en-US" sz="2000" b="1" dirty="0">
                <a:solidFill>
                  <a:schemeClr val="tx1"/>
                </a:solidFill>
              </a:rPr>
            </a:br>
            <a:r>
              <a:rPr lang="en-US" sz="2000" b="1" dirty="0">
                <a:solidFill>
                  <a:schemeClr val="tx1"/>
                </a:solidFill>
              </a:rPr>
              <a:t>ready for use</a:t>
            </a:r>
          </a:p>
        </p:txBody>
      </p:sp>
      <p:cxnSp>
        <p:nvCxnSpPr>
          <p:cNvPr id="20" name="Elbow Connector 19">
            <a:extLst>
              <a:ext uri="{FF2B5EF4-FFF2-40B4-BE49-F238E27FC236}">
                <a16:creationId xmlns:a16="http://schemas.microsoft.com/office/drawing/2014/main" id="{E1703FAB-DB11-FD47-B39B-498F55441584}"/>
              </a:ext>
            </a:extLst>
          </p:cNvPr>
          <p:cNvCxnSpPr>
            <a:cxnSpLocks/>
            <a:stCxn id="13" idx="0"/>
            <a:endCxn id="9" idx="6"/>
          </p:cNvCxnSpPr>
          <p:nvPr/>
        </p:nvCxnSpPr>
        <p:spPr>
          <a:xfrm rot="16200000" flipV="1">
            <a:off x="6507637" y="2300156"/>
            <a:ext cx="980291" cy="81638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AE41FFE-7846-7740-8638-628A9B1F69AA}"/>
              </a:ext>
            </a:extLst>
          </p:cNvPr>
          <p:cNvCxnSpPr>
            <a:cxnSpLocks/>
            <a:stCxn id="14" idx="7"/>
          </p:cNvCxnSpPr>
          <p:nvPr/>
        </p:nvCxnSpPr>
        <p:spPr>
          <a:xfrm flipV="1">
            <a:off x="2638923" y="4148640"/>
            <a:ext cx="936493" cy="984616"/>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C608A26-26C0-F743-A595-DDC4A14A6C5B}"/>
              </a:ext>
            </a:extLst>
          </p:cNvPr>
          <p:cNvCxnSpPr>
            <a:cxnSpLocks/>
            <a:stCxn id="12" idx="2"/>
            <a:endCxn id="15" idx="0"/>
          </p:cNvCxnSpPr>
          <p:nvPr/>
        </p:nvCxnSpPr>
        <p:spPr>
          <a:xfrm flipH="1">
            <a:off x="4553998" y="4148637"/>
            <a:ext cx="7658" cy="770484"/>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F9AED09-E980-4E42-96EF-9FD0C19098E8}"/>
              </a:ext>
            </a:extLst>
          </p:cNvPr>
          <p:cNvCxnSpPr>
            <a:cxnSpLocks/>
            <a:stCxn id="15" idx="7"/>
          </p:cNvCxnSpPr>
          <p:nvPr/>
        </p:nvCxnSpPr>
        <p:spPr>
          <a:xfrm flipV="1">
            <a:off x="5483240" y="4148638"/>
            <a:ext cx="924963" cy="984618"/>
          </a:xfrm>
          <a:prstGeom prst="straightConnector1">
            <a:avLst/>
          </a:prstGeom>
          <a:ln w="28575">
            <a:solidFill>
              <a:schemeClr val="tx1"/>
            </a:solidFill>
            <a:headEnd type="none"/>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4563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There are inevitable </a:t>
            </a:r>
            <a:r>
              <a:rPr lang="en-US" dirty="0">
                <a:solidFill>
                  <a:srgbClr val="FF0000"/>
                </a:solidFill>
              </a:rPr>
              <a:t>delays</a:t>
            </a:r>
            <a:r>
              <a:rPr lang="en-US" dirty="0"/>
              <a:t> and </a:t>
            </a:r>
            <a:r>
              <a:rPr lang="en-US" dirty="0">
                <a:solidFill>
                  <a:srgbClr val="FF0000"/>
                </a:solidFill>
              </a:rPr>
              <a:t>overheads</a:t>
            </a:r>
            <a:r>
              <a:rPr lang="en-US" dirty="0"/>
              <a:t> in the </a:t>
            </a:r>
            <a:r>
              <a:rPr lang="en-US" dirty="0">
                <a:solidFill>
                  <a:srgbClr val="FF0000"/>
                </a:solidFill>
              </a:rPr>
              <a:t>traditional support model</a:t>
            </a:r>
            <a:r>
              <a:rPr lang="en-US" dirty="0"/>
              <a:t>. </a:t>
            </a:r>
          </a:p>
          <a:p>
            <a:r>
              <a:rPr lang="en-US" dirty="0"/>
              <a:t>To </a:t>
            </a:r>
            <a:r>
              <a:rPr lang="en-US" dirty="0">
                <a:solidFill>
                  <a:srgbClr val="FF0000"/>
                </a:solidFill>
              </a:rPr>
              <a:t>speed up the release and support processes</a:t>
            </a:r>
            <a:r>
              <a:rPr lang="en-US" dirty="0"/>
              <a:t>, an alternative approach called </a:t>
            </a:r>
            <a:r>
              <a:rPr lang="en-US" dirty="0">
                <a:solidFill>
                  <a:srgbClr val="FF0000"/>
                </a:solidFill>
              </a:rPr>
              <a:t>DevOps</a:t>
            </a:r>
            <a:r>
              <a:rPr lang="en-US" dirty="0"/>
              <a:t> </a:t>
            </a:r>
            <a:r>
              <a:rPr lang="en-US" dirty="0">
                <a:solidFill>
                  <a:srgbClr val="FF0000"/>
                </a:solidFill>
              </a:rPr>
              <a:t>(</a:t>
            </a:r>
            <a:r>
              <a:rPr lang="en-US" dirty="0" err="1">
                <a:solidFill>
                  <a:srgbClr val="FF0000"/>
                </a:solidFill>
              </a:rPr>
              <a:t>Development+Operations</a:t>
            </a:r>
            <a:r>
              <a:rPr lang="en-US" dirty="0">
                <a:solidFill>
                  <a:srgbClr val="FF0000"/>
                </a:solidFill>
              </a:rPr>
              <a:t>) </a:t>
            </a:r>
            <a:r>
              <a:rPr lang="en-US" dirty="0"/>
              <a:t>has been developed.</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a:t>
            </a:r>
          </a:p>
        </p:txBody>
      </p:sp>
    </p:spTree>
    <p:extLst>
      <p:ext uri="{BB962C8B-B14F-4D97-AF65-F5344CB8AC3E}">
        <p14:creationId xmlns:p14="http://schemas.microsoft.com/office/powerpoint/2010/main" val="2952482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Three factors </a:t>
            </a:r>
            <a:r>
              <a:rPr lang="en-US" dirty="0"/>
              <a:t>led to the development and widespread adoption of </a:t>
            </a:r>
            <a:r>
              <a:rPr lang="en-US" dirty="0">
                <a:solidFill>
                  <a:srgbClr val="FF0000"/>
                </a:solidFill>
              </a:rPr>
              <a:t>DevOps</a:t>
            </a:r>
            <a:r>
              <a:rPr lang="en-US" dirty="0"/>
              <a:t>:</a:t>
            </a:r>
          </a:p>
          <a:p>
            <a:pPr lvl="1"/>
            <a:r>
              <a:rPr lang="en-US" sz="2500" dirty="0">
                <a:solidFill>
                  <a:srgbClr val="FF0000"/>
                </a:solidFill>
              </a:rPr>
              <a:t>Agile software engineering </a:t>
            </a:r>
            <a:r>
              <a:rPr lang="en-US" sz="2500" dirty="0"/>
              <a:t>reduced the development time for software, but the traditional release process introduced a bottleneck between development and deployment.  </a:t>
            </a:r>
          </a:p>
          <a:p>
            <a:pPr lvl="1"/>
            <a:r>
              <a:rPr lang="en-US" sz="2500" dirty="0">
                <a:solidFill>
                  <a:srgbClr val="FF0000"/>
                </a:solidFill>
              </a:rPr>
              <a:t>Amazon re-engineered </a:t>
            </a:r>
            <a:r>
              <a:rPr lang="en-US" sz="2500" dirty="0"/>
              <a:t>their </a:t>
            </a:r>
            <a:r>
              <a:rPr lang="en-US" sz="2500" dirty="0">
                <a:solidFill>
                  <a:srgbClr val="FF0000"/>
                </a:solidFill>
              </a:rPr>
              <a:t>software</a:t>
            </a:r>
            <a:r>
              <a:rPr lang="en-US" sz="2500" dirty="0"/>
              <a:t> around </a:t>
            </a:r>
            <a:r>
              <a:rPr lang="en-US" sz="2500" dirty="0">
                <a:solidFill>
                  <a:srgbClr val="FF0000"/>
                </a:solidFill>
              </a:rPr>
              <a:t>services</a:t>
            </a:r>
            <a:r>
              <a:rPr lang="en-US" sz="2500" dirty="0"/>
              <a:t> and introduced an approach in which a service was developed and supported by the same team. Amazon’s claim that this led to significant improvements in reliability was widely publicized.</a:t>
            </a:r>
          </a:p>
          <a:p>
            <a:pPr lvl="1"/>
            <a:r>
              <a:rPr lang="en-US" sz="2500" dirty="0"/>
              <a:t>It became possible to </a:t>
            </a:r>
            <a:r>
              <a:rPr lang="en-US" sz="2500" dirty="0">
                <a:solidFill>
                  <a:srgbClr val="FF0000"/>
                </a:solidFill>
              </a:rPr>
              <a:t>release software as a service</a:t>
            </a:r>
            <a:r>
              <a:rPr lang="en-US" sz="2500" dirty="0"/>
              <a:t>, </a:t>
            </a:r>
            <a:r>
              <a:rPr lang="en-US" sz="2500" dirty="0">
                <a:solidFill>
                  <a:srgbClr val="FF0000"/>
                </a:solidFill>
              </a:rPr>
              <a:t>running on a public or private cloud</a:t>
            </a:r>
            <a:r>
              <a:rPr lang="en-US" sz="2500" dirty="0"/>
              <a:t>. Software products did not have to be released to users on physical media or downloads.</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a:t>
            </a:r>
          </a:p>
        </p:txBody>
      </p:sp>
    </p:spTree>
    <p:extLst>
      <p:ext uri="{BB962C8B-B14F-4D97-AF65-F5344CB8AC3E}">
        <p14:creationId xmlns:p14="http://schemas.microsoft.com/office/powerpoint/2010/main" val="2935097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sz="7200" dirty="0">
                <a:solidFill>
                  <a:schemeClr val="tx2"/>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3200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2188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4211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3491557"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2195736"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5282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1652001"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080665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700" b="1" dirty="0">
                <a:solidFill>
                  <a:srgbClr val="FF0000"/>
                </a:solidFill>
              </a:rPr>
              <a:t>Everyone is responsible for everything</a:t>
            </a:r>
            <a:br>
              <a:rPr lang="en-US" sz="2600" dirty="0"/>
            </a:br>
            <a:r>
              <a:rPr lang="en-US" sz="2600" dirty="0"/>
              <a:t>All team members have joint responsibility for developing, delivering and supporting the software.</a:t>
            </a:r>
          </a:p>
          <a:p>
            <a:r>
              <a:rPr lang="en-US" sz="2700" b="1" dirty="0">
                <a:solidFill>
                  <a:srgbClr val="FF0000"/>
                </a:solidFill>
              </a:rPr>
              <a:t>Everything that can be automated should be automated</a:t>
            </a:r>
            <a:br>
              <a:rPr lang="en-US" sz="2600" dirty="0"/>
            </a:br>
            <a:r>
              <a:rPr lang="en-US" sz="2600" dirty="0"/>
              <a:t>All activities involved in testing, deployment and support should be automated if it is possible to do so. There should be minimal manual involvement in deploying software.</a:t>
            </a:r>
          </a:p>
          <a:p>
            <a:r>
              <a:rPr lang="en-US" sz="2700" b="1" dirty="0">
                <a:solidFill>
                  <a:srgbClr val="FF0000"/>
                </a:solidFill>
              </a:rPr>
              <a:t>Measure first, change later</a:t>
            </a:r>
            <a:br>
              <a:rPr lang="en-US" sz="2600" dirty="0"/>
            </a:br>
            <a:r>
              <a:rPr lang="en-US" sz="2600" dirty="0"/>
              <a:t>DevOps should be driven by a measurement program where you collect data about the system and its operation. You then use the collected data to inform decisions about changing DevOps processes and tools.</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 principles</a:t>
            </a:r>
          </a:p>
        </p:txBody>
      </p:sp>
    </p:spTree>
    <p:extLst>
      <p:ext uri="{BB962C8B-B14F-4D97-AF65-F5344CB8AC3E}">
        <p14:creationId xmlns:p14="http://schemas.microsoft.com/office/powerpoint/2010/main" val="344455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Benefits of DevOps</a:t>
            </a:r>
          </a:p>
        </p:txBody>
      </p:sp>
      <p:sp>
        <p:nvSpPr>
          <p:cNvPr id="7" name="Rounded Rectangle 6">
            <a:extLst>
              <a:ext uri="{FF2B5EF4-FFF2-40B4-BE49-F238E27FC236}">
                <a16:creationId xmlns:a16="http://schemas.microsoft.com/office/drawing/2014/main" id="{C825765D-DC19-6140-B2ED-535C543D58A6}"/>
              </a:ext>
            </a:extLst>
          </p:cNvPr>
          <p:cNvSpPr>
            <a:spLocks noChangeArrowheads="1"/>
          </p:cNvSpPr>
          <p:nvPr/>
        </p:nvSpPr>
        <p:spPr bwMode="auto">
          <a:xfrm>
            <a:off x="263174" y="1124744"/>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Faster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deployment</a:t>
            </a:r>
          </a:p>
        </p:txBody>
      </p:sp>
      <p:sp>
        <p:nvSpPr>
          <p:cNvPr id="8" name="Rounded Rectangle 7">
            <a:extLst>
              <a:ext uri="{FF2B5EF4-FFF2-40B4-BE49-F238E27FC236}">
                <a16:creationId xmlns:a16="http://schemas.microsoft.com/office/drawing/2014/main" id="{4417C560-35F2-BA46-9FAF-C227E74A1A20}"/>
              </a:ext>
            </a:extLst>
          </p:cNvPr>
          <p:cNvSpPr>
            <a:spLocks noChangeArrowheads="1"/>
          </p:cNvSpPr>
          <p:nvPr/>
        </p:nvSpPr>
        <p:spPr bwMode="auto">
          <a:xfrm>
            <a:off x="263174" y="2468456"/>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Reduced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risk</a:t>
            </a:r>
          </a:p>
        </p:txBody>
      </p:sp>
      <p:sp>
        <p:nvSpPr>
          <p:cNvPr id="9" name="Rounded Rectangle 8">
            <a:extLst>
              <a:ext uri="{FF2B5EF4-FFF2-40B4-BE49-F238E27FC236}">
                <a16:creationId xmlns:a16="http://schemas.microsoft.com/office/drawing/2014/main" id="{12C827C5-671D-3B45-881F-FA63A35B824F}"/>
              </a:ext>
            </a:extLst>
          </p:cNvPr>
          <p:cNvSpPr>
            <a:spLocks noChangeArrowheads="1"/>
          </p:cNvSpPr>
          <p:nvPr/>
        </p:nvSpPr>
        <p:spPr bwMode="auto">
          <a:xfrm>
            <a:off x="263174" y="3812168"/>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Faster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repair</a:t>
            </a:r>
          </a:p>
        </p:txBody>
      </p:sp>
      <p:sp>
        <p:nvSpPr>
          <p:cNvPr id="10" name="Rounded Rectangle 9">
            <a:extLst>
              <a:ext uri="{FF2B5EF4-FFF2-40B4-BE49-F238E27FC236}">
                <a16:creationId xmlns:a16="http://schemas.microsoft.com/office/drawing/2014/main" id="{DCF47564-C189-4441-9A14-E3CD5D9EE9C7}"/>
              </a:ext>
            </a:extLst>
          </p:cNvPr>
          <p:cNvSpPr>
            <a:spLocks noChangeArrowheads="1"/>
          </p:cNvSpPr>
          <p:nvPr/>
        </p:nvSpPr>
        <p:spPr bwMode="auto">
          <a:xfrm>
            <a:off x="263174" y="5155881"/>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More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productive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teams</a:t>
            </a:r>
          </a:p>
        </p:txBody>
      </p:sp>
      <p:sp>
        <p:nvSpPr>
          <p:cNvPr id="11" name="Rounded Rectangle 10">
            <a:extLst>
              <a:ext uri="{FF2B5EF4-FFF2-40B4-BE49-F238E27FC236}">
                <a16:creationId xmlns:a16="http://schemas.microsoft.com/office/drawing/2014/main" id="{E470CB70-6E5B-AF4F-930F-4EAE1539BFDA}"/>
              </a:ext>
            </a:extLst>
          </p:cNvPr>
          <p:cNvSpPr>
            <a:spLocks noChangeArrowheads="1"/>
          </p:cNvSpPr>
          <p:nvPr/>
        </p:nvSpPr>
        <p:spPr bwMode="auto">
          <a:xfrm>
            <a:off x="2686115" y="1137909"/>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000" dirty="0">
                <a:latin typeface="Calibri" panose="020F0502020204030204" pitchFamily="34" charset="0"/>
                <a:cs typeface="Calibri" panose="020F0502020204030204" pitchFamily="34" charset="0"/>
              </a:rPr>
              <a:t>Software can be deployed to production more quickly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because communication delays between the people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involved in the process are dramatically reduced.</a:t>
            </a:r>
          </a:p>
        </p:txBody>
      </p:sp>
      <p:sp>
        <p:nvSpPr>
          <p:cNvPr id="12" name="Rounded Rectangle 11">
            <a:extLst>
              <a:ext uri="{FF2B5EF4-FFF2-40B4-BE49-F238E27FC236}">
                <a16:creationId xmlns:a16="http://schemas.microsoft.com/office/drawing/2014/main" id="{059AED0D-B8BA-264E-B3C4-41ED21C748DA}"/>
              </a:ext>
            </a:extLst>
          </p:cNvPr>
          <p:cNvSpPr>
            <a:spLocks noChangeArrowheads="1"/>
          </p:cNvSpPr>
          <p:nvPr/>
        </p:nvSpPr>
        <p:spPr bwMode="auto">
          <a:xfrm>
            <a:off x="2687781" y="2468455"/>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000" dirty="0">
                <a:latin typeface="Calibri" panose="020F0502020204030204" pitchFamily="34" charset="0"/>
                <a:cs typeface="Calibri" panose="020F0502020204030204" pitchFamily="34" charset="0"/>
              </a:rPr>
              <a:t>The increment of functionality in each release is small </a:t>
            </a:r>
          </a:p>
          <a:p>
            <a:pPr algn="ctr">
              <a:defRPr/>
            </a:pPr>
            <a:r>
              <a:rPr lang="en-US" sz="2000" dirty="0">
                <a:latin typeface="Calibri" panose="020F0502020204030204" pitchFamily="34" charset="0"/>
                <a:cs typeface="Calibri" panose="020F0502020204030204" pitchFamily="34" charset="0"/>
              </a:rPr>
              <a:t>so there is less chance of feature interactions and </a:t>
            </a:r>
          </a:p>
          <a:p>
            <a:pPr algn="ctr">
              <a:defRPr/>
            </a:pPr>
            <a:r>
              <a:rPr lang="en-US" sz="2000" dirty="0">
                <a:latin typeface="Calibri" panose="020F0502020204030204" pitchFamily="34" charset="0"/>
                <a:cs typeface="Calibri" panose="020F0502020204030204" pitchFamily="34" charset="0"/>
              </a:rPr>
              <a:t>other changes causing system failures and outages.</a:t>
            </a:r>
          </a:p>
        </p:txBody>
      </p:sp>
      <p:sp>
        <p:nvSpPr>
          <p:cNvPr id="13" name="Rounded Rectangle 12">
            <a:extLst>
              <a:ext uri="{FF2B5EF4-FFF2-40B4-BE49-F238E27FC236}">
                <a16:creationId xmlns:a16="http://schemas.microsoft.com/office/drawing/2014/main" id="{A1317ADB-55FD-A741-B8A7-84EA84AAA24B}"/>
              </a:ext>
            </a:extLst>
          </p:cNvPr>
          <p:cNvSpPr>
            <a:spLocks noChangeArrowheads="1"/>
          </p:cNvSpPr>
          <p:nvPr/>
        </p:nvSpPr>
        <p:spPr bwMode="auto">
          <a:xfrm>
            <a:off x="2698900" y="3812168"/>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DevOps teams work together to get the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software up and running again as soon as possible. </a:t>
            </a:r>
          </a:p>
        </p:txBody>
      </p:sp>
      <p:sp>
        <p:nvSpPr>
          <p:cNvPr id="14" name="Rounded Rectangle 13">
            <a:extLst>
              <a:ext uri="{FF2B5EF4-FFF2-40B4-BE49-F238E27FC236}">
                <a16:creationId xmlns:a16="http://schemas.microsoft.com/office/drawing/2014/main" id="{B144E0F3-7424-7542-B3B2-525B2A5200F5}"/>
              </a:ext>
            </a:extLst>
          </p:cNvPr>
          <p:cNvSpPr>
            <a:spLocks noChangeArrowheads="1"/>
          </p:cNvSpPr>
          <p:nvPr/>
        </p:nvSpPr>
        <p:spPr bwMode="auto">
          <a:xfrm>
            <a:off x="2698900" y="5169047"/>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DevOps teams are happier and more productive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than the teams involved in the separate activities. </a:t>
            </a:r>
          </a:p>
        </p:txBody>
      </p:sp>
    </p:spTree>
    <p:extLst>
      <p:ext uri="{BB962C8B-B14F-4D97-AF65-F5344CB8AC3E}">
        <p14:creationId xmlns:p14="http://schemas.microsoft.com/office/powerpoint/2010/main" val="37734885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solidFill>
                  <a:srgbClr val="FF0000"/>
                </a:solidFill>
              </a:rPr>
              <a:t>Code management </a:t>
            </a:r>
            <a:r>
              <a:rPr lang="en-US" dirty="0"/>
              <a:t>is a </a:t>
            </a:r>
            <a:r>
              <a:rPr lang="en-US" dirty="0">
                <a:solidFill>
                  <a:srgbClr val="FF0000"/>
                </a:solidFill>
              </a:rPr>
              <a:t>set of software-supported practices</a:t>
            </a:r>
            <a:r>
              <a:rPr lang="en-US" dirty="0"/>
              <a:t> that is used to </a:t>
            </a:r>
            <a:r>
              <a:rPr lang="en-US" dirty="0">
                <a:solidFill>
                  <a:srgbClr val="FF0000"/>
                </a:solidFill>
              </a:rPr>
              <a:t>manage an evolving codebase. </a:t>
            </a:r>
          </a:p>
          <a:p>
            <a:r>
              <a:rPr lang="en-US" dirty="0"/>
              <a:t>During the development of a software product, the development team will probably create tens of thousands of lines of code and automated tests. </a:t>
            </a:r>
          </a:p>
          <a:p>
            <a:r>
              <a:rPr lang="en-US" dirty="0"/>
              <a:t>These will be organized into hundreds of files. Dozens of libraries may be used, and several, different programs may be involved in creating and running the code.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a:t>
            </a:r>
          </a:p>
        </p:txBody>
      </p:sp>
    </p:spTree>
    <p:extLst>
      <p:ext uri="{BB962C8B-B14F-4D97-AF65-F5344CB8AC3E}">
        <p14:creationId xmlns:p14="http://schemas.microsoft.com/office/powerpoint/2010/main" val="30287629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You need </a:t>
            </a:r>
            <a:r>
              <a:rPr lang="en-US" dirty="0">
                <a:solidFill>
                  <a:srgbClr val="FF0000"/>
                </a:solidFill>
              </a:rPr>
              <a:t>code management </a:t>
            </a:r>
            <a:r>
              <a:rPr lang="en-US" dirty="0"/>
              <a:t>to ensure that changes made by different developers do not interfere with each other, and to </a:t>
            </a:r>
            <a:r>
              <a:rPr lang="en-US" dirty="0">
                <a:solidFill>
                  <a:srgbClr val="FF0000"/>
                </a:solidFill>
              </a:rPr>
              <a:t>create different product versions</a:t>
            </a:r>
            <a:r>
              <a:rPr lang="en-US" dirty="0"/>
              <a:t>. </a:t>
            </a:r>
          </a:p>
          <a:p>
            <a:r>
              <a:rPr lang="en-US" dirty="0">
                <a:solidFill>
                  <a:srgbClr val="FF0000"/>
                </a:solidFill>
              </a:rPr>
              <a:t>Code management tools </a:t>
            </a:r>
            <a:r>
              <a:rPr lang="en-US" dirty="0"/>
              <a:t>make it easy to create an executable product from its </a:t>
            </a:r>
            <a:r>
              <a:rPr lang="en-US" dirty="0">
                <a:solidFill>
                  <a:srgbClr val="FF0000"/>
                </a:solidFill>
              </a:rPr>
              <a:t>source code files </a:t>
            </a:r>
            <a:r>
              <a:rPr lang="en-US" dirty="0"/>
              <a:t>and to </a:t>
            </a:r>
            <a:r>
              <a:rPr lang="en-US" dirty="0">
                <a:solidFill>
                  <a:srgbClr val="FF0000"/>
                </a:solidFill>
              </a:rPr>
              <a:t>run automated tests </a:t>
            </a:r>
            <a:r>
              <a:rPr lang="en-US" dirty="0"/>
              <a:t>on that product.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a:t>
            </a:r>
          </a:p>
        </p:txBody>
      </p:sp>
    </p:spTree>
    <p:extLst>
      <p:ext uri="{BB962C8B-B14F-4D97-AF65-F5344CB8AC3E}">
        <p14:creationId xmlns:p14="http://schemas.microsoft.com/office/powerpoint/2010/main" val="3839498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3000" dirty="0">
                <a:solidFill>
                  <a:srgbClr val="FF0000"/>
                </a:solidFill>
              </a:rPr>
              <a:t>Source code management</a:t>
            </a:r>
            <a:r>
              <a:rPr lang="en-US" sz="3000" dirty="0"/>
              <a:t>, combined with </a:t>
            </a:r>
            <a:r>
              <a:rPr lang="en-US" sz="3000" dirty="0">
                <a:solidFill>
                  <a:srgbClr val="FF0000"/>
                </a:solidFill>
              </a:rPr>
              <a:t>automated system building</a:t>
            </a:r>
            <a:r>
              <a:rPr lang="en-US" sz="3000" dirty="0"/>
              <a:t>, is essential for </a:t>
            </a:r>
            <a:r>
              <a:rPr lang="en-US" sz="3000" dirty="0">
                <a:solidFill>
                  <a:srgbClr val="FF0000"/>
                </a:solidFill>
              </a:rPr>
              <a:t>professional software engineering</a:t>
            </a:r>
            <a:r>
              <a:rPr lang="en-US" sz="3000" dirty="0"/>
              <a:t>. </a:t>
            </a:r>
          </a:p>
          <a:p>
            <a:r>
              <a:rPr lang="en-US" sz="3000" dirty="0"/>
              <a:t>In companies that use </a:t>
            </a:r>
            <a:r>
              <a:rPr lang="en-US" sz="3000" dirty="0">
                <a:solidFill>
                  <a:srgbClr val="FF0000"/>
                </a:solidFill>
              </a:rPr>
              <a:t>DevOps</a:t>
            </a:r>
            <a:r>
              <a:rPr lang="en-US" sz="3000" dirty="0"/>
              <a:t>, a </a:t>
            </a:r>
            <a:r>
              <a:rPr lang="en-US" sz="3000" dirty="0">
                <a:solidFill>
                  <a:srgbClr val="FF0000"/>
                </a:solidFill>
              </a:rPr>
              <a:t>modern code management system</a:t>
            </a:r>
            <a:r>
              <a:rPr lang="en-US" sz="3000" dirty="0"/>
              <a:t> is a fundamental requirement for ‘</a:t>
            </a:r>
            <a:r>
              <a:rPr lang="en-US" sz="3000" dirty="0">
                <a:solidFill>
                  <a:srgbClr val="FF0000"/>
                </a:solidFill>
              </a:rPr>
              <a:t>automating everything</a:t>
            </a:r>
            <a:r>
              <a:rPr lang="en-US" sz="3000" dirty="0"/>
              <a:t>’. </a:t>
            </a:r>
          </a:p>
          <a:p>
            <a:r>
              <a:rPr lang="en-US" sz="3000" dirty="0"/>
              <a:t>Not only does it </a:t>
            </a:r>
            <a:r>
              <a:rPr lang="en-US" sz="3000" dirty="0">
                <a:solidFill>
                  <a:srgbClr val="FF0000"/>
                </a:solidFill>
              </a:rPr>
              <a:t>store</a:t>
            </a:r>
            <a:r>
              <a:rPr lang="en-US" sz="3000" dirty="0"/>
              <a:t> the </a:t>
            </a:r>
            <a:r>
              <a:rPr lang="en-US" sz="3000" dirty="0">
                <a:solidFill>
                  <a:srgbClr val="FF0000"/>
                </a:solidFill>
              </a:rPr>
              <a:t>project code </a:t>
            </a:r>
            <a:r>
              <a:rPr lang="en-US" sz="3000" dirty="0"/>
              <a:t>that is ultimately </a:t>
            </a:r>
            <a:r>
              <a:rPr lang="en-US" sz="3000" dirty="0">
                <a:solidFill>
                  <a:srgbClr val="FF0000"/>
                </a:solidFill>
              </a:rPr>
              <a:t>deployed</a:t>
            </a:r>
            <a:r>
              <a:rPr lang="en-US" sz="3000" dirty="0"/>
              <a:t>, it also stores all other information that is used in </a:t>
            </a:r>
            <a:r>
              <a:rPr lang="en-US" sz="3000" dirty="0">
                <a:solidFill>
                  <a:srgbClr val="FF0000"/>
                </a:solidFill>
              </a:rPr>
              <a:t>DevOps processes</a:t>
            </a:r>
            <a:r>
              <a:rPr lang="en-US" sz="3000" dirty="0"/>
              <a:t>. </a:t>
            </a:r>
          </a:p>
          <a:p>
            <a:r>
              <a:rPr lang="en-US" sz="3000" dirty="0">
                <a:solidFill>
                  <a:srgbClr val="FF0000"/>
                </a:solidFill>
              </a:rPr>
              <a:t>DevOps automation and measurement tools </a:t>
            </a:r>
            <a:r>
              <a:rPr lang="en-US" sz="3000" dirty="0"/>
              <a:t>all interact with the code management system</a:t>
            </a:r>
          </a:p>
          <a:p>
            <a:endParaRPr lang="en-US" sz="3000" dirty="0"/>
          </a:p>
          <a:p>
            <a:endParaRPr lang="en-US" sz="3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DevOps</a:t>
            </a:r>
          </a:p>
        </p:txBody>
      </p:sp>
    </p:spTree>
    <p:extLst>
      <p:ext uri="{BB962C8B-B14F-4D97-AF65-F5344CB8AC3E}">
        <p14:creationId xmlns:p14="http://schemas.microsoft.com/office/powerpoint/2010/main" val="6162346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a:t>
            </a:r>
            <a:r>
              <a:rPr lang="en-US" dirty="0" err="1">
                <a:solidFill>
                  <a:schemeClr val="tx2"/>
                </a:solidFill>
              </a:rPr>
              <a:t>Devops</a:t>
            </a:r>
            <a:endParaRPr lang="en-US" dirty="0">
              <a:solidFill>
                <a:schemeClr val="tx2"/>
              </a:solidFill>
            </a:endParaRP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986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971600" y="2965680"/>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971600" y="5524100"/>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6444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2861989" y="3447801"/>
            <a:ext cx="3203998" cy="875785"/>
          </a:xfrm>
          <a:prstGeom prst="roundRect">
            <a:avLst>
              <a:gd name="adj" fmla="val 12554"/>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3077987" y="1023119"/>
            <a:ext cx="2742226" cy="461665"/>
          </a:xfrm>
          <a:prstGeom prst="rect">
            <a:avLst/>
          </a:prstGeom>
          <a:noFill/>
        </p:spPr>
        <p:txBody>
          <a:bodyPr wrap="non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2757856" y="2466818"/>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2936346" y="5039679"/>
            <a:ext cx="3025508" cy="461665"/>
          </a:xfrm>
          <a:prstGeom prst="rect">
            <a:avLst/>
          </a:prstGeom>
          <a:noFill/>
        </p:spPr>
        <p:txBody>
          <a:bodyPr wrap="none" rtlCol="0">
            <a:spAutoFit/>
          </a:bodyPr>
          <a:lstStyle/>
          <a:p>
            <a:pPr algn="ctr"/>
            <a:r>
              <a:rPr lang="en-US" sz="2400" b="1" dirty="0">
                <a:solidFill>
                  <a:schemeClr val="accent3">
                    <a:lumMod val="50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6444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2483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2483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1259632"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2950899"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4642166"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6333433"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153814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369838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585862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1089311" y="3369380"/>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6444208" y="3354703"/>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2708805"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1814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293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5">
                    <a:lumMod val="75000"/>
                  </a:schemeClr>
                </a:solidFill>
              </a:rPr>
              <a:t>13   2020/12/08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a:p>
            <a:pPr marL="0" indent="0">
              <a:buNone/>
            </a:pPr>
            <a:r>
              <a:rPr lang="en-US" altLang="zh-TW" sz="2400" dirty="0"/>
              <a:t>14   2020/12/15   </a:t>
            </a:r>
            <a:r>
              <a:rPr lang="zh-TW" altLang="en-US" sz="2400" dirty="0"/>
              <a:t>可靠的程式設計 </a:t>
            </a:r>
            <a:r>
              <a:rPr lang="en-US" altLang="zh-TW" sz="2400" dirty="0"/>
              <a:t>(Reliable Programming)</a:t>
            </a:r>
          </a:p>
          <a:p>
            <a:pPr marL="0" indent="0">
              <a:buNone/>
            </a:pPr>
            <a:r>
              <a:rPr lang="en-US" altLang="zh-TW" sz="2400" dirty="0"/>
              <a:t>15   2020/12/22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400" dirty="0"/>
              <a:t>                                 (Testing: Functional testing, Test automation, </a:t>
            </a:r>
            <a:br>
              <a:rPr lang="en-US" altLang="zh-TW" sz="2400" dirty="0"/>
            </a:br>
            <a:r>
              <a:rPr lang="en-US" altLang="zh-TW" sz="2400" dirty="0"/>
              <a:t>                                  Test-driven development, and Code reviews)</a:t>
            </a:r>
          </a:p>
          <a:p>
            <a:pPr marL="0" indent="0">
              <a:buNone/>
            </a:pPr>
            <a:r>
              <a:rPr lang="en-US" altLang="zh-TW" sz="2400" dirty="0">
                <a:solidFill>
                  <a:srgbClr val="FF0000"/>
                </a:solidFill>
              </a:rPr>
              <a:t>16   2020/12/29   DevOps</a:t>
            </a:r>
            <a:r>
              <a:rPr lang="zh-TW" altLang="en-US" sz="2400" dirty="0">
                <a:solidFill>
                  <a:srgbClr val="FF0000"/>
                </a:solidFill>
              </a:rPr>
              <a:t>和程式碼管理：</a:t>
            </a:r>
            <a:br>
              <a:rPr lang="en-US" altLang="zh-TW" sz="2400" dirty="0">
                <a:solidFill>
                  <a:srgbClr val="FF0000"/>
                </a:solidFill>
              </a:rPr>
            </a:br>
            <a:r>
              <a:rPr lang="en-US" altLang="zh-TW" sz="2400" dirty="0">
                <a:solidFill>
                  <a:srgbClr val="FF0000"/>
                </a:solidFill>
              </a:rPr>
              <a:t>                                </a:t>
            </a:r>
            <a:r>
              <a:rPr lang="zh-TW" altLang="en-US" sz="2200" dirty="0">
                <a:solidFill>
                  <a:srgbClr val="FF0000"/>
                </a:solidFill>
              </a:rPr>
              <a:t>程式碼管理和</a:t>
            </a:r>
            <a:r>
              <a:rPr lang="en-US" altLang="zh-TW" sz="2200" dirty="0">
                <a:solidFill>
                  <a:srgbClr val="FF0000"/>
                </a:solidFill>
              </a:rPr>
              <a:t>DevOps</a:t>
            </a:r>
            <a:r>
              <a:rPr lang="zh-TW" altLang="en-US" sz="2200" dirty="0">
                <a:solidFill>
                  <a:srgbClr val="FF0000"/>
                </a:solidFill>
              </a:rPr>
              <a:t>自動化</a:t>
            </a:r>
            <a:r>
              <a:rPr lang="zh-TW" altLang="en-US" sz="2400" dirty="0">
                <a:solidFill>
                  <a:srgbClr val="FF0000"/>
                </a:solidFill>
              </a:rPr>
              <a:t> </a:t>
            </a:r>
            <a:br>
              <a:rPr lang="en-US" altLang="zh-TW" sz="2400" dirty="0">
                <a:solidFill>
                  <a:srgbClr val="FF0000"/>
                </a:solidFill>
              </a:rPr>
            </a:br>
            <a:r>
              <a:rPr lang="en-US" altLang="zh-TW" sz="2400" dirty="0">
                <a:solidFill>
                  <a:srgbClr val="FF0000"/>
                </a:solidFill>
              </a:rPr>
              <a:t>                                (DevOps and Code Management: </a:t>
            </a:r>
            <a:br>
              <a:rPr lang="en-US" altLang="zh-TW" sz="2400" dirty="0">
                <a:solidFill>
                  <a:srgbClr val="FF0000"/>
                </a:solidFill>
              </a:rPr>
            </a:br>
            <a:r>
              <a:rPr lang="en-US" altLang="zh-TW" sz="2400" dirty="0">
                <a:solidFill>
                  <a:srgbClr val="FF0000"/>
                </a:solidFill>
              </a:rPr>
              <a:t>                                 Code management and DevOps automation)</a:t>
            </a:r>
          </a:p>
          <a:p>
            <a:pPr marL="0" indent="0">
              <a:buNone/>
            </a:pPr>
            <a:r>
              <a:rPr lang="en-US" altLang="zh-TW" sz="2400" dirty="0">
                <a:solidFill>
                  <a:schemeClr val="accent6">
                    <a:lumMod val="75000"/>
                  </a:schemeClr>
                </a:solidFill>
              </a:rPr>
              <a:t>17   2021/01/05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18   2021/01/12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980728"/>
            <a:ext cx="8712968" cy="5616922"/>
          </a:xfrm>
        </p:spPr>
        <p:txBody>
          <a:bodyPr/>
          <a:lstStyle/>
          <a:p>
            <a:r>
              <a:rPr lang="en-US" sz="2800" dirty="0">
                <a:solidFill>
                  <a:srgbClr val="C00000"/>
                </a:solidFill>
              </a:rPr>
              <a:t>Code management systems </a:t>
            </a:r>
            <a:r>
              <a:rPr lang="en-US" sz="2800" dirty="0"/>
              <a:t>provide a set of features that support four general areas:</a:t>
            </a:r>
          </a:p>
          <a:p>
            <a:r>
              <a:rPr lang="en-US" sz="2600" b="1" dirty="0">
                <a:solidFill>
                  <a:srgbClr val="C00000"/>
                </a:solidFill>
              </a:rPr>
              <a:t>Code transfer</a:t>
            </a:r>
          </a:p>
          <a:p>
            <a:pPr lvl="1"/>
            <a:r>
              <a:rPr lang="en-US" sz="2100" dirty="0"/>
              <a:t>Developers take code into their personal file store to work on it then return it to the shared code management system.</a:t>
            </a:r>
          </a:p>
          <a:p>
            <a:r>
              <a:rPr lang="en-US" sz="2600" b="1" dirty="0">
                <a:solidFill>
                  <a:srgbClr val="C00000"/>
                </a:solidFill>
              </a:rPr>
              <a:t>Version storage and retrieval</a:t>
            </a:r>
          </a:p>
          <a:p>
            <a:pPr lvl="1"/>
            <a:r>
              <a:rPr lang="en-US" sz="2100" dirty="0"/>
              <a:t>Files may be stored in several different versions and specific versions of these files can be retrieved.</a:t>
            </a:r>
          </a:p>
          <a:p>
            <a:r>
              <a:rPr lang="en-US" sz="2600" b="1" dirty="0">
                <a:solidFill>
                  <a:srgbClr val="C00000"/>
                </a:solidFill>
              </a:rPr>
              <a:t>Merging and branching</a:t>
            </a:r>
          </a:p>
          <a:p>
            <a:pPr lvl="1"/>
            <a:r>
              <a:rPr lang="en-US" sz="2100" dirty="0"/>
              <a:t>Parallel development branches may be created for concurrent working. Changes made by developers in different branches may be merged.</a:t>
            </a:r>
          </a:p>
          <a:p>
            <a:r>
              <a:rPr lang="en-US" sz="2600" b="1" dirty="0">
                <a:solidFill>
                  <a:srgbClr val="C00000"/>
                </a:solidFill>
              </a:rPr>
              <a:t>Version information</a:t>
            </a:r>
          </a:p>
          <a:p>
            <a:pPr lvl="1"/>
            <a:r>
              <a:rPr lang="en-US" sz="2100" dirty="0"/>
              <a:t>Information about the different versions maintained in the system may be stored and retrieved</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fundamentals</a:t>
            </a:r>
          </a:p>
        </p:txBody>
      </p:sp>
    </p:spTree>
    <p:extLst>
      <p:ext uri="{BB962C8B-B14F-4D97-AF65-F5344CB8AC3E}">
        <p14:creationId xmlns:p14="http://schemas.microsoft.com/office/powerpoint/2010/main" val="5930541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All </a:t>
            </a:r>
            <a:r>
              <a:rPr lang="en-US" dirty="0">
                <a:solidFill>
                  <a:srgbClr val="C00000"/>
                </a:solidFill>
              </a:rPr>
              <a:t>source code management systems </a:t>
            </a:r>
            <a:r>
              <a:rPr lang="en-US" dirty="0"/>
              <a:t>have the general form with </a:t>
            </a:r>
            <a:r>
              <a:rPr lang="en-US" dirty="0">
                <a:solidFill>
                  <a:srgbClr val="C00000"/>
                </a:solidFill>
              </a:rPr>
              <a:t>a shared repository </a:t>
            </a:r>
            <a:r>
              <a:rPr lang="en-US" dirty="0"/>
              <a:t>and a set of features to manage the files in that repository:</a:t>
            </a:r>
          </a:p>
          <a:p>
            <a:pPr lvl="1"/>
            <a:r>
              <a:rPr lang="en-US" dirty="0">
                <a:solidFill>
                  <a:srgbClr val="C00000"/>
                </a:solidFill>
              </a:rPr>
              <a:t>All source code files and file versions are stored in the repository</a:t>
            </a:r>
            <a:r>
              <a:rPr lang="en-US" dirty="0"/>
              <a:t>, as are other artefacts such as configuration files, build scripts, shared libraries and versions of tools used. </a:t>
            </a:r>
          </a:p>
          <a:p>
            <a:pPr lvl="1"/>
            <a:r>
              <a:rPr lang="en-US" dirty="0"/>
              <a:t>The </a:t>
            </a:r>
            <a:r>
              <a:rPr lang="en-US" dirty="0">
                <a:solidFill>
                  <a:srgbClr val="C00000"/>
                </a:solidFill>
              </a:rPr>
              <a:t>repository</a:t>
            </a:r>
            <a:r>
              <a:rPr lang="en-US" dirty="0"/>
              <a:t> includes a </a:t>
            </a:r>
            <a:r>
              <a:rPr lang="en-US" dirty="0">
                <a:solidFill>
                  <a:srgbClr val="C00000"/>
                </a:solidFill>
              </a:rPr>
              <a:t>database of information</a:t>
            </a:r>
            <a:r>
              <a:rPr lang="en-US" dirty="0"/>
              <a:t> about the stored files such as </a:t>
            </a:r>
            <a:r>
              <a:rPr lang="en-US" dirty="0">
                <a:solidFill>
                  <a:srgbClr val="C00000"/>
                </a:solidFill>
              </a:rPr>
              <a:t>version information</a:t>
            </a:r>
            <a:r>
              <a:rPr lang="en-US" dirty="0"/>
              <a:t>, information about who has changed the files, what changes were made at what times, and so on.</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repository</a:t>
            </a:r>
          </a:p>
        </p:txBody>
      </p:sp>
    </p:spTree>
    <p:extLst>
      <p:ext uri="{BB962C8B-B14F-4D97-AF65-F5344CB8AC3E}">
        <p14:creationId xmlns:p14="http://schemas.microsoft.com/office/powerpoint/2010/main" val="36077429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Files can be </a:t>
            </a:r>
            <a:r>
              <a:rPr lang="en-US" dirty="0">
                <a:solidFill>
                  <a:srgbClr val="C00000"/>
                </a:solidFill>
              </a:rPr>
              <a:t>transferred</a:t>
            </a:r>
            <a:r>
              <a:rPr lang="en-US" dirty="0"/>
              <a:t> to and from the </a:t>
            </a:r>
            <a:r>
              <a:rPr lang="en-US" dirty="0">
                <a:solidFill>
                  <a:srgbClr val="C00000"/>
                </a:solidFill>
              </a:rPr>
              <a:t>repository</a:t>
            </a:r>
            <a:r>
              <a:rPr lang="en-US" dirty="0"/>
              <a:t> and information about the </a:t>
            </a:r>
            <a:r>
              <a:rPr lang="en-US" dirty="0">
                <a:solidFill>
                  <a:srgbClr val="C00000"/>
                </a:solidFill>
              </a:rPr>
              <a:t>different versions of files</a:t>
            </a:r>
            <a:r>
              <a:rPr lang="en-US" dirty="0"/>
              <a:t> and their relationships may be updated. </a:t>
            </a:r>
          </a:p>
          <a:p>
            <a:pPr lvl="1"/>
            <a:r>
              <a:rPr lang="en-US" dirty="0"/>
              <a:t>Specific versions of files and information about these versions can always be retrieved from the repository.</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repository</a:t>
            </a:r>
          </a:p>
        </p:txBody>
      </p:sp>
    </p:spTree>
    <p:extLst>
      <p:ext uri="{BB962C8B-B14F-4D97-AF65-F5344CB8AC3E}">
        <p14:creationId xmlns:p14="http://schemas.microsoft.com/office/powerpoint/2010/main" val="23011125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19321"/>
          </a:xfrm>
        </p:spPr>
        <p:txBody>
          <a:bodyPr/>
          <a:lstStyle/>
          <a:p>
            <a:r>
              <a:rPr lang="en-US" dirty="0">
                <a:solidFill>
                  <a:schemeClr val="tx2"/>
                </a:solidFill>
              </a:rPr>
              <a:t>Features of </a:t>
            </a:r>
            <a:br>
              <a:rPr lang="en-US" dirty="0">
                <a:solidFill>
                  <a:schemeClr val="tx2"/>
                </a:solidFill>
              </a:rPr>
            </a:br>
            <a:r>
              <a:rPr lang="en-US" dirty="0">
                <a:solidFill>
                  <a:schemeClr val="tx2"/>
                </a:solidFill>
              </a:rPr>
              <a:t>code management systems</a:t>
            </a:r>
          </a:p>
        </p:txBody>
      </p:sp>
      <p:sp>
        <p:nvSpPr>
          <p:cNvPr id="7" name="Rounded Rectangle 6">
            <a:extLst>
              <a:ext uri="{FF2B5EF4-FFF2-40B4-BE49-F238E27FC236}">
                <a16:creationId xmlns:a16="http://schemas.microsoft.com/office/drawing/2014/main" id="{39547DE4-D74E-7241-B37D-63B74602D788}"/>
              </a:ext>
            </a:extLst>
          </p:cNvPr>
          <p:cNvSpPr>
            <a:spLocks noChangeArrowheads="1"/>
          </p:cNvSpPr>
          <p:nvPr/>
        </p:nvSpPr>
        <p:spPr bwMode="auto">
          <a:xfrm>
            <a:off x="539552" y="1523072"/>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Version and release identification</a:t>
            </a:r>
          </a:p>
        </p:txBody>
      </p:sp>
      <p:sp>
        <p:nvSpPr>
          <p:cNvPr id="8" name="Rounded Rectangle 7">
            <a:extLst>
              <a:ext uri="{FF2B5EF4-FFF2-40B4-BE49-F238E27FC236}">
                <a16:creationId xmlns:a16="http://schemas.microsoft.com/office/drawing/2014/main" id="{870E6281-1D6B-9C4F-9E8F-19005A97BC1A}"/>
              </a:ext>
            </a:extLst>
          </p:cNvPr>
          <p:cNvSpPr>
            <a:spLocks noChangeArrowheads="1"/>
          </p:cNvSpPr>
          <p:nvPr/>
        </p:nvSpPr>
        <p:spPr bwMode="auto">
          <a:xfrm>
            <a:off x="539552" y="2549186"/>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Change history recording</a:t>
            </a:r>
          </a:p>
        </p:txBody>
      </p:sp>
      <p:sp>
        <p:nvSpPr>
          <p:cNvPr id="9" name="Rounded Rectangle 8">
            <a:extLst>
              <a:ext uri="{FF2B5EF4-FFF2-40B4-BE49-F238E27FC236}">
                <a16:creationId xmlns:a16="http://schemas.microsoft.com/office/drawing/2014/main" id="{C8C39FA3-9EEB-8C40-B3FC-A7977827EB6F}"/>
              </a:ext>
            </a:extLst>
          </p:cNvPr>
          <p:cNvSpPr>
            <a:spLocks noChangeArrowheads="1"/>
          </p:cNvSpPr>
          <p:nvPr/>
        </p:nvSpPr>
        <p:spPr bwMode="auto">
          <a:xfrm>
            <a:off x="539552" y="3575300"/>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Independent development</a:t>
            </a:r>
          </a:p>
        </p:txBody>
      </p:sp>
      <p:sp>
        <p:nvSpPr>
          <p:cNvPr id="10" name="Rounded Rectangle 9">
            <a:extLst>
              <a:ext uri="{FF2B5EF4-FFF2-40B4-BE49-F238E27FC236}">
                <a16:creationId xmlns:a16="http://schemas.microsoft.com/office/drawing/2014/main" id="{8EB33F70-045C-3749-A20A-0D670BB4767E}"/>
              </a:ext>
            </a:extLst>
          </p:cNvPr>
          <p:cNvSpPr>
            <a:spLocks noChangeArrowheads="1"/>
          </p:cNvSpPr>
          <p:nvPr/>
        </p:nvSpPr>
        <p:spPr bwMode="auto">
          <a:xfrm>
            <a:off x="539552" y="4601414"/>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Project support</a:t>
            </a:r>
          </a:p>
        </p:txBody>
      </p:sp>
      <p:sp>
        <p:nvSpPr>
          <p:cNvPr id="11" name="Rounded Rectangle 10">
            <a:extLst>
              <a:ext uri="{FF2B5EF4-FFF2-40B4-BE49-F238E27FC236}">
                <a16:creationId xmlns:a16="http://schemas.microsoft.com/office/drawing/2014/main" id="{E7F971C2-C41B-C649-B7D8-E89CD3D95187}"/>
              </a:ext>
            </a:extLst>
          </p:cNvPr>
          <p:cNvSpPr>
            <a:spLocks noChangeArrowheads="1"/>
          </p:cNvSpPr>
          <p:nvPr/>
        </p:nvSpPr>
        <p:spPr bwMode="auto">
          <a:xfrm>
            <a:off x="539552" y="5627528"/>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Storage management</a:t>
            </a:r>
          </a:p>
        </p:txBody>
      </p:sp>
    </p:spTree>
    <p:extLst>
      <p:ext uri="{BB962C8B-B14F-4D97-AF65-F5344CB8AC3E}">
        <p14:creationId xmlns:p14="http://schemas.microsoft.com/office/powerpoint/2010/main" val="12594270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In 2005, </a:t>
            </a:r>
            <a:r>
              <a:rPr lang="en-US" sz="2800" dirty="0">
                <a:solidFill>
                  <a:srgbClr val="C00000"/>
                </a:solidFill>
              </a:rPr>
              <a:t>Linus Torvalds</a:t>
            </a:r>
            <a:r>
              <a:rPr lang="en-US" sz="2800" dirty="0"/>
              <a:t>, the developer of Linux, revolutionized </a:t>
            </a:r>
            <a:r>
              <a:rPr lang="en-US" sz="2800" dirty="0">
                <a:solidFill>
                  <a:srgbClr val="C00000"/>
                </a:solidFill>
              </a:rPr>
              <a:t>source code management </a:t>
            </a:r>
            <a:r>
              <a:rPr lang="en-US" sz="2800" dirty="0"/>
              <a:t>by developing a </a:t>
            </a:r>
            <a:r>
              <a:rPr lang="en-US" sz="2800" dirty="0">
                <a:solidFill>
                  <a:srgbClr val="C00000"/>
                </a:solidFill>
              </a:rPr>
              <a:t>distributed version control system (DVCS) </a:t>
            </a:r>
            <a:r>
              <a:rPr lang="en-US" sz="2800" dirty="0"/>
              <a:t>called </a:t>
            </a:r>
            <a:r>
              <a:rPr lang="en-US" sz="2800" dirty="0">
                <a:solidFill>
                  <a:srgbClr val="C00000"/>
                </a:solidFill>
              </a:rPr>
              <a:t>Git</a:t>
            </a:r>
            <a:r>
              <a:rPr lang="en-US" sz="2800" dirty="0"/>
              <a:t> to manage the code of the Linux kernel. </a:t>
            </a:r>
          </a:p>
          <a:p>
            <a:r>
              <a:rPr lang="en-US" sz="2800" dirty="0"/>
              <a:t>This was geared to supporting </a:t>
            </a:r>
            <a:r>
              <a:rPr lang="en-US" sz="2800" dirty="0">
                <a:solidFill>
                  <a:srgbClr val="C00000"/>
                </a:solidFill>
              </a:rPr>
              <a:t>large-scale open source development</a:t>
            </a:r>
            <a:r>
              <a:rPr lang="en-US" sz="2800" dirty="0"/>
              <a:t>. It took advantage of the fact that storage costs had fallen to such an extent that most users did not have to be concerned with local storage management. </a:t>
            </a:r>
          </a:p>
          <a:p>
            <a:r>
              <a:rPr lang="en-US" sz="2800" dirty="0"/>
              <a:t>Instead of only keeping the copies of the files that users are working on, </a:t>
            </a:r>
            <a:r>
              <a:rPr lang="en-US" sz="2800" dirty="0">
                <a:solidFill>
                  <a:srgbClr val="C00000"/>
                </a:solidFill>
              </a:rPr>
              <a:t>Git maintains a clone of the repository </a:t>
            </a:r>
            <a:r>
              <a:rPr lang="en-US" sz="2800" dirty="0"/>
              <a:t>on every user’s computer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Git</a:t>
            </a:r>
          </a:p>
        </p:txBody>
      </p:sp>
      <p:pic>
        <p:nvPicPr>
          <p:cNvPr id="7" name="Picture 6">
            <a:extLst>
              <a:ext uri="{FF2B5EF4-FFF2-40B4-BE49-F238E27FC236}">
                <a16:creationId xmlns:a16="http://schemas.microsoft.com/office/drawing/2014/main" id="{8F265DC3-D608-3640-BC66-F56A2EA2F8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84585"/>
            <a:ext cx="1397000" cy="584200"/>
          </a:xfrm>
          <a:prstGeom prst="rect">
            <a:avLst/>
          </a:prstGeom>
        </p:spPr>
      </p:pic>
    </p:spTree>
    <p:extLst>
      <p:ext uri="{BB962C8B-B14F-4D97-AF65-F5344CB8AC3E}">
        <p14:creationId xmlns:p14="http://schemas.microsoft.com/office/powerpoint/2010/main" val="37176540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DEEEC09-5289-6341-B1DF-2CE914562BB1}"/>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pic>
        <p:nvPicPr>
          <p:cNvPr id="7" name="Picture 6">
            <a:extLst>
              <a:ext uri="{FF2B5EF4-FFF2-40B4-BE49-F238E27FC236}">
                <a16:creationId xmlns:a16="http://schemas.microsoft.com/office/drawing/2014/main" id="{D10ED5CD-F2CE-6F45-BC0B-465921D84C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264" y="1773015"/>
            <a:ext cx="7365472" cy="4752528"/>
          </a:xfrm>
          <a:prstGeom prst="rect">
            <a:avLst/>
          </a:prstGeom>
        </p:spPr>
      </p:pic>
      <p:pic>
        <p:nvPicPr>
          <p:cNvPr id="8" name="Picture 7">
            <a:extLst>
              <a:ext uri="{FF2B5EF4-FFF2-40B4-BE49-F238E27FC236}">
                <a16:creationId xmlns:a16="http://schemas.microsoft.com/office/drawing/2014/main" id="{A42CAD40-78C5-0C4D-A780-F7C8E670F9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800" y="332656"/>
            <a:ext cx="2929180" cy="1224930"/>
          </a:xfrm>
          <a:prstGeom prst="rect">
            <a:avLst/>
          </a:prstGeom>
        </p:spPr>
      </p:pic>
      <p:sp>
        <p:nvSpPr>
          <p:cNvPr id="9" name="Rectangle 8">
            <a:extLst>
              <a:ext uri="{FF2B5EF4-FFF2-40B4-BE49-F238E27FC236}">
                <a16:creationId xmlns:a16="http://schemas.microsoft.com/office/drawing/2014/main" id="{32E4022F-7A29-E040-8BA3-451A8E875ADB}"/>
              </a:ext>
            </a:extLst>
          </p:cNvPr>
          <p:cNvSpPr/>
          <p:nvPr/>
        </p:nvSpPr>
        <p:spPr>
          <a:xfrm>
            <a:off x="2983817" y="6536377"/>
            <a:ext cx="2092239" cy="276999"/>
          </a:xfrm>
          <a:prstGeom prst="rect">
            <a:avLst/>
          </a:prstGeom>
        </p:spPr>
        <p:txBody>
          <a:bodyPr wrap="none">
            <a:spAutoFit/>
          </a:bodyPr>
          <a:lstStyle/>
          <a:p>
            <a:r>
              <a:rPr lang="en-US" sz="1200" dirty="0">
                <a:solidFill>
                  <a:schemeClr val="bg1">
                    <a:lumMod val="65000"/>
                  </a:schemeClr>
                </a:solidFill>
              </a:rPr>
              <a:t>Source: https://git-</a:t>
            </a:r>
            <a:r>
              <a:rPr lang="en-US" sz="1200" dirty="0" err="1">
                <a:solidFill>
                  <a:schemeClr val="bg1">
                    <a:lumMod val="65000"/>
                  </a:schemeClr>
                </a:solidFill>
              </a:rPr>
              <a:t>scm.com</a:t>
            </a:r>
            <a:r>
              <a:rPr lang="en-US" sz="1200" dirty="0">
                <a:solidFill>
                  <a:schemeClr val="bg1">
                    <a:lumMod val="65000"/>
                  </a:schemeClr>
                </a:solidFill>
              </a:rPr>
              <a:t>/</a:t>
            </a:r>
          </a:p>
        </p:txBody>
      </p:sp>
    </p:spTree>
    <p:extLst>
      <p:ext uri="{BB962C8B-B14F-4D97-AF65-F5344CB8AC3E}">
        <p14:creationId xmlns:p14="http://schemas.microsoft.com/office/powerpoint/2010/main" val="36591781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290364"/>
          </a:xfrm>
        </p:spPr>
        <p:txBody>
          <a:bodyPr/>
          <a:lstStyle/>
          <a:p>
            <a:r>
              <a:rPr lang="en-US" dirty="0">
                <a:solidFill>
                  <a:schemeClr val="tx2"/>
                </a:solidFill>
              </a:rPr>
              <a:t>Benefits of </a:t>
            </a:r>
            <a:br>
              <a:rPr lang="en-US" dirty="0">
                <a:solidFill>
                  <a:schemeClr val="tx2"/>
                </a:solidFill>
              </a:rPr>
            </a:br>
            <a:r>
              <a:rPr lang="en-US" dirty="0">
                <a:solidFill>
                  <a:schemeClr val="tx2"/>
                </a:solidFill>
              </a:rPr>
              <a:t>distributed code management</a:t>
            </a:r>
          </a:p>
        </p:txBody>
      </p:sp>
      <p:sp>
        <p:nvSpPr>
          <p:cNvPr id="7" name="Rounded Rectangle 6">
            <a:extLst>
              <a:ext uri="{FF2B5EF4-FFF2-40B4-BE49-F238E27FC236}">
                <a16:creationId xmlns:a16="http://schemas.microsoft.com/office/drawing/2014/main" id="{3FB322CC-D7B2-3E45-A9F9-737DDB23194D}"/>
              </a:ext>
            </a:extLst>
          </p:cNvPr>
          <p:cNvSpPr>
            <a:spLocks noChangeArrowheads="1"/>
          </p:cNvSpPr>
          <p:nvPr/>
        </p:nvSpPr>
        <p:spPr bwMode="auto">
          <a:xfrm>
            <a:off x="539552" y="1523072"/>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Resilience</a:t>
            </a:r>
          </a:p>
        </p:txBody>
      </p:sp>
      <p:sp>
        <p:nvSpPr>
          <p:cNvPr id="8" name="Rounded Rectangle 7">
            <a:extLst>
              <a:ext uri="{FF2B5EF4-FFF2-40B4-BE49-F238E27FC236}">
                <a16:creationId xmlns:a16="http://schemas.microsoft.com/office/drawing/2014/main" id="{D37BFD7E-95C4-0645-9265-02E146651479}"/>
              </a:ext>
            </a:extLst>
          </p:cNvPr>
          <p:cNvSpPr>
            <a:spLocks noChangeArrowheads="1"/>
          </p:cNvSpPr>
          <p:nvPr/>
        </p:nvSpPr>
        <p:spPr bwMode="auto">
          <a:xfrm>
            <a:off x="539552" y="3124108"/>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Speed</a:t>
            </a:r>
          </a:p>
        </p:txBody>
      </p:sp>
      <p:sp>
        <p:nvSpPr>
          <p:cNvPr id="9" name="Rounded Rectangle 8">
            <a:extLst>
              <a:ext uri="{FF2B5EF4-FFF2-40B4-BE49-F238E27FC236}">
                <a16:creationId xmlns:a16="http://schemas.microsoft.com/office/drawing/2014/main" id="{2EF7F116-3F17-FC46-ACF5-A574E514326E}"/>
              </a:ext>
            </a:extLst>
          </p:cNvPr>
          <p:cNvSpPr>
            <a:spLocks noChangeArrowheads="1"/>
          </p:cNvSpPr>
          <p:nvPr/>
        </p:nvSpPr>
        <p:spPr bwMode="auto">
          <a:xfrm>
            <a:off x="539552" y="4725144"/>
            <a:ext cx="8085312" cy="82580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Flexibility</a:t>
            </a:r>
          </a:p>
        </p:txBody>
      </p:sp>
    </p:spTree>
    <p:extLst>
      <p:ext uri="{BB962C8B-B14F-4D97-AF65-F5344CB8AC3E}">
        <p14:creationId xmlns:p14="http://schemas.microsoft.com/office/powerpoint/2010/main" val="41745937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3000" dirty="0">
                <a:solidFill>
                  <a:srgbClr val="C00000"/>
                </a:solidFill>
              </a:rPr>
              <a:t>Branching and merging </a:t>
            </a:r>
            <a:r>
              <a:rPr lang="en-US" sz="3000" dirty="0"/>
              <a:t>are fundamental ideas that are supported by all code management systems. </a:t>
            </a:r>
          </a:p>
          <a:p>
            <a:r>
              <a:rPr lang="en-US" sz="3000" dirty="0"/>
              <a:t>A </a:t>
            </a:r>
            <a:r>
              <a:rPr lang="en-US" sz="3000" dirty="0">
                <a:solidFill>
                  <a:srgbClr val="C00000"/>
                </a:solidFill>
              </a:rPr>
              <a:t>branch</a:t>
            </a:r>
            <a:r>
              <a:rPr lang="en-US" sz="3000" dirty="0"/>
              <a:t> is an </a:t>
            </a:r>
            <a:r>
              <a:rPr lang="en-US" sz="3000" dirty="0">
                <a:solidFill>
                  <a:srgbClr val="C00000"/>
                </a:solidFill>
              </a:rPr>
              <a:t>independent, stand-alone version </a:t>
            </a:r>
            <a:r>
              <a:rPr lang="en-US" sz="3000" dirty="0"/>
              <a:t>that is created when a developer wishes to change a file. </a:t>
            </a:r>
          </a:p>
          <a:p>
            <a:r>
              <a:rPr lang="en-US" sz="3000" dirty="0"/>
              <a:t>The changes made by developers in their own branches may be </a:t>
            </a:r>
            <a:r>
              <a:rPr lang="en-US" sz="3000" dirty="0">
                <a:solidFill>
                  <a:srgbClr val="C00000"/>
                </a:solidFill>
              </a:rPr>
              <a:t>merged</a:t>
            </a:r>
            <a:r>
              <a:rPr lang="en-US" sz="3000" dirty="0"/>
              <a:t> to create a new shared branch. </a:t>
            </a:r>
          </a:p>
          <a:p>
            <a:r>
              <a:rPr lang="en-US" sz="3000" dirty="0"/>
              <a:t>The repository ensures that </a:t>
            </a:r>
            <a:r>
              <a:rPr lang="en-US" sz="3000" dirty="0">
                <a:solidFill>
                  <a:srgbClr val="C00000"/>
                </a:solidFill>
              </a:rPr>
              <a:t>branch files </a:t>
            </a:r>
            <a:r>
              <a:rPr lang="en-US" sz="3000" dirty="0"/>
              <a:t>that have been changed cannot overwrite repository files without a </a:t>
            </a:r>
            <a:r>
              <a:rPr lang="en-US" sz="3000" dirty="0">
                <a:solidFill>
                  <a:srgbClr val="C00000"/>
                </a:solidFill>
              </a:rPr>
              <a:t>merge operation</a:t>
            </a:r>
            <a:r>
              <a:rPr lang="en-US" sz="3000" dirty="0"/>
              <a:t>.</a:t>
            </a:r>
          </a:p>
          <a:p>
            <a:endParaRPr lang="en-US" sz="3000" dirty="0"/>
          </a:p>
          <a:p>
            <a:endParaRPr lang="en-US" sz="3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Branching and merging</a:t>
            </a:r>
          </a:p>
        </p:txBody>
      </p:sp>
    </p:spTree>
    <p:extLst>
      <p:ext uri="{BB962C8B-B14F-4D97-AF65-F5344CB8AC3E}">
        <p14:creationId xmlns:p14="http://schemas.microsoft.com/office/powerpoint/2010/main" val="2556807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7">
            <a:extLst>
              <a:ext uri="{FF2B5EF4-FFF2-40B4-BE49-F238E27FC236}">
                <a16:creationId xmlns:a16="http://schemas.microsoft.com/office/drawing/2014/main" id="{1D59405C-F354-3C4C-B581-C07D4D546BD7}"/>
              </a:ext>
            </a:extLst>
          </p:cNvPr>
          <p:cNvCxnSpPr>
            <a:cxnSpLocks/>
          </p:cNvCxnSpPr>
          <p:nvPr/>
        </p:nvCxnSpPr>
        <p:spPr>
          <a:xfrm>
            <a:off x="2195736" y="2440777"/>
            <a:ext cx="3024336"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Branching and merging</a:t>
            </a:r>
          </a:p>
        </p:txBody>
      </p:sp>
      <p:cxnSp>
        <p:nvCxnSpPr>
          <p:cNvPr id="8" name="Straight Arrow Connector 7">
            <a:extLst>
              <a:ext uri="{FF2B5EF4-FFF2-40B4-BE49-F238E27FC236}">
                <a16:creationId xmlns:a16="http://schemas.microsoft.com/office/drawing/2014/main" id="{274FC39C-DF1A-E049-B0CF-750DE4DB84B4}"/>
              </a:ext>
            </a:extLst>
          </p:cNvPr>
          <p:cNvCxnSpPr>
            <a:cxnSpLocks/>
          </p:cNvCxnSpPr>
          <p:nvPr/>
        </p:nvCxnSpPr>
        <p:spPr>
          <a:xfrm>
            <a:off x="1187624" y="3918955"/>
            <a:ext cx="6624736"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ED47A804-2895-A044-92E4-7BE76ECD3305}"/>
              </a:ext>
            </a:extLst>
          </p:cNvPr>
          <p:cNvSpPr/>
          <p:nvPr/>
        </p:nvSpPr>
        <p:spPr>
          <a:xfrm>
            <a:off x="1763688" y="2233817"/>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6" name="Oval 15">
            <a:extLst>
              <a:ext uri="{FF2B5EF4-FFF2-40B4-BE49-F238E27FC236}">
                <a16:creationId xmlns:a16="http://schemas.microsoft.com/office/drawing/2014/main" id="{6EF5517D-5BC2-D846-AB2A-342005A77701}"/>
              </a:ext>
            </a:extLst>
          </p:cNvPr>
          <p:cNvSpPr/>
          <p:nvPr/>
        </p:nvSpPr>
        <p:spPr>
          <a:xfrm>
            <a:off x="2699792" y="2233817"/>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7" name="Oval 16">
            <a:extLst>
              <a:ext uri="{FF2B5EF4-FFF2-40B4-BE49-F238E27FC236}">
                <a16:creationId xmlns:a16="http://schemas.microsoft.com/office/drawing/2014/main" id="{4261E3EE-EBBE-E348-A902-B72381F6A07D}"/>
              </a:ext>
            </a:extLst>
          </p:cNvPr>
          <p:cNvSpPr/>
          <p:nvPr/>
        </p:nvSpPr>
        <p:spPr>
          <a:xfrm>
            <a:off x="3635896" y="2233817"/>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1" name="Oval 20">
            <a:extLst>
              <a:ext uri="{FF2B5EF4-FFF2-40B4-BE49-F238E27FC236}">
                <a16:creationId xmlns:a16="http://schemas.microsoft.com/office/drawing/2014/main" id="{20041C8C-491A-874C-9E1D-3A20FD8AA515}"/>
              </a:ext>
            </a:extLst>
          </p:cNvPr>
          <p:cNvSpPr/>
          <p:nvPr/>
        </p:nvSpPr>
        <p:spPr>
          <a:xfrm>
            <a:off x="1763688"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2" name="Oval 21">
            <a:extLst>
              <a:ext uri="{FF2B5EF4-FFF2-40B4-BE49-F238E27FC236}">
                <a16:creationId xmlns:a16="http://schemas.microsoft.com/office/drawing/2014/main" id="{85C578B4-FF4D-814C-BCB7-6113FB7A5190}"/>
              </a:ext>
            </a:extLst>
          </p:cNvPr>
          <p:cNvSpPr/>
          <p:nvPr/>
        </p:nvSpPr>
        <p:spPr>
          <a:xfrm>
            <a:off x="2699792"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3" name="Oval 22">
            <a:extLst>
              <a:ext uri="{FF2B5EF4-FFF2-40B4-BE49-F238E27FC236}">
                <a16:creationId xmlns:a16="http://schemas.microsoft.com/office/drawing/2014/main" id="{83D3FE51-D48C-E84A-AB18-561787D3DD87}"/>
              </a:ext>
            </a:extLst>
          </p:cNvPr>
          <p:cNvSpPr/>
          <p:nvPr/>
        </p:nvSpPr>
        <p:spPr>
          <a:xfrm>
            <a:off x="3635896"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4" name="Oval 23">
            <a:extLst>
              <a:ext uri="{FF2B5EF4-FFF2-40B4-BE49-F238E27FC236}">
                <a16:creationId xmlns:a16="http://schemas.microsoft.com/office/drawing/2014/main" id="{05C98199-83C2-AD48-8552-5BFE56E59464}"/>
              </a:ext>
            </a:extLst>
          </p:cNvPr>
          <p:cNvSpPr/>
          <p:nvPr/>
        </p:nvSpPr>
        <p:spPr>
          <a:xfrm>
            <a:off x="4644008"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5" name="Oval 24">
            <a:extLst>
              <a:ext uri="{FF2B5EF4-FFF2-40B4-BE49-F238E27FC236}">
                <a16:creationId xmlns:a16="http://schemas.microsoft.com/office/drawing/2014/main" id="{5985312E-A92F-F348-A544-9B98D89CEB4F}"/>
              </a:ext>
            </a:extLst>
          </p:cNvPr>
          <p:cNvSpPr/>
          <p:nvPr/>
        </p:nvSpPr>
        <p:spPr>
          <a:xfrm>
            <a:off x="5580112"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6" name="Oval 25">
            <a:extLst>
              <a:ext uri="{FF2B5EF4-FFF2-40B4-BE49-F238E27FC236}">
                <a16:creationId xmlns:a16="http://schemas.microsoft.com/office/drawing/2014/main" id="{3BBAC572-1F55-754F-9484-965351480883}"/>
              </a:ext>
            </a:extLst>
          </p:cNvPr>
          <p:cNvSpPr/>
          <p:nvPr/>
        </p:nvSpPr>
        <p:spPr>
          <a:xfrm>
            <a:off x="6516216"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27" name="Oval 26">
            <a:extLst>
              <a:ext uri="{FF2B5EF4-FFF2-40B4-BE49-F238E27FC236}">
                <a16:creationId xmlns:a16="http://schemas.microsoft.com/office/drawing/2014/main" id="{A44BA79D-33FE-5D49-B63C-58A1E86CADBF}"/>
              </a:ext>
            </a:extLst>
          </p:cNvPr>
          <p:cNvSpPr/>
          <p:nvPr/>
        </p:nvSpPr>
        <p:spPr>
          <a:xfrm>
            <a:off x="755576" y="3717032"/>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cxnSp>
        <p:nvCxnSpPr>
          <p:cNvPr id="32" name="Straight Arrow Connector 31">
            <a:extLst>
              <a:ext uri="{FF2B5EF4-FFF2-40B4-BE49-F238E27FC236}">
                <a16:creationId xmlns:a16="http://schemas.microsoft.com/office/drawing/2014/main" id="{4EC3C9A9-E9B7-CD40-AB41-952FF460220D}"/>
              </a:ext>
            </a:extLst>
          </p:cNvPr>
          <p:cNvCxnSpPr>
            <a:cxnSpLocks/>
            <a:endCxn id="24" idx="4"/>
          </p:cNvCxnSpPr>
          <p:nvPr/>
        </p:nvCxnSpPr>
        <p:spPr>
          <a:xfrm flipV="1">
            <a:off x="4860032" y="4077072"/>
            <a:ext cx="0" cy="1118138"/>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382E8B79-F884-2149-8397-7B4791C6AB18}"/>
              </a:ext>
            </a:extLst>
          </p:cNvPr>
          <p:cNvCxnSpPr>
            <a:cxnSpLocks/>
            <a:stCxn id="29" idx="6"/>
            <a:endCxn id="31" idx="2"/>
          </p:cNvCxnSpPr>
          <p:nvPr/>
        </p:nvCxnSpPr>
        <p:spPr>
          <a:xfrm>
            <a:off x="3131840" y="5375229"/>
            <a:ext cx="1512168" cy="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F52D8E6-543D-9446-9C86-3086497E5C5B}"/>
              </a:ext>
            </a:extLst>
          </p:cNvPr>
          <p:cNvCxnSpPr>
            <a:cxnSpLocks/>
            <a:stCxn id="22" idx="4"/>
            <a:endCxn id="29" idx="0"/>
          </p:cNvCxnSpPr>
          <p:nvPr/>
        </p:nvCxnSpPr>
        <p:spPr>
          <a:xfrm>
            <a:off x="2915816" y="4077072"/>
            <a:ext cx="0" cy="1118137"/>
          </a:xfrm>
          <a:prstGeom prst="straightConnector1">
            <a:avLst/>
          </a:prstGeom>
          <a:ln w="1016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458F5A4-4F81-1643-B82D-75A06D6835B9}"/>
              </a:ext>
            </a:extLst>
          </p:cNvPr>
          <p:cNvCxnSpPr>
            <a:cxnSpLocks/>
            <a:stCxn id="21" idx="0"/>
            <a:endCxn id="15" idx="4"/>
          </p:cNvCxnSpPr>
          <p:nvPr/>
        </p:nvCxnSpPr>
        <p:spPr>
          <a:xfrm flipV="1">
            <a:off x="1979712" y="2593857"/>
            <a:ext cx="0" cy="1123175"/>
          </a:xfrm>
          <a:prstGeom prst="straightConnector1">
            <a:avLst/>
          </a:prstGeom>
          <a:ln w="1016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9378740D-2C67-4D4D-A79D-FBD125CC5B77}"/>
              </a:ext>
            </a:extLst>
          </p:cNvPr>
          <p:cNvSpPr/>
          <p:nvPr/>
        </p:nvSpPr>
        <p:spPr>
          <a:xfrm>
            <a:off x="2699792" y="5195209"/>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30" name="Oval 29">
            <a:extLst>
              <a:ext uri="{FF2B5EF4-FFF2-40B4-BE49-F238E27FC236}">
                <a16:creationId xmlns:a16="http://schemas.microsoft.com/office/drawing/2014/main" id="{4DC2525A-12E1-114F-84E6-7BE2F53F47E5}"/>
              </a:ext>
            </a:extLst>
          </p:cNvPr>
          <p:cNvSpPr/>
          <p:nvPr/>
        </p:nvSpPr>
        <p:spPr>
          <a:xfrm>
            <a:off x="3635896" y="5195209"/>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31" name="Oval 30">
            <a:extLst>
              <a:ext uri="{FF2B5EF4-FFF2-40B4-BE49-F238E27FC236}">
                <a16:creationId xmlns:a16="http://schemas.microsoft.com/office/drawing/2014/main" id="{B4BC4500-5F92-F349-8269-4DD7048FC3C1}"/>
              </a:ext>
            </a:extLst>
          </p:cNvPr>
          <p:cNvSpPr/>
          <p:nvPr/>
        </p:nvSpPr>
        <p:spPr>
          <a:xfrm>
            <a:off x="4644008" y="5195209"/>
            <a:ext cx="432048" cy="360040"/>
          </a:xfrm>
          <a:prstGeom prst="ellipse">
            <a:avLst/>
          </a:prstGeom>
          <a:solidFill>
            <a:srgbClr val="C6D9F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46" name="TextBox 45">
            <a:extLst>
              <a:ext uri="{FF2B5EF4-FFF2-40B4-BE49-F238E27FC236}">
                <a16:creationId xmlns:a16="http://schemas.microsoft.com/office/drawing/2014/main" id="{F23D08D5-90B2-B04D-AFC2-9FB4B60AC106}"/>
              </a:ext>
            </a:extLst>
          </p:cNvPr>
          <p:cNvSpPr txBox="1"/>
          <p:nvPr/>
        </p:nvSpPr>
        <p:spPr>
          <a:xfrm>
            <a:off x="556145" y="2136248"/>
            <a:ext cx="805029"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Alice</a:t>
            </a:r>
          </a:p>
        </p:txBody>
      </p:sp>
      <p:sp>
        <p:nvSpPr>
          <p:cNvPr id="47" name="TextBox 46">
            <a:extLst>
              <a:ext uri="{FF2B5EF4-FFF2-40B4-BE49-F238E27FC236}">
                <a16:creationId xmlns:a16="http://schemas.microsoft.com/office/drawing/2014/main" id="{7533451E-EBA3-9548-82C3-74F3FCF405EF}"/>
              </a:ext>
            </a:extLst>
          </p:cNvPr>
          <p:cNvSpPr txBox="1"/>
          <p:nvPr/>
        </p:nvSpPr>
        <p:spPr>
          <a:xfrm>
            <a:off x="1499002" y="5166300"/>
            <a:ext cx="688009"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Bob</a:t>
            </a:r>
          </a:p>
        </p:txBody>
      </p:sp>
      <p:sp>
        <p:nvSpPr>
          <p:cNvPr id="48" name="TextBox 47">
            <a:extLst>
              <a:ext uri="{FF2B5EF4-FFF2-40B4-BE49-F238E27FC236}">
                <a16:creationId xmlns:a16="http://schemas.microsoft.com/office/drawing/2014/main" id="{51CCBFD1-091F-7D4C-8AC1-7D3CB1688004}"/>
              </a:ext>
            </a:extLst>
          </p:cNvPr>
          <p:cNvSpPr txBox="1"/>
          <p:nvPr/>
        </p:nvSpPr>
        <p:spPr>
          <a:xfrm>
            <a:off x="2742056" y="5787690"/>
            <a:ext cx="199894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Bug fix branch</a:t>
            </a:r>
          </a:p>
        </p:txBody>
      </p:sp>
      <p:sp>
        <p:nvSpPr>
          <p:cNvPr id="49" name="TextBox 48">
            <a:extLst>
              <a:ext uri="{FF2B5EF4-FFF2-40B4-BE49-F238E27FC236}">
                <a16:creationId xmlns:a16="http://schemas.microsoft.com/office/drawing/2014/main" id="{DA76C451-86CD-454C-A7AD-818CC95EA351}"/>
              </a:ext>
            </a:extLst>
          </p:cNvPr>
          <p:cNvSpPr txBox="1"/>
          <p:nvPr/>
        </p:nvSpPr>
        <p:spPr>
          <a:xfrm>
            <a:off x="4882865" y="4410251"/>
            <a:ext cx="1012906"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Merge</a:t>
            </a:r>
          </a:p>
        </p:txBody>
      </p:sp>
      <p:sp>
        <p:nvSpPr>
          <p:cNvPr id="50" name="TextBox 49">
            <a:extLst>
              <a:ext uri="{FF2B5EF4-FFF2-40B4-BE49-F238E27FC236}">
                <a16:creationId xmlns:a16="http://schemas.microsoft.com/office/drawing/2014/main" id="{9B7A6718-BFCD-B340-80F3-A71629F28469}"/>
              </a:ext>
            </a:extLst>
          </p:cNvPr>
          <p:cNvSpPr txBox="1"/>
          <p:nvPr/>
        </p:nvSpPr>
        <p:spPr>
          <a:xfrm>
            <a:off x="6773406" y="4142830"/>
            <a:ext cx="2041393"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Master branch</a:t>
            </a:r>
          </a:p>
        </p:txBody>
      </p:sp>
      <p:sp>
        <p:nvSpPr>
          <p:cNvPr id="51" name="TextBox 50">
            <a:extLst>
              <a:ext uri="{FF2B5EF4-FFF2-40B4-BE49-F238E27FC236}">
                <a16:creationId xmlns:a16="http://schemas.microsoft.com/office/drawing/2014/main" id="{DE64A6AF-36D1-954E-A70E-F267A31A033B}"/>
              </a:ext>
            </a:extLst>
          </p:cNvPr>
          <p:cNvSpPr txBox="1"/>
          <p:nvPr/>
        </p:nvSpPr>
        <p:spPr>
          <a:xfrm>
            <a:off x="1724201" y="1661635"/>
            <a:ext cx="3647537"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Feature experiment branch</a:t>
            </a:r>
          </a:p>
        </p:txBody>
      </p:sp>
    </p:spTree>
    <p:extLst>
      <p:ext uri="{BB962C8B-B14F-4D97-AF65-F5344CB8AC3E}">
        <p14:creationId xmlns:p14="http://schemas.microsoft.com/office/powerpoint/2010/main" val="12302191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By using </a:t>
            </a:r>
            <a:r>
              <a:rPr lang="en-US" sz="2800" dirty="0">
                <a:solidFill>
                  <a:srgbClr val="C00000"/>
                </a:solidFill>
              </a:rPr>
              <a:t>DevOps with automated support</a:t>
            </a:r>
            <a:r>
              <a:rPr lang="en-US" sz="2800" dirty="0"/>
              <a:t>, you can dramatically </a:t>
            </a:r>
            <a:r>
              <a:rPr lang="en-US" sz="2800" dirty="0">
                <a:solidFill>
                  <a:srgbClr val="C00000"/>
                </a:solidFill>
              </a:rPr>
              <a:t>reduce the time and costs for integration, deployment and delivery</a:t>
            </a:r>
            <a:r>
              <a:rPr lang="en-US" sz="2800" dirty="0"/>
              <a:t>.</a:t>
            </a:r>
          </a:p>
          <a:p>
            <a:r>
              <a:rPr lang="en-US" sz="2800" dirty="0"/>
              <a:t>Everything that can be, should be </a:t>
            </a:r>
            <a:r>
              <a:rPr lang="en-US" sz="2800" dirty="0">
                <a:solidFill>
                  <a:srgbClr val="C00000"/>
                </a:solidFill>
              </a:rPr>
              <a:t>automated is a fundamental principle of DevOps</a:t>
            </a:r>
            <a:r>
              <a:rPr lang="en-US" sz="2800" dirty="0"/>
              <a:t>. </a:t>
            </a:r>
          </a:p>
          <a:p>
            <a:r>
              <a:rPr lang="en-US" sz="2800" dirty="0"/>
              <a:t>As well as reducing the costs and time required for integration, deployment and delivery</a:t>
            </a:r>
            <a:r>
              <a:rPr lang="en-US" sz="2800" dirty="0">
                <a:solidFill>
                  <a:srgbClr val="C00000"/>
                </a:solidFill>
              </a:rPr>
              <a:t>, process automation</a:t>
            </a:r>
            <a:r>
              <a:rPr lang="en-US" sz="2800" dirty="0"/>
              <a:t> also makes these processes more </a:t>
            </a:r>
            <a:r>
              <a:rPr lang="en-US" sz="2800" dirty="0">
                <a:solidFill>
                  <a:srgbClr val="C00000"/>
                </a:solidFill>
              </a:rPr>
              <a:t>reliable and reproducible</a:t>
            </a:r>
            <a:r>
              <a:rPr lang="en-US" sz="2800" dirty="0"/>
              <a:t>. </a:t>
            </a:r>
          </a:p>
          <a:p>
            <a:r>
              <a:rPr lang="en-US" sz="2800" dirty="0">
                <a:solidFill>
                  <a:srgbClr val="C00000"/>
                </a:solidFill>
              </a:rPr>
              <a:t>Automation</a:t>
            </a:r>
            <a:r>
              <a:rPr lang="en-US" sz="2800" dirty="0"/>
              <a:t> information is </a:t>
            </a:r>
            <a:r>
              <a:rPr lang="en-US" sz="2800" dirty="0">
                <a:solidFill>
                  <a:srgbClr val="C00000"/>
                </a:solidFill>
              </a:rPr>
              <a:t>encoded in scripts</a:t>
            </a:r>
            <a:r>
              <a:rPr lang="en-US" sz="2800" dirty="0"/>
              <a:t> and system models that can be checked, reviewed, versioned and stored in the project repository.</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 automation</a:t>
            </a:r>
          </a:p>
        </p:txBody>
      </p:sp>
    </p:spTree>
    <p:extLst>
      <p:ext uri="{BB962C8B-B14F-4D97-AF65-F5344CB8AC3E}">
        <p14:creationId xmlns:p14="http://schemas.microsoft.com/office/powerpoint/2010/main" val="2525414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332656"/>
            <a:ext cx="8229600" cy="1327159"/>
          </a:xfrm>
        </p:spPr>
        <p:txBody>
          <a:bodyPr/>
          <a:lstStyle/>
          <a:p>
            <a:r>
              <a:rPr lang="en-US" dirty="0">
                <a:solidFill>
                  <a:schemeClr val="tx2"/>
                </a:solidFill>
              </a:rPr>
              <a:t>Software Engineering and </a:t>
            </a:r>
            <a:br>
              <a:rPr lang="en-US" dirty="0">
                <a:solidFill>
                  <a:schemeClr val="tx2"/>
                </a:solidFill>
              </a:rPr>
            </a:br>
            <a:r>
              <a:rPr lang="en-US" dirty="0">
                <a:solidFill>
                  <a:schemeClr val="tx2"/>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116035"/>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4509120"/>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2095682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Aspects of DevOps automation</a:t>
            </a:r>
          </a:p>
        </p:txBody>
      </p:sp>
      <p:sp>
        <p:nvSpPr>
          <p:cNvPr id="7" name="Rounded Rectangle 6">
            <a:extLst>
              <a:ext uri="{FF2B5EF4-FFF2-40B4-BE49-F238E27FC236}">
                <a16:creationId xmlns:a16="http://schemas.microsoft.com/office/drawing/2014/main" id="{A88E117D-9804-634B-AC3C-4B69FD2AB464}"/>
              </a:ext>
            </a:extLst>
          </p:cNvPr>
          <p:cNvSpPr>
            <a:spLocks noChangeArrowheads="1"/>
          </p:cNvSpPr>
          <p:nvPr/>
        </p:nvSpPr>
        <p:spPr bwMode="auto">
          <a:xfrm>
            <a:off x="263174" y="1124744"/>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Continuous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integration</a:t>
            </a:r>
          </a:p>
        </p:txBody>
      </p:sp>
      <p:sp>
        <p:nvSpPr>
          <p:cNvPr id="8" name="Rounded Rectangle 7">
            <a:extLst>
              <a:ext uri="{FF2B5EF4-FFF2-40B4-BE49-F238E27FC236}">
                <a16:creationId xmlns:a16="http://schemas.microsoft.com/office/drawing/2014/main" id="{C6F85EBD-36ED-FA4B-A918-3C931BF2FD0A}"/>
              </a:ext>
            </a:extLst>
          </p:cNvPr>
          <p:cNvSpPr>
            <a:spLocks noChangeArrowheads="1"/>
          </p:cNvSpPr>
          <p:nvPr/>
        </p:nvSpPr>
        <p:spPr bwMode="auto">
          <a:xfrm>
            <a:off x="263174" y="2468456"/>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Continuous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delivery</a:t>
            </a:r>
          </a:p>
        </p:txBody>
      </p:sp>
      <p:sp>
        <p:nvSpPr>
          <p:cNvPr id="9" name="Rounded Rectangle 8">
            <a:extLst>
              <a:ext uri="{FF2B5EF4-FFF2-40B4-BE49-F238E27FC236}">
                <a16:creationId xmlns:a16="http://schemas.microsoft.com/office/drawing/2014/main" id="{DD0542F3-7AA5-B14D-8C92-24C980935FD8}"/>
              </a:ext>
            </a:extLst>
          </p:cNvPr>
          <p:cNvSpPr>
            <a:spLocks noChangeArrowheads="1"/>
          </p:cNvSpPr>
          <p:nvPr/>
        </p:nvSpPr>
        <p:spPr bwMode="auto">
          <a:xfrm>
            <a:off x="263174" y="3812168"/>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Continuous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deployment</a:t>
            </a:r>
          </a:p>
        </p:txBody>
      </p:sp>
      <p:sp>
        <p:nvSpPr>
          <p:cNvPr id="10" name="Rounded Rectangle 9">
            <a:extLst>
              <a:ext uri="{FF2B5EF4-FFF2-40B4-BE49-F238E27FC236}">
                <a16:creationId xmlns:a16="http://schemas.microsoft.com/office/drawing/2014/main" id="{558DD94F-A4B7-8548-8228-531D1F14593E}"/>
              </a:ext>
            </a:extLst>
          </p:cNvPr>
          <p:cNvSpPr>
            <a:spLocks noChangeArrowheads="1"/>
          </p:cNvSpPr>
          <p:nvPr/>
        </p:nvSpPr>
        <p:spPr bwMode="auto">
          <a:xfrm>
            <a:off x="263174" y="5155881"/>
            <a:ext cx="2424964" cy="1273098"/>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Infrastructure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as code</a:t>
            </a:r>
          </a:p>
        </p:txBody>
      </p:sp>
      <p:sp>
        <p:nvSpPr>
          <p:cNvPr id="11" name="Rounded Rectangle 10">
            <a:extLst>
              <a:ext uri="{FF2B5EF4-FFF2-40B4-BE49-F238E27FC236}">
                <a16:creationId xmlns:a16="http://schemas.microsoft.com/office/drawing/2014/main" id="{7397A9A5-325F-444E-AD3B-37A8EA97FB52}"/>
              </a:ext>
            </a:extLst>
          </p:cNvPr>
          <p:cNvSpPr>
            <a:spLocks noChangeArrowheads="1"/>
          </p:cNvSpPr>
          <p:nvPr/>
        </p:nvSpPr>
        <p:spPr bwMode="auto">
          <a:xfrm>
            <a:off x="2686115" y="1137909"/>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000" dirty="0">
                <a:latin typeface="Calibri" panose="020F0502020204030204" pitchFamily="34" charset="0"/>
                <a:cs typeface="Calibri" panose="020F0502020204030204" pitchFamily="34" charset="0"/>
              </a:rPr>
              <a:t>Each time a developer commits a change to the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project’s master branch, an  executable version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of the system is built and tested.</a:t>
            </a:r>
          </a:p>
        </p:txBody>
      </p:sp>
      <p:sp>
        <p:nvSpPr>
          <p:cNvPr id="12" name="Rounded Rectangle 11">
            <a:extLst>
              <a:ext uri="{FF2B5EF4-FFF2-40B4-BE49-F238E27FC236}">
                <a16:creationId xmlns:a16="http://schemas.microsoft.com/office/drawing/2014/main" id="{5625BC1C-C180-B24D-8D61-2BE2E728A627}"/>
              </a:ext>
            </a:extLst>
          </p:cNvPr>
          <p:cNvSpPr>
            <a:spLocks noChangeArrowheads="1"/>
          </p:cNvSpPr>
          <p:nvPr/>
        </p:nvSpPr>
        <p:spPr bwMode="auto">
          <a:xfrm>
            <a:off x="2687781" y="2468455"/>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000" dirty="0">
                <a:latin typeface="Calibri" panose="020F0502020204030204" pitchFamily="34" charset="0"/>
                <a:cs typeface="Calibri" panose="020F0502020204030204" pitchFamily="34" charset="0"/>
              </a:rPr>
              <a:t>A simulation of the product’s operating environment</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is created and the executable software version is tested.</a:t>
            </a:r>
          </a:p>
        </p:txBody>
      </p:sp>
      <p:sp>
        <p:nvSpPr>
          <p:cNvPr id="13" name="Rounded Rectangle 12">
            <a:extLst>
              <a:ext uri="{FF2B5EF4-FFF2-40B4-BE49-F238E27FC236}">
                <a16:creationId xmlns:a16="http://schemas.microsoft.com/office/drawing/2014/main" id="{33056A79-80CC-A543-9E76-AADC8119F5E3}"/>
              </a:ext>
            </a:extLst>
          </p:cNvPr>
          <p:cNvSpPr>
            <a:spLocks noChangeArrowheads="1"/>
          </p:cNvSpPr>
          <p:nvPr/>
        </p:nvSpPr>
        <p:spPr bwMode="auto">
          <a:xfrm>
            <a:off x="2698900" y="3812168"/>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A new release of the system is made available </a:t>
            </a:r>
          </a:p>
          <a:p>
            <a:pPr algn="ctr">
              <a:defRPr/>
            </a:pPr>
            <a:r>
              <a:rPr lang="en-US" sz="2200" dirty="0">
                <a:latin typeface="Calibri" panose="020F0502020204030204" pitchFamily="34" charset="0"/>
                <a:cs typeface="Calibri" panose="020F0502020204030204" pitchFamily="34" charset="0"/>
              </a:rPr>
              <a:t>to users every time a change is made to the </a:t>
            </a:r>
          </a:p>
          <a:p>
            <a:pPr algn="ctr">
              <a:defRPr/>
            </a:pPr>
            <a:r>
              <a:rPr lang="en-US" sz="2200" dirty="0">
                <a:latin typeface="Calibri" panose="020F0502020204030204" pitchFamily="34" charset="0"/>
                <a:cs typeface="Calibri" panose="020F0502020204030204" pitchFamily="34" charset="0"/>
              </a:rPr>
              <a:t>master branch of the software.</a:t>
            </a:r>
          </a:p>
        </p:txBody>
      </p:sp>
      <p:sp>
        <p:nvSpPr>
          <p:cNvPr id="14" name="Rounded Rectangle 13">
            <a:extLst>
              <a:ext uri="{FF2B5EF4-FFF2-40B4-BE49-F238E27FC236}">
                <a16:creationId xmlns:a16="http://schemas.microsoft.com/office/drawing/2014/main" id="{11304D65-CD35-AE46-9239-FC53FA35A246}"/>
              </a:ext>
            </a:extLst>
          </p:cNvPr>
          <p:cNvSpPr>
            <a:spLocks noChangeArrowheads="1"/>
          </p:cNvSpPr>
          <p:nvPr/>
        </p:nvSpPr>
        <p:spPr bwMode="auto">
          <a:xfrm>
            <a:off x="2698900" y="5169047"/>
            <a:ext cx="6134357" cy="1257599"/>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dirty="0">
                <a:latin typeface="Calibri" panose="020F0502020204030204" pitchFamily="34" charset="0"/>
                <a:cs typeface="Calibri" panose="020F0502020204030204" pitchFamily="34" charset="0"/>
              </a:rPr>
              <a:t>Machine-readable models of the infrastructure </a:t>
            </a:r>
          </a:p>
          <a:p>
            <a:pPr algn="ctr">
              <a:defRPr/>
            </a:pPr>
            <a:r>
              <a:rPr lang="en-US" dirty="0">
                <a:latin typeface="Calibri" panose="020F0502020204030204" pitchFamily="34" charset="0"/>
                <a:cs typeface="Calibri" panose="020F0502020204030204" pitchFamily="34" charset="0"/>
              </a:rPr>
              <a:t>(network, servers, routers, etc.) </a:t>
            </a:r>
          </a:p>
          <a:p>
            <a:pPr algn="ctr">
              <a:defRPr/>
            </a:pPr>
            <a:r>
              <a:rPr lang="en-US" dirty="0">
                <a:latin typeface="Calibri" panose="020F0502020204030204" pitchFamily="34" charset="0"/>
                <a:cs typeface="Calibri" panose="020F0502020204030204" pitchFamily="34" charset="0"/>
              </a:rPr>
              <a:t>on which the product executes are used by configuration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management tools to build the software’s execution platform.  </a:t>
            </a:r>
          </a:p>
        </p:txBody>
      </p:sp>
    </p:spTree>
    <p:extLst>
      <p:ext uri="{BB962C8B-B14F-4D97-AF65-F5344CB8AC3E}">
        <p14:creationId xmlns:p14="http://schemas.microsoft.com/office/powerpoint/2010/main" val="37382952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Characteristics of </a:t>
            </a:r>
            <a:br>
              <a:rPr lang="en-US" dirty="0">
                <a:solidFill>
                  <a:schemeClr val="tx2"/>
                </a:solidFill>
              </a:rPr>
            </a:br>
            <a:r>
              <a:rPr lang="en-US" dirty="0">
                <a:solidFill>
                  <a:schemeClr val="tx2"/>
                </a:solidFill>
              </a:rPr>
              <a:t>infrastructure as code</a:t>
            </a:r>
          </a:p>
        </p:txBody>
      </p:sp>
      <p:sp>
        <p:nvSpPr>
          <p:cNvPr id="7" name="Rounded Rectangle 6">
            <a:extLst>
              <a:ext uri="{FF2B5EF4-FFF2-40B4-BE49-F238E27FC236}">
                <a16:creationId xmlns:a16="http://schemas.microsoft.com/office/drawing/2014/main" id="{A88E117D-9804-634B-AC3C-4B69FD2AB464}"/>
              </a:ext>
            </a:extLst>
          </p:cNvPr>
          <p:cNvSpPr>
            <a:spLocks noChangeArrowheads="1"/>
          </p:cNvSpPr>
          <p:nvPr/>
        </p:nvSpPr>
        <p:spPr bwMode="auto">
          <a:xfrm>
            <a:off x="623214" y="1268760"/>
            <a:ext cx="7837218" cy="1129082"/>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Visibility</a:t>
            </a:r>
          </a:p>
        </p:txBody>
      </p:sp>
      <p:sp>
        <p:nvSpPr>
          <p:cNvPr id="8" name="Rounded Rectangle 7">
            <a:extLst>
              <a:ext uri="{FF2B5EF4-FFF2-40B4-BE49-F238E27FC236}">
                <a16:creationId xmlns:a16="http://schemas.microsoft.com/office/drawing/2014/main" id="{C6F85EBD-36ED-FA4B-A918-3C931BF2FD0A}"/>
              </a:ext>
            </a:extLst>
          </p:cNvPr>
          <p:cNvSpPr>
            <a:spLocks noChangeArrowheads="1"/>
          </p:cNvSpPr>
          <p:nvPr/>
        </p:nvSpPr>
        <p:spPr bwMode="auto">
          <a:xfrm>
            <a:off x="623214" y="2612472"/>
            <a:ext cx="7837218" cy="1129082"/>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a:solidFill>
                  <a:srgbClr val="C00000"/>
                </a:solidFill>
                <a:latin typeface="Calibri" panose="020F0502020204030204" pitchFamily="34" charset="0"/>
                <a:cs typeface="Calibri" panose="020F0502020204030204" pitchFamily="34" charset="0"/>
              </a:rPr>
              <a:t>Reproducibility</a:t>
            </a:r>
            <a:endParaRPr lang="en-US" sz="3200" b="1" dirty="0">
              <a:solidFill>
                <a:srgbClr val="C00000"/>
              </a:solidFill>
              <a:latin typeface="Calibri" panose="020F0502020204030204" pitchFamily="34" charset="0"/>
              <a:cs typeface="Calibri" panose="020F0502020204030204" pitchFamily="34" charset="0"/>
            </a:endParaRPr>
          </a:p>
        </p:txBody>
      </p:sp>
      <p:sp>
        <p:nvSpPr>
          <p:cNvPr id="9" name="Rounded Rectangle 8">
            <a:extLst>
              <a:ext uri="{FF2B5EF4-FFF2-40B4-BE49-F238E27FC236}">
                <a16:creationId xmlns:a16="http://schemas.microsoft.com/office/drawing/2014/main" id="{DD0542F3-7AA5-B14D-8C92-24C980935FD8}"/>
              </a:ext>
            </a:extLst>
          </p:cNvPr>
          <p:cNvSpPr>
            <a:spLocks noChangeArrowheads="1"/>
          </p:cNvSpPr>
          <p:nvPr/>
        </p:nvSpPr>
        <p:spPr bwMode="auto">
          <a:xfrm>
            <a:off x="623214" y="3956184"/>
            <a:ext cx="7837218" cy="1129082"/>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Reliability</a:t>
            </a:r>
          </a:p>
        </p:txBody>
      </p:sp>
      <p:sp>
        <p:nvSpPr>
          <p:cNvPr id="10" name="Rounded Rectangle 9">
            <a:extLst>
              <a:ext uri="{FF2B5EF4-FFF2-40B4-BE49-F238E27FC236}">
                <a16:creationId xmlns:a16="http://schemas.microsoft.com/office/drawing/2014/main" id="{558DD94F-A4B7-8548-8228-531D1F14593E}"/>
              </a:ext>
            </a:extLst>
          </p:cNvPr>
          <p:cNvSpPr>
            <a:spLocks noChangeArrowheads="1"/>
          </p:cNvSpPr>
          <p:nvPr/>
        </p:nvSpPr>
        <p:spPr bwMode="auto">
          <a:xfrm>
            <a:off x="623214" y="5299897"/>
            <a:ext cx="7837218" cy="1129082"/>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Recovery</a:t>
            </a:r>
          </a:p>
        </p:txBody>
      </p:sp>
    </p:spTree>
    <p:extLst>
      <p:ext uri="{BB962C8B-B14F-4D97-AF65-F5344CB8AC3E}">
        <p14:creationId xmlns:p14="http://schemas.microsoft.com/office/powerpoint/2010/main" val="30288083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After you have adopted DevOps, you should try to continuously improve your DevOps process to achieve faster deployment of better-quality software.</a:t>
            </a:r>
          </a:p>
          <a:p>
            <a:r>
              <a:rPr lang="en-US" dirty="0"/>
              <a:t>There are four types of </a:t>
            </a:r>
            <a:br>
              <a:rPr lang="en-US" dirty="0"/>
            </a:br>
            <a:r>
              <a:rPr lang="en-US" dirty="0"/>
              <a:t>software development measurement:</a:t>
            </a:r>
          </a:p>
          <a:p>
            <a:pPr lvl="1"/>
            <a:r>
              <a:rPr lang="en-US" sz="3200" dirty="0">
                <a:solidFill>
                  <a:srgbClr val="C00000"/>
                </a:solidFill>
              </a:rPr>
              <a:t>Process measurement</a:t>
            </a:r>
          </a:p>
          <a:p>
            <a:pPr lvl="1"/>
            <a:r>
              <a:rPr lang="en-US" sz="3200" dirty="0">
                <a:solidFill>
                  <a:srgbClr val="C00000"/>
                </a:solidFill>
              </a:rPr>
              <a:t>Service measurement</a:t>
            </a:r>
          </a:p>
          <a:p>
            <a:pPr lvl="1"/>
            <a:r>
              <a:rPr lang="en-US" sz="3200" dirty="0">
                <a:solidFill>
                  <a:srgbClr val="C00000"/>
                </a:solidFill>
              </a:rPr>
              <a:t>Usage measurement</a:t>
            </a:r>
          </a:p>
          <a:p>
            <a:pPr lvl="1"/>
            <a:r>
              <a:rPr lang="en-US" sz="3200" dirty="0">
                <a:solidFill>
                  <a:srgbClr val="C00000"/>
                </a:solidFill>
              </a:rPr>
              <a:t>Business success measurement</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DevOps measurement</a:t>
            </a:r>
          </a:p>
        </p:txBody>
      </p:sp>
    </p:spTree>
    <p:extLst>
      <p:ext uri="{BB962C8B-B14F-4D97-AF65-F5344CB8AC3E}">
        <p14:creationId xmlns:p14="http://schemas.microsoft.com/office/powerpoint/2010/main" val="3658201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t>As far as possible, the </a:t>
            </a:r>
            <a:r>
              <a:rPr lang="en-US" sz="2800" dirty="0">
                <a:solidFill>
                  <a:srgbClr val="C00000"/>
                </a:solidFill>
              </a:rPr>
              <a:t>DevOps principle of automating everything </a:t>
            </a:r>
            <a:r>
              <a:rPr lang="en-US" sz="2800" dirty="0"/>
              <a:t>should be applied to </a:t>
            </a:r>
            <a:r>
              <a:rPr lang="en-US" sz="2800" dirty="0">
                <a:solidFill>
                  <a:srgbClr val="C00000"/>
                </a:solidFill>
              </a:rPr>
              <a:t>software measurement</a:t>
            </a:r>
            <a:r>
              <a:rPr lang="en-US" sz="2800" dirty="0"/>
              <a:t>. </a:t>
            </a:r>
          </a:p>
          <a:p>
            <a:r>
              <a:rPr lang="en-US" sz="2800" dirty="0"/>
              <a:t>You should instrument your software to collect data about itself and you should use a </a:t>
            </a:r>
            <a:r>
              <a:rPr lang="en-US" sz="2800" dirty="0">
                <a:solidFill>
                  <a:srgbClr val="C00000"/>
                </a:solidFill>
              </a:rPr>
              <a:t>monitoring</a:t>
            </a:r>
            <a:r>
              <a:rPr lang="en-US" sz="2800" dirty="0"/>
              <a:t> system to collect data about your software’s </a:t>
            </a:r>
            <a:r>
              <a:rPr lang="en-US" sz="2800" dirty="0">
                <a:solidFill>
                  <a:srgbClr val="C00000"/>
                </a:solidFill>
              </a:rPr>
              <a:t>performance</a:t>
            </a:r>
            <a:r>
              <a:rPr lang="en-US" sz="2800" dirty="0"/>
              <a:t> and </a:t>
            </a:r>
            <a:r>
              <a:rPr lang="en-US" sz="2800" dirty="0">
                <a:solidFill>
                  <a:srgbClr val="C00000"/>
                </a:solidFill>
              </a:rPr>
              <a:t>availability</a:t>
            </a:r>
            <a:r>
              <a:rPr lang="en-US" sz="2800" dirty="0"/>
              <a:t>. </a:t>
            </a:r>
          </a:p>
          <a:p>
            <a:r>
              <a:rPr lang="en-US" sz="2800" dirty="0"/>
              <a:t>Some process measurements can also be automated. </a:t>
            </a:r>
          </a:p>
          <a:p>
            <a:pPr lvl="1"/>
            <a:r>
              <a:rPr lang="en-US" dirty="0"/>
              <a:t>However, there are problems in process measurement because people are involved. They work in different ways, may record information differently and are affected by outside influences that affect the way they work.</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Automating measurement</a:t>
            </a:r>
          </a:p>
        </p:txBody>
      </p:sp>
    </p:spTree>
    <p:extLst>
      <p:ext uri="{BB962C8B-B14F-4D97-AF65-F5344CB8AC3E}">
        <p14:creationId xmlns:p14="http://schemas.microsoft.com/office/powerpoint/2010/main" val="36517691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43883"/>
          </a:xfrm>
        </p:spPr>
        <p:txBody>
          <a:bodyPr/>
          <a:lstStyle/>
          <a:p>
            <a:r>
              <a:rPr lang="en-US" dirty="0">
                <a:solidFill>
                  <a:schemeClr val="tx2"/>
                </a:solidFill>
              </a:rPr>
              <a:t>Metrics used in the </a:t>
            </a:r>
            <a:br>
              <a:rPr lang="en-US" dirty="0">
                <a:solidFill>
                  <a:schemeClr val="tx2"/>
                </a:solidFill>
              </a:rPr>
            </a:br>
            <a:r>
              <a:rPr lang="en-US" dirty="0">
                <a:solidFill>
                  <a:schemeClr val="tx2"/>
                </a:solidFill>
              </a:rPr>
              <a:t>DevOps scorecard</a:t>
            </a:r>
          </a:p>
        </p:txBody>
      </p:sp>
      <p:sp>
        <p:nvSpPr>
          <p:cNvPr id="8" name="Oval 7">
            <a:extLst>
              <a:ext uri="{FF2B5EF4-FFF2-40B4-BE49-F238E27FC236}">
                <a16:creationId xmlns:a16="http://schemas.microsoft.com/office/drawing/2014/main" id="{B6CB130A-3A6E-AE4A-9682-BB266D317926}"/>
              </a:ext>
            </a:extLst>
          </p:cNvPr>
          <p:cNvSpPr/>
          <p:nvPr/>
        </p:nvSpPr>
        <p:spPr>
          <a:xfrm>
            <a:off x="3024259" y="2619939"/>
            <a:ext cx="2743200" cy="27432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DevOps </a:t>
            </a:r>
          </a:p>
          <a:p>
            <a:pPr algn="ctr"/>
            <a:r>
              <a:rPr lang="en-US" sz="3200" b="1" dirty="0">
                <a:solidFill>
                  <a:srgbClr val="C00000"/>
                </a:solidFill>
              </a:rPr>
              <a:t>metrics</a:t>
            </a:r>
          </a:p>
        </p:txBody>
      </p:sp>
      <p:sp>
        <p:nvSpPr>
          <p:cNvPr id="9" name="Oval 8">
            <a:extLst>
              <a:ext uri="{FF2B5EF4-FFF2-40B4-BE49-F238E27FC236}">
                <a16:creationId xmlns:a16="http://schemas.microsoft.com/office/drawing/2014/main" id="{3266C410-BF93-4449-BDA1-56C2F406F114}"/>
              </a:ext>
            </a:extLst>
          </p:cNvPr>
          <p:cNvSpPr/>
          <p:nvPr/>
        </p:nvSpPr>
        <p:spPr>
          <a:xfrm>
            <a:off x="2651194" y="1916832"/>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Deployment </a:t>
            </a:r>
            <a:br>
              <a:rPr lang="en-US" dirty="0">
                <a:solidFill>
                  <a:schemeClr val="tx1"/>
                </a:solidFill>
              </a:rPr>
            </a:br>
            <a:r>
              <a:rPr lang="en-US" dirty="0">
                <a:solidFill>
                  <a:schemeClr val="tx1"/>
                </a:solidFill>
              </a:rPr>
              <a:t>frequency</a:t>
            </a:r>
          </a:p>
        </p:txBody>
      </p:sp>
      <p:sp>
        <p:nvSpPr>
          <p:cNvPr id="24" name="Oval 23">
            <a:extLst>
              <a:ext uri="{FF2B5EF4-FFF2-40B4-BE49-F238E27FC236}">
                <a16:creationId xmlns:a16="http://schemas.microsoft.com/office/drawing/2014/main" id="{A839CD6A-D384-1746-8E38-E96E5165F319}"/>
              </a:ext>
            </a:extLst>
          </p:cNvPr>
          <p:cNvSpPr/>
          <p:nvPr/>
        </p:nvSpPr>
        <p:spPr>
          <a:xfrm>
            <a:off x="4438780" y="1906270"/>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Change </a:t>
            </a:r>
            <a:br>
              <a:rPr lang="en-US" dirty="0">
                <a:solidFill>
                  <a:schemeClr val="tx1"/>
                </a:solidFill>
              </a:rPr>
            </a:br>
            <a:r>
              <a:rPr lang="en-US" dirty="0">
                <a:solidFill>
                  <a:schemeClr val="tx1"/>
                </a:solidFill>
              </a:rPr>
              <a:t>volume</a:t>
            </a:r>
          </a:p>
        </p:txBody>
      </p:sp>
      <p:sp>
        <p:nvSpPr>
          <p:cNvPr id="25" name="Oval 24">
            <a:extLst>
              <a:ext uri="{FF2B5EF4-FFF2-40B4-BE49-F238E27FC236}">
                <a16:creationId xmlns:a16="http://schemas.microsoft.com/office/drawing/2014/main" id="{21E4925F-6D89-5F49-B3EB-2F0BC8887966}"/>
              </a:ext>
            </a:extLst>
          </p:cNvPr>
          <p:cNvSpPr/>
          <p:nvPr/>
        </p:nvSpPr>
        <p:spPr>
          <a:xfrm>
            <a:off x="5436096" y="2770366"/>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1600" dirty="0">
                <a:solidFill>
                  <a:schemeClr val="tx1"/>
                </a:solidFill>
              </a:rPr>
              <a:t>Lead time from </a:t>
            </a:r>
            <a:br>
              <a:rPr lang="en-US" sz="1600" dirty="0">
                <a:solidFill>
                  <a:schemeClr val="tx1"/>
                </a:solidFill>
              </a:rPr>
            </a:br>
            <a:r>
              <a:rPr lang="en-US" sz="1600" dirty="0">
                <a:solidFill>
                  <a:schemeClr val="tx1"/>
                </a:solidFill>
              </a:rPr>
              <a:t>development to </a:t>
            </a:r>
            <a:br>
              <a:rPr lang="en-US" sz="1600" dirty="0">
                <a:solidFill>
                  <a:schemeClr val="tx1"/>
                </a:solidFill>
              </a:rPr>
            </a:br>
            <a:r>
              <a:rPr lang="en-US" sz="1600" dirty="0">
                <a:solidFill>
                  <a:schemeClr val="tx1"/>
                </a:solidFill>
              </a:rPr>
              <a:t>deployment</a:t>
            </a:r>
          </a:p>
        </p:txBody>
      </p:sp>
      <p:sp>
        <p:nvSpPr>
          <p:cNvPr id="26" name="Oval 25">
            <a:extLst>
              <a:ext uri="{FF2B5EF4-FFF2-40B4-BE49-F238E27FC236}">
                <a16:creationId xmlns:a16="http://schemas.microsoft.com/office/drawing/2014/main" id="{77521CFB-C717-444B-9625-2792E766F5D4}"/>
              </a:ext>
            </a:extLst>
          </p:cNvPr>
          <p:cNvSpPr/>
          <p:nvPr/>
        </p:nvSpPr>
        <p:spPr>
          <a:xfrm>
            <a:off x="5652120" y="3778478"/>
            <a:ext cx="1728192" cy="946666"/>
          </a:xfrm>
          <a:prstGeom prst="ellipse">
            <a:avLst/>
          </a:prstGeom>
          <a:solidFill>
            <a:srgbClr val="92D050">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1400" dirty="0">
                <a:solidFill>
                  <a:schemeClr val="tx1"/>
                </a:solidFill>
              </a:rPr>
              <a:t>Percentage </a:t>
            </a:r>
            <a:br>
              <a:rPr lang="en-US" sz="1400" dirty="0">
                <a:solidFill>
                  <a:schemeClr val="tx1"/>
                </a:solidFill>
              </a:rPr>
            </a:br>
            <a:r>
              <a:rPr lang="en-US" sz="1400" dirty="0">
                <a:solidFill>
                  <a:schemeClr val="tx1"/>
                </a:solidFill>
              </a:rPr>
              <a:t>increase in </a:t>
            </a:r>
            <a:br>
              <a:rPr lang="en-US" sz="1400" dirty="0">
                <a:solidFill>
                  <a:schemeClr val="tx1"/>
                </a:solidFill>
              </a:rPr>
            </a:br>
            <a:r>
              <a:rPr lang="en-US" sz="1400" dirty="0">
                <a:solidFill>
                  <a:schemeClr val="tx1"/>
                </a:solidFill>
              </a:rPr>
              <a:t>customer numbers</a:t>
            </a:r>
          </a:p>
        </p:txBody>
      </p:sp>
      <p:sp>
        <p:nvSpPr>
          <p:cNvPr id="27" name="Oval 26">
            <a:extLst>
              <a:ext uri="{FF2B5EF4-FFF2-40B4-BE49-F238E27FC236}">
                <a16:creationId xmlns:a16="http://schemas.microsoft.com/office/drawing/2014/main" id="{5E1AAD16-5F48-BC4A-8835-0E8826EC09E2}"/>
              </a:ext>
            </a:extLst>
          </p:cNvPr>
          <p:cNvSpPr/>
          <p:nvPr/>
        </p:nvSpPr>
        <p:spPr>
          <a:xfrm>
            <a:off x="5004048" y="4786590"/>
            <a:ext cx="1728192" cy="946666"/>
          </a:xfrm>
          <a:prstGeom prst="ellipse">
            <a:avLst/>
          </a:prstGeom>
          <a:solidFill>
            <a:srgbClr val="92D050">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1400" dirty="0">
                <a:solidFill>
                  <a:schemeClr val="tx1"/>
                </a:solidFill>
              </a:rPr>
              <a:t>Number of customer</a:t>
            </a:r>
            <a:br>
              <a:rPr lang="en-US" sz="1400" dirty="0">
                <a:solidFill>
                  <a:schemeClr val="tx1"/>
                </a:solidFill>
              </a:rPr>
            </a:br>
            <a:r>
              <a:rPr lang="en-US" sz="1400" dirty="0">
                <a:solidFill>
                  <a:schemeClr val="tx1"/>
                </a:solidFill>
              </a:rPr>
              <a:t>complaints</a:t>
            </a:r>
          </a:p>
        </p:txBody>
      </p:sp>
      <p:sp>
        <p:nvSpPr>
          <p:cNvPr id="28" name="Oval 27">
            <a:extLst>
              <a:ext uri="{FF2B5EF4-FFF2-40B4-BE49-F238E27FC236}">
                <a16:creationId xmlns:a16="http://schemas.microsoft.com/office/drawing/2014/main" id="{44220856-E96B-CE4F-926D-E8262EF40A1D}"/>
              </a:ext>
            </a:extLst>
          </p:cNvPr>
          <p:cNvSpPr/>
          <p:nvPr/>
        </p:nvSpPr>
        <p:spPr>
          <a:xfrm>
            <a:off x="3419872" y="5301208"/>
            <a:ext cx="1728192" cy="946666"/>
          </a:xfrm>
          <a:prstGeom prst="ellipse">
            <a:avLst/>
          </a:prstGeom>
          <a:solidFill>
            <a:srgbClr val="92D050">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Availability</a:t>
            </a:r>
          </a:p>
        </p:txBody>
      </p:sp>
      <p:sp>
        <p:nvSpPr>
          <p:cNvPr id="29" name="Oval 28">
            <a:extLst>
              <a:ext uri="{FF2B5EF4-FFF2-40B4-BE49-F238E27FC236}">
                <a16:creationId xmlns:a16="http://schemas.microsoft.com/office/drawing/2014/main" id="{646283CB-D95D-654E-8243-C95A531D77B7}"/>
              </a:ext>
            </a:extLst>
          </p:cNvPr>
          <p:cNvSpPr/>
          <p:nvPr/>
        </p:nvSpPr>
        <p:spPr>
          <a:xfrm>
            <a:off x="1907704" y="4725144"/>
            <a:ext cx="1728192" cy="946666"/>
          </a:xfrm>
          <a:prstGeom prst="ellipse">
            <a:avLst/>
          </a:prstGeom>
          <a:solidFill>
            <a:srgbClr val="92D050">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Performance</a:t>
            </a:r>
          </a:p>
        </p:txBody>
      </p:sp>
      <p:sp>
        <p:nvSpPr>
          <p:cNvPr id="30" name="Oval 29">
            <a:extLst>
              <a:ext uri="{FF2B5EF4-FFF2-40B4-BE49-F238E27FC236}">
                <a16:creationId xmlns:a16="http://schemas.microsoft.com/office/drawing/2014/main" id="{FF097647-045E-CE48-AA30-381F3D82FC64}"/>
              </a:ext>
            </a:extLst>
          </p:cNvPr>
          <p:cNvSpPr/>
          <p:nvPr/>
        </p:nvSpPr>
        <p:spPr>
          <a:xfrm>
            <a:off x="1619672" y="2770366"/>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1400" dirty="0">
                <a:solidFill>
                  <a:schemeClr val="tx1"/>
                </a:solidFill>
              </a:rPr>
              <a:t>Percentage of </a:t>
            </a:r>
            <a:br>
              <a:rPr lang="en-US" sz="1400" dirty="0">
                <a:solidFill>
                  <a:schemeClr val="tx1"/>
                </a:solidFill>
              </a:rPr>
            </a:br>
            <a:r>
              <a:rPr lang="en-US" sz="1400" dirty="0">
                <a:solidFill>
                  <a:schemeClr val="tx1"/>
                </a:solidFill>
              </a:rPr>
              <a:t>failed deployment</a:t>
            </a:r>
          </a:p>
        </p:txBody>
      </p:sp>
      <p:sp>
        <p:nvSpPr>
          <p:cNvPr id="31" name="Oval 30">
            <a:extLst>
              <a:ext uri="{FF2B5EF4-FFF2-40B4-BE49-F238E27FC236}">
                <a16:creationId xmlns:a16="http://schemas.microsoft.com/office/drawing/2014/main" id="{AB67CDB5-43CB-9F4B-B81D-92A504405AB1}"/>
              </a:ext>
            </a:extLst>
          </p:cNvPr>
          <p:cNvSpPr/>
          <p:nvPr/>
        </p:nvSpPr>
        <p:spPr>
          <a:xfrm>
            <a:off x="1403648" y="3778478"/>
            <a:ext cx="1728192" cy="946666"/>
          </a:xfrm>
          <a:prstGeom prst="ellipse">
            <a:avLst/>
          </a:prstGeom>
          <a:solidFill>
            <a:srgbClr val="DBEEF4">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dirty="0">
                <a:solidFill>
                  <a:schemeClr val="tx1"/>
                </a:solidFill>
              </a:rPr>
              <a:t>Mean time </a:t>
            </a:r>
            <a:br>
              <a:rPr lang="en-US" dirty="0">
                <a:solidFill>
                  <a:schemeClr val="tx1"/>
                </a:solidFill>
              </a:rPr>
            </a:br>
            <a:r>
              <a:rPr lang="en-US" dirty="0">
                <a:solidFill>
                  <a:schemeClr val="tx1"/>
                </a:solidFill>
              </a:rPr>
              <a:t>to recovery</a:t>
            </a:r>
          </a:p>
        </p:txBody>
      </p:sp>
      <p:sp>
        <p:nvSpPr>
          <p:cNvPr id="32" name="TextBox 31">
            <a:extLst>
              <a:ext uri="{FF2B5EF4-FFF2-40B4-BE49-F238E27FC236}">
                <a16:creationId xmlns:a16="http://schemas.microsoft.com/office/drawing/2014/main" id="{2B26A903-5EF5-0647-97C9-2E3E66BE4284}"/>
              </a:ext>
            </a:extLst>
          </p:cNvPr>
          <p:cNvSpPr txBox="1"/>
          <p:nvPr/>
        </p:nvSpPr>
        <p:spPr>
          <a:xfrm>
            <a:off x="1266478" y="1402923"/>
            <a:ext cx="2164888"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Process metrics</a:t>
            </a:r>
          </a:p>
        </p:txBody>
      </p:sp>
      <p:sp>
        <p:nvSpPr>
          <p:cNvPr id="33" name="TextBox 32">
            <a:extLst>
              <a:ext uri="{FF2B5EF4-FFF2-40B4-BE49-F238E27FC236}">
                <a16:creationId xmlns:a16="http://schemas.microsoft.com/office/drawing/2014/main" id="{60243F2F-8918-FE41-A0CA-D95B06DF7209}"/>
              </a:ext>
            </a:extLst>
          </p:cNvPr>
          <p:cNvSpPr txBox="1"/>
          <p:nvPr/>
        </p:nvSpPr>
        <p:spPr>
          <a:xfrm>
            <a:off x="4808911" y="6091464"/>
            <a:ext cx="2118465" cy="461665"/>
          </a:xfrm>
          <a:prstGeom prst="rect">
            <a:avLst/>
          </a:prstGeom>
          <a:noFill/>
        </p:spPr>
        <p:txBody>
          <a:bodyPr wrap="none" rtlCol="0">
            <a:spAutoFit/>
          </a:bodyPr>
          <a:lstStyle/>
          <a:p>
            <a:pPr algn="ctr"/>
            <a:r>
              <a:rPr lang="en-US" sz="2400" b="1" dirty="0">
                <a:solidFill>
                  <a:schemeClr val="accent3">
                    <a:lumMod val="75000"/>
                  </a:schemeClr>
                </a:solidFill>
                <a:latin typeface="Calibri" panose="020F0502020204030204" pitchFamily="34" charset="0"/>
                <a:cs typeface="Calibri" panose="020F0502020204030204" pitchFamily="34" charset="0"/>
              </a:rPr>
              <a:t>Service metrics</a:t>
            </a:r>
          </a:p>
        </p:txBody>
      </p:sp>
    </p:spTree>
    <p:extLst>
      <p:ext uri="{BB962C8B-B14F-4D97-AF65-F5344CB8AC3E}">
        <p14:creationId xmlns:p14="http://schemas.microsoft.com/office/powerpoint/2010/main" val="33707804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solidFill>
                  <a:srgbClr val="C00000"/>
                </a:solidFill>
              </a:rPr>
              <a:t>DevOps</a:t>
            </a:r>
            <a:r>
              <a:rPr lang="en-US" sz="2800" dirty="0"/>
              <a:t> is the </a:t>
            </a:r>
            <a:r>
              <a:rPr lang="en-US" sz="2800" dirty="0">
                <a:solidFill>
                  <a:srgbClr val="C00000"/>
                </a:solidFill>
              </a:rPr>
              <a:t>integration of software development and the management</a:t>
            </a:r>
            <a:r>
              <a:rPr lang="en-US" sz="2800" dirty="0"/>
              <a:t> of that software once it has been deployed for use. The same team is responsible for development, deployment and software support.</a:t>
            </a:r>
          </a:p>
          <a:p>
            <a:r>
              <a:rPr lang="en-US" sz="2800" dirty="0">
                <a:solidFill>
                  <a:srgbClr val="C00000"/>
                </a:solidFill>
              </a:rPr>
              <a:t>The benefits of DevOps </a:t>
            </a:r>
            <a:r>
              <a:rPr lang="en-US" sz="2800" dirty="0"/>
              <a:t>are </a:t>
            </a:r>
            <a:r>
              <a:rPr lang="en-US" sz="2800" dirty="0">
                <a:solidFill>
                  <a:schemeClr val="accent1"/>
                </a:solidFill>
              </a:rPr>
              <a:t>faster deployment, reduced risk, faster repair of buggy code and more productive teams</a:t>
            </a:r>
            <a:r>
              <a:rPr lang="en-US" sz="2800" dirty="0"/>
              <a:t>.</a:t>
            </a:r>
          </a:p>
          <a:p>
            <a:r>
              <a:rPr lang="en-US" sz="2800" dirty="0">
                <a:solidFill>
                  <a:srgbClr val="C00000"/>
                </a:solidFill>
              </a:rPr>
              <a:t>Source code management </a:t>
            </a:r>
            <a:r>
              <a:rPr lang="en-US" sz="2800" dirty="0"/>
              <a:t>is essential to avoid changes made by different developers interfering with each other.</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2660610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t>All </a:t>
            </a:r>
            <a:r>
              <a:rPr lang="en-US" sz="2800" dirty="0">
                <a:solidFill>
                  <a:srgbClr val="C00000"/>
                </a:solidFill>
              </a:rPr>
              <a:t>code management systems </a:t>
            </a:r>
            <a:r>
              <a:rPr lang="en-US" sz="2800" dirty="0"/>
              <a:t>are based around a </a:t>
            </a:r>
            <a:r>
              <a:rPr lang="en-US" sz="2800" dirty="0">
                <a:solidFill>
                  <a:srgbClr val="C00000"/>
                </a:solidFill>
              </a:rPr>
              <a:t>shared code repository </a:t>
            </a:r>
            <a:r>
              <a:rPr lang="en-US" sz="2800" dirty="0"/>
              <a:t>with a set of features that support code transfer, version storage and retrieval, branching and merging and maintaining version information.</a:t>
            </a:r>
          </a:p>
          <a:p>
            <a:r>
              <a:rPr lang="en-US" sz="2800" dirty="0">
                <a:solidFill>
                  <a:srgbClr val="C00000"/>
                </a:solidFill>
              </a:rPr>
              <a:t>Git</a:t>
            </a:r>
            <a:r>
              <a:rPr lang="en-US" sz="2800" dirty="0"/>
              <a:t> is a </a:t>
            </a:r>
            <a:r>
              <a:rPr lang="en-US" sz="2800" dirty="0">
                <a:solidFill>
                  <a:srgbClr val="C00000"/>
                </a:solidFill>
              </a:rPr>
              <a:t>distributed code management system </a:t>
            </a:r>
            <a:r>
              <a:rPr lang="en-US" sz="2800" dirty="0"/>
              <a:t>that is the most widely used system for software product development. Each developer works with their own copy of the repository which may be merged with the shared project repository.</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27330325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solidFill>
                  <a:srgbClr val="C00000"/>
                </a:solidFill>
              </a:rPr>
              <a:t>DevOps</a:t>
            </a:r>
            <a:r>
              <a:rPr lang="en-US" sz="2800" dirty="0"/>
              <a:t> is the </a:t>
            </a:r>
            <a:r>
              <a:rPr lang="en-US" sz="2800" dirty="0">
                <a:solidFill>
                  <a:srgbClr val="C00000"/>
                </a:solidFill>
              </a:rPr>
              <a:t>integration of software development and the management</a:t>
            </a:r>
            <a:r>
              <a:rPr lang="en-US" sz="2800" dirty="0"/>
              <a:t> of that software once it has been deployed for use. The same team is responsible for development, deployment and software support.</a:t>
            </a:r>
          </a:p>
          <a:p>
            <a:r>
              <a:rPr lang="en-US" sz="2800" dirty="0">
                <a:solidFill>
                  <a:srgbClr val="C00000"/>
                </a:solidFill>
              </a:rPr>
              <a:t>The benefits of DevOps </a:t>
            </a:r>
            <a:r>
              <a:rPr lang="en-US" sz="2800" dirty="0"/>
              <a:t>are </a:t>
            </a:r>
            <a:r>
              <a:rPr lang="en-US" sz="2800" dirty="0">
                <a:solidFill>
                  <a:schemeClr val="accent1"/>
                </a:solidFill>
              </a:rPr>
              <a:t>faster deployment, reduced risk, faster repair of buggy code and more productive teams</a:t>
            </a:r>
            <a:r>
              <a:rPr lang="en-US" sz="2800" dirty="0"/>
              <a:t>.</a:t>
            </a:r>
          </a:p>
          <a:p>
            <a:r>
              <a:rPr lang="en-US" sz="2800" dirty="0">
                <a:solidFill>
                  <a:srgbClr val="C00000"/>
                </a:solidFill>
              </a:rPr>
              <a:t>Source code management </a:t>
            </a:r>
            <a:r>
              <a:rPr lang="en-US" sz="2800" dirty="0"/>
              <a:t>is essential to avoid changes made by different developers interfering with each other.</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39842642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solidFill>
                  <a:srgbClr val="C00000"/>
                </a:solidFill>
              </a:rPr>
              <a:t>Continuous integration </a:t>
            </a:r>
            <a:r>
              <a:rPr lang="en-US" sz="2800" dirty="0"/>
              <a:t>means that as soon as a change is committed to a project repository, it is integrated with existing code and a new version of the system is created for testing.</a:t>
            </a:r>
          </a:p>
          <a:p>
            <a:r>
              <a:rPr lang="en-US" sz="2800" dirty="0">
                <a:solidFill>
                  <a:srgbClr val="C00000"/>
                </a:solidFill>
              </a:rPr>
              <a:t>Automated system building tools </a:t>
            </a:r>
            <a:r>
              <a:rPr lang="en-US" sz="2800" dirty="0"/>
              <a:t>reduce the time needed to compile and integrate the system by only recompiling those components and their dependents that have changed.</a:t>
            </a:r>
          </a:p>
          <a:p>
            <a:r>
              <a:rPr lang="en-US" sz="2800" dirty="0">
                <a:solidFill>
                  <a:srgbClr val="C00000"/>
                </a:solidFill>
              </a:rPr>
              <a:t>Continuous deployment </a:t>
            </a:r>
            <a:r>
              <a:rPr lang="en-US" sz="2800" dirty="0"/>
              <a:t>means that as soon as a change is made, the deployed version of the system is automatically updated. This is only possible when the software product is delivered as a cloud-based service.</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20287734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solidFill>
                  <a:srgbClr val="C00000"/>
                </a:solidFill>
              </a:rPr>
              <a:t>Infrastructure as code </a:t>
            </a:r>
            <a:r>
              <a:rPr lang="en-US" sz="2800" dirty="0"/>
              <a:t>means that the infrastructure (network, installed software, etc.) on which software executes is defined as a machine-readable model. Automated tools, such as Chef and Puppet, can provision servers based on the infrastructure model.</a:t>
            </a:r>
          </a:p>
          <a:p>
            <a:r>
              <a:rPr lang="en-US" sz="2800" dirty="0">
                <a:solidFill>
                  <a:srgbClr val="C00000"/>
                </a:solidFill>
              </a:rPr>
              <a:t>Measurement</a:t>
            </a:r>
            <a:r>
              <a:rPr lang="en-US" sz="2800" dirty="0"/>
              <a:t> is </a:t>
            </a:r>
            <a:r>
              <a:rPr lang="en-US" sz="2800" dirty="0">
                <a:solidFill>
                  <a:srgbClr val="C00000"/>
                </a:solidFill>
              </a:rPr>
              <a:t>a fundamental principle of DevOps</a:t>
            </a:r>
            <a:r>
              <a:rPr lang="en-US" sz="2800" dirty="0"/>
              <a:t>. You may make both process and product measurements. </a:t>
            </a:r>
            <a:r>
              <a:rPr lang="en-US" sz="2800" dirty="0">
                <a:solidFill>
                  <a:srgbClr val="C00000"/>
                </a:solidFill>
              </a:rPr>
              <a:t>Important process metrics </a:t>
            </a:r>
            <a:r>
              <a:rPr lang="en-US" sz="2800" dirty="0"/>
              <a:t>are </a:t>
            </a:r>
            <a:r>
              <a:rPr lang="en-US" sz="2800" dirty="0">
                <a:solidFill>
                  <a:srgbClr val="C00000"/>
                </a:solidFill>
              </a:rPr>
              <a:t>deployment frequency, percentage of failed deployments, and mean time to recovery from failure</a:t>
            </a:r>
            <a:r>
              <a:rPr lang="en-US" sz="2800" dirty="0"/>
              <a: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a:solidFill>
                  <a:schemeClr val="tx2"/>
                </a:solidFill>
              </a:rPr>
              <a:t>Summary</a:t>
            </a:r>
            <a:endParaRPr lang="en-US" dirty="0">
              <a:solidFill>
                <a:schemeClr val="tx2"/>
              </a:solidFill>
            </a:endParaRPr>
          </a:p>
        </p:txBody>
      </p:sp>
    </p:spTree>
    <p:extLst>
      <p:ext uri="{BB962C8B-B14F-4D97-AF65-F5344CB8AC3E}">
        <p14:creationId xmlns:p14="http://schemas.microsoft.com/office/powerpoint/2010/main" val="3742035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dirty="0"/>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468301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274638"/>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1268760"/>
            <a:ext cx="8229600" cy="4857403"/>
          </a:xfrm>
        </p:spPr>
        <p:txBody>
          <a:bodyPr/>
          <a:lstStyle/>
          <a:p>
            <a:r>
              <a:rPr lang="en-US" altLang="zh-TW" sz="2400" dirty="0"/>
              <a:t>Ian Sommerville (2019), Engineering Software Products: An Introduction to Modern Software Engineering, Pearson.</a:t>
            </a:r>
          </a:p>
          <a:p>
            <a:r>
              <a:rPr lang="en-US" altLang="zh-TW" sz="2400" dirty="0"/>
              <a:t>Ian Sommerville (2015), Software Engineering, 10th Edition, Pearson.</a:t>
            </a:r>
          </a:p>
          <a:p>
            <a:r>
              <a:rPr lang="en-US" altLang="zh-TW" sz="2400" dirty="0"/>
              <a:t>Titus Winters, Tom </a:t>
            </a:r>
            <a:r>
              <a:rPr lang="en-US" altLang="zh-TW" sz="2400" dirty="0" err="1"/>
              <a:t>Manshreck</a:t>
            </a:r>
            <a:r>
              <a:rPr lang="en-US" altLang="zh-TW" sz="2400" dirty="0"/>
              <a:t>, and Hyrum Wright (2020), Software Engineering at Google: Lessons Learned from Programming Over Time, O'Reilly Media.</a:t>
            </a:r>
          </a:p>
          <a:p>
            <a:r>
              <a:rPr lang="en-US" sz="2400" dirty="0"/>
              <a:t>Project Management Institute (2017), A Guide to the Project Management Body of Knowledge (PMBOK Guide), Sixth Edition, Project Management Institute</a:t>
            </a:r>
          </a:p>
          <a:p>
            <a:r>
              <a:rPr lang="en-US" sz="2400" dirty="0"/>
              <a:t>Project Management Institute (2017), Agile Practice Guide, Project Management Institute</a:t>
            </a:r>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Tree>
    <p:extLst>
      <p:ext uri="{BB962C8B-B14F-4D97-AF65-F5344CB8AC3E}">
        <p14:creationId xmlns:p14="http://schemas.microsoft.com/office/powerpoint/2010/main" val="272557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09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4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8764714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29284</TotalTime>
  <Words>4481</Words>
  <Application>Microsoft Macintosh PowerPoint</Application>
  <PresentationFormat>On-screen Show (4:3)</PresentationFormat>
  <Paragraphs>691</Paragraphs>
  <Slides>60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標楷體</vt:lpstr>
      <vt:lpstr>標楷體</vt:lpstr>
      <vt:lpstr>新細明體</vt:lpstr>
      <vt:lpstr>Arial</vt:lpstr>
      <vt:lpstr>Calibri</vt:lpstr>
      <vt:lpstr>Times New Roman</vt:lpstr>
      <vt:lpstr>Office 佈景主題</vt:lpstr>
      <vt:lpstr>軟體工程 (Software Engineering)</vt:lpstr>
      <vt:lpstr>PowerPoint Presentation</vt:lpstr>
      <vt:lpstr>PowerPoint Presentation</vt:lpstr>
      <vt:lpstr>PowerPoint Presentation</vt:lpstr>
      <vt:lpstr>Software Engineering and  Project Management</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 and  Code Management:  Code management and  DevOps automation</vt:lpstr>
      <vt:lpstr>Outline</vt:lpstr>
      <vt:lpstr>Software support</vt:lpstr>
      <vt:lpstr>Software Development,  release and support</vt:lpstr>
      <vt:lpstr>DevOps</vt:lpstr>
      <vt:lpstr>DevOps</vt:lpstr>
      <vt:lpstr>DevOps</vt:lpstr>
      <vt:lpstr>DevOps principles</vt:lpstr>
      <vt:lpstr>Benefits of DevOps</vt:lpstr>
      <vt:lpstr>Code management</vt:lpstr>
      <vt:lpstr>Code management</vt:lpstr>
      <vt:lpstr>Code management and DevOps</vt:lpstr>
      <vt:lpstr>Code management and Devops</vt:lpstr>
      <vt:lpstr>Code management fundamentals</vt:lpstr>
      <vt:lpstr>Code repository</vt:lpstr>
      <vt:lpstr>Code repository</vt:lpstr>
      <vt:lpstr>Features of  code management systems</vt:lpstr>
      <vt:lpstr>Git</vt:lpstr>
      <vt:lpstr>PowerPoint Presentation</vt:lpstr>
      <vt:lpstr>Benefits of  distributed code management</vt:lpstr>
      <vt:lpstr>Branching and merging</vt:lpstr>
      <vt:lpstr>Branching and merging</vt:lpstr>
      <vt:lpstr>DevOps automation</vt:lpstr>
      <vt:lpstr>Aspects of DevOps automation</vt:lpstr>
      <vt:lpstr>Characteristics of  infrastructure as code</vt:lpstr>
      <vt:lpstr>DevOps measurement</vt:lpstr>
      <vt:lpstr>Automating measurement</vt:lpstr>
      <vt:lpstr>Metrics used in the  DevOps scorecard</vt:lpstr>
      <vt:lpstr>Summary</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Microsoft Office User</cp:lastModifiedBy>
  <cp:revision>1705</cp:revision>
  <cp:lastPrinted>2020-12-29T00:28:09Z</cp:lastPrinted>
  <dcterms:created xsi:type="dcterms:W3CDTF">2011-02-14T23:24:00Z</dcterms:created>
  <dcterms:modified xsi:type="dcterms:W3CDTF">2020-12-29T14:50:36Z</dcterms:modified>
  <cp:category/>
</cp:coreProperties>
</file>