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handoutMasterIdLst>
    <p:handoutMasterId r:id="rId102"/>
  </p:handoutMasterIdLst>
  <p:sldIdLst>
    <p:sldId id="2029" r:id="rId2"/>
    <p:sldId id="2994" r:id="rId3"/>
    <p:sldId id="2996" r:id="rId4"/>
    <p:sldId id="2995" r:id="rId5"/>
    <p:sldId id="1954" r:id="rId6"/>
    <p:sldId id="1774" r:id="rId7"/>
    <p:sldId id="1724" r:id="rId8"/>
    <p:sldId id="1413" r:id="rId9"/>
    <p:sldId id="1414" r:id="rId10"/>
    <p:sldId id="1415" r:id="rId11"/>
    <p:sldId id="1416" r:id="rId12"/>
    <p:sldId id="1498" r:id="rId13"/>
    <p:sldId id="1625" r:id="rId14"/>
    <p:sldId id="1626" r:id="rId15"/>
    <p:sldId id="1712" r:id="rId16"/>
    <p:sldId id="1417" r:id="rId17"/>
    <p:sldId id="1418" r:id="rId18"/>
    <p:sldId id="1815" r:id="rId19"/>
    <p:sldId id="1933" r:id="rId20"/>
    <p:sldId id="1935" r:id="rId21"/>
    <p:sldId id="1937" r:id="rId22"/>
    <p:sldId id="1938" r:id="rId23"/>
    <p:sldId id="3000" r:id="rId24"/>
    <p:sldId id="3030" r:id="rId25"/>
    <p:sldId id="2998" r:id="rId26"/>
    <p:sldId id="2999" r:id="rId27"/>
    <p:sldId id="3001" r:id="rId28"/>
    <p:sldId id="3002" r:id="rId29"/>
    <p:sldId id="3003" r:id="rId30"/>
    <p:sldId id="3005" r:id="rId31"/>
    <p:sldId id="3014" r:id="rId32"/>
    <p:sldId id="3015" r:id="rId33"/>
    <p:sldId id="3016" r:id="rId34"/>
    <p:sldId id="3017" r:id="rId35"/>
    <p:sldId id="3018" r:id="rId36"/>
    <p:sldId id="3019" r:id="rId37"/>
    <p:sldId id="3020" r:id="rId38"/>
    <p:sldId id="3021" r:id="rId39"/>
    <p:sldId id="3022" r:id="rId40"/>
    <p:sldId id="3023" r:id="rId41"/>
    <p:sldId id="3024" r:id="rId42"/>
    <p:sldId id="3026" r:id="rId43"/>
    <p:sldId id="3025" r:id="rId44"/>
    <p:sldId id="3006" r:id="rId45"/>
    <p:sldId id="3027" r:id="rId46"/>
    <p:sldId id="3028" r:id="rId47"/>
    <p:sldId id="3033" r:id="rId48"/>
    <p:sldId id="3031" r:id="rId49"/>
    <p:sldId id="3032" r:id="rId50"/>
    <p:sldId id="3034" r:id="rId51"/>
    <p:sldId id="2997" r:id="rId52"/>
    <p:sldId id="920" r:id="rId53"/>
    <p:sldId id="921" r:id="rId54"/>
    <p:sldId id="1743" r:id="rId55"/>
    <p:sldId id="1721" r:id="rId56"/>
    <p:sldId id="1742" r:id="rId57"/>
    <p:sldId id="1741" r:id="rId58"/>
    <p:sldId id="1722" r:id="rId59"/>
    <p:sldId id="877" r:id="rId60"/>
    <p:sldId id="942" r:id="rId61"/>
    <p:sldId id="1824" r:id="rId62"/>
    <p:sldId id="940" r:id="rId63"/>
    <p:sldId id="878" r:id="rId64"/>
    <p:sldId id="865" r:id="rId65"/>
    <p:sldId id="866" r:id="rId66"/>
    <p:sldId id="867" r:id="rId67"/>
    <p:sldId id="868" r:id="rId68"/>
    <p:sldId id="869" r:id="rId69"/>
    <p:sldId id="870" r:id="rId70"/>
    <p:sldId id="907" r:id="rId71"/>
    <p:sldId id="908" r:id="rId72"/>
    <p:sldId id="947" r:id="rId73"/>
    <p:sldId id="900" r:id="rId74"/>
    <p:sldId id="1959" r:id="rId75"/>
    <p:sldId id="1960" r:id="rId76"/>
    <p:sldId id="945" r:id="rId77"/>
    <p:sldId id="946" r:id="rId78"/>
    <p:sldId id="950" r:id="rId79"/>
    <p:sldId id="879" r:id="rId80"/>
    <p:sldId id="880" r:id="rId81"/>
    <p:sldId id="881" r:id="rId82"/>
    <p:sldId id="882" r:id="rId83"/>
    <p:sldId id="883" r:id="rId84"/>
    <p:sldId id="884" r:id="rId85"/>
    <p:sldId id="885" r:id="rId86"/>
    <p:sldId id="886" r:id="rId87"/>
    <p:sldId id="910" r:id="rId88"/>
    <p:sldId id="943" r:id="rId89"/>
    <p:sldId id="944" r:id="rId90"/>
    <p:sldId id="1961" r:id="rId91"/>
    <p:sldId id="1016" r:id="rId92"/>
    <p:sldId id="1017" r:id="rId93"/>
    <p:sldId id="1018" r:id="rId94"/>
    <p:sldId id="1019" r:id="rId95"/>
    <p:sldId id="1020" r:id="rId96"/>
    <p:sldId id="1021" r:id="rId97"/>
    <p:sldId id="1022" r:id="rId98"/>
    <p:sldId id="1968" r:id="rId99"/>
    <p:sldId id="1738" r:id="rId100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 autoAdjust="0"/>
    <p:restoredTop sz="92934"/>
  </p:normalViewPr>
  <p:slideViewPr>
    <p:cSldViewPr>
      <p:cViewPr varScale="1">
        <p:scale>
          <a:sx n="102" d="100"/>
          <a:sy n="102" d="100"/>
        </p:scale>
        <p:origin x="184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2020/9/23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2020/9/23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D54009-904C-EC4E-984C-FE91AD629703}" type="slidenum">
              <a:rPr lang="en-US" altLang="zh-TW" sz="1300"/>
              <a:pPr eaLnBrk="1" hangingPunct="1">
                <a:spcBef>
                  <a:spcPct val="0"/>
                </a:spcBef>
              </a:pPr>
              <a:t>71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615515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5B40A12-749F-8B43-BABD-E2F0D11C9DAA}" type="slidenum">
              <a:rPr lang="en-US" altLang="zh-TW" sz="1300"/>
              <a:pPr eaLnBrk="1" hangingPunct="1">
                <a:spcBef>
                  <a:spcPct val="0"/>
                </a:spcBef>
              </a:pPr>
              <a:t>73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3532183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2020/9/23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2020/9/23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2020/9/23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2020/9/23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2020/9/23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2020/9/23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2020/9/23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2020/9/23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2020/9/23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2020/9/23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2020/9/23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2020/9/23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noriko_arai_can_a_robot_pass_a_university_entrance_exam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QZjkPyJ8KU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Big-Data-Analytics-Turning-Money/dp/1118147596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hyperlink" Target="https://www.amazon.com/Business-Intelligence-Analytics-Data-Science/dp/0134633288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hyperlink" Target="https://www.amazon.com/Data-Mining-Machine-Learning-Practitioners/dp/1118618041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hyperlink" Target="https://www.amazon.com/Network-Analysis-Applications-Lecture-Networks/dp/3319781952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Big-Data-Revolution-Transform-Mayer-Schonberger/dp/B00D81X2YE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gp/product/1466568704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Social-Data-Mining-Hiroshi-Ishikawa/dp/149871093X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software.intel.com/sites/default/files/article/402274/etl-big-data-with-hadoop.pdf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software.intel.com/sites/default/files/article/402274/etl-big-data-with-hadoop.pdf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spark.apache.org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463880"/>
            <a:ext cx="8784976" cy="17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5400" b="1" dirty="0">
                <a:solidFill>
                  <a:srgbClr val="C00000"/>
                </a:solidFill>
                <a:ea typeface="標楷體" pitchFamily="65" charset="-120"/>
              </a:rPr>
              <a:t>AI</a:t>
            </a:r>
            <a:r>
              <a:rPr lang="zh-TW" altLang="en-US" sz="5400" b="1" dirty="0">
                <a:solidFill>
                  <a:srgbClr val="C00000"/>
                </a:solidFill>
                <a:ea typeface="標楷體" pitchFamily="65" charset="-120"/>
              </a:rPr>
              <a:t>人工智慧與大數據分析 </a:t>
            </a:r>
            <a:br>
              <a:rPr lang="zh-TW" altLang="en-US" sz="60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4800" b="1" dirty="0">
                <a:solidFill>
                  <a:srgbClr val="C00000"/>
                </a:solidFill>
                <a:ea typeface="標楷體" pitchFamily="65" charset="-120"/>
              </a:rPr>
              <a:t>(AI and Big Data Analysis)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2020-09-23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6FCE0F-C2EA-8046-B2DA-92E24A6449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A34BDED1-F1F5-204A-B6DA-992C3692A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636" y="71465"/>
            <a:ext cx="6552728" cy="1339425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大數據分析</a:t>
            </a:r>
            <a:br>
              <a:rPr lang="zh-TW" altLang="en-US" sz="4800" dirty="0">
                <a:solidFill>
                  <a:schemeClr val="tx2"/>
                </a:solidFill>
              </a:rPr>
            </a:br>
            <a:r>
              <a:rPr lang="en-US" altLang="zh-TW" sz="4800" dirty="0">
                <a:solidFill>
                  <a:schemeClr val="tx2"/>
                </a:solidFill>
              </a:rPr>
              <a:t>(Big Data Analysis)</a:t>
            </a:r>
            <a:endParaRPr lang="en-US" altLang="zh-TW" dirty="0">
              <a:solidFill>
                <a:schemeClr val="tx2"/>
              </a:solidFill>
            </a:endParaRPr>
          </a:p>
        </p:txBody>
      </p:sp>
      <p:sp>
        <p:nvSpPr>
          <p:cNvPr id="12" name="文字方塊 5">
            <a:extLst>
              <a:ext uri="{FF2B5EF4-FFF2-40B4-BE49-F238E27FC236}">
                <a16:creationId xmlns:a16="http://schemas.microsoft.com/office/drawing/2014/main" id="{CB47C35F-F35B-AF46-BF6C-377746D9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225750"/>
            <a:ext cx="4681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1091BDA02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MBA, IM, NTPU </a:t>
            </a:r>
            <a:r>
              <a:rPr kumimoji="0" lang="is-IS" altLang="zh-TW" sz="1800" dirty="0">
                <a:solidFill>
                  <a:srgbClr val="7F7F7F"/>
                </a:solidFill>
              </a:rPr>
              <a:t>(M5127) (Fall 2020)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Wed 7, ,8, 9 (15:10-18:00) (B8F40)</a:t>
            </a:r>
          </a:p>
        </p:txBody>
      </p:sp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7200" b="1" dirty="0">
                <a:solidFill>
                  <a:srgbClr val="FF0000"/>
                </a:solidFill>
              </a:rPr>
              <a:t>Artificial Intelligence </a:t>
            </a:r>
            <a:br>
              <a:rPr lang="en-US" sz="7200" b="1" dirty="0"/>
            </a:br>
            <a:r>
              <a:rPr lang="en-US" b="1" dirty="0"/>
              <a:t> </a:t>
            </a:r>
            <a:br>
              <a:rPr lang="en-US" sz="7200" b="1" dirty="0"/>
            </a:br>
            <a:r>
              <a:rPr lang="en-US" sz="7200" b="1" dirty="0"/>
              <a:t>“… </a:t>
            </a:r>
            <a:r>
              <a:rPr lang="en-US" sz="7200" b="1" dirty="0">
                <a:solidFill>
                  <a:srgbClr val="FF0000"/>
                </a:solidFill>
              </a:rPr>
              <a:t>technology that 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thinks and acts 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like humans</a:t>
            </a:r>
            <a:r>
              <a:rPr lang="en-US" sz="7200" b="1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32975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Artificial Intelligence </a:t>
            </a:r>
            <a:br>
              <a:rPr lang="en-US" sz="7200" b="1" dirty="0"/>
            </a:br>
            <a:r>
              <a:rPr lang="en-US" b="1" dirty="0"/>
              <a:t> </a:t>
            </a:r>
            <a:br>
              <a:rPr lang="en-US" sz="7200" b="1" dirty="0"/>
            </a:br>
            <a:r>
              <a:rPr lang="en-US" sz="7200" b="1" dirty="0"/>
              <a:t>“… </a:t>
            </a:r>
            <a:r>
              <a:rPr lang="en-US" sz="7200" b="1" dirty="0">
                <a:solidFill>
                  <a:srgbClr val="FF0000"/>
                </a:solidFill>
              </a:rPr>
              <a:t>intelligence</a:t>
            </a:r>
            <a:r>
              <a:rPr lang="en-US" sz="7200" b="1" dirty="0"/>
              <a:t> exhibited by </a:t>
            </a:r>
            <a:r>
              <a:rPr lang="en-US" sz="7200" b="1" dirty="0">
                <a:solidFill>
                  <a:srgbClr val="FF0000"/>
                </a:solidFill>
              </a:rPr>
              <a:t>machines</a:t>
            </a:r>
            <a:r>
              <a:rPr lang="en-US" sz="7200" b="1" dirty="0"/>
              <a:t> or </a:t>
            </a:r>
            <a:r>
              <a:rPr lang="en-US" sz="7200" b="1" dirty="0">
                <a:solidFill>
                  <a:srgbClr val="FF0000"/>
                </a:solidFill>
              </a:rPr>
              <a:t>software</a:t>
            </a:r>
            <a:r>
              <a:rPr lang="en-US" sz="7200" b="1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419884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46" y="116632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69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56746" y="6552615"/>
            <a:ext cx="83268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Source: Stuart Russell and‎ Peter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Norvig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(2016) , Artificial Intelligence: A Modern Approach, 3rd Edition, Pearson International</a:t>
            </a:r>
          </a:p>
        </p:txBody>
      </p:sp>
    </p:spTree>
    <p:extLst>
      <p:ext uri="{BB962C8B-B14F-4D97-AF65-F5344CB8AC3E}">
        <p14:creationId xmlns:p14="http://schemas.microsoft.com/office/powerpoint/2010/main" val="1722695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46" y="44624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69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56746" y="6552615"/>
            <a:ext cx="83268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Source: Stuart Russell and‎ Peter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Norvig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(2016) , Artificial Intelligence: A Modern Approach, 3rd Edition, Pearson International</a:t>
            </a:r>
          </a:p>
        </p:txBody>
      </p:sp>
    </p:spTree>
    <p:extLst>
      <p:ext uri="{BB962C8B-B14F-4D97-AF65-F5344CB8AC3E}">
        <p14:creationId xmlns:p14="http://schemas.microsoft.com/office/powerpoint/2010/main" val="842179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chemeClr val="accent1"/>
                </a:solidFill>
              </a:rPr>
              <a:t>Machine Learning (ML)</a:t>
            </a:r>
          </a:p>
          <a:p>
            <a:r>
              <a:rPr lang="en-US" b="1" dirty="0">
                <a:solidFill>
                  <a:schemeClr val="accent1"/>
                </a:solidFill>
              </a:rPr>
              <a:t>Computer Vision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456746" y="6552615"/>
            <a:ext cx="83268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Source: Stuart Russell and‎ Peter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Norvig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(2016) , Artificial Intelligence: A Modern Approach, 3rd Edition, Pearson International</a:t>
            </a:r>
          </a:p>
        </p:txBody>
      </p:sp>
    </p:spTree>
    <p:extLst>
      <p:ext uri="{BB962C8B-B14F-4D97-AF65-F5344CB8AC3E}">
        <p14:creationId xmlns:p14="http://schemas.microsoft.com/office/powerpoint/2010/main" val="3931887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6519" cy="864096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Can a robot pass a university entrance exam?</a:t>
            </a:r>
            <a:br>
              <a:rPr lang="en-US" sz="3600" b="1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Noriko Arai at TED2017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1" y="1052736"/>
            <a:ext cx="8709037" cy="53967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07483" y="6381328"/>
            <a:ext cx="7326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https://www.ted.com/talks/noriko_arai_can_a_robot_pass_a_university_entrance_exam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1735575" y="6591136"/>
            <a:ext cx="5670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https://www.youtube.com/watch?v=XQZjkPyJ8KU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5706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 (A.I.) Timeline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9632" y="6597352"/>
            <a:ext cx="70202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/artificial-intelligence-timeline-infographic-from-eliza-to-tay-and-beyond/</a:t>
            </a:r>
          </a:p>
        </p:txBody>
      </p:sp>
    </p:spTree>
    <p:extLst>
      <p:ext uri="{BB962C8B-B14F-4D97-AF65-F5344CB8AC3E}">
        <p14:creationId xmlns:p14="http://schemas.microsoft.com/office/powerpoint/2010/main" val="2962512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7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0" y="6649963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2308461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630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1232756" y="6611779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2627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2711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2938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1452650" y="2674440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4715548" y="2661813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1487110" y="544522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4762256" y="5468893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606840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01328"/>
            <a:ext cx="7620000" cy="508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1862" y="6638767"/>
            <a:ext cx="72802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www.i-scoop.eu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/artificial-intelligence-cognitive-computing/</a:t>
            </a:r>
          </a:p>
        </p:txBody>
      </p:sp>
      <p:sp>
        <p:nvSpPr>
          <p:cNvPr id="7" name="Rectangle 6"/>
          <p:cNvSpPr/>
          <p:nvPr/>
        </p:nvSpPr>
        <p:spPr>
          <a:xfrm>
            <a:off x="3419872" y="6343738"/>
            <a:ext cx="1839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Ecosystem of AI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199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 (AI)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is many things</a:t>
            </a:r>
          </a:p>
        </p:txBody>
      </p:sp>
    </p:spTree>
    <p:extLst>
      <p:ext uri="{BB962C8B-B14F-4D97-AF65-F5344CB8AC3E}">
        <p14:creationId xmlns:p14="http://schemas.microsoft.com/office/powerpoint/2010/main" val="3307573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1  2020/09/16  </a:t>
            </a:r>
            <a:r>
              <a:rPr lang="zh-TW" altLang="en-US" sz="2400" dirty="0"/>
              <a:t>大數據分析介紹 </a:t>
            </a:r>
            <a:r>
              <a:rPr lang="en-US" altLang="zh-TW" sz="2400" dirty="0"/>
              <a:t>(Introduction to Big Data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</a:rPr>
              <a:t>2  2020/09/23  AI</a:t>
            </a:r>
            <a:r>
              <a:rPr lang="zh-TW" altLang="en-US" sz="2400" dirty="0">
                <a:solidFill>
                  <a:srgbClr val="FF0000"/>
                </a:solidFill>
              </a:rPr>
              <a:t>人工智慧與大數據分析 </a:t>
            </a:r>
            <a:br>
              <a:rPr lang="en-US" altLang="zh-TW" sz="2400" dirty="0">
                <a:solidFill>
                  <a:srgbClr val="FF0000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                            (AI and Big Data Analysis)</a:t>
            </a:r>
          </a:p>
          <a:p>
            <a:pPr marL="0" indent="0">
              <a:buNone/>
            </a:pPr>
            <a:r>
              <a:rPr lang="en-US" altLang="zh-TW" sz="2400" dirty="0"/>
              <a:t>3  2020/09/30  Python </a:t>
            </a:r>
            <a:r>
              <a:rPr lang="zh-TW" altLang="en-US" sz="2400" dirty="0"/>
              <a:t>大數據分析基礎 </a:t>
            </a:r>
            <a:br>
              <a:rPr lang="en-US" altLang="zh-TW" sz="2400" dirty="0"/>
            </a:br>
            <a:r>
              <a:rPr lang="en-US" altLang="zh-TW" sz="2400" dirty="0"/>
              <a:t>                            (Foundations of Big Data Analysis in Python)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4  2020/10/07  </a:t>
            </a:r>
            <a:r>
              <a:rPr lang="zh-TW" altLang="en-US" sz="2400" dirty="0">
                <a:solidFill>
                  <a:schemeClr val="accent3">
                    <a:lumMod val="75000"/>
                  </a:schemeClr>
                </a:solidFill>
              </a:rPr>
              <a:t>數位沙盒第一堂課：數位沙盒服務平台簡介</a:t>
            </a: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b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(Digital Sandbox Lesson 1: Introduction to</a:t>
            </a:r>
            <a:b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</a:t>
            </a:r>
            <a:r>
              <a:rPr lang="en-US" altLang="zh-TW" sz="2400" dirty="0" err="1">
                <a:solidFill>
                  <a:schemeClr val="accent3">
                    <a:lumMod val="75000"/>
                  </a:schemeClr>
                </a:solidFill>
              </a:rPr>
              <a:t>FintechSpace</a:t>
            </a: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Digital Sandbox)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5  2020/10/14  </a:t>
            </a:r>
            <a:r>
              <a:rPr lang="zh-TW" altLang="en-US" sz="2400" dirty="0">
                <a:solidFill>
                  <a:schemeClr val="accent3">
                    <a:lumMod val="75000"/>
                  </a:schemeClr>
                </a:solidFill>
              </a:rPr>
              <a:t>數位沙盒第二堂課：工程師操作說明與實作教學</a:t>
            </a:r>
            <a:b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(Digital Sandbox Lesson 2: Hands-on Practices)</a:t>
            </a:r>
          </a:p>
          <a:p>
            <a:pPr marL="0" indent="0">
              <a:buNone/>
            </a:pPr>
            <a:r>
              <a:rPr lang="en-US" altLang="zh-TW" sz="2400" dirty="0"/>
              <a:t>6  2020/10/21  Python Pandas </a:t>
            </a:r>
            <a:r>
              <a:rPr lang="zh-TW" altLang="en-US" sz="2400" dirty="0"/>
              <a:t>大數據量化分析 </a:t>
            </a:r>
            <a:br>
              <a:rPr lang="en-US" altLang="zh-TW" sz="2400" dirty="0"/>
            </a:br>
            <a:r>
              <a:rPr lang="en-US" altLang="zh-TW" sz="2400" dirty="0"/>
              <a:t>                            </a:t>
            </a:r>
            <a:r>
              <a:rPr lang="en-US" altLang="zh-TW" sz="2200" dirty="0"/>
              <a:t>(Quantitative Big Data Analysis with Pandas in Python)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F75CD-B593-224B-8AC9-E30D7E9A7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DF8FA-EA10-5A4B-BCA5-6EE87D30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93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Deep Learning Evolution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8820472" cy="54301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65515" y="6597352"/>
            <a:ext cx="64129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www.erogol.com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/brief-history-machine-learning/</a:t>
            </a:r>
          </a:p>
        </p:txBody>
      </p:sp>
      <p:sp>
        <p:nvSpPr>
          <p:cNvPr id="7" name="TextBox 6"/>
          <p:cNvSpPr txBox="1"/>
          <p:nvPr/>
        </p:nvSpPr>
        <p:spPr>
          <a:xfrm rot="19493324">
            <a:off x="7521382" y="5068297"/>
            <a:ext cx="1384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3122768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4" y="6648567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88726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80628"/>
            <a:ext cx="8640960" cy="756084"/>
          </a:xfrm>
        </p:spPr>
        <p:txBody>
          <a:bodyPr/>
          <a:lstStyle/>
          <a:p>
            <a:r>
              <a:rPr lang="en-US" altLang="zh-TW" sz="3600" dirty="0">
                <a:solidFill>
                  <a:srgbClr val="4F81BD"/>
                </a:solidFill>
              </a:rPr>
              <a:t>Machine Learning (ML</a:t>
            </a:r>
            <a:r>
              <a:rPr lang="en-US" altLang="zh-TW" sz="3600">
                <a:solidFill>
                  <a:srgbClr val="4F81BD"/>
                </a:solidFill>
              </a:rPr>
              <a:t>) / Deep </a:t>
            </a:r>
            <a:r>
              <a:rPr lang="en-US" altLang="zh-TW" sz="3600" dirty="0">
                <a:solidFill>
                  <a:srgbClr val="4F81BD"/>
                </a:solidFill>
              </a:rPr>
              <a:t>Learning (</a:t>
            </a:r>
            <a:r>
              <a:rPr lang="en-US" altLang="zh-TW" sz="3600">
                <a:solidFill>
                  <a:srgbClr val="4F81BD"/>
                </a:solidFill>
              </a:rPr>
              <a:t>DL)</a:t>
            </a:r>
            <a:endParaRPr lang="zh-TW" altLang="en-US" sz="3600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539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9512" y="2564904"/>
            <a:ext cx="1512168" cy="151216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rgbClr val="FF0000"/>
                </a:solidFill>
              </a:rPr>
              <a:t>Machine Learning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(ML)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95736" y="1412776"/>
            <a:ext cx="1728192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95736" y="3356992"/>
            <a:ext cx="1728192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Unsupervised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27984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27984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27984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427984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516216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516216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Deep Learning (DL)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516216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516216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516216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1691680" y="1880828"/>
            <a:ext cx="504056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1691680" y="3320988"/>
            <a:ext cx="504056" cy="4680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3923928" y="1376772"/>
            <a:ext cx="504056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3923928" y="1880828"/>
            <a:ext cx="504056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3923928" y="1880828"/>
            <a:ext cx="504056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3923928" y="1880828"/>
            <a:ext cx="504056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5940152" y="2168860"/>
            <a:ext cx="576064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5940152" y="1880828"/>
            <a:ext cx="576064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5940152" y="1232756"/>
            <a:ext cx="576064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5940152" y="3753036"/>
            <a:ext cx="576064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5940152" y="3753036"/>
            <a:ext cx="576064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5940152" y="3248980"/>
            <a:ext cx="576064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6516216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192156" y="4941168"/>
            <a:ext cx="1731771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Reinforcement 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Elbow Connector 49"/>
          <p:cNvCxnSpPr>
            <a:stCxn id="7" idx="3"/>
            <a:endCxn id="42" idx="1"/>
          </p:cNvCxnSpPr>
          <p:nvPr/>
        </p:nvCxnSpPr>
        <p:spPr>
          <a:xfrm>
            <a:off x="1691680" y="3320988"/>
            <a:ext cx="500476" cy="205222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522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6600" dirty="0">
                <a:solidFill>
                  <a:srgbClr val="C00000"/>
                </a:solidFill>
              </a:rPr>
              <a:t>Deep learning for financial applications: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A survey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378383" y="5506167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Applied Soft Computing (2020): 106384.</a:t>
            </a:r>
          </a:p>
        </p:txBody>
      </p:sp>
    </p:spTree>
    <p:extLst>
      <p:ext uri="{BB962C8B-B14F-4D97-AF65-F5344CB8AC3E}">
        <p14:creationId xmlns:p14="http://schemas.microsoft.com/office/powerpoint/2010/main" val="486691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53038"/>
          </a:xfrm>
        </p:spPr>
        <p:txBody>
          <a:bodyPr/>
          <a:lstStyle/>
          <a:p>
            <a:r>
              <a:rPr lang="en-US" sz="4800" dirty="0">
                <a:solidFill>
                  <a:srgbClr val="C00000"/>
                </a:solidFill>
              </a:rPr>
              <a:t>Financial </a:t>
            </a:r>
            <a:br>
              <a:rPr lang="en-US" sz="4800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C00000"/>
                </a:solidFill>
              </a:rPr>
              <a:t>time series forecasting with </a:t>
            </a:r>
            <a:br>
              <a:rPr lang="en-US" sz="4800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C00000"/>
                </a:solidFill>
              </a:rPr>
              <a:t>deep learning: </a:t>
            </a:r>
            <a:br>
              <a:rPr lang="en-US" sz="4800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C00000"/>
                </a:solidFill>
              </a:rPr>
              <a:t>A systematic literature review: </a:t>
            </a:r>
            <a:br>
              <a:rPr lang="en-US" sz="4800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C00000"/>
                </a:solidFill>
              </a:rPr>
              <a:t>2005–2019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378383" y="5506167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A systematic literature review: 2005–2019." Applied Soft Computing 90 (2020): 106181.</a:t>
            </a:r>
          </a:p>
        </p:txBody>
      </p:sp>
    </p:spTree>
    <p:extLst>
      <p:ext uri="{BB962C8B-B14F-4D97-AF65-F5344CB8AC3E}">
        <p14:creationId xmlns:p14="http://schemas.microsoft.com/office/powerpoint/2010/main" val="1207076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224136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81D16-FAB3-544A-BEC7-67428D12B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80" y="1412776"/>
            <a:ext cx="7620936" cy="50485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45F777-8F90-8241-BBA7-F767920674A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</p:spTree>
    <p:extLst>
      <p:ext uri="{BB962C8B-B14F-4D97-AF65-F5344CB8AC3E}">
        <p14:creationId xmlns:p14="http://schemas.microsoft.com/office/powerpoint/2010/main" val="1801203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224136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Deep Learning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D36F4E-76FD-754E-AD74-D5653D311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81438"/>
            <a:ext cx="8132278" cy="48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224136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543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29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224136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10" y="1340768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27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224136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74" y="1340768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41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7  2020/10/28  </a:t>
            </a:r>
            <a:r>
              <a:rPr lang="zh-TW" altLang="en-US" sz="2400" dirty="0">
                <a:solidFill>
                  <a:schemeClr val="accent3">
                    <a:lumMod val="75000"/>
                  </a:schemeClr>
                </a:solidFill>
              </a:rPr>
              <a:t>數位沙盒第三堂課：</a:t>
            </a:r>
            <a:r>
              <a:rPr lang="zh-TW" altLang="en-US" sz="2200" dirty="0">
                <a:solidFill>
                  <a:schemeClr val="accent3">
                    <a:lumMod val="75000"/>
                  </a:schemeClr>
                </a:solidFill>
              </a:rPr>
              <a:t>學生小組討論實作與成果發表 </a:t>
            </a:r>
            <a:br>
              <a:rPr lang="en-US" altLang="zh-TW" sz="22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 (Digital Sandbox Lesson 3: Learning Teams </a:t>
            </a:r>
            <a:b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3">
                    <a:lumMod val="75000"/>
                  </a:schemeClr>
                </a:solidFill>
              </a:rPr>
              <a:t>                              </a:t>
            </a:r>
            <a:r>
              <a:rPr lang="en-US" altLang="zh-TW" sz="2200" dirty="0">
                <a:solidFill>
                  <a:schemeClr val="accent3">
                    <a:lumMod val="75000"/>
                  </a:schemeClr>
                </a:solidFill>
              </a:rPr>
              <a:t>Hands-on Project Discussion and Project Presentation)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/>
                </a:solidFill>
              </a:rPr>
              <a:t>8  2020/11/04  Python </a:t>
            </a:r>
            <a:r>
              <a:rPr lang="en-US" altLang="zh-TW" sz="2400" dirty="0" err="1">
                <a:solidFill>
                  <a:schemeClr val="accent1"/>
                </a:solidFill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</a:rPr>
              <a:t>-Learn </a:t>
            </a:r>
            <a:r>
              <a:rPr lang="zh-TW" altLang="en-US" sz="2400" dirty="0">
                <a:solidFill>
                  <a:schemeClr val="accent1"/>
                </a:solidFill>
              </a:rPr>
              <a:t>機器學習 </a:t>
            </a:r>
            <a:r>
              <a:rPr lang="en-US" altLang="zh-TW" sz="2400" dirty="0">
                <a:solidFill>
                  <a:schemeClr val="accent1"/>
                </a:solidFill>
              </a:rPr>
              <a:t>I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                            (Machine Learning with </a:t>
            </a:r>
            <a:r>
              <a:rPr lang="en-US" altLang="zh-TW" sz="2400" dirty="0" err="1">
                <a:solidFill>
                  <a:schemeClr val="accent1"/>
                </a:solidFill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</a:rPr>
              <a:t>-Learn In Python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9  2020/11/11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(Midterm Project Report)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/>
                </a:solidFill>
              </a:rPr>
              <a:t>10  2020/11/18  Python </a:t>
            </a:r>
            <a:r>
              <a:rPr lang="en-US" altLang="zh-TW" sz="2400" dirty="0" err="1">
                <a:solidFill>
                  <a:schemeClr val="accent1"/>
                </a:solidFill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</a:rPr>
              <a:t>-Learn </a:t>
            </a:r>
            <a:r>
              <a:rPr lang="zh-TW" altLang="en-US" sz="2400" dirty="0">
                <a:solidFill>
                  <a:schemeClr val="accent1"/>
                </a:solidFill>
              </a:rPr>
              <a:t>機器學習 </a:t>
            </a:r>
            <a:r>
              <a:rPr lang="en-US" altLang="zh-TW" sz="2400" dirty="0">
                <a:solidFill>
                  <a:schemeClr val="accent1"/>
                </a:solidFill>
              </a:rPr>
              <a:t>II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                              (Machine Learning with </a:t>
            </a:r>
            <a:r>
              <a:rPr lang="en-US" altLang="zh-TW" sz="2400" dirty="0" err="1">
                <a:solidFill>
                  <a:schemeClr val="accent1"/>
                </a:solidFill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</a:rPr>
              <a:t>-Learn In Python II)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11  2020/11/25  TensorFlow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深度學習金融大數據分析 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I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</a:t>
            </a:r>
            <a:r>
              <a:rPr lang="en-US" altLang="zh-TW" sz="1900" dirty="0">
                <a:solidFill>
                  <a:schemeClr val="accent1">
                    <a:lumMod val="75000"/>
                  </a:schemeClr>
                </a:solidFill>
              </a:rPr>
              <a:t>(Deep Learning for Finance Big Data Analysis with TensorFlow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12  2020/12/02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大數據分析個案研究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  (Case Study on Big Data Analysis)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274DE-EE88-D64F-AEF1-CB6EFD44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0032B-D024-554F-81C9-57B20F3C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90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677"/>
          <a:stretch/>
        </p:blipFill>
        <p:spPr>
          <a:xfrm>
            <a:off x="467544" y="1052736"/>
            <a:ext cx="8317209" cy="54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85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650"/>
          <a:stretch/>
        </p:blipFill>
        <p:spPr>
          <a:xfrm>
            <a:off x="467544" y="2060848"/>
            <a:ext cx="8317209" cy="2016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27D28-20C9-E546-8876-45E9B56DD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5116"/>
          <a:stretch/>
        </p:blipFill>
        <p:spPr>
          <a:xfrm>
            <a:off x="467544" y="1052736"/>
            <a:ext cx="8317209" cy="3600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</p:spTree>
    <p:extLst>
      <p:ext uri="{BB962C8B-B14F-4D97-AF65-F5344CB8AC3E}">
        <p14:creationId xmlns:p14="http://schemas.microsoft.com/office/powerpoint/2010/main" val="1306892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Classification (buy–sell signal, or trend detection) based </a:t>
            </a: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A8BDB0-2361-3647-A658-93E06C924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098289"/>
            <a:ext cx="6303032" cy="542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85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27337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Stand-alone and/or other algorithmic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094F2-9482-8B49-89F2-E9BC5943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86" y="1633016"/>
            <a:ext cx="8856079" cy="431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64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152128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Credit scoring or classification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82BEC-6372-2647-91AD-26B9290A6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00808"/>
            <a:ext cx="889030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175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Financial distress, bankruptcy, bank risk, mortgage risk, crisis forecasting studies.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377FE-1DBA-EF49-9669-16CC6666D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44" y="1114708"/>
            <a:ext cx="6962324" cy="531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67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Fraud detection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AC51AE-62A6-B54C-8F82-B5EA3E84B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45719"/>
            <a:ext cx="6932398" cy="53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97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80120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Portfolio management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E427DB-4E13-0646-AD81-D719A9783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326" y="1158626"/>
            <a:ext cx="6641042" cy="52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70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400" dirty="0">
                <a:solidFill>
                  <a:srgbClr val="C00000"/>
                </a:solidFill>
              </a:rPr>
              <a:t>Asset pricing and derivatives market studies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E50ED-220E-F94A-ACDC-B9D4C7692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72816"/>
            <a:ext cx="869577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483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Cryptocurrency and blockchain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84EA45-686C-E947-B886-EE70B9EFF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0768"/>
            <a:ext cx="888107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35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13  2020/12/09  TensorFlow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深度學習金融大數據分析 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</a:t>
            </a:r>
            <a:r>
              <a:rPr lang="en-US" altLang="zh-TW" sz="1900" dirty="0">
                <a:solidFill>
                  <a:schemeClr val="accent1">
                    <a:lumMod val="75000"/>
                  </a:schemeClr>
                </a:solidFill>
              </a:rPr>
              <a:t>(Deep Learning for Finance Big Data Analysis with TensorFlow II)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14  2020/12/16  TensorFlow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深度學習金融大數據分析 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III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</a:t>
            </a:r>
            <a:r>
              <a:rPr lang="en-US" altLang="zh-TW" sz="1900" dirty="0">
                <a:solidFill>
                  <a:schemeClr val="accent1">
                    <a:lumMod val="75000"/>
                  </a:schemeClr>
                </a:solidFill>
              </a:rPr>
              <a:t>(Deep Learning for Finance Big Data Analysis with TensorFlow III)</a:t>
            </a:r>
          </a:p>
          <a:p>
            <a:pPr marL="0" indent="0">
              <a:buNone/>
            </a:pPr>
            <a:r>
              <a:rPr lang="en-US" altLang="zh-TW" sz="2400" dirty="0"/>
              <a:t>15  2020/12/23  AI </a:t>
            </a:r>
            <a:r>
              <a:rPr lang="zh-TW" altLang="en-US" sz="2400" dirty="0"/>
              <a:t>機器人理財顧問 </a:t>
            </a:r>
            <a:br>
              <a:rPr lang="en-US" altLang="zh-TW" sz="2400" dirty="0"/>
            </a:br>
            <a:r>
              <a:rPr lang="en-US" altLang="zh-TW" sz="2400" dirty="0"/>
              <a:t>                              (Artificial Intelligence for </a:t>
            </a:r>
            <a:r>
              <a:rPr lang="en-US" altLang="zh-TW" sz="2400" dirty="0" err="1"/>
              <a:t>Robo</a:t>
            </a:r>
            <a:r>
              <a:rPr lang="en-US" altLang="zh-TW" sz="2400" dirty="0"/>
              <a:t>-Advisors)</a:t>
            </a:r>
          </a:p>
          <a:p>
            <a:pPr marL="0" indent="0">
              <a:buNone/>
            </a:pPr>
            <a:r>
              <a:rPr lang="en-US" altLang="zh-TW" sz="2400" dirty="0"/>
              <a:t>16  2020/12/30  </a:t>
            </a:r>
            <a:r>
              <a:rPr lang="zh-TW" altLang="en-US" sz="2400" dirty="0"/>
              <a:t>金融科技智慧型交談機器人 </a:t>
            </a:r>
            <a:br>
              <a:rPr lang="en-US" altLang="zh-TW" sz="2400" dirty="0"/>
            </a:br>
            <a:r>
              <a:rPr lang="en-US" altLang="zh-TW" sz="2400" dirty="0"/>
              <a:t>                              (Conversational Commerce and </a:t>
            </a:r>
            <a:br>
              <a:rPr lang="en-US" altLang="zh-TW" sz="2400" dirty="0"/>
            </a:br>
            <a:r>
              <a:rPr lang="en-US" altLang="zh-TW" sz="2400" dirty="0"/>
              <a:t>                              Intelligent Chatbots for Fintech)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17  2021/01/06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 (Final Project Report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18  2021/01/13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II (Final Project Report I)</a:t>
            </a:r>
          </a:p>
          <a:p>
            <a:pPr marL="0" indent="0">
              <a:buNone/>
            </a:pPr>
            <a:endParaRPr lang="en-US" altLang="zh-TW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1C78D-7CB2-1A47-8289-B30F1D0D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A55C6-7913-C64F-85E6-497D1797A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1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for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CDDFB-2524-2C42-A79E-E20C75549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31" y="1632261"/>
            <a:ext cx="8558578" cy="446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890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13" y="1114709"/>
            <a:ext cx="8591967" cy="534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276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3074"/>
          <a:stretch/>
        </p:blipFill>
        <p:spPr>
          <a:xfrm>
            <a:off x="300513" y="1114709"/>
            <a:ext cx="8591967" cy="370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9D042-C355-8E42-A7C8-E875A08CB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12" y="1844824"/>
            <a:ext cx="858803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27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without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F38DE1-6D6F-914A-992A-0AFD44F52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76" y="1078692"/>
            <a:ext cx="8653512" cy="53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434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DB7543-09F3-2848-85C4-3B84AC15D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46" y="1772816"/>
            <a:ext cx="8710366" cy="43204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3"/>
            <a:ext cx="8712968" cy="13016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text mining studies</a:t>
            </a:r>
          </a:p>
        </p:txBody>
      </p:sp>
    </p:spTree>
    <p:extLst>
      <p:ext uri="{BB962C8B-B14F-4D97-AF65-F5344CB8AC3E}">
        <p14:creationId xmlns:p14="http://schemas.microsoft.com/office/powerpoint/2010/main" val="22178512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3"/>
            <a:ext cx="8712968" cy="13016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theoretical or conceptual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40CCD-83F7-D34C-A1F0-3A0B67BB1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25948"/>
            <a:ext cx="8823528" cy="108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146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3"/>
            <a:ext cx="8712968" cy="13016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financial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ADB31-2EA8-B34C-93B5-CD1152760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670666"/>
            <a:ext cx="8566894" cy="34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693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3"/>
            <a:ext cx="8712968" cy="13016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Financial time series forecasting with deep learning: Topic-model heatmap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1054B-3BD6-9348-8665-CD773123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255468"/>
            <a:ext cx="4707160" cy="51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974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3"/>
            <a:ext cx="8712968" cy="13016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Stock price forecasting using only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raw time series data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24B616-95D9-474B-A985-B18D404F3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248005"/>
            <a:ext cx="7637218" cy="520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180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3"/>
            <a:ext cx="8712968" cy="631437"/>
          </a:xfrm>
        </p:spPr>
        <p:txBody>
          <a:bodyPr/>
          <a:lstStyle/>
          <a:p>
            <a:r>
              <a:rPr lang="en-US" sz="3800" dirty="0">
                <a:solidFill>
                  <a:schemeClr val="accent1"/>
                </a:solidFill>
              </a:rPr>
              <a:t>Stock price forecasting using various data</a:t>
            </a:r>
            <a:endParaRPr lang="en-US" sz="38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A796A-D226-FB40-80F1-92409CB2F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60" y="641046"/>
            <a:ext cx="6965962" cy="58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92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A2D92-33E8-9643-889A-B23264C80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>
                <a:solidFill>
                  <a:schemeClr val="accent1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A2FAD-7684-0444-AA3A-A13A70308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AI</a:t>
            </a:r>
          </a:p>
          <a:p>
            <a:r>
              <a:rPr lang="en-US" sz="7200" dirty="0"/>
              <a:t>Big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39BF9-87AA-FF40-B1F7-832EA1631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13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Quimbaya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"Stock Market Movement Forecast: A Systematic Review."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7283"/>
            <a:ext cx="8712968" cy="1135493"/>
          </a:xfrm>
        </p:spPr>
        <p:txBody>
          <a:bodyPr/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Phases of the stock market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ED4C7-5915-984A-B020-80CD34EC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8737295" cy="48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573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72" y="260648"/>
            <a:ext cx="8229600" cy="6217800"/>
          </a:xfrm>
        </p:spPr>
        <p:txBody>
          <a:bodyPr/>
          <a:lstStyle/>
          <a:p>
            <a:r>
              <a:rPr lang="en-US" sz="12000" b="1" dirty="0">
                <a:solidFill>
                  <a:srgbClr val="C00000"/>
                </a:solidFill>
              </a:rPr>
              <a:t>Big Data Analytics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3131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8357"/>
          </a:xfrm>
        </p:spPr>
        <p:txBody>
          <a:bodyPr/>
          <a:lstStyle/>
          <a:p>
            <a:r>
              <a:rPr lang="en-US" sz="5600" dirty="0">
                <a:solidFill>
                  <a:schemeClr val="accent1"/>
                </a:solidFill>
              </a:rPr>
              <a:t>Big </a:t>
            </a:r>
            <a:r>
              <a:rPr lang="en-US" sz="5600">
                <a:solidFill>
                  <a:schemeClr val="accent1"/>
                </a:solidFill>
              </a:rPr>
              <a:t>Data 4 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1475656" y="6611779"/>
            <a:ext cx="60121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https://www-01.ibm.com/software/data/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bigdata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61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06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5225"/>
          </a:xfrm>
        </p:spPr>
        <p:txBody>
          <a:bodyPr/>
          <a:lstStyle/>
          <a:p>
            <a:r>
              <a:rPr lang="en-US" altLang="zh-TW" sz="24000">
                <a:solidFill>
                  <a:srgbClr val="FF0000"/>
                </a:solidFill>
              </a:rPr>
              <a:t>Value</a:t>
            </a:r>
            <a:endParaRPr lang="zh-TW" altLang="en-US" sz="24000" dirty="0">
              <a:solidFill>
                <a:schemeClr val="accent1"/>
              </a:solidFill>
            </a:endParaRPr>
          </a:p>
        </p:txBody>
      </p:sp>
      <p:sp>
        <p:nvSpPr>
          <p:cNvPr id="717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40F676D-C9E1-4619-8CDF-E67387369B84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388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8531A-C527-A541-B034-4478ECBF1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43" y="126357"/>
            <a:ext cx="8229600" cy="9205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Value Creation by Big Data Analytics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2700" dirty="0">
                <a:solidFill>
                  <a:schemeClr val="accent1"/>
                </a:solidFill>
              </a:rPr>
              <a:t>(Grover et al., 2018)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4EC8A-41C8-8A45-9285-D7AB277B5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52C8A-BA24-B546-ACC2-83CC1DB2D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12949" y="-637978"/>
            <a:ext cx="5118102" cy="8888195"/>
          </a:xfrm>
          <a:prstGeom prst="rect">
            <a:avLst/>
          </a:prstGeom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AFA50631-640F-674F-B005-C59FA4F86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45533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Varun Grover, Roger HL Chiang, Ting-Peng Liang, and </a:t>
            </a:r>
            <a:r>
              <a:rPr lang="en-US" altLang="zh-TW" sz="1000" dirty="0" err="1">
                <a:solidFill>
                  <a:srgbClr val="A6A6A6"/>
                </a:solidFill>
              </a:rPr>
              <a:t>Dongsong</a:t>
            </a:r>
            <a:r>
              <a:rPr lang="en-US" altLang="zh-TW" sz="1000" dirty="0">
                <a:solidFill>
                  <a:srgbClr val="A6A6A6"/>
                </a:solidFill>
              </a:rPr>
              <a:t> Zhang (2018), "Creating Strategic Business Value from Big Data Analytics: A Research Framework", Journal of Management Information Systems, 35, no. 2, pp. 388-423.</a:t>
            </a:r>
          </a:p>
        </p:txBody>
      </p:sp>
    </p:spTree>
    <p:extLst>
      <p:ext uri="{BB962C8B-B14F-4D97-AF65-F5344CB8AC3E}">
        <p14:creationId xmlns:p14="http://schemas.microsoft.com/office/powerpoint/2010/main" val="1787347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B305-96C7-6748-AA49-B1344CA13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101599"/>
            <a:ext cx="8775828" cy="168195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Research Landscape of </a:t>
            </a:r>
            <a:br>
              <a:rPr lang="en-US" sz="3600" b="1" dirty="0">
                <a:solidFill>
                  <a:schemeClr val="accent1"/>
                </a:solidFill>
              </a:rPr>
            </a:br>
            <a:r>
              <a:rPr lang="en-US" sz="3600" b="1" dirty="0">
                <a:solidFill>
                  <a:schemeClr val="accent1"/>
                </a:solidFill>
              </a:rPr>
              <a:t>Business Intelligence and Big Data Analytics: A bibliometrics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8F993-DA38-B345-B8D7-C3B03F3C2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57743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A bibliometric analysis on Big Data and Business Intelligence from 1990 to 2016.</a:t>
            </a:r>
          </a:p>
          <a:p>
            <a:r>
              <a:rPr lang="en-US" dirty="0"/>
              <a:t>Big Data papers grow much faster than Business Intelligence papers</a:t>
            </a:r>
          </a:p>
          <a:p>
            <a:r>
              <a:rPr lang="en-US" dirty="0"/>
              <a:t>Computer Science and information systems are two core disciplines.</a:t>
            </a:r>
          </a:p>
          <a:p>
            <a:r>
              <a:rPr lang="en-US" dirty="0"/>
              <a:t>Most influential papers are identified and a research framework is proposed.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70682-06C2-E64A-BEDB-EB23392F2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55</a:t>
            </a:fld>
            <a:endParaRPr 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11B18C6-AAE0-E246-8662-51DBC5AF5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6457890"/>
            <a:ext cx="83632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Ting-Peng Liang and Yu-</a:t>
            </a:r>
            <a:r>
              <a:rPr lang="en-US" altLang="zh-TW" sz="1000" dirty="0" err="1">
                <a:solidFill>
                  <a:srgbClr val="A6A6A6"/>
                </a:solidFill>
              </a:rPr>
              <a:t>Hsi</a:t>
            </a:r>
            <a:r>
              <a:rPr lang="en-US" altLang="zh-TW" sz="1000" dirty="0">
                <a:solidFill>
                  <a:srgbClr val="A6A6A6"/>
                </a:solidFill>
              </a:rPr>
              <a:t> Liu (2018), "Research Landscape of Business Intelligence and Big Data analytics: A bibliometrics study”, 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Expert Systems with Applications, Volume 111, 30, 2018, pp. 2-10</a:t>
            </a:r>
          </a:p>
        </p:txBody>
      </p:sp>
    </p:spTree>
    <p:extLst>
      <p:ext uri="{BB962C8B-B14F-4D97-AF65-F5344CB8AC3E}">
        <p14:creationId xmlns:p14="http://schemas.microsoft.com/office/powerpoint/2010/main" val="24419904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225A0DE8-EB7E-6042-967A-D541033E1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6457890"/>
            <a:ext cx="82500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Ting-Peng Liang and Yu-</a:t>
            </a:r>
            <a:r>
              <a:rPr lang="en-US" altLang="zh-TW" sz="1000" dirty="0" err="1">
                <a:solidFill>
                  <a:srgbClr val="A6A6A6"/>
                </a:solidFill>
              </a:rPr>
              <a:t>Hsi</a:t>
            </a:r>
            <a:r>
              <a:rPr lang="en-US" altLang="zh-TW" sz="1000" dirty="0">
                <a:solidFill>
                  <a:srgbClr val="A6A6A6"/>
                </a:solidFill>
              </a:rPr>
              <a:t> Liu (2018), "Research Landscape of Business Intelligence and Big Data analytics: A bibliometrics study”, 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Expert Systems with Applications, Volume 111, 30, 2018, pp. 2-10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86" y="139689"/>
            <a:ext cx="8775828" cy="11207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Evolution of top keywords in </a:t>
            </a:r>
            <a:br>
              <a:rPr lang="en-US" sz="3600" b="1" dirty="0">
                <a:solidFill>
                  <a:schemeClr val="accent1"/>
                </a:solidFill>
              </a:rPr>
            </a:br>
            <a:r>
              <a:rPr lang="en-US" sz="3600" b="1" dirty="0">
                <a:solidFill>
                  <a:schemeClr val="accent1"/>
                </a:solidFill>
              </a:rPr>
              <a:t>“BD &amp; BI” publications</a:t>
            </a:r>
          </a:p>
        </p:txBody>
      </p:sp>
      <p:sp>
        <p:nvSpPr>
          <p:cNvPr id="2" name="Chevron 1">
            <a:extLst>
              <a:ext uri="{FF2B5EF4-FFF2-40B4-BE49-F238E27FC236}">
                <a16:creationId xmlns:a16="http://schemas.microsoft.com/office/drawing/2014/main" id="{132FEDA6-0C86-4E44-95B6-304DE634B475}"/>
              </a:ext>
            </a:extLst>
          </p:cNvPr>
          <p:cNvSpPr/>
          <p:nvPr/>
        </p:nvSpPr>
        <p:spPr>
          <a:xfrm>
            <a:off x="630208" y="2206099"/>
            <a:ext cx="2148102" cy="877330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54486BD4-5D56-E341-A933-5FC75CDC9834}"/>
              </a:ext>
            </a:extLst>
          </p:cNvPr>
          <p:cNvSpPr/>
          <p:nvPr/>
        </p:nvSpPr>
        <p:spPr>
          <a:xfrm>
            <a:off x="2561977" y="2206099"/>
            <a:ext cx="2148102" cy="877330"/>
          </a:xfrm>
          <a:prstGeom prst="chevron">
            <a:avLst/>
          </a:prstGeom>
          <a:solidFill>
            <a:srgbClr val="558ED5">
              <a:alpha val="85098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F6C91CA3-59BD-7442-83D0-13E5C6E55C3E}"/>
              </a:ext>
            </a:extLst>
          </p:cNvPr>
          <p:cNvSpPr/>
          <p:nvPr/>
        </p:nvSpPr>
        <p:spPr>
          <a:xfrm>
            <a:off x="4493745" y="2206099"/>
            <a:ext cx="2148102" cy="877330"/>
          </a:xfrm>
          <a:prstGeom prst="chevron">
            <a:avLst/>
          </a:prstGeom>
          <a:solidFill>
            <a:srgbClr val="558ED5">
              <a:alpha val="6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C3D25E5C-D9EB-BA45-9F6D-AF0AB43C5B78}"/>
              </a:ext>
            </a:extLst>
          </p:cNvPr>
          <p:cNvSpPr/>
          <p:nvPr/>
        </p:nvSpPr>
        <p:spPr>
          <a:xfrm>
            <a:off x="6425514" y="2206591"/>
            <a:ext cx="2148102" cy="877330"/>
          </a:xfrm>
          <a:prstGeom prst="chevron">
            <a:avLst/>
          </a:prstGeom>
          <a:solidFill>
            <a:srgbClr val="558ED5">
              <a:alpha val="54902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7EA1B8-60AC-2845-AEB0-C5DDF1FA83AD}"/>
              </a:ext>
            </a:extLst>
          </p:cNvPr>
          <p:cNvSpPr txBox="1"/>
          <p:nvPr/>
        </p:nvSpPr>
        <p:spPr>
          <a:xfrm>
            <a:off x="594124" y="3359956"/>
            <a:ext cx="1931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Management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Text Mining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Data Mining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Data Science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AD0090-A322-5242-B82F-95CBF90F7C9F}"/>
              </a:ext>
            </a:extLst>
          </p:cNvPr>
          <p:cNvSpPr txBox="1"/>
          <p:nvPr/>
        </p:nvSpPr>
        <p:spPr>
          <a:xfrm>
            <a:off x="2562964" y="3359956"/>
            <a:ext cx="19317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Big Data Analytics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Social Media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Business Analytics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Information System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A64FB4-94AE-824F-8C10-7FCC2E880738}"/>
              </a:ext>
            </a:extLst>
          </p:cNvPr>
          <p:cNvSpPr txBox="1"/>
          <p:nvPr/>
        </p:nvSpPr>
        <p:spPr>
          <a:xfrm>
            <a:off x="4577197" y="3359955"/>
            <a:ext cx="1931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Cloud Computing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Data Warehouse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B33EFD-2D55-4B4A-B58E-C46D0D14C02A}"/>
              </a:ext>
            </a:extLst>
          </p:cNvPr>
          <p:cNvSpPr txBox="1"/>
          <p:nvPr/>
        </p:nvSpPr>
        <p:spPr>
          <a:xfrm>
            <a:off x="6558394" y="3359463"/>
            <a:ext cx="1931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Knowledge Management</a:t>
            </a:r>
          </a:p>
        </p:txBody>
      </p:sp>
    </p:spTree>
    <p:extLst>
      <p:ext uri="{BB962C8B-B14F-4D97-AF65-F5344CB8AC3E}">
        <p14:creationId xmlns:p14="http://schemas.microsoft.com/office/powerpoint/2010/main" val="23205410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3C9E586-9C4D-2B4A-9A53-C18D1886513C}"/>
              </a:ext>
            </a:extLst>
          </p:cNvPr>
          <p:cNvSpPr/>
          <p:nvPr/>
        </p:nvSpPr>
        <p:spPr>
          <a:xfrm>
            <a:off x="847906" y="890450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07B6730-C69B-EA43-88D9-BD5A46DB584E}"/>
              </a:ext>
            </a:extLst>
          </p:cNvPr>
          <p:cNvSpPr/>
          <p:nvPr/>
        </p:nvSpPr>
        <p:spPr>
          <a:xfrm>
            <a:off x="5537019" y="908210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0140389-BF07-374B-9CE7-ECA620321BD5}"/>
              </a:ext>
            </a:extLst>
          </p:cNvPr>
          <p:cNvSpPr/>
          <p:nvPr/>
        </p:nvSpPr>
        <p:spPr>
          <a:xfrm>
            <a:off x="5544241" y="4618735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1B707A5-50BE-CE40-A78F-74E12CB620D0}"/>
              </a:ext>
            </a:extLst>
          </p:cNvPr>
          <p:cNvSpPr/>
          <p:nvPr/>
        </p:nvSpPr>
        <p:spPr>
          <a:xfrm>
            <a:off x="869186" y="4606505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225A0DE8-EB7E-6042-967A-D541033E1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1" y="6457890"/>
            <a:ext cx="83958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Ting-Peng Liang and Yu-</a:t>
            </a:r>
            <a:r>
              <a:rPr lang="en-US" altLang="zh-TW" sz="1000" dirty="0" err="1">
                <a:solidFill>
                  <a:srgbClr val="A6A6A6"/>
                </a:solidFill>
              </a:rPr>
              <a:t>Hsi</a:t>
            </a:r>
            <a:r>
              <a:rPr lang="en-US" altLang="zh-TW" sz="1000" dirty="0">
                <a:solidFill>
                  <a:srgbClr val="A6A6A6"/>
                </a:solidFill>
              </a:rPr>
              <a:t> Liu (2018), "Research Landscape of Business Intelligence and Big Data analytics: A bibliometrics study”, 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Expert Systems with Applications, Volume 111, 30, 2018, pp. 2-10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0"/>
            <a:ext cx="8775828" cy="87114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Framework for BD and BI Research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6A842E-247F-C243-9938-C3E7BA1D11FC}"/>
              </a:ext>
            </a:extLst>
          </p:cNvPr>
          <p:cNvGrpSpPr/>
          <p:nvPr/>
        </p:nvGrpSpPr>
        <p:grpSpPr>
          <a:xfrm>
            <a:off x="1968417" y="1202085"/>
            <a:ext cx="4979771" cy="4924859"/>
            <a:chOff x="5770290" y="1681398"/>
            <a:chExt cx="4979771" cy="492485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550EFA6-B661-4141-A2C8-59C05A654B1C}"/>
                </a:ext>
              </a:extLst>
            </p:cNvPr>
            <p:cNvGrpSpPr/>
            <p:nvPr/>
          </p:nvGrpSpPr>
          <p:grpSpPr>
            <a:xfrm>
              <a:off x="5770290" y="1681398"/>
              <a:ext cx="4979771" cy="4924859"/>
              <a:chOff x="1964397" y="1176182"/>
              <a:chExt cx="4979771" cy="4924859"/>
            </a:xfrm>
          </p:grpSpPr>
          <p:sp>
            <p:nvSpPr>
              <p:cNvPr id="9" name="Pie 8">
                <a:extLst>
                  <a:ext uri="{FF2B5EF4-FFF2-40B4-BE49-F238E27FC236}">
                    <a16:creationId xmlns:a16="http://schemas.microsoft.com/office/drawing/2014/main" id="{6786A9DC-3F46-2F4D-ABD6-EC768861AC31}"/>
                  </a:ext>
                </a:extLst>
              </p:cNvPr>
              <p:cNvSpPr/>
              <p:nvPr/>
            </p:nvSpPr>
            <p:spPr>
              <a:xfrm>
                <a:off x="2100320" y="1294263"/>
                <a:ext cx="4843848" cy="4806778"/>
              </a:xfrm>
              <a:prstGeom prst="pie">
                <a:avLst>
                  <a:gd name="adj1" fmla="val 0"/>
                  <a:gd name="adj2" fmla="val 5445682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Pie 9">
                <a:extLst>
                  <a:ext uri="{FF2B5EF4-FFF2-40B4-BE49-F238E27FC236}">
                    <a16:creationId xmlns:a16="http://schemas.microsoft.com/office/drawing/2014/main" id="{9B7BE2A8-67C6-0740-B260-BB8C9616BAE9}"/>
                  </a:ext>
                </a:extLst>
              </p:cNvPr>
              <p:cNvSpPr/>
              <p:nvPr/>
            </p:nvSpPr>
            <p:spPr>
              <a:xfrm>
                <a:off x="2081787" y="1188539"/>
                <a:ext cx="4843848" cy="4806778"/>
              </a:xfrm>
              <a:prstGeom prst="pie">
                <a:avLst>
                  <a:gd name="adj1" fmla="val 16185717"/>
                  <a:gd name="adj2" fmla="val 21582184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Pie 10">
                <a:extLst>
                  <a:ext uri="{FF2B5EF4-FFF2-40B4-BE49-F238E27FC236}">
                    <a16:creationId xmlns:a16="http://schemas.microsoft.com/office/drawing/2014/main" id="{2F5E607C-7049-404E-B714-518D5C4164F6}"/>
                  </a:ext>
                </a:extLst>
              </p:cNvPr>
              <p:cNvSpPr/>
              <p:nvPr/>
            </p:nvSpPr>
            <p:spPr>
              <a:xfrm>
                <a:off x="1964397" y="1176182"/>
                <a:ext cx="4843848" cy="4806778"/>
              </a:xfrm>
              <a:prstGeom prst="pie">
                <a:avLst>
                  <a:gd name="adj1" fmla="val 10800000"/>
                  <a:gd name="adj2" fmla="val 16144023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Pie 11">
                <a:extLst>
                  <a:ext uri="{FF2B5EF4-FFF2-40B4-BE49-F238E27FC236}">
                    <a16:creationId xmlns:a16="http://schemas.microsoft.com/office/drawing/2014/main" id="{201CB83B-1520-9F49-88B9-57646E270E33}"/>
                  </a:ext>
                </a:extLst>
              </p:cNvPr>
              <p:cNvSpPr/>
              <p:nvPr/>
            </p:nvSpPr>
            <p:spPr>
              <a:xfrm>
                <a:off x="1964397" y="1294263"/>
                <a:ext cx="4843848" cy="4806778"/>
              </a:xfrm>
              <a:prstGeom prst="pie">
                <a:avLst>
                  <a:gd name="adj1" fmla="val 5419004"/>
                  <a:gd name="adj2" fmla="val 10751896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D8BA86-42EC-E547-A3FC-B7C6128FAB3A}"/>
                </a:ext>
              </a:extLst>
            </p:cNvPr>
            <p:cNvSpPr txBox="1"/>
            <p:nvPr/>
          </p:nvSpPr>
          <p:spPr>
            <a:xfrm>
              <a:off x="6388341" y="2860804"/>
              <a:ext cx="16215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Technology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3929E8-8587-8846-AADD-80DB5C961A65}"/>
                </a:ext>
              </a:extLst>
            </p:cNvPr>
            <p:cNvSpPr txBox="1"/>
            <p:nvPr/>
          </p:nvSpPr>
          <p:spPr>
            <a:xfrm>
              <a:off x="8661911" y="2877094"/>
              <a:ext cx="16403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Application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D69673-79C1-7448-93E8-CFBCE53645DC}"/>
                </a:ext>
              </a:extLst>
            </p:cNvPr>
            <p:cNvSpPr txBox="1"/>
            <p:nvPr/>
          </p:nvSpPr>
          <p:spPr>
            <a:xfrm>
              <a:off x="6681128" y="4977930"/>
              <a:ext cx="10695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Impact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F9BA7A-D0F1-9043-825F-94AE244FBA4C}"/>
                </a:ext>
              </a:extLst>
            </p:cNvPr>
            <p:cNvSpPr txBox="1"/>
            <p:nvPr/>
          </p:nvSpPr>
          <p:spPr>
            <a:xfrm>
              <a:off x="8477751" y="4973625"/>
              <a:ext cx="1896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Management</a:t>
              </a:r>
            </a:p>
          </p:txBody>
        </p:sp>
        <p:sp>
          <p:nvSpPr>
            <p:cNvPr id="18" name="Circular Arrow 17">
              <a:extLst>
                <a:ext uri="{FF2B5EF4-FFF2-40B4-BE49-F238E27FC236}">
                  <a16:creationId xmlns:a16="http://schemas.microsoft.com/office/drawing/2014/main" id="{A5E99711-5F8B-4A44-8305-B9628DFC44D2}"/>
                </a:ext>
              </a:extLst>
            </p:cNvPr>
            <p:cNvSpPr/>
            <p:nvPr/>
          </p:nvSpPr>
          <p:spPr>
            <a:xfrm>
              <a:off x="7598252" y="3322293"/>
              <a:ext cx="1355377" cy="1373540"/>
            </a:xfrm>
            <a:prstGeom prst="circular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Circular Arrow 18">
              <a:extLst>
                <a:ext uri="{FF2B5EF4-FFF2-40B4-BE49-F238E27FC236}">
                  <a16:creationId xmlns:a16="http://schemas.microsoft.com/office/drawing/2014/main" id="{64F6AA25-0837-A04A-8165-C4C81E79DEB5}"/>
                </a:ext>
              </a:extLst>
            </p:cNvPr>
            <p:cNvSpPr/>
            <p:nvPr/>
          </p:nvSpPr>
          <p:spPr>
            <a:xfrm rot="10800000">
              <a:off x="7631915" y="3603420"/>
              <a:ext cx="1355377" cy="1373540"/>
            </a:xfrm>
            <a:prstGeom prst="circular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D2648CB-9AF1-4B47-957E-DE38C65A339E}"/>
              </a:ext>
            </a:extLst>
          </p:cNvPr>
          <p:cNvSpPr txBox="1"/>
          <p:nvPr/>
        </p:nvSpPr>
        <p:spPr>
          <a:xfrm>
            <a:off x="882053" y="937088"/>
            <a:ext cx="1931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Data Collection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Data Storage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Data Analytics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Infrastructure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85FB0D-1D24-A845-BD36-2D3A8CE1F47E}"/>
              </a:ext>
            </a:extLst>
          </p:cNvPr>
          <p:cNvSpPr txBox="1"/>
          <p:nvPr/>
        </p:nvSpPr>
        <p:spPr>
          <a:xfrm>
            <a:off x="897101" y="5188908"/>
            <a:ext cx="2656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Value Creation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Individual Impact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Organizational Impact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Social Impact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47E15B-EA40-0541-982E-9AC8EC423DAE}"/>
              </a:ext>
            </a:extLst>
          </p:cNvPr>
          <p:cNvSpPr txBox="1"/>
          <p:nvPr/>
        </p:nvSpPr>
        <p:spPr>
          <a:xfrm>
            <a:off x="6513767" y="941805"/>
            <a:ext cx="1931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Business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Medicate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Supply Chain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Engineering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Services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77B721-5ABE-F945-A1EF-20EE987EFEE2}"/>
              </a:ext>
            </a:extLst>
          </p:cNvPr>
          <p:cNvSpPr txBox="1"/>
          <p:nvPr/>
        </p:nvSpPr>
        <p:spPr>
          <a:xfrm>
            <a:off x="6425191" y="4951684"/>
            <a:ext cx="1931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Adoption of BD/BI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Cost Benefit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Security/Privacy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Human Resource</a:t>
            </a:r>
          </a:p>
        </p:txBody>
      </p:sp>
    </p:spTree>
    <p:extLst>
      <p:ext uri="{BB962C8B-B14F-4D97-AF65-F5344CB8AC3E}">
        <p14:creationId xmlns:p14="http://schemas.microsoft.com/office/powerpoint/2010/main" val="34340601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9D21D-EB4A-DC4E-ADB6-90CBB468A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334" y="893365"/>
            <a:ext cx="6395065" cy="5564829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225A0DE8-EB7E-6042-967A-D541033E1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6457890"/>
            <a:ext cx="82500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Ting-Peng Liang and Yu-</a:t>
            </a:r>
            <a:r>
              <a:rPr lang="en-US" altLang="zh-TW" sz="1000" dirty="0" err="1">
                <a:solidFill>
                  <a:srgbClr val="A6A6A6"/>
                </a:solidFill>
              </a:rPr>
              <a:t>Hsi</a:t>
            </a:r>
            <a:r>
              <a:rPr lang="en-US" altLang="zh-TW" sz="1000" dirty="0">
                <a:solidFill>
                  <a:srgbClr val="A6A6A6"/>
                </a:solidFill>
              </a:rPr>
              <a:t> Liu (2018), "Research Landscape of Business Intelligence and Big Data analytics: A bibliometrics study”, 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Expert Systems with Applications, Volume 111, 30, 2018, pp. 2-10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0"/>
            <a:ext cx="8775828" cy="87114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Business Intelligence and Big Data analytics</a:t>
            </a:r>
          </a:p>
        </p:txBody>
      </p:sp>
    </p:spTree>
    <p:extLst>
      <p:ext uri="{BB962C8B-B14F-4D97-AF65-F5344CB8AC3E}">
        <p14:creationId xmlns:p14="http://schemas.microsoft.com/office/powerpoint/2010/main" val="6408760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D7523B1-5C65-9A4B-B1F9-958CE6F12B6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04813"/>
            <a:ext cx="41370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446213" y="6581775"/>
            <a:ext cx="625157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  <a:hlinkClick r:id="rId3"/>
              </a:rPr>
              <a:t>http://www.amazon.com/Big-Data-Analytics-Turning-Money/dp/1118147596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6109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55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403508" y="2356509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3897014" y="2356509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6776293" y="2356509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548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4259287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6060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5259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4958204" y="4071422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4707501" y="2931020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5329643" y="2910422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325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6785353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https://www.amazon.com/Business-Intelligence-Analytics-Data-Science/dp/0134633288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Business Intelligence, Analytics, and Data Science: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A Managerial Perspective, 4th Edition,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Ramesh Sharda, </a:t>
            </a:r>
            <a:r>
              <a:rPr lang="en-US" sz="2400" dirty="0" err="1">
                <a:solidFill>
                  <a:schemeClr val="accent1"/>
                </a:solidFill>
              </a:rPr>
              <a:t>Dursun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Delen</a:t>
            </a:r>
            <a:r>
              <a:rPr lang="en-US" sz="2400" dirty="0">
                <a:solidFill>
                  <a:schemeClr val="accent1"/>
                </a:solidFill>
              </a:rPr>
              <a:t>, and Efraim Turban,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Pearson, 2017.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9889F1-D302-EB48-8DF3-C9D956AC8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779" y="1489748"/>
            <a:ext cx="3928859" cy="500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684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https://www.amazon.com/Data-Mining-Machine-Learning-Practitioners/dp/1118618041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Big Data, Data Mining, and Machine Learning: Value Creation for Business Leaders and Practitioners,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Jared Dean,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Wiley, 2014.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AB81C-1C3C-4C4A-B0B0-EF4D5A6D8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591" y="1524561"/>
            <a:ext cx="3322817" cy="49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567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https://www.amazon.com/Network-Analysis-Applications-Lecture-Networks/dp/3319781952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Social Network Based Big Data Analysis and Applications,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Lecture Notes in Social Networks,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Mehmet Kaya, Jalal </a:t>
            </a:r>
            <a:r>
              <a:rPr lang="en-US" sz="2400" b="1" dirty="0" err="1">
                <a:solidFill>
                  <a:schemeClr val="accent1"/>
                </a:solidFill>
              </a:rPr>
              <a:t>Kawash</a:t>
            </a:r>
            <a:r>
              <a:rPr lang="en-US" sz="2400" b="1" dirty="0">
                <a:solidFill>
                  <a:schemeClr val="accent1"/>
                </a:solidFill>
              </a:rPr>
              <a:t>, </a:t>
            </a:r>
            <a:r>
              <a:rPr lang="en-US" sz="2400" b="1" dirty="0" err="1">
                <a:solidFill>
                  <a:schemeClr val="accent1"/>
                </a:solidFill>
              </a:rPr>
              <a:t>Suheil</a:t>
            </a:r>
            <a:r>
              <a:rPr lang="en-US" sz="2400" b="1" dirty="0">
                <a:solidFill>
                  <a:schemeClr val="accent1"/>
                </a:solidFill>
              </a:rPr>
              <a:t> Khoury, Min-</a:t>
            </a:r>
            <a:r>
              <a:rPr lang="en-US" sz="2400" b="1" dirty="0" err="1">
                <a:solidFill>
                  <a:schemeClr val="accent1"/>
                </a:solidFill>
              </a:rPr>
              <a:t>Yuh</a:t>
            </a:r>
            <a:r>
              <a:rPr lang="en-US" sz="2400" b="1" dirty="0">
                <a:solidFill>
                  <a:schemeClr val="accent1"/>
                </a:solidFill>
              </a:rPr>
              <a:t> Day,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Springer International Publishing, 2018.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978504-922E-AA4C-80A7-07B105A3E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828" y="1533020"/>
            <a:ext cx="3174343" cy="50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738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86F3F56-FCE6-2E43-816B-E7CB2257D4F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141288"/>
            <a:ext cx="4217988" cy="641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539750" y="6597650"/>
            <a:ext cx="8208963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新細明體" pitchFamily="18" charset="-120"/>
                <a:hlinkClick r:id="rId3"/>
              </a:rPr>
              <a:t>http://www.amazon.com/Big-Data-Revolution-Transform-Mayer-Schonberger/dp/B00D81X2YE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71262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title"/>
          </p:nvPr>
        </p:nvSpPr>
        <p:spPr>
          <a:xfrm>
            <a:off x="344488" y="0"/>
            <a:ext cx="8229600" cy="1143000"/>
          </a:xfrm>
        </p:spPr>
        <p:txBody>
          <a:bodyPr/>
          <a:lstStyle/>
          <a:p>
            <a:r>
              <a:rPr lang="en-US" altLang="zh-TW" sz="1800">
                <a:latin typeface="Calibri" charset="0"/>
                <a:ea typeface="標楷體" charset="-120"/>
              </a:rPr>
              <a:t>Stephan Kudyba (2014), </a:t>
            </a:r>
            <a:br>
              <a:rPr lang="en-US" altLang="zh-TW" sz="2400">
                <a:latin typeface="Calibri" charset="0"/>
                <a:ea typeface="標楷體" charset="-120"/>
              </a:rPr>
            </a:br>
            <a: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-120"/>
              </a:rPr>
              <a:t>Big Data, Mining, and Analytics: </a:t>
            </a:r>
            <a:b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-120"/>
              </a:rPr>
              <a:t>Components of Strategic Decision Making</a:t>
            </a:r>
            <a:r>
              <a:rPr lang="en-US" altLang="zh-TW" sz="1800">
                <a:latin typeface="Calibri" charset="0"/>
                <a:ea typeface="標楷體" charset="-120"/>
              </a:rPr>
              <a:t>, Auerbach Publications</a:t>
            </a:r>
            <a:endParaRPr lang="zh-TW" altLang="en-US" sz="1800">
              <a:latin typeface="Calibri" charset="0"/>
              <a:ea typeface="標楷體" charset="-120"/>
            </a:endParaRPr>
          </a:p>
        </p:txBody>
      </p:sp>
      <p:sp>
        <p:nvSpPr>
          <p:cNvPr id="1843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05E0F4D-E113-DF44-B159-9D09693FDC88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64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1268413"/>
            <a:ext cx="3536950" cy="51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112963" y="6538913"/>
            <a:ext cx="4572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  <a:hlinkClick r:id="rId3"/>
              </a:rPr>
              <a:t>http://www.amazon.com/gp/product/1466568704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18256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Architecture of Big Data Analytics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945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53CC532-5872-1440-99B8-6C468BF12E83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65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2788" y="6597650"/>
            <a:ext cx="76184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Stephan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Kudyba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(2014), Big Data, Mining, and Analytics: Components of Strategic Decision Making,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Auerbach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Publications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7618413" y="551497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7618413" y="436562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OLAP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7618413" y="331628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Reports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7618413" y="220503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Queries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4859338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Hadoop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MapReduce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Pig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Hive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Jaql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Zookeeper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Hbase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Cassandra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Oozie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Avro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Mahout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2419350" y="2205038"/>
            <a:ext cx="1225550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Middleware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419350" y="3213100"/>
            <a:ext cx="1225550" cy="8890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Extract Transform Load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2419350" y="4292600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Data Warehouse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2419350" y="5362575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Traditional Format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CSV, Tables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341313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Internal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External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formats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locations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applications</a:t>
            </a:r>
          </a:p>
        </p:txBody>
      </p:sp>
      <p:cxnSp>
        <p:nvCxnSpPr>
          <p:cNvPr id="19471" name="Straight Arrow Connector 32"/>
          <p:cNvCxnSpPr>
            <a:cxnSpLocks noChangeShapeType="1"/>
          </p:cNvCxnSpPr>
          <p:nvPr/>
        </p:nvCxnSpPr>
        <p:spPr bwMode="auto">
          <a:xfrm>
            <a:off x="6210300" y="3644900"/>
            <a:ext cx="140811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2" name="Straight Arrow Connector 32"/>
          <p:cNvCxnSpPr>
            <a:cxnSpLocks noChangeShapeType="1"/>
            <a:endCxn id="9" idx="1"/>
          </p:cNvCxnSpPr>
          <p:nvPr/>
        </p:nvCxnSpPr>
        <p:spPr bwMode="auto">
          <a:xfrm>
            <a:off x="7164388" y="3644900"/>
            <a:ext cx="454025" cy="10652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3" name="Straight Arrow Connector 32"/>
          <p:cNvCxnSpPr>
            <a:cxnSpLocks noChangeShapeType="1"/>
            <a:endCxn id="8" idx="1"/>
          </p:cNvCxnSpPr>
          <p:nvPr/>
        </p:nvCxnSpPr>
        <p:spPr bwMode="auto">
          <a:xfrm>
            <a:off x="7164388" y="3660775"/>
            <a:ext cx="454025" cy="21986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4" name="Straight Arrow Connector 32"/>
          <p:cNvCxnSpPr>
            <a:cxnSpLocks noChangeShapeType="1"/>
            <a:endCxn id="11" idx="1"/>
          </p:cNvCxnSpPr>
          <p:nvPr/>
        </p:nvCxnSpPr>
        <p:spPr bwMode="auto">
          <a:xfrm flipV="1">
            <a:off x="7164388" y="2549525"/>
            <a:ext cx="454025" cy="1095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5" name="Straight Arrow Connector 32"/>
          <p:cNvCxnSpPr>
            <a:cxnSpLocks noChangeShapeType="1"/>
            <a:stCxn id="14" idx="3"/>
          </p:cNvCxnSpPr>
          <p:nvPr/>
        </p:nvCxnSpPr>
        <p:spPr bwMode="auto">
          <a:xfrm>
            <a:off x="3644900" y="3657600"/>
            <a:ext cx="12144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6" name="Straight Arrow Connector 32"/>
          <p:cNvCxnSpPr>
            <a:cxnSpLocks noChangeShapeType="1"/>
            <a:endCxn id="14" idx="1"/>
          </p:cNvCxnSpPr>
          <p:nvPr/>
        </p:nvCxnSpPr>
        <p:spPr bwMode="auto">
          <a:xfrm>
            <a:off x="1692275" y="3657600"/>
            <a:ext cx="72707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269" name="文字方塊 480268"/>
          <p:cNvSpPr txBox="1"/>
          <p:nvPr/>
        </p:nvSpPr>
        <p:spPr>
          <a:xfrm>
            <a:off x="468313" y="1433513"/>
            <a:ext cx="10334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Sources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2216150" y="1470025"/>
            <a:ext cx="16478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Transformation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4602163" y="1470025"/>
            <a:ext cx="18669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Platforms &amp; Tools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7386638" y="1281113"/>
            <a:ext cx="136366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Analytics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Applications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6227763" y="2852738"/>
            <a:ext cx="11049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Analytics 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3559175" y="2852738"/>
            <a:ext cx="14446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Transformed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724025" y="2944813"/>
            <a:ext cx="6508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Raw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cxnSp>
        <p:nvCxnSpPr>
          <p:cNvPr id="19484" name="Straight Arrow Connector 32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3032125" y="2894013"/>
            <a:ext cx="0" cy="3190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5" name="Straight Arrow Connector 32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3032125" y="4102100"/>
            <a:ext cx="0" cy="190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6" name="Straight Arrow Connector 32"/>
          <p:cNvCxnSpPr>
            <a:cxnSpLocks noChangeShapeType="1"/>
            <a:stCxn id="15" idx="2"/>
            <a:endCxn id="16" idx="0"/>
          </p:cNvCxnSpPr>
          <p:nvPr/>
        </p:nvCxnSpPr>
        <p:spPr bwMode="auto">
          <a:xfrm>
            <a:off x="3032125" y="5183188"/>
            <a:ext cx="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582606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Architecture of Big Data Analytics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048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D70C85-A806-F947-835B-71698C9B522F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2788" y="6597650"/>
            <a:ext cx="76184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Stephan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Kudyba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(2014), Big Data, Mining, and Analytics: Components of Strategic Decision Making,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Auerbach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Publications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7618413" y="551497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7618413" y="436562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OLAP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7618413" y="331628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Reports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7618413" y="220503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Queries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4859338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Hadoop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MapReduce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Pig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Hive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Jaql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Zookeeper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Hbase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Cassandra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Oozie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Avro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Mahout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2419350" y="2205038"/>
            <a:ext cx="1225550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Middleware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419350" y="3213100"/>
            <a:ext cx="1225550" cy="8890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Extract Transform Load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2419350" y="4292600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Data Warehouse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2419350" y="5362575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Traditional Format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CSV, Tables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341313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Internal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External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formats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locations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applications</a:t>
            </a:r>
          </a:p>
        </p:txBody>
      </p:sp>
      <p:cxnSp>
        <p:nvCxnSpPr>
          <p:cNvPr id="20495" name="Straight Arrow Connector 32"/>
          <p:cNvCxnSpPr>
            <a:cxnSpLocks noChangeShapeType="1"/>
          </p:cNvCxnSpPr>
          <p:nvPr/>
        </p:nvCxnSpPr>
        <p:spPr bwMode="auto">
          <a:xfrm>
            <a:off x="6210300" y="3644900"/>
            <a:ext cx="140811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6" name="Straight Arrow Connector 32"/>
          <p:cNvCxnSpPr>
            <a:cxnSpLocks noChangeShapeType="1"/>
            <a:endCxn id="9" idx="1"/>
          </p:cNvCxnSpPr>
          <p:nvPr/>
        </p:nvCxnSpPr>
        <p:spPr bwMode="auto">
          <a:xfrm>
            <a:off x="7164388" y="3644900"/>
            <a:ext cx="454025" cy="10652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7" name="Straight Arrow Connector 32"/>
          <p:cNvCxnSpPr>
            <a:cxnSpLocks noChangeShapeType="1"/>
            <a:endCxn id="8" idx="1"/>
          </p:cNvCxnSpPr>
          <p:nvPr/>
        </p:nvCxnSpPr>
        <p:spPr bwMode="auto">
          <a:xfrm>
            <a:off x="7164388" y="3660775"/>
            <a:ext cx="454025" cy="21986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8" name="Straight Arrow Connector 32"/>
          <p:cNvCxnSpPr>
            <a:cxnSpLocks noChangeShapeType="1"/>
            <a:endCxn id="11" idx="1"/>
          </p:cNvCxnSpPr>
          <p:nvPr/>
        </p:nvCxnSpPr>
        <p:spPr bwMode="auto">
          <a:xfrm flipV="1">
            <a:off x="7164388" y="2549525"/>
            <a:ext cx="454025" cy="1095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9" name="Straight Arrow Connector 32"/>
          <p:cNvCxnSpPr>
            <a:cxnSpLocks noChangeShapeType="1"/>
            <a:stCxn id="14" idx="3"/>
          </p:cNvCxnSpPr>
          <p:nvPr/>
        </p:nvCxnSpPr>
        <p:spPr bwMode="auto">
          <a:xfrm>
            <a:off x="3644900" y="3657600"/>
            <a:ext cx="12144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00" name="Straight Arrow Connector 32"/>
          <p:cNvCxnSpPr>
            <a:cxnSpLocks noChangeShapeType="1"/>
            <a:endCxn id="14" idx="1"/>
          </p:cNvCxnSpPr>
          <p:nvPr/>
        </p:nvCxnSpPr>
        <p:spPr bwMode="auto">
          <a:xfrm>
            <a:off x="1692275" y="3657600"/>
            <a:ext cx="72707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269" name="文字方塊 480268"/>
          <p:cNvSpPr txBox="1"/>
          <p:nvPr/>
        </p:nvSpPr>
        <p:spPr>
          <a:xfrm>
            <a:off x="468313" y="1433513"/>
            <a:ext cx="10334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Sources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2216150" y="1470025"/>
            <a:ext cx="16478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Transformation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4602163" y="1470025"/>
            <a:ext cx="18669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Platforms &amp; Tools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7386638" y="1281113"/>
            <a:ext cx="136366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Analytics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Applications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6227763" y="2852738"/>
            <a:ext cx="11049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Analytics 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3559175" y="2852738"/>
            <a:ext cx="14446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Transformed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724025" y="2944813"/>
            <a:ext cx="6508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Raw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cxnSp>
        <p:nvCxnSpPr>
          <p:cNvPr id="20508" name="Straight Arrow Connector 32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3032125" y="2894013"/>
            <a:ext cx="0" cy="3190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09" name="Straight Arrow Connector 32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3032125" y="4102100"/>
            <a:ext cx="0" cy="190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10" name="Straight Arrow Connector 32"/>
          <p:cNvCxnSpPr>
            <a:cxnSpLocks noChangeShapeType="1"/>
            <a:stCxn id="15" idx="2"/>
            <a:endCxn id="16" idx="0"/>
          </p:cNvCxnSpPr>
          <p:nvPr/>
        </p:nvCxnSpPr>
        <p:spPr bwMode="auto">
          <a:xfrm>
            <a:off x="3032125" y="5183188"/>
            <a:ext cx="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圓角矩形 30"/>
          <p:cNvSpPr/>
          <p:nvPr/>
        </p:nvSpPr>
        <p:spPr>
          <a:xfrm>
            <a:off x="1619250" y="2163763"/>
            <a:ext cx="5889625" cy="4360862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7200" b="1" dirty="0">
                <a:solidFill>
                  <a:srgbClr val="FF0000"/>
                </a:solidFill>
              </a:rPr>
              <a:t>Data Mining</a:t>
            </a:r>
          </a:p>
          <a:p>
            <a:pPr algn="ctr">
              <a:defRPr/>
            </a:pPr>
            <a:r>
              <a:rPr lang="en-US" altLang="zh-TW" sz="7200" b="1" dirty="0">
                <a:solidFill>
                  <a:schemeClr val="accent1"/>
                </a:solidFill>
              </a:rPr>
              <a:t>Big Data Analytics Applications</a:t>
            </a:r>
          </a:p>
        </p:txBody>
      </p:sp>
    </p:spTree>
    <p:extLst>
      <p:ext uri="{BB962C8B-B14F-4D97-AF65-F5344CB8AC3E}">
        <p14:creationId xmlns:p14="http://schemas.microsoft.com/office/powerpoint/2010/main" val="33639474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981075"/>
          </a:xfrm>
        </p:spPr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Social Big Data Mining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2400" b="0" dirty="0">
                <a:solidFill>
                  <a:schemeClr val="bg1">
                    <a:lumMod val="65000"/>
                  </a:schemeClr>
                </a:solidFill>
              </a:rPr>
              <a:t>(Hiroshi Ishikawa, 2015)</a:t>
            </a:r>
            <a:endParaRPr lang="zh-TW" altLang="en-US" sz="24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5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9356EB0-271E-1C49-BF3B-AC0AF736394A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119188"/>
            <a:ext cx="352901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763713" y="6519863"/>
            <a:ext cx="6164262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  <a:hlinkClick r:id="rId3"/>
              </a:rPr>
              <a:t>http://www.amazon.com/Social-Data-Mining-Hiroshi-Ishikawa/dp/149871093X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28553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邊形 15"/>
          <p:cNvSpPr>
            <a:spLocks noChangeArrowheads="1"/>
          </p:cNvSpPr>
          <p:nvPr/>
        </p:nvSpPr>
        <p:spPr bwMode="auto">
          <a:xfrm>
            <a:off x="2559050" y="5156200"/>
            <a:ext cx="4316413" cy="1228725"/>
          </a:xfrm>
          <a:prstGeom prst="parallelogram">
            <a:avLst>
              <a:gd name="adj" fmla="val 24981"/>
            </a:avLst>
          </a:prstGeom>
          <a:gradFill rotWithShape="1">
            <a:gsLst>
              <a:gs pos="0">
                <a:srgbClr val="DAFDA7"/>
              </a:gs>
              <a:gs pos="35001">
                <a:srgbClr val="E4FDC2"/>
              </a:gs>
              <a:gs pos="100000">
                <a:srgbClr val="F5FFE6"/>
              </a:gs>
            </a:gsLst>
            <a:lin ang="162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584326"/>
          </a:xfrm>
        </p:spPr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Architecture for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Social Big Data Mining</a:t>
            </a:r>
            <a:br>
              <a:rPr lang="en-US" altLang="zh-TW" dirty="0"/>
            </a:br>
            <a:r>
              <a:rPr lang="en-US" altLang="zh-TW" sz="2400" b="0" dirty="0">
                <a:solidFill>
                  <a:schemeClr val="bg1">
                    <a:lumMod val="65000"/>
                  </a:schemeClr>
                </a:solidFill>
              </a:rPr>
              <a:t>(Hiroshi Ishikawa, 2015)</a:t>
            </a:r>
            <a:endParaRPr lang="zh-TW" altLang="en-US" sz="2400" dirty="0"/>
          </a:p>
        </p:txBody>
      </p:sp>
      <p:sp>
        <p:nvSpPr>
          <p:cNvPr id="2253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DB5D910-7910-7F42-A9C6-766B9EFA03B7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68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流程圖: 磁碟 4"/>
          <p:cNvSpPr>
            <a:spLocks noChangeArrowheads="1"/>
          </p:cNvSpPr>
          <p:nvPr/>
        </p:nvSpPr>
        <p:spPr bwMode="auto">
          <a:xfrm>
            <a:off x="2663825" y="5445125"/>
            <a:ext cx="360363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7" name="流程圖: 磁碟 6"/>
          <p:cNvSpPr>
            <a:spLocks noChangeArrowheads="1"/>
          </p:cNvSpPr>
          <p:nvPr/>
        </p:nvSpPr>
        <p:spPr bwMode="auto">
          <a:xfrm>
            <a:off x="2555875" y="5661025"/>
            <a:ext cx="360363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8" name="流程圖: 磁碟 7"/>
          <p:cNvSpPr>
            <a:spLocks noChangeArrowheads="1"/>
          </p:cNvSpPr>
          <p:nvPr/>
        </p:nvSpPr>
        <p:spPr bwMode="auto">
          <a:xfrm>
            <a:off x="2411413" y="5876925"/>
            <a:ext cx="360362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9" name="流程圖: 磁碟 8"/>
          <p:cNvSpPr>
            <a:spLocks noChangeArrowheads="1"/>
          </p:cNvSpPr>
          <p:nvPr/>
        </p:nvSpPr>
        <p:spPr bwMode="auto">
          <a:xfrm>
            <a:off x="6696075" y="5300663"/>
            <a:ext cx="360363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0" name="流程圖: 磁碟 9"/>
          <p:cNvSpPr>
            <a:spLocks noChangeArrowheads="1"/>
          </p:cNvSpPr>
          <p:nvPr/>
        </p:nvSpPr>
        <p:spPr bwMode="auto">
          <a:xfrm>
            <a:off x="6591300" y="5516563"/>
            <a:ext cx="360363" cy="433387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1" name="流程圖: 磁碟 10"/>
          <p:cNvSpPr>
            <a:spLocks noChangeArrowheads="1"/>
          </p:cNvSpPr>
          <p:nvPr/>
        </p:nvSpPr>
        <p:spPr bwMode="auto">
          <a:xfrm>
            <a:off x="6446838" y="5732463"/>
            <a:ext cx="360362" cy="433387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3" name="平行四邊形 12"/>
          <p:cNvSpPr>
            <a:spLocks noChangeArrowheads="1"/>
          </p:cNvSpPr>
          <p:nvPr/>
        </p:nvSpPr>
        <p:spPr bwMode="auto">
          <a:xfrm>
            <a:off x="2846388" y="1844675"/>
            <a:ext cx="4318000" cy="1368425"/>
          </a:xfrm>
          <a:prstGeom prst="parallelogram">
            <a:avLst>
              <a:gd name="adj" fmla="val 24995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5" name="平行四邊形 14"/>
          <p:cNvSpPr>
            <a:spLocks noChangeArrowheads="1"/>
          </p:cNvSpPr>
          <p:nvPr/>
        </p:nvSpPr>
        <p:spPr bwMode="auto">
          <a:xfrm>
            <a:off x="2654300" y="3429000"/>
            <a:ext cx="4318000" cy="1547813"/>
          </a:xfrm>
          <a:prstGeom prst="parallelogram">
            <a:avLst>
              <a:gd name="adj" fmla="val 25004"/>
            </a:avLst>
          </a:pr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7" name="平行四邊形 16"/>
          <p:cNvSpPr>
            <a:spLocks noChangeArrowheads="1"/>
          </p:cNvSpPr>
          <p:nvPr/>
        </p:nvSpPr>
        <p:spPr bwMode="auto">
          <a:xfrm>
            <a:off x="4464050" y="5661025"/>
            <a:ext cx="1633538" cy="396875"/>
          </a:xfrm>
          <a:prstGeom prst="parallelogram">
            <a:avLst>
              <a:gd name="adj" fmla="val 25001"/>
            </a:avLst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  <a:latin typeface="+mn-lt"/>
                <a:ea typeface="+mn-ea"/>
              </a:rPr>
              <a:t>Hardware</a:t>
            </a:r>
            <a:endParaRPr lang="zh-TW" altLang="en-US" sz="20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8" name="平行四邊形 17"/>
          <p:cNvSpPr>
            <a:spLocks noChangeArrowheads="1"/>
          </p:cNvSpPr>
          <p:nvPr/>
        </p:nvSpPr>
        <p:spPr bwMode="auto">
          <a:xfrm>
            <a:off x="3335338" y="5300663"/>
            <a:ext cx="1631950" cy="396875"/>
          </a:xfrm>
          <a:prstGeom prst="parallelogram">
            <a:avLst>
              <a:gd name="adj" fmla="val 24977"/>
            </a:avLst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  <a:latin typeface="+mn-lt"/>
                <a:ea typeface="+mn-ea"/>
              </a:rPr>
              <a:t>Software</a:t>
            </a:r>
            <a:endParaRPr lang="zh-TW" altLang="en-US" sz="20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291138" y="5229225"/>
            <a:ext cx="12414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Social 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113338" y="6083300"/>
            <a:ext cx="15113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新細明體" pitchFamily="18" charset="-120"/>
              </a:rPr>
              <a:t>Physical Layer</a:t>
            </a:r>
            <a:endParaRPr lang="zh-TW" altLang="en-US" b="1" dirty="0">
              <a:solidFill>
                <a:schemeClr val="accent3">
                  <a:lumMod val="50000"/>
                </a:schemeClr>
              </a:solidFill>
              <a:latin typeface="+mn-lt"/>
              <a:ea typeface="新細明體" pitchFamily="18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292725" y="4652963"/>
            <a:ext cx="13985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tx2"/>
                </a:solidFill>
                <a:latin typeface="+mn-lt"/>
                <a:ea typeface="新細明體" pitchFamily="18" charset="-120"/>
              </a:rPr>
              <a:t>Logical Layer</a:t>
            </a:r>
            <a:endParaRPr lang="zh-TW" altLang="en-US" b="1" dirty="0">
              <a:solidFill>
                <a:schemeClr val="tx2"/>
              </a:solidFill>
              <a:latin typeface="+mn-lt"/>
              <a:ea typeface="新細明體" pitchFamily="18" charset="-120"/>
            </a:endParaRPr>
          </a:p>
        </p:txBody>
      </p:sp>
      <p:sp>
        <p:nvSpPr>
          <p:cNvPr id="14" name="橢圓 13"/>
          <p:cNvSpPr>
            <a:spLocks noChangeArrowheads="1"/>
          </p:cNvSpPr>
          <p:nvPr/>
        </p:nvSpPr>
        <p:spPr bwMode="auto">
          <a:xfrm>
            <a:off x="3167063" y="1952625"/>
            <a:ext cx="3365500" cy="931863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dk1"/>
                </a:solidFill>
                <a:latin typeface="+mn-lt"/>
                <a:ea typeface="+mn-ea"/>
              </a:rPr>
              <a:t>Integrated analysis</a:t>
            </a:r>
            <a:endParaRPr lang="zh-TW" altLang="en-US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24" name="橢圓 23"/>
          <p:cNvSpPr>
            <a:spLocks noChangeArrowheads="1"/>
          </p:cNvSpPr>
          <p:nvPr/>
        </p:nvSpPr>
        <p:spPr bwMode="auto">
          <a:xfrm>
            <a:off x="2879725" y="4214813"/>
            <a:ext cx="1327150" cy="582612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400" dirty="0">
                <a:solidFill>
                  <a:schemeClr val="dk1"/>
                </a:solidFill>
                <a:latin typeface="+mn-lt"/>
                <a:ea typeface="+mn-ea"/>
              </a:rPr>
              <a:t>Multivariate analysis</a:t>
            </a:r>
            <a:endParaRPr lang="zh-TW" altLang="en-US" sz="1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25" name="橢圓 24"/>
          <p:cNvSpPr>
            <a:spLocks noChangeArrowheads="1"/>
          </p:cNvSpPr>
          <p:nvPr/>
        </p:nvSpPr>
        <p:spPr bwMode="auto">
          <a:xfrm>
            <a:off x="4294188" y="4149725"/>
            <a:ext cx="1327150" cy="582613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400" dirty="0">
                <a:solidFill>
                  <a:schemeClr val="dk1"/>
                </a:solidFill>
                <a:latin typeface="+mn-lt"/>
                <a:ea typeface="+mn-ea"/>
              </a:rPr>
              <a:t>Application specific task</a:t>
            </a:r>
            <a:endParaRPr lang="zh-TW" altLang="en-US" sz="1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28" name="橢圓 27"/>
          <p:cNvSpPr>
            <a:spLocks noChangeArrowheads="1"/>
          </p:cNvSpPr>
          <p:nvPr/>
        </p:nvSpPr>
        <p:spPr bwMode="auto">
          <a:xfrm>
            <a:off x="5834063" y="2273300"/>
            <a:ext cx="430212" cy="292100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3827463" y="2160588"/>
            <a:ext cx="2006600" cy="539750"/>
          </a:xfrm>
          <a:prstGeom prst="ellipse">
            <a:avLst/>
          </a:prstGeom>
          <a:noFill/>
          <a:ln w="28575">
            <a:prstDash val="sysDash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/>
          </a:p>
        </p:txBody>
      </p:sp>
      <p:sp>
        <p:nvSpPr>
          <p:cNvPr id="31" name="橢圓 30"/>
          <p:cNvSpPr>
            <a:spLocks noChangeArrowheads="1"/>
          </p:cNvSpPr>
          <p:nvPr/>
        </p:nvSpPr>
        <p:spPr bwMode="auto">
          <a:xfrm>
            <a:off x="4597400" y="2565400"/>
            <a:ext cx="430213" cy="290513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32" name="橢圓 31"/>
          <p:cNvSpPr>
            <a:spLocks noChangeArrowheads="1"/>
          </p:cNvSpPr>
          <p:nvPr/>
        </p:nvSpPr>
        <p:spPr bwMode="auto">
          <a:xfrm>
            <a:off x="3397250" y="2273300"/>
            <a:ext cx="430213" cy="292100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cxnSp>
        <p:nvCxnSpPr>
          <p:cNvPr id="33" name="直線接點 32"/>
          <p:cNvCxnSpPr>
            <a:stCxn id="32" idx="2"/>
            <a:endCxn id="24" idx="2"/>
          </p:cNvCxnSpPr>
          <p:nvPr/>
        </p:nvCxnSpPr>
        <p:spPr>
          <a:xfrm flipH="1">
            <a:off x="2879725" y="2419350"/>
            <a:ext cx="517525" cy="20859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>
            <a:stCxn id="32" idx="6"/>
            <a:endCxn id="24" idx="6"/>
          </p:cNvCxnSpPr>
          <p:nvPr/>
        </p:nvCxnSpPr>
        <p:spPr>
          <a:xfrm>
            <a:off x="3827463" y="2419350"/>
            <a:ext cx="379412" cy="20859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>
            <a:stCxn id="31" idx="2"/>
            <a:endCxn id="25" idx="2"/>
          </p:cNvCxnSpPr>
          <p:nvPr/>
        </p:nvCxnSpPr>
        <p:spPr>
          <a:xfrm flipH="1">
            <a:off x="4294188" y="2709863"/>
            <a:ext cx="303212" cy="17303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>
            <a:stCxn id="31" idx="6"/>
            <a:endCxn id="25" idx="6"/>
          </p:cNvCxnSpPr>
          <p:nvPr/>
        </p:nvCxnSpPr>
        <p:spPr>
          <a:xfrm>
            <a:off x="5027613" y="2709863"/>
            <a:ext cx="593725" cy="17303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橢圓 25"/>
          <p:cNvSpPr>
            <a:spLocks noChangeArrowheads="1"/>
          </p:cNvSpPr>
          <p:nvPr/>
        </p:nvSpPr>
        <p:spPr bwMode="auto">
          <a:xfrm>
            <a:off x="5291138" y="3573463"/>
            <a:ext cx="1327150" cy="582612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b="1" dirty="0">
                <a:solidFill>
                  <a:srgbClr val="FF0000"/>
                </a:solidFill>
                <a:latin typeface="+mn-lt"/>
                <a:ea typeface="+mn-ea"/>
              </a:rPr>
              <a:t>Data </a:t>
            </a:r>
            <a:br>
              <a:rPr lang="en-US" altLang="zh-TW" b="1" dirty="0">
                <a:solidFill>
                  <a:srgbClr val="FF0000"/>
                </a:solidFill>
                <a:latin typeface="+mn-lt"/>
                <a:ea typeface="+mn-ea"/>
              </a:rPr>
            </a:br>
            <a:r>
              <a:rPr lang="en-US" altLang="zh-TW" b="1" dirty="0">
                <a:solidFill>
                  <a:srgbClr val="FF0000"/>
                </a:solidFill>
                <a:latin typeface="+mn-lt"/>
                <a:ea typeface="+mn-ea"/>
              </a:rPr>
              <a:t>Mining</a:t>
            </a:r>
            <a:endParaRPr lang="zh-TW" altLang="en-US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cxnSp>
        <p:nvCxnSpPr>
          <p:cNvPr id="45" name="直線接點 44"/>
          <p:cNvCxnSpPr>
            <a:stCxn id="28" idx="6"/>
            <a:endCxn id="26" idx="6"/>
          </p:cNvCxnSpPr>
          <p:nvPr/>
        </p:nvCxnSpPr>
        <p:spPr>
          <a:xfrm>
            <a:off x="6264275" y="2419350"/>
            <a:ext cx="354013" cy="14446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>
            <a:stCxn id="28" idx="2"/>
          </p:cNvCxnSpPr>
          <p:nvPr/>
        </p:nvCxnSpPr>
        <p:spPr>
          <a:xfrm flipH="1">
            <a:off x="5280025" y="2419350"/>
            <a:ext cx="554038" cy="14446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5087938" y="2916238"/>
            <a:ext cx="182403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新細明體" pitchFamily="18" charset="-120"/>
              </a:rPr>
              <a:t>Conceptual Layer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+mn-lt"/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179388" y="1763713"/>
            <a:ext cx="22828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Enabling Technologies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7732713" y="1763713"/>
            <a:ext cx="9858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Analysts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7092950" y="2133600"/>
            <a:ext cx="1954213" cy="4302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Model Construction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Explanation by Model </a:t>
            </a:r>
            <a:endParaRPr lang="zh-TW" altLang="en-US" sz="1400" b="1" dirty="0">
              <a:latin typeface="+mn-lt"/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7115175" y="3357563"/>
            <a:ext cx="1825625" cy="17224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Construction and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confirmation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of individual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hypothesis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Description and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execution of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application-specific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task</a:t>
            </a:r>
            <a:endParaRPr lang="zh-TW" altLang="en-US" sz="1400" b="1" dirty="0">
              <a:latin typeface="+mn-lt"/>
              <a:ea typeface="新細明體" pitchFamily="18" charset="-12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79375" y="2192338"/>
            <a:ext cx="2203450" cy="2159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Integrated analysis model</a:t>
            </a:r>
            <a:endParaRPr lang="zh-TW" altLang="en-US" sz="1400" b="1" dirty="0">
              <a:latin typeface="+mn-lt"/>
              <a:ea typeface="新細明體" pitchFamily="18" charset="-120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79375" y="3486150"/>
            <a:ext cx="2417763" cy="12938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Natural Language Processing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Information Extraction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Anomaly Detection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Discovery of relationships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among heterogeneous data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Large-scale visualization</a:t>
            </a:r>
            <a:endParaRPr lang="zh-TW" altLang="en-US" sz="1400" b="1" dirty="0">
              <a:latin typeface="+mn-lt"/>
              <a:ea typeface="新細明體" pitchFamily="18" charset="-120"/>
            </a:endParaRPr>
          </a:p>
        </p:txBody>
      </p:sp>
      <p:sp>
        <p:nvSpPr>
          <p:cNvPr id="58" name="圓角矩形 57"/>
          <p:cNvSpPr/>
          <p:nvPr/>
        </p:nvSpPr>
        <p:spPr>
          <a:xfrm>
            <a:off x="68263" y="2133600"/>
            <a:ext cx="2525712" cy="3636963"/>
          </a:xfrm>
          <a:prstGeom prst="roundRect">
            <a:avLst>
              <a:gd name="adj" fmla="val 4171"/>
            </a:avLst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79375" y="5283200"/>
            <a:ext cx="2462213" cy="2159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Parallel distrusted processing</a:t>
            </a:r>
            <a:endParaRPr lang="zh-TW" altLang="en-US" sz="1400" b="1" dirty="0">
              <a:latin typeface="+mn-lt"/>
              <a:ea typeface="新細明體" pitchFamily="18" charset="-120"/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7121525" y="2095500"/>
            <a:ext cx="1925638" cy="3636963"/>
          </a:xfrm>
          <a:prstGeom prst="roundRect">
            <a:avLst>
              <a:gd name="adj" fmla="val 4171"/>
            </a:avLst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484438" y="6638925"/>
            <a:ext cx="4572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+mn-lt"/>
                <a:ea typeface="新細明體" pitchFamily="18" charset="-120"/>
              </a:rPr>
              <a:t>Source: Hiroshi Ishikawa (2015), Social Big Data Mining, CRC Press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  <a:latin typeface="+mn-lt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14476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312738" y="115888"/>
            <a:ext cx="8580437" cy="792162"/>
          </a:xfrm>
        </p:spPr>
        <p:txBody>
          <a:bodyPr/>
          <a:lstStyle/>
          <a:p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 (BI) Infrastructure</a:t>
            </a:r>
            <a:endParaRPr lang="zh-TW" altLang="en-US" sz="40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355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C224871-2C42-1A47-93B7-62B43DBD08DC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69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3556" name="Picture Placeholder 1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850" y="908050"/>
            <a:ext cx="7988300" cy="5478463"/>
          </a:xfrm>
        </p:spPr>
      </p:pic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 sz="1000">
                <a:solidFill>
                  <a:srgbClr val="898989"/>
                </a:solidFill>
                <a:latin typeface="Calibri" charset="0"/>
              </a:rPr>
              <a:t>Source: Kenneth C. Laudon &amp; Jane P. Laudon (2014), Management Information Systems: Managing the Digital Firm, Thirteenth Edition, Pearson. </a:t>
            </a:r>
            <a:endParaRPr kumimoji="0" lang="es-ES" altLang="zh-TW" sz="10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7308850" y="5734050"/>
            <a:ext cx="1189038" cy="327025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70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E3E4-FFB0-0B4F-9337-370A5B61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7"/>
            <a:ext cx="8483600" cy="6331619"/>
          </a:xfrm>
        </p:spPr>
        <p:txBody>
          <a:bodyPr>
            <a:noAutofit/>
          </a:bodyPr>
          <a:lstStyle/>
          <a:p>
            <a:r>
              <a:rPr lang="en-US" sz="600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672A1-7027-704C-BDF5-5010E81C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684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88913"/>
            <a:ext cx="8686800" cy="936625"/>
          </a:xfrm>
        </p:spPr>
        <p:txBody>
          <a:bodyPr lIns="92075" tIns="46038" rIns="92075" bIns="46038"/>
          <a:lstStyle/>
          <a:p>
            <a:r>
              <a:rPr lang="en-US" altLang="zh-TW" sz="4000">
                <a:solidFill>
                  <a:srgbClr val="17375E"/>
                </a:solidFill>
                <a:latin typeface="Calibri" charset="0"/>
                <a:ea typeface="標楷體" charset="-120"/>
              </a:rPr>
              <a:t>Data Warehouse</a:t>
            </a:r>
            <a:br>
              <a:rPr lang="en-US" altLang="zh-TW" sz="4000"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rgbClr val="FF0000"/>
                </a:solidFill>
                <a:latin typeface="Calibri" charset="0"/>
                <a:ea typeface="標楷體" charset="-120"/>
              </a:rPr>
              <a:t>Data Mining </a:t>
            </a:r>
            <a:r>
              <a:rPr lang="en-US" altLang="zh-TW" sz="4000">
                <a:latin typeface="Calibri" charset="0"/>
                <a:ea typeface="標楷體" charset="-120"/>
              </a:rPr>
              <a:t>and </a:t>
            </a:r>
            <a:r>
              <a:rPr lang="en-US" altLang="zh-TW" sz="4000">
                <a:solidFill>
                  <a:srgbClr val="FFC000"/>
                </a:solidFill>
                <a:latin typeface="Calibri" charset="0"/>
                <a:ea typeface="標楷體" charset="-120"/>
              </a:rPr>
              <a:t>Business Intelligence </a:t>
            </a:r>
          </a:p>
        </p:txBody>
      </p:sp>
      <p:sp>
        <p:nvSpPr>
          <p:cNvPr id="24579" name="AutoShape 1027"/>
          <p:cNvSpPr>
            <a:spLocks noChangeArrowheads="1"/>
          </p:cNvSpPr>
          <p:nvPr/>
        </p:nvSpPr>
        <p:spPr bwMode="auto">
          <a:xfrm>
            <a:off x="762000" y="1447800"/>
            <a:ext cx="7467600" cy="5029200"/>
          </a:xfrm>
          <a:prstGeom prst="flowChartExtra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en-US" altLang="zh-TW" sz="2400">
              <a:latin typeface="Times New Roman" charset="0"/>
            </a:endParaRPr>
          </a:p>
        </p:txBody>
      </p:sp>
      <p:sp>
        <p:nvSpPr>
          <p:cNvPr id="24580" name="Line 1028"/>
          <p:cNvSpPr>
            <a:spLocks noChangeShapeType="1"/>
          </p:cNvSpPr>
          <p:nvPr/>
        </p:nvSpPr>
        <p:spPr bwMode="auto">
          <a:xfrm>
            <a:off x="1219200" y="5867400"/>
            <a:ext cx="655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Line 1029"/>
          <p:cNvSpPr>
            <a:spLocks noChangeShapeType="1"/>
          </p:cNvSpPr>
          <p:nvPr/>
        </p:nvSpPr>
        <p:spPr bwMode="auto">
          <a:xfrm>
            <a:off x="1676400" y="5257800"/>
            <a:ext cx="563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Line 1030"/>
          <p:cNvSpPr>
            <a:spLocks noChangeShapeType="1"/>
          </p:cNvSpPr>
          <p:nvPr/>
        </p:nvSpPr>
        <p:spPr bwMode="auto">
          <a:xfrm>
            <a:off x="2209800" y="4495800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Line 1031"/>
          <p:cNvSpPr>
            <a:spLocks noChangeShapeType="1"/>
          </p:cNvSpPr>
          <p:nvPr/>
        </p:nvSpPr>
        <p:spPr bwMode="auto">
          <a:xfrm>
            <a:off x="2819400" y="37338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Line 1032"/>
          <p:cNvSpPr>
            <a:spLocks noChangeShapeType="1"/>
          </p:cNvSpPr>
          <p:nvPr/>
        </p:nvSpPr>
        <p:spPr bwMode="auto">
          <a:xfrm>
            <a:off x="3429000" y="28956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Line 1033"/>
          <p:cNvSpPr>
            <a:spLocks noChangeShapeType="1"/>
          </p:cNvSpPr>
          <p:nvPr/>
        </p:nvSpPr>
        <p:spPr bwMode="auto">
          <a:xfrm flipV="1">
            <a:off x="533400" y="1447800"/>
            <a:ext cx="0" cy="502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Line 1034"/>
          <p:cNvSpPr>
            <a:spLocks noChangeShapeType="1"/>
          </p:cNvSpPr>
          <p:nvPr/>
        </p:nvSpPr>
        <p:spPr bwMode="auto">
          <a:xfrm flipV="1">
            <a:off x="8839200" y="1447800"/>
            <a:ext cx="0" cy="502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Text Box 1035"/>
          <p:cNvSpPr txBox="1">
            <a:spLocks noChangeArrowheads="1"/>
          </p:cNvSpPr>
          <p:nvPr/>
        </p:nvSpPr>
        <p:spPr bwMode="auto">
          <a:xfrm>
            <a:off x="593725" y="1509713"/>
            <a:ext cx="1920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Increasing potential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to support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business decisions</a:t>
            </a:r>
          </a:p>
        </p:txBody>
      </p:sp>
      <p:sp>
        <p:nvSpPr>
          <p:cNvPr id="24588" name="Text Box 1036"/>
          <p:cNvSpPr txBox="1">
            <a:spLocks noChangeArrowheads="1"/>
          </p:cNvSpPr>
          <p:nvPr/>
        </p:nvSpPr>
        <p:spPr bwMode="auto">
          <a:xfrm>
            <a:off x="7748588" y="1955800"/>
            <a:ext cx="100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End User</a:t>
            </a:r>
            <a:endParaRPr kumimoji="0" lang="en-US" altLang="zh-TW" sz="1600">
              <a:latin typeface="Times New Roman" charset="0"/>
            </a:endParaRPr>
          </a:p>
        </p:txBody>
      </p:sp>
      <p:sp>
        <p:nvSpPr>
          <p:cNvPr id="24589" name="Text Box 1037"/>
          <p:cNvSpPr txBox="1">
            <a:spLocks noChangeArrowheads="1"/>
          </p:cNvSpPr>
          <p:nvPr/>
        </p:nvSpPr>
        <p:spPr bwMode="auto">
          <a:xfrm>
            <a:off x="7751763" y="2946400"/>
            <a:ext cx="952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Business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  Analyst</a:t>
            </a:r>
          </a:p>
        </p:txBody>
      </p:sp>
      <p:sp>
        <p:nvSpPr>
          <p:cNvPr id="24590" name="Text Box 1038"/>
          <p:cNvSpPr txBox="1">
            <a:spLocks noChangeArrowheads="1"/>
          </p:cNvSpPr>
          <p:nvPr/>
        </p:nvSpPr>
        <p:spPr bwMode="auto">
          <a:xfrm>
            <a:off x="7840663" y="3784600"/>
            <a:ext cx="8556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     Data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Analyst</a:t>
            </a:r>
          </a:p>
        </p:txBody>
      </p:sp>
      <p:sp>
        <p:nvSpPr>
          <p:cNvPr id="24591" name="Text Box 1039"/>
          <p:cNvSpPr txBox="1">
            <a:spLocks noChangeArrowheads="1"/>
          </p:cNvSpPr>
          <p:nvPr/>
        </p:nvSpPr>
        <p:spPr bwMode="auto">
          <a:xfrm>
            <a:off x="8102600" y="5689600"/>
            <a:ext cx="611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DBA</a:t>
            </a:r>
          </a:p>
        </p:txBody>
      </p:sp>
      <p:sp>
        <p:nvSpPr>
          <p:cNvPr id="24592" name="Text Box 1040"/>
          <p:cNvSpPr txBox="1">
            <a:spLocks noChangeArrowheads="1"/>
          </p:cNvSpPr>
          <p:nvPr/>
        </p:nvSpPr>
        <p:spPr bwMode="auto">
          <a:xfrm>
            <a:off x="3886200" y="2178050"/>
            <a:ext cx="121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C000"/>
                </a:solidFill>
              </a:rPr>
              <a:t>Decision</a:t>
            </a:r>
            <a:r>
              <a:rPr kumimoji="0" lang="en-US" altLang="zh-TW" sz="1800">
                <a:solidFill>
                  <a:srgbClr val="FFC000"/>
                </a:solidFill>
              </a:rPr>
              <a:t> </a:t>
            </a:r>
            <a:r>
              <a:rPr kumimoji="0" lang="en-US" altLang="zh-TW" sz="1800" b="1">
                <a:solidFill>
                  <a:srgbClr val="FFC000"/>
                </a:solidFill>
              </a:rPr>
              <a:t>Making</a:t>
            </a:r>
          </a:p>
        </p:txBody>
      </p:sp>
      <p:sp>
        <p:nvSpPr>
          <p:cNvPr id="24593" name="Text Box 1041"/>
          <p:cNvSpPr txBox="1">
            <a:spLocks noChangeArrowheads="1"/>
          </p:cNvSpPr>
          <p:nvPr/>
        </p:nvSpPr>
        <p:spPr bwMode="auto">
          <a:xfrm>
            <a:off x="3352800" y="2992438"/>
            <a:ext cx="226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/>
              <a:t>Data Presentation</a:t>
            </a:r>
          </a:p>
        </p:txBody>
      </p:sp>
      <p:sp>
        <p:nvSpPr>
          <p:cNvPr id="24594" name="Text Box 1042"/>
          <p:cNvSpPr txBox="1">
            <a:spLocks noChangeArrowheads="1"/>
          </p:cNvSpPr>
          <p:nvPr/>
        </p:nvSpPr>
        <p:spPr bwMode="auto">
          <a:xfrm>
            <a:off x="3276600" y="3352800"/>
            <a:ext cx="2578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>
                <a:latin typeface="Times New Roman" charset="0"/>
              </a:rPr>
              <a:t>Visualization Techniques</a:t>
            </a:r>
          </a:p>
        </p:txBody>
      </p:sp>
      <p:sp>
        <p:nvSpPr>
          <p:cNvPr id="24595" name="Text Box 1043"/>
          <p:cNvSpPr txBox="1">
            <a:spLocks noChangeArrowheads="1"/>
          </p:cNvSpPr>
          <p:nvPr/>
        </p:nvSpPr>
        <p:spPr bwMode="auto">
          <a:xfrm>
            <a:off x="3657600" y="3765550"/>
            <a:ext cx="1782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24596" name="Text Box 1044"/>
          <p:cNvSpPr txBox="1">
            <a:spLocks noChangeArrowheads="1"/>
          </p:cNvSpPr>
          <p:nvPr/>
        </p:nvSpPr>
        <p:spPr bwMode="auto">
          <a:xfrm>
            <a:off x="3581400" y="4038600"/>
            <a:ext cx="2324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>
                <a:latin typeface="Times New Roman" charset="0"/>
              </a:rPr>
              <a:t>Information Discovery</a:t>
            </a:r>
          </a:p>
        </p:txBody>
      </p:sp>
      <p:sp>
        <p:nvSpPr>
          <p:cNvPr id="24597" name="Text Box 1045"/>
          <p:cNvSpPr txBox="1">
            <a:spLocks noChangeArrowheads="1"/>
          </p:cNvSpPr>
          <p:nvPr/>
        </p:nvSpPr>
        <p:spPr bwMode="auto">
          <a:xfrm>
            <a:off x="3368675" y="4572000"/>
            <a:ext cx="2346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1800" b="1"/>
              <a:t>Data Exploration</a:t>
            </a:r>
          </a:p>
        </p:txBody>
      </p:sp>
      <p:sp>
        <p:nvSpPr>
          <p:cNvPr id="24598" name="Text Box 1047"/>
          <p:cNvSpPr txBox="1">
            <a:spLocks noChangeArrowheads="1"/>
          </p:cNvSpPr>
          <p:nvPr/>
        </p:nvSpPr>
        <p:spPr bwMode="auto">
          <a:xfrm>
            <a:off x="2133600" y="4876800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>
                <a:latin typeface="Times New Roman" charset="0"/>
              </a:rPr>
              <a:t>Statistical Summary, Querying, and Reporting</a:t>
            </a:r>
            <a:endParaRPr kumimoji="0" lang="en-US" altLang="zh-TW" sz="1800" b="1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9239" name="Text Box 1048"/>
          <p:cNvSpPr txBox="1">
            <a:spLocks noChangeArrowheads="1"/>
          </p:cNvSpPr>
          <p:nvPr/>
        </p:nvSpPr>
        <p:spPr bwMode="auto">
          <a:xfrm>
            <a:off x="1600200" y="5410200"/>
            <a:ext cx="496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zh-TW" b="1" dirty="0">
                <a:latin typeface="Calibri" pitchFamily="34" charset="0"/>
                <a:ea typeface="新細明體" pitchFamily="18" charset="-120"/>
              </a:rPr>
              <a:t>Data Preprocessing/Integration, </a:t>
            </a:r>
            <a:r>
              <a:rPr kumimoji="0" lang="en-US" altLang="zh-TW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新細明體" pitchFamily="18" charset="-120"/>
              </a:rPr>
              <a:t>Data Warehouses</a:t>
            </a:r>
          </a:p>
        </p:txBody>
      </p:sp>
      <p:sp>
        <p:nvSpPr>
          <p:cNvPr id="24600" name="Text Box 1049"/>
          <p:cNvSpPr txBox="1">
            <a:spLocks noChangeArrowheads="1"/>
          </p:cNvSpPr>
          <p:nvPr/>
        </p:nvSpPr>
        <p:spPr bwMode="auto">
          <a:xfrm>
            <a:off x="3581400" y="5791200"/>
            <a:ext cx="1697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/>
              <a:t>Data Sources</a:t>
            </a:r>
            <a:endParaRPr kumimoji="0" lang="en-US" altLang="zh-TW" sz="1800" b="1">
              <a:solidFill>
                <a:schemeClr val="bg1"/>
              </a:solidFill>
            </a:endParaRPr>
          </a:p>
        </p:txBody>
      </p:sp>
      <p:sp>
        <p:nvSpPr>
          <p:cNvPr id="24601" name="Text Box 1050"/>
          <p:cNvSpPr txBox="1">
            <a:spLocks noChangeArrowheads="1"/>
          </p:cNvSpPr>
          <p:nvPr/>
        </p:nvSpPr>
        <p:spPr bwMode="auto">
          <a:xfrm>
            <a:off x="1066800" y="6096000"/>
            <a:ext cx="711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>
                <a:latin typeface="Times New Roman" charset="0"/>
              </a:rPr>
              <a:t>Paper, Files, Web documents, Scientific experiments, Database Systems</a:t>
            </a:r>
          </a:p>
        </p:txBody>
      </p:sp>
      <p:sp>
        <p:nvSpPr>
          <p:cNvPr id="24602" name="Line 1051"/>
          <p:cNvSpPr>
            <a:spLocks noChangeShapeType="1"/>
          </p:cNvSpPr>
          <p:nvPr/>
        </p:nvSpPr>
        <p:spPr bwMode="auto">
          <a:xfrm>
            <a:off x="457200" y="6477000"/>
            <a:ext cx="838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3" name="投影片編號版面配置區 2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B084202-3812-7D41-B9FE-226935964D9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7436" name="文字方塊 32"/>
          <p:cNvSpPr txBox="1">
            <a:spLocks noChangeArrowheads="1"/>
          </p:cNvSpPr>
          <p:nvPr/>
        </p:nvSpPr>
        <p:spPr bwMode="auto">
          <a:xfrm>
            <a:off x="900113" y="6597650"/>
            <a:ext cx="7508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0" lang="en-US" altLang="zh-TW" sz="1200" dirty="0">
                <a:solidFill>
                  <a:schemeClr val="bg1">
                    <a:lumMod val="65000"/>
                  </a:schemeClr>
                </a:solidFill>
              </a:rPr>
              <a:t>Source: Jiawei Han and Micheline </a:t>
            </a:r>
            <a:r>
              <a:rPr kumimoji="0" lang="en-US" altLang="zh-TW" sz="1200" dirty="0" err="1">
                <a:solidFill>
                  <a:schemeClr val="bg1">
                    <a:lumMod val="65000"/>
                  </a:schemeClr>
                </a:solidFill>
              </a:rPr>
              <a:t>Kamber</a:t>
            </a:r>
            <a:r>
              <a:rPr kumimoji="0" lang="en-US" altLang="zh-TW" sz="1200" dirty="0">
                <a:solidFill>
                  <a:schemeClr val="bg1">
                    <a:lumMod val="65000"/>
                  </a:schemeClr>
                </a:solidFill>
              </a:rPr>
              <a:t> (2006), Data Mining: Concepts and Techniques, Second Edition, Elsevier</a:t>
            </a:r>
            <a:endParaRPr kumimoji="0"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2987675" y="3751263"/>
            <a:ext cx="2917825" cy="654050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675615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The Evolution of BI Capabilities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927100"/>
            <a:ext cx="613092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2560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58F8F09-182D-014B-A5E0-9FD80958622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2195513" y="5943600"/>
            <a:ext cx="1152525" cy="509588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1721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72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A348A-5425-6B4E-82CF-89B25169A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153" y="620688"/>
            <a:ext cx="6896365" cy="58246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206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Three Types of Analytics 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7669474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55650" y="188913"/>
            <a:ext cx="7764463" cy="1044575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Mining </a:t>
            </a:r>
            <a:r>
              <a:rPr lang="en-US" altLang="zh-TW">
                <a:latin typeface="Calibri" charset="0"/>
                <a:ea typeface="標楷體" charset="-120"/>
              </a:rPr>
              <a:t>at the </a:t>
            </a:r>
            <a:br>
              <a:rPr lang="en-US" altLang="zh-TW">
                <a:latin typeface="Calibri" charset="0"/>
                <a:ea typeface="標楷體" charset="-120"/>
              </a:rPr>
            </a:br>
            <a:r>
              <a:rPr lang="en-US" altLang="zh-TW">
                <a:latin typeface="Calibri" charset="0"/>
                <a:ea typeface="標楷體" charset="-120"/>
              </a:rPr>
              <a:t>Intersection of Many Disciplines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96975"/>
            <a:ext cx="59372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2867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A6C17F5-7516-D341-9DDE-25745447695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782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74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Mining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Is a Blend of Multiple Disciplines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23ABA-C84E-994D-AC7C-B2F642FF6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06" y="1272080"/>
            <a:ext cx="5043066" cy="532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604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75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86409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Mining Tasks &amp; Methods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49" y="789717"/>
            <a:ext cx="5475310" cy="586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029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E56ED-562A-8B4C-AA71-2387D24DD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37" y="0"/>
            <a:ext cx="8929563" cy="85559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Evolution of Business Intelligence (BI)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09B57-D4CD-2340-ACAC-AA646926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76</a:t>
            </a:fld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681516-76C8-C54C-9059-05831BD10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80" y="836712"/>
            <a:ext cx="7240440" cy="5539135"/>
          </a:xfrm>
          <a:prstGeom prst="rect">
            <a:avLst/>
          </a:prstGeom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BD81EBF7-744F-8046-8FC0-50FFEE8F9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7434053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D9881-61DC-DB41-B976-90583DBE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 High-Level Architecture of BI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86E1C-999B-814A-84B8-F1BD29D32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77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40AC0-95FE-4049-A861-B689CEAFF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8783281" cy="4320480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178E0688-F5CC-644F-9DD1-3043385B5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0107202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 Data to Knowledge Continuum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78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7340E-9804-B54F-A842-BBF0BA84B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02" y="770185"/>
            <a:ext cx="7467396" cy="5683151"/>
          </a:xfrm>
          <a:prstGeom prst="rect">
            <a:avLst/>
          </a:prstGeom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028EC6B6-3B82-B641-974C-89D5B9D6F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0740016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D74B4FE-BC17-7F44-BD51-7BD56842952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79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5843" name="Picture 2" descr="https://www.thalesgroup.com/sites/default/files/styles/original/public/assets/images/big_data_0.png?itok=nwyPBe1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14325"/>
            <a:ext cx="8202613" cy="613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473075" y="6597650"/>
            <a:ext cx="820261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  <a:ea typeface="新細明體" pitchFamily="18" charset="-120"/>
              </a:rPr>
              <a:t>Source: https://www.thalesgroup.com/en/worldwide/big-data/big-data-big-analytics-visual-analytics-what-does-it-all-mean</a:t>
            </a:r>
          </a:p>
        </p:txBody>
      </p:sp>
    </p:spTree>
    <p:extLst>
      <p:ext uri="{BB962C8B-B14F-4D97-AF65-F5344CB8AC3E}">
        <p14:creationId xmlns:p14="http://schemas.microsoft.com/office/powerpoint/2010/main" val="990763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72" y="260648"/>
            <a:ext cx="8229600" cy="6217800"/>
          </a:xfrm>
        </p:spPr>
        <p:txBody>
          <a:bodyPr/>
          <a:lstStyle/>
          <a:p>
            <a:r>
              <a:rPr lang="en-US" sz="7200" b="1" dirty="0">
                <a:solidFill>
                  <a:srgbClr val="C00000"/>
                </a:solidFill>
              </a:rPr>
              <a:t>Definition </a:t>
            </a:r>
            <a:br>
              <a:rPr lang="en-US" sz="7200" b="1" dirty="0">
                <a:solidFill>
                  <a:srgbClr val="C00000"/>
                </a:solidFill>
              </a:rPr>
            </a:br>
            <a:r>
              <a:rPr lang="en-US" sz="7200" b="1" dirty="0">
                <a:solidFill>
                  <a:srgbClr val="C00000"/>
                </a:solidFill>
              </a:rPr>
              <a:t>of </a:t>
            </a:r>
            <a:br>
              <a:rPr lang="en-US" sz="7200" b="1" dirty="0">
                <a:solidFill>
                  <a:srgbClr val="C00000"/>
                </a:solidFill>
              </a:rPr>
            </a:br>
            <a:r>
              <a:rPr lang="en-US" sz="7200" b="1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04711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713787" cy="6477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Big Data with Hadoop Architecture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686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432A252-42D9-A14F-9CFE-A733EA8D6CC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6613"/>
            <a:ext cx="7848600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331913" y="6608763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789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ADE34A-F8D8-644A-89C5-48ECA9F42F6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65313"/>
            <a:ext cx="7561263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9388" y="22225"/>
            <a:ext cx="8713787" cy="1606550"/>
          </a:xfrm>
        </p:spPr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</a:rPr>
              <a:t>Logical Architecture</a:t>
            </a:r>
            <a:br>
              <a:rPr lang="en-US" altLang="zh-TW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200" dirty="0">
                <a:solidFill>
                  <a:schemeClr val="accent1">
                    <a:lumMod val="75000"/>
                  </a:schemeClr>
                </a:solidFill>
              </a:rPr>
              <a:t>Processing: </a:t>
            </a:r>
            <a:r>
              <a:rPr lang="en-US" altLang="zh-TW" sz="3200" dirty="0" err="1">
                <a:solidFill>
                  <a:schemeClr val="accent1">
                    <a:lumMod val="75000"/>
                  </a:schemeClr>
                </a:solidFill>
              </a:rPr>
              <a:t>MapReduce</a:t>
            </a:r>
            <a:endParaRPr lang="zh-TW" alt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31913" y="6608763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601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AB8D44C-CD6F-7B45-BF84-113CE2D0A91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9388" y="22225"/>
            <a:ext cx="8713787" cy="1843088"/>
          </a:xfrm>
        </p:spPr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</a:rPr>
              <a:t>Logical Architecture</a:t>
            </a:r>
            <a:br>
              <a:rPr lang="en-US" altLang="zh-TW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3200" dirty="0">
                <a:solidFill>
                  <a:schemeClr val="accent1">
                    <a:lumMod val="75000"/>
                  </a:schemeClr>
                </a:solidFill>
              </a:rPr>
              <a:t>Storage: HDFS</a:t>
            </a:r>
            <a:endParaRPr lang="zh-TW" alt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31913" y="6608763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271713"/>
            <a:ext cx="8731250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0090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5F83599-286B-6445-BD27-55CF985E051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58975"/>
            <a:ext cx="831532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9388" y="22225"/>
            <a:ext cx="8713787" cy="1843088"/>
          </a:xfrm>
        </p:spPr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</a:rPr>
              <a:t>Process Flow</a:t>
            </a:r>
            <a:endParaRPr lang="zh-TW" alt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31913" y="6608763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8313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9B15EF-382A-3447-9DA3-3A374740D4F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57338"/>
            <a:ext cx="7045325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9388" y="22225"/>
            <a:ext cx="8713787" cy="1319213"/>
          </a:xfrm>
        </p:spPr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</a:rPr>
              <a:t>Hadoop Cluster</a:t>
            </a:r>
            <a:endParaRPr lang="zh-TW" alt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31913" y="6608763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474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Traditional ETL Architecture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19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B52BC91-619B-1E46-81C5-D3309F0378E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862965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331913" y="6608763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6776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DB5A68F-0C47-984A-81BD-40761237FC3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31913" y="6608763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71663"/>
            <a:ext cx="8770937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Offload ETL with Hadoop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(Big Data Architecture)</a:t>
            </a:r>
            <a:endParaRPr lang="zh-TW" altLang="en-US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89808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標題 1"/>
          <p:cNvSpPr>
            <a:spLocks noGrp="1"/>
          </p:cNvSpPr>
          <p:nvPr>
            <p:ph type="title"/>
          </p:nvPr>
        </p:nvSpPr>
        <p:spPr>
          <a:xfrm>
            <a:off x="457200" y="130175"/>
            <a:ext cx="8229600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Spark and Hadoop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608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47F7585-88B9-6941-99AE-E8F76465ACB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87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6084" name="Picture 2" descr="http://spark.apache.org/images/spark-runs-everywhe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035050"/>
            <a:ext cx="7038975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矩形 5"/>
          <p:cNvSpPr>
            <a:spLocks noChangeArrowheads="1"/>
          </p:cNvSpPr>
          <p:nvPr/>
        </p:nvSpPr>
        <p:spPr bwMode="auto">
          <a:xfrm>
            <a:off x="3162300" y="6524625"/>
            <a:ext cx="2370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969696"/>
                </a:solidFill>
              </a:rPr>
              <a:t>Source:</a:t>
            </a:r>
            <a:r>
              <a:rPr lang="en-US" altLang="zh-TW" sz="1200"/>
              <a:t> </a:t>
            </a:r>
            <a:r>
              <a:rPr lang="en-US" altLang="zh-TW" sz="1200">
                <a:hlinkClick r:id="rId3"/>
              </a:rPr>
              <a:t>http://spark.apache.org/</a:t>
            </a:r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9808533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1341438"/>
            <a:ext cx="691515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8" name="圓角矩形 30"/>
          <p:cNvSpPr/>
          <p:nvPr/>
        </p:nvSpPr>
        <p:spPr>
          <a:xfrm>
            <a:off x="4788024" y="1556226"/>
            <a:ext cx="3097089" cy="1512734"/>
          </a:xfrm>
          <a:prstGeom prst="roundRect">
            <a:avLst>
              <a:gd name="adj" fmla="val 12834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9" name="圓角矩形 30"/>
          <p:cNvSpPr/>
          <p:nvPr/>
        </p:nvSpPr>
        <p:spPr>
          <a:xfrm>
            <a:off x="3059832" y="2924944"/>
            <a:ext cx="1224136" cy="864096"/>
          </a:xfrm>
          <a:prstGeom prst="roundRect">
            <a:avLst>
              <a:gd name="adj" fmla="val 26874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10" name="圓角矩形 30"/>
          <p:cNvSpPr/>
          <p:nvPr/>
        </p:nvSpPr>
        <p:spPr>
          <a:xfrm>
            <a:off x="793142" y="1556226"/>
            <a:ext cx="1258578" cy="4681085"/>
          </a:xfrm>
          <a:prstGeom prst="roundRect">
            <a:avLst>
              <a:gd name="adj" fmla="val 26874"/>
            </a:avLst>
          </a:prstGeom>
          <a:noFill/>
          <a:ln w="381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11" name="圓角矩形 30"/>
          <p:cNvSpPr/>
          <p:nvPr/>
        </p:nvSpPr>
        <p:spPr>
          <a:xfrm>
            <a:off x="2228541" y="6237311"/>
            <a:ext cx="5367796" cy="357164"/>
          </a:xfrm>
          <a:prstGeom prst="roundRect">
            <a:avLst>
              <a:gd name="adj" fmla="val 26874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068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1341438"/>
            <a:ext cx="691515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7" name="圓角矩形 30"/>
          <p:cNvSpPr/>
          <p:nvPr/>
        </p:nvSpPr>
        <p:spPr>
          <a:xfrm>
            <a:off x="349639" y="3068960"/>
            <a:ext cx="8542842" cy="3119715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6600" b="1" dirty="0">
                <a:solidFill>
                  <a:srgbClr val="C00000"/>
                </a:solidFill>
              </a:rPr>
              <a:t>Predictive Analytics </a:t>
            </a:r>
            <a:br>
              <a:rPr lang="en-US" altLang="zh-TW" sz="6600" b="1" dirty="0">
                <a:solidFill>
                  <a:srgbClr val="C00000"/>
                </a:solidFill>
              </a:rPr>
            </a:br>
            <a:r>
              <a:rPr lang="en-US" altLang="zh-TW" sz="6600" b="1" dirty="0">
                <a:solidFill>
                  <a:srgbClr val="C00000"/>
                </a:solidFill>
              </a:rPr>
              <a:t>and Data Mining </a:t>
            </a:r>
          </a:p>
          <a:p>
            <a:pPr algn="ctr">
              <a:defRPr/>
            </a:pPr>
            <a:r>
              <a:rPr lang="en-US" altLang="zh-TW" sz="6600" b="1" dirty="0">
                <a:solidFill>
                  <a:srgbClr val="FF0000"/>
                </a:solidFill>
              </a:rPr>
              <a:t>(Data Science)</a:t>
            </a:r>
          </a:p>
        </p:txBody>
      </p:sp>
      <p:sp>
        <p:nvSpPr>
          <p:cNvPr id="8" name="圓角矩形 30"/>
          <p:cNvSpPr/>
          <p:nvPr/>
        </p:nvSpPr>
        <p:spPr>
          <a:xfrm>
            <a:off x="4788024" y="1556226"/>
            <a:ext cx="3097089" cy="1512734"/>
          </a:xfrm>
          <a:prstGeom prst="roundRect">
            <a:avLst>
              <a:gd name="adj" fmla="val 12834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52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Artificial Intelligence </a:t>
            </a:r>
            <a:br>
              <a:rPr lang="en-US" sz="6000" b="1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b="1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b="1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b="1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b="1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b="1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85955056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7" name="圓角矩形 30"/>
          <p:cNvSpPr/>
          <p:nvPr/>
        </p:nvSpPr>
        <p:spPr>
          <a:xfrm>
            <a:off x="320719" y="43879"/>
            <a:ext cx="8553535" cy="1914731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4400" b="1" dirty="0">
                <a:solidFill>
                  <a:srgbClr val="C00000"/>
                </a:solidFill>
              </a:rPr>
              <a:t>Predictive Analytics </a:t>
            </a:r>
            <a:br>
              <a:rPr lang="en-US" altLang="zh-TW" sz="4400" b="1" dirty="0">
                <a:solidFill>
                  <a:srgbClr val="C00000"/>
                </a:solidFill>
              </a:rPr>
            </a:br>
            <a:r>
              <a:rPr lang="en-US" altLang="zh-TW" sz="4400" b="1" dirty="0">
                <a:solidFill>
                  <a:srgbClr val="C00000"/>
                </a:solidFill>
              </a:rPr>
              <a:t>and Data Mining </a:t>
            </a:r>
          </a:p>
          <a:p>
            <a:pPr algn="ctr">
              <a:defRPr/>
            </a:pPr>
            <a:r>
              <a:rPr lang="en-US" altLang="zh-TW" sz="4400" b="1" dirty="0">
                <a:solidFill>
                  <a:srgbClr val="FF0000"/>
                </a:solidFill>
              </a:rPr>
              <a:t>(Data Science)</a:t>
            </a:r>
          </a:p>
        </p:txBody>
      </p:sp>
      <p:sp>
        <p:nvSpPr>
          <p:cNvPr id="8" name="圓角矩形 8"/>
          <p:cNvSpPr/>
          <p:nvPr/>
        </p:nvSpPr>
        <p:spPr>
          <a:xfrm>
            <a:off x="320719" y="4124244"/>
            <a:ext cx="8553535" cy="2241729"/>
          </a:xfrm>
          <a:prstGeom prst="roundRect">
            <a:avLst>
              <a:gd name="adj" fmla="val 5595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if</a:t>
            </a:r>
            <a:r>
              <a:rPr lang="mr-IN" altLang="zh-TW" sz="2800" dirty="0">
                <a:solidFill>
                  <a:schemeClr val="tx1"/>
                </a:solidFill>
              </a:rPr>
              <a:t>…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What’s the optimal scenario for our business?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will happen next?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if these trends </a:t>
            </a:r>
            <a:r>
              <a:rPr lang="en-US" altLang="zh-TW" sz="2800" dirty="0" err="1">
                <a:solidFill>
                  <a:schemeClr val="tx1"/>
                </a:solidFill>
              </a:rPr>
              <a:t>countinue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Why is this happening?</a:t>
            </a:r>
          </a:p>
        </p:txBody>
      </p:sp>
      <p:sp>
        <p:nvSpPr>
          <p:cNvPr id="10" name="圓角矩形 12"/>
          <p:cNvSpPr/>
          <p:nvPr/>
        </p:nvSpPr>
        <p:spPr>
          <a:xfrm>
            <a:off x="320719" y="3161618"/>
            <a:ext cx="8553535" cy="808736"/>
          </a:xfrm>
          <a:prstGeom prst="roundRect">
            <a:avLst>
              <a:gd name="adj" fmla="val 14714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Optimization, predictive modeling, forecasting statistical analysis</a:t>
            </a:r>
          </a:p>
        </p:txBody>
      </p:sp>
      <p:sp>
        <p:nvSpPr>
          <p:cNvPr id="11" name="圓角矩形 16"/>
          <p:cNvSpPr/>
          <p:nvPr/>
        </p:nvSpPr>
        <p:spPr>
          <a:xfrm>
            <a:off x="320720" y="2132856"/>
            <a:ext cx="8553534" cy="874872"/>
          </a:xfrm>
          <a:prstGeom prst="roundRect">
            <a:avLst>
              <a:gd name="adj" fmla="val 15445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Structured/unstructured data, many types of sources, </a:t>
            </a:r>
            <a:br>
              <a:rPr lang="en-US" altLang="zh-TW" sz="2400" dirty="0">
                <a:solidFill>
                  <a:schemeClr val="tx1"/>
                </a:solidFill>
              </a:rPr>
            </a:br>
            <a:r>
              <a:rPr lang="en-US" altLang="zh-TW" sz="2400" dirty="0">
                <a:solidFill>
                  <a:schemeClr val="tx1"/>
                </a:solidFill>
              </a:rPr>
              <a:t>very large datasets</a:t>
            </a:r>
          </a:p>
        </p:txBody>
      </p:sp>
    </p:spTree>
    <p:extLst>
      <p:ext uri="{BB962C8B-B14F-4D97-AF65-F5344CB8AC3E}">
        <p14:creationId xmlns:p14="http://schemas.microsoft.com/office/powerpoint/2010/main" val="15434672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Profile of a Data Scientist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9155" name="內容版面配置區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040312"/>
          </a:xfrm>
        </p:spPr>
        <p:txBody>
          <a:bodyPr/>
          <a:lstStyle/>
          <a:p>
            <a:r>
              <a:rPr lang="en-US" altLang="zh-TW" b="1">
                <a:solidFill>
                  <a:srgbClr val="0070C0"/>
                </a:solidFill>
                <a:latin typeface="Calibri" charset="0"/>
                <a:ea typeface="標楷體" charset="-120"/>
              </a:rPr>
              <a:t>Quantitative </a:t>
            </a:r>
          </a:p>
          <a:p>
            <a:pPr lvl="1"/>
            <a:r>
              <a:rPr lang="en-US" altLang="zh-TW" sz="3200">
                <a:latin typeface="Calibri" charset="0"/>
                <a:ea typeface="標楷體" charset="-120"/>
              </a:rPr>
              <a:t>mathematics or statistics</a:t>
            </a:r>
          </a:p>
          <a:p>
            <a:r>
              <a:rPr lang="en-US" altLang="zh-TW" b="1">
                <a:solidFill>
                  <a:srgbClr val="0070C0"/>
                </a:solidFill>
                <a:latin typeface="Calibri" charset="0"/>
                <a:ea typeface="標楷體" charset="-120"/>
              </a:rPr>
              <a:t>Technical </a:t>
            </a:r>
          </a:p>
          <a:p>
            <a:pPr lvl="1"/>
            <a:r>
              <a:rPr lang="en-US" altLang="zh-TW" sz="3200">
                <a:latin typeface="Calibri" charset="0"/>
                <a:ea typeface="標楷體" charset="-120"/>
              </a:rPr>
              <a:t>software engineering, 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en-US" altLang="zh-TW" sz="3200">
                <a:latin typeface="Calibri" charset="0"/>
                <a:ea typeface="標楷體" charset="-120"/>
              </a:rPr>
              <a:t>machine learning, </a:t>
            </a:r>
            <a:br>
              <a:rPr lang="en-US" altLang="zh-TW" sz="3200">
                <a:latin typeface="Calibri" charset="0"/>
                <a:ea typeface="標楷體" charset="-120"/>
              </a:rPr>
            </a:br>
            <a:r>
              <a:rPr lang="en-US" altLang="zh-TW" sz="3200">
                <a:latin typeface="Calibri" charset="0"/>
                <a:ea typeface="標楷體" charset="-120"/>
              </a:rPr>
              <a:t>and programming skills</a:t>
            </a:r>
          </a:p>
          <a:p>
            <a:r>
              <a:rPr lang="en-US" altLang="zh-TW" b="1">
                <a:solidFill>
                  <a:srgbClr val="C00000"/>
                </a:solidFill>
                <a:latin typeface="Calibri" charset="0"/>
                <a:ea typeface="標楷體" charset="-120"/>
              </a:rPr>
              <a:t>Skeptical mind-set </a:t>
            </a:r>
            <a:r>
              <a:rPr lang="en-US" altLang="zh-TW">
                <a:latin typeface="Calibri" charset="0"/>
                <a:ea typeface="標楷體" charset="-120"/>
              </a:rPr>
              <a:t>and </a:t>
            </a:r>
            <a:r>
              <a:rPr lang="en-US" altLang="zh-TW" b="1">
                <a:solidFill>
                  <a:srgbClr val="C00000"/>
                </a:solidFill>
                <a:latin typeface="Calibri" charset="0"/>
                <a:ea typeface="標楷體" charset="-120"/>
              </a:rPr>
              <a:t>critical thinking</a:t>
            </a:r>
          </a:p>
          <a:p>
            <a:r>
              <a:rPr lang="en-US" altLang="zh-TW" b="1">
                <a:solidFill>
                  <a:srgbClr val="C00000"/>
                </a:solidFill>
                <a:latin typeface="Calibri" charset="0"/>
                <a:ea typeface="標楷體" charset="-120"/>
              </a:rPr>
              <a:t>Curious</a:t>
            </a:r>
            <a:r>
              <a:rPr lang="en-US" altLang="zh-TW">
                <a:latin typeface="Calibri" charset="0"/>
                <a:ea typeface="標楷體" charset="-120"/>
              </a:rPr>
              <a:t> and </a:t>
            </a:r>
            <a:r>
              <a:rPr lang="en-US" altLang="zh-TW" b="1">
                <a:solidFill>
                  <a:srgbClr val="C00000"/>
                </a:solidFill>
                <a:latin typeface="Calibri" charset="0"/>
                <a:ea typeface="標楷體" charset="-120"/>
              </a:rPr>
              <a:t>creative</a:t>
            </a:r>
          </a:p>
          <a:p>
            <a:r>
              <a:rPr lang="en-US" altLang="zh-TW" b="1">
                <a:solidFill>
                  <a:srgbClr val="C00000"/>
                </a:solidFill>
                <a:latin typeface="Calibri" charset="0"/>
                <a:ea typeface="標楷體" charset="-120"/>
              </a:rPr>
              <a:t>Communicative</a:t>
            </a:r>
            <a:r>
              <a:rPr lang="en-US" altLang="zh-TW">
                <a:latin typeface="Calibri" charset="0"/>
                <a:ea typeface="標楷體" charset="-120"/>
              </a:rPr>
              <a:t> and </a:t>
            </a:r>
            <a:r>
              <a:rPr lang="en-US" altLang="zh-TW" b="1">
                <a:solidFill>
                  <a:srgbClr val="C00000"/>
                </a:solidFill>
                <a:latin typeface="Calibri" charset="0"/>
                <a:ea typeface="標楷體" charset="-120"/>
              </a:rPr>
              <a:t>collaborative</a:t>
            </a:r>
            <a:endParaRPr lang="zh-TW" altLang="en-US" b="1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915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497D2F0-C58B-8B4D-9E05-E4FB0B63221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1443757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33A4677-6A3D-E74E-A659-8072DAF1DEE9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92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橢圓 5"/>
          <p:cNvSpPr>
            <a:spLocks noChangeArrowheads="1"/>
          </p:cNvSpPr>
          <p:nvPr/>
        </p:nvSpPr>
        <p:spPr bwMode="auto">
          <a:xfrm>
            <a:off x="5364163" y="2057400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C00000"/>
                </a:solidFill>
                <a:latin typeface="+mn-lt"/>
                <a:ea typeface="+mn-ea"/>
              </a:rPr>
              <a:t>Curious </a:t>
            </a:r>
            <a:br>
              <a:rPr lang="en-US" altLang="zh-TW" sz="2400" b="1" dirty="0">
                <a:solidFill>
                  <a:srgbClr val="C00000"/>
                </a:solidFill>
                <a:latin typeface="+mn-lt"/>
                <a:ea typeface="+mn-ea"/>
              </a:rPr>
            </a:br>
            <a:r>
              <a:rPr lang="en-US" altLang="zh-TW" sz="2400" b="1" dirty="0">
                <a:solidFill>
                  <a:srgbClr val="C00000"/>
                </a:solidFill>
                <a:latin typeface="+mn-lt"/>
                <a:ea typeface="+mn-ea"/>
              </a:rPr>
              <a:t>and </a:t>
            </a:r>
            <a:br>
              <a:rPr lang="en-US" altLang="zh-TW" sz="2400" b="1" dirty="0">
                <a:solidFill>
                  <a:srgbClr val="C00000"/>
                </a:solidFill>
                <a:latin typeface="+mn-lt"/>
                <a:ea typeface="+mn-ea"/>
              </a:rPr>
            </a:br>
            <a:r>
              <a:rPr lang="en-US" altLang="zh-TW" sz="2400" b="1" dirty="0">
                <a:solidFill>
                  <a:srgbClr val="C00000"/>
                </a:solidFill>
                <a:latin typeface="+mn-lt"/>
                <a:ea typeface="+mn-ea"/>
              </a:rPr>
              <a:t>Creative</a:t>
            </a:r>
            <a:endParaRPr lang="zh-TW" altLang="en-US" sz="2400" b="1" dirty="0">
              <a:solidFill>
                <a:srgbClr val="C00000"/>
              </a:solidFill>
              <a:latin typeface="+mn-lt"/>
              <a:ea typeface="+mn-ea"/>
            </a:endParaRPr>
          </a:p>
        </p:txBody>
      </p:sp>
      <p:sp>
        <p:nvSpPr>
          <p:cNvPr id="7" name="橢圓 6"/>
          <p:cNvSpPr>
            <a:spLocks noChangeArrowheads="1"/>
          </p:cNvSpPr>
          <p:nvPr/>
        </p:nvSpPr>
        <p:spPr bwMode="auto">
          <a:xfrm>
            <a:off x="4716463" y="4641850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b="1" dirty="0">
                <a:solidFill>
                  <a:srgbClr val="C00000"/>
                </a:solidFill>
                <a:latin typeface="+mn-lt"/>
                <a:ea typeface="+mn-ea"/>
              </a:rPr>
              <a:t>Communicative </a:t>
            </a:r>
            <a:br>
              <a:rPr lang="en-US" altLang="zh-TW" b="1" dirty="0">
                <a:solidFill>
                  <a:srgbClr val="C00000"/>
                </a:solidFill>
                <a:latin typeface="+mn-lt"/>
                <a:ea typeface="+mn-ea"/>
              </a:rPr>
            </a:br>
            <a:r>
              <a:rPr lang="en-US" altLang="zh-TW" b="1" dirty="0">
                <a:solidFill>
                  <a:srgbClr val="C00000"/>
                </a:solidFill>
                <a:latin typeface="+mn-lt"/>
                <a:ea typeface="+mn-ea"/>
              </a:rPr>
              <a:t>and </a:t>
            </a:r>
            <a:br>
              <a:rPr lang="en-US" altLang="zh-TW" b="1" dirty="0">
                <a:solidFill>
                  <a:srgbClr val="C00000"/>
                </a:solidFill>
                <a:latin typeface="+mn-lt"/>
                <a:ea typeface="+mn-ea"/>
              </a:rPr>
            </a:br>
            <a:r>
              <a:rPr lang="en-US" altLang="zh-TW" b="1" dirty="0">
                <a:solidFill>
                  <a:srgbClr val="C00000"/>
                </a:solidFill>
                <a:latin typeface="+mn-lt"/>
                <a:ea typeface="+mn-ea"/>
              </a:rPr>
              <a:t>Collaborative</a:t>
            </a:r>
            <a:endParaRPr lang="zh-TW" altLang="en-US" b="1" dirty="0">
              <a:solidFill>
                <a:srgbClr val="C00000"/>
              </a:solidFill>
              <a:latin typeface="+mn-lt"/>
              <a:ea typeface="+mn-ea"/>
            </a:endParaRPr>
          </a:p>
        </p:txBody>
      </p:sp>
      <p:sp>
        <p:nvSpPr>
          <p:cNvPr id="8" name="橢圓 7"/>
          <p:cNvSpPr>
            <a:spLocks noChangeArrowheads="1"/>
          </p:cNvSpPr>
          <p:nvPr/>
        </p:nvSpPr>
        <p:spPr bwMode="auto">
          <a:xfrm>
            <a:off x="2051050" y="4652963"/>
            <a:ext cx="1657350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C00000"/>
                </a:solidFill>
                <a:latin typeface="+mn-lt"/>
                <a:ea typeface="+mn-ea"/>
              </a:rPr>
              <a:t>Skeptical</a:t>
            </a:r>
            <a:endParaRPr lang="zh-TW" altLang="en-US" sz="2400" b="1" dirty="0">
              <a:solidFill>
                <a:srgbClr val="C00000"/>
              </a:solidFill>
              <a:latin typeface="+mn-lt"/>
              <a:ea typeface="+mn-ea"/>
            </a:endParaRPr>
          </a:p>
        </p:txBody>
      </p:sp>
      <p:sp>
        <p:nvSpPr>
          <p:cNvPr id="9" name="橢圓 8"/>
          <p:cNvSpPr>
            <a:spLocks noChangeArrowheads="1"/>
          </p:cNvSpPr>
          <p:nvPr/>
        </p:nvSpPr>
        <p:spPr bwMode="auto">
          <a:xfrm>
            <a:off x="1331913" y="2057400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2"/>
                </a:solidFill>
                <a:latin typeface="+mn-lt"/>
                <a:ea typeface="+mn-ea"/>
              </a:rPr>
              <a:t>Technical</a:t>
            </a:r>
            <a:endParaRPr lang="zh-TW" altLang="en-US" sz="2400" b="1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sp>
        <p:nvSpPr>
          <p:cNvPr id="10" name="橢圓 9"/>
          <p:cNvSpPr>
            <a:spLocks noChangeArrowheads="1"/>
          </p:cNvSpPr>
          <p:nvPr/>
        </p:nvSpPr>
        <p:spPr bwMode="auto">
          <a:xfrm>
            <a:off x="3405188" y="981075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2"/>
                </a:solidFill>
                <a:latin typeface="+mn-lt"/>
                <a:ea typeface="+mn-ea"/>
              </a:rPr>
              <a:t>Quantitative</a:t>
            </a:r>
            <a:endParaRPr lang="zh-TW" altLang="en-US" sz="2000" b="1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3332163" y="3016250"/>
            <a:ext cx="1803400" cy="1625600"/>
          </a:xfrm>
          <a:prstGeom prst="roundRect">
            <a:avLst>
              <a:gd name="adj" fmla="val 33977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3200" b="1" dirty="0">
                <a:solidFill>
                  <a:srgbClr val="FF0000"/>
                </a:solidFill>
              </a:rPr>
              <a:t>Data Scientist</a:t>
            </a:r>
          </a:p>
        </p:txBody>
      </p:sp>
      <p:cxnSp>
        <p:nvCxnSpPr>
          <p:cNvPr id="12" name="直線接點 11"/>
          <p:cNvCxnSpPr>
            <a:stCxn id="6" idx="3"/>
            <a:endCxn id="11" idx="3"/>
          </p:cNvCxnSpPr>
          <p:nvPr/>
        </p:nvCxnSpPr>
        <p:spPr>
          <a:xfrm flipH="1">
            <a:off x="5135563" y="3463925"/>
            <a:ext cx="471487" cy="36512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>
            <a:stCxn id="7" idx="1"/>
          </p:cNvCxnSpPr>
          <p:nvPr/>
        </p:nvCxnSpPr>
        <p:spPr>
          <a:xfrm flipH="1" flipV="1">
            <a:off x="4716463" y="4641850"/>
            <a:ext cx="242887" cy="24130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>
            <a:stCxn id="8" idx="7"/>
          </p:cNvCxnSpPr>
          <p:nvPr/>
        </p:nvCxnSpPr>
        <p:spPr>
          <a:xfrm flipV="1">
            <a:off x="3465513" y="4641850"/>
            <a:ext cx="242887" cy="252413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>
            <a:stCxn id="9" idx="5"/>
            <a:endCxn id="11" idx="1"/>
          </p:cNvCxnSpPr>
          <p:nvPr/>
        </p:nvCxnSpPr>
        <p:spPr>
          <a:xfrm>
            <a:off x="2744788" y="3463925"/>
            <a:ext cx="587375" cy="36512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>
            <a:stCxn id="11" idx="0"/>
            <a:endCxn id="10" idx="4"/>
          </p:cNvCxnSpPr>
          <p:nvPr/>
        </p:nvCxnSpPr>
        <p:spPr>
          <a:xfrm flipV="1">
            <a:off x="4233863" y="2628900"/>
            <a:ext cx="0" cy="38735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0" name="標題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76517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Data Scientist Profile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5728953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  <a:t>Big Data Analytics Lifecycle</a:t>
            </a:r>
            <a:endParaRPr lang="zh-TW" altLang="en-US" sz="800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120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C4069A1-4C33-1541-B71A-7B99E4741BE2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93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6180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Key Roles for a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Successful Analytics Project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22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952758E-CB26-E94E-BC94-F35B4DAEB1AF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94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8320087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4992900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>
          <a:xfrm>
            <a:off x="71438" y="115888"/>
            <a:ext cx="8964612" cy="100965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Overview of Data Analytics Lifecycle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325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6FF84E8-8A1D-2B41-A8F5-6BEDAC5B36C6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95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5711825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167148704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zh-TW">
                <a:latin typeface="Calibri" charset="0"/>
                <a:ea typeface="標楷體" charset="-120"/>
              </a:rPr>
              <a:t>1. Discovery</a:t>
            </a:r>
          </a:p>
          <a:p>
            <a:pPr marL="0" indent="0">
              <a:buFont typeface="Arial" charset="0"/>
              <a:buNone/>
            </a:pPr>
            <a:r>
              <a:rPr lang="en-US" altLang="zh-TW">
                <a:latin typeface="Calibri" charset="0"/>
                <a:ea typeface="標楷體" charset="-120"/>
              </a:rPr>
              <a:t>2. Data preparation</a:t>
            </a:r>
          </a:p>
          <a:p>
            <a:pPr marL="0" indent="0">
              <a:buFont typeface="Arial" charset="0"/>
              <a:buNone/>
            </a:pPr>
            <a:r>
              <a:rPr lang="en-US" altLang="zh-TW">
                <a:latin typeface="Calibri" charset="0"/>
                <a:ea typeface="標楷體" charset="-120"/>
              </a:rPr>
              <a:t>3. Model planning</a:t>
            </a:r>
          </a:p>
          <a:p>
            <a:pPr marL="0" indent="0">
              <a:buFont typeface="Arial" charset="0"/>
              <a:buNone/>
            </a:pPr>
            <a:r>
              <a:rPr lang="en-US" altLang="zh-TW">
                <a:latin typeface="Calibri" charset="0"/>
                <a:ea typeface="標楷體" charset="-120"/>
              </a:rPr>
              <a:t>4. Model building</a:t>
            </a:r>
          </a:p>
          <a:p>
            <a:pPr marL="0" indent="0">
              <a:buFont typeface="Arial" charset="0"/>
              <a:buNone/>
            </a:pPr>
            <a:r>
              <a:rPr lang="en-US" altLang="zh-TW">
                <a:latin typeface="Calibri" charset="0"/>
                <a:ea typeface="標楷體" charset="-120"/>
              </a:rPr>
              <a:t>5. Communicate results</a:t>
            </a:r>
          </a:p>
          <a:p>
            <a:pPr marL="0" indent="0">
              <a:buFont typeface="Arial" charset="0"/>
              <a:buNone/>
            </a:pPr>
            <a:r>
              <a:rPr lang="en-US" altLang="zh-TW">
                <a:latin typeface="Calibri" charset="0"/>
                <a:ea typeface="標楷體" charset="-120"/>
              </a:rPr>
              <a:t>6. Operationalize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5427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FD9D2C-7671-1A46-AB90-828EB4BB2A21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96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6" name="標題 1"/>
          <p:cNvSpPr>
            <a:spLocks noGrp="1"/>
          </p:cNvSpPr>
          <p:nvPr>
            <p:ph type="title"/>
          </p:nvPr>
        </p:nvSpPr>
        <p:spPr>
          <a:xfrm>
            <a:off x="71438" y="115888"/>
            <a:ext cx="8964612" cy="100965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Overview of Data Analytics Lifecycle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33340490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1413"/>
          </a:xfrm>
        </p:spPr>
        <p:txBody>
          <a:bodyPr/>
          <a:lstStyle/>
          <a:p>
            <a:r>
              <a:rPr lang="en-US" altLang="zh-TW" sz="4000">
                <a:solidFill>
                  <a:srgbClr val="FF0000"/>
                </a:solidFill>
                <a:latin typeface="Calibri" charset="0"/>
                <a:ea typeface="標楷體" charset="-120"/>
              </a:rPr>
              <a:t>Key Outputs from a </a:t>
            </a:r>
            <a:br>
              <a:rPr lang="en-US" altLang="zh-TW" sz="4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rgbClr val="FF0000"/>
                </a:solidFill>
                <a:latin typeface="Calibri" charset="0"/>
                <a:ea typeface="標楷體" charset="-120"/>
              </a:rPr>
              <a:t>Successful Analytics Project</a:t>
            </a:r>
            <a:endParaRPr lang="zh-TW" altLang="en-US" sz="400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529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EC5EB5-601B-EC48-B22B-326099EC5A85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97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1212850"/>
            <a:ext cx="7826375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252950707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A2D92-33E8-9643-889A-B23264C80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A2FAD-7684-0444-AA3A-A13A70308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AI</a:t>
            </a:r>
          </a:p>
          <a:p>
            <a:r>
              <a:rPr lang="en-US" sz="7200" dirty="0"/>
              <a:t>Big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39BF9-87AA-FF40-B1F7-832EA1631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594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072EA-4EEE-2849-8758-12901F28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1071"/>
            <a:ext cx="8229600" cy="78156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942AA-931F-6147-9397-58EB47D3E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000897"/>
            <a:ext cx="8784976" cy="5740471"/>
          </a:xfrm>
        </p:spPr>
        <p:txBody>
          <a:bodyPr>
            <a:noAutofit/>
          </a:bodyPr>
          <a:lstStyle/>
          <a:p>
            <a:pPr algn="just"/>
            <a:r>
              <a:rPr lang="en-US" sz="1400" dirty="0"/>
              <a:t>Ramesh Sharda, </a:t>
            </a:r>
            <a:r>
              <a:rPr lang="en-US" sz="1400" dirty="0" err="1"/>
              <a:t>Dursun</a:t>
            </a:r>
            <a:r>
              <a:rPr lang="en-US" sz="1400" dirty="0"/>
              <a:t> </a:t>
            </a:r>
            <a:r>
              <a:rPr lang="en-US" sz="1400" dirty="0" err="1"/>
              <a:t>Delen</a:t>
            </a:r>
            <a:r>
              <a:rPr lang="en-US" sz="1400" dirty="0"/>
              <a:t>, and Efraim Turban (2017), Business Intelligence, Analytics, and Data Science: A Managerial Perspective, 4th Edition, Pearson.</a:t>
            </a:r>
          </a:p>
          <a:p>
            <a:pPr algn="just"/>
            <a:r>
              <a:rPr lang="en-US" sz="1400" dirty="0"/>
              <a:t>Jared Dean (2014), Big Data, Data Mining, and Machine Learning: Value Creation for Business Leaders and Practitioners, Wiley.</a:t>
            </a:r>
          </a:p>
          <a:p>
            <a:pPr algn="just"/>
            <a:r>
              <a:rPr lang="en-US" sz="1400" dirty="0"/>
              <a:t>Mehmet Kaya, Jalal </a:t>
            </a:r>
            <a:r>
              <a:rPr lang="en-US" sz="1400" dirty="0" err="1"/>
              <a:t>Kawash</a:t>
            </a:r>
            <a:r>
              <a:rPr lang="en-US" sz="1400" dirty="0"/>
              <a:t>, </a:t>
            </a:r>
            <a:r>
              <a:rPr lang="en-US" sz="1400" dirty="0" err="1"/>
              <a:t>Suheil</a:t>
            </a:r>
            <a:r>
              <a:rPr lang="en-US" sz="1400" dirty="0"/>
              <a:t> Khoury, and Min-</a:t>
            </a:r>
            <a:r>
              <a:rPr lang="en-US" sz="1400" dirty="0" err="1"/>
              <a:t>Yuh</a:t>
            </a:r>
            <a:r>
              <a:rPr lang="en-US" sz="1400" dirty="0"/>
              <a:t> Day (2018), Social Network Based Big Data Analysis and Applications, Lecture Notes in Social Networks, Springer International Publishing.</a:t>
            </a:r>
          </a:p>
          <a:p>
            <a:pPr algn="just"/>
            <a:r>
              <a:rPr lang="en-US" sz="1400" dirty="0"/>
              <a:t>Varun Grover, Roger HL Chiang, Ting-Peng Liang, and </a:t>
            </a:r>
            <a:r>
              <a:rPr lang="en-US" sz="1400" dirty="0" err="1"/>
              <a:t>Dongsong</a:t>
            </a:r>
            <a:r>
              <a:rPr lang="en-US" sz="1400" dirty="0"/>
              <a:t> Zhang (2018), "Creating Strategic Business Value from Big Data Analytics: A Research Framework", Journal of Management Information Systems, 35, no. 2, pp. 388-423.</a:t>
            </a:r>
          </a:p>
          <a:p>
            <a:pPr algn="just"/>
            <a:r>
              <a:rPr lang="en-US" sz="1400" dirty="0"/>
              <a:t>Ting-Peng Liang and Yu-</a:t>
            </a:r>
            <a:r>
              <a:rPr lang="en-US" sz="1400" dirty="0" err="1"/>
              <a:t>Hsi</a:t>
            </a:r>
            <a:r>
              <a:rPr lang="en-US" sz="1400" dirty="0"/>
              <a:t> Liu (2018), "Research Landscape of Business Intelligence and Big Data analytics: A bibliometrics study”,  Expert Systems with Applications, 111, no. 30, pp. 2-10.</a:t>
            </a:r>
          </a:p>
          <a:p>
            <a:pPr algn="just"/>
            <a:r>
              <a:rPr lang="en-US" sz="1400" dirty="0"/>
              <a:t>Stuart Russell and‎ Peter </a:t>
            </a:r>
            <a:r>
              <a:rPr lang="en-US" sz="1400" dirty="0" err="1"/>
              <a:t>Norvig</a:t>
            </a:r>
            <a:r>
              <a:rPr lang="en-US" sz="1400" dirty="0"/>
              <a:t> (2016) , Artificial Intelligence: A Modern Approach, 3rd Edition, Pearson International.</a:t>
            </a:r>
          </a:p>
          <a:p>
            <a:pPr algn="just"/>
            <a:r>
              <a:rPr lang="en-US" sz="1400" dirty="0"/>
              <a:t>Javier Mata, Ignacio de Miguel, Ramón J. Durán, </a:t>
            </a:r>
            <a:r>
              <a:rPr lang="en-US" sz="1400" dirty="0" err="1"/>
              <a:t>Noemí</a:t>
            </a:r>
            <a:r>
              <a:rPr lang="en-US" sz="1400" dirty="0"/>
              <a:t> </a:t>
            </a:r>
            <a:r>
              <a:rPr lang="en-US" sz="1400" dirty="0" err="1"/>
              <a:t>Merayo</a:t>
            </a:r>
            <a:r>
              <a:rPr lang="en-US" sz="1400" dirty="0"/>
              <a:t>, Sandeep Kumar Singh, </a:t>
            </a:r>
            <a:r>
              <a:rPr lang="en-US" sz="1400" dirty="0" err="1"/>
              <a:t>Admela</a:t>
            </a:r>
            <a:r>
              <a:rPr lang="en-US" sz="1400" dirty="0"/>
              <a:t> </a:t>
            </a:r>
            <a:r>
              <a:rPr lang="en-US" sz="1400" dirty="0" err="1"/>
              <a:t>Jukan</a:t>
            </a:r>
            <a:r>
              <a:rPr lang="en-US" sz="1400" dirty="0"/>
              <a:t>, and Mohit </a:t>
            </a:r>
            <a:r>
              <a:rPr lang="en-US" sz="1400" dirty="0" err="1"/>
              <a:t>Chamania</a:t>
            </a:r>
            <a:r>
              <a:rPr lang="en-US" sz="1400" dirty="0"/>
              <a:t>  (2018), "Artificial intelligence (AI) methods in optical networks: A comprehensive survey", Optical Switching and Networking, 28, pp. 43-57</a:t>
            </a:r>
          </a:p>
          <a:p>
            <a:pPr algn="just"/>
            <a:r>
              <a:rPr lang="en-US" sz="1400" dirty="0"/>
              <a:t>Stephan </a:t>
            </a:r>
            <a:r>
              <a:rPr lang="en-US" sz="1400" dirty="0" err="1"/>
              <a:t>Kudyba</a:t>
            </a:r>
            <a:r>
              <a:rPr lang="en-US" sz="1400" dirty="0"/>
              <a:t> (2014), Big Data, Mining, and Analytics: Components of Strategic Decision Making, Auerbach Publications</a:t>
            </a:r>
          </a:p>
          <a:p>
            <a:pPr algn="just"/>
            <a:r>
              <a:rPr lang="en-US" sz="1400" dirty="0"/>
              <a:t>Ahmet Murat </a:t>
            </a:r>
            <a:r>
              <a:rPr lang="en-US" sz="1400" dirty="0" err="1"/>
              <a:t>Ozbayoglu</a:t>
            </a:r>
            <a:r>
              <a:rPr lang="en-US" sz="1400" dirty="0"/>
              <a:t>, Mehmet </a:t>
            </a:r>
            <a:r>
              <a:rPr lang="en-US" sz="1400" dirty="0" err="1"/>
              <a:t>Ugur</a:t>
            </a:r>
            <a:r>
              <a:rPr lang="en-US" sz="1400" dirty="0"/>
              <a:t> </a:t>
            </a:r>
            <a:r>
              <a:rPr lang="en-US" sz="1400" dirty="0" err="1"/>
              <a:t>Gudelek</a:t>
            </a:r>
            <a:r>
              <a:rPr lang="en-US" sz="1400" dirty="0"/>
              <a:t>, and Omer </a:t>
            </a:r>
            <a:r>
              <a:rPr lang="en-US" sz="1400" dirty="0" err="1"/>
              <a:t>Berat</a:t>
            </a:r>
            <a:r>
              <a:rPr lang="en-US" sz="1400" dirty="0"/>
              <a:t> </a:t>
            </a:r>
            <a:r>
              <a:rPr lang="en-US" sz="1400" dirty="0" err="1"/>
              <a:t>Sezer</a:t>
            </a:r>
            <a:r>
              <a:rPr lang="en-US" sz="1400" dirty="0"/>
              <a:t> (2020). "Deep learning for financial applications: A survey." Applied Soft Computing (2020): 106384.</a:t>
            </a:r>
          </a:p>
          <a:p>
            <a:pPr algn="just"/>
            <a:r>
              <a:rPr lang="en-US" sz="1400" dirty="0"/>
              <a:t>Omer </a:t>
            </a:r>
            <a:r>
              <a:rPr lang="en-US" sz="1400" dirty="0" err="1"/>
              <a:t>Berat</a:t>
            </a:r>
            <a:r>
              <a:rPr lang="en-US" sz="1400" dirty="0"/>
              <a:t> </a:t>
            </a:r>
            <a:r>
              <a:rPr lang="en-US" sz="1400" dirty="0" err="1"/>
              <a:t>Sezer</a:t>
            </a:r>
            <a:r>
              <a:rPr lang="en-US" sz="1400" dirty="0"/>
              <a:t>, Mehmet </a:t>
            </a:r>
            <a:r>
              <a:rPr lang="en-US" sz="1400" dirty="0" err="1"/>
              <a:t>Ugur</a:t>
            </a:r>
            <a:r>
              <a:rPr lang="en-US" sz="1400" dirty="0"/>
              <a:t> </a:t>
            </a:r>
            <a:r>
              <a:rPr lang="en-US" sz="1400" dirty="0" err="1"/>
              <a:t>Gudelek</a:t>
            </a:r>
            <a:r>
              <a:rPr lang="en-US" sz="1400" dirty="0"/>
              <a:t>, and Ahmet Murat </a:t>
            </a:r>
            <a:r>
              <a:rPr lang="en-US" sz="1400" dirty="0" err="1"/>
              <a:t>Ozbayoglu</a:t>
            </a:r>
            <a:r>
              <a:rPr lang="en-US" sz="1400" dirty="0"/>
              <a:t> (2020), "Financial time series forecasting with deep learning: A systematic literature review: 2005–2019." Applied Soft Computing 90 (2020): 106181.</a:t>
            </a:r>
          </a:p>
          <a:p>
            <a:pPr algn="just"/>
            <a:r>
              <a:rPr lang="en-US" sz="1400" dirty="0"/>
              <a:t>O. Bustos and A. Pomares-</a:t>
            </a:r>
            <a:r>
              <a:rPr lang="en-US" sz="1400" dirty="0" err="1"/>
              <a:t>Quimbaya</a:t>
            </a:r>
            <a:r>
              <a:rPr lang="en-US" sz="1400" dirty="0"/>
              <a:t> (2020), "Stock Market Movement Forecast: A Systematic Review." Expert Systems with Applications (2020): 113464.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275C6-63D2-274C-995B-A4DAE5E1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22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17348</TotalTime>
  <Words>4983</Words>
  <Application>Microsoft Macintosh PowerPoint</Application>
  <PresentationFormat>On-screen Show (4:3)</PresentationFormat>
  <Paragraphs>572</Paragraphs>
  <Slides>99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7" baseType="lpstr">
      <vt:lpstr>DFKai-SB</vt:lpstr>
      <vt:lpstr>DFKai-SB</vt:lpstr>
      <vt:lpstr>新細明體</vt:lpstr>
      <vt:lpstr>Arial</vt:lpstr>
      <vt:lpstr>Calibri</vt:lpstr>
      <vt:lpstr>Mangal</vt:lpstr>
      <vt:lpstr>Times New Roman</vt:lpstr>
      <vt:lpstr>Office 佈景主題</vt:lpstr>
      <vt:lpstr>大數據分析 (Big Data Analysis)</vt:lpstr>
      <vt:lpstr>PowerPoint Presentation</vt:lpstr>
      <vt:lpstr>PowerPoint Presentation</vt:lpstr>
      <vt:lpstr>PowerPoint Presentation</vt:lpstr>
      <vt:lpstr>Outline</vt:lpstr>
      <vt:lpstr>AI, Big Data, Cloud Computing Evolution of Decision Support, Business Intelligence, and Analytics</vt:lpstr>
      <vt:lpstr>AI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Can a robot pass a university entrance exam? Noriko Arai at TED2017</vt:lpstr>
      <vt:lpstr>Artificial Intelligence (A.I.) Timeline </vt:lpstr>
      <vt:lpstr>Artificial Intelligence Machine Learning &amp; Deep Learning</vt:lpstr>
      <vt:lpstr>AI, ML, DL</vt:lpstr>
      <vt:lpstr>Artificial Intelligence (AI)  is many things</vt:lpstr>
      <vt:lpstr>Deep Learning Evolution</vt:lpstr>
      <vt:lpstr>3 Machine Learning Algorithms</vt:lpstr>
      <vt:lpstr>Machine Learning (ML) / Deep Learning (DL)</vt:lpstr>
      <vt:lpstr>Deep learning for financial applications:  A survey Applied Soft Computing (2020)</vt:lpstr>
      <vt:lpstr>Financial  time series forecasting with  deep learning:  A systematic literature review:  2005–2019 Applied Soft Computing (2020)</vt:lpstr>
      <vt:lpstr>Deep learning for financial applications: Topics</vt:lpstr>
      <vt:lpstr>Deep learning for financial applications: Deep Learning Models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Deep learning for financial applications: Algo-trading applications embedded with time series forecasting models</vt:lpstr>
      <vt:lpstr>Deep learning for financial applications: Algo-trading applications embedded with time series forecasting models</vt:lpstr>
      <vt:lpstr>Deep learning for financial applications: Classification (buy–sell signal, or trend detection) based algo-trading models</vt:lpstr>
      <vt:lpstr>Deep learning for financial applications: Stand-alone and/or other algorithmic models</vt:lpstr>
      <vt:lpstr>Deep learning for financial applications: Credit scoring or classification studies</vt:lpstr>
      <vt:lpstr>Deep learning for financial applications: Financial distress, bankruptcy, bank risk, mortgage risk, crisis forecasting studies.</vt:lpstr>
      <vt:lpstr>Deep learning for financial applications: Fraud detection studies</vt:lpstr>
      <vt:lpstr>Deep learning for financial applications: Portfolio management studies</vt:lpstr>
      <vt:lpstr>Deep learning for financial applications: Asset pricing and derivatives market studies</vt:lpstr>
      <vt:lpstr>Deep learning for financial applications: Cryptocurrency and blockchain studies</vt:lpstr>
      <vt:lpstr>Deep learning for financial applications: Financial sentiment studies coupled with text mining for forecasting</vt:lpstr>
      <vt:lpstr>Deep learning for financial applications: Text mining studies without sentiment analysis for forecasting</vt:lpstr>
      <vt:lpstr>Deep learning for financial applications: Text mining studies without sentiment analysis for forecasting</vt:lpstr>
      <vt:lpstr>Deep learning for financial applications: Financial sentiment studies coupled with text mining without forecasting</vt:lpstr>
      <vt:lpstr>Deep learning for financial applications: Other text mining studies</vt:lpstr>
      <vt:lpstr>Deep learning for financial applications: Other theoretical or conceptual studies</vt:lpstr>
      <vt:lpstr>Deep learning for financial applications: Other financial applications</vt:lpstr>
      <vt:lpstr>Financial time series forecasting with deep learning: Topic-model heatmap</vt:lpstr>
      <vt:lpstr>Stock price forecasting using only  raw time series data</vt:lpstr>
      <vt:lpstr>Stock price forecasting using various data</vt:lpstr>
      <vt:lpstr>Stock Market Movement Forecast: Phases of the stock market modeling</vt:lpstr>
      <vt:lpstr>Big Data Analytics</vt:lpstr>
      <vt:lpstr>Big Data 4 V</vt:lpstr>
      <vt:lpstr>Value</vt:lpstr>
      <vt:lpstr>Value Creation by Big Data Analytics (Grover et al., 2018)</vt:lpstr>
      <vt:lpstr>Research Landscape of  Business Intelligence and Big Data Analytics: A bibliometrics study</vt:lpstr>
      <vt:lpstr>Evolution of top keywords in  “BD &amp; BI” publications</vt:lpstr>
      <vt:lpstr>Framework for BD and BI Research</vt:lpstr>
      <vt:lpstr>Business Intelligence and Big Data analytics</vt:lpstr>
      <vt:lpstr>PowerPoint Presentation</vt:lpstr>
      <vt:lpstr>Business Intelligence, Analytics, and Data Science:  A Managerial Perspective, 4th Edition,  Ramesh Sharda, Dursun Delen, and Efraim Turban,  Pearson, 2017. </vt:lpstr>
      <vt:lpstr>Big Data, Data Mining, and Machine Learning: Value Creation for Business Leaders and Practitioners,  Jared Dean,  Wiley, 2014.</vt:lpstr>
      <vt:lpstr>Social Network Based Big Data Analysis and Applications,  Lecture Notes in Social Networks,  Mehmet Kaya, Jalal Kawash, Suheil Khoury, Min-Yuh Day,  Springer International Publishing, 2018.</vt:lpstr>
      <vt:lpstr>PowerPoint Presentation</vt:lpstr>
      <vt:lpstr>Stephan Kudyba (2014),  Big Data, Mining, and Analytics:  Components of Strategic Decision Making, Auerbach Publications</vt:lpstr>
      <vt:lpstr>Architecture of Big Data Analytics</vt:lpstr>
      <vt:lpstr>Architecture of Big Data Analytics</vt:lpstr>
      <vt:lpstr>Social Big Data Mining (Hiroshi Ishikawa, 2015)</vt:lpstr>
      <vt:lpstr>Architecture for  Social Big Data Mining (Hiroshi Ishikawa, 2015)</vt:lpstr>
      <vt:lpstr>Business Intelligence (BI) Infrastructure</vt:lpstr>
      <vt:lpstr>Data Warehouse Data Mining and Business Intelligence </vt:lpstr>
      <vt:lpstr>The Evolution of BI Capabilities</vt:lpstr>
      <vt:lpstr>Three Types of Analytics </vt:lpstr>
      <vt:lpstr>Data Mining at the  Intersection of Many Disciplines</vt:lpstr>
      <vt:lpstr>Data Mining  Is a Blend of Multiple Disciplines</vt:lpstr>
      <vt:lpstr>Data Mining Tasks &amp; Methods</vt:lpstr>
      <vt:lpstr>Evolution of Business Intelligence (BI)</vt:lpstr>
      <vt:lpstr>A High-Level Architecture of BI</vt:lpstr>
      <vt:lpstr>A Data to Knowledge Continuum</vt:lpstr>
      <vt:lpstr>PowerPoint Presentation</vt:lpstr>
      <vt:lpstr>Big Data with Hadoop Architecture</vt:lpstr>
      <vt:lpstr>Big Data with Hadoop Architecture Logical Architecture Processing: MapReduce</vt:lpstr>
      <vt:lpstr>Big Data with Hadoop Architecture Logical Architecture Storage: HDFS</vt:lpstr>
      <vt:lpstr>Big Data with Hadoop Architecture Process Flow</vt:lpstr>
      <vt:lpstr>Big Data with Hadoop Architecture Hadoop Cluster</vt:lpstr>
      <vt:lpstr>Traditional ETL Architecture</vt:lpstr>
      <vt:lpstr>Offload ETL with Hadoop  (Big Data Architecture)</vt:lpstr>
      <vt:lpstr>Spark and Hadoop</vt:lpstr>
      <vt:lpstr>Data Science and  Business Intelligence</vt:lpstr>
      <vt:lpstr>Data Science and  Business Intelligence</vt:lpstr>
      <vt:lpstr>Data Science and  Business Intelligence</vt:lpstr>
      <vt:lpstr>Profile of a Data Scientist</vt:lpstr>
      <vt:lpstr>Data Scientist Profile</vt:lpstr>
      <vt:lpstr>Big Data Analytics Lifecycle</vt:lpstr>
      <vt:lpstr>Key Roles for a  Successful Analytics Project</vt:lpstr>
      <vt:lpstr>Overview of Data Analytics Lifecycle</vt:lpstr>
      <vt:lpstr>Overview of Data Analytics Lifecycle</vt:lpstr>
      <vt:lpstr>Key Outputs from a  Successful Analytics Project</vt:lpstr>
      <vt:lpstr>Summary</vt:lpstr>
      <vt:lpstr>References</vt:lpstr>
    </vt:vector>
  </TitlesOfParts>
  <Manager/>
  <Company>NTPU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大數據分析 (Big Data Analysis)</dc:title>
  <dc:subject/>
  <dc:creator>myday</dc:creator>
  <cp:keywords>大數據分析, Big Data Analysis</cp:keywords>
  <dc:description>大數據分析 (Big Data Analysis)</dc:description>
  <cp:lastModifiedBy>Microsoft Office User</cp:lastModifiedBy>
  <cp:revision>1047</cp:revision>
  <cp:lastPrinted>2020-09-15T22:56:13Z</cp:lastPrinted>
  <dcterms:created xsi:type="dcterms:W3CDTF">2011-02-14T23:24:00Z</dcterms:created>
  <dcterms:modified xsi:type="dcterms:W3CDTF">2020-09-22T23:25:57Z</dcterms:modified>
  <cp:category/>
</cp:coreProperties>
</file>