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848" r:id="rId2"/>
    <p:sldId id="1166" r:id="rId3"/>
    <p:sldId id="2995" r:id="rId4"/>
    <p:sldId id="2996" r:id="rId5"/>
    <p:sldId id="1897" r:id="rId6"/>
    <p:sldId id="1729" r:id="rId7"/>
    <p:sldId id="1824" r:id="rId8"/>
    <p:sldId id="1844" r:id="rId9"/>
    <p:sldId id="1825" r:id="rId10"/>
    <p:sldId id="1826" r:id="rId11"/>
    <p:sldId id="3014" r:id="rId12"/>
    <p:sldId id="3015" r:id="rId13"/>
    <p:sldId id="3016" r:id="rId14"/>
    <p:sldId id="3158" r:id="rId15"/>
    <p:sldId id="3159" r:id="rId16"/>
    <p:sldId id="3160" r:id="rId17"/>
    <p:sldId id="3161" r:id="rId18"/>
    <p:sldId id="3162" r:id="rId19"/>
    <p:sldId id="3022" r:id="rId20"/>
    <p:sldId id="3163" r:id="rId21"/>
    <p:sldId id="2964" r:id="rId22"/>
    <p:sldId id="2980" r:id="rId23"/>
    <p:sldId id="2981" r:id="rId24"/>
    <p:sldId id="2983" r:id="rId25"/>
    <p:sldId id="2984" r:id="rId26"/>
    <p:sldId id="3164" r:id="rId27"/>
    <p:sldId id="3165" r:id="rId28"/>
    <p:sldId id="3166" r:id="rId29"/>
    <p:sldId id="3005" r:id="rId30"/>
    <p:sldId id="3006" r:id="rId31"/>
    <p:sldId id="3007" r:id="rId32"/>
    <p:sldId id="3167" r:id="rId33"/>
    <p:sldId id="3009" r:id="rId34"/>
    <p:sldId id="3010" r:id="rId35"/>
    <p:sldId id="2985" r:id="rId36"/>
    <p:sldId id="3013" r:id="rId37"/>
    <p:sldId id="3012" r:id="rId38"/>
    <p:sldId id="2986" r:id="rId39"/>
    <p:sldId id="2987" r:id="rId40"/>
    <p:sldId id="2988" r:id="rId41"/>
    <p:sldId id="2795" r:id="rId42"/>
    <p:sldId id="2788" r:id="rId43"/>
    <p:sldId id="2789" r:id="rId44"/>
    <p:sldId id="2792" r:id="rId45"/>
    <p:sldId id="2793" r:id="rId46"/>
    <p:sldId id="2794" r:id="rId47"/>
    <p:sldId id="1822" r:id="rId48"/>
    <p:sldId id="1840" r:id="rId49"/>
    <p:sldId id="1841" r:id="rId50"/>
    <p:sldId id="3023" r:id="rId51"/>
    <p:sldId id="3024" r:id="rId52"/>
    <p:sldId id="2989" r:id="rId53"/>
    <p:sldId id="2990" r:id="rId54"/>
    <p:sldId id="2991" r:id="rId55"/>
    <p:sldId id="2994" r:id="rId56"/>
    <p:sldId id="3025" r:id="rId57"/>
    <p:sldId id="2993" r:id="rId58"/>
    <p:sldId id="3026" r:id="rId59"/>
    <p:sldId id="3027" r:id="rId60"/>
    <p:sldId id="2979" r:id="rId61"/>
    <p:sldId id="1818" r:id="rId6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3" autoAdjust="0"/>
    <p:restoredTop sz="93629"/>
  </p:normalViewPr>
  <p:slideViewPr>
    <p:cSldViewPr>
      <p:cViewPr varScale="1">
        <p:scale>
          <a:sx n="84" d="100"/>
          <a:sy n="84" d="100"/>
        </p:scale>
        <p:origin x="18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3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04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60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272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pu.edu.tw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http://www.mis.ntpu.edu.tw/en/" TargetMode="External"/><Relationship Id="rId12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/cindex.htm" TargetMode="External"/><Relationship Id="rId11" Type="http://schemas.openxmlformats.org/officeDocument/2006/relationships/hyperlink" Target="https://web.ntpu.edu.tw/~myday" TargetMode="External"/><Relationship Id="rId5" Type="http://schemas.openxmlformats.org/officeDocument/2006/relationships/hyperlink" Target="https://web.ntpu.edu.tw/~myday/" TargetMode="External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mis.ntpu.edu.tw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research/fastText/blob/master/pretrained-vectors.md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fastText/blob/master/pretrained-vectors.md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295302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人工智慧文本分析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(AI for Text Analytics) 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06191"/>
            <a:ext cx="8784976" cy="185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  <a:t>文本表達特徵工程 </a:t>
            </a:r>
            <a:br>
              <a:rPr lang="zh-TW" altLang="en-US" sz="4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(Feature Engineering for </a:t>
            </a:r>
            <a:b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Text Representation)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48034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85019" y="85575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7" y="635843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F7D4E94B-B7BF-954C-A000-94C32CE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720" y="4293096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5">
            <a:extLst>
              <a:ext uri="{FF2B5EF4-FFF2-40B4-BE49-F238E27FC236}">
                <a16:creationId xmlns:a16="http://schemas.microsoft.com/office/drawing/2014/main" id="{BBB48059-3942-8645-8062-B43E0C18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369766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1091AITA05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(M2455) (8418)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3, 4 (10:10-12:00) (B206)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48DAF237-5B68-2547-823C-1B16B40A0131}"/>
              </a:ext>
            </a:extLst>
          </p:cNvPr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8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9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1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2020-10-22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9EA55-72EE-3E4D-AEDB-19C0711937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4" y="116632"/>
            <a:ext cx="962066" cy="62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0E771-E373-B14A-A87B-5C6EF747C4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6" y="790309"/>
            <a:ext cx="964282" cy="2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0F3F9-11B0-4B44-A188-CCA48F5B9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53343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3853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Vectorization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3C2BA6-1D30-3E4D-AE1E-78F43D7C31C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417638"/>
          <a:ext cx="8229600" cy="49397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339471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651748580"/>
                    </a:ext>
                  </a:extLst>
                </a:gridCol>
                <a:gridCol w="1841376">
                  <a:extLst>
                    <a:ext uri="{9D8B030D-6E8A-4147-A177-3AD203B41FA5}">
                      <a16:colId xmlns:a16="http://schemas.microsoft.com/office/drawing/2014/main" val="121899645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84982557"/>
                    </a:ext>
                  </a:extLst>
                </a:gridCol>
              </a:tblGrid>
              <a:tr h="698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Vectorization Method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Function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Good For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Considerations</a:t>
                      </a:r>
                      <a:endParaRPr lang="en-US" sz="24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236318"/>
                  </a:ext>
                </a:extLst>
              </a:tr>
              <a:tr h="816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Frequency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Counts term frequencies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Bayesian models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Most frequent words not always most informative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82335"/>
                  </a:ext>
                </a:extLst>
              </a:tr>
              <a:tr h="816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One-Hot Encoding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Binarizes term occurrence (0, 1)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Neural networks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All words equidistant, so normalization extra important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192507"/>
                  </a:ext>
                </a:extLst>
              </a:tr>
              <a:tr h="11788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TF–IDF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Normalizes term frequencies across documents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General purpose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Moderately frequent terms may not be representative of document topics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2576"/>
                  </a:ext>
                </a:extLst>
              </a:tr>
              <a:tr h="1306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Distributed Representations</a:t>
                      </a:r>
                      <a:endParaRPr lang="en-US" sz="24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Context-based, continuous term similarity encoding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Modeling more complex relationships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Performance intensive; difficult to scale without additional tools (e.g., </a:t>
                      </a:r>
                      <a:r>
                        <a:rPr lang="en-US" sz="1800" u="none" strike="noStrike" dirty="0" err="1">
                          <a:effectLst/>
                        </a:rPr>
                        <a:t>Tensorflow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2974" marR="2974" marT="297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652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098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82" y="261232"/>
            <a:ext cx="8229600" cy="1367568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Encoding Documents as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4ABDA-A296-8645-9E3E-9F45F287B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842950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450"/>
            <a:ext cx="8229600" cy="1326342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Token Frequency as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Vector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D8E00-9AB7-334E-8C12-C6C70F0C5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876668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38535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E07F1-4CCB-7F4C-A31E-F734BDB9F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5980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26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38535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TF-IDF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108A1-0069-454D-819F-619C9E634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4" y="1916832"/>
            <a:ext cx="842950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30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38535"/>
          </a:xfrm>
        </p:spPr>
        <p:txBody>
          <a:bodyPr/>
          <a:lstStyle/>
          <a:p>
            <a:r>
              <a:rPr lang="en-US" sz="5000" dirty="0">
                <a:solidFill>
                  <a:schemeClr val="accent1"/>
                </a:solidFill>
              </a:rPr>
              <a:t>Distributed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C75F7-BA7C-DE4F-AC01-9E80A218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6409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5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51216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Pipelines for Text Vectorization and Feature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75B71-433C-A443-9603-9D39705B3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20535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7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656185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Feature Unions for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Branching Vectorization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EA2A8-5EA4-1B4B-8ED7-8ED3B954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5" y="2132856"/>
            <a:ext cx="846334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098E-E1F1-644E-B644-5C123CF1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3853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Feature Extraction and Union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6E00-199C-264C-87BE-86FBF5F5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16816-964E-D342-A28E-9D472932C912}"/>
              </a:ext>
            </a:extLst>
          </p:cNvPr>
          <p:cNvSpPr txBox="1"/>
          <p:nvPr/>
        </p:nvSpPr>
        <p:spPr>
          <a:xfrm>
            <a:off x="899592" y="6567155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Benjamin Bengfort, Rebecca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Bilbro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Tony Ojeda (2018), Applied Text Analysis with Python, O'Reilly Media.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29CA1-C09D-3740-8856-192F03A6F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0" y="1412776"/>
            <a:ext cx="8475632" cy="49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2020/09/17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人工智慧文本分析課程介紹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(Course Orientation on Artificial Intelligence for Text Analytics)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2020/09/24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文本分析的基礎：自然語言處理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(Foundations of Text Analytics: Natural Language Processing; NLP)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3 2020/10/01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2020/10/08 Python</a:t>
            </a:r>
            <a:r>
              <a:rPr lang="zh-TW" altLang="en-US" sz="2400" dirty="0"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(Python for Natural Language Processing)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2020/10/15 </a:t>
            </a:r>
            <a:r>
              <a:rPr lang="zh-TW" altLang="en-US" sz="2400" dirty="0">
                <a:latin typeface="Calibri" charset="0"/>
                <a:ea typeface="標楷體" charset="-120"/>
              </a:rPr>
              <a:t>處理和理解文本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(Processing and Understanding Text)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6 2020/10/22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文本表達特徵工程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(Feature Engineering for Text Representation)</a:t>
            </a:r>
            <a:endParaRPr lang="en-US" altLang="zh-TW" sz="23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1F16B-897D-4C4D-927E-17E79C39A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73"/>
            <a:ext cx="9144000" cy="5310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A74A94-1FA8-4147-A68E-FFFCDFCDC77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795434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C23435-C167-1043-A4D3-88A19481F1B2}"/>
              </a:ext>
            </a:extLst>
          </p:cNvPr>
          <p:cNvSpPr/>
          <p:nvPr/>
        </p:nvSpPr>
        <p:spPr>
          <a:xfrm>
            <a:off x="233772" y="870967"/>
            <a:ext cx="8676456" cy="5078313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corpus = 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'The sky is blue and beautiful.'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'Love this blue and beautiful sky!'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'The quick brown fox jumps over the lazy dog.'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"A king's breakfast has sausages, ham, bacon, eggs, toast and beans"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'I love green eggs, ham, sausages and bacon!'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'The brown fox is quick and the blue dog is lazy!'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'The sky is very blue and the sky is very beautiful today'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'The dog is lazy but the brown fox is quick!'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labels = 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'weather'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'weather'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'animals'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'food'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'food'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'animals'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'weather'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'animals'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corpus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np.array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(corpus)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({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'Document'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corpus, 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'Category'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labels})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[[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'Document'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'Category'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]]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7EC93-D0C1-8B4F-9C3C-3700553F9E2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9941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072643-A301-3842-918B-0A23480AF5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6192" y="1874392"/>
          <a:ext cx="8411616" cy="4594556"/>
        </p:xfrm>
        <a:graphic>
          <a:graphicData uri="http://schemas.openxmlformats.org/drawingml/2006/table">
            <a:tbl>
              <a:tblPr/>
              <a:tblGrid>
                <a:gridCol w="634181">
                  <a:extLst>
                    <a:ext uri="{9D8B030D-6E8A-4147-A177-3AD203B41FA5}">
                      <a16:colId xmlns:a16="http://schemas.microsoft.com/office/drawing/2014/main" val="2422317959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3704353578"/>
                    </a:ext>
                  </a:extLst>
                </a:gridCol>
                <a:gridCol w="1152699">
                  <a:extLst>
                    <a:ext uri="{9D8B030D-6E8A-4147-A177-3AD203B41FA5}">
                      <a16:colId xmlns:a16="http://schemas.microsoft.com/office/drawing/2014/main" val="400179600"/>
                    </a:ext>
                  </a:extLst>
                </a:gridCol>
              </a:tblGrid>
              <a:tr h="274301">
                <a:tc>
                  <a:txBody>
                    <a:bodyPr/>
                    <a:lstStyle/>
                    <a:p>
                      <a:pPr algn="r"/>
                      <a:endParaRPr lang="en-US" sz="1800" b="1">
                        <a:effectLst/>
                      </a:endParaRP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</a:rPr>
                        <a:t>Document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>
                          <a:effectLst/>
                        </a:rPr>
                        <a:t>Category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97771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0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The sky is blue and beautiful.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weather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984289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1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Love this blue and beautiful sky!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weather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42680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2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The quick brown fox jumps over the lazy dog.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animals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430940"/>
                  </a:ext>
                </a:extLst>
              </a:tr>
              <a:tr h="685752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3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A king's breakfast has sausages, ham, bacon, eggs, toast and beans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food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800159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4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I love green eggs, ham, sausages and bacon!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food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81020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5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The brown fox is quick and the blue dog is lazy!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animals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44826"/>
                  </a:ext>
                </a:extLst>
              </a:tr>
              <a:tr h="685752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6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The sky is very blue and the sky is very beautiful today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effectLst/>
                        </a:rPr>
                        <a:t>weather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669805"/>
                  </a:ext>
                </a:extLst>
              </a:tr>
              <a:tr h="480026">
                <a:tc>
                  <a:txBody>
                    <a:bodyPr/>
                    <a:lstStyle/>
                    <a:p>
                      <a:pPr fontAlgn="ctr"/>
                      <a:r>
                        <a:rPr lang="en-US" sz="1800" b="1">
                          <a:effectLst/>
                        </a:rPr>
                        <a:t>7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The dog is lazy but the brown fox is quick!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animals</a:t>
                      </a:r>
                    </a:p>
                  </a:txBody>
                  <a:tcPr marL="68575" marR="68575" marT="34288" marB="342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9617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A17973A-B813-A14B-A5CB-35E6DBEE3C16}"/>
              </a:ext>
            </a:extLst>
          </p:cNvPr>
          <p:cNvSpPr/>
          <p:nvPr/>
        </p:nvSpPr>
        <p:spPr>
          <a:xfrm>
            <a:off x="225686" y="192261"/>
            <a:ext cx="8692628" cy="1631216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corpus =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np.array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(corpus)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({</a:t>
            </a:r>
            <a:r>
              <a:rPr lang="en-US" sz="2000" b="1" dirty="0">
                <a:solidFill>
                  <a:srgbClr val="A31515"/>
                </a:solidFill>
                <a:latin typeface="Courier New" panose="02070309020205020404" pitchFamily="49" charset="0"/>
              </a:rPr>
              <a:t>'Document'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: corpus, </a:t>
            </a:r>
          </a:p>
          <a:p>
            <a:r>
              <a:rPr lang="en-US" sz="2000" b="1" dirty="0">
                <a:solidFill>
                  <a:srgbClr val="A31515"/>
                </a:solidFill>
                <a:latin typeface="Courier New" panose="02070309020205020404" pitchFamily="49" charset="0"/>
              </a:rPr>
              <a:t>'Category'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: labels})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[[</a:t>
            </a:r>
            <a:r>
              <a:rPr lang="en-US" sz="2000" b="1" dirty="0">
                <a:solidFill>
                  <a:srgbClr val="A31515"/>
                </a:solidFill>
                <a:latin typeface="Courier New" panose="02070309020205020404" pitchFamily="49" charset="0"/>
              </a:rPr>
              <a:t>'Document'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A31515"/>
                </a:solidFill>
                <a:latin typeface="Courier New" panose="02070309020205020404" pitchFamily="49" charset="0"/>
              </a:rPr>
              <a:t>'Category'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]]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82E79-38C3-294B-90A2-EE3C879D0FD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352471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BE17A0-AC85-BE4D-898D-FF53A97AB704}"/>
              </a:ext>
            </a:extLst>
          </p:cNvPr>
          <p:cNvSpPr/>
          <p:nvPr/>
        </p:nvSpPr>
        <p:spPr>
          <a:xfrm>
            <a:off x="178420" y="548680"/>
            <a:ext cx="8858076" cy="563231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wpt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nltk.WordPunctTokenizer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stop_words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nltk.corpus.stopwords.words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</a:rPr>
              <a:t>english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95E26"/>
                </a:solidFill>
                <a:latin typeface="Courier New" panose="02070309020205020404" pitchFamily="49" charset="0"/>
              </a:rPr>
              <a:t>normalize_document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1080"/>
                </a:solidFill>
                <a:latin typeface="Courier New" panose="02070309020205020404" pitchFamily="49" charset="0"/>
              </a:rPr>
              <a:t>doc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):</a:t>
            </a: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lower case and remove special characters\whitespaces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doc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re.sub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(r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'[^a-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</a:rPr>
              <a:t>zA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-Z\s]'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doc,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re.I|re.A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doc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doc.lower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doc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doc.strip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tokenize document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tokens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wpt.tokenize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(doc)</a:t>
            </a: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filter 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</a:rPr>
              <a:t>stopwords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 out of document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filtered_tokens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[token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token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tokens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token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stop_words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re-create document from filtered tokens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doc =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 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.join(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filtered_tokens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doc</a:t>
            </a:r>
          </a:p>
          <a:p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normalize_corpus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np.vectorize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normalize_document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norm_corpus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normalize_corpus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(corpus)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norm_corpus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115BC-584E-A448-A21F-F1D11016E25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4309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252F5-38A5-574C-BC99-BAB16DBD01E9}"/>
              </a:ext>
            </a:extLst>
          </p:cNvPr>
          <p:cNvSpPr/>
          <p:nvPr/>
        </p:nvSpPr>
        <p:spPr>
          <a:xfrm>
            <a:off x="575556" y="548680"/>
            <a:ext cx="8244916" cy="147732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sklearn.feature_extraction.text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CountVectorizer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get bag of words features in sparse format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cv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CountVectorizer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cv.fit_transform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norm_corpus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9AFFEA-9AB9-9C44-B190-9511FEFE5E03}"/>
              </a:ext>
            </a:extLst>
          </p:cNvPr>
          <p:cNvSpPr/>
          <p:nvPr/>
        </p:nvSpPr>
        <p:spPr>
          <a:xfrm>
            <a:off x="588132" y="2204864"/>
            <a:ext cx="8244916" cy="64633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view non-zero feature positions in the sparse matrix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5F96C-6449-7740-9DB7-50ACE7830C38}"/>
              </a:ext>
            </a:extLst>
          </p:cNvPr>
          <p:cNvSpPr/>
          <p:nvPr/>
        </p:nvSpPr>
        <p:spPr>
          <a:xfrm>
            <a:off x="575556" y="3068960"/>
            <a:ext cx="8244916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view dense representation 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warning might give a memory error if data is too big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cv_matrix.toarray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DDD6C-0AC1-EC45-BCC2-D551D441D92B}"/>
              </a:ext>
            </a:extLst>
          </p:cNvPr>
          <p:cNvSpPr/>
          <p:nvPr/>
        </p:nvSpPr>
        <p:spPr>
          <a:xfrm>
            <a:off x="588132" y="4365104"/>
            <a:ext cx="823234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array([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1, 1, 0, 0, 0, 0, 0, 0, 0, 0, 0, 0, 0, 0, 0, 1, 0,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1, 1, 0, 0, 0, 0, 0, 0, 0, 0, 0, 0, 1, 0, 0, 1, 0,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0, 0, 0, 1, 1, 0, 1, 0, 0, 1, 0, 1, 0, 1, 0, 0, 0,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[1, 1, 0, 0, 1, 0, 0, 1, 0, 0, 1, 0, 1, 0, 0, 0, 1, 0, 1,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[1, 0, 0, 0, 0, 0, 0, 1, 0, 1, 1, 0, 0, 0, 1, 0, 1, 0, 0,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0, 1, 0, 1, 1, 0, 1, 0, 0, 0, 0, 1, 0, 1, 0, 0, 0, 0],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1, 1, 0, 0, 0, 0, 0, 0, 0, 0, 0, 0, 0, 0, 0, 2, 0, 1], </a:t>
            </a:r>
            <a:b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</a:br>
            <a:r>
              <a:rPr lang="en-US" sz="1400" dirty="0">
                <a:solidFill>
                  <a:srgbClr val="212121"/>
                </a:solidFill>
                <a:latin typeface="Courier New" panose="02070309020205020404" pitchFamily="49" charset="0"/>
              </a:rPr>
              <a:t>[0, 0, 0, 0, 0, 1, 1, 0, 1, 0, 0, 0, 0, 1, 0, 1, 0, 0, 0, 0]])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1A3591-2AF7-5D40-B8F2-3DC1C5641CB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40046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3E5178-ABD9-A341-85FC-7176B3078341}"/>
              </a:ext>
            </a:extLst>
          </p:cNvPr>
          <p:cNvSpPr/>
          <p:nvPr/>
        </p:nvSpPr>
        <p:spPr>
          <a:xfrm>
            <a:off x="467544" y="332656"/>
            <a:ext cx="8352928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get all unique words in the corpus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vocab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cv.get_feature_names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 show document feature vectors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cv_matrix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columns=vocab)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7659A7-A2A6-9640-8515-FF30D4DC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8676456" cy="2754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F5F7BB-CCD0-5A41-8789-4EAD0E9AE1B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46298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2ACB3-8255-0347-BC28-74616732A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482"/>
            <a:ext cx="9144000" cy="3617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822F36-F8F7-494F-B3E8-CBB3ED89609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16654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86549-E9D7-414A-8B0E-0D609C43F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034"/>
            <a:ext cx="9144000" cy="3485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277D29-03E7-B24E-85D1-CA8C01F5817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81440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CC44C-00A0-F940-8049-1D3D9BE6A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369"/>
            <a:ext cx="9144000" cy="36332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9DBAE1-9781-5E43-BF13-CF285B9E7E0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325120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2B246-C857-C243-9800-93E0C092A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1104900"/>
            <a:ext cx="7708900" cy="464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E50C98-8CA6-DE4C-9907-13F357DB054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9693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2020/10/29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(Case Study on Artificial Intelligence for Text Analytics 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8 2020/11/05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文本分類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Classification)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2020/11/12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文本摘要和主題模型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Summarization and Topic Models)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10 2020/11/19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2020/11/26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文本相似度和分群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(Text Similarity and Clustering)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2020/12/03 </a:t>
            </a:r>
            <a:r>
              <a:rPr lang="zh-TW" altLang="en-US" sz="2400" dirty="0">
                <a:latin typeface="Calibri" charset="0"/>
                <a:ea typeface="標楷體" charset="-120"/>
              </a:rPr>
              <a:t>語意分析和命名實體識別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latin typeface="Calibri" charset="0"/>
                <a:ea typeface="標楷體" charset="-120"/>
              </a:rPr>
              <a:t>(Semantic Analysis and Named Entity Recognition; NER)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0A8D2-1ADC-0B4E-BE8D-51B58C298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54100"/>
            <a:ext cx="6553200" cy="474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0C4A91-1188-454D-B778-C4B3DCE96ED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577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A4CE3-E95F-184E-B03A-BCAFD6FA2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793750"/>
            <a:ext cx="8445500" cy="5270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5D08A7-7DE1-CF46-B990-87CA478D4AB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732907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11496-E6A5-FC49-A9DF-DE1C7D7B2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100"/>
            <a:ext cx="8839200" cy="5257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31CD04-4116-AF4E-BB97-F9EC3D4518D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981269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CD6C9-28B8-9043-96E0-64278B92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100"/>
            <a:ext cx="9144000" cy="2061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FD2FF-032F-194B-9671-6FF136D920F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5493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F63B1-ABC5-FC4E-820C-0B1A1DFD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47700"/>
            <a:ext cx="8509000" cy="5562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DA311F-F43E-D241-9AEA-FF62EF1EBF41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61477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C4F72-8D1F-1246-8FDC-D20F0C3DF3FB}"/>
              </a:ext>
            </a:extLst>
          </p:cNvPr>
          <p:cNvSpPr/>
          <p:nvPr/>
        </p:nvSpPr>
        <p:spPr>
          <a:xfrm>
            <a:off x="106934" y="692696"/>
            <a:ext cx="8857554" cy="550920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gensim.models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word2vec</a:t>
            </a: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tokenize sentences in corpus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wpt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nltk.WordPunctTokenizer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tokenized_corpus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[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wpt.tokenize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(document)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document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norm_bible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Set values for various parameters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feature_size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100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Word vector dimensionality 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window_context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30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Context window size 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min_word_count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Minimum word count 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sample = 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1e-3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</a:t>
            </a:r>
            <a:r>
              <a:rPr lang="en-US" sz="1600" dirty="0" err="1">
                <a:solidFill>
                  <a:srgbClr val="008000"/>
                </a:solidFill>
                <a:latin typeface="Courier New" panose="02070309020205020404" pitchFamily="49" charset="0"/>
              </a:rPr>
              <a:t>Downsample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 setting for frequent words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w2v_model = word2vec.Word2Vec(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tokenized_corpus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size=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feature_size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window=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window_context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min_count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min_word_count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sample=sample, </a:t>
            </a:r>
            <a:r>
              <a:rPr lang="en-US" sz="1600" dirty="0" err="1">
                <a:solidFill>
                  <a:srgbClr val="795E26"/>
                </a:solidFill>
                <a:latin typeface="Courier New" panose="02070309020205020404" pitchFamily="49" charset="0"/>
              </a:rPr>
              <a:t>iter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50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b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# view similar words based on </a:t>
            </a:r>
            <a:r>
              <a:rPr lang="en-US" sz="1600" dirty="0" err="1">
                <a:solidFill>
                  <a:srgbClr val="008000"/>
                </a:solidFill>
                <a:latin typeface="Courier New" panose="02070309020205020404" pitchFamily="49" charset="0"/>
              </a:rPr>
              <a:t>gensim's</a:t>
            </a:r>
            <a:r>
              <a:rPr lang="en-US" sz="1600" dirty="0">
                <a:solidFill>
                  <a:srgbClr val="008000"/>
                </a:solidFill>
                <a:latin typeface="Courier New" panose="02070309020205020404" pitchFamily="49" charset="0"/>
              </a:rPr>
              <a:t> model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similar_words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= {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search_term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: [item[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] </a:t>
            </a:r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item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w2v_model.wv.most_similar([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search_term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topn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600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)]</a:t>
            </a:r>
          </a:p>
          <a:p>
            <a:r>
              <a:rPr lang="en-US" sz="1600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search_term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 [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'god'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 err="1">
                <a:solidFill>
                  <a:srgbClr val="A31515"/>
                </a:solidFill>
                <a:latin typeface="Courier New" panose="02070309020205020404" pitchFamily="49" charset="0"/>
              </a:rPr>
              <a:t>jesus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 err="1">
                <a:solidFill>
                  <a:srgbClr val="A31515"/>
                </a:solidFill>
                <a:latin typeface="Courier New" panose="02070309020205020404" pitchFamily="49" charset="0"/>
              </a:rPr>
              <a:t>noah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 err="1">
                <a:solidFill>
                  <a:srgbClr val="A31515"/>
                </a:solidFill>
                <a:latin typeface="Courier New" panose="02070309020205020404" pitchFamily="49" charset="0"/>
              </a:rPr>
              <a:t>egypt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'john'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'gospel'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 err="1">
                <a:solidFill>
                  <a:srgbClr val="A31515"/>
                </a:solidFill>
                <a:latin typeface="Courier New" panose="02070309020205020404" pitchFamily="49" charset="0"/>
              </a:rPr>
              <a:t>moses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600" dirty="0">
                <a:solidFill>
                  <a:srgbClr val="A31515"/>
                </a:solidFill>
                <a:latin typeface="Courier New" panose="02070309020205020404" pitchFamily="49" charset="0"/>
              </a:rPr>
              <a:t>'famine'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</a:rPr>
              <a:t>]}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similar_words</a:t>
            </a:r>
            <a:endParaRPr lang="en-US" sz="1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F45B2-9B2E-E142-A5ED-9C11600678A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154713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F2A8D-1E97-B94B-BCDC-C1BCCB2FA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493"/>
            <a:ext cx="9144000" cy="50970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50BA01-C701-9D4B-90B7-4B4FC74FB51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62194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42FFD-F3F4-DC4B-B95D-EF130CB3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314"/>
            <a:ext cx="9144000" cy="4441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9A530B-68FA-2E44-BF1D-4E178AAF8A4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177788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C31452-1354-1040-BCA2-6BF388DCA090}"/>
              </a:ext>
            </a:extLst>
          </p:cNvPr>
          <p:cNvSpPr/>
          <p:nvPr/>
        </p:nvSpPr>
        <p:spPr>
          <a:xfrm>
            <a:off x="467544" y="3068960"/>
            <a:ext cx="8208912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{'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egypt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': ['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egyptians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'pharaoh', 'bondage', 'flowing', 'rod'], 'famine': ['pestilence', 'peril', 'deaths',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morever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'sword'], 'god': ['lord', 'worldly', 'soberly', 'reasonable', 'unto'], 'gospel': ['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christ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'faith', 'repentance', 'sufferings', 'afflictions'],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jesus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': ['peter',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messias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'immediately', 'apostles', 'synagogue'], 'john': ['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james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baptist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devine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'peter',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simon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'],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moses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': ['congregation',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elisheba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naashon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joshua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'children'],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noah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': ['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shem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japheth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'ham',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noe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', '</a:t>
            </a:r>
            <a:r>
              <a:rPr lang="en-US" dirty="0" err="1">
                <a:solidFill>
                  <a:srgbClr val="212121"/>
                </a:solidFill>
                <a:latin typeface="Courier New" panose="02070309020205020404" pitchFamily="49" charset="0"/>
              </a:rPr>
              <a:t>hoglah</a:t>
            </a:r>
            <a:r>
              <a:rPr lang="en-US" dirty="0">
                <a:solidFill>
                  <a:srgbClr val="212121"/>
                </a:solidFill>
                <a:latin typeface="Courier New" panose="02070309020205020404" pitchFamily="49" charset="0"/>
              </a:rPr>
              <a:t>']}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06AA2-ADC3-2B47-A285-2DF8E7579CED}"/>
              </a:ext>
            </a:extLst>
          </p:cNvPr>
          <p:cNvSpPr/>
          <p:nvPr/>
        </p:nvSpPr>
        <p:spPr>
          <a:xfrm>
            <a:off x="480616" y="1196752"/>
            <a:ext cx="8195840" cy="369332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w2v_model.wv.most_similar([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search_term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topn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)]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D6911-4569-B544-8CE1-15339B06E58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221308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0F716-7CC5-5147-BFAB-E4784800B20C}"/>
              </a:ext>
            </a:extLst>
          </p:cNvPr>
          <p:cNvSpPr/>
          <p:nvPr/>
        </p:nvSpPr>
        <p:spPr>
          <a:xfrm>
            <a:off x="467544" y="980728"/>
            <a:ext cx="8424936" cy="480131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sklearn.decomposition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PCA</a:t>
            </a:r>
          </a:p>
          <a:p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pca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PCA(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n_components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random_state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pcs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pca.fit_transform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(w2v_feature_array)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labels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ap.labels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_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categories = </a:t>
            </a:r>
            <a:r>
              <a:rPr lang="en-US" dirty="0">
                <a:solidFill>
                  <a:srgbClr val="267F99"/>
                </a:solidFill>
                <a:latin typeface="Courier New" panose="02070309020205020404" pitchFamily="49" charset="0"/>
              </a:rPr>
              <a:t>list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corpus_df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'Category'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plt.figure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figsize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))</a:t>
            </a:r>
          </a:p>
          <a:p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in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95E26"/>
                </a:solidFill>
                <a:latin typeface="Courier New" panose="020703090202050204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(labels)):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label = labels[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color =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'orange'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label ==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'blue'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label ==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'green'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annotation_label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categories[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x, y = pcs[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plt.scatter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(x, y, c=color,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edgecolors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'k'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plt.annotate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annotation_label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xy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=(x+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1e-4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y+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1e-3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xytext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textcoords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'offset points'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84E8AF-C103-DE42-BD0F-DE4FA638DC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32104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13 2020/12/10 </a:t>
            </a:r>
            <a:r>
              <a:rPr lang="zh-TW" altLang="en-US" sz="2400" dirty="0">
                <a:latin typeface="Calibri" charset="0"/>
                <a:ea typeface="標楷體" charset="-120"/>
              </a:rPr>
              <a:t>情感分析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(Sentiment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2020/12/17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Text Analytics II)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2020/12/24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深度學習和通用句子嵌入模型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(Deep Learning and Universal Sentence-Embedding Models)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2020/12/31 </a:t>
            </a:r>
            <a:r>
              <a:rPr lang="zh-TW" altLang="en-US" sz="2400" dirty="0">
                <a:latin typeface="Calibri" charset="0"/>
                <a:ea typeface="標楷體" charset="-120"/>
              </a:rPr>
              <a:t>問答系統與對話系統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(Question Answering and Dialogue Systems)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17 2021/01/07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18 2021/01/14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  <a:endParaRPr lang="en-US" altLang="zh-TW" sz="2200" dirty="0">
              <a:solidFill>
                <a:schemeClr val="accent6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0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05F04-2F1A-8D4F-8038-16907FE1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955976" cy="5472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71FE-CE92-8E4D-BB23-802C8466262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64222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F502-30B3-364F-A451-1E54AEF9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Pre-training of Deep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Bidirectional Transformers for Language Understanding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D0B72-E9A0-3D48-A61F-55793D25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77265-B989-7140-BADC-7D6D7BF47F8E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8D653-11FC-8B48-B349-CACD866D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3387948"/>
            <a:ext cx="8013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1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809930" cy="121014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Bidirectional Encoder Representations from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C8BEA-6A5E-744D-B9E5-C86A1E73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916832"/>
            <a:ext cx="89789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73CF9F-E599-C743-8BD4-F3F9DC7FB07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2ECC-3CA8-F747-A59C-23881BD515DF}"/>
              </a:ext>
            </a:extLst>
          </p:cNvPr>
          <p:cNvSpPr/>
          <p:nvPr/>
        </p:nvSpPr>
        <p:spPr>
          <a:xfrm>
            <a:off x="323529" y="4696216"/>
            <a:ext cx="878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BERT</a:t>
            </a:r>
            <a:r>
              <a:rPr lang="en-US" dirty="0"/>
              <a:t> uses a bidirectional Transformer. </a:t>
            </a:r>
          </a:p>
          <a:p>
            <a:r>
              <a:rPr lang="en-US" b="1" dirty="0" err="1"/>
              <a:t>OpenAI</a:t>
            </a:r>
            <a:r>
              <a:rPr lang="en-US" b="1" dirty="0"/>
              <a:t> GPT </a:t>
            </a:r>
            <a:r>
              <a:rPr lang="en-US" dirty="0"/>
              <a:t>uses a left-to-right Transformer. </a:t>
            </a:r>
          </a:p>
          <a:p>
            <a:r>
              <a:rPr lang="en-US" b="1" dirty="0" err="1"/>
              <a:t>ELMo</a:t>
            </a:r>
            <a:r>
              <a:rPr lang="en-US" b="1" dirty="0"/>
              <a:t> </a:t>
            </a:r>
            <a:r>
              <a:rPr lang="en-US" dirty="0"/>
              <a:t>uses the concatenation of independently trained left-to-right and right- to-left LSTM to generate features for downstream tasks. </a:t>
            </a:r>
          </a:p>
          <a:p>
            <a:r>
              <a:rPr lang="en-US" dirty="0"/>
              <a:t>Among three, only BERT representations are jointly conditioned on both left and right context in all layers.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AC9BA-11CF-C94F-A127-D75C74770EA4}"/>
              </a:ext>
            </a:extLst>
          </p:cNvPr>
          <p:cNvSpPr/>
          <p:nvPr/>
        </p:nvSpPr>
        <p:spPr>
          <a:xfrm>
            <a:off x="2339752" y="4104092"/>
            <a:ext cx="492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Pre-training model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094499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input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9E83A-EC1A-4440-A4A8-120294AEA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88616"/>
            <a:ext cx="8926706" cy="2637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C734A0-E971-364A-89BD-07158AE4D81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6BDA7-C9FF-CF49-BC9A-A180C76AAAC7}"/>
              </a:ext>
            </a:extLst>
          </p:cNvPr>
          <p:cNvSpPr/>
          <p:nvPr/>
        </p:nvSpPr>
        <p:spPr>
          <a:xfrm>
            <a:off x="551307" y="5473543"/>
            <a:ext cx="8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input embeddings is the sum of the token embeddings, the segmentation embeddings and the position embeddings.</a:t>
            </a:r>
          </a:p>
        </p:txBody>
      </p:sp>
    </p:spTree>
    <p:extLst>
      <p:ext uri="{BB962C8B-B14F-4D97-AF65-F5344CB8AC3E}">
        <p14:creationId xmlns:p14="http://schemas.microsoft.com/office/powerpoint/2010/main" val="3760862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39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2726796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General Language Understanding Evaluation  (GLUE) benchmark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GLUE 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9618-4A68-434E-A3BC-C424C112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194855"/>
            <a:ext cx="8978900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CB0C3F-DCEC-4F4C-96F7-69500CBF64B4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85092-FA5B-BE41-B7A4-761AA64E6A83}"/>
              </a:ext>
            </a:extLst>
          </p:cNvPr>
          <p:cNvSpPr/>
          <p:nvPr/>
        </p:nvSpPr>
        <p:spPr>
          <a:xfrm>
            <a:off x="2411760" y="4368799"/>
            <a:ext cx="61006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MNLI</a:t>
            </a:r>
            <a:r>
              <a:rPr lang="en-US" sz="1600" dirty="0"/>
              <a:t>: Multi-Genre Natural Language Inference</a:t>
            </a:r>
          </a:p>
          <a:p>
            <a:r>
              <a:rPr lang="en-US" sz="1600" b="1" dirty="0"/>
              <a:t>QQP</a:t>
            </a:r>
            <a:r>
              <a:rPr lang="en-US" sz="1600" dirty="0"/>
              <a:t>: Quora Question Pairs</a:t>
            </a:r>
          </a:p>
          <a:p>
            <a:r>
              <a:rPr lang="en-US" sz="1600" b="1" dirty="0"/>
              <a:t>QNLI</a:t>
            </a:r>
            <a:r>
              <a:rPr lang="en-US" sz="1600" dirty="0"/>
              <a:t>: Question Natural Language Inference </a:t>
            </a:r>
          </a:p>
          <a:p>
            <a:r>
              <a:rPr lang="en-US" sz="1600" b="1" dirty="0"/>
              <a:t>SST-2</a:t>
            </a:r>
            <a:r>
              <a:rPr lang="en-US" sz="1600" dirty="0"/>
              <a:t>: The Stanford Sentiment Treebank</a:t>
            </a:r>
          </a:p>
          <a:p>
            <a:r>
              <a:rPr lang="en-US" sz="1600" b="1" dirty="0" err="1"/>
              <a:t>CoLA</a:t>
            </a:r>
            <a:r>
              <a:rPr lang="en-US" sz="1600" dirty="0"/>
              <a:t>: The Corpus of Linguistic Acceptability </a:t>
            </a:r>
          </a:p>
          <a:p>
            <a:r>
              <a:rPr lang="en-US" sz="1600" b="1" dirty="0" err="1"/>
              <a:t>STS-B</a:t>
            </a:r>
            <a:r>
              <a:rPr lang="en-US" sz="1600" dirty="0" err="1"/>
              <a:t>:The</a:t>
            </a:r>
            <a:r>
              <a:rPr lang="en-US" sz="1600" dirty="0"/>
              <a:t> Semantic Textual Similarity Benchmark</a:t>
            </a:r>
          </a:p>
          <a:p>
            <a:r>
              <a:rPr lang="en-US" sz="1600" b="1" dirty="0"/>
              <a:t>MRPC</a:t>
            </a:r>
            <a:r>
              <a:rPr lang="en-US" sz="1600" dirty="0"/>
              <a:t>: Microsoft Research Paraphrase Corpus</a:t>
            </a:r>
          </a:p>
          <a:p>
            <a:r>
              <a:rPr lang="en-US" sz="1600" b="1" dirty="0"/>
              <a:t>RTE</a:t>
            </a:r>
            <a:r>
              <a:rPr lang="en-US" sz="1600" dirty="0"/>
              <a:t>: Recognizing Textual Entailment</a:t>
            </a:r>
          </a:p>
        </p:txBody>
      </p:sp>
    </p:spTree>
    <p:extLst>
      <p:ext uri="{BB962C8B-B14F-4D97-AF65-F5344CB8AC3E}">
        <p14:creationId xmlns:p14="http://schemas.microsoft.com/office/powerpoint/2010/main" val="2884544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17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94166" y="6472758"/>
            <a:ext cx="715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Bojanowski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Piotr, Edouard Grave, Armand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Joulin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Tomas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"Enriching word vectors with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subword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information."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arXiv:1607.04606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(2016).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710" y="6212086"/>
            <a:ext cx="7974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https://github.com/facebookresearch/fastText/blob/master/pretrained-vectors.md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025001" y="1084124"/>
            <a:ext cx="53480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Pre-trained word vectors</a:t>
            </a:r>
          </a:p>
          <a:p>
            <a:pPr algn="ctr"/>
            <a:r>
              <a:rPr lang="en-US" sz="3200" dirty="0"/>
              <a:t>Word2Vec</a:t>
            </a:r>
          </a:p>
          <a:p>
            <a:pPr algn="ctr"/>
            <a:r>
              <a:rPr lang="en-US" sz="3200" dirty="0" err="1"/>
              <a:t>wiki.zh.vec</a:t>
            </a:r>
            <a:r>
              <a:rPr lang="en-US" sz="3200" dirty="0"/>
              <a:t> (861MB)</a:t>
            </a:r>
          </a:p>
          <a:p>
            <a:pPr algn="ctr"/>
            <a:r>
              <a:rPr lang="is-IS" sz="3200" dirty="0"/>
              <a:t>332647 word </a:t>
            </a:r>
          </a:p>
          <a:p>
            <a:pPr algn="ctr"/>
            <a:r>
              <a:rPr lang="is-IS" sz="3200" dirty="0"/>
              <a:t>300 vec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57200" y="3673251"/>
            <a:ext cx="8506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Pre-trained word vectors </a:t>
            </a:r>
            <a:r>
              <a:rPr lang="en-US" sz="2800" dirty="0"/>
              <a:t>for 90 languages, </a:t>
            </a:r>
            <a:br>
              <a:rPr lang="en-US" sz="2800" dirty="0"/>
            </a:br>
            <a:r>
              <a:rPr lang="en-US" sz="2800" dirty="0"/>
              <a:t>trained on </a:t>
            </a:r>
            <a:r>
              <a:rPr lang="en-US" sz="2800" dirty="0">
                <a:solidFill>
                  <a:srgbClr val="FF0000"/>
                </a:solidFill>
              </a:rPr>
              <a:t>Wikipedia</a:t>
            </a:r>
            <a:r>
              <a:rPr lang="en-US" sz="2800" dirty="0"/>
              <a:t> using </a:t>
            </a:r>
            <a:r>
              <a:rPr lang="en-US" sz="2800" dirty="0" err="1">
                <a:solidFill>
                  <a:srgbClr val="FF0000"/>
                </a:solidFill>
              </a:rPr>
              <a:t>fastText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These vectors in </a:t>
            </a:r>
            <a:r>
              <a:rPr lang="en-US" sz="2800" dirty="0">
                <a:solidFill>
                  <a:srgbClr val="FF0000"/>
                </a:solidFill>
              </a:rPr>
              <a:t>dimension 300 </a:t>
            </a:r>
            <a:r>
              <a:rPr lang="en-US" sz="2800" dirty="0"/>
              <a:t>were obtained using the </a:t>
            </a:r>
            <a:r>
              <a:rPr lang="en-US" sz="2800" dirty="0">
                <a:solidFill>
                  <a:srgbClr val="FF0000"/>
                </a:solidFill>
              </a:rPr>
              <a:t>skip-gram model </a:t>
            </a:r>
            <a:r>
              <a:rPr lang="en-US" sz="2800" dirty="0"/>
              <a:t>with default parameters.</a:t>
            </a:r>
          </a:p>
        </p:txBody>
      </p:sp>
    </p:spTree>
    <p:extLst>
      <p:ext uri="{BB962C8B-B14F-4D97-AF65-F5344CB8AC3E}">
        <p14:creationId xmlns:p14="http://schemas.microsoft.com/office/powerpoint/2010/main" val="3700463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r>
              <a:rPr lang="en-US" dirty="0">
                <a:solidFill>
                  <a:schemeClr val="accent1"/>
                </a:solidFill>
              </a:rPr>
              <a:t> Word2Vec: </a:t>
            </a:r>
            <a:r>
              <a:rPr lang="nl-NL" dirty="0" err="1">
                <a:solidFill>
                  <a:schemeClr val="accent1"/>
                </a:solidFill>
              </a:rPr>
              <a:t>wiki.zh.vec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br>
              <a:rPr lang="nl-NL" dirty="0"/>
            </a:br>
            <a:r>
              <a:rPr lang="nl-NL" sz="2400" dirty="0"/>
              <a:t>(861MB) (332647 word 300 </a:t>
            </a:r>
            <a:r>
              <a:rPr lang="nl-NL" sz="2400" dirty="0" err="1"/>
              <a:t>vec</a:t>
            </a:r>
            <a:r>
              <a:rPr lang="nl-NL" sz="2400" dirty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" y="1700808"/>
            <a:ext cx="9144000" cy="490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6675" y="6602823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https://github.com/facebookresearch/fastText/blob/master/pretrained-vectors.md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37" y="2448577"/>
            <a:ext cx="1835983" cy="4149080"/>
          </a:xfrm>
          <a:prstGeom prst="rect">
            <a:avLst/>
          </a:prstGeom>
        </p:spPr>
      </p:pic>
      <p:sp>
        <p:nvSpPr>
          <p:cNvPr id="9" name="圓角矩形 19"/>
          <p:cNvSpPr/>
          <p:nvPr/>
        </p:nvSpPr>
        <p:spPr>
          <a:xfrm>
            <a:off x="7352926" y="5940811"/>
            <a:ext cx="315418" cy="15248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26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5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 in LSTM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8" y="706102"/>
            <a:ext cx="8458200" cy="5891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598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://avisingh599.github.io/deeplearning/visual-qa/</a:t>
            </a:r>
          </a:p>
        </p:txBody>
      </p:sp>
    </p:spTree>
    <p:extLst>
      <p:ext uri="{BB962C8B-B14F-4D97-AF65-F5344CB8AC3E}">
        <p14:creationId xmlns:p14="http://schemas.microsoft.com/office/powerpoint/2010/main" val="79332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Traditional Feature Engineering for Text Data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Bag of Words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Bag of N-Grams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TF-IDF Model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Advanced Word Embeddings with Deep Learning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Word2Vec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Robust Word2Vec Models with </a:t>
            </a:r>
            <a:r>
              <a:rPr lang="en-US" altLang="zh-TW" sz="3200" dirty="0" err="1">
                <a:latin typeface="Calibri" charset="0"/>
                <a:ea typeface="MS PGothic" charset="-128"/>
              </a:rPr>
              <a:t>Gensim</a:t>
            </a:r>
            <a:endParaRPr lang="en-US" altLang="zh-TW" sz="3200" dirty="0">
              <a:latin typeface="Calibri" charset="0"/>
              <a:ea typeface="MS PGothic" charset="-128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 err="1">
                <a:latin typeface="Calibri" charset="0"/>
                <a:ea typeface="MS PGothic" charset="-128"/>
              </a:rPr>
              <a:t>GloVe</a:t>
            </a:r>
            <a:r>
              <a:rPr lang="en-US" altLang="zh-TW" sz="3200" dirty="0">
                <a:latin typeface="Calibri" charset="0"/>
                <a:ea typeface="MS PGothic" charset="-128"/>
              </a:rPr>
              <a:t>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 err="1">
                <a:latin typeface="Calibri" charset="0"/>
                <a:ea typeface="MS PGothic" charset="-128"/>
              </a:rPr>
              <a:t>FastText</a:t>
            </a:r>
            <a:r>
              <a:rPr lang="en-US" altLang="zh-TW" sz="3200" dirty="0">
                <a:latin typeface="Calibri" charset="0"/>
                <a:ea typeface="MS PGothic" charset="-128"/>
              </a:rPr>
              <a:t> Model</a:t>
            </a:r>
            <a:endParaRPr lang="en-US" altLang="zh-TW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00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28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1440514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83159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533262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9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50776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157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521006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86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3CDE-32C3-7F4F-9991-062603D7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Transfer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B6D8-77AC-344B-8D70-0DFD724D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20CFA-972A-1744-838C-129B3213D331}"/>
              </a:ext>
            </a:extLst>
          </p:cNvPr>
          <p:cNvSpPr/>
          <p:nvPr/>
        </p:nvSpPr>
        <p:spPr>
          <a:xfrm>
            <a:off x="863588" y="6196697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Sebastian Ruder, Matthew E. Peters,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Swabha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Swayamdipta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Thomas Wolf (2019),  "Transfer learning in natural language processing." In Proceedings of the 2019 Conference of the North American Chapter of the Association for Computational Linguistics: Tutorials, pp. 15-18.</a:t>
            </a:r>
          </a:p>
        </p:txBody>
      </p:sp>
    </p:spTree>
    <p:extLst>
      <p:ext uri="{BB962C8B-B14F-4D97-AF65-F5344CB8AC3E}">
        <p14:creationId xmlns:p14="http://schemas.microsoft.com/office/powerpoint/2010/main" val="3059563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178107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Feature Engineering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Representation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35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60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Traditional Feature Engineering for Text Data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Bag of Words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Bag of N-Grams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TF-IDF Model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Advanced Word Embeddings with Deep Learning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Word2Vec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>
                <a:latin typeface="Calibri" charset="0"/>
                <a:ea typeface="MS PGothic" charset="-128"/>
              </a:rPr>
              <a:t>Robust Word2Vec Models with </a:t>
            </a:r>
            <a:r>
              <a:rPr lang="en-US" altLang="zh-TW" sz="3200" dirty="0" err="1">
                <a:latin typeface="Calibri" charset="0"/>
                <a:ea typeface="MS PGothic" charset="-128"/>
              </a:rPr>
              <a:t>Gensim</a:t>
            </a:r>
            <a:endParaRPr lang="en-US" altLang="zh-TW" sz="3200" dirty="0">
              <a:latin typeface="Calibri" charset="0"/>
              <a:ea typeface="MS PGothic" charset="-128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 err="1">
                <a:latin typeface="Calibri" charset="0"/>
                <a:ea typeface="MS PGothic" charset="-128"/>
              </a:rPr>
              <a:t>GloVe</a:t>
            </a:r>
            <a:r>
              <a:rPr lang="en-US" altLang="zh-TW" sz="3200" dirty="0">
                <a:latin typeface="Calibri" charset="0"/>
                <a:ea typeface="MS PGothic" charset="-128"/>
              </a:rPr>
              <a:t> Model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3200" dirty="0" err="1">
                <a:latin typeface="Calibri" charset="0"/>
                <a:ea typeface="MS PGothic" charset="-128"/>
              </a:rPr>
              <a:t>FastText</a:t>
            </a:r>
            <a:r>
              <a:rPr lang="en-US" altLang="zh-TW" sz="3200" dirty="0">
                <a:latin typeface="Calibri" charset="0"/>
                <a:ea typeface="MS PGothic" charset="-128"/>
              </a:rPr>
              <a:t> Model</a:t>
            </a:r>
            <a:endParaRPr lang="en-US" altLang="zh-TW" sz="3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52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28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28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2800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28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2800" dirty="0">
                <a:latin typeface="Calibri" charset="0"/>
                <a:ea typeface="標楷體" charset="-120"/>
              </a:rPr>
              <a:t>. </a:t>
            </a:r>
            <a:r>
              <a:rPr lang="en-US" altLang="zh-TW" sz="24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2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28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28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2800" dirty="0">
                <a:latin typeface="Calibri" charset="0"/>
                <a:ea typeface="標楷體" charset="-120"/>
              </a:rPr>
              <a:t>, and Tony Ojeda (2018), Applied Text Analysis with Python, </a:t>
            </a:r>
            <a:br>
              <a:rPr lang="en-US" altLang="zh-TW" sz="2800" dirty="0">
                <a:latin typeface="Calibri" charset="0"/>
                <a:ea typeface="標楷體" charset="-120"/>
              </a:rPr>
            </a:br>
            <a:r>
              <a:rPr lang="en-US" altLang="zh-TW" sz="2800" dirty="0">
                <a:latin typeface="Calibri" charset="0"/>
                <a:ea typeface="標楷體" charset="-120"/>
              </a:rPr>
              <a:t>O'Reilly Media.</a:t>
            </a:r>
            <a:br>
              <a:rPr lang="en-US" altLang="zh-TW" sz="2800" dirty="0">
                <a:latin typeface="Calibri" charset="0"/>
                <a:ea typeface="標楷體" charset="-120"/>
              </a:rPr>
            </a:br>
            <a:r>
              <a:rPr lang="en-US" sz="1800" dirty="0">
                <a:hlinkClick r:id="rId3"/>
              </a:rPr>
              <a:t>https://www.oreilly.com/library/view/applied-text-analysis/9781491963036/</a:t>
            </a:r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61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42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188053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472802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03164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14152</TotalTime>
  <Words>3645</Words>
  <Application>Microsoft Macintosh PowerPoint</Application>
  <PresentationFormat>On-screen Show (4:3)</PresentationFormat>
  <Paragraphs>391</Paragraphs>
  <Slides>61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DFKai-SB</vt:lpstr>
      <vt:lpstr>DFKai-SB</vt:lpstr>
      <vt:lpstr>Inherit</vt:lpstr>
      <vt:lpstr>MS PGothic</vt:lpstr>
      <vt:lpstr>新細明體</vt:lpstr>
      <vt:lpstr>Arial</vt:lpstr>
      <vt:lpstr>Calibri</vt:lpstr>
      <vt:lpstr>Courier New</vt:lpstr>
      <vt:lpstr>Times New Roman</vt:lpstr>
      <vt:lpstr>Office 佈景主題</vt:lpstr>
      <vt:lpstr>人工智慧文本分析  (AI for Text Analytics) </vt:lpstr>
      <vt:lpstr>PowerPoint Presentation</vt:lpstr>
      <vt:lpstr>PowerPoint Presentation</vt:lpstr>
      <vt:lpstr>PowerPoint Presentation</vt:lpstr>
      <vt:lpstr>Outline</vt:lpstr>
      <vt:lpstr>Feature Engineering  for  Text Representation</vt:lpstr>
      <vt:lpstr>NLP</vt:lpstr>
      <vt:lpstr>Modern NLP Pipeline</vt:lpstr>
      <vt:lpstr>Modern NLP Pipeline</vt:lpstr>
      <vt:lpstr>Deep Learning NLP</vt:lpstr>
      <vt:lpstr>Overview of  Text Vectorization Methods</vt:lpstr>
      <vt:lpstr>Encoding Documents as Vectors</vt:lpstr>
      <vt:lpstr>Token Frequency as  Vector Encoding</vt:lpstr>
      <vt:lpstr>One-hot Encoding</vt:lpstr>
      <vt:lpstr>TF-IDF Encoding</vt:lpstr>
      <vt:lpstr>Distributed Representation</vt:lpstr>
      <vt:lpstr>Pipelines for Text Vectorization and Feature Extraction</vt:lpstr>
      <vt:lpstr>Feature Unions for  Branching Vectorization</vt:lpstr>
      <vt:lpstr>Feature Extraction and Union</vt:lpstr>
      <vt:lpstr>Python in Google Colab (Python101)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BERT:  Pre-training of Deep  Bidirectional Transformers for Language Understanding</vt:lpstr>
      <vt:lpstr>BERT Bidirectional Encoder Representations from Transformers</vt:lpstr>
      <vt:lpstr>BERT input representation</vt:lpstr>
      <vt:lpstr>BERT Sequence-level tasks</vt:lpstr>
      <vt:lpstr>BERT Token-level tasks</vt:lpstr>
      <vt:lpstr>General Language Understanding Evaluation  (GLUE) benchmark  GLUE Test results</vt:lpstr>
      <vt:lpstr>Facebook Research FastText</vt:lpstr>
      <vt:lpstr>Facebook Research FastText Word2Vec: wiki.zh.vec  (861MB) (332647 word 300 vec)</vt:lpstr>
      <vt:lpstr>Word Embeddings in LSTM RNN</vt:lpstr>
      <vt:lpstr>Transformer (Attention is All You Need)  (Vaswani et al., 2017)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Pre-trained Language Model (PLM)</vt:lpstr>
      <vt:lpstr>Turing Natural Language Generation (T-NLG) </vt:lpstr>
      <vt:lpstr>Transformers State-of-the-art Natural Language Processing for TensorFlow 2.0 and PyTorch</vt:lpstr>
      <vt:lpstr>Transfer Learning  in Natural Language Processing</vt:lpstr>
      <vt:lpstr>NLP Benchmark Datasets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 (Artificial Intelligence for Text Analytics)</dc:title>
  <dc:subject>人工智慧文本分析 (Artificial Intelligence for Text Analytics)</dc:subject>
  <dc:creator>MYDAY</dc:creator>
  <cp:keywords>人工智慧, 文本分析, Artificial Intelligence, Text Analytics</cp:keywords>
  <dc:description>人工智慧文本分析 (Artificial Intelligence for Text Analytics)</dc:description>
  <cp:lastModifiedBy>Microsoft Office User</cp:lastModifiedBy>
  <cp:revision>906</cp:revision>
  <cp:lastPrinted>2020-10-21T03:17:54Z</cp:lastPrinted>
  <dcterms:created xsi:type="dcterms:W3CDTF">2011-02-14T23:24:00Z</dcterms:created>
  <dcterms:modified xsi:type="dcterms:W3CDTF">2020-10-21T03:18:09Z</dcterms:modified>
  <cp:category/>
</cp:coreProperties>
</file>