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handoutMasterIdLst>
    <p:handoutMasterId r:id="rId138"/>
  </p:handoutMasterIdLst>
  <p:sldIdLst>
    <p:sldId id="848" r:id="rId2"/>
    <p:sldId id="832" r:id="rId3"/>
    <p:sldId id="1823" r:id="rId4"/>
    <p:sldId id="849" r:id="rId5"/>
    <p:sldId id="850" r:id="rId6"/>
    <p:sldId id="851" r:id="rId7"/>
    <p:sldId id="852" r:id="rId8"/>
    <p:sldId id="853" r:id="rId9"/>
    <p:sldId id="854" r:id="rId10"/>
    <p:sldId id="981" r:id="rId11"/>
    <p:sldId id="982" r:id="rId12"/>
    <p:sldId id="857" r:id="rId13"/>
    <p:sldId id="858" r:id="rId14"/>
    <p:sldId id="859" r:id="rId15"/>
    <p:sldId id="860" r:id="rId16"/>
    <p:sldId id="861" r:id="rId17"/>
    <p:sldId id="862" r:id="rId18"/>
    <p:sldId id="863" r:id="rId19"/>
    <p:sldId id="864" r:id="rId20"/>
    <p:sldId id="865" r:id="rId21"/>
    <p:sldId id="866" r:id="rId22"/>
    <p:sldId id="867" r:id="rId23"/>
    <p:sldId id="868" r:id="rId24"/>
    <p:sldId id="869" r:id="rId25"/>
    <p:sldId id="870" r:id="rId26"/>
    <p:sldId id="871" r:id="rId27"/>
    <p:sldId id="872" r:id="rId28"/>
    <p:sldId id="873" r:id="rId29"/>
    <p:sldId id="874" r:id="rId30"/>
    <p:sldId id="875" r:id="rId31"/>
    <p:sldId id="876" r:id="rId32"/>
    <p:sldId id="877" r:id="rId33"/>
    <p:sldId id="878" r:id="rId34"/>
    <p:sldId id="879" r:id="rId35"/>
    <p:sldId id="880" r:id="rId36"/>
    <p:sldId id="881" r:id="rId37"/>
    <p:sldId id="882" r:id="rId38"/>
    <p:sldId id="883" r:id="rId39"/>
    <p:sldId id="884" r:id="rId40"/>
    <p:sldId id="885" r:id="rId41"/>
    <p:sldId id="886" r:id="rId42"/>
    <p:sldId id="887" r:id="rId43"/>
    <p:sldId id="888" r:id="rId44"/>
    <p:sldId id="889" r:id="rId45"/>
    <p:sldId id="890" r:id="rId46"/>
    <p:sldId id="891" r:id="rId47"/>
    <p:sldId id="892" r:id="rId48"/>
    <p:sldId id="893" r:id="rId49"/>
    <p:sldId id="894" r:id="rId50"/>
    <p:sldId id="895" r:id="rId51"/>
    <p:sldId id="896" r:id="rId52"/>
    <p:sldId id="897" r:id="rId53"/>
    <p:sldId id="898" r:id="rId54"/>
    <p:sldId id="899" r:id="rId55"/>
    <p:sldId id="900" r:id="rId56"/>
    <p:sldId id="901" r:id="rId57"/>
    <p:sldId id="902" r:id="rId58"/>
    <p:sldId id="903" r:id="rId59"/>
    <p:sldId id="904" r:id="rId60"/>
    <p:sldId id="905" r:id="rId61"/>
    <p:sldId id="906" r:id="rId62"/>
    <p:sldId id="907" r:id="rId63"/>
    <p:sldId id="908" r:id="rId64"/>
    <p:sldId id="909" r:id="rId65"/>
    <p:sldId id="910" r:id="rId66"/>
    <p:sldId id="911" r:id="rId67"/>
    <p:sldId id="983" r:id="rId68"/>
    <p:sldId id="913" r:id="rId69"/>
    <p:sldId id="914" r:id="rId70"/>
    <p:sldId id="915" r:id="rId71"/>
    <p:sldId id="916" r:id="rId72"/>
    <p:sldId id="917" r:id="rId73"/>
    <p:sldId id="918" r:id="rId74"/>
    <p:sldId id="919" r:id="rId75"/>
    <p:sldId id="920" r:id="rId76"/>
    <p:sldId id="921" r:id="rId77"/>
    <p:sldId id="922" r:id="rId78"/>
    <p:sldId id="923" r:id="rId79"/>
    <p:sldId id="924" r:id="rId80"/>
    <p:sldId id="925" r:id="rId81"/>
    <p:sldId id="926" r:id="rId82"/>
    <p:sldId id="927" r:id="rId83"/>
    <p:sldId id="928" r:id="rId84"/>
    <p:sldId id="929" r:id="rId85"/>
    <p:sldId id="930" r:id="rId86"/>
    <p:sldId id="931" r:id="rId87"/>
    <p:sldId id="932" r:id="rId88"/>
    <p:sldId id="933" r:id="rId89"/>
    <p:sldId id="934" r:id="rId90"/>
    <p:sldId id="935" r:id="rId91"/>
    <p:sldId id="936" r:id="rId92"/>
    <p:sldId id="937" r:id="rId93"/>
    <p:sldId id="938" r:id="rId94"/>
    <p:sldId id="939" r:id="rId95"/>
    <p:sldId id="940" r:id="rId96"/>
    <p:sldId id="941" r:id="rId97"/>
    <p:sldId id="942" r:id="rId98"/>
    <p:sldId id="943" r:id="rId99"/>
    <p:sldId id="944" r:id="rId100"/>
    <p:sldId id="945" r:id="rId101"/>
    <p:sldId id="946" r:id="rId102"/>
    <p:sldId id="947" r:id="rId103"/>
    <p:sldId id="948" r:id="rId104"/>
    <p:sldId id="949" r:id="rId105"/>
    <p:sldId id="950" r:id="rId106"/>
    <p:sldId id="951" r:id="rId107"/>
    <p:sldId id="952" r:id="rId108"/>
    <p:sldId id="953" r:id="rId109"/>
    <p:sldId id="954" r:id="rId110"/>
    <p:sldId id="955" r:id="rId111"/>
    <p:sldId id="956" r:id="rId112"/>
    <p:sldId id="957" r:id="rId113"/>
    <p:sldId id="958" r:id="rId114"/>
    <p:sldId id="959" r:id="rId115"/>
    <p:sldId id="960" r:id="rId116"/>
    <p:sldId id="961" r:id="rId117"/>
    <p:sldId id="962" r:id="rId118"/>
    <p:sldId id="963" r:id="rId119"/>
    <p:sldId id="964" r:id="rId120"/>
    <p:sldId id="965" r:id="rId121"/>
    <p:sldId id="966" r:id="rId122"/>
    <p:sldId id="967" r:id="rId123"/>
    <p:sldId id="968" r:id="rId124"/>
    <p:sldId id="969" r:id="rId125"/>
    <p:sldId id="970" r:id="rId126"/>
    <p:sldId id="971" r:id="rId127"/>
    <p:sldId id="972" r:id="rId128"/>
    <p:sldId id="973" r:id="rId129"/>
    <p:sldId id="974" r:id="rId130"/>
    <p:sldId id="975" r:id="rId131"/>
    <p:sldId id="976" r:id="rId132"/>
    <p:sldId id="977" r:id="rId133"/>
    <p:sldId id="978" r:id="rId134"/>
    <p:sldId id="979" r:id="rId135"/>
    <p:sldId id="980" r:id="rId13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/>
    <p:restoredTop sz="95645"/>
  </p:normalViewPr>
  <p:slideViewPr>
    <p:cSldViewPr>
      <p:cViewPr varScale="1">
        <p:scale>
          <a:sx n="85" d="100"/>
          <a:sy n="85" d="100"/>
        </p:scale>
        <p:origin x="184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4506884-B449-4A42-8360-913D542277A4}" type="datetimeFigureOut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748860-24BA-4345-B2A0-E99BA9C2971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613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08EEAF3-F626-B946-BE4F-401868C71B7D}" type="datetimeFigureOut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5545BF1C-37C4-064A-89BA-6BE682330AC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2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6A7D-72E0-1943-9819-29699B3A97E0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7458DDC-CBD3-D544-88E5-8554C1604D6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4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89DF-59E5-CE47-99B8-99A0AA72D6B5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12DF5-A8D0-894F-BAE0-9D3DD30AC5A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35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9E10-5172-1046-B0FE-097F11F95DC3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908BF-D4A8-F447-BB48-2BA869CAEF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03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103A-881E-D747-99E2-18797C6B4756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008237F-23CD-E54D-BDBA-FE95A073E4E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67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6A11-4F79-5747-A673-C9FBE11B4965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8CE9-6562-3C45-9F0A-172816C073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2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7289-0E89-C146-8F3B-675C6D5EDF60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0104D-DECE-DC45-A731-DA616ADCD8A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2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994-B044-D644-A285-B966077C6CBB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DA18A-9135-4641-8066-75948E6185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48FF-81CB-0248-A082-D147ED4C5FFD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FBDD2-B031-E049-9773-B6E8F26C7D0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48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C36A-9434-704C-A412-A33ACBB3C3FE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1B68E-F589-964F-B0F2-4F9B2730E06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2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3891-4CB1-4A44-AF32-83FECD638587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E8DC0-446F-ED4E-AD96-0BEBF6C9807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7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3DA3-08DE-0040-817B-41EC4D06CA29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734BC-E372-4C46-BB7E-ED14D343649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9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9C59BCE-0AFE-C54E-A2C3-5B8CD118F3F3}" type="datetime1">
              <a:rPr lang="zh-TW" altLang="en-US"/>
              <a:pPr>
                <a:defRPr/>
              </a:pPr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A7BC89D-3624-424E-AB98-5C0186B71BE1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il.tku.edu.tw/myday/teaching.htm" TargetMode="External"/><Relationship Id="rId2" Type="http://schemas.openxmlformats.org/officeDocument/2006/relationships/hyperlink" Target="http://mail.tku.edu.tw/myday/resources/BDM/Data/EM_Data.zip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15888"/>
            <a:ext cx="8423275" cy="1150937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Big Data Mining</a:t>
            </a:r>
            <a:b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sz="3600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巨量資料探勘</a:t>
            </a:r>
            <a:endParaRPr lang="zh-TW" altLang="en-US" sz="3600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507B4-136C-DD40-87D8-CDB1C3895CF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153147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1082DM09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MI4 (M2244) (2744)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>
                <a:solidFill>
                  <a:srgbClr val="7F7F7F"/>
                </a:solidFill>
              </a:rPr>
              <a:t> Tue  3, 4 (10:10-12:00) (B218)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076700"/>
            <a:ext cx="82073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</a:rPr>
              <a:t>2020-05-12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076700"/>
            <a:ext cx="11350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33375"/>
            <a:ext cx="1385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237648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sz="2000" b="1">
                <a:solidFill>
                  <a:srgbClr val="FF0000"/>
                </a:solidFill>
                <a:latin typeface="Calibri" charset="0"/>
              </a:rPr>
              <a:t>Tamkang University</a:t>
            </a:r>
            <a:endParaRPr kumimoji="0" lang="zh-TW" altLang="en-US" sz="20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9CAC5E2C-1011-9442-AB8F-24A112E03ECC}"/>
              </a:ext>
            </a:extLst>
          </p:cNvPr>
          <p:cNvSpPr txBox="1">
            <a:spLocks/>
          </p:cNvSpPr>
          <p:nvPr/>
        </p:nvSpPr>
        <p:spPr bwMode="auto">
          <a:xfrm>
            <a:off x="251520" y="1268760"/>
            <a:ext cx="8640960" cy="18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個案分析與實作四 </a:t>
            </a:r>
            <a:br>
              <a:rPr lang="en-US" altLang="zh-TW" sz="4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</a:br>
            <a:r>
              <a:rPr lang="en-US" altLang="zh-TW" sz="4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(SAS EM </a:t>
            </a:r>
            <a:r>
              <a:rPr lang="zh-TW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迴歸分析、類神經網路</a:t>
            </a:r>
            <a:r>
              <a:rPr lang="en-US" altLang="zh-TW" sz="4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)</a:t>
            </a:r>
            <a:r>
              <a:rPr lang="zh-TW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：</a:t>
            </a:r>
            <a:br>
              <a:rPr lang="en-US" altLang="zh-TW" sz="4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</a:br>
            <a:r>
              <a:rPr lang="en-US" altLang="zh-TW" sz="26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Case Study 4 (Regression Analysis, Artificial Neural Network using SAS EM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(SAS EM)  Case Study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 EM </a:t>
            </a:r>
            <a:r>
              <a:rPr lang="zh-TW" altLang="en-US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資料匯入</a:t>
            </a:r>
            <a:r>
              <a:rPr lang="en-US" altLang="zh-TW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4</a:t>
            </a:r>
            <a:r>
              <a:rPr lang="zh-TW" altLang="en-US" sz="4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步驟</a:t>
            </a:r>
            <a:endParaRPr lang="en-US" altLang="ja-JP" sz="48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1. </a:t>
            </a:r>
            <a:r>
              <a:rPr lang="zh-TW" altLang="en-US" sz="3200" dirty="0">
                <a:latin typeface="Calibri" charset="0"/>
                <a:ea typeface="標楷體" charset="-120"/>
              </a:rPr>
              <a:t>新增專案</a:t>
            </a:r>
            <a:r>
              <a:rPr lang="en-US" altLang="zh-TW" sz="3200" dirty="0">
                <a:latin typeface="Calibri" charset="0"/>
                <a:ea typeface="標楷體" charset="-120"/>
              </a:rPr>
              <a:t> (New Project)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2. </a:t>
            </a:r>
            <a:r>
              <a:rPr lang="zh-TW" altLang="en-US" sz="3200" dirty="0">
                <a:latin typeface="Calibri" charset="0"/>
                <a:ea typeface="標楷體" charset="-120"/>
              </a:rPr>
              <a:t>新增資料館</a:t>
            </a:r>
            <a:r>
              <a:rPr lang="en-US" altLang="zh-TW" sz="3200" dirty="0">
                <a:latin typeface="Calibri" charset="0"/>
                <a:ea typeface="標楷體" charset="-120"/>
              </a:rPr>
              <a:t> (New / Library)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3. </a:t>
            </a:r>
            <a:r>
              <a:rPr lang="zh-TW" altLang="en-US" sz="3200" dirty="0">
                <a:latin typeface="Calibri" charset="0"/>
                <a:ea typeface="標楷體" charset="-120"/>
              </a:rPr>
              <a:t>建立資料來源</a:t>
            </a:r>
            <a:r>
              <a:rPr lang="en-US" altLang="zh-TW" sz="3200" dirty="0">
                <a:latin typeface="Calibri" charset="0"/>
                <a:ea typeface="標楷體" charset="-120"/>
              </a:rPr>
              <a:t> (Create Data Source)</a:t>
            </a:r>
          </a:p>
          <a:p>
            <a:pPr lvl="1"/>
            <a:r>
              <a:rPr lang="en-US" altLang="zh-TW" sz="3200" dirty="0">
                <a:latin typeface="Calibri" charset="0"/>
                <a:ea typeface="標楷體" charset="-120"/>
              </a:rPr>
              <a:t>Step 4. </a:t>
            </a:r>
            <a:r>
              <a:rPr lang="zh-TW" altLang="en-US" sz="3200" dirty="0">
                <a:latin typeface="Calibri" charset="0"/>
                <a:ea typeface="標楷體" charset="-120"/>
              </a:rPr>
              <a:t>建立流程圖</a:t>
            </a:r>
            <a:r>
              <a:rPr lang="en-US" altLang="zh-TW" sz="3200" dirty="0">
                <a:latin typeface="Calibri" charset="0"/>
                <a:ea typeface="標楷體" charset="-120"/>
              </a:rPr>
              <a:t> (Create Diagram)</a:t>
            </a:r>
            <a:r>
              <a:rPr lang="en-US" altLang="ja-JP" sz="3200" dirty="0">
                <a:latin typeface="Calibri" charset="0"/>
                <a:ea typeface="標楷體" charset="-120"/>
              </a:rPr>
              <a:t>  </a:t>
            </a:r>
          </a:p>
          <a:p>
            <a:r>
              <a:rPr lang="en-US" altLang="zh-TW" sz="5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SAS EM SEMMA </a:t>
            </a:r>
            <a:r>
              <a:rPr lang="zh-TW" altLang="en-US" sz="5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建模流程</a:t>
            </a:r>
            <a:endParaRPr lang="en-US" altLang="zh-TW" sz="54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BD8095-0236-8946-B243-C680FBED58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520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3529602-9DBA-F44A-950C-7E5C6A9BBE4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5475" name="Picture 1" descr="Fullscreen_2014_4_30_上午10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59563" y="3141663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644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BE9361-50F2-4C42-8CA1-E22BC6A839B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6499" name="Picture 1" descr="Fullscreen_2014_4_30_上午10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484313"/>
            <a:ext cx="9144000" cy="10080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316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C0EFD81-1AB3-8040-B97E-96A047CC06C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7523" name="Picture 1" descr="Fullscreen_2014_4_30_上午10_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5359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3399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59113" y="4149725"/>
            <a:ext cx="360362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00338" y="4508500"/>
            <a:ext cx="503237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7528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</p:spTree>
    <p:extLst>
      <p:ext uri="{BB962C8B-B14F-4D97-AF65-F5344CB8AC3E}">
        <p14:creationId xmlns:p14="http://schemas.microsoft.com/office/powerpoint/2010/main" val="23082845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7C017D-A461-4C43-BE05-BF2BC2872E4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8547" name="Picture 1" descr="Fullscreen_2014_4_30_上午10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55875" y="3357563"/>
            <a:ext cx="936625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6" name="Straight Arrow Connector 5"/>
          <p:cNvCxnSpPr>
            <a:cxnSpLocks noChangeShapeType="1"/>
            <a:stCxn id="7" idx="2"/>
            <a:endCxn id="5" idx="0"/>
          </p:cNvCxnSpPr>
          <p:nvPr/>
        </p:nvCxnSpPr>
        <p:spPr bwMode="auto">
          <a:xfrm>
            <a:off x="2484438" y="1700213"/>
            <a:ext cx="539750" cy="16573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ounded Rectangle 6"/>
          <p:cNvSpPr/>
          <p:nvPr/>
        </p:nvSpPr>
        <p:spPr>
          <a:xfrm>
            <a:off x="2411413" y="1484313"/>
            <a:ext cx="1444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85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5359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59113" y="4149725"/>
            <a:ext cx="360362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0338" y="4508500"/>
            <a:ext cx="503237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8554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</p:spTree>
    <p:extLst>
      <p:ext uri="{BB962C8B-B14F-4D97-AF65-F5344CB8AC3E}">
        <p14:creationId xmlns:p14="http://schemas.microsoft.com/office/powerpoint/2010/main" val="37748704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763428-49E2-504C-B25C-FDC6CE6129B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9571" name="Picture 1" descr="Fullscreen_2014_4_30_上午10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925" y="3644900"/>
            <a:ext cx="1873250" cy="504825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55875" y="3284538"/>
            <a:ext cx="936625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856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50E06AD-B2F2-E54B-AAFE-D2AF87B6E39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0595" name="Picture 1" descr="Fullscreen_2014_4_30_上午10_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76700"/>
            <a:ext cx="53228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27313" y="4076700"/>
            <a:ext cx="5329237" cy="1368425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0598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925" y="3716338"/>
            <a:ext cx="1944688" cy="504825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279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DD5B9F-B593-7042-969F-BAE8FECDFAC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1619" name="Picture 1" descr="Fullscreen_2014_4_30_上午10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48038" y="4005263"/>
            <a:ext cx="1582737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270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75EC9C3-3690-3D48-BFFB-B8D5BD548C0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2643" name="Picture 1" descr="Fullscreen_2014_4_30_上午10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437063"/>
            <a:ext cx="720725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152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52B4B7-167B-0948-A8C7-76D7F964269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3667" name="Picture 1" descr="Fullscreen_2014_4_30_上午10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51500" y="4437063"/>
            <a:ext cx="433388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011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6FEC03-AE00-2A4B-8C0B-6F2FE10F390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114691" name="Title 1"/>
          <p:cNvSpPr txBox="1">
            <a:spLocks/>
          </p:cNvSpPr>
          <p:nvPr/>
        </p:nvSpPr>
        <p:spPr bwMode="auto">
          <a:xfrm>
            <a:off x="457200" y="444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樣本－資料分區</a:t>
            </a:r>
            <a:r>
              <a:rPr lang="en-US" altLang="zh-TW" sz="4000" b="1">
                <a:ea typeface="標楷體" charset="-120"/>
              </a:rPr>
              <a:t> </a:t>
            </a:r>
            <a:r>
              <a:rPr lang="en-US" altLang="zh-TW" b="1">
                <a:ea typeface="標楷體" charset="-120"/>
              </a:rPr>
              <a:t>(Data Partition) </a:t>
            </a:r>
            <a:r>
              <a:rPr lang="zh-TW" altLang="en-US" b="1">
                <a:ea typeface="標楷體" charset="-120"/>
              </a:rPr>
              <a:t>結果</a:t>
            </a:r>
            <a:endParaRPr lang="en-US" altLang="zh-TW" b="1">
              <a:ea typeface="標楷體" charset="-120"/>
            </a:endParaRPr>
          </a:p>
        </p:txBody>
      </p:sp>
      <p:pic>
        <p:nvPicPr>
          <p:cNvPr id="1146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962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E6BC37-2DC9-9242-A95F-242163794EB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0" y="646812"/>
            <a:ext cx="9145588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dirty="0">
                <a:latin typeface="+mj-lt"/>
              </a:rPr>
              <a:t>Download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b="1" dirty="0" err="1">
                <a:solidFill>
                  <a:srgbClr val="FF0000"/>
                </a:solidFill>
                <a:latin typeface="+mj-lt"/>
              </a:rPr>
              <a:t>EM_Data.zip</a:t>
            </a:r>
            <a:r>
              <a:rPr lang="en-US" altLang="zh-TW" sz="8800" dirty="0">
                <a:latin typeface="+mj-lt"/>
              </a:rPr>
              <a:t> </a:t>
            </a:r>
            <a:br>
              <a:rPr lang="en-US" altLang="zh-TW" sz="8800" dirty="0">
                <a:latin typeface="+mj-lt"/>
              </a:rPr>
            </a:br>
            <a:r>
              <a:rPr lang="en-US" altLang="zh-TW" sz="8800" dirty="0">
                <a:latin typeface="+mj-lt"/>
              </a:rPr>
              <a:t>[</a:t>
            </a:r>
            <a:r>
              <a:rPr lang="en-US" altLang="zh-TW" sz="8800" dirty="0" err="1">
                <a:latin typeface="+mj-lt"/>
              </a:rPr>
              <a:t>EM_Data</a:t>
            </a:r>
            <a:r>
              <a:rPr lang="en-US" altLang="zh-TW" sz="8800" dirty="0">
                <a:latin typeface="+mj-lt"/>
              </a:rPr>
              <a:t>]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8800" dirty="0">
                <a:latin typeface="+mj-lt"/>
              </a:rPr>
              <a:t>(SAS EM Datasets)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2400" dirty="0">
                <a:latin typeface="+mj-lt"/>
                <a:hlinkClick r:id="rId2"/>
              </a:rPr>
              <a:t>http://mail.tku.edu.tw/myday/resources/BDM/Data/EM_Data.zip</a:t>
            </a:r>
            <a:endParaRPr lang="en-US" altLang="zh-TW" sz="24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8" y="28004"/>
            <a:ext cx="6791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Arial" charset="0"/>
                <a:hlinkClick r:id="rId3"/>
              </a:rPr>
              <a:t>http://mail.tku.edu.tw/myday/teaching.htm</a:t>
            </a:r>
            <a:endParaRPr lang="en-US" altLang="zh-TW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9791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A34E841-50D4-0E40-AF43-64CCEE1E5F3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5715" name="Picture 2" descr="Fullscreen_2014_4_30_上午10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itle 1"/>
          <p:cNvSpPr txBox="1">
            <a:spLocks/>
          </p:cNvSpPr>
          <p:nvPr/>
        </p:nvSpPr>
        <p:spPr bwMode="auto">
          <a:xfrm>
            <a:off x="457200" y="-26988"/>
            <a:ext cx="8229600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>
                <a:ea typeface="標楷體" charset="-120"/>
              </a:rPr>
              <a:t>模型－決策樹</a:t>
            </a:r>
            <a:r>
              <a:rPr lang="en-US" altLang="zh-TW" sz="4000" b="1">
                <a:ea typeface="標楷體" charset="-120"/>
              </a:rPr>
              <a:t> (Decision Tree)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06813" y="3355975"/>
            <a:ext cx="936625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  <a:stCxn id="8" idx="2"/>
            <a:endCxn id="6" idx="0"/>
          </p:cNvCxnSpPr>
          <p:nvPr/>
        </p:nvCxnSpPr>
        <p:spPr bwMode="auto">
          <a:xfrm>
            <a:off x="2482850" y="1700213"/>
            <a:ext cx="1692275" cy="16557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ounded Rectangle 7"/>
          <p:cNvSpPr/>
          <p:nvPr/>
        </p:nvSpPr>
        <p:spPr>
          <a:xfrm>
            <a:off x="2411413" y="1484313"/>
            <a:ext cx="1444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572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157788"/>
            <a:ext cx="535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989263" y="5157788"/>
            <a:ext cx="358775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11638" y="551656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470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915354-DD1A-9947-96B1-B40CA5777C6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6739" name="Picture 1" descr="Fullscreen_2014_4_30_上午10_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157788"/>
            <a:ext cx="535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35375" y="3789363"/>
            <a:ext cx="1008063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  <a:stCxn id="8" idx="2"/>
            <a:endCxn id="6" idx="0"/>
          </p:cNvCxnSpPr>
          <p:nvPr/>
        </p:nvCxnSpPr>
        <p:spPr bwMode="auto">
          <a:xfrm flipH="1">
            <a:off x="4140200" y="1700213"/>
            <a:ext cx="179388" cy="20891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ounded Rectangle 7"/>
          <p:cNvSpPr/>
          <p:nvPr/>
        </p:nvSpPr>
        <p:spPr>
          <a:xfrm>
            <a:off x="4211638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00788" y="5157788"/>
            <a:ext cx="358775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11638" y="551656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6746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</p:spTree>
    <p:extLst>
      <p:ext uri="{BB962C8B-B14F-4D97-AF65-F5344CB8AC3E}">
        <p14:creationId xmlns:p14="http://schemas.microsoft.com/office/powerpoint/2010/main" val="16378886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39DAFA-6409-B943-858F-72D3719A723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7763" name="Picture 1" descr="Fullscreen_2014_4_30_上午10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pic>
        <p:nvPicPr>
          <p:cNvPr id="1177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84763"/>
            <a:ext cx="352901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Rectangle 7"/>
          <p:cNvSpPr>
            <a:spLocks noChangeArrowheads="1"/>
          </p:cNvSpPr>
          <p:nvPr/>
        </p:nvSpPr>
        <p:spPr bwMode="auto">
          <a:xfrm>
            <a:off x="6084888" y="4724400"/>
            <a:ext cx="2698750" cy="923925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迴歸模型建置參數設定</a:t>
            </a:r>
            <a:endParaRPr lang="en-US" altLang="zh-TW" sz="1800"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選取模型：逐步法</a:t>
            </a:r>
            <a:br>
              <a:rPr lang="en-US" altLang="zh-TW" sz="1800">
                <a:ea typeface="標楷體" charset="-120"/>
              </a:rPr>
            </a:br>
            <a:r>
              <a:rPr lang="zh-TW" altLang="en-US" sz="1800">
                <a:ea typeface="標楷體" charset="-120"/>
              </a:rPr>
              <a:t>進行變數篩選</a:t>
            </a:r>
            <a:endParaRPr lang="en-US" altLang="zh-TW" sz="1800">
              <a:ea typeface="標楷體" charset="-120"/>
            </a:endParaRPr>
          </a:p>
        </p:txBody>
      </p:sp>
      <p:pic>
        <p:nvPicPr>
          <p:cNvPr id="11776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365625"/>
            <a:ext cx="36718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411413" y="5084763"/>
            <a:ext cx="3600450" cy="1223962"/>
          </a:xfrm>
          <a:prstGeom prst="roundRect">
            <a:avLst>
              <a:gd name="adj" fmla="val 288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4941888"/>
            <a:ext cx="1908175" cy="863600"/>
          </a:xfrm>
          <a:prstGeom prst="roundRect">
            <a:avLst>
              <a:gd name="adj" fmla="val 288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602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95439F1-ECBC-0E47-834B-A4435331B7B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8787" name="Picture 1" descr="Fullscreen_2014_4_30_上午10_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4213" y="4724400"/>
            <a:ext cx="2232025" cy="1873250"/>
          </a:xfrm>
          <a:prstGeom prst="roundRect">
            <a:avLst>
              <a:gd name="adj" fmla="val 570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079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5BBB26C-722B-9B40-9740-AB0632E0AE7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19811" name="Picture 1" descr="Fullscreen_2014_4_30_上午10_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08400" y="3860800"/>
            <a:ext cx="935038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00563" y="4292600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853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B5890FC-A336-CA44-A260-560084FA07F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0835" name="Picture 1" descr="Fullscreen_2014_4_30_上午10_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437063"/>
            <a:ext cx="7207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430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C45BBE-5306-7E42-A6FE-A26DA51084E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1859" name="Picture 1" descr="Fullscreen_2014_4_30_上午10_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模型－迴歸</a:t>
            </a:r>
            <a:r>
              <a:rPr lang="en-US" altLang="zh-TW">
                <a:latin typeface="Calibri" charset="0"/>
                <a:ea typeface="標楷體" charset="-120"/>
              </a:rPr>
              <a:t> (Regression)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51500" y="4437063"/>
            <a:ext cx="433388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950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4D3CEB-2B63-D148-876C-68E5E5492F9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28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迴歸</a:t>
            </a:r>
            <a:r>
              <a:rPr lang="en-US" altLang="zh-TW">
                <a:latin typeface="Calibri" charset="0"/>
                <a:ea typeface="標楷體" charset="-120"/>
              </a:rPr>
              <a:t> (Regression)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67802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024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1D2D0DB-92A6-FF4C-A80E-793516B7E82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3907" name="Picture 1" descr="Fullscreen_2014_4_30_上午11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pic>
        <p:nvPicPr>
          <p:cNvPr id="12390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97438"/>
            <a:ext cx="535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651500" y="4897438"/>
            <a:ext cx="358775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638" y="525621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63938" y="4248150"/>
            <a:ext cx="1152525" cy="5048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>
            <a:cxnSpLocks noChangeShapeType="1"/>
            <a:stCxn id="11" idx="2"/>
            <a:endCxn id="9" idx="0"/>
          </p:cNvCxnSpPr>
          <p:nvPr/>
        </p:nvCxnSpPr>
        <p:spPr bwMode="auto">
          <a:xfrm>
            <a:off x="3959225" y="1655763"/>
            <a:ext cx="180975" cy="25923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ounded Rectangle 10"/>
          <p:cNvSpPr/>
          <p:nvPr/>
        </p:nvSpPr>
        <p:spPr>
          <a:xfrm>
            <a:off x="3851275" y="143986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040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DA98DA-EADA-1340-8FD2-E3A4D9818D2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4931" name="Picture 1" descr="Fullscreen_2014_4_30_上午11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35375" y="4365625"/>
            <a:ext cx="1008063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7463" y="3141663"/>
            <a:ext cx="1997076" cy="935037"/>
          </a:xfrm>
          <a:prstGeom prst="roundRect">
            <a:avLst>
              <a:gd name="adj" fmla="val 15012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63713" y="3644900"/>
            <a:ext cx="144462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20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490537"/>
          </a:xfrm>
        </p:spPr>
        <p:txBody>
          <a:bodyPr/>
          <a:lstStyle/>
          <a:p>
            <a:r>
              <a:rPr lang="en-US" altLang="zh-TW" sz="3600">
                <a:latin typeface="Calibri" charset="0"/>
                <a:ea typeface="標楷體" charset="-120"/>
              </a:rPr>
              <a:t>Upzip EM_Data.zip to C:\DATA\EM_Data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5B8FAB-7E4E-4A46-B010-D72407D84AE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4137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A3664DC-5F05-AE4D-97C5-F230140DA16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59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863"/>
            <a:ext cx="5588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04250" y="4581525"/>
            <a:ext cx="144463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08625" y="3068638"/>
            <a:ext cx="3635375" cy="3455987"/>
          </a:xfrm>
          <a:prstGeom prst="roundRect">
            <a:avLst>
              <a:gd name="adj" fmla="val 33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25" y="4868863"/>
            <a:ext cx="5473700" cy="1081087"/>
          </a:xfrm>
          <a:prstGeom prst="roundRect">
            <a:avLst>
              <a:gd name="adj" fmla="val 33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0063" y="4581525"/>
            <a:ext cx="3240087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35825" y="4868863"/>
            <a:ext cx="1512888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242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626224-308E-6D46-88BB-E59FDA84857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69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8625" y="3068638"/>
            <a:ext cx="3635375" cy="3455987"/>
          </a:xfrm>
          <a:prstGeom prst="roundRect">
            <a:avLst>
              <a:gd name="adj" fmla="val 33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35825" y="4508500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765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F8310A-11BC-DA4A-ADB8-46F19A8D3E0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8003" name="Picture 1" descr="Fullscreen_2014_4_30_上午11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itle 1"/>
          <p:cNvSpPr>
            <a:spLocks noGrp="1"/>
          </p:cNvSpPr>
          <p:nvPr>
            <p:ph type="title"/>
          </p:nvPr>
        </p:nvSpPr>
        <p:spPr>
          <a:xfrm>
            <a:off x="323850" y="1285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0" y="4292600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8530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200F10B-8CFF-6A47-9D3B-55B0D5B010D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29027" name="Picture 1" descr="Fullscreen_2014_4_30_上午11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48263" y="4581525"/>
            <a:ext cx="719137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924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451BF4-26D3-C443-8D8D-3290B44D815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0051" name="Picture 1" descr="Fullscreen_2014_4_30_上午11_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27763" y="4652963"/>
            <a:ext cx="5048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912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ADE21D-0871-5C44-8DD2-4FBA1AC63F0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10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63562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類神經網路</a:t>
            </a:r>
            <a:r>
              <a:rPr lang="en-US" altLang="zh-TW">
                <a:latin typeface="Calibri" charset="0"/>
                <a:ea typeface="標楷體" charset="-120"/>
              </a:rPr>
              <a:t> (Neural Network)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20990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585ACD-3CC4-8D44-8E2A-CFBE9F76877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2099" name="Picture 1" descr="Fullscreen_2014_4_30_上午11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53975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03575" y="5229225"/>
            <a:ext cx="360363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00563" y="5516563"/>
            <a:ext cx="576262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2103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76825" y="3789363"/>
            <a:ext cx="1008063" cy="43338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>
            <a:cxnSpLocks noChangeShapeType="1"/>
            <a:stCxn id="12" idx="2"/>
            <a:endCxn id="10" idx="0"/>
          </p:cNvCxnSpPr>
          <p:nvPr/>
        </p:nvCxnSpPr>
        <p:spPr bwMode="auto">
          <a:xfrm>
            <a:off x="2592388" y="1700213"/>
            <a:ext cx="2987675" cy="20891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ounded Rectangle 11"/>
          <p:cNvSpPr/>
          <p:nvPr/>
        </p:nvSpPr>
        <p:spPr>
          <a:xfrm>
            <a:off x="2484438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101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0C23CE-6AAC-A24C-B4C8-02715AD1F3B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3123" name="Picture 1" descr="Fullscreen_2014_4_30_上午11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40425" y="4365625"/>
            <a:ext cx="1584325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596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46726B-BBB2-6B45-8CDC-58E0F9DF29D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4147" name="Picture 1" descr="Fullscreen_2014_4_30_上午11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00788" y="5013325"/>
            <a:ext cx="7921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087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51AED8F-3288-F84C-946A-959EA617537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5171" name="Picture 1" descr="Fullscreen_2014_4_30_上午11_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72072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評估－模型比較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(Model Comparison)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64388" y="4941888"/>
            <a:ext cx="4318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6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062288"/>
            <a:ext cx="108743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05050"/>
            <a:ext cx="524351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655762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VMware Horizon View Client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softcloud.tku.edu.tw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SAS Enterprise Miner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DAF742C-D165-B24D-B85E-88FBD6E66C4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3213100"/>
            <a:ext cx="1636713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5"/>
          <p:cNvSpPr/>
          <p:nvPr/>
        </p:nvSpPr>
        <p:spPr>
          <a:xfrm>
            <a:off x="215900" y="2889250"/>
            <a:ext cx="1295400" cy="2124075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5"/>
          <p:cNvSpPr/>
          <p:nvPr/>
        </p:nvSpPr>
        <p:spPr>
          <a:xfrm>
            <a:off x="1800225" y="2932113"/>
            <a:ext cx="1152525" cy="1144587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7118350" y="3228975"/>
            <a:ext cx="1557338" cy="1954213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557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A726C3-12D6-424F-8B03-DF2FC597034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61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12032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5CEA37D-5627-2C4F-92E9-582952816C8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13721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 sz="3200">
                <a:latin typeface="Calibri" charset="0"/>
                <a:ea typeface="標楷體" charset="-120"/>
              </a:rPr>
              <a:t>結果：</a:t>
            </a:r>
            <a:r>
              <a:rPr lang="en-US" altLang="ja-JP" sz="3200">
                <a:latin typeface="Calibri" charset="0"/>
                <a:ea typeface="標楷體" charset="-120"/>
              </a:rPr>
              <a:t>ROC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  <p:pic>
        <p:nvPicPr>
          <p:cNvPr id="1372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45425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0BEA8A-F856-C84B-865F-9217022CDD9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82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18422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D8572A-FCDF-B041-9F62-BC7306C2477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39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60931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2746F4-08ED-1A40-85AA-2A78EBDD735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134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40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跨模型比較</a:t>
            </a:r>
            <a:r>
              <a:rPr lang="en-US" altLang="zh-TW" sz="3200">
                <a:latin typeface="Calibri" charset="0"/>
                <a:ea typeface="標楷體" charset="-120"/>
              </a:rPr>
              <a:t>(Model Comparison) </a:t>
            </a:r>
            <a:r>
              <a:rPr lang="zh-TW" altLang="en-US">
                <a:latin typeface="Calibri" charset="0"/>
                <a:ea typeface="標楷體" charset="-120"/>
              </a:rPr>
              <a:t>結果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44751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資料採礦運用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: 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以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SAS Enterprise Miner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為工具，</a:t>
            </a:r>
            <a:b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李淑娟，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2015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，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SAS</a:t>
            </a:r>
            <a:r>
              <a:rPr lang="zh-TW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賽仕電腦軟體</a:t>
            </a:r>
            <a:endParaRPr lang="en-US" altLang="zh-TW">
              <a:latin typeface="Calibri" charset="0"/>
              <a:ea typeface="標楷體" charset="-120"/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altLang="zh-TW">
                <a:latin typeface="Calibri" charset="0"/>
                <a:ea typeface="標楷體" charset="-120"/>
              </a:rPr>
              <a:t>Jim Georges, Jeff Thompson and Chip Wells,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Applied Analytics Using SAS Enterprise Miner,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SAS, 2010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SAS Enterprise Miner Course Notes, 2014, SAS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SAS Enterprise Miner Training Course, 2014, SAS</a:t>
            </a:r>
          </a:p>
          <a:p>
            <a:r>
              <a:rPr lang="en-US" altLang="zh-TW" sz="2800">
                <a:latin typeface="Calibri" charset="0"/>
                <a:ea typeface="標楷體" charset="-120"/>
              </a:rPr>
              <a:t>SAS Enterprise Guide Training Course, 2014, SAS</a:t>
            </a:r>
          </a:p>
          <a:p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D22F2E7-D069-AE4F-A03D-36C3F53D5D1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17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Guide (SAS EG) 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5EBF3D-B927-C04E-A7CF-103A49ED37C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185863"/>
            <a:ext cx="9113838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9063" y="4652963"/>
            <a:ext cx="1573212" cy="128587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2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3341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EG New Project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BB98E75-A870-3444-8A3B-DEB1758907D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8436" name="Picture 4" descr="Fullscreen_2014_3_26_上午07_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8538" y="3482975"/>
            <a:ext cx="1295400" cy="215900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4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9216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EG Open Data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3418ED-573D-9747-ADB5-320928D88A7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9460" name="Picture 4" descr="Fullscreen_2014_3_26_上午07_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6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EG Open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credit.sas7bdat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7CED74D-3345-D547-92BB-9FB4F5D670E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6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51473C-DD7A-1C43-B470-7EB313EF5A7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84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0C20EB-708A-C64D-B346-824C5D9F97B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201830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 2020/03/03   </a:t>
            </a:r>
            <a:r>
              <a:rPr lang="zh-TW" altLang="en-US" sz="2400" dirty="0">
                <a:latin typeface="Calibri" charset="0"/>
                <a:ea typeface="標楷體" charset="-120"/>
              </a:rPr>
              <a:t>巨量資料探勘課程介紹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(Course Orientation for Big Data Mining)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2020/03/10   AI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人工智慧與大數據分析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(Artificial Intelligence and Big Data Analytics)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3   2020/03/17   </a:t>
            </a:r>
            <a:r>
              <a:rPr lang="zh-TW" altLang="en-US" sz="2400" dirty="0">
                <a:latin typeface="Calibri" charset="0"/>
                <a:ea typeface="標楷體" charset="-120"/>
              </a:rPr>
              <a:t>分群分析 </a:t>
            </a:r>
            <a:r>
              <a:rPr lang="en-US" altLang="zh-TW" sz="2400" dirty="0">
                <a:latin typeface="Calibri" charset="0"/>
                <a:ea typeface="標楷體" charset="-120"/>
              </a:rPr>
              <a:t>(Cluster Analysis)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4   2020/03/24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個案分析與實作一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分群分析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</a:t>
            </a:r>
            <a:r>
              <a:rPr lang="zh-TW" altLang="en-US" sz="22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2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1 (Cluster Analysis - K-Means using SAS EM)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  2020/03/31   </a:t>
            </a:r>
            <a:r>
              <a:rPr lang="zh-TW" altLang="en-US" sz="2400" dirty="0">
                <a:latin typeface="Calibri" charset="0"/>
                <a:ea typeface="標楷體" charset="-120"/>
              </a:rPr>
              <a:t>關連分析 </a:t>
            </a:r>
            <a:r>
              <a:rPr lang="en-US" altLang="zh-TW" sz="2400" dirty="0">
                <a:latin typeface="Calibri" charset="0"/>
                <a:ea typeface="標楷體" charset="-120"/>
              </a:rPr>
              <a:t>(Association Analysis)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6   2020/04/07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個案分析與實作二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關連分析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</a:t>
            </a:r>
            <a:r>
              <a:rPr lang="zh-TW" altLang="en-US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2 (Association Analysis using SAS EM)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 2020/04/14   </a:t>
            </a:r>
            <a:r>
              <a:rPr lang="zh-TW" altLang="en-US" sz="2400" dirty="0">
                <a:latin typeface="Calibri" charset="0"/>
                <a:ea typeface="標楷體" charset="-120"/>
              </a:rPr>
              <a:t>分類與預測 </a:t>
            </a:r>
            <a:r>
              <a:rPr lang="en-US" altLang="zh-TW" sz="2400" dirty="0">
                <a:latin typeface="Calibri" charset="0"/>
                <a:ea typeface="標楷體" charset="-120"/>
              </a:rPr>
              <a:t>(Classification and Prediction)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8   2020/04/21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(Midterm Project Presentation)</a:t>
            </a:r>
          </a:p>
          <a:p>
            <a:pPr>
              <a:buNone/>
            </a:pPr>
            <a:endParaRPr lang="en-US" altLang="en-US" sz="2400" dirty="0">
              <a:latin typeface="Calibri" charset="0"/>
              <a:ea typeface="標楷體" charset="-120"/>
            </a:endParaRP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D8AD4A8-C952-654B-95D2-D897A0D8133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4236197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D1473C9-98D6-6F4C-8A46-6D81A82675B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410116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50D25D-5FF6-424C-A67A-DD5AA20119D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560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243649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4EA253-B725-2240-9ACA-39E9B91D7B2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26628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188" y="3789363"/>
            <a:ext cx="13684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0825" y="1628775"/>
            <a:ext cx="576263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61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5A0AFA-B425-6141-9478-1B73E420103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1093029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86D32F-AA75-EC41-B156-F4F0871F95D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867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3660030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C5C012-07F3-6544-8DFD-2919D06351A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"/>
          <p:cNvSpPr txBox="1">
            <a:spLocks/>
          </p:cNvSpPr>
          <p:nvPr/>
        </p:nvSpPr>
        <p:spPr bwMode="auto">
          <a:xfrm>
            <a:off x="468313" y="333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</p:txBody>
      </p:sp>
    </p:spTree>
    <p:extLst>
      <p:ext uri="{BB962C8B-B14F-4D97-AF65-F5344CB8AC3E}">
        <p14:creationId xmlns:p14="http://schemas.microsoft.com/office/powerpoint/2010/main" val="1225400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1E1097-18B4-A544-ABAC-BC5EE24B468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072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1550" y="1484313"/>
            <a:ext cx="936625" cy="2159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59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9D21152-1E41-1543-A65D-BD16482347C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17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1836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F767DA8-568F-3D40-8F6D-EE427129387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48038" y="3141663"/>
            <a:ext cx="647700" cy="2159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5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9   2020/04/28 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期中考試週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10   2020/05/05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個案分析與實作三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決策樹、模型評估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：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0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Case Study 3 (Decision Tree, Model Evaluation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11   2020/05/12 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個案分析與實作四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1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(SAS EM </a:t>
            </a:r>
            <a:r>
              <a:rPr lang="zh-TW" altLang="en-US" sz="21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迴歸分析、類神經網路</a:t>
            </a:r>
            <a:r>
              <a:rPr lang="en-US" altLang="zh-TW" sz="21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r>
              <a:rPr lang="zh-TW" altLang="en-US" sz="21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：</a:t>
            </a:r>
            <a:b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 Case Study 4 (Regression Analysis, </a:t>
            </a:r>
            <a:b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                          Artificial Neural Network using SAS EM)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12   2020/05/19   </a:t>
            </a:r>
            <a:r>
              <a:rPr lang="zh-TW" altLang="en-US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機器學習與深度學習 </a:t>
            </a:r>
            <a:br>
              <a:rPr lang="en-US" altLang="zh-TW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7030A0"/>
                </a:solidFill>
                <a:latin typeface="Calibri" charset="0"/>
                <a:ea typeface="標楷體" charset="-120"/>
              </a:rPr>
              <a:t>                           (Machine Learning and Deep Learning)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13   2020/05/26 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(Final Project Presentation)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14   2020/06/02 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畢業考試週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  2020/06/09   </a:t>
            </a:r>
            <a:r>
              <a:rPr lang="zh-TW" altLang="en-US" sz="2400" dirty="0">
                <a:latin typeface="Calibri" charset="0"/>
                <a:ea typeface="標楷體" charset="-120"/>
              </a:rPr>
              <a:t>教師彈性補充教學 </a:t>
            </a:r>
            <a:endParaRPr lang="en-US" altLang="zh-TW" sz="2400" dirty="0">
              <a:latin typeface="Calibri" charset="0"/>
              <a:ea typeface="標楷體" charset="-120"/>
            </a:endParaRP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41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028F90B-A40C-C844-A27B-8EF74884BA8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6071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8E3D49-86A2-2445-BC15-7D936332BE3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48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32138" y="2420938"/>
            <a:ext cx="576262" cy="287337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8538" y="2997200"/>
            <a:ext cx="3240087" cy="36036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31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BCF6EB-C3B6-8045-B8F4-6C8851D3A69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19700" y="2349500"/>
            <a:ext cx="792163" cy="2159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31913" y="2060575"/>
            <a:ext cx="3384550" cy="431800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59563" y="6237288"/>
            <a:ext cx="720725" cy="287337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45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5760EC-298C-B14F-87B2-5D5754465A2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6673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7D270A-2397-6843-99E0-55473A9271F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31913" y="1844675"/>
            <a:ext cx="792162" cy="4464050"/>
          </a:xfrm>
          <a:prstGeom prst="roundRect">
            <a:avLst>
              <a:gd name="adj" fmla="val 9710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2988" y="1844675"/>
            <a:ext cx="7921625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72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568D90-39DC-4944-8794-EDB06600E48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42988" y="1844675"/>
            <a:ext cx="7921625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70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CCD166C-9598-CB45-98DA-1568CDF33C2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399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42988" y="1844675"/>
            <a:ext cx="7921625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49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BB20C37-34A2-4C46-B9BD-9E777FEAFFC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409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itle 1"/>
          <p:cNvSpPr txBox="1">
            <a:spLocks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ea typeface="標楷體" charset="-120"/>
              </a:rPr>
              <a:t>credit.sas7bdat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ea typeface="標楷體" charset="-120"/>
              </a:rPr>
              <a:t>篩選和排序</a:t>
            </a:r>
            <a:endParaRPr lang="en-US" altLang="zh-TW" sz="28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42988" y="1844675"/>
            <a:ext cx="7632700" cy="3313113"/>
          </a:xfrm>
          <a:prstGeom prst="roundRect">
            <a:avLst>
              <a:gd name="adj" fmla="val 3875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71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23850" y="44450"/>
            <a:ext cx="8640763" cy="706438"/>
          </a:xfrm>
        </p:spPr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13.1 (SAS EM)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FB23B62-BAD2-5941-A579-A2629DC5106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179513"/>
            <a:ext cx="9123363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7625" y="4784725"/>
            <a:ext cx="1608138" cy="157163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62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EM </a:t>
            </a:r>
            <a:r>
              <a:rPr lang="zh-TW" altLang="en-US">
                <a:latin typeface="Calibri" charset="0"/>
                <a:ea typeface="標楷體" charset="-120"/>
              </a:rPr>
              <a:t>資料匯入</a:t>
            </a:r>
            <a:r>
              <a:rPr lang="en-US" altLang="zh-TW">
                <a:latin typeface="Calibri" charset="0"/>
                <a:ea typeface="標楷體" charset="-120"/>
              </a:rPr>
              <a:t>4</a:t>
            </a:r>
            <a:r>
              <a:rPr lang="zh-TW" altLang="en-US">
                <a:latin typeface="Calibri" charset="0"/>
                <a:ea typeface="標楷體" charset="-120"/>
              </a:rPr>
              <a:t>步驟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(New / Library)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(Create Data Source)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(Create Diagram)</a:t>
            </a:r>
            <a:r>
              <a:rPr lang="en-US" altLang="ja-JP">
                <a:latin typeface="Calibri" charset="0"/>
                <a:ea typeface="標楷體" charset="-120"/>
              </a:rPr>
              <a:t>  </a:t>
            </a:r>
            <a:endParaRPr lang="en-US" altLang="zh-TW">
              <a:latin typeface="Calibri" charset="0"/>
              <a:ea typeface="標楷體" charset="-120"/>
            </a:endParaRP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7E5589-76E2-AE40-A3BF-29CD11CF39F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8492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688075-D123-484A-8191-63B12958FFA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7171" name="標題 1"/>
          <p:cNvSpPr txBox="1">
            <a:spLocks/>
          </p:cNvSpPr>
          <p:nvPr/>
        </p:nvSpPr>
        <p:spPr bwMode="auto">
          <a:xfrm>
            <a:off x="611188" y="17463"/>
            <a:ext cx="81375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FF0000"/>
                </a:solidFill>
                <a:ea typeface="標楷體" charset="-120"/>
              </a:rPr>
              <a:t>個案分析與實作四</a:t>
            </a:r>
            <a:r>
              <a:rPr lang="en-US" altLang="zh-TW" sz="2400" b="1">
                <a:solidFill>
                  <a:srgbClr val="FF0000"/>
                </a:solidFill>
                <a:ea typeface="標楷體" charset="-120"/>
              </a:rPr>
              <a:t> (SAS EM </a:t>
            </a:r>
            <a:r>
              <a:rPr lang="en-US" altLang="en-US" sz="2400" b="1">
                <a:solidFill>
                  <a:srgbClr val="FF0000"/>
                </a:solidFill>
                <a:ea typeface="標楷體" charset="-120"/>
              </a:rPr>
              <a:t>迴歸分析、類神經網路</a:t>
            </a:r>
            <a:r>
              <a:rPr lang="en-US" altLang="zh-TW" sz="2400" b="1">
                <a:solidFill>
                  <a:srgbClr val="FF0000"/>
                </a:solidFill>
                <a:ea typeface="標楷體" charset="-120"/>
              </a:rPr>
              <a:t>)</a:t>
            </a:r>
            <a:r>
              <a:rPr lang="en-US" altLang="en-US" sz="2400" b="1">
                <a:solidFill>
                  <a:srgbClr val="FF0000"/>
                </a:solidFill>
                <a:ea typeface="標楷體" charset="-120"/>
              </a:rPr>
              <a:t>：</a:t>
            </a:r>
            <a:endParaRPr lang="en-US" altLang="zh-TW" sz="24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US" altLang="zh-TW" sz="2400" b="1">
                <a:solidFill>
                  <a:srgbClr val="FF0000"/>
                </a:solidFill>
                <a:ea typeface="標楷體" charset="-120"/>
              </a:rPr>
              <a:t>Case Study 4 (Regression Analysis, Artificial Neural Network using SAS EM)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55435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3238"/>
            <a:ext cx="319246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644900"/>
            <a:ext cx="32258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348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3296C32-DB94-184E-B9A6-8D3F38511F5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44036" name="Picture 1" descr="Fullscreen_2014_3_26_上午07_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00113" y="2133600"/>
            <a:ext cx="1079500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532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Fullscreen_2014_4_30_上午08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FA5BE6B-7768-984C-A4E6-27F901F0268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45060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11638" y="4365625"/>
            <a:ext cx="865187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67400" y="4005263"/>
            <a:ext cx="649288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63938" y="3500438"/>
            <a:ext cx="1223962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63938" y="3860800"/>
            <a:ext cx="1223962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4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Fullscreen_2014_4_30_上午08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D9F34E-553A-7343-B260-FB0F9B787F1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1. </a:t>
            </a:r>
            <a:r>
              <a:rPr lang="zh-TW" altLang="en-US">
                <a:latin typeface="Calibri" charset="0"/>
                <a:ea typeface="標楷體" charset="-120"/>
              </a:rPr>
              <a:t>新增專案</a:t>
            </a:r>
            <a:r>
              <a:rPr lang="en-US" altLang="zh-TW">
                <a:latin typeface="Calibri" charset="0"/>
                <a:ea typeface="標楷體" charset="-120"/>
              </a:rPr>
              <a:t> (New Project)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27538" y="4437063"/>
            <a:ext cx="649287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14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Fullscreen_2014_4_30_上午08_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893175" cy="7921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SAS Enterprise Miner (EM_Project3)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82D7261-0F5D-3A48-A572-C10A59F187A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484313"/>
            <a:ext cx="755650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40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Fullscreen_2014_4_30_上午08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8781F3-B980-1540-9B0D-62D1E492423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39975" y="1773238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50" y="1268413"/>
            <a:ext cx="23336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1125538"/>
            <a:ext cx="395288" cy="1428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50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Fullscreen_2014_4_30_上午08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CAE430-4F83-EB4D-BC1C-F143D69C5FE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4915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11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Fullscreen_2014_4_30_上午08_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4125A6-5BB1-6F48-A766-D79735E06A7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018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9338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43663" y="3573463"/>
            <a:ext cx="792162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38388" y="3571875"/>
            <a:ext cx="1008062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6950" y="2708275"/>
            <a:ext cx="10795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07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Fullscreen_2014_4_30_上午08_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5797FE0-C750-9044-BBC3-4B3018A7696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120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15100" y="4868863"/>
            <a:ext cx="7207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90913" y="4868863"/>
            <a:ext cx="2808287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90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Fullscreen_2014_4_30_上午08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0740B0-92B8-0247-A071-D054C00F0D7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222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2. </a:t>
            </a:r>
            <a:r>
              <a:rPr lang="zh-TW" altLang="en-US">
                <a:latin typeface="Calibri" charset="0"/>
                <a:ea typeface="標楷體" charset="-120"/>
              </a:rPr>
              <a:t>新增資料館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latin typeface="Calibri" charset="0"/>
                <a:ea typeface="標楷體" charset="-120"/>
              </a:rPr>
              <a:t>(New / Library)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76825" y="4941888"/>
            <a:ext cx="6477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29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Fullscreen_2014_4_30_上午08_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3E0A67-A2B7-CC42-9EC7-F9FC71BF46E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1412875"/>
            <a:ext cx="2195513" cy="1368425"/>
          </a:xfrm>
          <a:prstGeom prst="roundRect">
            <a:avLst>
              <a:gd name="adj" fmla="val 9727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4213" y="1628775"/>
            <a:ext cx="1079500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5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zh-TW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銀行信用風險</a:t>
            </a:r>
            <a:b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預測模型</a:t>
            </a:r>
            <a:br>
              <a:rPr lang="en-US" altLang="ja-JP" sz="9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ja-JP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(Credit Risk Case Study)</a:t>
            </a:r>
            <a:endParaRPr lang="en-US" altLang="zh-TW" sz="96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591D92-EBBC-D742-B9EA-CD069EDD87D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</p:spTree>
    <p:extLst>
      <p:ext uri="{BB962C8B-B14F-4D97-AF65-F5344CB8AC3E}">
        <p14:creationId xmlns:p14="http://schemas.microsoft.com/office/powerpoint/2010/main" val="2383114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Fullscreen_2014_4_30_上午08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893AE7-37A8-0341-80A6-D2E98C2DA26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427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3800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575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Fullscreen_2014_4_30_上午08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805893C-F2A9-A34F-A1CB-8B33F833E25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16688" y="3716338"/>
            <a:ext cx="719137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44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Fullscreen_2014_4_30_上午08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2DD17D6-A861-574F-BF08-A00696D0C68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63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2133600"/>
            <a:ext cx="792163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48038" y="2276475"/>
            <a:ext cx="316865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2725" y="5300663"/>
            <a:ext cx="647700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48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Fullscreen_2014_4_30_上午08_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00DD8-1CB1-994E-AC4B-A1F1CDFC650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3492500" y="335756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  <a:ea typeface="MS PGothic" charset="-128"/>
              </a:rPr>
              <a:t>EM_LIB.CREDIT</a:t>
            </a:r>
          </a:p>
        </p:txBody>
      </p:sp>
      <p:sp>
        <p:nvSpPr>
          <p:cNvPr id="573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2986088" y="2997200"/>
            <a:ext cx="2738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  <a:ea typeface="MS PGothic" charset="-128"/>
              </a:rPr>
              <a:t>LibraryName.TableName</a:t>
            </a: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2703513" y="2482850"/>
            <a:ext cx="302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Arial" charset="0"/>
                <a:ea typeface="MS PGothic" charset="-128"/>
              </a:rPr>
              <a:t>DatabaseName.TableName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03800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3716338"/>
            <a:ext cx="1295400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21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Fullscreen_2014_4_30_上午08_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840E25-C939-5B4E-AD5B-2EC7DEC67A6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837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3800" y="49418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79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Fullscreen_2014_4_30_上午08_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DD8BEE-3B09-4C4A-930A-03B00751935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5939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11638" y="4292600"/>
            <a:ext cx="5762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03800" y="4941888"/>
            <a:ext cx="792163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281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Fullscreen_2014_4_30_上午08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6AD2C9-EB8C-B54E-975D-AEA737057AE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2988" y="1844675"/>
            <a:ext cx="7416800" cy="3671888"/>
          </a:xfrm>
          <a:prstGeom prst="roundRect">
            <a:avLst>
              <a:gd name="adj" fmla="val 4774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59338" y="1989138"/>
            <a:ext cx="576262" cy="144462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9338" y="2781300"/>
            <a:ext cx="576262" cy="142875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11638" y="6308725"/>
            <a:ext cx="865187" cy="288925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725" y="5373688"/>
            <a:ext cx="3673475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/>
              <a:t>資料型態</a:t>
            </a:r>
            <a:r>
              <a:rPr lang="en-US" altLang="zh-TW" sz="2000"/>
              <a:t> (</a:t>
            </a:r>
            <a:r>
              <a:rPr lang="zh-TW" altLang="en-US" sz="2000"/>
              <a:t>層級</a:t>
            </a:r>
            <a:r>
              <a:rPr lang="en-US" altLang="zh-TW" sz="2000"/>
              <a:t>) </a:t>
            </a:r>
            <a:r>
              <a:rPr lang="zh-TW" altLang="en-US" sz="2000"/>
              <a:t>修改：</a:t>
            </a:r>
            <a:endParaRPr lang="en-US" altLang="zh-TW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/>
              <a:t>將</a:t>
            </a:r>
            <a:r>
              <a:rPr lang="en-US" altLang="zh-TW" sz="1400"/>
              <a:t> BanruptcyInd </a:t>
            </a:r>
            <a:r>
              <a:rPr lang="zh-TW" altLang="en-US" sz="1400"/>
              <a:t>資料型態改為</a:t>
            </a:r>
            <a:r>
              <a:rPr lang="en-US" altLang="zh-TW" sz="1400"/>
              <a:t> Binary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/>
              <a:t>將</a:t>
            </a:r>
            <a:r>
              <a:rPr lang="en-US" altLang="zh-TW" sz="1400"/>
              <a:t> TARGET </a:t>
            </a:r>
            <a:r>
              <a:rPr lang="zh-TW" altLang="en-US" sz="1400"/>
              <a:t>資料型態改為</a:t>
            </a:r>
            <a:r>
              <a:rPr lang="en-US" altLang="zh-TW" sz="1400"/>
              <a:t> Binary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2988" y="1557338"/>
            <a:ext cx="936625" cy="287337"/>
          </a:xfrm>
          <a:prstGeom prst="roundRect">
            <a:avLst>
              <a:gd name="adj" fmla="val 3812"/>
            </a:avLst>
          </a:prstGeom>
          <a:noFill/>
          <a:ln w="1905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41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Fullscreen_2014_4_30_上午08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D41C6AD-747C-794E-B082-57AB58CEC1DF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144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79838" y="4005263"/>
            <a:ext cx="792162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638" y="6237288"/>
            <a:ext cx="865187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400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E7E3C3-193F-9043-B233-1FC82AC8AA8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16013" y="1844675"/>
            <a:ext cx="8027987" cy="3671888"/>
          </a:xfrm>
          <a:prstGeom prst="roundRect">
            <a:avLst>
              <a:gd name="adj" fmla="val 3789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32588" y="6237288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55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676187-1071-2748-97A2-AF0553766B5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349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32588" y="6308725"/>
            <a:ext cx="7921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9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r>
              <a:rPr lang="en-US" altLang="en-US">
                <a:latin typeface="Calibri" charset="0"/>
                <a:ea typeface="標楷體" charset="-120"/>
              </a:rPr>
              <a:t>案例情境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5472113"/>
          </a:xfrm>
        </p:spPr>
        <p:txBody>
          <a:bodyPr/>
          <a:lstStyle/>
          <a:p>
            <a:r>
              <a:rPr lang="en-US" altLang="en-US">
                <a:latin typeface="Calibri" charset="0"/>
                <a:ea typeface="標楷體" charset="-120"/>
              </a:rPr>
              <a:t>銀行試圖使用一個內部的次級信貸產品來建立一個更新的風險模型。此風險模型將結合其他因素以作為未來的信貸決策。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en-US" altLang="en-US">
                <a:latin typeface="Calibri" charset="0"/>
                <a:ea typeface="標楷體" charset="-120"/>
              </a:rPr>
              <a:t>樣本資料來源選自原始信貸產品申請者資料。根據徵信機構資料所描述這些申請者（在申請時）的相關記錄，以做為該貸款的最終處置決定（還清或壞賬）。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zh-TW" altLang="en-US">
                <a:latin typeface="Calibri" charset="0"/>
                <a:ea typeface="標楷體" charset="-120"/>
              </a:rPr>
              <a:t>資料筆數：</a:t>
            </a:r>
            <a:endParaRPr lang="en-US" altLang="zh-TW">
              <a:latin typeface="Calibri" charset="0"/>
              <a:ea typeface="標楷體" charset="-120"/>
            </a:endParaRPr>
          </a:p>
          <a:p>
            <a:pPr lvl="1"/>
            <a:r>
              <a:rPr lang="zh-TW" altLang="en-US">
                <a:latin typeface="Calibri" charset="0"/>
                <a:ea typeface="標楷體" charset="-120"/>
              </a:rPr>
              <a:t>總共</a:t>
            </a:r>
            <a:r>
              <a:rPr lang="en-US" altLang="zh-TW">
                <a:latin typeface="Calibri" charset="0"/>
                <a:ea typeface="標楷體" charset="-120"/>
              </a:rPr>
              <a:t>3000</a:t>
            </a:r>
            <a:r>
              <a:rPr lang="zh-TW" altLang="en-US">
                <a:latin typeface="Calibri" charset="0"/>
                <a:ea typeface="標楷體" charset="-120"/>
              </a:rPr>
              <a:t>筆，其中</a:t>
            </a:r>
            <a:r>
              <a:rPr lang="en-US" altLang="zh-TW">
                <a:latin typeface="Calibri" charset="0"/>
                <a:ea typeface="標楷體" charset="-120"/>
              </a:rPr>
              <a:t>500</a:t>
            </a:r>
            <a:r>
              <a:rPr lang="zh-TW" altLang="en-US">
                <a:latin typeface="Calibri" charset="0"/>
                <a:ea typeface="標楷體" charset="-120"/>
              </a:rPr>
              <a:t>筆為壞賬</a:t>
            </a:r>
            <a:r>
              <a:rPr lang="en-US" altLang="zh-TW">
                <a:latin typeface="Calibri" charset="0"/>
                <a:ea typeface="標楷體" charset="-120"/>
              </a:rPr>
              <a:t> (bad debt)</a:t>
            </a:r>
          </a:p>
          <a:p>
            <a:r>
              <a:rPr lang="zh-TW" altLang="en-US">
                <a:latin typeface="Calibri" charset="0"/>
                <a:ea typeface="標楷體" charset="-120"/>
              </a:rPr>
              <a:t>資料變數欄位：</a:t>
            </a:r>
            <a:r>
              <a:rPr lang="en-US" altLang="zh-TW">
                <a:latin typeface="Calibri" charset="0"/>
                <a:ea typeface="標楷體" charset="-120"/>
              </a:rPr>
              <a:t>30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1B66C01-CAC2-3A4B-A299-CCA4D49FB2D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25333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4EE805-BD79-374B-B6EC-FE0C5F07348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45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32588" y="6308725"/>
            <a:ext cx="7921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776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A36AA9-7C02-B54E-8825-7C30506C108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554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58888" y="3573463"/>
            <a:ext cx="7705725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5542" name="Rectangle 5"/>
          <p:cNvSpPr>
            <a:spLocks noChangeArrowheads="1"/>
          </p:cNvSpPr>
          <p:nvPr/>
        </p:nvSpPr>
        <p:spPr bwMode="auto">
          <a:xfrm>
            <a:off x="5651500" y="2420938"/>
            <a:ext cx="3197225" cy="830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  <a:ea typeface="MS PGothic" charset="-128"/>
              </a:rPr>
              <a:t>Data Source Attribute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  <a:ea typeface="MS PGothic" charset="-128"/>
              </a:rPr>
              <a:t>Role: </a:t>
            </a:r>
            <a:r>
              <a:rPr lang="en-US" altLang="zh-TW" sz="2400" b="1">
                <a:solidFill>
                  <a:srgbClr val="FF0000"/>
                </a:solidFill>
                <a:latin typeface="Arial" charset="0"/>
                <a:ea typeface="MS PGothic" charset="-128"/>
              </a:rPr>
              <a:t>Raw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32588" y="6310313"/>
            <a:ext cx="863600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11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488D5DF-5647-DB4C-884D-BE12DF0FBCC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656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8488" y="6308725"/>
            <a:ext cx="647700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752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Fullscreen_2014_4_30_上午08_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F2DEB7-73D3-8D4E-AEE7-1743AF1B009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758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3. </a:t>
            </a:r>
            <a:r>
              <a:rPr lang="zh-TW" altLang="en-US">
                <a:latin typeface="Calibri" charset="0"/>
                <a:ea typeface="標楷體" charset="-120"/>
              </a:rPr>
              <a:t>建立資料來源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400">
                <a:latin typeface="Calibri" charset="0"/>
                <a:ea typeface="標楷體" charset="-120"/>
              </a:rPr>
              <a:t>(Create Data Source)</a:t>
            </a:r>
            <a:r>
              <a:rPr lang="en-US" altLang="ja-JP" sz="2400">
                <a:latin typeface="Calibri" charset="0"/>
                <a:ea typeface="標楷體" charset="-120"/>
              </a:rPr>
              <a:t> </a:t>
            </a:r>
            <a:endParaRPr lang="en-US" altLang="zh-TW" sz="24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484313"/>
            <a:ext cx="2195513" cy="1368425"/>
          </a:xfrm>
          <a:prstGeom prst="roundRect">
            <a:avLst>
              <a:gd name="adj" fmla="val 708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337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Fullscreen_2014_4_30_上午08_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393FEB9-ED80-BB44-B368-CBA1F49812B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86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813" y="1484313"/>
            <a:ext cx="2100262" cy="1368425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188" y="1916113"/>
            <a:ext cx="1439862" cy="144462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61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Fullscreen_2014_4_30_上午08_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4FD5F15-5D51-4B48-AF17-1FE51CBA12E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963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87675" y="3213100"/>
            <a:ext cx="1655763" cy="144463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92500" y="3500438"/>
            <a:ext cx="719138" cy="215900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36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Fullscreen_2014_4_30_上午08_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4F51C2-43A5-884C-8FA4-D6711C6BBA1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7066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8850" cy="9080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Step 4. </a:t>
            </a:r>
            <a:r>
              <a:rPr lang="zh-TW" altLang="en-US">
                <a:latin typeface="Calibri" charset="0"/>
                <a:ea typeface="標楷體" charset="-120"/>
              </a:rPr>
              <a:t>建立流程圖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 sz="2800">
                <a:latin typeface="Calibri" charset="0"/>
                <a:ea typeface="標楷體" charset="-120"/>
              </a:rPr>
              <a:t>(Create Diagram)</a:t>
            </a:r>
            <a:r>
              <a:rPr lang="en-US" altLang="ja-JP" sz="2800">
                <a:latin typeface="Calibri" charset="0"/>
                <a:ea typeface="標楷體" charset="-120"/>
              </a:rPr>
              <a:t> </a:t>
            </a:r>
            <a:endParaRPr lang="en-US" altLang="zh-TW" sz="2800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813" y="1484313"/>
            <a:ext cx="2100262" cy="1368425"/>
          </a:xfrm>
          <a:prstGeom prst="roundRect">
            <a:avLst>
              <a:gd name="adj" fmla="val 600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95513" y="1916113"/>
            <a:ext cx="6840537" cy="4537075"/>
          </a:xfrm>
          <a:prstGeom prst="roundRect">
            <a:avLst>
              <a:gd name="adj" fmla="val 2654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19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SAS Enterprise Miner (SAS EM)  </a:t>
            </a:r>
            <a:b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Case Study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 EM </a:t>
            </a:r>
            <a:r>
              <a:rPr lang="zh-TW" altLang="en-US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資料匯入</a:t>
            </a:r>
            <a:r>
              <a:rPr lang="en-US" altLang="zh-TW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4</a:t>
            </a:r>
            <a:r>
              <a:rPr lang="zh-TW" altLang="en-US" sz="4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步驟</a:t>
            </a:r>
            <a:endParaRPr lang="en-US" altLang="ja-JP" sz="4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1. </a:t>
            </a:r>
            <a:r>
              <a:rPr lang="zh-TW" altLang="en-US" dirty="0">
                <a:latin typeface="Calibri" charset="0"/>
                <a:ea typeface="標楷體" charset="-120"/>
              </a:rPr>
              <a:t>新增專案</a:t>
            </a:r>
            <a:r>
              <a:rPr lang="en-US" altLang="zh-TW" dirty="0">
                <a:latin typeface="Calibri" charset="0"/>
                <a:ea typeface="標楷體" charset="-120"/>
              </a:rPr>
              <a:t> (New Project)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2. </a:t>
            </a:r>
            <a:r>
              <a:rPr lang="zh-TW" altLang="en-US" dirty="0">
                <a:latin typeface="Calibri" charset="0"/>
                <a:ea typeface="標楷體" charset="-120"/>
              </a:rPr>
              <a:t>新增資料館</a:t>
            </a:r>
            <a:r>
              <a:rPr lang="en-US" altLang="zh-TW" dirty="0">
                <a:latin typeface="Calibri" charset="0"/>
                <a:ea typeface="標楷體" charset="-120"/>
              </a:rPr>
              <a:t> (New / Library)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3. </a:t>
            </a:r>
            <a:r>
              <a:rPr lang="zh-TW" altLang="en-US" dirty="0">
                <a:latin typeface="Calibri" charset="0"/>
                <a:ea typeface="標楷體" charset="-120"/>
              </a:rPr>
              <a:t>建立資料來源</a:t>
            </a:r>
            <a:r>
              <a:rPr lang="en-US" altLang="zh-TW" dirty="0">
                <a:latin typeface="Calibri" charset="0"/>
                <a:ea typeface="標楷體" charset="-120"/>
              </a:rPr>
              <a:t> (Create Data Source)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Step 4. </a:t>
            </a:r>
            <a:r>
              <a:rPr lang="zh-TW" altLang="en-US" dirty="0">
                <a:latin typeface="Calibri" charset="0"/>
                <a:ea typeface="標楷體" charset="-120"/>
              </a:rPr>
              <a:t>建立流程圖</a:t>
            </a:r>
            <a:r>
              <a:rPr lang="en-US" altLang="zh-TW" dirty="0">
                <a:latin typeface="Calibri" charset="0"/>
                <a:ea typeface="標楷體" charset="-120"/>
              </a:rPr>
              <a:t> (Create Diagram)</a:t>
            </a:r>
            <a:r>
              <a:rPr lang="en-US" altLang="ja-JP" dirty="0">
                <a:latin typeface="Calibri" charset="0"/>
                <a:ea typeface="標楷體" charset="-120"/>
              </a:rPr>
              <a:t>  </a:t>
            </a:r>
          </a:p>
          <a:p>
            <a:r>
              <a:rPr lang="en-US" altLang="zh-TW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SAS EM SEMMA </a:t>
            </a:r>
            <a:r>
              <a:rPr lang="zh-TW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建模流程</a:t>
            </a:r>
            <a:endParaRPr lang="en-US" altLang="zh-TW" sz="54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588BFF8-0BEC-464C-8782-0EA27AB3787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437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155EE07-0D16-C34C-89C8-79CCDAD50A4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72707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案例情境模型流程</a:t>
            </a:r>
          </a:p>
        </p:txBody>
      </p:sp>
      <p:pic>
        <p:nvPicPr>
          <p:cNvPr id="727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490663"/>
            <a:ext cx="8440737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623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Fullscreen_2014_4_30_上午09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樣本資料匯入</a:t>
            </a:r>
            <a:r>
              <a:rPr lang="en-US" altLang="zh-TW">
                <a:latin typeface="Calibri" charset="0"/>
                <a:ea typeface="標楷體" charset="-120"/>
              </a:rPr>
              <a:t> (Sample)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E5E5374-A283-8242-97D3-708696AB0C40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388" y="1700213"/>
            <a:ext cx="1008062" cy="1444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55875" y="2420938"/>
            <a:ext cx="1008063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  <a:stCxn id="6" idx="3"/>
          </p:cNvCxnSpPr>
          <p:nvPr/>
        </p:nvCxnSpPr>
        <p:spPr bwMode="auto">
          <a:xfrm>
            <a:off x="1187450" y="1773238"/>
            <a:ext cx="1368425" cy="71913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3551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altLang="en-US" sz="4000">
                <a:latin typeface="Calibri" charset="0"/>
                <a:ea typeface="標楷體" charset="-120"/>
              </a:rPr>
              <a:t>資料欄位說明</a:t>
            </a:r>
            <a:endParaRPr lang="en-US" altLang="zh-TW" sz="4000">
              <a:latin typeface="Calibri" charset="0"/>
              <a:ea typeface="標楷體" charset="-12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8B5792-8568-0F4E-9B37-9A4EF151F81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4213" y="620713"/>
          <a:ext cx="8064500" cy="5963005"/>
        </p:xfrm>
        <a:graphic>
          <a:graphicData uri="http://schemas.openxmlformats.org/drawingml/2006/table">
            <a:tbl>
              <a:tblPr/>
              <a:tblGrid>
                <a:gridCol w="499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8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3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VarID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Name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Model Role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Measurement Level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Description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BanruptcyInd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Binary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Bankruptcy Indicator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CollectCnt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Collections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DerogCnt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Public Derogatories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Nominal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Applicant ID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InqCnt06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Inquiries 6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InqFinanceCnt24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Finance Inquires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InqTimeLast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Time Since Last Inquiry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mbria"/>
                        </a:rPr>
                        <a:t>TARGET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mbria"/>
                        </a:rPr>
                        <a:t>Target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mbria"/>
                        </a:rPr>
                        <a:t>Binary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1=Bad Debt, 0=Paid-off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TL50UtilCnt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50 pct Utilized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TL75UtilCnt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75 pct Utilized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TLBadCnt24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Bad Debt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TLBadDerogCnt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Bad Dept plus Public Derogatories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TLBalHCPct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Trade Line Balance to High Credit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Total Open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TLCnt03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Opened 3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TLCnt12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Opened 12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Opened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TLDel3060Cnt24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Trades 30 or 60 Days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TLDel60Cnt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Trades Currently 60 Days or Worse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TLDel60Cnt24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Trades 60 Days or Worse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TLDel60CntAll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60 Days or Worse Ever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TLDel90Cnt24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90+ 24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TLMaxSum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Total High Credit All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TLOpen24Pct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Trade Lines Open 24 Months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TLOpenPct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Trade Lines Open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TLSatCnt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Number Trade Lines Currently Satisfactory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TLSatPct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Percent Satisfactory to Total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TLSum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Total Balance All Trade Lines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TLTimeFirst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Time Since First Trade Line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92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480" marR="9480" marT="94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TLTimeLast 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Input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Interval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Time Since Last Trade Line</a:t>
                      </a:r>
                    </a:p>
                  </a:txBody>
                  <a:tcPr marL="9480" marR="9480" marT="94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7130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樣本資料匯入</a:t>
            </a:r>
            <a:r>
              <a:rPr lang="en-US" altLang="zh-TW" sz="3200">
                <a:latin typeface="Calibri" charset="0"/>
                <a:ea typeface="標楷體" charset="-120"/>
              </a:rPr>
              <a:t> (Sample)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en-US" altLang="ja-JP" sz="3200">
                <a:latin typeface="Calibri" charset="0"/>
                <a:ea typeface="標楷體" charset="-120"/>
              </a:rPr>
              <a:t>EM_LIB.CREDIT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B5D331-DD89-B942-BDC0-0102E560E42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63713" y="2781300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55875" y="2492375"/>
            <a:ext cx="936625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40200" y="4724400"/>
            <a:ext cx="503238" cy="21748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43438" y="1125538"/>
            <a:ext cx="4392612" cy="5472112"/>
          </a:xfrm>
          <a:prstGeom prst="roundRect">
            <a:avLst>
              <a:gd name="adj" fmla="val 2777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0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Fullscreen_2014_4_30_上午09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E201786-697C-1C47-A20A-C6633BA66E4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353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35375" y="2492375"/>
            <a:ext cx="1008063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>
            <a:cxnSpLocks noChangeShapeType="1"/>
            <a:stCxn id="6" idx="2"/>
          </p:cNvCxnSpPr>
          <p:nvPr/>
        </p:nvCxnSpPr>
        <p:spPr bwMode="auto">
          <a:xfrm>
            <a:off x="3743325" y="1700213"/>
            <a:ext cx="36513" cy="7921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3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77939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0900D2-F344-964B-9F19-CF70A096A67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6803" name="Picture 4" descr="Fullscreen_2014_4_30_上午09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8085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820D8B-7690-B94E-BB68-E678607CFE8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7827" name="Picture 5" descr="Fullscreen_2014_4_30_上午09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74571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02FA5CF-41CF-DF4C-BF4C-B7B9D46F31D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8851" name="Picture 1" descr="Fullscreen_2014_4_30_上午09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80063" y="4437063"/>
            <a:ext cx="576262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461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D3A6C1-1319-414A-9968-CEAA53985D3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798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05581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B46BF4-5F95-504A-B88A-539384CD39C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08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04886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20A114-4474-EC46-B345-90EDA42BB31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19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itle 1"/>
          <p:cNvSpPr txBox="1">
            <a:spLocks/>
          </p:cNvSpPr>
          <p:nvPr/>
        </p:nvSpPr>
        <p:spPr bwMode="auto">
          <a:xfrm>
            <a:off x="457200" y="1889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ea typeface="標楷體" charset="-120"/>
              </a:rPr>
              <a:t>勘查－</a:t>
            </a:r>
            <a:r>
              <a:rPr lang="en-US" altLang="zh-TW" sz="4400" b="1">
                <a:ea typeface="標楷體" charset="-120"/>
              </a:rPr>
              <a:t>StatExplore (</a:t>
            </a:r>
            <a:r>
              <a:rPr lang="zh-TW" altLang="en-US" sz="4400" b="1">
                <a:ea typeface="標楷體" charset="-120"/>
              </a:rPr>
              <a:t>摘要統計</a:t>
            </a:r>
            <a:r>
              <a:rPr lang="en-US" altLang="zh-TW" sz="4400" b="1"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80809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0567C3-7E9B-6246-9400-83011EF34E2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2947" name="Picture 1" descr="Fullscreen_2014_4_30_上午09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48150"/>
            <a:ext cx="5422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03575" y="4319588"/>
            <a:ext cx="2889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1275" y="4679950"/>
            <a:ext cx="5048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51" name="TextBox 7"/>
          <p:cNvSpPr txBox="1">
            <a:spLocks noChangeArrowheads="1"/>
          </p:cNvSpPr>
          <p:nvPr/>
        </p:nvSpPr>
        <p:spPr bwMode="auto">
          <a:xfrm>
            <a:off x="3635375" y="3743325"/>
            <a:ext cx="3673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遺失值處理</a:t>
            </a:r>
            <a:r>
              <a:rPr lang="en-US" altLang="zh-TW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 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MS PGothic" charset="-128"/>
              </a:rPr>
              <a:t>Impute </a:t>
            </a:r>
            <a:endParaRPr lang="en-US" altLang="zh-TW" sz="2400">
              <a:solidFill>
                <a:srgbClr val="FF0000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87900" y="2493963"/>
            <a:ext cx="863600" cy="3587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>
            <a:cxnSpLocks noChangeShapeType="1"/>
            <a:stCxn id="11" idx="2"/>
            <a:endCxn id="9" idx="0"/>
          </p:cNvCxnSpPr>
          <p:nvPr/>
        </p:nvCxnSpPr>
        <p:spPr bwMode="auto">
          <a:xfrm>
            <a:off x="2447925" y="1727200"/>
            <a:ext cx="2771775" cy="7667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ounded Rectangle 10"/>
          <p:cNvSpPr/>
          <p:nvPr/>
        </p:nvSpPr>
        <p:spPr>
          <a:xfrm>
            <a:off x="2339975" y="1511300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5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56745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7F3A1C-01D5-8E4F-AD79-BCACEE1F377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3971" name="Picture 1" descr="Fullscreen_2014_4_30_上午09_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0" y="4076700"/>
            <a:ext cx="1979613" cy="3603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3973" name="Rectangle 1"/>
          <p:cNvSpPr>
            <a:spLocks noChangeArrowheads="1"/>
          </p:cNvSpPr>
          <p:nvPr/>
        </p:nvSpPr>
        <p:spPr bwMode="auto">
          <a:xfrm>
            <a:off x="2268538" y="3789363"/>
            <a:ext cx="3816350" cy="922337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遺失值處理</a:t>
            </a:r>
            <a:endParaRPr lang="en-US" altLang="zh-TW" sz="1800"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</a:rPr>
              <a:t>設定</a:t>
            </a:r>
            <a:r>
              <a:rPr lang="en-US" altLang="zh-TW" sz="1800">
                <a:ea typeface="標楷體" charset="-120"/>
              </a:rPr>
              <a:t> </a:t>
            </a:r>
            <a:r>
              <a:rPr lang="zh-TW" altLang="en-US" sz="1800">
                <a:ea typeface="標楷體" charset="-120"/>
              </a:rPr>
              <a:t>間隔變數</a:t>
            </a:r>
            <a:r>
              <a:rPr lang="en-US" altLang="zh-TW" sz="1800">
                <a:ea typeface="標楷體" charset="-120"/>
              </a:rPr>
              <a:t>/</a:t>
            </a:r>
            <a:r>
              <a:rPr lang="zh-TW" altLang="en-US" sz="1800">
                <a:ea typeface="標楷體" charset="-120"/>
              </a:rPr>
              <a:t>預設輸入方法</a:t>
            </a:r>
            <a:endParaRPr lang="en-US" altLang="zh-TW" sz="1800">
              <a:ea typeface="標楷體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ea typeface="標楷體" charset="-120"/>
                <a:sym typeface="Wingdings" charset="2"/>
              </a:rPr>
              <a:t>將預設</a:t>
            </a:r>
            <a:r>
              <a:rPr lang="en-US" altLang="zh-TW" sz="1800">
                <a:ea typeface="標楷體" charset="-120"/>
                <a:sym typeface="Wingdings" charset="2"/>
              </a:rPr>
              <a:t> </a:t>
            </a:r>
            <a:r>
              <a:rPr lang="zh-TW" altLang="en-US" sz="1800">
                <a:solidFill>
                  <a:schemeClr val="accent1"/>
                </a:solidFill>
                <a:ea typeface="標楷體" charset="-120"/>
                <a:sym typeface="Wingdings" charset="2"/>
              </a:rPr>
              <a:t>平均值</a:t>
            </a:r>
            <a:r>
              <a:rPr lang="en-US" altLang="zh-TW" sz="1800">
                <a:ea typeface="標楷體" charset="-120"/>
                <a:sym typeface="Wingdings" charset="2"/>
              </a:rPr>
              <a:t> </a:t>
            </a:r>
            <a:r>
              <a:rPr lang="zh-TW" altLang="en-US" sz="1800">
                <a:ea typeface="標楷體" charset="-120"/>
                <a:sym typeface="Wingdings" charset="2"/>
              </a:rPr>
              <a:t>改為</a:t>
            </a:r>
            <a:r>
              <a:rPr lang="en-US" altLang="zh-TW" sz="1800">
                <a:ea typeface="標楷體" charset="-120"/>
                <a:sym typeface="Wingdings" charset="2"/>
              </a:rPr>
              <a:t> </a:t>
            </a:r>
            <a:r>
              <a:rPr lang="zh-TW" altLang="en-US" sz="1800">
                <a:solidFill>
                  <a:srgbClr val="FF0000"/>
                </a:solidFill>
                <a:ea typeface="標楷體" charset="-120"/>
              </a:rPr>
              <a:t>樹</a:t>
            </a:r>
            <a:r>
              <a:rPr lang="en-US" altLang="zh-TW" sz="1800">
                <a:solidFill>
                  <a:srgbClr val="FF0000"/>
                </a:solidFill>
                <a:ea typeface="標楷體" charset="-120"/>
              </a:rPr>
              <a:t> (Tree) </a:t>
            </a:r>
            <a:r>
              <a:rPr lang="zh-TW" altLang="en-US" sz="1800">
                <a:ea typeface="標楷體" charset="-120"/>
              </a:rPr>
              <a:t>補值</a:t>
            </a:r>
            <a:endParaRPr lang="en-US" altLang="zh-TW" sz="1800">
              <a:ea typeface="標楷體" charset="-120"/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1979613" y="4149725"/>
            <a:ext cx="288925" cy="142875"/>
          </a:xfrm>
          <a:prstGeom prst="left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3975" name="Title 1"/>
          <p:cNvSpPr txBox="1">
            <a:spLocks/>
          </p:cNvSpPr>
          <p:nvPr/>
        </p:nvSpPr>
        <p:spPr bwMode="auto">
          <a:xfrm>
            <a:off x="457200" y="0"/>
            <a:ext cx="8229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設算</a:t>
            </a:r>
            <a:r>
              <a:rPr lang="en-US" altLang="zh-TW" b="1">
                <a:ea typeface="標楷體" charset="-120"/>
              </a:rPr>
              <a:t>(Impute)</a:t>
            </a:r>
            <a:r>
              <a:rPr lang="zh-TW" altLang="en-US" b="1">
                <a:ea typeface="標楷體" charset="-120"/>
              </a:rPr>
              <a:t>－遺失值處理</a:t>
            </a:r>
            <a:endParaRPr lang="en-US" altLang="zh-TW" b="1"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>
                <a:ea typeface="標楷體" charset="-120"/>
              </a:rPr>
              <a:t>設定</a:t>
            </a:r>
            <a:r>
              <a:rPr lang="en-US" altLang="zh-TW" b="1">
                <a:ea typeface="標楷體" charset="-120"/>
              </a:rPr>
              <a:t> </a:t>
            </a:r>
            <a:r>
              <a:rPr lang="zh-TW" altLang="en-US" b="1">
                <a:ea typeface="標楷體" charset="-120"/>
              </a:rPr>
              <a:t>間隔變數</a:t>
            </a:r>
            <a:r>
              <a:rPr lang="en-US" altLang="zh-TW" b="1">
                <a:ea typeface="標楷體" charset="-120"/>
              </a:rPr>
              <a:t>/</a:t>
            </a:r>
            <a:r>
              <a:rPr lang="zh-TW" altLang="en-US" b="1">
                <a:ea typeface="標楷體" charset="-120"/>
              </a:rPr>
              <a:t>預設輸入方法</a:t>
            </a:r>
            <a:r>
              <a:rPr lang="zh-TW" altLang="en-US" b="1">
                <a:ea typeface="標楷體" charset="-120"/>
                <a:sym typeface="Wingdings" charset="2"/>
              </a:rPr>
              <a:t></a:t>
            </a:r>
            <a:r>
              <a:rPr lang="zh-TW" altLang="en-US" b="1">
                <a:solidFill>
                  <a:srgbClr val="FF0000"/>
                </a:solidFill>
                <a:ea typeface="標楷體" charset="-120"/>
              </a:rPr>
              <a:t>樹</a:t>
            </a:r>
            <a:r>
              <a:rPr lang="en-US" altLang="zh-TW" b="1">
                <a:solidFill>
                  <a:srgbClr val="FF0000"/>
                </a:solidFill>
                <a:ea typeface="標楷體" charset="-120"/>
              </a:rPr>
              <a:t> (Tree)</a:t>
            </a:r>
          </a:p>
        </p:txBody>
      </p:sp>
    </p:spTree>
    <p:extLst>
      <p:ext uri="{BB962C8B-B14F-4D97-AF65-F5344CB8AC3E}">
        <p14:creationId xmlns:p14="http://schemas.microsoft.com/office/powerpoint/2010/main" val="212201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Credit </a:t>
            </a:r>
            <a:r>
              <a:rPr lang="zh-TW" altLang="en-US">
                <a:latin typeface="Calibri" charset="0"/>
                <a:ea typeface="標楷體" charset="-120"/>
              </a:rPr>
              <a:t>欄位資料說明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07365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Target: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1=Bad Debt (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壞賬</a:t>
            </a:r>
            <a:r>
              <a:rPr lang="en-US" altLang="ja-JP">
                <a:solidFill>
                  <a:srgbClr val="FF0000"/>
                </a:solidFill>
                <a:latin typeface="Calibri" charset="0"/>
                <a:ea typeface="標楷體" charset="-120"/>
              </a:rPr>
              <a:t>), 0=Paid-off (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還清</a:t>
            </a:r>
            <a:r>
              <a:rPr lang="en-US" altLang="ja-JP">
                <a:solidFill>
                  <a:srgbClr val="FF0000"/>
                </a:solidFill>
                <a:latin typeface="Calibri" charset="0"/>
                <a:ea typeface="標楷體" charset="-120"/>
              </a:rPr>
              <a:t>)</a:t>
            </a:r>
            <a:endParaRPr lang="en-US" altLang="zh-TW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r>
              <a:rPr lang="en-US" altLang="zh-TW">
                <a:latin typeface="Calibri" charset="0"/>
                <a:ea typeface="標楷體" charset="-120"/>
              </a:rPr>
              <a:t>Delinquent (</a:t>
            </a:r>
            <a:r>
              <a:rPr lang="zh-TW" altLang="en-US">
                <a:latin typeface="Calibri" charset="0"/>
                <a:ea typeface="標楷體" charset="-120"/>
              </a:rPr>
              <a:t>逾期還款；違約</a:t>
            </a:r>
            <a:r>
              <a:rPr lang="en-US" altLang="zh-TW">
                <a:latin typeface="Calibri" charset="0"/>
                <a:ea typeface="標楷體" charset="-120"/>
              </a:rPr>
              <a:t>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Derogatory (</a:t>
            </a:r>
            <a:r>
              <a:rPr lang="zh-TW" altLang="en-US">
                <a:latin typeface="Calibri" charset="0"/>
                <a:ea typeface="標楷體" charset="-120"/>
              </a:rPr>
              <a:t>名譽人格毀損</a:t>
            </a:r>
            <a:r>
              <a:rPr lang="en-US" altLang="zh-TW">
                <a:latin typeface="Calibri" charset="0"/>
                <a:ea typeface="標楷體" charset="-120"/>
              </a:rPr>
              <a:t>) (</a:t>
            </a:r>
            <a:r>
              <a:rPr lang="zh-TW" altLang="en-US">
                <a:latin typeface="Calibri" charset="0"/>
                <a:ea typeface="標楷體" charset="-120"/>
              </a:rPr>
              <a:t>法院查封、欠稅</a:t>
            </a:r>
            <a:r>
              <a:rPr lang="en-US" altLang="zh-TW">
                <a:latin typeface="Calibri" charset="0"/>
                <a:ea typeface="標楷體" charset="-120"/>
              </a:rPr>
              <a:t>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Trade Lines (</a:t>
            </a:r>
            <a:r>
              <a:rPr lang="zh-TW" altLang="en-US">
                <a:latin typeface="Calibri" charset="0"/>
                <a:ea typeface="標楷體" charset="-120"/>
              </a:rPr>
              <a:t>信用帳戶</a:t>
            </a:r>
            <a:r>
              <a:rPr lang="en-US" altLang="zh-TW">
                <a:latin typeface="Calibri" charset="0"/>
                <a:ea typeface="標楷體" charset="-120"/>
              </a:rPr>
              <a:t>) (</a:t>
            </a:r>
            <a:r>
              <a:rPr lang="zh-TW" altLang="en-US">
                <a:latin typeface="Calibri" charset="0"/>
                <a:ea typeface="標楷體" charset="-120"/>
              </a:rPr>
              <a:t>信用卡、車貸、房貸</a:t>
            </a:r>
            <a:r>
              <a:rPr lang="en-US" altLang="zh-TW">
                <a:latin typeface="Calibri" charset="0"/>
                <a:ea typeface="標楷體" charset="-120"/>
              </a:rPr>
              <a:t>)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Personal Loan (</a:t>
            </a:r>
            <a:r>
              <a:rPr lang="zh-TW" altLang="en-US">
                <a:latin typeface="Calibri" charset="0"/>
                <a:ea typeface="標楷體" charset="-120"/>
              </a:rPr>
              <a:t>私人貸款</a:t>
            </a:r>
            <a:r>
              <a:rPr lang="en-US" altLang="zh-TW">
                <a:latin typeface="Calibri" charset="0"/>
                <a:ea typeface="標楷體" charset="-120"/>
              </a:rPr>
              <a:t>) </a:t>
            </a:r>
          </a:p>
          <a:p>
            <a:pPr lvl="1"/>
            <a:r>
              <a:rPr lang="en-US" altLang="zh-TW">
                <a:latin typeface="Calibri" charset="0"/>
                <a:ea typeface="標楷體" charset="-120"/>
              </a:rPr>
              <a:t>Revolving Credit Account (</a:t>
            </a:r>
            <a:r>
              <a:rPr lang="zh-TW" altLang="en-US">
                <a:latin typeface="Calibri" charset="0"/>
                <a:ea typeface="標楷體" charset="-120"/>
              </a:rPr>
              <a:t>循環信用帳戶</a:t>
            </a:r>
            <a:r>
              <a:rPr lang="en-US" altLang="ja-JP">
                <a:latin typeface="Calibri" charset="0"/>
                <a:ea typeface="標楷體" charset="-120"/>
              </a:rPr>
              <a:t>)</a:t>
            </a:r>
          </a:p>
          <a:p>
            <a:r>
              <a:rPr lang="en-US" altLang="zh-TW">
                <a:latin typeface="Calibri" charset="0"/>
                <a:ea typeface="標楷體" charset="-120"/>
              </a:rPr>
              <a:t>Collections Count: </a:t>
            </a:r>
            <a:r>
              <a:rPr lang="zh-TW" altLang="en-US">
                <a:latin typeface="Calibri" charset="0"/>
                <a:ea typeface="標楷體" charset="-120"/>
              </a:rPr>
              <a:t>催收次數</a:t>
            </a:r>
            <a:endParaRPr lang="en-US" altLang="zh-TW">
              <a:latin typeface="Calibri" charset="0"/>
              <a:ea typeface="標楷體" charset="-120"/>
            </a:endParaRPr>
          </a:p>
          <a:p>
            <a:r>
              <a:rPr lang="en-US" altLang="zh-TW">
                <a:latin typeface="Calibri" charset="0"/>
                <a:ea typeface="標楷體" charset="-120"/>
              </a:rPr>
              <a:t>Inquires Count: </a:t>
            </a:r>
            <a:r>
              <a:rPr lang="zh-TW" altLang="en-US">
                <a:latin typeface="Calibri" charset="0"/>
                <a:ea typeface="標楷體" charset="-120"/>
              </a:rPr>
              <a:t>查詢次數</a:t>
            </a:r>
            <a:endParaRPr lang="en-US" altLang="ja-JP">
              <a:latin typeface="Calibri" charset="0"/>
              <a:ea typeface="標楷體" charset="-120"/>
            </a:endParaRPr>
          </a:p>
          <a:p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AD4131-92C6-2048-B18B-FC58A02E7D5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80539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Fullscreen_2014_4_30_上午09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051ADB-0482-5240-853A-A39976E2205A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sp>
        <p:nvSpPr>
          <p:cNvPr id="8499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87900" y="2493963"/>
            <a:ext cx="863600" cy="3603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0063" y="3141663"/>
            <a:ext cx="158432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907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990C3D5-5F66-8C4E-8147-1732880B2193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6019" name="Picture 1" descr="Fullscreen_2014_4_30_上午09_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59338" y="4437063"/>
            <a:ext cx="719137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736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4127CD-6D91-3E46-BAC1-BF55B019688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7043" name="Picture 1" descr="Fullscreen_2014_4_30_上午09_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－遺失值處理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80063" y="4437063"/>
            <a:ext cx="503237" cy="287337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325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573609-B43A-014C-9D82-3EDEE273660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80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 sz="3200">
                <a:latin typeface="Calibri" charset="0"/>
                <a:ea typeface="標楷體" charset="-120"/>
              </a:rPr>
              <a:t>－遺失值處理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結果</a:t>
            </a:r>
            <a:endParaRPr lang="en-US" altLang="zh-TW" sz="320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257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52F627-E26B-A149-89EC-4BD7EEDCA8B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89091" name="Picture 1" descr="Fullscreen_2014_4_30_上午09_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－匯出的資料－瀏覽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3713" y="2924175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897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B81640-01A5-FE4B-A435-6EDABDB4EAE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0115" name="Picture 1" descr="Fullscreen_2014_4_30_上午09_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>
                <a:latin typeface="Calibri" charset="0"/>
                <a:ea typeface="標楷體" charset="-120"/>
              </a:rPr>
              <a:t>設算</a:t>
            </a:r>
            <a:r>
              <a:rPr lang="en-US" altLang="zh-TW" sz="3200">
                <a:latin typeface="Calibri" charset="0"/>
                <a:ea typeface="標楷體" charset="-120"/>
              </a:rPr>
              <a:t>(Impute)</a:t>
            </a:r>
            <a:r>
              <a:rPr lang="zh-TW" altLang="en-US">
                <a:latin typeface="Calibri" charset="0"/>
                <a:ea typeface="標楷體" charset="-120"/>
              </a:rPr>
              <a:t>－匯出的資料－瀏覽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3713" y="2924175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68538" y="3571875"/>
            <a:ext cx="49657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54513" y="4797425"/>
            <a:ext cx="720725" cy="287338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522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E744E4-BDD4-C244-BA15-97E4A839E26B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11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itle 1"/>
          <p:cNvSpPr txBox="1">
            <a:spLocks/>
          </p:cNvSpPr>
          <p:nvPr/>
        </p:nvSpPr>
        <p:spPr bwMode="auto">
          <a:xfrm>
            <a:off x="468313" y="12700"/>
            <a:ext cx="8229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ea typeface="標楷體" charset="-120"/>
              </a:rPr>
              <a:t>設算</a:t>
            </a:r>
            <a:r>
              <a:rPr lang="en-US" altLang="zh-TW" sz="2800" b="1">
                <a:ea typeface="標楷體" charset="-120"/>
              </a:rPr>
              <a:t>(Impute)</a:t>
            </a:r>
            <a:r>
              <a:rPr lang="zh-TW" altLang="en-US" sz="2800" b="1">
                <a:ea typeface="標楷體" charset="-120"/>
              </a:rPr>
              <a:t>－匯出的資料－瀏覽</a:t>
            </a:r>
            <a:endParaRPr lang="en-US" altLang="zh-TW" sz="2800" b="1"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ea typeface="標楷體" charset="-120"/>
              </a:rPr>
              <a:t>遺失值處理結果</a:t>
            </a:r>
            <a:endParaRPr lang="en-US" altLang="zh-TW" sz="2800" b="1">
              <a:ea typeface="標楷體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1050" y="1196975"/>
            <a:ext cx="1512888" cy="5427663"/>
          </a:xfrm>
          <a:prstGeom prst="roundRect">
            <a:avLst>
              <a:gd name="adj" fmla="val 5148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24300" y="1196975"/>
            <a:ext cx="5111750" cy="5427663"/>
          </a:xfrm>
          <a:prstGeom prst="roundRect">
            <a:avLst>
              <a:gd name="adj" fmla="val 2421"/>
            </a:avLst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570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3B819F-975C-EF4A-9C10-793F44ED0875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2163" name="Picture 1" descr="Fullscreen_2014_4_30_上午09_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pic>
        <p:nvPicPr>
          <p:cNvPr id="921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48150"/>
            <a:ext cx="5422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859338" y="4319588"/>
            <a:ext cx="2889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1275" y="4679950"/>
            <a:ext cx="5048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68" name="TextBox 7"/>
          <p:cNvSpPr txBox="1">
            <a:spLocks noChangeArrowheads="1"/>
          </p:cNvSpPr>
          <p:nvPr/>
        </p:nvSpPr>
        <p:spPr bwMode="auto">
          <a:xfrm>
            <a:off x="3635375" y="3743325"/>
            <a:ext cx="475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變數轉換</a:t>
            </a:r>
            <a:r>
              <a:rPr lang="en-US" altLang="zh-TW" sz="2400">
                <a:solidFill>
                  <a:srgbClr val="FF0000"/>
                </a:solidFill>
                <a:latin typeface="Heiti TC Light" charset="-120"/>
                <a:ea typeface="Heiti TC Light" charset="-120"/>
                <a:cs typeface="Heiti TC Light" charset="-120"/>
              </a:rPr>
              <a:t> (Transform Variable)</a:t>
            </a:r>
            <a:endParaRPr lang="en-US" altLang="zh-TW" sz="2400">
              <a:solidFill>
                <a:srgbClr val="FF0000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67400" y="2420938"/>
            <a:ext cx="936625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cxnSpLocks noChangeShapeType="1"/>
            <a:stCxn id="18" idx="2"/>
          </p:cNvCxnSpPr>
          <p:nvPr/>
        </p:nvCxnSpPr>
        <p:spPr bwMode="auto">
          <a:xfrm>
            <a:off x="3384550" y="1700213"/>
            <a:ext cx="2482850" cy="7921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ounded Rectangle 17"/>
          <p:cNvSpPr/>
          <p:nvPr/>
        </p:nvSpPr>
        <p:spPr>
          <a:xfrm>
            <a:off x="3276600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83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0E292B-A7B6-6A4A-8FAD-9D5E68D3243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3187" name="Picture 4" descr="Fullscreen_2014_4_30_上午09_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67400" y="2420938"/>
            <a:ext cx="936625" cy="4318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6" name="Straight Arrow Connector 5"/>
          <p:cNvCxnSpPr>
            <a:cxnSpLocks noChangeShapeType="1"/>
            <a:stCxn id="7" idx="2"/>
          </p:cNvCxnSpPr>
          <p:nvPr/>
        </p:nvCxnSpPr>
        <p:spPr bwMode="auto">
          <a:xfrm>
            <a:off x="3384550" y="1700213"/>
            <a:ext cx="2482850" cy="7921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ounded Rectangle 6"/>
          <p:cNvSpPr/>
          <p:nvPr/>
        </p:nvSpPr>
        <p:spPr>
          <a:xfrm>
            <a:off x="3276600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844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E3B05C5-E234-3C49-9950-6E3B2399FDCD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4211" name="Picture 1" descr="Fullscreen_2014_4_30_上午10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0" y="3213100"/>
            <a:ext cx="1979613" cy="5762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63713" y="3429000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421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860800"/>
            <a:ext cx="59356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243888" y="4652963"/>
            <a:ext cx="288925" cy="28892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627313" y="3860800"/>
            <a:ext cx="6121400" cy="19446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88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E88A1B2-F72B-4C40-A02E-6F67B1B9FFA6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609599" y="2708920"/>
            <a:ext cx="7822328" cy="3456384"/>
            <a:chOff x="3348842" y="2618651"/>
            <a:chExt cx="5047012" cy="2390077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3"/>
            <p:cNvSpPr>
              <a:spLocks noChangeAspect="1" noChangeArrowheads="1"/>
            </p:cNvSpPr>
            <p:nvPr/>
          </p:nvSpPr>
          <p:spPr bwMode="auto">
            <a:xfrm>
              <a:off x="3348842" y="2618651"/>
              <a:ext cx="5047012" cy="2390077"/>
            </a:xfrm>
            <a:prstGeom prst="rect">
              <a:avLst/>
            </a:prstGeom>
            <a:gradFill flip="none" rotWithShape="1">
              <a:gsLst>
                <a:gs pos="0">
                  <a:srgbClr val="CC9900"/>
                </a:gs>
                <a:gs pos="50000">
                  <a:srgbClr val="FFCD37"/>
                </a:gs>
                <a:gs pos="100000">
                  <a:srgbClr val="FFCC33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Heiti TC Light"/>
                <a:ea typeface="Heiti TC Light"/>
                <a:cs typeface="Heiti TC Light"/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353416" y="2633547"/>
              <a:ext cx="5024972" cy="2360819"/>
            </a:xfrm>
            <a:prstGeom prst="rect">
              <a:avLst/>
            </a:prstGeom>
            <a:gradFill flip="none" rotWithShape="1">
              <a:gsLst>
                <a:gs pos="0">
                  <a:srgbClr val="FFCC33"/>
                </a:gs>
                <a:gs pos="50000">
                  <a:srgbClr val="FFFBE5"/>
                </a:gs>
                <a:gs pos="100000">
                  <a:srgbClr val="FFFDEF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Heiti TC Light"/>
                <a:ea typeface="Heiti TC Light"/>
                <a:cs typeface="Heiti TC Light"/>
              </a:endParaRPr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3367137" y="2641810"/>
              <a:ext cx="4990616" cy="2334494"/>
            </a:xfrm>
            <a:prstGeom prst="rect">
              <a:avLst/>
            </a:prstGeom>
            <a:gradFill flip="none" rotWithShape="1">
              <a:gsLst>
                <a:gs pos="0">
                  <a:srgbClr val="FFCC33"/>
                </a:gs>
                <a:gs pos="50000">
                  <a:srgbClr val="FFE263"/>
                </a:gs>
                <a:gs pos="100000">
                  <a:srgbClr val="FFF790"/>
                </a:gs>
              </a:gsLst>
              <a:lin ang="10800000" scaled="1"/>
              <a:tileRect/>
            </a:gradFill>
            <a:ln>
              <a:noFill/>
              <a:headEnd/>
              <a:tailEnd type="none" w="med" len="lg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latin typeface="Heiti TC Light"/>
                <a:ea typeface="Heiti TC Light"/>
                <a:cs typeface="Heiti TC Light"/>
              </a:endParaRPr>
            </a:p>
          </p:txBody>
        </p:sp>
      </p:grp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55650" y="2781300"/>
            <a:ext cx="2327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演練重點</a:t>
            </a:r>
            <a:r>
              <a:rPr lang="en-US" altLang="zh-TW" sz="28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: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611188" y="260350"/>
            <a:ext cx="8205787" cy="7350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3000"/>
              </a:lnSpc>
              <a:defRPr/>
            </a:pPr>
            <a:r>
              <a:rPr lang="zh-TW" altLang="en-US" sz="3600" b="1" kern="0" dirty="0">
                <a:solidFill>
                  <a:srgbClr val="0053C3"/>
                </a:solidFill>
                <a:latin typeface="Heiti TC Light"/>
                <a:ea typeface="Heiti TC Light"/>
                <a:cs typeface="Heiti TC Light"/>
              </a:rPr>
              <a:t>預測模型實機演練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1788" y="6581775"/>
            <a:ext cx="35718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SAS Enterprise Miner Course Notes, 2014, SAS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1403350" y="3284538"/>
            <a:ext cx="67691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資料瀏覽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   遺失值處理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衍生變數產出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資料集分割</a:t>
            </a: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(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訓練、驗證、測試資料集</a:t>
            </a: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預測模型變數篩選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決策樹預測模型建置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決策樹模型參數設定與模型解讀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•   </a:t>
            </a:r>
            <a:r>
              <a:rPr lang="zh-TW" altLang="en-US" sz="2000" b="1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跨模型評估方法</a:t>
            </a:r>
            <a:endParaRPr lang="en-US" altLang="zh-TW" sz="2000" b="1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12296" name="內容版面配置區 13"/>
          <p:cNvSpPr txBox="1">
            <a:spLocks/>
          </p:cNvSpPr>
          <p:nvPr/>
        </p:nvSpPr>
        <p:spPr bwMode="auto">
          <a:xfrm>
            <a:off x="638175" y="1052513"/>
            <a:ext cx="82010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buFont typeface="Monotype Sorts" charset="2"/>
              <a:buNone/>
            </a:pPr>
            <a:r>
              <a:rPr lang="zh-TW" altLang="en-US" b="1" dirty="0">
                <a:solidFill>
                  <a:schemeClr val="tx2"/>
                </a:solidFill>
                <a:latin typeface="Heiti TC Light" charset="-120"/>
                <a:ea typeface="Heiti TC Light" charset="-120"/>
                <a:cs typeface="Heiti TC Light" charset="-120"/>
              </a:rPr>
              <a:t>分析目的</a:t>
            </a:r>
            <a:endParaRPr lang="en-US" altLang="zh-TW" b="1" dirty="0">
              <a:solidFill>
                <a:schemeClr val="tx2"/>
              </a:solidFill>
              <a:latin typeface="Heiti TC Light" charset="-120"/>
              <a:ea typeface="Heiti TC Light" charset="-120"/>
              <a:cs typeface="Heiti TC Light" charset="-120"/>
            </a:endParaRPr>
          </a:p>
          <a:p>
            <a:pPr>
              <a:buFont typeface="Monotype Sorts" charset="2"/>
              <a:buNone/>
            </a:pPr>
            <a:r>
              <a:rPr lang="zh-TW" altLang="en-US" dirty="0">
                <a:latin typeface="Heiti TC Light" charset="-120"/>
                <a:ea typeface="Heiti TC Light" charset="-120"/>
                <a:cs typeface="Heiti TC Light" charset="-120"/>
              </a:rPr>
              <a:t>    </a:t>
            </a:r>
            <a:r>
              <a:rPr lang="zh-TW" altLang="en-US" sz="2000" b="1" dirty="0">
                <a:latin typeface="Heiti TC Light" charset="-120"/>
                <a:ea typeface="Heiti TC Light" charset="-120"/>
                <a:cs typeface="Heiti TC Light" charset="-120"/>
              </a:rPr>
              <a:t>依據可能影響違約之風險因子，利用決策樹等分類演算方法建立信貸客戶之風險預測模型。</a:t>
            </a:r>
          </a:p>
        </p:txBody>
      </p:sp>
    </p:spTree>
    <p:extLst>
      <p:ext uri="{BB962C8B-B14F-4D97-AF65-F5344CB8AC3E}">
        <p14:creationId xmlns:p14="http://schemas.microsoft.com/office/powerpoint/2010/main" val="9776037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A2D6A9-5B1B-5A46-9843-824BC06509B2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52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0" y="3141663"/>
            <a:ext cx="1979613" cy="6477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63713" y="3429000"/>
            <a:ext cx="215900" cy="144463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22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3B4E8C-1B44-AC4C-850B-4C6E986CB7DC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62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21735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AFAF80-BFDB-E74A-92D7-004428A0669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72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35852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4B298D-D2AE-BE4E-B3FF-90F9B3EF3F3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83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23102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7C5084-C6F1-E746-88DC-5BB90337A89E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993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4075" y="1484313"/>
            <a:ext cx="215900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973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9DDDE2-2E4F-6B41-B41A-D047F9A74944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0355" name="Picture 1" descr="Fullscreen_2014_4_30_上午10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6227763" y="2708275"/>
            <a:ext cx="2808287" cy="2665413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012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05B369-6AB2-8241-A1E0-17544F1A7D89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1379" name="Picture 1" descr="Fullscreen_2014_4_30_上午10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1381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771775" y="3068638"/>
            <a:ext cx="720725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82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7BCBDB-6394-0E4E-8718-44C264D819E8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2403" name="Picture 1" descr="Fullscreen_2014_4_30_上午10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2405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596188" y="5013325"/>
            <a:ext cx="647700" cy="215900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72225" y="4076700"/>
            <a:ext cx="2520950" cy="865188"/>
          </a:xfrm>
          <a:prstGeom prst="roundRect">
            <a:avLst>
              <a:gd name="adj" fmla="val 6477"/>
            </a:avLst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692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393C9A-FB79-3341-829E-3C1D50D3D901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3427" name="Picture 1" descr="Fullscreen_2014_4_30_上午10_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3429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4075" y="6308725"/>
            <a:ext cx="574675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091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E0B536-8D1B-9E44-8D96-1693633F5687}" type="slidenum">
              <a:rPr lang="zh-TW" altLang="en-US" sz="1200">
                <a:solidFill>
                  <a:srgbClr val="898989"/>
                </a:solidFill>
                <a:ea typeface="MS PGothic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99</a:t>
            </a:fld>
            <a:endParaRPr lang="zh-TW" altLang="en-US" sz="1200">
              <a:solidFill>
                <a:srgbClr val="898989"/>
              </a:solidFill>
              <a:ea typeface="MS PGothic" charset="-128"/>
            </a:endParaRPr>
          </a:p>
        </p:txBody>
      </p:sp>
      <p:pic>
        <p:nvPicPr>
          <p:cNvPr id="104451" name="Picture 2" descr="Fullscreen_2014_4_30_上午10_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0438" y="1341438"/>
            <a:ext cx="5535612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TL_Cycle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= (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TLTimeFirst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TLTimeLast</a:t>
            </a:r>
            <a:r>
              <a:rPr lang="en-US" dirty="0">
                <a:solidFill>
                  <a:srgbClr val="FF0000"/>
                </a:solidFill>
                <a:ea typeface="新細明體" charset="0"/>
                <a:cs typeface="新細明體" charset="0"/>
              </a:rPr>
              <a:t>) / </a:t>
            </a:r>
            <a:r>
              <a:rPr lang="en-US" dirty="0" err="1">
                <a:solidFill>
                  <a:srgbClr val="FF0000"/>
                </a:solidFill>
                <a:ea typeface="新細明體" charset="0"/>
                <a:cs typeface="新細明體" charset="0"/>
              </a:rPr>
              <a:t>IMP_TLCnt</a:t>
            </a:r>
            <a:endParaRPr lang="en-US" dirty="0">
              <a:solidFill>
                <a:srgbClr val="FF0000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4453" name="Title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823913"/>
          </a:xfrm>
        </p:spPr>
        <p:txBody>
          <a:bodyPr/>
          <a:lstStyle/>
          <a:p>
            <a:r>
              <a:rPr lang="zh-TW" altLang="en-US" sz="3200">
                <a:latin typeface="Calibri" charset="0"/>
                <a:ea typeface="標楷體" charset="-120"/>
              </a:rPr>
              <a:t>修改－變數轉換</a:t>
            </a:r>
            <a:r>
              <a:rPr lang="en-US" altLang="zh-TW" sz="3200">
                <a:latin typeface="Calibri" charset="0"/>
                <a:ea typeface="標楷體" charset="-120"/>
              </a:rPr>
              <a:t>(Transform Variable) </a:t>
            </a:r>
            <a:r>
              <a:rPr lang="zh-TW" altLang="en-US" sz="3200">
                <a:latin typeface="Calibri" charset="0"/>
                <a:ea typeface="標楷體" charset="-120"/>
              </a:rPr>
              <a:t>：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zh-TW" altLang="en-US" sz="3200">
                <a:latin typeface="Calibri" charset="0"/>
                <a:ea typeface="標楷體" charset="-120"/>
              </a:rPr>
              <a:t>產生衍生變數</a:t>
            </a:r>
            <a:endParaRPr lang="en-US" altLang="zh-TW">
              <a:latin typeface="Calibri" charset="0"/>
              <a:ea typeface="標楷體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12088" y="6308725"/>
            <a:ext cx="576262" cy="2159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73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10002</TotalTime>
  <Words>2104</Words>
  <Application>Microsoft Macintosh PowerPoint</Application>
  <PresentationFormat>On-screen Show (4:3)</PresentationFormat>
  <Paragraphs>542</Paragraphs>
  <Slides>135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6" baseType="lpstr">
      <vt:lpstr>標楷體</vt:lpstr>
      <vt:lpstr>Heiti TC Light</vt:lpstr>
      <vt:lpstr>MS PGothic</vt:lpstr>
      <vt:lpstr>新細明體</vt:lpstr>
      <vt:lpstr>Arial</vt:lpstr>
      <vt:lpstr>Calibri</vt:lpstr>
      <vt:lpstr>Cambria</vt:lpstr>
      <vt:lpstr>Monotype Sorts</vt:lpstr>
      <vt:lpstr>Times New Roman</vt:lpstr>
      <vt:lpstr>Wingdings</vt:lpstr>
      <vt:lpstr>Office 佈景主題</vt:lpstr>
      <vt:lpstr>Big Data Mining 巨量資料探勘</vt:lpstr>
      <vt:lpstr>PowerPoint Presentation</vt:lpstr>
      <vt:lpstr>PowerPoint Presentation</vt:lpstr>
      <vt:lpstr>PowerPoint Presentation</vt:lpstr>
      <vt:lpstr>銀行信用風險 預測模型 (Credit Risk Case Study)</vt:lpstr>
      <vt:lpstr>案例情境</vt:lpstr>
      <vt:lpstr>資料欄位說明</vt:lpstr>
      <vt:lpstr>Credit 欄位資料說明</vt:lpstr>
      <vt:lpstr>PowerPoint Presentation</vt:lpstr>
      <vt:lpstr>SAS Enterprise Miner (SAS EM)  Case Study</vt:lpstr>
      <vt:lpstr>PowerPoint Presentation</vt:lpstr>
      <vt:lpstr>Upzip EM_Data.zip to C:\DATA\EM_Data</vt:lpstr>
      <vt:lpstr>VMware Horizon View Client softcloud.tku.edu.tw SAS Enterprise Miner</vt:lpstr>
      <vt:lpstr>SAS Enterprise Guide (SAS EG) </vt:lpstr>
      <vt:lpstr>SAS EG New Project</vt:lpstr>
      <vt:lpstr>SAS EG Open Data</vt:lpstr>
      <vt:lpstr>SAS EG Open credit.sas7bdat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SAS Enterprise Miner 13.1 (SAS EM)</vt:lpstr>
      <vt:lpstr>SAS EM 資料匯入4步驟</vt:lpstr>
      <vt:lpstr>Step 1. 新增專案 (New Project)</vt:lpstr>
      <vt:lpstr>Step 1. 新增專案 (New Project)</vt:lpstr>
      <vt:lpstr>Step 1. 新增專案 (New Project)</vt:lpstr>
      <vt:lpstr>SAS Enterprise Miner (EM_Project3)</vt:lpstr>
      <vt:lpstr>Step 2. 新增資料館 (New / Library)</vt:lpstr>
      <vt:lpstr>Step 2. 新增資料館 (New / Library)</vt:lpstr>
      <vt:lpstr>Step 2. 新增資料館 (New / Library)</vt:lpstr>
      <vt:lpstr>Step 2. 新增資料館 (New / Library)</vt:lpstr>
      <vt:lpstr>Step 2. 新增資料館 (New / Library)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3. 建立資料來源 (Create Data Source) </vt:lpstr>
      <vt:lpstr>Step 4. 建立流程圖 (Create Diagram) </vt:lpstr>
      <vt:lpstr>Step 4. 建立流程圖 (Create Diagram) </vt:lpstr>
      <vt:lpstr>Step 4. 建立流程圖 (Create Diagram) </vt:lpstr>
      <vt:lpstr>SAS Enterprise Miner (SAS EM)   Case Study</vt:lpstr>
      <vt:lpstr>案例情境模型流程</vt:lpstr>
      <vt:lpstr>樣本資料匯入 (Sample)</vt:lpstr>
      <vt:lpstr>樣本資料匯入 (Sample) EM_LIB.CREDIT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修改－設算(Impute)－遺失值處理</vt:lpstr>
      <vt:lpstr>PowerPoint Presentation</vt:lpstr>
      <vt:lpstr>修改－設算(Impute)－遺失值處理</vt:lpstr>
      <vt:lpstr>修改－設算(Impute)－遺失值處理</vt:lpstr>
      <vt:lpstr>修改－設算(Impute)－遺失值處理</vt:lpstr>
      <vt:lpstr>修改－設算(Impute)－遺失值處理 結果</vt:lpstr>
      <vt:lpstr>設算(Impute)－匯出的資料－瀏覽</vt:lpstr>
      <vt:lpstr>設算(Impute)－匯出的資料－瀏覽</vt:lpstr>
      <vt:lpstr>PowerPoint Presentation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修改－變數轉換(Transform Variable) ： 產生衍生變數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模型－迴歸 (Regression)</vt:lpstr>
      <vt:lpstr>模型－迴歸 (Regression)</vt:lpstr>
      <vt:lpstr>模型－迴歸 (Regression)</vt:lpstr>
      <vt:lpstr>模型－迴歸 (Regression)</vt:lpstr>
      <vt:lpstr>模型－迴歸 (Regression)</vt:lpstr>
      <vt:lpstr>模型－迴歸 (Regression)</vt:lpstr>
      <vt:lpstr>迴歸 (Regression) 結果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</vt:lpstr>
      <vt:lpstr>類神經網路 (Neural Network) 結果</vt:lpstr>
      <vt:lpstr>評估－模型比較 (Model Comparison)</vt:lpstr>
      <vt:lpstr>評估－模型比較 (Model Comparison)</vt:lpstr>
      <vt:lpstr>評估－模型比較 (Model Comparison)</vt:lpstr>
      <vt:lpstr>評估－模型比較 (Model Comparison)</vt:lpstr>
      <vt:lpstr>跨模型比較(Model Comparison) 結果</vt:lpstr>
      <vt:lpstr>跨模型比較(Model Comparison) 結果：ROC</vt:lpstr>
      <vt:lpstr>跨模型比較(Model Comparison) 結果</vt:lpstr>
      <vt:lpstr>跨模型比較(Model Comparison) 結果</vt:lpstr>
      <vt:lpstr>跨模型比較(Model Comparison) 結果</vt:lpstr>
      <vt:lpstr>Reference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Mining (巨量資料探勘)</dc:title>
  <dc:subject/>
  <dc:creator>myday</dc:creator>
  <cp:keywords>Big Data Mining (巨量資料探勘)</cp:keywords>
  <dc:description>Big Data Mining (巨量資料探勘)</dc:description>
  <cp:lastModifiedBy>Microsoft Office User</cp:lastModifiedBy>
  <cp:revision>572</cp:revision>
  <cp:lastPrinted>2020-03-16T12:36:37Z</cp:lastPrinted>
  <dcterms:created xsi:type="dcterms:W3CDTF">2011-02-14T23:24:00Z</dcterms:created>
  <dcterms:modified xsi:type="dcterms:W3CDTF">2020-03-16T12:37:29Z</dcterms:modified>
  <cp:category/>
</cp:coreProperties>
</file>