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848" r:id="rId2"/>
    <p:sldId id="832" r:id="rId3"/>
    <p:sldId id="1823" r:id="rId4"/>
    <p:sldId id="879" r:id="rId5"/>
    <p:sldId id="1822" r:id="rId6"/>
    <p:sldId id="850" r:id="rId7"/>
    <p:sldId id="881" r:id="rId8"/>
    <p:sldId id="882" r:id="rId9"/>
    <p:sldId id="883" r:id="rId10"/>
    <p:sldId id="884" r:id="rId11"/>
    <p:sldId id="885" r:id="rId12"/>
    <p:sldId id="886" r:id="rId13"/>
    <p:sldId id="887" r:id="rId14"/>
    <p:sldId id="888" r:id="rId15"/>
    <p:sldId id="889" r:id="rId16"/>
    <p:sldId id="890" r:id="rId17"/>
    <p:sldId id="891" r:id="rId18"/>
    <p:sldId id="892" r:id="rId19"/>
    <p:sldId id="893" r:id="rId20"/>
    <p:sldId id="894" r:id="rId21"/>
    <p:sldId id="895" r:id="rId22"/>
    <p:sldId id="896" r:id="rId23"/>
    <p:sldId id="897" r:id="rId24"/>
    <p:sldId id="898" r:id="rId25"/>
    <p:sldId id="899" r:id="rId26"/>
    <p:sldId id="900" r:id="rId27"/>
    <p:sldId id="901" r:id="rId28"/>
    <p:sldId id="902" r:id="rId29"/>
    <p:sldId id="903" r:id="rId30"/>
    <p:sldId id="904" r:id="rId31"/>
    <p:sldId id="905" r:id="rId32"/>
    <p:sldId id="906" r:id="rId33"/>
    <p:sldId id="907" r:id="rId34"/>
    <p:sldId id="908" r:id="rId35"/>
    <p:sldId id="909" r:id="rId36"/>
    <p:sldId id="910" r:id="rId37"/>
    <p:sldId id="911" r:id="rId38"/>
    <p:sldId id="912" r:id="rId39"/>
    <p:sldId id="913" r:id="rId40"/>
    <p:sldId id="914" r:id="rId41"/>
    <p:sldId id="915" r:id="rId42"/>
    <p:sldId id="916" r:id="rId43"/>
    <p:sldId id="917" r:id="rId44"/>
    <p:sldId id="918" r:id="rId45"/>
    <p:sldId id="919" r:id="rId46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6"/>
    <p:restoredTop sz="95645"/>
  </p:normalViewPr>
  <p:slideViewPr>
    <p:cSldViewPr>
      <p:cViewPr varScale="1">
        <p:scale>
          <a:sx n="101" d="100"/>
          <a:sy n="101" d="100"/>
        </p:scale>
        <p:origin x="20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144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368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4506884-B449-4A42-8360-913D542277A4}" type="datetimeFigureOut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748860-24BA-4345-B2A0-E99BA9C2971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613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08EEAF3-F626-B946-BE4F-401868C71B7D}" type="datetimeFigureOut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charset="0"/>
              </a:defRPr>
            </a:lvl1pPr>
          </a:lstStyle>
          <a:p>
            <a:fld id="{5545BF1C-37C4-064A-89BA-6BE682330AC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22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E5CB0B1-62CB-034B-A8F1-105B04A38EA3}" type="slidenum">
              <a:rPr lang="en-US" altLang="zh-TW" sz="1300"/>
              <a:pPr eaLnBrk="1" hangingPunct="1">
                <a:spcBef>
                  <a:spcPct val="0"/>
                </a:spcBef>
              </a:pPr>
              <a:t>9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0327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D79E13B-8E81-7849-9BD0-BEDCAEDAE208}" type="slidenum">
              <a:rPr lang="en-US" altLang="zh-TW" sz="1300"/>
              <a:pPr eaLnBrk="1" hangingPunct="1">
                <a:spcBef>
                  <a:spcPct val="0"/>
                </a:spcBef>
              </a:pPr>
              <a:t>10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67962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0CACBED-0E5F-E947-9DD5-7294C9153700}" type="slidenum">
              <a:rPr lang="en-US" altLang="zh-TW" sz="1300"/>
              <a:pPr eaLnBrk="1" hangingPunct="1">
                <a:spcBef>
                  <a:spcPct val="0"/>
                </a:spcBef>
              </a:pPr>
              <a:t>11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885412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0829022-9FEB-FC40-A7CA-DFD9C449A40B}" type="slidenum">
              <a:rPr lang="en-US" altLang="zh-TW" sz="1300"/>
              <a:pPr eaLnBrk="1" hangingPunct="1">
                <a:spcBef>
                  <a:spcPct val="0"/>
                </a:spcBef>
              </a:pPr>
              <a:t>12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359134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152455F-9916-DE41-A4C2-36DD06554D5D}" type="slidenum">
              <a:rPr lang="en-US" altLang="zh-TW" sz="1300"/>
              <a:pPr eaLnBrk="1" hangingPunct="1">
                <a:spcBef>
                  <a:spcPct val="0"/>
                </a:spcBef>
              </a:pPr>
              <a:t>13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316034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830709F-238D-3744-A45E-C2E7D7461F7A}" type="slidenum">
              <a:rPr lang="en-US" altLang="zh-TW" sz="1300"/>
              <a:pPr eaLnBrk="1" hangingPunct="1">
                <a:spcBef>
                  <a:spcPct val="0"/>
                </a:spcBef>
              </a:pPr>
              <a:t>14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665852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BBA1F94-C1CF-1842-862B-B356CC3366D0}" type="slidenum">
              <a:rPr lang="en-US" altLang="zh-TW" sz="1300"/>
              <a:pPr eaLnBrk="1" hangingPunct="1">
                <a:spcBef>
                  <a:spcPct val="0"/>
                </a:spcBef>
              </a:pPr>
              <a:t>15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51124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D6A7D-72E0-1943-9819-29699B3A97E0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87675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7458DDC-CBD3-D544-88E5-8554C1604D6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4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89DF-59E5-CE47-99B8-99A0AA72D6B5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12DF5-A8D0-894F-BAE0-9D3DD30AC5A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335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9E10-5172-1046-B0FE-097F11F95DC3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908BF-D4A8-F447-BB48-2BA869CAEFA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036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93038" cy="685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114800" cy="5029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5029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19050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9DEB-7527-6A47-887E-2A2A6B64F5AC}" type="datetime1">
              <a:rPr lang="en-US" altLang="zh-TW"/>
              <a:pPr>
                <a:defRPr/>
              </a:pPr>
              <a:t>3/16/20</a:t>
            </a:fld>
            <a:endParaRPr lang="en-US" altLang="zh-CN">
              <a:ea typeface="SimSun" pitchFamily="2" charset="-122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533400"/>
          </a:xfrm>
        </p:spPr>
        <p:txBody>
          <a:bodyPr/>
          <a:lstStyle>
            <a:lvl1pPr>
              <a:defRPr>
                <a:latin typeface="Calibri" charset="0"/>
                <a:ea typeface="SimSun" charset="-122"/>
              </a:defRPr>
            </a:lvl1pPr>
          </a:lstStyle>
          <a:p>
            <a:r>
              <a:rPr lang="zh-CN" altLang="en-US"/>
              <a:t>Data Mining: Concepts and Techniques</a:t>
            </a:r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>
                <a:ea typeface="SimSun" charset="-122"/>
              </a:defRPr>
            </a:lvl1pPr>
          </a:lstStyle>
          <a:p>
            <a:fld id="{95675780-1DA7-7542-B8B8-9113A827C8A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015838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5B61-44A2-4480-9C15-24562A284272}" type="datetime4">
              <a:rPr lang="en-US" altLang="zh-TW"/>
              <a:pPr>
                <a:defRPr/>
              </a:pPr>
              <a:t>March 16, 2020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895600" cy="3810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Data Mining: Concepts and Techniques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62DE331E-9B95-654D-AA3E-59533A16C0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125208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ea typeface="標楷體" pitchFamily="65" charset="-120"/>
              </a:defRPr>
            </a:lvl1pPr>
            <a:lvl2pPr>
              <a:defRPr baseline="0">
                <a:latin typeface="Calibri" pitchFamily="34" charset="0"/>
                <a:ea typeface="標楷體" pitchFamily="65" charset="-120"/>
              </a:defRPr>
            </a:lvl2pPr>
            <a:lvl3pPr>
              <a:defRPr baseline="0">
                <a:latin typeface="Calibri" pitchFamily="34" charset="0"/>
                <a:ea typeface="標楷體" pitchFamily="65" charset="-120"/>
              </a:defRPr>
            </a:lvl3pPr>
            <a:lvl4pPr>
              <a:defRPr baseline="0">
                <a:latin typeface="Calibri" pitchFamily="34" charset="0"/>
                <a:ea typeface="標楷體" pitchFamily="65" charset="-120"/>
              </a:defRPr>
            </a:lvl4pPr>
            <a:lvl5pPr>
              <a:defRPr baseline="0">
                <a:latin typeface="Calibri" pitchFamily="34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1103A-881E-D747-99E2-18797C6B4756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008237F-23CD-E54D-BDBA-FE95A073E4E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67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6A11-4F79-5747-A673-C9FBE11B4965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88CE9-6562-3C45-9F0A-172816C073A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23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97289-0E89-C146-8F3B-675C6D5EDF60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0104D-DECE-DC45-A731-DA616ADCD8A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28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0994-B044-D644-A285-B966077C6CBB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DA18A-9135-4641-8066-75948E6185D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0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048FF-81CB-0248-A082-D147ED4C5FFD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FBDD2-B031-E049-9773-B6E8F26C7D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48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C36A-9434-704C-A412-A33ACBB3C3FE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1B68E-F589-964F-B0F2-4F9B2730E06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2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3891-4CB1-4A44-AF32-83FECD638587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E8DC0-446F-ED4E-AD96-0BEBF6C9807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75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3DA3-08DE-0040-817B-41EC4D06CA29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734BC-E372-4C46-BB7E-ED14D343649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91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B9C59BCE-0AFE-C54E-A2C3-5B8CD118F3F3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A7BC89D-3624-424E-AB98-5C0186B71BE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61" r:id="rId2"/>
    <p:sldLayoutId id="2147484351" r:id="rId3"/>
    <p:sldLayoutId id="2147484352" r:id="rId4"/>
    <p:sldLayoutId id="2147484353" r:id="rId5"/>
    <p:sldLayoutId id="2147484354" r:id="rId6"/>
    <p:sldLayoutId id="2147484355" r:id="rId7"/>
    <p:sldLayoutId id="2147484356" r:id="rId8"/>
    <p:sldLayoutId id="2147484357" r:id="rId9"/>
    <p:sldLayoutId id="2147484358" r:id="rId10"/>
    <p:sldLayoutId id="2147484359" r:id="rId11"/>
    <p:sldLayoutId id="2147484362" r:id="rId12"/>
    <p:sldLayoutId id="21474843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ail.im.tku.edu.tw/~myday/" TargetMode="External"/><Relationship Id="rId3" Type="http://schemas.openxmlformats.org/officeDocument/2006/relationships/hyperlink" Target="http://mail.tku.edu.tw/myday/cindex.htm" TargetMode="External"/><Relationship Id="rId7" Type="http://schemas.openxmlformats.org/officeDocument/2006/relationships/hyperlink" Target="http://www.im.tku.edu.tw/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://mail.tku.edu.tw/myday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ku.edu.tw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english.tku.edu.tw/index.asp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im.tku.edu.tw/en_index.html" TargetMode="Externa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ctrTitle"/>
          </p:nvPr>
        </p:nvSpPr>
        <p:spPr>
          <a:xfrm>
            <a:off x="360363" y="115888"/>
            <a:ext cx="8423275" cy="1150937"/>
          </a:xfrm>
        </p:spPr>
        <p:txBody>
          <a:bodyPr/>
          <a:lstStyle/>
          <a:p>
            <a:pPr eaLnBrk="1" hangingPunct="1"/>
            <a:r>
              <a:rPr lang="en-US" altLang="zh-TW" sz="3600" dirty="0">
                <a:solidFill>
                  <a:schemeClr val="tx2"/>
                </a:solidFill>
                <a:latin typeface="Calibri" charset="0"/>
                <a:ea typeface="標楷體" charset="-120"/>
              </a:rPr>
              <a:t>Big Data Mining</a:t>
            </a:r>
            <a:br>
              <a:rPr lang="en-US" altLang="zh-TW" sz="3600" dirty="0">
                <a:solidFill>
                  <a:schemeClr val="tx2"/>
                </a:solidFill>
                <a:latin typeface="Calibri" charset="0"/>
                <a:ea typeface="標楷體" charset="-120"/>
              </a:rPr>
            </a:br>
            <a:r>
              <a:rPr lang="zh-TW" altLang="en-US" sz="3600" dirty="0">
                <a:solidFill>
                  <a:schemeClr val="tx2"/>
                </a:solidFill>
                <a:latin typeface="標楷體" charset="-120"/>
                <a:ea typeface="標楷體" charset="-120"/>
              </a:rPr>
              <a:t>巨量資料探勘</a:t>
            </a:r>
            <a:endParaRPr lang="zh-TW" altLang="en-US" sz="3600" dirty="0">
              <a:solidFill>
                <a:schemeClr val="tx2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4099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D507B4-136C-DD40-87D8-CDB1C3895CF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100" name="文字方塊 5"/>
          <p:cNvSpPr txBox="1">
            <a:spLocks noChangeArrowheads="1"/>
          </p:cNvSpPr>
          <p:nvPr/>
        </p:nvSpPr>
        <p:spPr bwMode="auto">
          <a:xfrm>
            <a:off x="2843213" y="3081338"/>
            <a:ext cx="3457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rgbClr val="7F7F7F"/>
                </a:solidFill>
              </a:rPr>
              <a:t>1082DM05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rgbClr val="7F7F7F"/>
                </a:solidFill>
              </a:rPr>
              <a:t>MI4 (M2244) (2744)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>
                <a:solidFill>
                  <a:srgbClr val="7F7F7F"/>
                </a:solidFill>
              </a:rPr>
              <a:t> Tue  3, 4 (10:10-12:00) (B218)</a:t>
            </a:r>
          </a:p>
        </p:txBody>
      </p:sp>
      <p:sp>
        <p:nvSpPr>
          <p:cNvPr id="4102" name="副標題 2"/>
          <p:cNvSpPr txBox="1">
            <a:spLocks/>
          </p:cNvSpPr>
          <p:nvPr/>
        </p:nvSpPr>
        <p:spPr bwMode="auto">
          <a:xfrm>
            <a:off x="468313" y="4076700"/>
            <a:ext cx="8207375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  <a:hlinkClick r:id="rId2"/>
              </a:rPr>
              <a:t>Min-Yuh Day</a:t>
            </a:r>
            <a:endParaRPr kumimoji="0" lang="en-US" altLang="zh-TW" sz="24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標楷體" charset="-120"/>
                <a:ea typeface="標楷體" charset="-120"/>
                <a:hlinkClick r:id="rId3"/>
              </a:rPr>
              <a:t>戴敏育</a:t>
            </a:r>
            <a:endParaRPr kumimoji="0" lang="en-US" altLang="zh-TW" sz="2400" b="1" dirty="0">
              <a:latin typeface="標楷體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chemeClr val="tx2"/>
                </a:solidFill>
                <a:latin typeface="Times New Roman" charset="0"/>
              </a:rPr>
              <a:t>Associate Professor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charset="-120"/>
                <a:ea typeface="標楷體" charset="-120"/>
              </a:rPr>
              <a:t>副教授</a:t>
            </a:r>
            <a:endParaRPr kumimoji="0" lang="en-US" altLang="zh-TW" sz="2400" b="1" dirty="0">
              <a:solidFill>
                <a:schemeClr val="tx2"/>
              </a:solidFill>
              <a:latin typeface="標楷體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charset="-120"/>
                <a:ea typeface="標楷體" charset="-120"/>
              </a:rPr>
              <a:t> </a:t>
            </a: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  <a:hlinkClick r:id="rId4"/>
              </a:rPr>
              <a:t>Dept. of Information Management</a:t>
            </a: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</a:rPr>
              <a:t>, </a:t>
            </a: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  <a:hlinkClick r:id="rId5"/>
              </a:rPr>
              <a:t>Tamkang University</a:t>
            </a:r>
            <a:endParaRPr kumimoji="0" lang="en-US" altLang="zh-TW" sz="24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Times New Roman" charset="0"/>
                <a:ea typeface="標楷體" charset="-120"/>
                <a:hlinkClick r:id="rId6"/>
              </a:rPr>
              <a:t>淡江大學</a:t>
            </a:r>
            <a:r>
              <a:rPr kumimoji="0" lang="zh-TW" altLang="en-US" sz="2400" b="1" dirty="0">
                <a:solidFill>
                  <a:srgbClr val="898989"/>
                </a:solidFill>
                <a:latin typeface="Times New Roman" charset="0"/>
                <a:ea typeface="標楷體" charset="-120"/>
              </a:rPr>
              <a:t> </a:t>
            </a:r>
            <a:r>
              <a:rPr kumimoji="0" lang="zh-TW" altLang="en-US" sz="2400" b="1" dirty="0">
                <a:solidFill>
                  <a:srgbClr val="898989"/>
                </a:solidFill>
                <a:latin typeface="Times New Roman" charset="0"/>
                <a:ea typeface="標楷體" charset="-120"/>
                <a:hlinkClick r:id="rId7"/>
              </a:rPr>
              <a:t>資訊管理學系</a:t>
            </a:r>
            <a:endParaRPr kumimoji="0" lang="en-US" altLang="zh-TW" sz="24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kumimoji="0" lang="en-US" altLang="zh-TW" sz="900" b="1" dirty="0">
              <a:solidFill>
                <a:srgbClr val="898989"/>
              </a:solidFill>
              <a:hlinkClick r:id="rId8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>
                <a:solidFill>
                  <a:srgbClr val="898989"/>
                </a:solidFill>
                <a:latin typeface="Times New Roman" charset="0"/>
                <a:hlinkClick r:id="rId2"/>
              </a:rPr>
              <a:t>http://mail. tku.edu.tw/myday/</a:t>
            </a:r>
            <a:endParaRPr kumimoji="0" lang="en-US" altLang="zh-TW" sz="12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>
                <a:solidFill>
                  <a:srgbClr val="898989"/>
                </a:solidFill>
              </a:rPr>
              <a:t>2020-03-31</a:t>
            </a:r>
            <a:endParaRPr kumimoji="0" lang="zh-TW" altLang="en-US" sz="2500" b="1" dirty="0">
              <a:solidFill>
                <a:srgbClr val="898989"/>
              </a:solidFill>
              <a:ea typeface="標楷體" charset="-120"/>
            </a:endParaRPr>
          </a:p>
        </p:txBody>
      </p:sp>
      <p:pic>
        <p:nvPicPr>
          <p:cNvPr id="4103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544" r="10527" b="25148"/>
          <a:stretch>
            <a:fillRect/>
          </a:stretch>
        </p:blipFill>
        <p:spPr bwMode="auto">
          <a:xfrm>
            <a:off x="2051050" y="4076700"/>
            <a:ext cx="1135063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5" descr="C:\Users\myday\Downloads\TKU-logo-12cm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26988"/>
            <a:ext cx="6334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文字方塊 14"/>
          <p:cNvSpPr txBox="1">
            <a:spLocks noChangeArrowheads="1"/>
          </p:cNvSpPr>
          <p:nvPr/>
        </p:nvSpPr>
        <p:spPr bwMode="auto">
          <a:xfrm>
            <a:off x="7970838" y="-1588"/>
            <a:ext cx="11541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rgbClr val="FF0000"/>
                </a:solidFill>
              </a:rPr>
              <a:t>Tamkang </a:t>
            </a:r>
            <a:br>
              <a:rPr kumimoji="0" lang="en-US" altLang="zh-TW" sz="1800" b="1">
                <a:solidFill>
                  <a:srgbClr val="FF0000"/>
                </a:solidFill>
              </a:rPr>
            </a:br>
            <a:r>
              <a:rPr kumimoji="0" lang="en-US" altLang="zh-TW" sz="1800" b="1">
                <a:solidFill>
                  <a:srgbClr val="FF0000"/>
                </a:solidFill>
              </a:rPr>
              <a:t>University</a:t>
            </a:r>
            <a:endParaRPr kumimoji="0" lang="zh-TW" altLang="en-US" sz="1800" b="1">
              <a:solidFill>
                <a:srgbClr val="FF0000"/>
              </a:solidFill>
            </a:endParaRPr>
          </a:p>
        </p:txBody>
      </p:sp>
      <p:pic>
        <p:nvPicPr>
          <p:cNvPr id="4106" name="Picture 9" descr="qrcode.myday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836612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" descr="C:\Users\myday\Downloads\TKU-title15cm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33375"/>
            <a:ext cx="13858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文字方塊 14"/>
          <p:cNvSpPr txBox="1">
            <a:spLocks noChangeArrowheads="1"/>
          </p:cNvSpPr>
          <p:nvPr/>
        </p:nvSpPr>
        <p:spPr bwMode="auto">
          <a:xfrm>
            <a:off x="-36513" y="-26988"/>
            <a:ext cx="2376488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kumimoji="0" lang="en-US" altLang="zh-TW" sz="2000" b="1">
                <a:solidFill>
                  <a:srgbClr val="FF0000"/>
                </a:solidFill>
                <a:latin typeface="Calibri" charset="0"/>
              </a:rPr>
              <a:t>Tamkang University</a:t>
            </a:r>
            <a:endParaRPr kumimoji="0" lang="zh-TW" altLang="en-US" sz="2000" b="1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4" name="標題 1">
            <a:extLst>
              <a:ext uri="{FF2B5EF4-FFF2-40B4-BE49-F238E27FC236}">
                <a16:creationId xmlns:a16="http://schemas.microsoft.com/office/drawing/2014/main" id="{D28EC1E3-5211-B049-996D-2F79A91A1FDB}"/>
              </a:ext>
            </a:extLst>
          </p:cNvPr>
          <p:cNvSpPr txBox="1">
            <a:spLocks/>
          </p:cNvSpPr>
          <p:nvPr/>
        </p:nvSpPr>
        <p:spPr bwMode="auto">
          <a:xfrm>
            <a:off x="503238" y="1268760"/>
            <a:ext cx="8137525" cy="180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000" b="1" dirty="0">
                <a:solidFill>
                  <a:srgbClr val="FF0000"/>
                </a:solidFill>
                <a:latin typeface="Calibri" panose="020F0502020204030204" pitchFamily="34" charset="0"/>
                <a:ea typeface="標楷體" charset="-120"/>
                <a:cs typeface="Calibri" panose="020F0502020204030204" pitchFamily="34" charset="0"/>
              </a:rPr>
              <a:t>關連分析 </a:t>
            </a:r>
            <a:br>
              <a:rPr lang="en-US" altLang="zh-TW" sz="5000" b="1" dirty="0">
                <a:solidFill>
                  <a:srgbClr val="FF0000"/>
                </a:solidFill>
                <a:latin typeface="Calibri" panose="020F0502020204030204" pitchFamily="34" charset="0"/>
                <a:ea typeface="標楷體" charset="-120"/>
                <a:cs typeface="Calibri" panose="020F0502020204030204" pitchFamily="34" charset="0"/>
              </a:rPr>
            </a:br>
            <a:r>
              <a:rPr lang="en-US" altLang="zh-TW" sz="5000" b="1" dirty="0">
                <a:solidFill>
                  <a:srgbClr val="FF0000"/>
                </a:solidFill>
                <a:latin typeface="Calibri" panose="020F0502020204030204" pitchFamily="34" charset="0"/>
                <a:ea typeface="標楷體" charset="-120"/>
                <a:cs typeface="Calibri" panose="020F0502020204030204" pitchFamily="34" charset="0"/>
              </a:rPr>
              <a:t>(Association Analysis)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 Mining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611188" y="1447800"/>
            <a:ext cx="7961312" cy="4800600"/>
          </a:xfrm>
        </p:spPr>
        <p:txBody>
          <a:bodyPr/>
          <a:lstStyle/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A very popular DM method in business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Finds interesting relationships (affinities) between variables (items or events)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Part of machine learning family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Employs unsupervised learning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There is no output variable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Also known as </a:t>
            </a: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market basket analysis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Often used as an example to describe DM to ordinary people, such as the famous “relationship between diapers and beers!”</a:t>
            </a:r>
          </a:p>
        </p:txBody>
      </p:sp>
      <p:sp>
        <p:nvSpPr>
          <p:cNvPr id="46084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4608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1B74FB5-3592-3F4B-B697-05F4AE350584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27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 Mining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7961313" cy="4876800"/>
          </a:xfrm>
        </p:spPr>
        <p:txBody>
          <a:bodyPr/>
          <a:lstStyle/>
          <a:p>
            <a:pPr eaLnBrk="1" hangingPunct="1"/>
            <a:r>
              <a:rPr lang="en-US" altLang="zh-TW" sz="2400">
                <a:solidFill>
                  <a:srgbClr val="FF3300"/>
                </a:solidFill>
                <a:latin typeface="Calibri" charset="0"/>
                <a:ea typeface="新細明體" charset="-120"/>
              </a:rPr>
              <a:t>Input:</a:t>
            </a:r>
            <a:r>
              <a:rPr lang="en-US" altLang="zh-TW" sz="2400">
                <a:latin typeface="Calibri" charset="0"/>
                <a:ea typeface="新細明體" charset="-120"/>
              </a:rPr>
              <a:t> the simple point-of-sale transaction data</a:t>
            </a:r>
          </a:p>
          <a:p>
            <a:pPr eaLnBrk="1" hangingPunct="1"/>
            <a:r>
              <a:rPr lang="en-US" altLang="zh-TW" sz="2400">
                <a:solidFill>
                  <a:srgbClr val="FF3300"/>
                </a:solidFill>
                <a:latin typeface="Calibri" charset="0"/>
                <a:ea typeface="新細明體" charset="-120"/>
              </a:rPr>
              <a:t>Output:</a:t>
            </a:r>
            <a:r>
              <a:rPr lang="en-US" altLang="zh-TW" sz="2400">
                <a:latin typeface="Calibri" charset="0"/>
                <a:ea typeface="新細明體" charset="-120"/>
              </a:rPr>
              <a:t> Most frequent affinities among items </a:t>
            </a:r>
          </a:p>
          <a:p>
            <a:pPr eaLnBrk="1" hangingPunct="1"/>
            <a:r>
              <a:rPr lang="en-US" altLang="zh-TW" sz="2400" u="sng">
                <a:latin typeface="Calibri" charset="0"/>
                <a:ea typeface="新細明體" charset="-120"/>
              </a:rPr>
              <a:t>Example: </a:t>
            </a:r>
            <a:r>
              <a:rPr lang="en-US" altLang="zh-TW" sz="2400">
                <a:latin typeface="Calibri" charset="0"/>
                <a:ea typeface="新細明體" charset="-120"/>
              </a:rPr>
              <a:t>according to the transaction data…</a:t>
            </a:r>
          </a:p>
          <a:p>
            <a:pPr eaLnBrk="1" hangingPunct="1">
              <a:buFont typeface="Wingdings" charset="2"/>
              <a:buNone/>
            </a:pPr>
            <a:r>
              <a:rPr lang="en-US" altLang="zh-TW" sz="2400">
                <a:latin typeface="Calibri" charset="0"/>
                <a:ea typeface="新細明體" charset="-120"/>
              </a:rPr>
              <a:t>	“Customer who bought a laptop computer and a virus protection software, also bought extended service plan 70 percent of the time." </a:t>
            </a:r>
          </a:p>
          <a:p>
            <a:pPr eaLnBrk="1" hangingPunct="1"/>
            <a:r>
              <a:rPr lang="en-US" altLang="zh-TW" sz="2400">
                <a:latin typeface="Calibri" charset="0"/>
                <a:ea typeface="新細明體" charset="-120"/>
              </a:rPr>
              <a:t>How do you use such a pattern/knowledge?</a:t>
            </a:r>
          </a:p>
          <a:p>
            <a:pPr lvl="1" eaLnBrk="1" hangingPunct="1"/>
            <a:r>
              <a:rPr lang="en-US" altLang="zh-TW" sz="2000">
                <a:latin typeface="Calibri" charset="0"/>
                <a:ea typeface="新細明體" charset="-120"/>
              </a:rPr>
              <a:t>Put the items next to each other for ease of finding</a:t>
            </a:r>
          </a:p>
          <a:p>
            <a:pPr lvl="1" eaLnBrk="1" hangingPunct="1"/>
            <a:r>
              <a:rPr lang="en-US" altLang="zh-TW" sz="2000">
                <a:latin typeface="Calibri" charset="0"/>
                <a:ea typeface="新細明體" charset="-120"/>
              </a:rPr>
              <a:t>Promote the items as a package (do not put one on sale if the other(s) are on sale) </a:t>
            </a:r>
          </a:p>
          <a:p>
            <a:pPr lvl="1" eaLnBrk="1" hangingPunct="1"/>
            <a:r>
              <a:rPr lang="en-US" altLang="zh-TW" sz="2000">
                <a:latin typeface="Calibri" charset="0"/>
                <a:ea typeface="新細明體" charset="-120"/>
              </a:rPr>
              <a:t>Place items far apart from each other so that the customer has to walk the aisles to search for it, and by doing so potentially seeing and buying other items</a:t>
            </a:r>
          </a:p>
        </p:txBody>
      </p:sp>
      <p:sp>
        <p:nvSpPr>
          <p:cNvPr id="47108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4710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3C0AB1-4567-7C42-A867-7D47E08B9AB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62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 Mining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611188" y="1484313"/>
            <a:ext cx="7961312" cy="4800600"/>
          </a:xfrm>
        </p:spPr>
        <p:txBody>
          <a:bodyPr/>
          <a:lstStyle/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A representative applications of association rule mining include</a:t>
            </a:r>
          </a:p>
          <a:p>
            <a:pPr lvl="1" eaLnBrk="1" hangingPunct="1"/>
            <a:r>
              <a:rPr lang="en-US" altLang="zh-TW" sz="2400">
                <a:solidFill>
                  <a:srgbClr val="FF3300"/>
                </a:solidFill>
                <a:latin typeface="Calibri" charset="0"/>
                <a:ea typeface="新細明體" charset="-120"/>
              </a:rPr>
              <a:t>In business: </a:t>
            </a:r>
            <a:r>
              <a:rPr lang="en-US" altLang="zh-TW" sz="2400">
                <a:latin typeface="Calibri" charset="0"/>
                <a:ea typeface="新細明體" charset="-120"/>
              </a:rPr>
              <a:t>cross-marketing, cross-selling, store design, catalog design, e-commerce site design, optimization of online advertising, product pricing, and sales/promotion configuration</a:t>
            </a:r>
          </a:p>
          <a:p>
            <a:pPr lvl="1" eaLnBrk="1" hangingPunct="1"/>
            <a:r>
              <a:rPr lang="en-US" altLang="zh-TW" sz="2400">
                <a:solidFill>
                  <a:srgbClr val="FF3300"/>
                </a:solidFill>
                <a:latin typeface="Calibri" charset="0"/>
                <a:ea typeface="新細明體" charset="-120"/>
              </a:rPr>
              <a:t>In medicine: </a:t>
            </a:r>
            <a:r>
              <a:rPr lang="en-US" altLang="zh-TW" sz="2400">
                <a:latin typeface="Calibri" charset="0"/>
                <a:ea typeface="新細明體" charset="-120"/>
              </a:rPr>
              <a:t>relationships between symptoms and illnesses; diagnosis and patient characteristics and treatments (to be used in medical DSS); and genes and their functions (to be used in genomics projects)…</a:t>
            </a:r>
          </a:p>
        </p:txBody>
      </p:sp>
      <p:sp>
        <p:nvSpPr>
          <p:cNvPr id="48132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4813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47C310-45D0-7846-BF41-B42AFA0F12C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 Mining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84213" y="1557338"/>
            <a:ext cx="7961312" cy="4800600"/>
          </a:xfrm>
        </p:spPr>
        <p:txBody>
          <a:bodyPr/>
          <a:lstStyle/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Are all association rules interesting and useful?</a:t>
            </a:r>
          </a:p>
          <a:p>
            <a:pPr lvl="1" eaLnBrk="1" hangingPunct="1">
              <a:buFont typeface="Wingdings" charset="2"/>
              <a:buNone/>
            </a:pPr>
            <a:endParaRPr lang="en-US" altLang="zh-TW" sz="1000">
              <a:solidFill>
                <a:srgbClr val="FF3300"/>
              </a:solidFill>
              <a:latin typeface="Calibri" charset="0"/>
              <a:ea typeface="新細明體" charset="-120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altLang="zh-TW" sz="2400">
                <a:solidFill>
                  <a:srgbClr val="FF3300"/>
                </a:solidFill>
                <a:latin typeface="Calibri" charset="0"/>
                <a:ea typeface="新細明體" charset="-120"/>
              </a:rPr>
              <a:t>A Generic Rule:  </a:t>
            </a:r>
            <a:r>
              <a:rPr lang="en-US" altLang="zh-TW" sz="2400" b="1">
                <a:latin typeface="Calibri" charset="0"/>
                <a:ea typeface="新細明體" charset="-120"/>
              </a:rPr>
              <a:t>X </a:t>
            </a:r>
            <a:r>
              <a:rPr lang="en-US" altLang="zh-TW" sz="2400" b="1">
                <a:latin typeface="Calibri" charset="0"/>
                <a:ea typeface="新細明體" charset="-120"/>
                <a:sym typeface="Symbol" charset="2"/>
              </a:rPr>
              <a:t></a:t>
            </a:r>
            <a:r>
              <a:rPr lang="en-US" altLang="zh-TW" sz="2400" b="1">
                <a:latin typeface="Calibri" charset="0"/>
                <a:ea typeface="新細明體" charset="-120"/>
              </a:rPr>
              <a:t> Y [S%, C%]  </a:t>
            </a:r>
          </a:p>
          <a:p>
            <a:pPr lvl="1" eaLnBrk="1" hangingPunct="1">
              <a:buFont typeface="Wingdings" charset="2"/>
              <a:buNone/>
            </a:pPr>
            <a:endParaRPr lang="en-US" altLang="zh-TW" sz="1000" b="1">
              <a:latin typeface="Calibri" charset="0"/>
              <a:ea typeface="新細明體" charset="-120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altLang="zh-TW" sz="2400" b="1">
                <a:latin typeface="Calibri" charset="0"/>
                <a:ea typeface="新細明體" charset="-120"/>
              </a:rPr>
              <a:t>X, Y</a:t>
            </a:r>
            <a:r>
              <a:rPr lang="en-US" altLang="zh-TW" sz="2400">
                <a:latin typeface="Calibri" charset="0"/>
                <a:ea typeface="新細明體" charset="-120"/>
              </a:rPr>
              <a:t>: products and/or services </a:t>
            </a:r>
            <a:r>
              <a:rPr lang="en-US" altLang="zh-TW" sz="2400" b="1">
                <a:latin typeface="Calibri" charset="0"/>
                <a:ea typeface="新細明體" charset="-120"/>
              </a:rPr>
              <a:t> 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zh-TW" sz="2400" b="1">
                <a:latin typeface="Calibri" charset="0"/>
                <a:ea typeface="新細明體" charset="-120"/>
              </a:rPr>
              <a:t>X: </a:t>
            </a:r>
            <a:r>
              <a:rPr lang="en-US" altLang="zh-TW" sz="2400">
                <a:latin typeface="Calibri" charset="0"/>
                <a:ea typeface="新細明體" charset="-120"/>
              </a:rPr>
              <a:t>Left-hand-side (LHS)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zh-TW" sz="2400" b="1">
                <a:latin typeface="Calibri" charset="0"/>
                <a:ea typeface="新細明體" charset="-120"/>
              </a:rPr>
              <a:t>Y: </a:t>
            </a:r>
            <a:r>
              <a:rPr lang="en-US" altLang="zh-TW" sz="2400">
                <a:latin typeface="Calibri" charset="0"/>
                <a:ea typeface="新細明體" charset="-120"/>
              </a:rPr>
              <a:t>Right-hand-side (RHS)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zh-TW" sz="2400" b="1">
                <a:latin typeface="Calibri" charset="0"/>
                <a:ea typeface="新細明體" charset="-120"/>
              </a:rPr>
              <a:t>S:</a:t>
            </a:r>
            <a:r>
              <a:rPr lang="en-US" altLang="zh-TW" sz="2400">
                <a:latin typeface="Calibri" charset="0"/>
                <a:ea typeface="新細明體" charset="-120"/>
              </a:rPr>
              <a:t> </a:t>
            </a:r>
            <a:r>
              <a:rPr lang="en-US" altLang="zh-TW" sz="2400">
                <a:solidFill>
                  <a:srgbClr val="FF3300"/>
                </a:solidFill>
                <a:latin typeface="Calibri" charset="0"/>
                <a:ea typeface="新細明體" charset="-120"/>
              </a:rPr>
              <a:t>Support</a:t>
            </a:r>
            <a:r>
              <a:rPr lang="en-US" altLang="zh-TW" sz="2400">
                <a:latin typeface="Calibri" charset="0"/>
                <a:ea typeface="新細明體" charset="-120"/>
              </a:rPr>
              <a:t>: how often </a:t>
            </a:r>
            <a:r>
              <a:rPr lang="en-US" altLang="zh-TW" sz="2400" b="1">
                <a:latin typeface="Calibri" charset="0"/>
                <a:ea typeface="新細明體" charset="-120"/>
              </a:rPr>
              <a:t>X</a:t>
            </a:r>
            <a:r>
              <a:rPr lang="en-US" altLang="zh-TW" sz="2400">
                <a:latin typeface="Calibri" charset="0"/>
                <a:ea typeface="新細明體" charset="-120"/>
              </a:rPr>
              <a:t> and </a:t>
            </a:r>
            <a:r>
              <a:rPr lang="en-US" altLang="zh-TW" sz="2400" b="1">
                <a:latin typeface="Calibri" charset="0"/>
                <a:ea typeface="新細明體" charset="-120"/>
              </a:rPr>
              <a:t>Y</a:t>
            </a:r>
            <a:r>
              <a:rPr lang="en-US" altLang="zh-TW" sz="2400">
                <a:latin typeface="Calibri" charset="0"/>
                <a:ea typeface="新細明體" charset="-120"/>
              </a:rPr>
              <a:t> go together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zh-TW" sz="2400" b="1">
                <a:latin typeface="Calibri" charset="0"/>
                <a:ea typeface="新細明體" charset="-120"/>
              </a:rPr>
              <a:t>C:</a:t>
            </a:r>
            <a:r>
              <a:rPr lang="en-US" altLang="zh-TW" sz="2400">
                <a:latin typeface="Calibri" charset="0"/>
                <a:ea typeface="新細明體" charset="-120"/>
              </a:rPr>
              <a:t> </a:t>
            </a:r>
            <a:r>
              <a:rPr lang="en-US" altLang="zh-TW" sz="2400">
                <a:solidFill>
                  <a:srgbClr val="FF3300"/>
                </a:solidFill>
                <a:latin typeface="Calibri" charset="0"/>
                <a:ea typeface="新細明體" charset="-120"/>
              </a:rPr>
              <a:t>Confidence</a:t>
            </a:r>
            <a:r>
              <a:rPr lang="en-US" altLang="zh-TW" sz="2400">
                <a:latin typeface="Calibri" charset="0"/>
                <a:ea typeface="新細明體" charset="-120"/>
              </a:rPr>
              <a:t>: how often </a:t>
            </a:r>
            <a:r>
              <a:rPr lang="en-US" altLang="zh-TW" sz="2400" b="1">
                <a:latin typeface="Calibri" charset="0"/>
                <a:ea typeface="新細明體" charset="-120"/>
              </a:rPr>
              <a:t>Y</a:t>
            </a:r>
            <a:r>
              <a:rPr lang="en-US" altLang="zh-TW" sz="2400">
                <a:latin typeface="Calibri" charset="0"/>
                <a:ea typeface="新細明體" charset="-120"/>
              </a:rPr>
              <a:t> go together with the </a:t>
            </a:r>
            <a:r>
              <a:rPr lang="en-US" altLang="zh-TW" sz="2400" b="1">
                <a:latin typeface="Calibri" charset="0"/>
                <a:ea typeface="新細明體" charset="-120"/>
              </a:rPr>
              <a:t>X</a:t>
            </a:r>
          </a:p>
          <a:p>
            <a:pPr lvl="1" eaLnBrk="1" hangingPunct="1">
              <a:buFont typeface="Wingdings" charset="2"/>
              <a:buNone/>
            </a:pPr>
            <a:endParaRPr lang="en-US" altLang="zh-TW" sz="1000">
              <a:latin typeface="Calibri" charset="0"/>
              <a:ea typeface="新細明體" charset="-120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altLang="zh-TW" sz="2400" u="sng">
                <a:latin typeface="Calibri" charset="0"/>
                <a:ea typeface="新細明體" charset="-120"/>
              </a:rPr>
              <a:t>Example: </a:t>
            </a:r>
            <a:r>
              <a:rPr lang="en-US" altLang="zh-TW" sz="2400">
                <a:latin typeface="Calibri" charset="0"/>
                <a:ea typeface="新細明體" charset="-120"/>
              </a:rPr>
              <a:t>{Laptop Computer, Antivirus Software} </a:t>
            </a:r>
            <a:r>
              <a:rPr lang="en-US" altLang="zh-TW" sz="2400">
                <a:latin typeface="Calibri" charset="0"/>
                <a:ea typeface="新細明體" charset="-120"/>
                <a:sym typeface="Symbol" charset="2"/>
              </a:rPr>
              <a:t></a:t>
            </a:r>
            <a:r>
              <a:rPr lang="en-US" altLang="zh-TW" sz="2400">
                <a:latin typeface="Calibri" charset="0"/>
                <a:ea typeface="新細明體" charset="-120"/>
              </a:rPr>
              <a:t> {Extended Service Plan} [30%, 70%]</a:t>
            </a:r>
          </a:p>
          <a:p>
            <a:pPr lvl="1" eaLnBrk="1" hangingPunct="1"/>
            <a:endParaRPr lang="en-US" altLang="zh-TW" sz="2400">
              <a:latin typeface="Calibri" charset="0"/>
              <a:ea typeface="新細明體" charset="-120"/>
            </a:endParaRPr>
          </a:p>
        </p:txBody>
      </p:sp>
      <p:sp>
        <p:nvSpPr>
          <p:cNvPr id="49156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4915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BF8BA63-1FE7-E54D-A213-01CF8184E31B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3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 Mining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Algorithms are available for generating association rules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Apriori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Eclat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FP-Growth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+ Derivatives and hybrids of the three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The algorithms help identify the </a:t>
            </a:r>
            <a:r>
              <a:rPr lang="en-US" altLang="zh-TW">
                <a:solidFill>
                  <a:srgbClr val="FF3300"/>
                </a:solidFill>
                <a:latin typeface="Calibri" charset="0"/>
                <a:ea typeface="新細明體" charset="-120"/>
              </a:rPr>
              <a:t>frequent item sets</a:t>
            </a:r>
            <a:r>
              <a:rPr lang="en-US" altLang="zh-TW">
                <a:latin typeface="Calibri" charset="0"/>
                <a:ea typeface="新細明體" charset="-120"/>
              </a:rPr>
              <a:t>, which are, then converted to association rules</a:t>
            </a:r>
          </a:p>
        </p:txBody>
      </p:sp>
      <p:sp>
        <p:nvSpPr>
          <p:cNvPr id="50180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5018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91615F2-6FF9-C346-B62A-0B966E3893A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5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 Mining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781550"/>
          </a:xfrm>
        </p:spPr>
        <p:txBody>
          <a:bodyPr/>
          <a:lstStyle/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Apriori Algorithm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Finds subsets that are common to at least a minimum number of the itemsets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uses a bottom-up approach</a:t>
            </a:r>
          </a:p>
          <a:p>
            <a:pPr lvl="2" eaLnBrk="1" hangingPunct="1"/>
            <a:r>
              <a:rPr lang="en-US" altLang="zh-TW">
                <a:latin typeface="Calibri" charset="0"/>
                <a:ea typeface="新細明體" charset="-120"/>
              </a:rPr>
              <a:t>frequent subsets are extended one item at a time (the size of frequent subsets increases from one-item subsets to two-item subsets, then three-item subsets, and so on), and </a:t>
            </a:r>
          </a:p>
          <a:p>
            <a:pPr lvl="2" eaLnBrk="1" hangingPunct="1"/>
            <a:r>
              <a:rPr lang="en-US" altLang="zh-TW">
                <a:latin typeface="Calibri" charset="0"/>
                <a:ea typeface="新細明體" charset="-120"/>
              </a:rPr>
              <a:t>groups of candidates at each level are tested against the data for minimum</a:t>
            </a:r>
          </a:p>
        </p:txBody>
      </p:sp>
      <p:sp>
        <p:nvSpPr>
          <p:cNvPr id="51204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5120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DB0506-2D76-1A47-AF72-C054979C340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93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1ADCD55-E6D3-8A46-B4B9-D7DC23243CD2}" type="slidenum">
              <a:rPr lang="en-US" altLang="zh-TW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1200">
              <a:solidFill>
                <a:srgbClr val="898989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8001000" cy="914400"/>
          </a:xfrm>
        </p:spPr>
        <p:txBody>
          <a:bodyPr/>
          <a:lstStyle/>
          <a:p>
            <a:r>
              <a:rPr lang="en-US" altLang="zh-TW" sz="3200">
                <a:solidFill>
                  <a:schemeClr val="accent1"/>
                </a:solidFill>
                <a:latin typeface="Calibri" charset="0"/>
                <a:ea typeface="新細明體" charset="-120"/>
              </a:rPr>
              <a:t>Basic Concepts: Frequent Patterns and Association Rules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1125538"/>
            <a:ext cx="4953000" cy="3200400"/>
          </a:xfrm>
        </p:spPr>
        <p:txBody>
          <a:bodyPr/>
          <a:lstStyle/>
          <a:p>
            <a:r>
              <a:rPr lang="en-US" altLang="zh-TW" sz="2000">
                <a:latin typeface="Calibri" charset="0"/>
                <a:ea typeface="新細明體" charset="-120"/>
              </a:rPr>
              <a:t>Itemset X = {x</a:t>
            </a:r>
            <a:r>
              <a:rPr lang="en-US" altLang="zh-TW" sz="2000" baseline="-25000">
                <a:latin typeface="Calibri" charset="0"/>
                <a:ea typeface="新細明體" charset="-120"/>
              </a:rPr>
              <a:t>1</a:t>
            </a:r>
            <a:r>
              <a:rPr lang="en-US" altLang="zh-TW" sz="2000">
                <a:latin typeface="Calibri" charset="0"/>
                <a:ea typeface="新細明體" charset="-120"/>
              </a:rPr>
              <a:t>, …, x</a:t>
            </a:r>
            <a:r>
              <a:rPr lang="en-US" altLang="zh-TW" sz="2000" baseline="-25000">
                <a:latin typeface="Calibri" charset="0"/>
                <a:ea typeface="新細明體" charset="-120"/>
              </a:rPr>
              <a:t>k</a:t>
            </a:r>
            <a:r>
              <a:rPr lang="en-US" altLang="zh-TW" sz="2000">
                <a:latin typeface="Calibri" charset="0"/>
                <a:ea typeface="新細明體" charset="-120"/>
              </a:rPr>
              <a:t>}</a:t>
            </a:r>
          </a:p>
          <a:p>
            <a:r>
              <a:rPr lang="en-US" altLang="zh-TW" sz="2000">
                <a:latin typeface="Calibri" charset="0"/>
                <a:ea typeface="新細明體" charset="-120"/>
              </a:rPr>
              <a:t>Find all the rules </a:t>
            </a:r>
            <a:r>
              <a:rPr lang="en-US" altLang="zh-TW" sz="2000" i="1">
                <a:latin typeface="Calibri" charset="0"/>
                <a:ea typeface="新細明體" charset="-120"/>
              </a:rPr>
              <a:t>X </a:t>
            </a:r>
            <a:r>
              <a:rPr lang="en-US" altLang="zh-TW" sz="2000">
                <a:latin typeface="Calibri" charset="0"/>
                <a:ea typeface="新細明體" charset="-120"/>
                <a:sym typeface="Wingdings" charset="2"/>
              </a:rPr>
              <a:t> </a:t>
            </a:r>
            <a:r>
              <a:rPr lang="en-US" altLang="zh-TW" sz="2000" i="1">
                <a:latin typeface="Calibri" charset="0"/>
                <a:ea typeface="新細明體" charset="-120"/>
                <a:sym typeface="Wingdings" charset="2"/>
              </a:rPr>
              <a:t>Y</a:t>
            </a:r>
            <a:r>
              <a:rPr lang="en-US" altLang="zh-TW" sz="2400" i="1">
                <a:latin typeface="Calibri" charset="0"/>
                <a:ea typeface="新細明體" charset="-120"/>
                <a:sym typeface="Symbol" charset="2"/>
              </a:rPr>
              <a:t> </a:t>
            </a:r>
            <a:r>
              <a:rPr lang="en-US" altLang="zh-TW" sz="2000">
                <a:latin typeface="Calibri" charset="0"/>
                <a:ea typeface="新細明體" charset="-120"/>
              </a:rPr>
              <a:t>with minimum support and confidence</a:t>
            </a:r>
            <a:endParaRPr lang="en-US" altLang="zh-TW" sz="2400">
              <a:latin typeface="Calibri" charset="0"/>
              <a:ea typeface="新細明體" charset="-120"/>
              <a:sym typeface="Symbol" charset="2"/>
            </a:endParaRPr>
          </a:p>
          <a:p>
            <a:pPr lvl="1"/>
            <a:r>
              <a:rPr lang="en-US" altLang="zh-TW" sz="2400">
                <a:solidFill>
                  <a:schemeClr val="hlink"/>
                </a:solidFill>
                <a:latin typeface="Calibri" charset="0"/>
                <a:ea typeface="新細明體" charset="-120"/>
                <a:sym typeface="Symbol" charset="2"/>
              </a:rPr>
              <a:t>support</a:t>
            </a:r>
            <a:r>
              <a:rPr lang="en-US" altLang="zh-TW" sz="2400">
                <a:latin typeface="Calibri" charset="0"/>
                <a:ea typeface="新細明體" charset="-120"/>
                <a:sym typeface="Symbol" charset="2"/>
              </a:rPr>
              <a:t>, </a:t>
            </a:r>
            <a:r>
              <a:rPr lang="en-US" altLang="zh-TW" sz="2400" i="1">
                <a:latin typeface="Calibri" charset="0"/>
                <a:ea typeface="新細明體" charset="-120"/>
                <a:sym typeface="Symbol" charset="2"/>
              </a:rPr>
              <a:t>s</a:t>
            </a:r>
            <a:r>
              <a:rPr lang="en-US" altLang="zh-TW" sz="2400">
                <a:latin typeface="Calibri" charset="0"/>
                <a:ea typeface="新細明體" charset="-120"/>
                <a:sym typeface="Symbol" charset="2"/>
              </a:rPr>
              <a:t>, </a:t>
            </a:r>
            <a:r>
              <a:rPr lang="en-US" altLang="zh-TW" sz="2400">
                <a:solidFill>
                  <a:schemeClr val="tx2"/>
                </a:solidFill>
                <a:latin typeface="Calibri" charset="0"/>
                <a:ea typeface="新細明體" charset="-120"/>
                <a:sym typeface="Symbol" charset="2"/>
              </a:rPr>
              <a:t>probability</a:t>
            </a:r>
            <a:r>
              <a:rPr lang="en-US" altLang="zh-TW" sz="2400">
                <a:latin typeface="Calibri" charset="0"/>
                <a:ea typeface="新細明體" charset="-120"/>
                <a:sym typeface="Symbol" charset="2"/>
              </a:rPr>
              <a:t> that a transaction contains X  Y</a:t>
            </a:r>
          </a:p>
          <a:p>
            <a:pPr lvl="1"/>
            <a:r>
              <a:rPr lang="en-US" altLang="zh-TW" sz="2400">
                <a:solidFill>
                  <a:schemeClr val="hlink"/>
                </a:solidFill>
                <a:latin typeface="Calibri" charset="0"/>
                <a:ea typeface="新細明體" charset="-120"/>
                <a:sym typeface="Symbol" charset="2"/>
              </a:rPr>
              <a:t>confidence</a:t>
            </a:r>
            <a:r>
              <a:rPr lang="en-US" altLang="zh-TW" sz="2400">
                <a:latin typeface="Calibri" charset="0"/>
                <a:ea typeface="新細明體" charset="-120"/>
                <a:sym typeface="Symbol" charset="2"/>
              </a:rPr>
              <a:t>, </a:t>
            </a:r>
            <a:r>
              <a:rPr lang="en-US" altLang="zh-TW" sz="2400" i="1">
                <a:latin typeface="Calibri" charset="0"/>
                <a:ea typeface="新細明體" charset="-120"/>
                <a:sym typeface="Symbol" charset="2"/>
              </a:rPr>
              <a:t>c,</a:t>
            </a:r>
            <a:r>
              <a:rPr lang="en-US" altLang="zh-TW" sz="2400">
                <a:latin typeface="Calibri" charset="0"/>
                <a:ea typeface="新細明體" charset="-120"/>
                <a:sym typeface="Symbol" charset="2"/>
              </a:rPr>
              <a:t> </a:t>
            </a:r>
            <a:r>
              <a:rPr lang="en-US" altLang="zh-TW" sz="2400">
                <a:solidFill>
                  <a:schemeClr val="tx2"/>
                </a:solidFill>
                <a:latin typeface="Calibri" charset="0"/>
                <a:ea typeface="新細明體" charset="-120"/>
                <a:sym typeface="Symbol" charset="2"/>
              </a:rPr>
              <a:t>conditional probability</a:t>
            </a:r>
            <a:r>
              <a:rPr lang="en-US" altLang="zh-TW" sz="2400">
                <a:latin typeface="Calibri" charset="0"/>
                <a:ea typeface="新細明體" charset="-120"/>
                <a:sym typeface="Symbol" charset="2"/>
              </a:rPr>
              <a:t> that a transaction having X also contains </a:t>
            </a:r>
            <a:r>
              <a:rPr lang="en-US" altLang="zh-TW" sz="2400" i="1">
                <a:latin typeface="Calibri" charset="0"/>
                <a:ea typeface="新細明體" charset="-120"/>
                <a:sym typeface="Symbol" charset="2"/>
              </a:rPr>
              <a:t>Y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4343400" y="4292600"/>
            <a:ext cx="4572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Arial" charset="0"/>
              </a:rPr>
              <a:t>Let  sup</a:t>
            </a:r>
            <a:r>
              <a:rPr lang="en-US" altLang="zh-TW" sz="2000" i="1" baseline="-25000">
                <a:latin typeface="Arial" charset="0"/>
              </a:rPr>
              <a:t>min</a:t>
            </a:r>
            <a:r>
              <a:rPr lang="en-US" altLang="zh-TW" sz="2000" i="1">
                <a:latin typeface="Arial" charset="0"/>
              </a:rPr>
              <a:t> = 50%,  conf</a:t>
            </a:r>
            <a:r>
              <a:rPr lang="en-US" altLang="zh-TW" sz="2000" i="1" baseline="-25000">
                <a:latin typeface="Arial" charset="0"/>
              </a:rPr>
              <a:t>min</a:t>
            </a:r>
            <a:r>
              <a:rPr lang="en-US" altLang="zh-TW" sz="2000" i="1">
                <a:latin typeface="Arial" charset="0"/>
              </a:rPr>
              <a:t> = 50%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Arial" charset="0"/>
              </a:rPr>
              <a:t>Freq. Pat.: </a:t>
            </a:r>
            <a:r>
              <a:rPr lang="en-US" altLang="zh-TW" sz="2000">
                <a:latin typeface="Arial" charset="0"/>
              </a:rPr>
              <a:t>{</a:t>
            </a:r>
            <a:r>
              <a:rPr lang="en-US" altLang="zh-TW" sz="2000" i="1">
                <a:latin typeface="Arial" charset="0"/>
              </a:rPr>
              <a:t>A:3, B:3, D:4, E:3, AD:3</a:t>
            </a:r>
            <a:r>
              <a:rPr lang="en-US" altLang="zh-TW" sz="2000">
                <a:latin typeface="Arial" charset="0"/>
              </a:rPr>
              <a:t>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charset="0"/>
              </a:rPr>
              <a:t>Association rules: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Arial" charset="0"/>
              </a:rPr>
              <a:t>A </a:t>
            </a:r>
            <a:r>
              <a:rPr lang="en-US" altLang="zh-TW" sz="2000">
                <a:latin typeface="Arial" charset="0"/>
                <a:sym typeface="Wingdings" charset="2"/>
              </a:rPr>
              <a:t></a:t>
            </a:r>
            <a:r>
              <a:rPr lang="en-US" altLang="zh-TW" sz="2000" i="1">
                <a:latin typeface="Arial" charset="0"/>
                <a:sym typeface="Symbol" charset="2"/>
              </a:rPr>
              <a:t> D  </a:t>
            </a:r>
            <a:r>
              <a:rPr lang="en-US" altLang="zh-TW" sz="2000">
                <a:latin typeface="Arial" charset="0"/>
                <a:sym typeface="Symbol" charset="2"/>
              </a:rPr>
              <a:t>(60%, 100%)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Arial" charset="0"/>
              </a:rPr>
              <a:t>D </a:t>
            </a:r>
            <a:r>
              <a:rPr lang="en-US" altLang="zh-TW" sz="2000">
                <a:latin typeface="Arial" charset="0"/>
                <a:sym typeface="Wingdings" charset="2"/>
              </a:rPr>
              <a:t></a:t>
            </a:r>
            <a:r>
              <a:rPr lang="en-US" altLang="zh-TW" sz="2000" i="1">
                <a:latin typeface="Arial" charset="0"/>
                <a:sym typeface="Symbol" charset="2"/>
              </a:rPr>
              <a:t> A  </a:t>
            </a:r>
            <a:r>
              <a:rPr lang="en-US" altLang="zh-TW" sz="2000">
                <a:latin typeface="Arial" charset="0"/>
                <a:sym typeface="Symbol" charset="2"/>
              </a:rPr>
              <a:t>(60%, 75%)</a:t>
            </a:r>
            <a:endParaRPr lang="en-US" altLang="zh-TW" sz="2000" b="1">
              <a:latin typeface="Arial" charset="0"/>
              <a:sym typeface="Symbol" charset="2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zh-TW" sz="2000">
              <a:latin typeface="Arial" charset="0"/>
              <a:sym typeface="Symbol" charset="2"/>
            </a:endParaRPr>
          </a:p>
        </p:txBody>
      </p:sp>
      <p:grpSp>
        <p:nvGrpSpPr>
          <p:cNvPr id="52230" name="Group 5"/>
          <p:cNvGrpSpPr>
            <a:grpSpLocks/>
          </p:cNvGrpSpPr>
          <p:nvPr/>
        </p:nvGrpSpPr>
        <p:grpSpPr bwMode="auto">
          <a:xfrm>
            <a:off x="152400" y="3500438"/>
            <a:ext cx="3886200" cy="2630487"/>
            <a:chOff x="192" y="2400"/>
            <a:chExt cx="2448" cy="1657"/>
          </a:xfrm>
        </p:grpSpPr>
        <p:sp>
          <p:nvSpPr>
            <p:cNvPr id="52256" name="Oval 6"/>
            <p:cNvSpPr>
              <a:spLocks noChangeArrowheads="1"/>
            </p:cNvSpPr>
            <p:nvPr/>
          </p:nvSpPr>
          <p:spPr bwMode="auto">
            <a:xfrm>
              <a:off x="384" y="2736"/>
              <a:ext cx="1200" cy="864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52257" name="Oval 7"/>
            <p:cNvSpPr>
              <a:spLocks noChangeArrowheads="1"/>
            </p:cNvSpPr>
            <p:nvPr/>
          </p:nvSpPr>
          <p:spPr bwMode="auto">
            <a:xfrm>
              <a:off x="1008" y="2736"/>
              <a:ext cx="1200" cy="960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52258" name="Line 8"/>
            <p:cNvSpPr>
              <a:spLocks noChangeShapeType="1"/>
            </p:cNvSpPr>
            <p:nvPr/>
          </p:nvSpPr>
          <p:spPr bwMode="auto">
            <a:xfrm flipH="1">
              <a:off x="576" y="3168"/>
              <a:ext cx="144" cy="48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Line 9"/>
            <p:cNvSpPr>
              <a:spLocks noChangeShapeType="1"/>
            </p:cNvSpPr>
            <p:nvPr/>
          </p:nvSpPr>
          <p:spPr bwMode="auto">
            <a:xfrm flipV="1">
              <a:off x="2016" y="2832"/>
              <a:ext cx="144" cy="43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0" name="Line 10"/>
            <p:cNvSpPr>
              <a:spLocks noChangeShapeType="1"/>
            </p:cNvSpPr>
            <p:nvPr/>
          </p:nvSpPr>
          <p:spPr bwMode="auto">
            <a:xfrm flipH="1" flipV="1">
              <a:off x="1440" y="2592"/>
              <a:ext cx="0" cy="57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1" name="Text Box 11"/>
            <p:cNvSpPr txBox="1">
              <a:spLocks noChangeArrowheads="1"/>
            </p:cNvSpPr>
            <p:nvPr/>
          </p:nvSpPr>
          <p:spPr bwMode="auto">
            <a:xfrm>
              <a:off x="1824" y="2448"/>
              <a:ext cx="768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hlink"/>
                  </a:solidFill>
                  <a:latin typeface="Times New Roman" charset="0"/>
                </a:rPr>
                <a:t>Customer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hlink"/>
                  </a:solidFill>
                  <a:latin typeface="Times New Roman" charset="0"/>
                </a:rPr>
                <a:t>buys diaper</a:t>
              </a:r>
              <a:endParaRPr lang="en-US" altLang="zh-TW" sz="1800" b="1" u="sng">
                <a:latin typeface="Times New Roman" charset="0"/>
              </a:endParaRPr>
            </a:p>
          </p:txBody>
        </p:sp>
        <p:sp>
          <p:nvSpPr>
            <p:cNvPr id="52262" name="Text Box 12"/>
            <p:cNvSpPr txBox="1">
              <a:spLocks noChangeArrowheads="1"/>
            </p:cNvSpPr>
            <p:nvPr/>
          </p:nvSpPr>
          <p:spPr bwMode="auto">
            <a:xfrm>
              <a:off x="960" y="2400"/>
              <a:ext cx="657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5FA180"/>
                  </a:solidFill>
                  <a:latin typeface="Times New Roman" charset="0"/>
                </a:rPr>
                <a:t>Customer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5FA180"/>
                  </a:solidFill>
                  <a:latin typeface="Times New Roman" charset="0"/>
                </a:rPr>
                <a:t>buys both</a:t>
              </a:r>
              <a:endParaRPr lang="en-US" altLang="zh-TW" sz="1800" b="1" u="sng">
                <a:solidFill>
                  <a:srgbClr val="5FA180"/>
                </a:solidFill>
                <a:latin typeface="Times New Roman" charset="0"/>
              </a:endParaRPr>
            </a:p>
          </p:txBody>
        </p:sp>
        <p:sp>
          <p:nvSpPr>
            <p:cNvPr id="52263" name="Text Box 13"/>
            <p:cNvSpPr txBox="1">
              <a:spLocks noChangeArrowheads="1"/>
            </p:cNvSpPr>
            <p:nvPr/>
          </p:nvSpPr>
          <p:spPr bwMode="auto">
            <a:xfrm>
              <a:off x="384" y="3600"/>
              <a:ext cx="657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tx2"/>
                  </a:solidFill>
                  <a:latin typeface="Times New Roman" charset="0"/>
                </a:rPr>
                <a:t>Customer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tx2"/>
                  </a:solidFill>
                  <a:latin typeface="Times New Roman" charset="0"/>
                </a:rPr>
                <a:t>buys beer</a:t>
              </a:r>
              <a:endParaRPr lang="en-US" altLang="zh-TW" sz="1800" b="1" u="sng">
                <a:latin typeface="Times New Roman" charset="0"/>
              </a:endParaRPr>
            </a:p>
          </p:txBody>
        </p:sp>
        <p:sp>
          <p:nvSpPr>
            <p:cNvPr id="52264" name="Rectangle 14"/>
            <p:cNvSpPr>
              <a:spLocks noChangeArrowheads="1"/>
            </p:cNvSpPr>
            <p:nvPr/>
          </p:nvSpPr>
          <p:spPr bwMode="auto">
            <a:xfrm>
              <a:off x="192" y="2400"/>
              <a:ext cx="2448" cy="16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</p:grpSp>
      <p:graphicFrame>
        <p:nvGraphicFramePr>
          <p:cNvPr id="1527823" name="Group 15"/>
          <p:cNvGraphicFramePr>
            <a:graphicFrameLocks noGrp="1"/>
          </p:cNvGraphicFramePr>
          <p:nvPr/>
        </p:nvGraphicFramePr>
        <p:xfrm>
          <a:off x="152400" y="1196975"/>
          <a:ext cx="3886200" cy="2130424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Transaction-id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Items bought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10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A, B, 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20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A, C, 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30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A, D, 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40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B, E, F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50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charset="-120"/>
                        </a:rPr>
                        <a:t>B, C, D, E, F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2254" name="Rectangle 4"/>
          <p:cNvSpPr>
            <a:spLocks noChangeArrowheads="1"/>
          </p:cNvSpPr>
          <p:nvPr/>
        </p:nvSpPr>
        <p:spPr bwMode="auto">
          <a:xfrm>
            <a:off x="4716463" y="6021388"/>
            <a:ext cx="4248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1200" i="1">
                <a:solidFill>
                  <a:srgbClr val="376092"/>
                </a:solidFill>
                <a:latin typeface="Arial" charset="0"/>
              </a:rPr>
              <a:t>A </a:t>
            </a:r>
            <a:r>
              <a:rPr lang="en-US" altLang="zh-TW" sz="1200">
                <a:solidFill>
                  <a:srgbClr val="376092"/>
                </a:solidFill>
                <a:latin typeface="Arial" charset="0"/>
                <a:sym typeface="Wingdings" charset="2"/>
              </a:rPr>
              <a:t></a:t>
            </a:r>
            <a:r>
              <a:rPr lang="en-US" altLang="zh-TW" sz="1200" i="1">
                <a:solidFill>
                  <a:srgbClr val="376092"/>
                </a:solidFill>
                <a:latin typeface="Arial" charset="0"/>
                <a:sym typeface="Symbol" charset="2"/>
              </a:rPr>
              <a:t> D  </a:t>
            </a:r>
            <a:r>
              <a:rPr lang="en-US" altLang="zh-TW" sz="1200">
                <a:solidFill>
                  <a:srgbClr val="376092"/>
                </a:solidFill>
                <a:latin typeface="Arial" charset="0"/>
                <a:sym typeface="Symbol" charset="2"/>
              </a:rPr>
              <a:t>(support  = 3/5 = 60%, confidence = 3/3 =100%)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1200" i="1">
                <a:solidFill>
                  <a:srgbClr val="376092"/>
                </a:solidFill>
                <a:latin typeface="Arial" charset="0"/>
              </a:rPr>
              <a:t>D </a:t>
            </a:r>
            <a:r>
              <a:rPr lang="en-US" altLang="zh-TW" sz="1200">
                <a:solidFill>
                  <a:srgbClr val="376092"/>
                </a:solidFill>
                <a:latin typeface="Arial" charset="0"/>
                <a:sym typeface="Wingdings" charset="2"/>
              </a:rPr>
              <a:t></a:t>
            </a:r>
            <a:r>
              <a:rPr lang="en-US" altLang="zh-TW" sz="1200" i="1">
                <a:solidFill>
                  <a:srgbClr val="376092"/>
                </a:solidFill>
                <a:latin typeface="Arial" charset="0"/>
                <a:sym typeface="Symbol" charset="2"/>
              </a:rPr>
              <a:t> A  </a:t>
            </a:r>
            <a:r>
              <a:rPr lang="en-US" altLang="zh-TW" sz="1200">
                <a:solidFill>
                  <a:srgbClr val="376092"/>
                </a:solidFill>
                <a:latin typeface="Arial" charset="0"/>
                <a:sym typeface="Symbol" charset="2"/>
              </a:rPr>
              <a:t>(support  = 3/5 = 60%, confidence = 3/4  = 75%)</a:t>
            </a:r>
            <a:endParaRPr lang="en-US" altLang="zh-TW" sz="1200" b="1">
              <a:solidFill>
                <a:srgbClr val="376092"/>
              </a:solidFill>
              <a:latin typeface="Arial" charset="0"/>
              <a:sym typeface="Symbol" charset="2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zh-TW" sz="1200">
              <a:solidFill>
                <a:srgbClr val="376092"/>
              </a:solidFill>
              <a:latin typeface="Arial" charset="0"/>
              <a:sym typeface="Symbol" charset="2"/>
            </a:endParaRPr>
          </a:p>
        </p:txBody>
      </p:sp>
      <p:sp>
        <p:nvSpPr>
          <p:cNvPr id="52255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204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Market basket analysis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53251" name="內容版面配置區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905500"/>
          </a:xfrm>
        </p:spPr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Example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Which groups or sets of items are customers likely to purchase on a given trip to the store?</a:t>
            </a:r>
          </a:p>
          <a:p>
            <a:r>
              <a:rPr lang="en-US" altLang="zh-TW">
                <a:latin typeface="Calibri" charset="0"/>
                <a:ea typeface="標楷體" charset="-120"/>
              </a:rPr>
              <a:t>Association Rule</a:t>
            </a:r>
          </a:p>
          <a:p>
            <a:pPr lvl="1"/>
            <a:r>
              <a:rPr lang="en-US" altLang="zh-TW" i="1">
                <a:solidFill>
                  <a:srgbClr val="376092"/>
                </a:solidFill>
                <a:latin typeface="Calibri" charset="0"/>
                <a:ea typeface="標楷體" charset="-120"/>
              </a:rPr>
              <a:t>Computer </a:t>
            </a:r>
            <a:r>
              <a:rPr lang="en-US" altLang="zh-TW" i="1">
                <a:solidFill>
                  <a:srgbClr val="376092"/>
                </a:solidFill>
                <a:latin typeface="Calibri" charset="0"/>
                <a:ea typeface="標楷體" charset="-120"/>
                <a:sym typeface="Wingdings" charset="2"/>
              </a:rPr>
              <a:t></a:t>
            </a:r>
            <a:r>
              <a:rPr lang="en-US" altLang="zh-TW" i="1">
                <a:solidFill>
                  <a:srgbClr val="376092"/>
                </a:solidFill>
                <a:latin typeface="Calibri" charset="0"/>
                <a:ea typeface="標楷體" charset="-120"/>
              </a:rPr>
              <a:t> antivirus_software </a:t>
            </a:r>
            <a:br>
              <a:rPr lang="en-US" altLang="zh-TW" i="1">
                <a:solidFill>
                  <a:srgbClr val="376092"/>
                </a:solidFill>
                <a:latin typeface="Calibri" charset="0"/>
                <a:ea typeface="標楷體" charset="-120"/>
              </a:rPr>
            </a:br>
            <a:r>
              <a:rPr lang="en-US" altLang="zh-TW" i="1">
                <a:solidFill>
                  <a:srgbClr val="376092"/>
                </a:solidFill>
                <a:latin typeface="Calibri" charset="0"/>
                <a:ea typeface="標楷體" charset="-120"/>
              </a:rPr>
              <a:t>[support = 2%; confidence = 60%]</a:t>
            </a:r>
          </a:p>
          <a:p>
            <a:pPr lvl="2"/>
            <a:r>
              <a:rPr lang="en-US" altLang="zh-TW">
                <a:latin typeface="Calibri" charset="0"/>
                <a:ea typeface="標楷體" charset="-120"/>
              </a:rPr>
              <a:t>A support of 2% means that 2% of all the transactions under analysis show that computer and antivirus software are purchased together.</a:t>
            </a:r>
          </a:p>
          <a:p>
            <a:pPr lvl="2"/>
            <a:r>
              <a:rPr lang="en-US" altLang="zh-TW">
                <a:latin typeface="Calibri" charset="0"/>
                <a:ea typeface="標楷體" charset="-120"/>
              </a:rPr>
              <a:t>A confidence of 60% means that 60% of the customers who purchased a computer also bought the software.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07643B0-7E55-D64F-825B-1BA3D785062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53253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62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rules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542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Association rules are considered interesting if they satisfy both 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a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minimum support  threshold </a:t>
            </a:r>
            <a:r>
              <a:rPr lang="en-US" altLang="zh-TW">
                <a:latin typeface="Calibri" charset="0"/>
                <a:ea typeface="標楷體" charset="-120"/>
              </a:rPr>
              <a:t>and 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a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minimum confidence threshold</a:t>
            </a:r>
            <a:r>
              <a:rPr lang="en-US" altLang="zh-TW">
                <a:latin typeface="Calibri" charset="0"/>
                <a:ea typeface="標楷體" charset="-120"/>
              </a:rPr>
              <a:t>.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9A15B8-1633-3243-9A19-CD15BDBC8A97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54277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46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en-US" altLang="zh-TW" sz="4000">
                <a:solidFill>
                  <a:schemeClr val="accent1"/>
                </a:solidFill>
                <a:latin typeface="Calibri" charset="0"/>
                <a:ea typeface="標楷體" charset="-120"/>
              </a:rPr>
              <a:t>Frequent Itemsets, </a:t>
            </a:r>
            <a:br>
              <a:rPr lang="en-US" altLang="zh-TW" sz="4000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 sz="4000">
                <a:solidFill>
                  <a:schemeClr val="accent1"/>
                </a:solidFill>
                <a:latin typeface="Calibri" charset="0"/>
                <a:ea typeface="標楷體" charset="-120"/>
              </a:rPr>
              <a:t>Closed Itemsets, and </a:t>
            </a:r>
            <a:br>
              <a:rPr lang="en-US" altLang="zh-TW" sz="4000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 sz="4000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Rules</a:t>
            </a:r>
            <a:endParaRPr lang="zh-TW" altLang="en-US" sz="4000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5529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315716-B9E2-F44F-A237-502A5C4AE47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85248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內容版面配置區 2"/>
          <p:cNvSpPr>
            <a:spLocks noGrp="1"/>
          </p:cNvSpPr>
          <p:nvPr>
            <p:ph idx="1"/>
          </p:nvPr>
        </p:nvSpPr>
        <p:spPr>
          <a:xfrm>
            <a:off x="1130300" y="4941888"/>
            <a:ext cx="6537325" cy="13668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i="1">
                <a:latin typeface="Calibri" charset="0"/>
                <a:ea typeface="標楷體" charset="-120"/>
              </a:rPr>
              <a:t>Support (A</a:t>
            </a:r>
            <a:r>
              <a:rPr lang="en-US" altLang="zh-TW" i="1">
                <a:latin typeface="Calibri" charset="0"/>
                <a:ea typeface="標楷體" charset="-120"/>
                <a:sym typeface="Wingdings" charset="2"/>
              </a:rPr>
              <a:t> B)       = </a:t>
            </a:r>
            <a:r>
              <a:rPr lang="en-US" altLang="zh-TW" i="1">
                <a:latin typeface="Calibri" charset="0"/>
                <a:ea typeface="標楷體" charset="-120"/>
              </a:rPr>
              <a:t>P(A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  </a:t>
            </a:r>
            <a:r>
              <a:rPr lang="en-US" altLang="zh-TW" i="1">
                <a:latin typeface="Calibri" charset="0"/>
                <a:ea typeface="標楷體" charset="-120"/>
              </a:rPr>
              <a:t>B)</a:t>
            </a:r>
          </a:p>
          <a:p>
            <a:pPr>
              <a:buFont typeface="Arial" charset="0"/>
              <a:buNone/>
            </a:pPr>
            <a:r>
              <a:rPr lang="en-US" altLang="zh-TW" i="1">
                <a:latin typeface="Calibri" charset="0"/>
                <a:ea typeface="標楷體" charset="-120"/>
              </a:rPr>
              <a:t>Confidence (A</a:t>
            </a:r>
            <a:r>
              <a:rPr lang="en-US" altLang="zh-TW" i="1">
                <a:latin typeface="Calibri" charset="0"/>
                <a:ea typeface="標楷體" charset="-120"/>
                <a:sym typeface="Wingdings" charset="2"/>
              </a:rPr>
              <a:t> B) = P(B|A)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55302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2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>
          <a:xfrm>
            <a:off x="107950" y="1125538"/>
            <a:ext cx="8856663" cy="5399087"/>
          </a:xfrm>
        </p:spPr>
        <p:txBody>
          <a:bodyPr/>
          <a:lstStyle/>
          <a:p>
            <a:pPr>
              <a:buNone/>
            </a:pPr>
            <a:r>
              <a:rPr lang="zh-TW" altLang="en-US" sz="2400" dirty="0">
                <a:latin typeface="Calibri" charset="0"/>
                <a:ea typeface="標楷體" charset="-120"/>
              </a:rPr>
              <a:t>週次 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Week)   </a:t>
            </a:r>
            <a:r>
              <a:rPr lang="zh-TW" altLang="en-US" sz="2400" dirty="0">
                <a:latin typeface="Calibri" charset="0"/>
                <a:ea typeface="標楷體" charset="-120"/>
              </a:rPr>
              <a:t>日期 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Date)   </a:t>
            </a:r>
            <a:r>
              <a:rPr lang="zh-TW" altLang="en-US" sz="2400" dirty="0">
                <a:latin typeface="Calibri" charset="0"/>
                <a:ea typeface="標楷體" charset="-120"/>
              </a:rPr>
              <a:t>內容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Subject/Topics)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1   2020/03/03   </a:t>
            </a:r>
            <a:r>
              <a:rPr lang="zh-TW" altLang="en-US" sz="2400" dirty="0">
                <a:latin typeface="Calibri" charset="0"/>
                <a:ea typeface="標楷體" charset="-120"/>
              </a:rPr>
              <a:t>巨量資料探勘課程介紹 </a:t>
            </a:r>
            <a:br>
              <a:rPr lang="en-US" altLang="zh-TW" sz="2400" dirty="0">
                <a:latin typeface="Calibri" charset="0"/>
                <a:ea typeface="標楷體" charset="-120"/>
              </a:rPr>
            </a:br>
            <a:r>
              <a:rPr lang="en-US" altLang="zh-TW" sz="2400" dirty="0">
                <a:latin typeface="Calibri" charset="0"/>
                <a:ea typeface="標楷體" charset="-120"/>
              </a:rPr>
              <a:t>                         (Course Orientation for Big Data Mining)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2   2020/03/10   AI</a:t>
            </a:r>
            <a:r>
              <a:rPr lang="zh-TW" altLang="en-US" sz="2400" dirty="0">
                <a:latin typeface="Calibri" charset="0"/>
                <a:ea typeface="標楷體" charset="-120"/>
              </a:rPr>
              <a:t>人工智慧與大數據分析 </a:t>
            </a:r>
            <a:br>
              <a:rPr lang="en-US" altLang="zh-TW" sz="2400" dirty="0">
                <a:latin typeface="Calibri" charset="0"/>
                <a:ea typeface="標楷體" charset="-120"/>
              </a:rPr>
            </a:br>
            <a:r>
              <a:rPr lang="en-US" altLang="zh-TW" sz="2400" dirty="0">
                <a:latin typeface="Calibri" charset="0"/>
                <a:ea typeface="標楷體" charset="-120"/>
              </a:rPr>
              <a:t>                         (Artificial Intelligence and Big Data Analytics)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3   2020/03/17   </a:t>
            </a:r>
            <a:r>
              <a:rPr lang="zh-TW" altLang="en-US" sz="2400" dirty="0">
                <a:latin typeface="Calibri" charset="0"/>
                <a:ea typeface="標楷體" charset="-120"/>
              </a:rPr>
              <a:t>分群分析 </a:t>
            </a:r>
            <a:r>
              <a:rPr lang="en-US" altLang="zh-TW" sz="2400" dirty="0">
                <a:latin typeface="Calibri" charset="0"/>
                <a:ea typeface="標楷體" charset="-120"/>
              </a:rPr>
              <a:t>(Cluster Analysis)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4   2020/03/24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個案分析與實作一 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分群分析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：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</a:t>
            </a:r>
            <a:r>
              <a:rPr lang="zh-TW" altLang="en-US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</a:t>
            </a:r>
            <a: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Case Study 1 (Cluster Analysis - K-Means using SAS EM)</a:t>
            </a:r>
          </a:p>
          <a:p>
            <a:pPr>
              <a:buNone/>
            </a:pPr>
            <a:r>
              <a:rPr lang="en-US" altLang="zh-TW" sz="2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5   2020/03/31   </a:t>
            </a:r>
            <a:r>
              <a:rPr lang="zh-TW" altLang="en-US" sz="2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關連分析 </a:t>
            </a:r>
            <a:r>
              <a:rPr lang="en-US" altLang="zh-TW" sz="2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(Association Analysis)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6   2020/04/07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個案分析與實作二 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關連分析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：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 </a:t>
            </a:r>
            <a:r>
              <a:rPr lang="zh-TW" altLang="en-US" sz="23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</a:t>
            </a:r>
            <a:r>
              <a:rPr lang="en-US" altLang="zh-TW" sz="23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Case Study 2 (Association Analysis using SAS EM)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7   2020/04/14   </a:t>
            </a:r>
            <a:r>
              <a:rPr lang="zh-TW" altLang="en-US" sz="2400" dirty="0">
                <a:latin typeface="Calibri" charset="0"/>
                <a:ea typeface="標楷體" charset="-120"/>
              </a:rPr>
              <a:t>分類與預測 </a:t>
            </a:r>
            <a:r>
              <a:rPr lang="en-US" altLang="zh-TW" sz="2400" dirty="0">
                <a:latin typeface="Calibri" charset="0"/>
                <a:ea typeface="標楷體" charset="-120"/>
              </a:rPr>
              <a:t>(Classification and Prediction)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8   2020/04/21 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期中報告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(Midterm Project Presentation)</a:t>
            </a:r>
          </a:p>
          <a:p>
            <a:pPr>
              <a:buNone/>
            </a:pPr>
            <a:endParaRPr lang="en-US" altLang="en-US" sz="2400" dirty="0">
              <a:latin typeface="Calibri" charset="0"/>
              <a:ea typeface="標楷體" charset="-120"/>
            </a:endParaRPr>
          </a:p>
        </p:txBody>
      </p:sp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395288" y="260350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>
              <a:solidFill>
                <a:schemeClr val="tx2"/>
              </a:solidFill>
              <a:ea typeface="標楷體" charset="-12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7A051B-E58C-BA4C-A85A-B404C1A444A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Support (A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  <a:sym typeface="Wingdings" charset="2"/>
              </a:rPr>
              <a:t> B) =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P(A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  <a:sym typeface="Symbol" charset="2"/>
              </a:rPr>
              <a:t> 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B)</a:t>
            </a:r>
            <a:b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</a:b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Confidence (A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  <a:sym typeface="Wingdings" charset="2"/>
              </a:rPr>
              <a:t> B) = P(B|A)</a:t>
            </a:r>
            <a:endParaRPr lang="zh-TW" altLang="en-US">
              <a:solidFill>
                <a:srgbClr val="FF0000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56323" name="內容版面配置區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The notation </a:t>
            </a:r>
            <a:r>
              <a:rPr lang="en-US" altLang="zh-TW" i="1">
                <a:latin typeface="Calibri" charset="0"/>
                <a:ea typeface="標楷體" charset="-120"/>
              </a:rPr>
              <a:t>P(A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  </a:t>
            </a:r>
            <a:r>
              <a:rPr lang="en-US" altLang="zh-TW" i="1">
                <a:latin typeface="Calibri" charset="0"/>
                <a:ea typeface="標楷體" charset="-120"/>
              </a:rPr>
              <a:t>B) indicates the probability that a transaction contains the union of set A and set B </a:t>
            </a:r>
          </a:p>
          <a:p>
            <a:pPr lvl="1"/>
            <a:r>
              <a:rPr lang="en-US" altLang="zh-TW" i="1">
                <a:latin typeface="Calibri" charset="0"/>
                <a:ea typeface="標楷體" charset="-120"/>
              </a:rPr>
              <a:t>(i.e., it contains every item in A and in B). </a:t>
            </a:r>
          </a:p>
          <a:p>
            <a:r>
              <a:rPr lang="en-US" altLang="zh-TW" i="1">
                <a:latin typeface="Calibri" charset="0"/>
                <a:ea typeface="標楷體" charset="-120"/>
              </a:rPr>
              <a:t>This should not be confused with P(A or B), </a:t>
            </a:r>
            <a:r>
              <a:rPr lang="en-US" altLang="zh-TW">
                <a:latin typeface="Calibri" charset="0"/>
                <a:ea typeface="標楷體" charset="-120"/>
              </a:rPr>
              <a:t>which indicates the probability that a transaction contains either </a:t>
            </a:r>
            <a:r>
              <a:rPr lang="en-US" altLang="zh-TW" i="1">
                <a:latin typeface="Calibri" charset="0"/>
                <a:ea typeface="標楷體" charset="-120"/>
              </a:rPr>
              <a:t>A or B.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0BDA00-DBE1-904E-9595-3E56DFB0F6D8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56325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8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b="1">
                <a:solidFill>
                  <a:schemeClr val="accent1"/>
                </a:solidFill>
              </a:rPr>
              <a:t>Does diaper purchase predict beer purchase?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93838"/>
            <a:ext cx="8458200" cy="487362"/>
          </a:xfrm>
        </p:spPr>
        <p:txBody>
          <a:bodyPr/>
          <a:lstStyle/>
          <a:p>
            <a:pPr eaLnBrk="1" hangingPunct="1"/>
            <a:r>
              <a:rPr lang="en-US" altLang="zh-TW" sz="2800"/>
              <a:t>Contingency tables</a:t>
            </a:r>
          </a:p>
        </p:txBody>
      </p:sp>
      <p:graphicFrame>
        <p:nvGraphicFramePr>
          <p:cNvPr id="7183" name="Group 15"/>
          <p:cNvGraphicFramePr>
            <a:graphicFrameLocks noGrp="1"/>
          </p:cNvGraphicFramePr>
          <p:nvPr>
            <p:ph sz="quarter" idx="2"/>
          </p:nvPr>
        </p:nvGraphicFramePr>
        <p:xfrm>
          <a:off x="1371600" y="3810000"/>
          <a:ext cx="2438400" cy="20574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7359" name="Text Box 17"/>
          <p:cNvSpPr txBox="1">
            <a:spLocks noChangeArrowheads="1"/>
          </p:cNvSpPr>
          <p:nvPr/>
        </p:nvSpPr>
        <p:spPr bwMode="auto">
          <a:xfrm>
            <a:off x="1828800" y="3048000"/>
            <a:ext cx="162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        Beer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Yes           No </a:t>
            </a:r>
          </a:p>
        </p:txBody>
      </p:sp>
      <p:sp>
        <p:nvSpPr>
          <p:cNvPr id="57360" name="Text Box 18"/>
          <p:cNvSpPr txBox="1">
            <a:spLocks noChangeArrowheads="1"/>
          </p:cNvSpPr>
          <p:nvPr/>
        </p:nvSpPr>
        <p:spPr bwMode="auto">
          <a:xfrm>
            <a:off x="25400" y="3962400"/>
            <a:ext cx="12636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No diapers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diapers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</p:txBody>
      </p:sp>
      <p:sp>
        <p:nvSpPr>
          <p:cNvPr id="57361" name="Text Box 19"/>
          <p:cNvSpPr txBox="1">
            <a:spLocks noChangeArrowheads="1"/>
          </p:cNvSpPr>
          <p:nvPr/>
        </p:nvSpPr>
        <p:spPr bwMode="auto">
          <a:xfrm>
            <a:off x="3810000" y="3810000"/>
            <a:ext cx="968375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latin typeface="Arial" charset="0"/>
              </a:rPr>
              <a:t>100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latin typeface="Arial" charset="0"/>
              </a:rPr>
              <a:t>100</a:t>
            </a:r>
          </a:p>
        </p:txBody>
      </p:sp>
      <p:sp>
        <p:nvSpPr>
          <p:cNvPr id="57362" name="Text Box 20"/>
          <p:cNvSpPr txBox="1">
            <a:spLocks noChangeArrowheads="1"/>
          </p:cNvSpPr>
          <p:nvPr/>
        </p:nvSpPr>
        <p:spPr bwMode="auto">
          <a:xfrm>
            <a:off x="1447800" y="6096000"/>
            <a:ext cx="2257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DEPENDENT (yes)</a:t>
            </a:r>
          </a:p>
        </p:txBody>
      </p:sp>
      <p:graphicFrame>
        <p:nvGraphicFramePr>
          <p:cNvPr id="7201" name="Group 33"/>
          <p:cNvGraphicFramePr>
            <a:graphicFrameLocks noGrp="1"/>
          </p:cNvGraphicFramePr>
          <p:nvPr>
            <p:ph sz="quarter" idx="3"/>
          </p:nvPr>
        </p:nvGraphicFramePr>
        <p:xfrm>
          <a:off x="5029200" y="3810000"/>
          <a:ext cx="2438400" cy="19812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7374" name="Text Box 34"/>
          <p:cNvSpPr txBox="1">
            <a:spLocks noChangeArrowheads="1"/>
          </p:cNvSpPr>
          <p:nvPr/>
        </p:nvSpPr>
        <p:spPr bwMode="auto">
          <a:xfrm>
            <a:off x="5029200" y="6096000"/>
            <a:ext cx="365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INDEPENDENT (no predictability)</a:t>
            </a:r>
          </a:p>
        </p:txBody>
      </p:sp>
      <p:sp>
        <p:nvSpPr>
          <p:cNvPr id="57375" name="Text Box 17"/>
          <p:cNvSpPr txBox="1">
            <a:spLocks noChangeArrowheads="1"/>
          </p:cNvSpPr>
          <p:nvPr/>
        </p:nvSpPr>
        <p:spPr bwMode="auto">
          <a:xfrm>
            <a:off x="5384800" y="3087688"/>
            <a:ext cx="162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        Beer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Yes           No </a:t>
            </a:r>
          </a:p>
        </p:txBody>
      </p:sp>
      <p:pic>
        <p:nvPicPr>
          <p:cNvPr id="573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5227638"/>
            <a:ext cx="8191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854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2362200"/>
            <a:ext cx="8540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5" y="5126038"/>
            <a:ext cx="82232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80" name="文字方塊 32"/>
          <p:cNvSpPr txBox="1">
            <a:spLocks noChangeArrowheads="1"/>
          </p:cNvSpPr>
          <p:nvPr/>
        </p:nvSpPr>
        <p:spPr bwMode="auto">
          <a:xfrm>
            <a:off x="1619250" y="6581775"/>
            <a:ext cx="590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Dickey (2012) http://www4.stat.ncsu.edu/~dickey/SAScode/Encore_2012.ppt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3160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B281FE-4253-F34E-93B9-1484AB65FADD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58371" name="標題 1"/>
          <p:cNvSpPr txBox="1">
            <a:spLocks/>
          </p:cNvSpPr>
          <p:nvPr/>
        </p:nvSpPr>
        <p:spPr bwMode="auto">
          <a:xfrm>
            <a:off x="250825" y="427038"/>
            <a:ext cx="8588375" cy="544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4400" b="1" i="1">
                <a:ea typeface="標楷體" charset="-120"/>
              </a:rPr>
              <a:t>Support (A</a:t>
            </a:r>
            <a:r>
              <a:rPr kumimoji="0" lang="en-US" altLang="zh-TW" sz="4400" b="1" i="1">
                <a:ea typeface="標楷體" charset="-120"/>
                <a:sym typeface="Wingdings" charset="2"/>
              </a:rPr>
              <a:t> B) = </a:t>
            </a:r>
            <a:r>
              <a:rPr kumimoji="0" lang="en-US" altLang="zh-TW" sz="4400" b="1" i="1">
                <a:ea typeface="標楷體" charset="-120"/>
              </a:rPr>
              <a:t>P(A</a:t>
            </a:r>
            <a:r>
              <a:rPr kumimoji="0" lang="en-US" altLang="zh-TW" sz="4400" b="1">
                <a:ea typeface="標楷體" charset="-120"/>
                <a:sym typeface="Symbol" charset="2"/>
              </a:rPr>
              <a:t>  </a:t>
            </a:r>
            <a:r>
              <a:rPr kumimoji="0" lang="en-US" altLang="zh-TW" sz="4400" b="1" i="1">
                <a:ea typeface="標楷體" charset="-120"/>
              </a:rPr>
              <a:t>B)</a:t>
            </a:r>
          </a:p>
          <a:p>
            <a:pPr algn="ctr">
              <a:spcBef>
                <a:spcPct val="0"/>
              </a:spcBef>
              <a:buFontTx/>
              <a:buNone/>
            </a:pPr>
            <a:br>
              <a:rPr kumimoji="0" lang="en-US" altLang="zh-TW" sz="4400" b="1" i="1">
                <a:ea typeface="標楷體" charset="-120"/>
              </a:rPr>
            </a:br>
            <a:r>
              <a:rPr kumimoji="0" lang="en-US" altLang="zh-TW" sz="4400" b="1" i="1">
                <a:ea typeface="標楷體" charset="-120"/>
              </a:rPr>
              <a:t>Confidence (A</a:t>
            </a:r>
            <a:r>
              <a:rPr kumimoji="0" lang="en-US" altLang="zh-TW" sz="4400" b="1" i="1">
                <a:ea typeface="標楷體" charset="-120"/>
                <a:sym typeface="Wingdings" charset="2"/>
              </a:rPr>
              <a:t> B) = P(B|A)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4000" b="1" i="1">
                <a:ea typeface="標楷體" charset="-120"/>
                <a:sym typeface="Wingdings" charset="2"/>
              </a:rPr>
              <a:t>Conf (A  B) = Supp (</a:t>
            </a:r>
            <a:r>
              <a:rPr kumimoji="0" lang="en-US" altLang="zh-TW" sz="4000" b="1" i="1">
                <a:ea typeface="標楷體" charset="-120"/>
              </a:rPr>
              <a:t>A</a:t>
            </a:r>
            <a:r>
              <a:rPr kumimoji="0" lang="en-US" altLang="zh-TW" sz="4000" b="1">
                <a:ea typeface="標楷體" charset="-120"/>
                <a:sym typeface="Symbol" charset="2"/>
              </a:rPr>
              <a:t>  </a:t>
            </a:r>
            <a:r>
              <a:rPr kumimoji="0" lang="en-US" altLang="zh-TW" sz="4000" b="1" i="1">
                <a:ea typeface="標楷體" charset="-120"/>
              </a:rPr>
              <a:t>B)/ Supp (A)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US" altLang="zh-TW" sz="4000" b="1" i="1">
              <a:ea typeface="標楷體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b="1" i="1">
                <a:solidFill>
                  <a:srgbClr val="376092"/>
                </a:solidFill>
                <a:ea typeface="標楷體" charset="-120"/>
                <a:sym typeface="Wingdings" charset="2"/>
              </a:rPr>
              <a:t>Lift (A  B) = Supp (</a:t>
            </a:r>
            <a:r>
              <a:rPr kumimoji="0" lang="en-US" altLang="zh-TW" b="1" i="1">
                <a:solidFill>
                  <a:srgbClr val="376092"/>
                </a:solidFill>
                <a:ea typeface="標楷體" charset="-120"/>
              </a:rPr>
              <a:t>A</a:t>
            </a:r>
            <a:r>
              <a:rPr kumimoji="0" lang="en-US" altLang="zh-TW" b="1">
                <a:solidFill>
                  <a:srgbClr val="376092"/>
                </a:solidFill>
                <a:ea typeface="標楷體" charset="-120"/>
                <a:sym typeface="Symbol" charset="2"/>
              </a:rPr>
              <a:t>  </a:t>
            </a:r>
            <a:r>
              <a:rPr kumimoji="0" lang="en-US" altLang="zh-TW" b="1" i="1">
                <a:solidFill>
                  <a:srgbClr val="376092"/>
                </a:solidFill>
                <a:ea typeface="標楷體" charset="-120"/>
              </a:rPr>
              <a:t>B) / (Supp (A) x Supp (B))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b="1" i="1">
                <a:solidFill>
                  <a:srgbClr val="FF0000"/>
                </a:solidFill>
                <a:ea typeface="標楷體" charset="-120"/>
              </a:rPr>
              <a:t>Lift (Correlation) </a:t>
            </a:r>
            <a:br>
              <a:rPr kumimoji="0" lang="en-US" altLang="zh-TW" b="1" i="1">
                <a:solidFill>
                  <a:srgbClr val="FF0000"/>
                </a:solidFill>
                <a:ea typeface="標楷體" charset="-120"/>
              </a:rPr>
            </a:br>
            <a:r>
              <a:rPr kumimoji="0" lang="en-US" altLang="zh-TW" b="1" i="1">
                <a:solidFill>
                  <a:srgbClr val="FF0000"/>
                </a:solidFill>
                <a:ea typeface="標楷體" charset="-120"/>
              </a:rPr>
              <a:t>Lift (A</a:t>
            </a:r>
            <a:r>
              <a:rPr kumimoji="0" lang="en-US" altLang="zh-TW" b="1" i="1">
                <a:solidFill>
                  <a:srgbClr val="FF0000"/>
                </a:solidFill>
                <a:ea typeface="標楷體" charset="-120"/>
                <a:sym typeface="Wingdings" charset="2"/>
              </a:rPr>
              <a:t>B) </a:t>
            </a:r>
            <a:r>
              <a:rPr kumimoji="0" lang="en-US" altLang="zh-TW" b="1" i="1">
                <a:solidFill>
                  <a:srgbClr val="FF0000"/>
                </a:solidFill>
                <a:ea typeface="標楷體" charset="-120"/>
              </a:rPr>
              <a:t>= Confidence (A</a:t>
            </a:r>
            <a:r>
              <a:rPr kumimoji="0" lang="en-US" altLang="zh-TW" b="1" i="1">
                <a:solidFill>
                  <a:srgbClr val="FF0000"/>
                </a:solidFill>
                <a:ea typeface="標楷體" charset="-120"/>
                <a:sym typeface="Wingdings" charset="2"/>
              </a:rPr>
              <a:t>B) / Support(B)</a:t>
            </a:r>
            <a:endParaRPr kumimoji="0" lang="zh-TW" altLang="en-US" b="1">
              <a:solidFill>
                <a:srgbClr val="FF0000"/>
              </a:solidFill>
              <a:ea typeface="標楷體" charset="-120"/>
            </a:endParaRPr>
          </a:p>
        </p:txBody>
      </p:sp>
      <p:sp>
        <p:nvSpPr>
          <p:cNvPr id="58372" name="文字方塊 32"/>
          <p:cNvSpPr txBox="1">
            <a:spLocks noChangeArrowheads="1"/>
          </p:cNvSpPr>
          <p:nvPr/>
        </p:nvSpPr>
        <p:spPr bwMode="auto">
          <a:xfrm>
            <a:off x="1619250" y="6581775"/>
            <a:ext cx="590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Dickey (2012) http://www4.stat.ncsu.edu/~dickey/SAScode/Encore_2012.ppt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43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Lift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59395" name="內容版面配置區 2"/>
          <p:cNvSpPr>
            <a:spLocks noGrp="1"/>
          </p:cNvSpPr>
          <p:nvPr>
            <p:ph idx="1"/>
          </p:nvPr>
        </p:nvSpPr>
        <p:spPr>
          <a:xfrm>
            <a:off x="250825" y="1268413"/>
            <a:ext cx="8569325" cy="6762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zh-TW" sz="2800">
                <a:latin typeface="Calibri" charset="0"/>
                <a:ea typeface="新細明體" charset="-120"/>
              </a:rPr>
              <a:t>Lift = </a:t>
            </a:r>
            <a:r>
              <a:rPr lang="en-US" altLang="zh-TW" sz="2800">
                <a:solidFill>
                  <a:schemeClr val="hlink"/>
                </a:solidFill>
                <a:latin typeface="Calibri" charset="0"/>
                <a:ea typeface="新細明體" charset="-120"/>
              </a:rPr>
              <a:t>Confidence</a:t>
            </a:r>
            <a:r>
              <a:rPr lang="en-US" altLang="zh-TW" sz="2800">
                <a:latin typeface="Calibri" charset="0"/>
                <a:ea typeface="新細明體" charset="-120"/>
              </a:rPr>
              <a:t> / </a:t>
            </a:r>
            <a:r>
              <a:rPr lang="en-US" altLang="zh-TW" sz="2800">
                <a:solidFill>
                  <a:srgbClr val="00CC00"/>
                </a:solidFill>
                <a:latin typeface="Calibri" charset="0"/>
                <a:ea typeface="新細明體" charset="-120"/>
              </a:rPr>
              <a:t>Expected Confidence if Independent</a:t>
            </a:r>
            <a:endParaRPr lang="zh-TW" altLang="en-US" sz="2800">
              <a:latin typeface="Calibri" charset="0"/>
              <a:ea typeface="標楷體" charset="-120"/>
            </a:endParaRPr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6094FED-B495-E143-8A16-B0C3D5CC6F7A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Group 34"/>
          <p:cNvGraphicFramePr>
            <a:graphicFrameLocks noGrp="1"/>
          </p:cNvGraphicFramePr>
          <p:nvPr/>
        </p:nvGraphicFramePr>
        <p:xfrm>
          <a:off x="1371600" y="2133600"/>
          <a:ext cx="6400800" cy="169862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5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B6BC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Checking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C8C93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Saving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B6BC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No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(1500)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B6BC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Yes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8500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10000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C8C93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No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500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3500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4000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C8C93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1000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5000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6000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Down Arrow 11"/>
          <p:cNvSpPr/>
          <p:nvPr/>
        </p:nvSpPr>
        <p:spPr>
          <a:xfrm>
            <a:off x="2286000" y="2514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Right Arrow 12"/>
          <p:cNvSpPr/>
          <p:nvPr/>
        </p:nvSpPr>
        <p:spPr>
          <a:xfrm flipV="1">
            <a:off x="2598738" y="2224088"/>
            <a:ext cx="314325" cy="179387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9421" name="Text Box 31"/>
          <p:cNvSpPr txBox="1">
            <a:spLocks noChangeArrowheads="1"/>
          </p:cNvSpPr>
          <p:nvPr/>
        </p:nvSpPr>
        <p:spPr bwMode="auto">
          <a:xfrm>
            <a:off x="304800" y="4114800"/>
            <a:ext cx="8458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charset="0"/>
              </a:rPr>
              <a:t>SVG=&gt;CHKG  Expect   8500/10000 = </a:t>
            </a:r>
            <a:r>
              <a:rPr lang="en-US" altLang="zh-TW" sz="2400">
                <a:solidFill>
                  <a:srgbClr val="00CC00"/>
                </a:solidFill>
                <a:latin typeface="Arial" charset="0"/>
              </a:rPr>
              <a:t>85%</a:t>
            </a:r>
            <a:r>
              <a:rPr lang="en-US" altLang="zh-TW" sz="2400">
                <a:latin typeface="Arial" charset="0"/>
              </a:rPr>
              <a:t> if independent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charset="0"/>
              </a:rPr>
              <a:t>Observed Confidence is 5000/6000 = </a:t>
            </a:r>
            <a:r>
              <a:rPr lang="en-US" altLang="zh-TW" sz="2400">
                <a:solidFill>
                  <a:schemeClr val="hlink"/>
                </a:solidFill>
                <a:latin typeface="Arial" charset="0"/>
              </a:rPr>
              <a:t>83%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Lift = 83/85 &lt; 1</a:t>
            </a:r>
            <a:r>
              <a:rPr lang="en-US" altLang="zh-TW" sz="2400">
                <a:latin typeface="Arial" charset="0"/>
              </a:rPr>
              <a:t>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charset="0"/>
              </a:rPr>
              <a:t>Savings account holders actually LESS likely than others to have checking account !!!</a:t>
            </a:r>
          </a:p>
        </p:txBody>
      </p:sp>
      <p:sp>
        <p:nvSpPr>
          <p:cNvPr id="59422" name="文字方塊 32"/>
          <p:cNvSpPr txBox="1">
            <a:spLocks noChangeArrowheads="1"/>
          </p:cNvSpPr>
          <p:nvPr/>
        </p:nvSpPr>
        <p:spPr bwMode="auto">
          <a:xfrm>
            <a:off x="1619250" y="6581775"/>
            <a:ext cx="590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Dickey (2012) http://www4.stat.ncsu.edu/~dickey/SAScode/Encore_2012.ppt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6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Rules that satisfy both a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minimum support threshold (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min_sup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) </a:t>
            </a:r>
            <a:r>
              <a:rPr lang="en-US" altLang="zh-TW">
                <a:latin typeface="Calibri" charset="0"/>
                <a:ea typeface="標楷體" charset="-120"/>
              </a:rPr>
              <a:t>and a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minimum confidence threshold (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min_conf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) </a:t>
            </a:r>
            <a:r>
              <a:rPr lang="en-US" altLang="zh-TW">
                <a:latin typeface="Calibri" charset="0"/>
                <a:ea typeface="標楷體" charset="-120"/>
              </a:rPr>
              <a:t>are called </a:t>
            </a:r>
            <a:r>
              <a:rPr lang="en-US" altLang="zh-TW" b="1">
                <a:latin typeface="Calibri" charset="0"/>
                <a:ea typeface="標楷體" charset="-120"/>
              </a:rPr>
              <a:t>strong</a:t>
            </a:r>
            <a:r>
              <a:rPr lang="en-US" altLang="zh-TW">
                <a:latin typeface="Calibri" charset="0"/>
                <a:ea typeface="標楷體" charset="-120"/>
              </a:rPr>
              <a:t>. </a:t>
            </a:r>
          </a:p>
          <a:p>
            <a:r>
              <a:rPr lang="en-US" altLang="zh-TW">
                <a:latin typeface="Calibri" charset="0"/>
                <a:ea typeface="標楷體" charset="-120"/>
              </a:rPr>
              <a:t>By convention, we write support and confidence values so as to occur between 0% and 100%, rather than 0 to 1.0.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6041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187D34E-C6FA-3F45-A4B2-F1DC0CB20BA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0420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6042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Minimum Support and</a:t>
            </a:r>
            <a:b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Minimum Confidence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5103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內容版面配置區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itemset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A set of items is referred to as an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itemset</a:t>
            </a:r>
            <a:r>
              <a:rPr lang="en-US" altLang="zh-TW">
                <a:latin typeface="Calibri" charset="0"/>
                <a:ea typeface="標楷體" charset="-120"/>
              </a:rPr>
              <a:t>.</a:t>
            </a:r>
          </a:p>
          <a:p>
            <a:r>
              <a:rPr lang="en-US" altLang="zh-TW">
                <a:latin typeface="Calibri" charset="0"/>
                <a:ea typeface="標楷體" charset="-120"/>
              </a:rPr>
              <a:t>K-itemset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An itemset that contains </a:t>
            </a:r>
            <a:r>
              <a:rPr lang="en-US" altLang="zh-TW" i="1">
                <a:latin typeface="Calibri" charset="0"/>
                <a:ea typeface="標楷體" charset="-120"/>
              </a:rPr>
              <a:t>k items is a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k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-itemset</a:t>
            </a:r>
            <a:r>
              <a:rPr lang="en-US" altLang="zh-TW" i="1">
                <a:latin typeface="Calibri" charset="0"/>
                <a:ea typeface="標楷體" charset="-120"/>
              </a:rPr>
              <a:t>.</a:t>
            </a:r>
          </a:p>
          <a:p>
            <a:r>
              <a:rPr lang="en-US" altLang="zh-TW">
                <a:latin typeface="Calibri" charset="0"/>
                <a:ea typeface="標楷體" charset="-120"/>
              </a:rPr>
              <a:t>Example: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The set {</a:t>
            </a:r>
            <a:r>
              <a:rPr lang="en-US" altLang="zh-TW" i="1">
                <a:latin typeface="Calibri" charset="0"/>
                <a:ea typeface="標楷體" charset="-120"/>
              </a:rPr>
              <a:t>computer, antivirus software</a:t>
            </a:r>
            <a:r>
              <a:rPr lang="en-US" altLang="zh-TW">
                <a:latin typeface="Calibri" charset="0"/>
                <a:ea typeface="標楷體" charset="-120"/>
              </a:rPr>
              <a:t>} is a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2-itemset</a:t>
            </a:r>
            <a:r>
              <a:rPr lang="en-US" altLang="zh-TW">
                <a:latin typeface="Calibri" charset="0"/>
                <a:ea typeface="標楷體" charset="-120"/>
              </a:rPr>
              <a:t>.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6144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2E4B53-ACB6-3640-907B-35CB9350EC0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1444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6144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K-itemset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5741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Absolute Support and</a:t>
            </a:r>
            <a:b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Relative Support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624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Absolute Support 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The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occurrence frequency </a:t>
            </a:r>
            <a:r>
              <a:rPr lang="en-US" altLang="zh-TW">
                <a:latin typeface="Calibri" charset="0"/>
                <a:ea typeface="標楷體" charset="-120"/>
              </a:rPr>
              <a:t>of an itemset is the number of transactions that contain the itemset</a:t>
            </a:r>
          </a:p>
          <a:p>
            <a:pPr lvl="2"/>
            <a:r>
              <a:rPr lang="en-US" altLang="zh-TW">
                <a:latin typeface="Calibri" charset="0"/>
                <a:ea typeface="標楷體" charset="-120"/>
              </a:rPr>
              <a:t>frequency, support count, or count of the itemset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Ex: 3</a:t>
            </a:r>
          </a:p>
          <a:p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Relative support 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Ex: 60%</a:t>
            </a:r>
          </a:p>
          <a:p>
            <a:pPr lvl="1">
              <a:buFont typeface="Arial" charset="0"/>
              <a:buNone/>
            </a:pPr>
            <a:endParaRPr lang="en-US" altLang="zh-TW">
              <a:solidFill>
                <a:srgbClr val="FF0000"/>
              </a:solidFill>
              <a:latin typeface="Calibri" charset="0"/>
              <a:ea typeface="標楷體" charset="-120"/>
            </a:endParaRPr>
          </a:p>
          <a:p>
            <a:endParaRPr lang="en-US" altLang="zh-TW">
              <a:latin typeface="Calibri" charset="0"/>
              <a:ea typeface="標楷體" charset="-120"/>
            </a:endParaRPr>
          </a:p>
          <a:p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A62E83-AC21-844F-8955-ACB46C08C83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2469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14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If the </a:t>
            </a:r>
            <a:r>
              <a:rPr lang="en-US" altLang="zh-TW">
                <a:solidFill>
                  <a:srgbClr val="0070C0"/>
                </a:solidFill>
                <a:latin typeface="Calibri" charset="0"/>
                <a:ea typeface="標楷體" charset="-120"/>
              </a:rPr>
              <a:t>relative support </a:t>
            </a:r>
            <a:r>
              <a:rPr lang="en-US" altLang="zh-TW">
                <a:latin typeface="Calibri" charset="0"/>
                <a:ea typeface="標楷體" charset="-120"/>
              </a:rPr>
              <a:t>of an itemset </a:t>
            </a:r>
            <a:r>
              <a:rPr lang="en-US" altLang="zh-TW" i="1">
                <a:latin typeface="Calibri" charset="0"/>
                <a:ea typeface="標楷體" charset="-120"/>
              </a:rPr>
              <a:t>I satisfies a prespecified </a:t>
            </a:r>
            <a:r>
              <a:rPr lang="en-US" altLang="zh-TW" i="1">
                <a:solidFill>
                  <a:srgbClr val="0070C0"/>
                </a:solidFill>
                <a:latin typeface="Calibri" charset="0"/>
                <a:ea typeface="標楷體" charset="-120"/>
              </a:rPr>
              <a:t>minimum support threshold</a:t>
            </a:r>
            <a:r>
              <a:rPr lang="en-US" altLang="zh-TW" i="1">
                <a:latin typeface="Calibri" charset="0"/>
                <a:ea typeface="標楷體" charset="-120"/>
              </a:rPr>
              <a:t>, then I is a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frequent itemset</a:t>
            </a:r>
            <a:r>
              <a:rPr lang="en-US" altLang="zh-TW">
                <a:latin typeface="Calibri" charset="0"/>
                <a:ea typeface="標楷體" charset="-120"/>
              </a:rPr>
              <a:t>.</a:t>
            </a:r>
            <a:endParaRPr lang="en-US" altLang="zh-TW" i="1">
              <a:latin typeface="Calibri" charset="0"/>
              <a:ea typeface="標楷體" charset="-120"/>
            </a:endParaRPr>
          </a:p>
          <a:p>
            <a:pPr lvl="1"/>
            <a:r>
              <a:rPr lang="en-US" altLang="zh-TW" i="1">
                <a:latin typeface="Calibri" charset="0"/>
                <a:ea typeface="標楷體" charset="-120"/>
              </a:rPr>
              <a:t>i.e., the </a:t>
            </a:r>
            <a:r>
              <a:rPr lang="en-US" altLang="zh-TW" i="1">
                <a:solidFill>
                  <a:srgbClr val="0070C0"/>
                </a:solidFill>
                <a:latin typeface="Calibri" charset="0"/>
                <a:ea typeface="標楷體" charset="-120"/>
              </a:rPr>
              <a:t>absolute </a:t>
            </a:r>
            <a:r>
              <a:rPr lang="en-US" altLang="zh-TW">
                <a:solidFill>
                  <a:srgbClr val="0070C0"/>
                </a:solidFill>
                <a:latin typeface="Calibri" charset="0"/>
                <a:ea typeface="標楷體" charset="-120"/>
              </a:rPr>
              <a:t>support </a:t>
            </a:r>
            <a:r>
              <a:rPr lang="en-US" altLang="zh-TW">
                <a:latin typeface="Calibri" charset="0"/>
                <a:ea typeface="標楷體" charset="-120"/>
              </a:rPr>
              <a:t>of </a:t>
            </a:r>
            <a:r>
              <a:rPr lang="en-US" altLang="zh-TW" i="1">
                <a:latin typeface="Calibri" charset="0"/>
                <a:ea typeface="標楷體" charset="-120"/>
              </a:rPr>
              <a:t>I satisfies the corresponding </a:t>
            </a:r>
            <a:r>
              <a:rPr lang="en-US" altLang="zh-TW" i="1">
                <a:solidFill>
                  <a:srgbClr val="0070C0"/>
                </a:solidFill>
                <a:latin typeface="Calibri" charset="0"/>
                <a:ea typeface="標楷體" charset="-120"/>
              </a:rPr>
              <a:t>minimum support count threshold </a:t>
            </a:r>
            <a:endParaRPr lang="en-US" altLang="zh-TW">
              <a:solidFill>
                <a:srgbClr val="0070C0"/>
              </a:solidFill>
              <a:latin typeface="Calibri" charset="0"/>
              <a:ea typeface="標楷體" charset="-120"/>
            </a:endParaRPr>
          </a:p>
          <a:p>
            <a:r>
              <a:rPr lang="en-US" altLang="zh-TW">
                <a:latin typeface="Calibri" charset="0"/>
                <a:ea typeface="標楷體" charset="-120"/>
              </a:rPr>
              <a:t>The set of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frequent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k-itemsets </a:t>
            </a:r>
            <a:r>
              <a:rPr lang="en-US" altLang="zh-TW" i="1">
                <a:latin typeface="Calibri" charset="0"/>
                <a:ea typeface="標楷體" charset="-120"/>
              </a:rPr>
              <a:t>is commonly denoted by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L</a:t>
            </a:r>
            <a:r>
              <a:rPr lang="en-US" altLang="zh-TW" i="1" baseline="-25000">
                <a:solidFill>
                  <a:srgbClr val="FF0000"/>
                </a:solidFill>
                <a:latin typeface="Calibri" charset="0"/>
                <a:ea typeface="標楷體" charset="-120"/>
              </a:rPr>
              <a:t>K</a:t>
            </a:r>
            <a:endParaRPr lang="zh-TW" altLang="en-US" baseline="-25000">
              <a:solidFill>
                <a:srgbClr val="FF0000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6349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DB477C-213C-BA4D-A2F5-E26AF580850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3492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63493" name="標題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Frequent Itemset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1497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內容版面配置區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960813"/>
          </a:xfrm>
        </p:spPr>
        <p:txBody>
          <a:bodyPr/>
          <a:lstStyle/>
          <a:p>
            <a:r>
              <a:rPr lang="en-US" altLang="zh-TW" sz="2800">
                <a:latin typeface="Calibri" charset="0"/>
                <a:ea typeface="標楷體" charset="-120"/>
              </a:rPr>
              <a:t>the </a:t>
            </a:r>
            <a:r>
              <a:rPr lang="en-US" altLang="zh-TW" sz="2800">
                <a:solidFill>
                  <a:srgbClr val="FF0000"/>
                </a:solidFill>
                <a:latin typeface="Calibri" charset="0"/>
                <a:ea typeface="標楷體" charset="-120"/>
              </a:rPr>
              <a:t>confidence</a:t>
            </a:r>
            <a:r>
              <a:rPr lang="en-US" altLang="zh-TW" sz="2800">
                <a:latin typeface="Calibri" charset="0"/>
                <a:ea typeface="標楷體" charset="-120"/>
              </a:rPr>
              <a:t> of rule </a:t>
            </a:r>
            <a:r>
              <a:rPr lang="en-US" altLang="zh-TW" sz="2800" i="1">
                <a:latin typeface="Calibri" charset="0"/>
                <a:ea typeface="標楷體" charset="-120"/>
              </a:rPr>
              <a:t>A</a:t>
            </a:r>
            <a:r>
              <a:rPr lang="en-US" altLang="zh-TW" sz="2800" i="1">
                <a:latin typeface="Calibri" charset="0"/>
                <a:ea typeface="標楷體" charset="-120"/>
                <a:sym typeface="Wingdings" charset="2"/>
              </a:rPr>
              <a:t></a:t>
            </a:r>
            <a:r>
              <a:rPr lang="en-US" altLang="zh-TW" sz="2800" i="1">
                <a:latin typeface="Calibri" charset="0"/>
                <a:ea typeface="標楷體" charset="-120"/>
              </a:rPr>
              <a:t> B can be easily derived from the </a:t>
            </a:r>
            <a:r>
              <a:rPr lang="en-US" altLang="zh-TW" sz="2800">
                <a:latin typeface="Calibri" charset="0"/>
                <a:ea typeface="標楷體" charset="-120"/>
              </a:rPr>
              <a:t>support counts of </a:t>
            </a:r>
            <a:r>
              <a:rPr lang="en-US" altLang="zh-TW" sz="2800" i="1">
                <a:latin typeface="Calibri" charset="0"/>
                <a:ea typeface="標楷體" charset="-120"/>
              </a:rPr>
              <a:t>A and A</a:t>
            </a:r>
            <a:r>
              <a:rPr lang="en-US" altLang="zh-TW" sz="2800">
                <a:latin typeface="Calibri" charset="0"/>
                <a:ea typeface="新細明體" charset="-120"/>
                <a:sym typeface="Symbol" charset="2"/>
              </a:rPr>
              <a:t>  </a:t>
            </a:r>
            <a:r>
              <a:rPr lang="en-US" altLang="zh-TW" sz="2800" i="1">
                <a:latin typeface="Calibri" charset="0"/>
                <a:ea typeface="標楷體" charset="-120"/>
              </a:rPr>
              <a:t>B.</a:t>
            </a:r>
          </a:p>
          <a:p>
            <a:r>
              <a:rPr lang="en-US" altLang="zh-TW" sz="2800">
                <a:latin typeface="Calibri" charset="0"/>
                <a:ea typeface="標楷體" charset="-120"/>
              </a:rPr>
              <a:t>once the support counts of </a:t>
            </a:r>
            <a:r>
              <a:rPr lang="en-US" altLang="zh-TW" sz="2800" i="1">
                <a:latin typeface="Calibri" charset="0"/>
                <a:ea typeface="標楷體" charset="-120"/>
              </a:rPr>
              <a:t>A, B, and A</a:t>
            </a:r>
            <a:r>
              <a:rPr lang="en-US" altLang="zh-TW" sz="2800">
                <a:latin typeface="Calibri" charset="0"/>
                <a:ea typeface="新細明體" charset="-120"/>
                <a:sym typeface="Symbol" charset="2"/>
              </a:rPr>
              <a:t>  </a:t>
            </a:r>
            <a:r>
              <a:rPr lang="en-US" altLang="zh-TW" sz="2800" i="1">
                <a:latin typeface="Calibri" charset="0"/>
                <a:ea typeface="標楷體" charset="-120"/>
              </a:rPr>
              <a:t>B are </a:t>
            </a:r>
            <a:r>
              <a:rPr lang="en-US" altLang="zh-TW" sz="2800">
                <a:latin typeface="Calibri" charset="0"/>
                <a:ea typeface="標楷體" charset="-120"/>
              </a:rPr>
              <a:t>found, it is straightforward to derive the corresponding association rules </a:t>
            </a:r>
            <a:r>
              <a:rPr lang="en-US" altLang="zh-TW" sz="2800" i="1">
                <a:latin typeface="Calibri" charset="0"/>
                <a:ea typeface="標楷體" charset="-120"/>
              </a:rPr>
              <a:t>A</a:t>
            </a:r>
            <a:r>
              <a:rPr lang="en-US" altLang="zh-TW" sz="2800" i="1">
                <a:latin typeface="Calibri" charset="0"/>
                <a:ea typeface="標楷體" charset="-120"/>
                <a:sym typeface="Wingdings" charset="2"/>
              </a:rPr>
              <a:t></a:t>
            </a:r>
            <a:r>
              <a:rPr lang="en-US" altLang="zh-TW" sz="2800" i="1">
                <a:latin typeface="Calibri" charset="0"/>
                <a:ea typeface="標楷體" charset="-120"/>
              </a:rPr>
              <a:t>B and B</a:t>
            </a:r>
            <a:r>
              <a:rPr lang="en-US" altLang="zh-TW" sz="2800" i="1">
                <a:latin typeface="Calibri" charset="0"/>
                <a:ea typeface="標楷體" charset="-120"/>
                <a:sym typeface="Wingdings" charset="2"/>
              </a:rPr>
              <a:t></a:t>
            </a:r>
            <a:r>
              <a:rPr lang="en-US" altLang="zh-TW" sz="2800" i="1">
                <a:latin typeface="Calibri" charset="0"/>
                <a:ea typeface="標楷體" charset="-120"/>
              </a:rPr>
              <a:t>A </a:t>
            </a:r>
            <a:r>
              <a:rPr lang="en-US" altLang="zh-TW" sz="2800">
                <a:latin typeface="Calibri" charset="0"/>
                <a:ea typeface="標楷體" charset="-120"/>
              </a:rPr>
              <a:t>and check whether they are strong. </a:t>
            </a:r>
          </a:p>
          <a:p>
            <a:r>
              <a:rPr lang="en-US" altLang="zh-TW" sz="2800">
                <a:latin typeface="Calibri" charset="0"/>
                <a:ea typeface="標楷體" charset="-120"/>
              </a:rPr>
              <a:t>Thus the problem of mining association rules can be reduced to that of mining frequent itemsets.</a:t>
            </a:r>
            <a:endParaRPr lang="zh-TW" altLang="en-US" sz="2800">
              <a:latin typeface="Calibri" charset="0"/>
              <a:ea typeface="標楷體" charset="-120"/>
            </a:endParaRPr>
          </a:p>
        </p:txBody>
      </p:sp>
      <p:sp>
        <p:nvSpPr>
          <p:cNvPr id="6451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D17559-6DED-F94F-B597-638B3447789A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81565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64518" name="標題 1"/>
          <p:cNvSpPr txBox="1">
            <a:spLocks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4400" b="1">
                <a:solidFill>
                  <a:schemeClr val="accent1"/>
                </a:solidFill>
                <a:ea typeface="標楷體" charset="-120"/>
              </a:rPr>
              <a:t>Confidence</a:t>
            </a:r>
            <a:endParaRPr kumimoji="0" lang="zh-TW" altLang="en-US" sz="4400" b="1">
              <a:solidFill>
                <a:schemeClr val="accent1"/>
              </a:solidFill>
              <a:ea typeface="標楷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534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 mining:</a:t>
            </a:r>
            <a:b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Two-step process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655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zh-TW">
                <a:latin typeface="Calibri" charset="0"/>
                <a:ea typeface="標楷體" charset="-120"/>
              </a:rPr>
              <a:t>1.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Find all frequent itemsets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By definition, each of these itemsets will occur at least as frequently as a predetermined minimum support count, </a:t>
            </a:r>
            <a:r>
              <a:rPr lang="en-US" altLang="zh-TW" i="1">
                <a:latin typeface="Calibri" charset="0"/>
                <a:ea typeface="標楷體" charset="-120"/>
              </a:rPr>
              <a:t>min_sup.</a:t>
            </a:r>
          </a:p>
          <a:p>
            <a:pPr>
              <a:buFont typeface="Arial" charset="0"/>
              <a:buNone/>
            </a:pPr>
            <a:r>
              <a:rPr lang="en-US" altLang="zh-TW">
                <a:latin typeface="Calibri" charset="0"/>
                <a:ea typeface="標楷體" charset="-120"/>
              </a:rPr>
              <a:t>2.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Generate strong association rules from the frequent itemsets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By definition, these rules must satisfy minimum support and minimum confidence.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6554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9B34C55-C2DD-174C-B62F-442E66B4BA0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5541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74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>
          <a:xfrm>
            <a:off x="107950" y="1125538"/>
            <a:ext cx="8856663" cy="5399087"/>
          </a:xfrm>
        </p:spPr>
        <p:txBody>
          <a:bodyPr/>
          <a:lstStyle/>
          <a:p>
            <a:pPr>
              <a:buNone/>
            </a:pPr>
            <a:r>
              <a:rPr lang="zh-TW" altLang="en-US" sz="2400" dirty="0">
                <a:latin typeface="Calibri" charset="0"/>
                <a:ea typeface="標楷體" charset="-120"/>
              </a:rPr>
              <a:t>週次 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Week)   </a:t>
            </a:r>
            <a:r>
              <a:rPr lang="zh-TW" altLang="en-US" sz="2400" dirty="0">
                <a:latin typeface="Calibri" charset="0"/>
                <a:ea typeface="標楷體" charset="-120"/>
              </a:rPr>
              <a:t>日期 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Date)   </a:t>
            </a:r>
            <a:r>
              <a:rPr lang="zh-TW" altLang="en-US" sz="2400" dirty="0">
                <a:latin typeface="Calibri" charset="0"/>
                <a:ea typeface="標楷體" charset="-120"/>
              </a:rPr>
              <a:t>內容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Subject/Topics)</a:t>
            </a:r>
          </a:p>
          <a:p>
            <a:pPr>
              <a:buNone/>
            </a:pPr>
            <a:r>
              <a:rPr lang="en-US" altLang="zh-TW" sz="2400" dirty="0">
                <a:solidFill>
                  <a:srgbClr val="C00000"/>
                </a:solidFill>
                <a:latin typeface="Calibri" charset="0"/>
                <a:ea typeface="標楷體" charset="-120"/>
              </a:rPr>
              <a:t>9   2020/04/28   </a:t>
            </a:r>
            <a:r>
              <a:rPr lang="zh-TW" altLang="en-US" sz="2400" dirty="0">
                <a:solidFill>
                  <a:srgbClr val="C00000"/>
                </a:solidFill>
                <a:latin typeface="Calibri" charset="0"/>
                <a:ea typeface="標楷體" charset="-120"/>
              </a:rPr>
              <a:t>期中考試週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10   2020/05/05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個案分析與實作三 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決策樹、模型評估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：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   </a:t>
            </a:r>
            <a:r>
              <a:rPr lang="en-US" altLang="zh-TW" sz="20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Case Study 3 (Decision Tree, Model Evaluation using SAS EM)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11   2020/05/12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個案分析與實作四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</a:t>
            </a:r>
            <a:r>
              <a:rPr lang="en-US" altLang="zh-TW" sz="21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1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迴歸分析、類神經網路</a:t>
            </a:r>
            <a:r>
              <a:rPr lang="en-US" altLang="zh-TW" sz="21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1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：</a:t>
            </a:r>
            <a:b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     Case Study 4 (Regression Analysis, </a:t>
            </a:r>
            <a:b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                              Artificial Neural Network using SAS EM)</a:t>
            </a:r>
          </a:p>
          <a:p>
            <a:pPr>
              <a:buNone/>
            </a:pPr>
            <a:r>
              <a:rPr lang="en-US" altLang="zh-TW" sz="2400" dirty="0">
                <a:solidFill>
                  <a:srgbClr val="7030A0"/>
                </a:solidFill>
                <a:latin typeface="Calibri" charset="0"/>
                <a:ea typeface="標楷體" charset="-120"/>
              </a:rPr>
              <a:t>12   2020/05/19   </a:t>
            </a:r>
            <a:r>
              <a:rPr lang="zh-TW" altLang="en-US" sz="2400" dirty="0">
                <a:solidFill>
                  <a:srgbClr val="7030A0"/>
                </a:solidFill>
                <a:latin typeface="Calibri" charset="0"/>
                <a:ea typeface="標楷體" charset="-120"/>
              </a:rPr>
              <a:t>機器學習與深度學習 </a:t>
            </a:r>
            <a:br>
              <a:rPr lang="en-US" altLang="zh-TW" sz="2400" dirty="0">
                <a:solidFill>
                  <a:srgbClr val="7030A0"/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rgbClr val="7030A0"/>
                </a:solidFill>
                <a:latin typeface="Calibri" charset="0"/>
                <a:ea typeface="標楷體" charset="-120"/>
              </a:rPr>
              <a:t>                           (Machine Learning and Deep Learning)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13   2020/05/26 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期末報告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(Final Project Presentation)</a:t>
            </a:r>
          </a:p>
          <a:p>
            <a:pPr>
              <a:buNone/>
            </a:pPr>
            <a:r>
              <a:rPr lang="en-US" altLang="zh-TW" sz="2400" dirty="0">
                <a:solidFill>
                  <a:srgbClr val="C00000"/>
                </a:solidFill>
                <a:latin typeface="Calibri" charset="0"/>
                <a:ea typeface="標楷體" charset="-120"/>
              </a:rPr>
              <a:t>14   2020/06/02   </a:t>
            </a:r>
            <a:r>
              <a:rPr lang="zh-TW" altLang="en-US" sz="2400" dirty="0">
                <a:solidFill>
                  <a:srgbClr val="C00000"/>
                </a:solidFill>
                <a:latin typeface="Calibri" charset="0"/>
                <a:ea typeface="標楷體" charset="-120"/>
              </a:rPr>
              <a:t>畢業考試週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15   2020/06/09   </a:t>
            </a:r>
            <a:r>
              <a:rPr lang="zh-TW" altLang="en-US" sz="2400" dirty="0">
                <a:latin typeface="Calibri" charset="0"/>
                <a:ea typeface="標楷體" charset="-120"/>
              </a:rPr>
              <a:t>教師彈性補充教學 </a:t>
            </a:r>
            <a:endParaRPr lang="en-US" altLang="zh-TW" sz="2400" dirty="0">
              <a:latin typeface="Calibri" charset="0"/>
              <a:ea typeface="標楷體" charset="-120"/>
            </a:endParaRPr>
          </a:p>
        </p:txBody>
      </p:sp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395288" y="260350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>
              <a:solidFill>
                <a:schemeClr val="tx2"/>
              </a:solidFill>
              <a:ea typeface="標楷體" charset="-12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7A051B-E58C-BA4C-A85A-B404C1A444A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41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Efficient and Scalable </a:t>
            </a:r>
            <a:b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Frequent Itemset Mining Methods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665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The Apriori Algorithm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Finding Frequent Itemsets Using Candidate Generation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6656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5701B6-C39B-0F41-A0BE-6FF70DC72885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6565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85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Apriori Algorithm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675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>
                <a:solidFill>
                  <a:srgbClr val="FF0000"/>
                </a:solidFill>
                <a:latin typeface="Calibri" charset="0"/>
                <a:ea typeface="標楷體" charset="-120"/>
              </a:rPr>
              <a:t>Apriori</a:t>
            </a:r>
            <a:r>
              <a:rPr lang="en-US" altLang="zh-TW">
                <a:latin typeface="Calibri" charset="0"/>
                <a:ea typeface="標楷體" charset="-120"/>
              </a:rPr>
              <a:t> is a seminal algorithm proposed by R. Agrawal and R. Srikant in 1994 for mining frequent itemsets for Boolean association rules.</a:t>
            </a:r>
          </a:p>
          <a:p>
            <a:r>
              <a:rPr lang="en-US" altLang="zh-TW">
                <a:latin typeface="Calibri" charset="0"/>
                <a:ea typeface="標楷體" charset="-120"/>
              </a:rPr>
              <a:t>The name of the algorithm is based on the fact that the algorithm uses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prior knowledge </a:t>
            </a:r>
            <a:r>
              <a:rPr lang="en-US" altLang="zh-TW" i="1">
                <a:latin typeface="Calibri" charset="0"/>
                <a:ea typeface="標楷體" charset="-120"/>
              </a:rPr>
              <a:t>of frequent itemset properties, as we shall </a:t>
            </a:r>
            <a:r>
              <a:rPr lang="en-US" altLang="zh-TW">
                <a:latin typeface="Calibri" charset="0"/>
                <a:ea typeface="標楷體" charset="-120"/>
              </a:rPr>
              <a:t>see following.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6758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49CEFE-0CED-7F4F-874C-A2DE400DCA0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7589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30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Apriori Algorithm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686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>
                <a:latin typeface="Calibri" charset="0"/>
                <a:ea typeface="標楷體" charset="-120"/>
              </a:rPr>
              <a:t>Apriori employs an iterative approach known as a </a:t>
            </a:r>
            <a:r>
              <a:rPr lang="en-US" altLang="zh-TW" sz="2400" i="1">
                <a:latin typeface="Calibri" charset="0"/>
                <a:ea typeface="標楷體" charset="-120"/>
              </a:rPr>
              <a:t>level-wise search, where k-itemsets are used to explore (k+1)-itemsets. </a:t>
            </a:r>
          </a:p>
          <a:p>
            <a:r>
              <a:rPr lang="en-US" altLang="zh-TW" sz="2400" i="1">
                <a:latin typeface="Calibri" charset="0"/>
                <a:ea typeface="標楷體" charset="-120"/>
              </a:rPr>
              <a:t>First, the set of frequent 1-itemsets is found </a:t>
            </a:r>
            <a:r>
              <a:rPr lang="en-US" altLang="zh-TW" sz="2400">
                <a:latin typeface="Calibri" charset="0"/>
                <a:ea typeface="標楷體" charset="-120"/>
              </a:rPr>
              <a:t>by scanning the database to accumulate the count for each item, and collecting those items that satisfy minimum support. The resulting set is denoted </a:t>
            </a:r>
            <a:r>
              <a:rPr lang="en-US" altLang="zh-TW" sz="2400" i="1">
                <a:latin typeface="Calibri" charset="0"/>
                <a:ea typeface="標楷體" charset="-120"/>
              </a:rPr>
              <a:t>L</a:t>
            </a:r>
            <a:r>
              <a:rPr lang="en-US" altLang="zh-TW" sz="2400" i="1" baseline="-25000">
                <a:latin typeface="Calibri" charset="0"/>
                <a:ea typeface="標楷體" charset="-120"/>
              </a:rPr>
              <a:t>1</a:t>
            </a:r>
            <a:r>
              <a:rPr lang="en-US" altLang="zh-TW" sz="2400" i="1">
                <a:latin typeface="Calibri" charset="0"/>
                <a:ea typeface="標楷體" charset="-120"/>
              </a:rPr>
              <a:t>. </a:t>
            </a:r>
          </a:p>
          <a:p>
            <a:r>
              <a:rPr lang="en-US" altLang="zh-TW" sz="2400" i="1">
                <a:latin typeface="Calibri" charset="0"/>
                <a:ea typeface="標楷體" charset="-120"/>
              </a:rPr>
              <a:t>Next, L</a:t>
            </a:r>
            <a:r>
              <a:rPr lang="en-US" altLang="zh-TW" sz="2400" i="1" baseline="-25000">
                <a:latin typeface="Calibri" charset="0"/>
                <a:ea typeface="標楷體" charset="-120"/>
              </a:rPr>
              <a:t>1</a:t>
            </a:r>
            <a:r>
              <a:rPr lang="en-US" altLang="zh-TW" sz="2400" i="1">
                <a:latin typeface="Calibri" charset="0"/>
                <a:ea typeface="標楷體" charset="-120"/>
              </a:rPr>
              <a:t> is used to find L</a:t>
            </a:r>
            <a:r>
              <a:rPr lang="en-US" altLang="zh-TW" sz="2400" i="1" baseline="-25000">
                <a:latin typeface="Calibri" charset="0"/>
                <a:ea typeface="標楷體" charset="-120"/>
              </a:rPr>
              <a:t>2</a:t>
            </a:r>
            <a:r>
              <a:rPr lang="en-US" altLang="zh-TW" sz="2400" i="1">
                <a:latin typeface="Calibri" charset="0"/>
                <a:ea typeface="標楷體" charset="-120"/>
              </a:rPr>
              <a:t>, </a:t>
            </a:r>
            <a:r>
              <a:rPr lang="en-US" altLang="zh-TW" sz="2400">
                <a:latin typeface="Calibri" charset="0"/>
                <a:ea typeface="標楷體" charset="-120"/>
              </a:rPr>
              <a:t>the set of frequent 2-itemsets, which is used to find </a:t>
            </a:r>
            <a:r>
              <a:rPr lang="en-US" altLang="zh-TW" sz="2400" i="1">
                <a:latin typeface="Calibri" charset="0"/>
                <a:ea typeface="標楷體" charset="-120"/>
              </a:rPr>
              <a:t>L</a:t>
            </a:r>
            <a:r>
              <a:rPr lang="en-US" altLang="zh-TW" sz="2400" i="1" baseline="-25000">
                <a:latin typeface="Calibri" charset="0"/>
                <a:ea typeface="標楷體" charset="-120"/>
              </a:rPr>
              <a:t>3</a:t>
            </a:r>
            <a:r>
              <a:rPr lang="en-US" altLang="zh-TW" sz="2400" i="1">
                <a:latin typeface="Calibri" charset="0"/>
                <a:ea typeface="標楷體" charset="-120"/>
              </a:rPr>
              <a:t>, and so on, until no more frequent k-itemsets can be found. </a:t>
            </a:r>
          </a:p>
          <a:p>
            <a:r>
              <a:rPr lang="en-US" altLang="zh-TW" sz="2400" i="1">
                <a:latin typeface="Calibri" charset="0"/>
                <a:ea typeface="標楷體" charset="-120"/>
              </a:rPr>
              <a:t>The finding of each L</a:t>
            </a:r>
            <a:r>
              <a:rPr lang="en-US" altLang="zh-TW" sz="2400" i="1" baseline="-25000">
                <a:latin typeface="Calibri" charset="0"/>
                <a:ea typeface="標楷體" charset="-120"/>
              </a:rPr>
              <a:t>k</a:t>
            </a:r>
            <a:r>
              <a:rPr lang="en-US" altLang="zh-TW" sz="2400" i="1">
                <a:latin typeface="Calibri" charset="0"/>
                <a:ea typeface="標楷體" charset="-120"/>
              </a:rPr>
              <a:t> requires one full scan of the database.</a:t>
            </a:r>
            <a:endParaRPr lang="zh-TW" altLang="en-US" sz="2400">
              <a:latin typeface="Calibri" charset="0"/>
              <a:ea typeface="標楷體" charset="-120"/>
            </a:endParaRPr>
          </a:p>
        </p:txBody>
      </p:sp>
      <p:sp>
        <p:nvSpPr>
          <p:cNvPr id="6861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8461A5-9F63-DF46-A55F-6BCB83CA906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8613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6342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Apriori Algorithm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696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To improve the efficiency of the level-wise generation of frequent itemsets, an important property called the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Apriori property</a:t>
            </a:r>
            <a:r>
              <a:rPr lang="en-US" altLang="zh-TW">
                <a:latin typeface="Calibri" charset="0"/>
                <a:ea typeface="標楷體" charset="-120"/>
              </a:rPr>
              <a:t>.</a:t>
            </a:r>
          </a:p>
          <a:p>
            <a:r>
              <a:rPr lang="en-US" altLang="zh-TW">
                <a:latin typeface="Calibri" charset="0"/>
                <a:ea typeface="標楷體" charset="-120"/>
              </a:rPr>
              <a:t>Apriori property</a:t>
            </a:r>
          </a:p>
          <a:p>
            <a:pPr lvl="1"/>
            <a:r>
              <a:rPr lang="en-US" altLang="zh-TW">
                <a:latin typeface="Calibri" charset="0"/>
                <a:ea typeface="標楷體" charset="-120"/>
              </a:rPr>
              <a:t> </a:t>
            </a:r>
            <a:r>
              <a:rPr lang="en-US" altLang="zh-TW" i="1">
                <a:latin typeface="Calibri" charset="0"/>
                <a:ea typeface="標楷體" charset="-120"/>
              </a:rPr>
              <a:t>All nonempty subsets of a frequent itemset must also be frequent.</a:t>
            </a:r>
            <a:endParaRPr lang="zh-TW" altLang="en-US">
              <a:latin typeface="Calibri" charset="0"/>
              <a:ea typeface="標楷體" charset="-120"/>
            </a:endParaRPr>
          </a:p>
        </p:txBody>
      </p:sp>
      <p:sp>
        <p:nvSpPr>
          <p:cNvPr id="696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59F640A-13A0-944E-8D4A-F9B99258D7FB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9637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450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r>
              <a:rPr lang="en-US" altLang="zh-TW" sz="6600">
                <a:solidFill>
                  <a:srgbClr val="FF0000"/>
                </a:solidFill>
                <a:latin typeface="Calibri" charset="0"/>
                <a:ea typeface="標楷體" charset="-120"/>
              </a:rPr>
              <a:t>Apriori algorithm</a:t>
            </a:r>
            <a:br>
              <a:rPr lang="en-US" altLang="zh-TW" sz="6600">
                <a:solidFill>
                  <a:srgbClr val="FF0000"/>
                </a:solidFill>
                <a:latin typeface="Calibri" charset="0"/>
                <a:ea typeface="標楷體" charset="-120"/>
              </a:rPr>
            </a:br>
            <a:r>
              <a:rPr lang="en-US" altLang="zh-TW" sz="6600">
                <a:solidFill>
                  <a:srgbClr val="FF0000"/>
                </a:solidFill>
                <a:latin typeface="Calibri" charset="0"/>
                <a:ea typeface="標楷體" charset="-120"/>
              </a:rPr>
              <a:t>(1) Frequent Itemsets</a:t>
            </a:r>
            <a:br>
              <a:rPr lang="en-US" altLang="zh-TW" sz="6600">
                <a:solidFill>
                  <a:srgbClr val="FF0000"/>
                </a:solidFill>
                <a:latin typeface="Calibri" charset="0"/>
                <a:ea typeface="標楷體" charset="-120"/>
              </a:rPr>
            </a:br>
            <a:r>
              <a:rPr lang="en-US" altLang="zh-TW" sz="6600">
                <a:solidFill>
                  <a:srgbClr val="FF0000"/>
                </a:solidFill>
                <a:latin typeface="Calibri" charset="0"/>
                <a:ea typeface="標楷體" charset="-120"/>
              </a:rPr>
              <a:t>(2) Association Rules</a:t>
            </a:r>
            <a:endParaRPr lang="zh-TW" altLang="en-US" sz="6600">
              <a:solidFill>
                <a:srgbClr val="FF0000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7065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B1321CF-E38E-CD4F-B06D-EA313712047B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1249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2D2391-2153-C44A-AEE2-DE48DC58750A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749425" y="946150"/>
          <a:ext cx="5905500" cy="5608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7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Transaction ID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Items bought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T01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B, D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T02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C, D 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T03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B, C, D, E 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T04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B, D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T05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B, C, E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T06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C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T07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B, C, D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T08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B, D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T09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C, E 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T10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B, D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1721" name="矩形 6"/>
          <p:cNvSpPr>
            <a:spLocks noChangeArrowheads="1"/>
          </p:cNvSpPr>
          <p:nvPr/>
        </p:nvSpPr>
        <p:spPr bwMode="auto">
          <a:xfrm>
            <a:off x="1692275" y="115888"/>
            <a:ext cx="6019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chemeClr val="accent1"/>
                </a:solidFill>
                <a:latin typeface="Arial" charset="0"/>
              </a:rPr>
              <a:t>Transaction Database</a:t>
            </a:r>
            <a:endParaRPr lang="zh-TW" altLang="zh-TW" sz="4400" b="1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884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9148A45-F239-0E4D-9726-91B37D5C5C0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2707" name="矩形 4"/>
          <p:cNvSpPr>
            <a:spLocks noChangeArrowheads="1"/>
          </p:cNvSpPr>
          <p:nvPr/>
        </p:nvSpPr>
        <p:spPr bwMode="auto">
          <a:xfrm>
            <a:off x="619125" y="234950"/>
            <a:ext cx="8201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Arial" charset="0"/>
              </a:rPr>
              <a:t>Table 1 shows a database with 10 transactions.</a:t>
            </a:r>
            <a:br>
              <a:rPr lang="en-US" altLang="zh-TW" sz="2200">
                <a:latin typeface="Arial" charset="0"/>
              </a:rPr>
            </a:br>
            <a:r>
              <a:rPr lang="en-US" altLang="zh-TW" sz="2200">
                <a:latin typeface="Arial" charset="0"/>
              </a:rPr>
              <a:t>Let</a:t>
            </a:r>
            <a:r>
              <a:rPr lang="en-US" altLang="zh-TW" sz="2200" i="1">
                <a:latin typeface="Arial" charset="0"/>
              </a:rPr>
              <a:t> minimum support = 20%</a:t>
            </a:r>
            <a:r>
              <a:rPr lang="en-US" altLang="zh-TW" sz="2200">
                <a:latin typeface="Arial" charset="0"/>
              </a:rPr>
              <a:t> and </a:t>
            </a:r>
            <a:r>
              <a:rPr lang="en-US" altLang="zh-TW" sz="2200" i="1">
                <a:latin typeface="Arial" charset="0"/>
              </a:rPr>
              <a:t>minimum confidence = 80%</a:t>
            </a:r>
            <a:r>
              <a:rPr lang="en-US" altLang="zh-TW" sz="2200">
                <a:latin typeface="Arial" charset="0"/>
              </a:rPr>
              <a:t>. </a:t>
            </a:r>
            <a:br>
              <a:rPr lang="en-US" altLang="zh-TW" sz="2200">
                <a:latin typeface="Arial" charset="0"/>
              </a:rPr>
            </a:br>
            <a:r>
              <a:rPr lang="en-US" altLang="zh-TW" sz="2200">
                <a:latin typeface="Arial" charset="0"/>
              </a:rPr>
              <a:t>Please use </a:t>
            </a:r>
            <a:r>
              <a:rPr lang="en-US" altLang="zh-TW" sz="2200" b="1">
                <a:latin typeface="Arial" charset="0"/>
              </a:rPr>
              <a:t>Apriori algorithm</a:t>
            </a:r>
            <a:r>
              <a:rPr lang="en-US" altLang="zh-TW" sz="2200">
                <a:latin typeface="Arial" charset="0"/>
              </a:rPr>
              <a:t> for generating</a:t>
            </a:r>
            <a:r>
              <a:rPr lang="en-US" altLang="zh-TW" sz="2200" b="1">
                <a:latin typeface="Arial" charset="0"/>
              </a:rPr>
              <a:t> association rules</a:t>
            </a:r>
            <a:r>
              <a:rPr lang="en-US" altLang="zh-TW" sz="2200">
                <a:latin typeface="Arial" charset="0"/>
              </a:rPr>
              <a:t> from frequent itemsets. </a:t>
            </a:r>
            <a:endParaRPr lang="zh-TW" altLang="zh-TW" sz="2200">
              <a:latin typeface="Arial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55650" y="2276475"/>
          <a:ext cx="3735388" cy="4389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Transaction ID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Items bought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T01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A, B, D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T02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A, C, D 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T03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B, C, D, E 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T04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A, B, D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T05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A, B, C, E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T06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A, C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T07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B, C, D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T08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B, D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T09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A, C, E 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T10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B, D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2746" name="矩形 6"/>
          <p:cNvSpPr>
            <a:spLocks noChangeArrowheads="1"/>
          </p:cNvSpPr>
          <p:nvPr/>
        </p:nvSpPr>
        <p:spPr bwMode="auto">
          <a:xfrm>
            <a:off x="769938" y="1773238"/>
            <a:ext cx="4000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Arial" charset="0"/>
              </a:rPr>
              <a:t>Table 1: Transaction Database</a:t>
            </a:r>
            <a:endParaRPr lang="zh-TW" altLang="zh-TW" sz="2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78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159D0D-AD2C-FD44-ACC5-EAD5150820E4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9388" y="115888"/>
          <a:ext cx="2016125" cy="2605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Transaction ID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Items bought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T01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A, B, D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T02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A, C, D 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T03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B, C, D, E 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T04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A, B, D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T05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A, B, C, E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T06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A, C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T07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B, C, D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T08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B, D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T09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A, C, E 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T10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B, D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195513" y="3532188"/>
          <a:ext cx="2089150" cy="249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40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6300788" y="3500438"/>
          <a:ext cx="2087562" cy="249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40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3815" name="文字方塊 6"/>
          <p:cNvSpPr txBox="1">
            <a:spLocks noChangeArrowheads="1"/>
          </p:cNvSpPr>
          <p:nvPr/>
        </p:nvSpPr>
        <p:spPr bwMode="auto">
          <a:xfrm>
            <a:off x="2411413" y="2852738"/>
            <a:ext cx="63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zh-TW" altLang="en-US" b="1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3816" name="文字方塊 11"/>
          <p:cNvSpPr txBox="1">
            <a:spLocks noChangeArrowheads="1"/>
          </p:cNvSpPr>
          <p:nvPr/>
        </p:nvSpPr>
        <p:spPr bwMode="auto">
          <a:xfrm>
            <a:off x="6270625" y="2852738"/>
            <a:ext cx="58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L</a:t>
            </a:r>
            <a:r>
              <a:rPr lang="en-US" altLang="zh-TW" b="1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zh-TW" altLang="en-US" b="1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3817" name="矩形 9"/>
          <p:cNvSpPr>
            <a:spLocks noChangeArrowheads="1"/>
          </p:cNvSpPr>
          <p:nvPr/>
        </p:nvSpPr>
        <p:spPr bwMode="auto">
          <a:xfrm>
            <a:off x="4376738" y="3500438"/>
            <a:ext cx="167798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minimum </a:t>
            </a:r>
            <a:br>
              <a:rPr lang="en-US" altLang="zh-TW" sz="1800" i="1">
                <a:latin typeface="Arial" charset="0"/>
              </a:rPr>
            </a:br>
            <a:r>
              <a:rPr lang="en-US" altLang="zh-TW" sz="1800" i="1">
                <a:latin typeface="Arial" charset="0"/>
              </a:rPr>
              <a:t>support = 20%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= 2 / 10</a:t>
            </a:r>
            <a:r>
              <a:rPr lang="en-US" altLang="zh-TW" sz="180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Min. Support </a:t>
            </a:r>
            <a:br>
              <a:rPr lang="en-US" altLang="zh-TW" sz="1800">
                <a:latin typeface="Arial" charset="0"/>
              </a:rPr>
            </a:br>
            <a:r>
              <a:rPr lang="en-US" altLang="zh-TW" sz="1800">
                <a:latin typeface="Arial" charset="0"/>
              </a:rPr>
              <a:t>Count = 2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73818" name="矩形 6"/>
          <p:cNvSpPr>
            <a:spLocks noChangeArrowheads="1"/>
          </p:cNvSpPr>
          <p:nvPr/>
        </p:nvSpPr>
        <p:spPr bwMode="auto">
          <a:xfrm>
            <a:off x="2843213" y="0"/>
            <a:ext cx="3024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latin typeface="Arial" charset="0"/>
              </a:rPr>
              <a:t>Apriori Algorithm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latin typeface="Arial" charset="0"/>
              </a:rPr>
              <a:t>C</a:t>
            </a:r>
            <a:r>
              <a:rPr lang="en-US" altLang="zh-TW" sz="2400" b="1" baseline="-25000">
                <a:latin typeface="Arial" charset="0"/>
                <a:sym typeface="Wingdings" charset="2"/>
              </a:rPr>
              <a:t>1</a:t>
            </a:r>
            <a:r>
              <a:rPr lang="en-US" altLang="zh-TW" sz="2400" b="1">
                <a:latin typeface="Arial" charset="0"/>
              </a:rPr>
              <a:t> </a:t>
            </a:r>
            <a:r>
              <a:rPr lang="en-US" altLang="zh-TW" sz="2400" b="1">
                <a:latin typeface="Arial" charset="0"/>
                <a:sym typeface="Wingdings" charset="2"/>
              </a:rPr>
              <a:t> L</a:t>
            </a:r>
            <a:r>
              <a:rPr lang="en-US" altLang="zh-TW" sz="2400" b="1" baseline="-25000">
                <a:latin typeface="Arial" charset="0"/>
                <a:sym typeface="Wingdings" charset="2"/>
              </a:rPr>
              <a:t>1</a:t>
            </a:r>
            <a:endParaRPr lang="zh-TW" altLang="en-US" sz="2400" b="1" baseline="-25000">
              <a:latin typeface="Arial" charset="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4427538" y="5084763"/>
            <a:ext cx="15367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820" name="文字方塊 16"/>
          <p:cNvSpPr txBox="1">
            <a:spLocks noChangeArrowheads="1"/>
          </p:cNvSpPr>
          <p:nvPr/>
        </p:nvSpPr>
        <p:spPr bwMode="auto">
          <a:xfrm>
            <a:off x="7894638" y="0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b="1">
                <a:solidFill>
                  <a:schemeClr val="accent1"/>
                </a:solidFill>
                <a:latin typeface="Arial" charset="0"/>
              </a:rPr>
              <a:t>Step </a:t>
            </a:r>
            <a:r>
              <a:rPr lang="en-US" altLang="zh-TW" b="1">
                <a:solidFill>
                  <a:schemeClr val="accent1"/>
                </a:solidFill>
                <a:latin typeface="Arial" charset="0"/>
              </a:rPr>
              <a:t>1-1</a:t>
            </a:r>
            <a:endParaRPr lang="zh-TW" altLang="en-US" b="1" baseline="-2500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75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E910A1-9A5C-554F-9431-62DE9ADD37E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051050" y="2249488"/>
          <a:ext cx="2089150" cy="434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B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D,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4793" name="文字方塊 6"/>
          <p:cNvSpPr txBox="1">
            <a:spLocks noChangeArrowheads="1"/>
          </p:cNvSpPr>
          <p:nvPr/>
        </p:nvSpPr>
        <p:spPr bwMode="auto">
          <a:xfrm>
            <a:off x="2525713" y="1557338"/>
            <a:ext cx="63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zh-TW" altLang="en-US" b="1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4794" name="文字方塊 11"/>
          <p:cNvSpPr txBox="1">
            <a:spLocks noChangeArrowheads="1"/>
          </p:cNvSpPr>
          <p:nvPr/>
        </p:nvSpPr>
        <p:spPr bwMode="auto">
          <a:xfrm>
            <a:off x="6732588" y="1628775"/>
            <a:ext cx="58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L</a:t>
            </a:r>
            <a:r>
              <a:rPr lang="en-US" altLang="zh-TW" b="1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zh-TW" altLang="en-US" b="1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4795" name="矩形 9"/>
          <p:cNvSpPr>
            <a:spLocks noChangeArrowheads="1"/>
          </p:cNvSpPr>
          <p:nvPr/>
        </p:nvSpPr>
        <p:spPr bwMode="auto">
          <a:xfrm>
            <a:off x="4468813" y="3173413"/>
            <a:ext cx="16779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minimum </a:t>
            </a:r>
            <a:br>
              <a:rPr lang="en-US" altLang="zh-TW" sz="1800" i="1">
                <a:latin typeface="Arial" charset="0"/>
              </a:rPr>
            </a:br>
            <a:r>
              <a:rPr lang="en-US" altLang="zh-TW" sz="1800" i="1">
                <a:latin typeface="Arial" charset="0"/>
              </a:rPr>
              <a:t>support = 20%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= 2 / 10</a:t>
            </a:r>
            <a:r>
              <a:rPr lang="en-US" altLang="zh-TW" sz="180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Min. Support </a:t>
            </a:r>
            <a:br>
              <a:rPr lang="en-US" altLang="zh-TW" sz="1800">
                <a:latin typeface="Arial" charset="0"/>
              </a:rPr>
            </a:br>
            <a:r>
              <a:rPr lang="en-US" altLang="zh-TW" sz="1800">
                <a:latin typeface="Arial" charset="0"/>
              </a:rPr>
              <a:t>Count = 2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74796" name="矩形 6"/>
          <p:cNvSpPr>
            <a:spLocks noChangeArrowheads="1"/>
          </p:cNvSpPr>
          <p:nvPr/>
        </p:nvSpPr>
        <p:spPr bwMode="auto">
          <a:xfrm>
            <a:off x="2843213" y="0"/>
            <a:ext cx="3024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latin typeface="Arial" charset="0"/>
              </a:rPr>
              <a:t>Apriori Algorithm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latin typeface="Arial" charset="0"/>
              </a:rPr>
              <a:t>C</a:t>
            </a:r>
            <a:r>
              <a:rPr lang="en-US" altLang="zh-TW" sz="2400" b="1" baseline="-25000">
                <a:latin typeface="Arial" charset="0"/>
                <a:sym typeface="Wingdings" charset="2"/>
              </a:rPr>
              <a:t>2</a:t>
            </a:r>
            <a:r>
              <a:rPr lang="en-US" altLang="zh-TW" sz="2400" b="1">
                <a:latin typeface="Arial" charset="0"/>
              </a:rPr>
              <a:t> </a:t>
            </a:r>
            <a:r>
              <a:rPr lang="en-US" altLang="zh-TW" sz="2400" b="1">
                <a:latin typeface="Arial" charset="0"/>
                <a:sym typeface="Wingdings" charset="2"/>
              </a:rPr>
              <a:t> L</a:t>
            </a:r>
            <a:r>
              <a:rPr lang="en-US" altLang="zh-TW" sz="2400" b="1" baseline="-25000">
                <a:latin typeface="Arial" charset="0"/>
                <a:sym typeface="Wingdings" charset="2"/>
              </a:rPr>
              <a:t>2</a:t>
            </a:r>
            <a:endParaRPr lang="zh-TW" altLang="en-US" sz="2400" b="1" baseline="-25000">
              <a:latin typeface="Arial" charset="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4468813" y="4724400"/>
            <a:ext cx="15367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250825" y="3600450"/>
          <a:ext cx="1277938" cy="2249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79">
                <a:tc>
                  <a:txBody>
                    <a:bodyPr/>
                    <a:lstStyle/>
                    <a:p>
                      <a:r>
                        <a:rPr lang="en-US" altLang="zh-TW" sz="10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508" marR="91508"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4821" name="文字方塊 16"/>
          <p:cNvSpPr txBox="1">
            <a:spLocks noChangeArrowheads="1"/>
          </p:cNvSpPr>
          <p:nvPr/>
        </p:nvSpPr>
        <p:spPr bwMode="auto">
          <a:xfrm>
            <a:off x="250825" y="2881313"/>
            <a:ext cx="565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B05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zh-TW" altLang="en-US" baseline="-25000">
              <a:solidFill>
                <a:srgbClr val="00B050"/>
              </a:solidFill>
              <a:latin typeface="Arial" charset="0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6227763" y="2322513"/>
          <a:ext cx="2089150" cy="3986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4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B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179388" y="115888"/>
          <a:ext cx="1512887" cy="2089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Transaction ID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Items bought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T01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T02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C, D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T03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C, D, E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T04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T05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C, E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T06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T07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C,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T08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T09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C, E 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T10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4895" name="文字方塊 19"/>
          <p:cNvSpPr txBox="1">
            <a:spLocks noChangeArrowheads="1"/>
          </p:cNvSpPr>
          <p:nvPr/>
        </p:nvSpPr>
        <p:spPr bwMode="auto">
          <a:xfrm>
            <a:off x="7894638" y="0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b="1">
                <a:solidFill>
                  <a:schemeClr val="accent1"/>
                </a:solidFill>
                <a:latin typeface="Arial" charset="0"/>
              </a:rPr>
              <a:t>Step </a:t>
            </a:r>
            <a:r>
              <a:rPr lang="en-US" altLang="zh-TW" b="1">
                <a:solidFill>
                  <a:schemeClr val="accent1"/>
                </a:solidFill>
                <a:latin typeface="Arial" charset="0"/>
              </a:rPr>
              <a:t>1-2</a:t>
            </a:r>
            <a:endParaRPr lang="zh-TW" altLang="en-US" b="1" baseline="-2500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67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E550C9-36C1-B844-9486-3415E1E5F4C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9388" y="115888"/>
          <a:ext cx="1512887" cy="2089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Transaction ID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Items bought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T01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T02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C, D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T03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C, D, E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T04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T05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C, E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T06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T07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C,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T08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T09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C, E 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T10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051050" y="2249488"/>
          <a:ext cx="2089150" cy="323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B, 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B,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B,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C,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C,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5846" name="文字方塊 6"/>
          <p:cNvSpPr txBox="1">
            <a:spLocks noChangeArrowheads="1"/>
          </p:cNvSpPr>
          <p:nvPr/>
        </p:nvSpPr>
        <p:spPr bwMode="auto">
          <a:xfrm>
            <a:off x="2484438" y="1557338"/>
            <a:ext cx="63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  <a:latin typeface="Arial" charset="0"/>
              </a:rPr>
              <a:t>3</a:t>
            </a:r>
            <a:endParaRPr lang="zh-TW" altLang="en-US" b="1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5847" name="文字方塊 11"/>
          <p:cNvSpPr txBox="1">
            <a:spLocks noChangeArrowheads="1"/>
          </p:cNvSpPr>
          <p:nvPr/>
        </p:nvSpPr>
        <p:spPr bwMode="auto">
          <a:xfrm>
            <a:off x="6372225" y="1557338"/>
            <a:ext cx="58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L</a:t>
            </a:r>
            <a:r>
              <a:rPr lang="en-US" altLang="zh-TW" b="1" baseline="-25000">
                <a:solidFill>
                  <a:srgbClr val="FF0000"/>
                </a:solidFill>
                <a:latin typeface="Arial" charset="0"/>
              </a:rPr>
              <a:t>3</a:t>
            </a:r>
            <a:endParaRPr lang="zh-TW" altLang="en-US" b="1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5848" name="矩形 9"/>
          <p:cNvSpPr>
            <a:spLocks noChangeArrowheads="1"/>
          </p:cNvSpPr>
          <p:nvPr/>
        </p:nvSpPr>
        <p:spPr bwMode="auto">
          <a:xfrm>
            <a:off x="4356100" y="2311400"/>
            <a:ext cx="16779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minimum </a:t>
            </a:r>
            <a:br>
              <a:rPr lang="en-US" altLang="zh-TW" sz="1800" i="1">
                <a:latin typeface="Arial" charset="0"/>
              </a:rPr>
            </a:br>
            <a:r>
              <a:rPr lang="en-US" altLang="zh-TW" sz="1800" i="1">
                <a:latin typeface="Arial" charset="0"/>
              </a:rPr>
              <a:t>support = 20%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= 2 / 10</a:t>
            </a:r>
            <a:r>
              <a:rPr lang="en-US" altLang="zh-TW" sz="180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Min. Support </a:t>
            </a:r>
            <a:br>
              <a:rPr lang="en-US" altLang="zh-TW" sz="1800">
                <a:latin typeface="Arial" charset="0"/>
              </a:rPr>
            </a:br>
            <a:r>
              <a:rPr lang="en-US" altLang="zh-TW" sz="1800">
                <a:latin typeface="Arial" charset="0"/>
              </a:rPr>
              <a:t>Count = 2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75849" name="矩形 6"/>
          <p:cNvSpPr>
            <a:spLocks noChangeArrowheads="1"/>
          </p:cNvSpPr>
          <p:nvPr/>
        </p:nvSpPr>
        <p:spPr bwMode="auto">
          <a:xfrm>
            <a:off x="2843213" y="0"/>
            <a:ext cx="3024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latin typeface="Arial" charset="0"/>
              </a:rPr>
              <a:t>Apriori Algorithm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latin typeface="Arial" charset="0"/>
              </a:rPr>
              <a:t>C</a:t>
            </a:r>
            <a:r>
              <a:rPr lang="en-US" altLang="zh-TW" sz="2400" b="1" baseline="-25000">
                <a:latin typeface="Arial" charset="0"/>
                <a:sym typeface="Wingdings" charset="2"/>
              </a:rPr>
              <a:t>3</a:t>
            </a:r>
            <a:r>
              <a:rPr lang="en-US" altLang="zh-TW" sz="2400" b="1">
                <a:latin typeface="Arial" charset="0"/>
              </a:rPr>
              <a:t> </a:t>
            </a:r>
            <a:r>
              <a:rPr lang="en-US" altLang="zh-TW" sz="2400" b="1">
                <a:latin typeface="Arial" charset="0"/>
                <a:sym typeface="Wingdings" charset="2"/>
              </a:rPr>
              <a:t> L</a:t>
            </a:r>
            <a:r>
              <a:rPr lang="en-US" altLang="zh-TW" sz="2400" b="1" baseline="-25000">
                <a:latin typeface="Arial" charset="0"/>
                <a:sym typeface="Wingdings" charset="2"/>
              </a:rPr>
              <a:t>3</a:t>
            </a:r>
            <a:endParaRPr lang="zh-TW" altLang="en-US" sz="2400" b="1" baseline="-25000">
              <a:latin typeface="Arial" charset="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4468813" y="4076700"/>
            <a:ext cx="15367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07950" y="3621088"/>
          <a:ext cx="1439863" cy="2890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5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A, B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A, C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A, D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A, E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20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B, D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200" baseline="0" dirty="0">
                          <a:solidFill>
                            <a:schemeClr val="tx1"/>
                          </a:solidFill>
                        </a:rPr>
                        <a:t> E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C, D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C, E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6227763" y="2276475"/>
          <a:ext cx="2089150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7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B,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C,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906" name="文字方塊 19"/>
          <p:cNvSpPr txBox="1">
            <a:spLocks noChangeArrowheads="1"/>
          </p:cNvSpPr>
          <p:nvPr/>
        </p:nvSpPr>
        <p:spPr bwMode="auto">
          <a:xfrm>
            <a:off x="107950" y="2924175"/>
            <a:ext cx="5635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B05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00B050"/>
                </a:solidFill>
                <a:latin typeface="Arial" charset="0"/>
              </a:rPr>
              <a:t>2</a:t>
            </a:r>
            <a:endParaRPr lang="zh-TW" altLang="en-US" baseline="-2500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75907" name="文字方塊 20"/>
          <p:cNvSpPr txBox="1">
            <a:spLocks noChangeArrowheads="1"/>
          </p:cNvSpPr>
          <p:nvPr/>
        </p:nvSpPr>
        <p:spPr bwMode="auto">
          <a:xfrm>
            <a:off x="7894638" y="0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b="1">
                <a:solidFill>
                  <a:schemeClr val="accent1"/>
                </a:solidFill>
                <a:latin typeface="Arial" charset="0"/>
              </a:rPr>
              <a:t>Step </a:t>
            </a:r>
            <a:r>
              <a:rPr lang="en-US" altLang="zh-TW" b="1">
                <a:solidFill>
                  <a:schemeClr val="accent1"/>
                </a:solidFill>
                <a:latin typeface="Arial" charset="0"/>
              </a:rPr>
              <a:t>1-3</a:t>
            </a:r>
            <a:endParaRPr lang="zh-TW" altLang="en-US" b="1" baseline="-2500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0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r>
              <a:rPr lang="en-US" altLang="zh-TW" sz="9600">
                <a:solidFill>
                  <a:srgbClr val="FF0000"/>
                </a:solidFill>
                <a:latin typeface="Calibri" charset="0"/>
                <a:ea typeface="標楷體" charset="-120"/>
              </a:rPr>
              <a:t>Association Analysis</a:t>
            </a:r>
            <a:endParaRPr lang="zh-TW" altLang="en-US" sz="9600">
              <a:solidFill>
                <a:srgbClr val="FF0000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4096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3806EE0F-05F8-674B-A13A-16D5517C7DF5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4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738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FCC8260-4088-CA43-85AA-CAA39791B107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6803" name="文字方塊 11"/>
          <p:cNvSpPr txBox="1">
            <a:spLocks noChangeArrowheads="1"/>
          </p:cNvSpPr>
          <p:nvPr/>
        </p:nvSpPr>
        <p:spPr bwMode="auto">
          <a:xfrm>
            <a:off x="2051050" y="2195513"/>
            <a:ext cx="5651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B05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00B050"/>
                </a:solidFill>
                <a:latin typeface="Arial" charset="0"/>
              </a:rPr>
              <a:t>2</a:t>
            </a:r>
            <a:endParaRPr lang="zh-TW" altLang="en-US" baseline="-2500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76804" name="矩形 6"/>
          <p:cNvSpPr>
            <a:spLocks noChangeArrowheads="1"/>
          </p:cNvSpPr>
          <p:nvPr/>
        </p:nvSpPr>
        <p:spPr bwMode="auto">
          <a:xfrm>
            <a:off x="1871663" y="0"/>
            <a:ext cx="540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zh-TW" b="1"/>
              <a:t>Generating Association Rules</a:t>
            </a:r>
            <a:endParaRPr lang="zh-TW" altLang="en-US" b="1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1547813" y="2809875"/>
          <a:ext cx="2087562" cy="3932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B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1" marR="9141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6840" name="文字方塊 19"/>
          <p:cNvSpPr txBox="1">
            <a:spLocks noChangeArrowheads="1"/>
          </p:cNvSpPr>
          <p:nvPr/>
        </p:nvSpPr>
        <p:spPr bwMode="auto">
          <a:xfrm>
            <a:off x="107950" y="2916238"/>
            <a:ext cx="563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B05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zh-TW" altLang="en-US" baseline="-25000">
              <a:solidFill>
                <a:srgbClr val="00B050"/>
              </a:solidFill>
              <a:latin typeface="Arial" charset="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4241800" y="3357563"/>
          <a:ext cx="4002088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B: 3/6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A: 3/7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C: 4/6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A: 4/6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D: 3/6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A: 3/7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E: 2/6 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A: 2/3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C: 3/7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B: 3/6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8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D: 6/7=85.7% *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altLang="zh-TW" sz="18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B: 6/7=85.7% *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E: 2/7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B: 2/3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D: 3/6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C: 2/7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E: 3/6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altLang="zh-TW" sz="18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C: 3/3=100% *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6873" name="文字方塊 21"/>
          <p:cNvSpPr txBox="1">
            <a:spLocks noChangeArrowheads="1"/>
          </p:cNvSpPr>
          <p:nvPr/>
        </p:nvSpPr>
        <p:spPr bwMode="auto">
          <a:xfrm>
            <a:off x="4275138" y="2306638"/>
            <a:ext cx="35575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 charset="0"/>
              </a:rPr>
              <a:t>Association Rules </a:t>
            </a:r>
            <a:br>
              <a:rPr lang="en-US" altLang="zh-TW">
                <a:latin typeface="Arial" charset="0"/>
              </a:rPr>
            </a:br>
            <a:r>
              <a:rPr lang="en-US" altLang="zh-TW">
                <a:latin typeface="Arial" charset="0"/>
              </a:rPr>
              <a:t>Generated from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zh-TW" altLang="en-US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874" name="矩形 7"/>
          <p:cNvSpPr>
            <a:spLocks noChangeArrowheads="1"/>
          </p:cNvSpPr>
          <p:nvPr/>
        </p:nvSpPr>
        <p:spPr bwMode="auto">
          <a:xfrm>
            <a:off x="3059113" y="600075"/>
            <a:ext cx="3025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minimum confidence = 80%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3708400" y="5157788"/>
            <a:ext cx="50323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107950" y="3573463"/>
          <a:ext cx="1223963" cy="191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5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179388" y="115888"/>
          <a:ext cx="1512887" cy="2089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Transaction ID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Items bought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T01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T02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C, D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T03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C, D, E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T04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T05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C, E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T06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T07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C,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T08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T09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C, E 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T10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6937" name="文字方塊 25"/>
          <p:cNvSpPr txBox="1">
            <a:spLocks noChangeArrowheads="1"/>
          </p:cNvSpPr>
          <p:nvPr/>
        </p:nvSpPr>
        <p:spPr bwMode="auto">
          <a:xfrm>
            <a:off x="7894638" y="0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b="1">
                <a:solidFill>
                  <a:schemeClr val="accent1"/>
                </a:solidFill>
                <a:latin typeface="Arial" charset="0"/>
              </a:rPr>
              <a:t>Step </a:t>
            </a:r>
            <a:r>
              <a:rPr lang="en-US" altLang="zh-TW" b="1">
                <a:solidFill>
                  <a:schemeClr val="accent1"/>
                </a:solidFill>
                <a:latin typeface="Arial" charset="0"/>
              </a:rPr>
              <a:t>2-1</a:t>
            </a:r>
            <a:endParaRPr lang="zh-TW" altLang="en-US" b="1" baseline="-2500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1777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39354F-CB5A-5642-B98D-12B1384C73B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7827" name="文字方塊 11"/>
          <p:cNvSpPr txBox="1">
            <a:spLocks noChangeArrowheads="1"/>
          </p:cNvSpPr>
          <p:nvPr/>
        </p:nvSpPr>
        <p:spPr bwMode="auto">
          <a:xfrm>
            <a:off x="1547813" y="2987675"/>
            <a:ext cx="5651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B05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00B050"/>
                </a:solidFill>
                <a:latin typeface="Arial" charset="0"/>
              </a:rPr>
              <a:t>2</a:t>
            </a:r>
            <a:endParaRPr lang="zh-TW" altLang="en-US" baseline="-25000">
              <a:solidFill>
                <a:srgbClr val="00B050"/>
              </a:solidFill>
              <a:latin typeface="Arial" charset="0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1403350" y="3573463"/>
          <a:ext cx="1296988" cy="31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A, B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A, C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A, D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A, E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40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B, D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400" baseline="0" dirty="0">
                          <a:solidFill>
                            <a:schemeClr val="tx1"/>
                          </a:solidFill>
                        </a:rPr>
                        <a:t> E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C, D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C, E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99" marR="91499" marT="45696" marB="456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107950" y="3573463"/>
          <a:ext cx="1223963" cy="191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5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6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7886" name="文字方塊 19"/>
          <p:cNvSpPr txBox="1">
            <a:spLocks noChangeArrowheads="1"/>
          </p:cNvSpPr>
          <p:nvPr/>
        </p:nvSpPr>
        <p:spPr bwMode="auto">
          <a:xfrm>
            <a:off x="107950" y="2987675"/>
            <a:ext cx="5635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B05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zh-TW" altLang="en-US" baseline="-25000">
              <a:solidFill>
                <a:srgbClr val="00B050"/>
              </a:solidFill>
              <a:latin typeface="Arial" charset="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076825" y="2074863"/>
          <a:ext cx="4002088" cy="444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BD: 2/6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CD: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2/7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AD: 2/7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BD: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2/6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AB: 2/7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BC:</a:t>
                      </a:r>
                      <a:r>
                        <a:rPr lang="zh-TW" altLang="en-US" sz="1800" b="0" baseline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baseline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2/7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AB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D: 2/3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D: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2/3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AD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B: 2/3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BD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C: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2/6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BD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A: 2/6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CD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2/3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CE: 2/6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CE: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2/7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AE: 2/6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BE: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2/6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AC: 2/3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BC: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2/3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E: 2/4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E: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2/3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rgbClr val="FF0000"/>
                          </a:solidFill>
                        </a:rPr>
                        <a:t>AE</a:t>
                      </a:r>
                      <a:r>
                        <a:rPr lang="en-US" altLang="zh-TW" sz="18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C: 2/2=100%</a:t>
                      </a:r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*</a:t>
                      </a:r>
                      <a:endParaRPr lang="zh-TW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rgbClr val="FF0000"/>
                          </a:solidFill>
                        </a:rPr>
                        <a:t>BE</a:t>
                      </a:r>
                      <a:r>
                        <a:rPr lang="en-US" altLang="zh-TW" sz="18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C:</a:t>
                      </a:r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2/2=100%</a:t>
                      </a:r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*</a:t>
                      </a:r>
                      <a:endParaRPr lang="zh-TW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CE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A: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2/3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CE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B: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2/3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7928" name="文字方塊 21"/>
          <p:cNvSpPr txBox="1">
            <a:spLocks noChangeArrowheads="1"/>
          </p:cNvSpPr>
          <p:nvPr/>
        </p:nvSpPr>
        <p:spPr bwMode="auto">
          <a:xfrm>
            <a:off x="5191125" y="908050"/>
            <a:ext cx="35575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 charset="0"/>
              </a:rPr>
              <a:t>Association Rules </a:t>
            </a:r>
            <a:br>
              <a:rPr lang="en-US" altLang="zh-TW">
                <a:latin typeface="Arial" charset="0"/>
              </a:rPr>
            </a:br>
            <a:r>
              <a:rPr lang="en-US" altLang="zh-TW">
                <a:latin typeface="Arial" charset="0"/>
              </a:rPr>
              <a:t>Generated from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FF0000"/>
                </a:solidFill>
                <a:latin typeface="Arial" charset="0"/>
              </a:rPr>
              <a:t>3</a:t>
            </a:r>
            <a:endParaRPr lang="zh-TW" altLang="en-US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7929" name="文字方塊 12"/>
          <p:cNvSpPr txBox="1">
            <a:spLocks noChangeArrowheads="1"/>
          </p:cNvSpPr>
          <p:nvPr/>
        </p:nvSpPr>
        <p:spPr bwMode="auto">
          <a:xfrm>
            <a:off x="2987675" y="2987675"/>
            <a:ext cx="5651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B05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00B050"/>
                </a:solidFill>
                <a:latin typeface="Arial" charset="0"/>
              </a:rPr>
              <a:t>3</a:t>
            </a:r>
            <a:endParaRPr lang="zh-TW" altLang="en-US" baseline="-25000">
              <a:solidFill>
                <a:srgbClr val="00B050"/>
              </a:solidFill>
              <a:latin typeface="Arial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843213" y="3573463"/>
          <a:ext cx="1944687" cy="212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9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B,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C,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179388" y="115888"/>
          <a:ext cx="1512887" cy="2089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Transaction ID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Items bought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T01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T02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C, D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T03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C, D, E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T04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T05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C, E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T06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T07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C,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T08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T09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C, E 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T10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7988" name="文字方塊 22"/>
          <p:cNvSpPr txBox="1">
            <a:spLocks noChangeArrowheads="1"/>
          </p:cNvSpPr>
          <p:nvPr/>
        </p:nvSpPr>
        <p:spPr bwMode="auto">
          <a:xfrm>
            <a:off x="7894638" y="0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b="1">
                <a:solidFill>
                  <a:schemeClr val="accent1"/>
                </a:solidFill>
                <a:latin typeface="Arial" charset="0"/>
              </a:rPr>
              <a:t>Step </a:t>
            </a:r>
            <a:r>
              <a:rPr lang="en-US" altLang="zh-TW" b="1">
                <a:solidFill>
                  <a:schemeClr val="accent1"/>
                </a:solidFill>
                <a:latin typeface="Arial" charset="0"/>
              </a:rPr>
              <a:t>2-2</a:t>
            </a:r>
            <a:endParaRPr lang="zh-TW" altLang="en-US" b="1" baseline="-250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7989" name="矩形 6"/>
          <p:cNvSpPr>
            <a:spLocks noChangeArrowheads="1"/>
          </p:cNvSpPr>
          <p:nvPr/>
        </p:nvSpPr>
        <p:spPr bwMode="auto">
          <a:xfrm>
            <a:off x="1871663" y="0"/>
            <a:ext cx="540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zh-TW" b="1"/>
              <a:t>Generating Association Rules</a:t>
            </a:r>
            <a:endParaRPr lang="zh-TW" altLang="en-US" b="1"/>
          </a:p>
        </p:txBody>
      </p:sp>
      <p:sp>
        <p:nvSpPr>
          <p:cNvPr id="77990" name="矩形 24"/>
          <p:cNvSpPr>
            <a:spLocks noChangeArrowheads="1"/>
          </p:cNvSpPr>
          <p:nvPr/>
        </p:nvSpPr>
        <p:spPr bwMode="auto">
          <a:xfrm>
            <a:off x="3059113" y="600075"/>
            <a:ext cx="3025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minimum confidence = 80%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6" name="向右箭號 25"/>
          <p:cNvSpPr/>
          <p:nvPr/>
        </p:nvSpPr>
        <p:spPr>
          <a:xfrm>
            <a:off x="4824413" y="4797425"/>
            <a:ext cx="252412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6040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3AD080-304B-AF43-A7D9-244440AD5B6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8851" name="文字方塊 11"/>
          <p:cNvSpPr txBox="1">
            <a:spLocks noChangeArrowheads="1"/>
          </p:cNvSpPr>
          <p:nvPr/>
        </p:nvSpPr>
        <p:spPr bwMode="auto">
          <a:xfrm>
            <a:off x="5076825" y="376238"/>
            <a:ext cx="5635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zh-TW" altLang="en-US" baseline="-2500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5076825" y="1054100"/>
          <a:ext cx="1295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3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A, B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A, C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A, D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A, E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00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B, D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B,</a:t>
                      </a:r>
                      <a:r>
                        <a:rPr lang="en-US" altLang="zh-TW" sz="1000" baseline="0" dirty="0">
                          <a:solidFill>
                            <a:schemeClr val="tx1"/>
                          </a:solidFill>
                        </a:rPr>
                        <a:t> E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C, D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C, E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387" marR="913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8887" name="文字方塊 21"/>
          <p:cNvSpPr txBox="1">
            <a:spLocks noChangeArrowheads="1"/>
          </p:cNvSpPr>
          <p:nvPr/>
        </p:nvSpPr>
        <p:spPr bwMode="auto">
          <a:xfrm>
            <a:off x="2598738" y="3865563"/>
            <a:ext cx="36703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 charset="0"/>
              </a:rPr>
              <a:t>Association Rules: </a:t>
            </a:r>
            <a:endParaRPr lang="zh-TW" altLang="en-US" baseline="-25000">
              <a:latin typeface="Arial" charset="0"/>
            </a:endParaRPr>
          </a:p>
        </p:txBody>
      </p:sp>
      <p:sp>
        <p:nvSpPr>
          <p:cNvPr id="78888" name="矩形 7"/>
          <p:cNvSpPr>
            <a:spLocks noChangeArrowheads="1"/>
          </p:cNvSpPr>
          <p:nvPr/>
        </p:nvSpPr>
        <p:spPr bwMode="auto">
          <a:xfrm>
            <a:off x="250825" y="3429000"/>
            <a:ext cx="3025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minimum confidence = 80%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78889" name="文字方塊 12"/>
          <p:cNvSpPr txBox="1">
            <a:spLocks noChangeArrowheads="1"/>
          </p:cNvSpPr>
          <p:nvPr/>
        </p:nvSpPr>
        <p:spPr bwMode="auto">
          <a:xfrm>
            <a:off x="6516688" y="376238"/>
            <a:ext cx="5635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FF0000"/>
                </a:solidFill>
                <a:latin typeface="Arial" charset="0"/>
              </a:rPr>
              <a:t>3</a:t>
            </a:r>
            <a:endParaRPr lang="zh-TW" altLang="en-US" baseline="-2500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6516688" y="1054100"/>
          <a:ext cx="1943100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71">
                <a:tc>
                  <a:txBody>
                    <a:bodyPr/>
                    <a:lstStyle/>
                    <a:p>
                      <a:r>
                        <a:rPr lang="en-US" altLang="zh-TW" sz="18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 B,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A,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</a:rPr>
                        <a:t> 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C, D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B, C, 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8910" name="文字方塊 15"/>
          <p:cNvSpPr txBox="1">
            <a:spLocks noChangeArrowheads="1"/>
          </p:cNvSpPr>
          <p:nvPr/>
        </p:nvSpPr>
        <p:spPr bwMode="auto">
          <a:xfrm>
            <a:off x="1343025" y="4514850"/>
            <a:ext cx="61817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D (60%, 85.7%) (Sup.: 6/10, Conf.: 6/7) </a:t>
            </a:r>
            <a:endParaRPr lang="en-US" altLang="zh-TW" sz="2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B (60%, 85.7%) (Sup.: 6/10, Conf.: 6/7)</a:t>
            </a:r>
            <a:endParaRPr lang="zh-TW" altLang="en-US" sz="2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C (30%, 100%) (Sup.: 3/10, Conf.: 3/3)</a:t>
            </a:r>
            <a:endParaRPr lang="en-US" altLang="zh-TW" sz="2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AE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C</a:t>
            </a:r>
            <a:r>
              <a:rPr lang="zh-TW" altLang="en-US" sz="2400">
                <a:solidFill>
                  <a:srgbClr val="FF0000"/>
                </a:solidFill>
                <a:latin typeface="Arial" charset="0"/>
                <a:sym typeface="Wingdings" charset="2"/>
              </a:rPr>
              <a:t>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(20%, 100%) (Sup.: 2/10, Conf.: 2/2)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BE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C (20%, 100%) (Sup.: 2/10, Conf.: 2/2)</a:t>
            </a:r>
            <a:endParaRPr lang="zh-TW" altLang="en-US" sz="2400">
              <a:latin typeface="Arial" charset="0"/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3600450" y="1054100"/>
          <a:ext cx="1223963" cy="1616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err="1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Support </a:t>
                      </a:r>
                      <a:br>
                        <a:rPr lang="en-US" altLang="zh-TW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3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3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3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3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3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8" marB="457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8934" name="文字方塊 22"/>
          <p:cNvSpPr txBox="1">
            <a:spLocks noChangeArrowheads="1"/>
          </p:cNvSpPr>
          <p:nvPr/>
        </p:nvSpPr>
        <p:spPr bwMode="auto">
          <a:xfrm>
            <a:off x="3749675" y="376238"/>
            <a:ext cx="5635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 charset="0"/>
              </a:rPr>
              <a:t>L</a:t>
            </a:r>
            <a:r>
              <a:rPr lang="en-US" altLang="zh-TW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zh-TW" altLang="en-US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8935" name="矩形 2"/>
          <p:cNvSpPr>
            <a:spLocks noChangeArrowheads="1"/>
          </p:cNvSpPr>
          <p:nvPr/>
        </p:nvSpPr>
        <p:spPr bwMode="auto">
          <a:xfrm>
            <a:off x="250825" y="3141663"/>
            <a:ext cx="288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Arial" charset="0"/>
              </a:rPr>
              <a:t>minimum support = 20%</a:t>
            </a: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179388" y="115888"/>
          <a:ext cx="1512887" cy="2089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Transaction ID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Items bought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T01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T02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C, D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T03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C, D, E 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T04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A, 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T05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B, C, E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T06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T07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C,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T08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B, D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T09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A, C, E 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T10</a:t>
                      </a:r>
                      <a:endParaRPr lang="zh-TW" sz="1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B, D</a:t>
                      </a:r>
                      <a:endParaRPr lang="zh-TW" sz="1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613" marR="6861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8974" name="文字方塊 24"/>
          <p:cNvSpPr txBox="1">
            <a:spLocks noChangeArrowheads="1"/>
          </p:cNvSpPr>
          <p:nvPr/>
        </p:nvSpPr>
        <p:spPr bwMode="auto">
          <a:xfrm>
            <a:off x="1763713" y="44450"/>
            <a:ext cx="7226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chemeClr val="accent1"/>
                </a:solidFill>
                <a:latin typeface="Arial" charset="0"/>
              </a:rPr>
              <a:t>Frequent Itemsets and Association Rules</a:t>
            </a:r>
            <a:endParaRPr lang="zh-TW" altLang="en-US" sz="2800" b="1" baseline="-2500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3289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F20EF9E-C0CE-4A49-8133-8DF2E8A98D4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9875" name="文字方塊 4"/>
          <p:cNvSpPr txBox="1">
            <a:spLocks noChangeArrowheads="1"/>
          </p:cNvSpPr>
          <p:nvPr/>
        </p:nvSpPr>
        <p:spPr bwMode="auto">
          <a:xfrm>
            <a:off x="2376488" y="4010025"/>
            <a:ext cx="36718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 charset="0"/>
              </a:rPr>
              <a:t>Association Rules: </a:t>
            </a:r>
            <a:endParaRPr lang="zh-TW" altLang="en-US" baseline="-25000">
              <a:latin typeface="Arial" charset="0"/>
            </a:endParaRPr>
          </a:p>
        </p:txBody>
      </p:sp>
      <p:sp>
        <p:nvSpPr>
          <p:cNvPr id="79876" name="文字方塊 5"/>
          <p:cNvSpPr txBox="1">
            <a:spLocks noChangeArrowheads="1"/>
          </p:cNvSpPr>
          <p:nvPr/>
        </p:nvSpPr>
        <p:spPr bwMode="auto">
          <a:xfrm>
            <a:off x="1120775" y="4657725"/>
            <a:ext cx="61817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D (60%, 85.7%) (Sup.: 6/10, Conf.: 6/7) </a:t>
            </a:r>
            <a:endParaRPr lang="en-US" altLang="zh-TW" sz="2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B (60%, 85.7%) (Sup.: 6/10, Conf.: 6/7)</a:t>
            </a:r>
            <a:endParaRPr lang="zh-TW" altLang="en-US" sz="2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C (30%, 100%) (Sup.: 3/10, Conf.: 3/3)</a:t>
            </a:r>
            <a:endParaRPr lang="en-US" altLang="zh-TW" sz="2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AE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C</a:t>
            </a:r>
            <a:r>
              <a:rPr lang="zh-TW" altLang="en-US" sz="2400">
                <a:solidFill>
                  <a:srgbClr val="FF0000"/>
                </a:solidFill>
                <a:latin typeface="Arial" charset="0"/>
                <a:sym typeface="Wingdings" charset="2"/>
              </a:rPr>
              <a:t>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(20%, 100%) (Sup.: 2/10, Conf.: 2/2)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BE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sym typeface="Wingdings" charset="2"/>
              </a:rPr>
              <a:t>C (20%, 100%) (Sup.: 2/10, Conf.: 2/2)</a:t>
            </a:r>
            <a:endParaRPr lang="zh-TW" altLang="en-US" sz="2400">
              <a:latin typeface="Arial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311400" y="928688"/>
          <a:ext cx="3736975" cy="3017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Transaction ID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Items bought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T01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A, B, D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T02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A, C, D 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T03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B, C, D, E 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T04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A, B, D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T05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A, B, C, E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T06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A, C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T07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B, C, D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T08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B, D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T09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A, C, E 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T10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B, D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96" marR="6859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9915" name="矩形 9"/>
          <p:cNvSpPr>
            <a:spLocks noChangeArrowheads="1"/>
          </p:cNvSpPr>
          <p:nvPr/>
        </p:nvSpPr>
        <p:spPr bwMode="auto">
          <a:xfrm>
            <a:off x="179388" y="98425"/>
            <a:ext cx="87137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>
                <a:latin typeface="Arial" charset="0"/>
              </a:rPr>
              <a:t>Table 1 shows a database with 10 transactions.</a:t>
            </a:r>
            <a:br>
              <a:rPr lang="en-US" altLang="zh-TW" sz="1400">
                <a:latin typeface="Arial" charset="0"/>
              </a:rPr>
            </a:br>
            <a:r>
              <a:rPr lang="en-US" altLang="zh-TW" sz="1400">
                <a:latin typeface="Arial" charset="0"/>
              </a:rPr>
              <a:t>Let</a:t>
            </a:r>
            <a:r>
              <a:rPr lang="en-US" altLang="zh-TW" sz="1400" i="1">
                <a:latin typeface="Arial" charset="0"/>
              </a:rPr>
              <a:t> minimum support = 20%</a:t>
            </a:r>
            <a:r>
              <a:rPr lang="en-US" altLang="zh-TW" sz="1400">
                <a:latin typeface="Arial" charset="0"/>
              </a:rPr>
              <a:t> and </a:t>
            </a:r>
            <a:r>
              <a:rPr lang="en-US" altLang="zh-TW" sz="1400" i="1">
                <a:latin typeface="Arial" charset="0"/>
              </a:rPr>
              <a:t>minimum confidence = 80%</a:t>
            </a:r>
            <a:r>
              <a:rPr lang="en-US" altLang="zh-TW" sz="1400">
                <a:latin typeface="Arial" charset="0"/>
              </a:rPr>
              <a:t>. </a:t>
            </a:r>
            <a:br>
              <a:rPr lang="en-US" altLang="zh-TW" sz="1400">
                <a:latin typeface="Arial" charset="0"/>
              </a:rPr>
            </a:br>
            <a:r>
              <a:rPr lang="en-US" altLang="zh-TW" sz="1400">
                <a:latin typeface="Arial" charset="0"/>
              </a:rPr>
              <a:t>Please use </a:t>
            </a:r>
            <a:r>
              <a:rPr lang="en-US" altLang="zh-TW" sz="1400" b="1">
                <a:latin typeface="Arial" charset="0"/>
              </a:rPr>
              <a:t>Apriori algorithm</a:t>
            </a:r>
            <a:r>
              <a:rPr lang="en-US" altLang="zh-TW" sz="1400">
                <a:latin typeface="Arial" charset="0"/>
              </a:rPr>
              <a:t> for generating</a:t>
            </a:r>
            <a:r>
              <a:rPr lang="en-US" altLang="zh-TW" sz="1400" b="1">
                <a:latin typeface="Arial" charset="0"/>
              </a:rPr>
              <a:t> association rules</a:t>
            </a:r>
            <a:r>
              <a:rPr lang="en-US" altLang="zh-TW" sz="1400">
                <a:latin typeface="Arial" charset="0"/>
              </a:rPr>
              <a:t> from frequent itemsets.</a:t>
            </a:r>
            <a:endParaRPr lang="zh-TW" altLang="zh-TW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525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1"/>
                </a:solidFill>
                <a:latin typeface="Calibri" charset="0"/>
                <a:ea typeface="標楷體" charset="-120"/>
              </a:rPr>
              <a:t>Summary</a:t>
            </a:r>
            <a:endParaRPr lang="zh-TW" altLang="en-US" dirty="0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2225"/>
          </a:xfrm>
        </p:spPr>
        <p:txBody>
          <a:bodyPr/>
          <a:lstStyle/>
          <a:p>
            <a:r>
              <a:rPr lang="en-US" altLang="zh-TW" sz="3600" b="1" dirty="0">
                <a:solidFill>
                  <a:srgbClr val="FF0000"/>
                </a:solidFill>
                <a:latin typeface="Calibri" charset="0"/>
                <a:ea typeface="標楷體" charset="-120"/>
              </a:rPr>
              <a:t>Association Analysis</a:t>
            </a:r>
          </a:p>
          <a:p>
            <a:r>
              <a:rPr lang="en-US" altLang="zh-TW" sz="3600" b="1" dirty="0" err="1">
                <a:solidFill>
                  <a:srgbClr val="FF0000"/>
                </a:solidFill>
                <a:latin typeface="Calibri" charset="0"/>
                <a:ea typeface="標楷體" charset="-120"/>
              </a:rPr>
              <a:t>Apriori</a:t>
            </a:r>
            <a:r>
              <a:rPr lang="en-US" altLang="zh-TW" sz="3600" b="1" dirty="0">
                <a:solidFill>
                  <a:srgbClr val="FF0000"/>
                </a:solidFill>
                <a:latin typeface="Calibri" charset="0"/>
                <a:ea typeface="標楷體" charset="-120"/>
              </a:rPr>
              <a:t> algorithm</a:t>
            </a:r>
          </a:p>
          <a:p>
            <a:pPr lvl="1"/>
            <a:r>
              <a:rPr lang="en-US" altLang="zh-TW" sz="3600" dirty="0">
                <a:latin typeface="Calibri" charset="0"/>
                <a:ea typeface="標楷體" charset="-120"/>
              </a:rPr>
              <a:t>Frequent </a:t>
            </a:r>
            <a:r>
              <a:rPr lang="en-US" altLang="zh-TW" sz="3600" dirty="0" err="1">
                <a:latin typeface="Calibri" charset="0"/>
                <a:ea typeface="標楷體" charset="-120"/>
              </a:rPr>
              <a:t>Itemsets</a:t>
            </a:r>
            <a:endParaRPr lang="en-US" altLang="zh-TW" sz="3600" dirty="0">
              <a:latin typeface="Calibri" charset="0"/>
              <a:ea typeface="標楷體" charset="-120"/>
            </a:endParaRPr>
          </a:p>
          <a:p>
            <a:pPr lvl="1"/>
            <a:r>
              <a:rPr lang="en-US" altLang="zh-TW" sz="3600" b="1" dirty="0">
                <a:solidFill>
                  <a:srgbClr val="FF0000"/>
                </a:solidFill>
                <a:latin typeface="Calibri" charset="0"/>
                <a:ea typeface="標楷體" charset="-120"/>
              </a:rPr>
              <a:t>Association Rules</a:t>
            </a:r>
            <a:endParaRPr lang="zh-TW" altLang="en-US" sz="3600" b="1" dirty="0">
              <a:solidFill>
                <a:srgbClr val="FF0000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02AF687E-9A5A-284C-B92C-0DE741A0E573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44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9523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References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81923" name="內容版面配置區 2"/>
          <p:cNvSpPr>
            <a:spLocks noGrp="1"/>
          </p:cNvSpPr>
          <p:nvPr>
            <p:ph idx="1"/>
          </p:nvPr>
        </p:nvSpPr>
        <p:spPr>
          <a:xfrm>
            <a:off x="323850" y="1125538"/>
            <a:ext cx="8434388" cy="5183187"/>
          </a:xfrm>
        </p:spPr>
        <p:txBody>
          <a:bodyPr/>
          <a:lstStyle/>
          <a:p>
            <a:pPr eaLnBrk="1" hangingPunct="1"/>
            <a:r>
              <a:rPr lang="en-US" altLang="zh-TW" sz="2400" dirty="0">
                <a:latin typeface="Calibri" charset="0"/>
                <a:ea typeface="標楷體" charset="-120"/>
              </a:rPr>
              <a:t>Jiawei Han and Micheline </a:t>
            </a:r>
            <a:r>
              <a:rPr lang="en-US" altLang="zh-TW" sz="2400" dirty="0" err="1">
                <a:latin typeface="Calibri" charset="0"/>
                <a:ea typeface="標楷體" charset="-120"/>
              </a:rPr>
              <a:t>Kamber</a:t>
            </a:r>
            <a:r>
              <a:rPr lang="en-US" altLang="zh-TW" sz="2400" dirty="0">
                <a:latin typeface="Calibri" charset="0"/>
                <a:ea typeface="標楷體" charset="-120"/>
              </a:rPr>
              <a:t>, Data Mining: Concepts and Techniques, Second Edition, Elsevier, 2006. </a:t>
            </a:r>
          </a:p>
          <a:p>
            <a:pPr eaLnBrk="1" hangingPunct="1"/>
            <a:r>
              <a:rPr lang="en-US" altLang="zh-TW" sz="2400" dirty="0">
                <a:latin typeface="Calibri" charset="0"/>
                <a:ea typeface="標楷體" charset="-120"/>
              </a:rPr>
              <a:t>Jiawei Han, Micheline </a:t>
            </a:r>
            <a:r>
              <a:rPr lang="en-US" altLang="zh-TW" sz="2400" dirty="0" err="1">
                <a:latin typeface="Calibri" charset="0"/>
                <a:ea typeface="標楷體" charset="-120"/>
              </a:rPr>
              <a:t>Kamber</a:t>
            </a:r>
            <a:r>
              <a:rPr lang="en-US" altLang="zh-TW" sz="2400" dirty="0">
                <a:latin typeface="Calibri" charset="0"/>
                <a:ea typeface="標楷體" charset="-120"/>
              </a:rPr>
              <a:t> and Jian Pei, Data Mining: Concepts and Techniques, Third Edition, Morgan Kaufmann  2011.</a:t>
            </a:r>
          </a:p>
          <a:p>
            <a:pPr eaLnBrk="1" hangingPunct="1"/>
            <a:r>
              <a:rPr lang="en-US" altLang="zh-TW" sz="2400" dirty="0">
                <a:latin typeface="Calibri" charset="0"/>
                <a:ea typeface="標楷體" charset="-120"/>
              </a:rPr>
              <a:t>Efraim Turban, Ramesh Sharda, </a:t>
            </a:r>
            <a:r>
              <a:rPr lang="en-US" altLang="zh-TW" sz="2400" dirty="0" err="1">
                <a:latin typeface="Calibri" charset="0"/>
                <a:ea typeface="標楷體" charset="-120"/>
              </a:rPr>
              <a:t>Dursun</a:t>
            </a:r>
            <a:r>
              <a:rPr lang="en-US" altLang="zh-TW" sz="2400" dirty="0">
                <a:latin typeface="Calibri" charset="0"/>
                <a:ea typeface="標楷體" charset="-120"/>
              </a:rPr>
              <a:t> </a:t>
            </a:r>
            <a:r>
              <a:rPr lang="en-US" altLang="zh-TW" sz="2400" dirty="0" err="1">
                <a:latin typeface="Calibri" charset="0"/>
                <a:ea typeface="標楷體" charset="-120"/>
              </a:rPr>
              <a:t>Delen</a:t>
            </a:r>
            <a:r>
              <a:rPr lang="en-US" altLang="zh-TW" sz="2400" dirty="0">
                <a:latin typeface="Calibri" charset="0"/>
                <a:ea typeface="標楷體" charset="-120"/>
              </a:rPr>
              <a:t>, Decision Support and Business Intelligence Systems, Ninth Edition, Pearson, 2011.</a:t>
            </a:r>
          </a:p>
          <a:p>
            <a:pPr eaLnBrk="1" hangingPunct="1"/>
            <a:r>
              <a:rPr lang="en-US" altLang="zh-TW" sz="2400" dirty="0">
                <a:latin typeface="Calibri" charset="0"/>
                <a:ea typeface="標楷體" charset="-120"/>
              </a:rPr>
              <a:t>EMC Education Services, Data Science and Big Data Analytics: Discovering, Analyzing, Visualizing and Presenting Data, Wiley, 2015</a:t>
            </a:r>
          </a:p>
          <a:p>
            <a:pPr eaLnBrk="1" hangingPunct="1"/>
            <a:endParaRPr lang="en-US" altLang="zh-TW" sz="2400" dirty="0">
              <a:latin typeface="Calibri" charset="0"/>
              <a:ea typeface="標楷體" charset="-120"/>
            </a:endParaRPr>
          </a:p>
          <a:p>
            <a:pPr eaLnBrk="1" hangingPunct="1"/>
            <a:endParaRPr lang="zh-TW" altLang="en-US" sz="2400" dirty="0">
              <a:latin typeface="Calibri" charset="0"/>
              <a:ea typeface="標楷體" charset="-120"/>
            </a:endParaRPr>
          </a:p>
        </p:txBody>
      </p:sp>
      <p:sp>
        <p:nvSpPr>
          <p:cNvPr id="8192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80219AC3-C6E2-0640-94BE-FF817C244778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45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5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21E3B-1EE8-E744-9F39-84367D99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237F-23CD-E54D-BDBA-FE95A073E4E0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A789F43-154A-8746-9ED5-EC02D9F9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86409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Data Mining Tasks &amp; Methods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4">
            <a:extLst>
              <a:ext uri="{FF2B5EF4-FFF2-40B4-BE49-F238E27FC236}">
                <a16:creationId xmlns:a16="http://schemas.microsoft.com/office/drawing/2014/main" id="{4163D7AB-7BD2-BF44-A175-DB6316770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48" y="6669940"/>
            <a:ext cx="83481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solidFill>
                  <a:srgbClr val="A6A6A6"/>
                </a:solidFill>
              </a:rPr>
              <a:t>Source: Ramesh Sharda, </a:t>
            </a:r>
            <a:r>
              <a:rPr lang="en-US" altLang="zh-TW" sz="800" dirty="0" err="1">
                <a:solidFill>
                  <a:srgbClr val="A6A6A6"/>
                </a:solidFill>
              </a:rPr>
              <a:t>Dursun</a:t>
            </a:r>
            <a:r>
              <a:rPr lang="en-US" altLang="zh-TW" sz="800" dirty="0">
                <a:solidFill>
                  <a:srgbClr val="A6A6A6"/>
                </a:solidFill>
              </a:rPr>
              <a:t> </a:t>
            </a:r>
            <a:r>
              <a:rPr lang="en-US" altLang="zh-TW" sz="800" dirty="0" err="1">
                <a:solidFill>
                  <a:srgbClr val="A6A6A6"/>
                </a:solidFill>
              </a:rPr>
              <a:t>Delen</a:t>
            </a:r>
            <a:r>
              <a:rPr lang="en-US" altLang="zh-TW" sz="800" dirty="0">
                <a:solidFill>
                  <a:srgbClr val="A6A6A6"/>
                </a:solidFill>
              </a:rPr>
              <a:t>, and Efraim Turban (2017),  Business Intelligence, Analytics, and Data Science: A Managerial Perspective, 4th Edition, Pearson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918C6A-2211-8347-BA3F-3E58E53EF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49" y="789717"/>
            <a:ext cx="5475310" cy="5865670"/>
          </a:xfrm>
          <a:prstGeom prst="rect">
            <a:avLst/>
          </a:prstGeom>
        </p:spPr>
      </p:pic>
      <p:sp>
        <p:nvSpPr>
          <p:cNvPr id="8" name="圓角矩形 5">
            <a:extLst>
              <a:ext uri="{FF2B5EF4-FFF2-40B4-BE49-F238E27FC236}">
                <a16:creationId xmlns:a16="http://schemas.microsoft.com/office/drawing/2014/main" id="{D0A39E9A-B834-CC46-B43F-45353F3505B3}"/>
              </a:ext>
            </a:extLst>
          </p:cNvPr>
          <p:cNvSpPr/>
          <p:nvPr/>
        </p:nvSpPr>
        <p:spPr>
          <a:xfrm>
            <a:off x="1691680" y="3140968"/>
            <a:ext cx="5832648" cy="2016408"/>
          </a:xfrm>
          <a:prstGeom prst="roundRect">
            <a:avLst>
              <a:gd name="adj" fmla="val 9088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4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C6FDB1-4995-D448-9565-65185C9BE91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749425" y="946150"/>
          <a:ext cx="5905500" cy="5608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7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Transaction ID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Items bought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T01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B, D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T02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C, D 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T03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B, C, D, E 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T04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B, D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T05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B, C, E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T06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C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T07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B, C, D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T08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B, D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T09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A, C, E 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T10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B, D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305" name="矩形 6"/>
          <p:cNvSpPr>
            <a:spLocks noChangeArrowheads="1"/>
          </p:cNvSpPr>
          <p:nvPr/>
        </p:nvSpPr>
        <p:spPr bwMode="auto">
          <a:xfrm>
            <a:off x="1692275" y="115888"/>
            <a:ext cx="6019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chemeClr val="accent1"/>
                </a:solidFill>
                <a:latin typeface="Arial" charset="0"/>
              </a:rPr>
              <a:t>Transaction Database</a:t>
            </a:r>
            <a:endParaRPr lang="zh-TW" altLang="zh-TW" sz="4400" b="1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4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03697E-A14C-254A-889B-3739441F00BA}" type="slidenum">
              <a:rPr lang="en-US" altLang="zh-TW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zh-TW" sz="1200">
              <a:solidFill>
                <a:srgbClr val="898989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93038" cy="1608138"/>
          </a:xfrm>
        </p:spPr>
        <p:txBody>
          <a:bodyPr lIns="92075" tIns="46038" rIns="92075" bIns="46038"/>
          <a:lstStyle/>
          <a:p>
            <a:r>
              <a:rPr lang="en-US" altLang="zh-TW" b="1">
                <a:solidFill>
                  <a:schemeClr val="accent1"/>
                </a:solidFill>
              </a:rPr>
              <a:t>Association Analysis: </a:t>
            </a:r>
            <a:br>
              <a:rPr lang="en-US" altLang="zh-TW" b="1">
                <a:solidFill>
                  <a:schemeClr val="accent1"/>
                </a:solidFill>
              </a:rPr>
            </a:br>
            <a:r>
              <a:rPr lang="en-US" altLang="zh-TW" b="1">
                <a:solidFill>
                  <a:schemeClr val="accent1"/>
                </a:solidFill>
              </a:rPr>
              <a:t>Mining Frequent Patterns, </a:t>
            </a:r>
            <a:br>
              <a:rPr lang="en-US" altLang="zh-TW" b="1">
                <a:solidFill>
                  <a:schemeClr val="accent1"/>
                </a:solidFill>
              </a:rPr>
            </a:br>
            <a:r>
              <a:rPr lang="en-US" altLang="zh-TW" b="1">
                <a:solidFill>
                  <a:schemeClr val="accent1"/>
                </a:solidFill>
              </a:rPr>
              <a:t>Association and Correlations</a:t>
            </a:r>
          </a:p>
        </p:txBody>
      </p:sp>
      <p:sp>
        <p:nvSpPr>
          <p:cNvPr id="43012" name="內容版面配置區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en-US" altLang="zh-TW"/>
              <a:t>Association Analysis</a:t>
            </a:r>
          </a:p>
          <a:p>
            <a:r>
              <a:rPr lang="en-US" altLang="zh-TW"/>
              <a:t>Mining Frequent Patterns</a:t>
            </a:r>
          </a:p>
          <a:p>
            <a:r>
              <a:rPr lang="en-US" altLang="zh-TW"/>
              <a:t>Association and Correlations</a:t>
            </a:r>
          </a:p>
          <a:p>
            <a:r>
              <a:rPr lang="en-US" altLang="zh-TW"/>
              <a:t>Apriori Algorithm</a:t>
            </a:r>
            <a:endParaRPr lang="zh-TW" altLang="en-US"/>
          </a:p>
        </p:txBody>
      </p:sp>
      <p:sp>
        <p:nvSpPr>
          <p:cNvPr id="43013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40527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D1F054-C61A-B04B-932B-889DCA1ADD1D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pic>
        <p:nvPicPr>
          <p:cNvPr id="44035" name="Picture 2" descr="C:\Users\myday\Documents\My Dropbox\MydayDoc\TKU\TKU992\992_Myday\992_Data_Warehouse\References\Ch5\Ch5Fig_Page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36613"/>
            <a:ext cx="7488237" cy="570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93038" cy="765175"/>
          </a:xfrm>
        </p:spPr>
        <p:txBody>
          <a:bodyPr lIns="92075" tIns="46038" rIns="92075" bIns="46038"/>
          <a:lstStyle/>
          <a:p>
            <a:r>
              <a:rPr lang="en-US" altLang="zh-TW" sz="3200">
                <a:solidFill>
                  <a:schemeClr val="accent1"/>
                </a:solidFill>
                <a:latin typeface="Calibri" charset="0"/>
                <a:ea typeface="標楷體" charset="-120"/>
              </a:rPr>
              <a:t>Market  Basket Analysis</a:t>
            </a:r>
          </a:p>
        </p:txBody>
      </p:sp>
      <p:sp>
        <p:nvSpPr>
          <p:cNvPr id="44037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Association Rule Mining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182688" y="1524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Apriori Algorithm</a:t>
            </a:r>
          </a:p>
        </p:txBody>
      </p:sp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815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4506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597650"/>
            <a:ext cx="720725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9BEAE9-98C7-044E-B31E-701CAED7DBA2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5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9973</TotalTime>
  <Words>3549</Words>
  <Application>Microsoft Macintosh PowerPoint</Application>
  <PresentationFormat>On-screen Show (4:3)</PresentationFormat>
  <Paragraphs>889</Paragraphs>
  <Slides>45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標楷體</vt:lpstr>
      <vt:lpstr>新細明體</vt:lpstr>
      <vt:lpstr>SimSun</vt:lpstr>
      <vt:lpstr>Arial</vt:lpstr>
      <vt:lpstr>Calibri</vt:lpstr>
      <vt:lpstr>Symbol</vt:lpstr>
      <vt:lpstr>Tahoma</vt:lpstr>
      <vt:lpstr>Times New Roman</vt:lpstr>
      <vt:lpstr>Wingdings</vt:lpstr>
      <vt:lpstr>Office 佈景主題</vt:lpstr>
      <vt:lpstr>Big Data Mining 巨量資料探勘</vt:lpstr>
      <vt:lpstr>PowerPoint Presentation</vt:lpstr>
      <vt:lpstr>PowerPoint Presentation</vt:lpstr>
      <vt:lpstr>Association Analysis</vt:lpstr>
      <vt:lpstr>Data Mining Tasks &amp; Methods</vt:lpstr>
      <vt:lpstr>PowerPoint Presentation</vt:lpstr>
      <vt:lpstr>Association Analysis:  Mining Frequent Patterns,  Association and Correlations</vt:lpstr>
      <vt:lpstr>Market  Basket Analysis</vt:lpstr>
      <vt:lpstr>Association Rule Mining</vt:lpstr>
      <vt:lpstr>Association Rule Mining</vt:lpstr>
      <vt:lpstr>Association Rule Mining</vt:lpstr>
      <vt:lpstr>Association Rule Mining</vt:lpstr>
      <vt:lpstr>Association Rule Mining</vt:lpstr>
      <vt:lpstr>Association Rule Mining</vt:lpstr>
      <vt:lpstr>Association Rule Mining</vt:lpstr>
      <vt:lpstr>Basic Concepts: Frequent Patterns and Association Rules</vt:lpstr>
      <vt:lpstr>Market basket analysis</vt:lpstr>
      <vt:lpstr>Association rules</vt:lpstr>
      <vt:lpstr>Frequent Itemsets,  Closed Itemsets, and  Association Rules</vt:lpstr>
      <vt:lpstr>Support (A B) = P(A  B) Confidence (A B) = P(B|A)</vt:lpstr>
      <vt:lpstr>Does diaper purchase predict beer purchase?</vt:lpstr>
      <vt:lpstr>PowerPoint Presentation</vt:lpstr>
      <vt:lpstr>Lift</vt:lpstr>
      <vt:lpstr>Minimum Support and Minimum Confidence</vt:lpstr>
      <vt:lpstr>K-itemset</vt:lpstr>
      <vt:lpstr>Absolute Support and Relative Support</vt:lpstr>
      <vt:lpstr>Frequent Itemset</vt:lpstr>
      <vt:lpstr>PowerPoint Presentation</vt:lpstr>
      <vt:lpstr>Association rule mining: Two-step process</vt:lpstr>
      <vt:lpstr>Efficient and Scalable  Frequent Itemset Mining Methods</vt:lpstr>
      <vt:lpstr>Apriori Algorithm</vt:lpstr>
      <vt:lpstr>Apriori Algorithm</vt:lpstr>
      <vt:lpstr>Apriori Algorithm</vt:lpstr>
      <vt:lpstr>Apriori algorithm (1) Frequent Itemsets (2) Association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Mining (巨量資料探勘)</dc:title>
  <dc:subject/>
  <dc:creator>myday</dc:creator>
  <cp:keywords>Big Data Mining (巨量資料探勘)</cp:keywords>
  <dc:description>Big Data Mining (巨量資料探勘)</dc:description>
  <cp:lastModifiedBy>Microsoft Office User</cp:lastModifiedBy>
  <cp:revision>557</cp:revision>
  <cp:lastPrinted>2020-03-16T12:05:45Z</cp:lastPrinted>
  <dcterms:created xsi:type="dcterms:W3CDTF">2011-02-14T23:24:00Z</dcterms:created>
  <dcterms:modified xsi:type="dcterms:W3CDTF">2020-03-16T12:05:50Z</dcterms:modified>
  <cp:category/>
</cp:coreProperties>
</file>