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848" r:id="rId2"/>
    <p:sldId id="832" r:id="rId3"/>
    <p:sldId id="1823" r:id="rId4"/>
    <p:sldId id="849" r:id="rId5"/>
    <p:sldId id="1822" r:id="rId6"/>
    <p:sldId id="851" r:id="rId7"/>
    <p:sldId id="852" r:id="rId8"/>
    <p:sldId id="853" r:id="rId9"/>
    <p:sldId id="854" r:id="rId10"/>
    <p:sldId id="855" r:id="rId11"/>
    <p:sldId id="856" r:id="rId12"/>
    <p:sldId id="857" r:id="rId13"/>
    <p:sldId id="858" r:id="rId14"/>
    <p:sldId id="859" r:id="rId15"/>
    <p:sldId id="860" r:id="rId16"/>
    <p:sldId id="861" r:id="rId17"/>
    <p:sldId id="862" r:id="rId18"/>
    <p:sldId id="863" r:id="rId19"/>
    <p:sldId id="864" r:id="rId20"/>
    <p:sldId id="865" r:id="rId21"/>
    <p:sldId id="866" r:id="rId22"/>
    <p:sldId id="867" r:id="rId23"/>
    <p:sldId id="868" r:id="rId24"/>
    <p:sldId id="869" r:id="rId25"/>
    <p:sldId id="870" r:id="rId26"/>
    <p:sldId id="871" r:id="rId27"/>
    <p:sldId id="872" r:id="rId28"/>
    <p:sldId id="873" r:id="rId29"/>
    <p:sldId id="874" r:id="rId30"/>
    <p:sldId id="875" r:id="rId31"/>
    <p:sldId id="876" r:id="rId32"/>
    <p:sldId id="877" r:id="rId33"/>
    <p:sldId id="878" r:id="rId34"/>
    <p:sldId id="879" r:id="rId35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1"/>
    <p:restoredTop sz="93629"/>
  </p:normalViewPr>
  <p:slideViewPr>
    <p:cSldViewPr>
      <p:cViewPr varScale="1">
        <p:scale>
          <a:sx n="85" d="100"/>
          <a:sy n="85" d="100"/>
        </p:scale>
        <p:origin x="184" y="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14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myday\Documents\My%20Dropbox\MydayDoc\TKU\TKU1001\1001_Data_Warehousing\K-means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CBD-1D48-BA9C-378227E4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00591024"/>
        <c:axId val="-430406416"/>
      </c:scatterChart>
      <c:valAx>
        <c:axId val="-400591024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30406416"/>
        <c:crosses val="autoZero"/>
        <c:crossBetween val="midCat"/>
        <c:majorUnit val="1"/>
      </c:valAx>
      <c:valAx>
        <c:axId val="-430406416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00591024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78C-7441-BA76-A0E841B45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62803472"/>
        <c:axId val="-402492592"/>
      </c:scatterChart>
      <c:valAx>
        <c:axId val="-462803472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02492592"/>
        <c:crosses val="autoZero"/>
        <c:crossBetween val="midCat"/>
        <c:majorUnit val="1"/>
      </c:valAx>
      <c:valAx>
        <c:axId val="-402492592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62803472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F6-AE4D-8302-4A3CB443C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9328880"/>
        <c:axId val="-429431808"/>
      </c:scatterChart>
      <c:valAx>
        <c:axId val="-429328880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9431808"/>
        <c:crosses val="autoZero"/>
        <c:crossBetween val="midCat"/>
        <c:majorUnit val="1"/>
      </c:valAx>
      <c:valAx>
        <c:axId val="-429431808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9328880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05C-C449-8030-9D1B1284D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94809856"/>
        <c:axId val="-395261056"/>
      </c:scatterChart>
      <c:valAx>
        <c:axId val="-394809856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95261056"/>
        <c:crosses val="autoZero"/>
        <c:crossBetween val="midCat"/>
        <c:majorUnit val="1"/>
      </c:valAx>
      <c:valAx>
        <c:axId val="-395261056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94809856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532-C547-8BCB-2B8540D4C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8890432"/>
        <c:axId val="-430915936"/>
      </c:scatterChart>
      <c:valAx>
        <c:axId val="-428890432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30915936"/>
        <c:crosses val="autoZero"/>
        <c:crossBetween val="midCat"/>
        <c:majorUnit val="1"/>
      </c:valAx>
      <c:valAx>
        <c:axId val="-430915936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8890432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080-7448-9F5A-788BE50FC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02352688"/>
        <c:axId val="-309640448"/>
      </c:scatterChart>
      <c:valAx>
        <c:axId val="-402352688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9640448"/>
        <c:crosses val="autoZero"/>
        <c:crossBetween val="midCat"/>
        <c:majorUnit val="1"/>
      </c:valAx>
      <c:valAx>
        <c:axId val="-309640448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02352688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D04-6F4F-8778-7A93AF054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05875440"/>
        <c:axId val="-305890080"/>
      </c:scatterChart>
      <c:valAx>
        <c:axId val="-305875440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5890080"/>
        <c:crosses val="autoZero"/>
        <c:crossBetween val="midCat"/>
        <c:majorUnit val="1"/>
      </c:valAx>
      <c:valAx>
        <c:axId val="-305890080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5875440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2B-5243-95FD-B3D213E2D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05726592"/>
        <c:axId val="-429095792"/>
      </c:scatterChart>
      <c:valAx>
        <c:axId val="-305726592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9095792"/>
        <c:crosses val="autoZero"/>
        <c:crossBetween val="midCat"/>
        <c:majorUnit val="1"/>
      </c:valAx>
      <c:valAx>
        <c:axId val="-429095792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5726592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34-0C4A-9DE9-F5F7C110A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95903520"/>
        <c:axId val="-309658832"/>
      </c:scatterChart>
      <c:valAx>
        <c:axId val="-395903520"/>
        <c:scaling>
          <c:orientation val="minMax"/>
          <c:max val="1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9658832"/>
        <c:crosses val="autoZero"/>
        <c:crossBetween val="midCat"/>
        <c:majorUnit val="1"/>
      </c:valAx>
      <c:valAx>
        <c:axId val="-309658832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95903520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4506884-B449-4A42-8360-913D542277A4}" type="datetimeFigureOut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748860-24BA-4345-B2A0-E99BA9C2971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613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08EEAF3-F626-B946-BE4F-401868C71B7D}" type="datetimeFigureOut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charset="0"/>
              </a:defRPr>
            </a:lvl1pPr>
          </a:lstStyle>
          <a:p>
            <a:fld id="{5545BF1C-37C4-064A-89BA-6BE682330AC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22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3C50D5E-0737-0440-9378-F568BCCB17A8}" type="slidenum">
              <a:rPr lang="en-US" altLang="zh-TW" sz="1300"/>
              <a:pPr eaLnBrk="1" hangingPunct="1">
                <a:spcBef>
                  <a:spcPct val="0"/>
                </a:spcBef>
              </a:pPr>
              <a:t>8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55437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73B3FA6-6447-8F4C-9088-1F40206D18E6}" type="slidenum">
              <a:rPr lang="en-US" altLang="zh-TW" sz="1300"/>
              <a:pPr eaLnBrk="1" hangingPunct="1">
                <a:spcBef>
                  <a:spcPct val="0"/>
                </a:spcBef>
              </a:pPr>
              <a:t>9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42931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3EF424-140D-3040-8FF3-22C025B605A8}" type="slidenum">
              <a:rPr lang="en-US" altLang="zh-TW" sz="1300"/>
              <a:pPr eaLnBrk="1" hangingPunct="1">
                <a:spcBef>
                  <a:spcPct val="0"/>
                </a:spcBef>
              </a:pPr>
              <a:t>11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26389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CB567E1-0EC5-1C4E-B0D8-6B39494E7258}" type="slidenum">
              <a:rPr lang="en-US" altLang="zh-TW" sz="1300"/>
              <a:pPr eaLnBrk="1" hangingPunct="1">
                <a:spcBef>
                  <a:spcPct val="0"/>
                </a:spcBef>
              </a:pPr>
              <a:t>13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437672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45CAE43-8803-904C-8488-445F230A025E}" type="slidenum">
              <a:rPr lang="en-US" altLang="zh-TW" sz="1300"/>
              <a:pPr eaLnBrk="1" hangingPunct="1">
                <a:spcBef>
                  <a:spcPct val="0"/>
                </a:spcBef>
              </a:pPr>
              <a:t>14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70784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F490D13-DA65-6C43-9899-BD8A9CE9A0B8}" type="slidenum">
              <a:rPr lang="en-US" altLang="zh-TW" sz="1300"/>
              <a:pPr eaLnBrk="1" hangingPunct="1">
                <a:spcBef>
                  <a:spcPct val="0"/>
                </a:spcBef>
              </a:pPr>
              <a:t>15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560817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47ECBB0-0D06-E245-A4BB-116EA6FD3CA1}" type="slidenum">
              <a:rPr lang="en-US" altLang="zh-TW" sz="1300"/>
              <a:pPr eaLnBrk="1" hangingPunct="1">
                <a:spcBef>
                  <a:spcPct val="0"/>
                </a:spcBef>
              </a:pPr>
              <a:t>16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234573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65D0B71-3C63-DD43-88FC-589C35FC05CC}" type="slidenum">
              <a:rPr lang="zh-TW" altLang="en-US" sz="1300"/>
              <a:pPr eaLnBrk="1" hangingPunct="1">
                <a:spcBef>
                  <a:spcPct val="0"/>
                </a:spcBef>
              </a:pPr>
              <a:t>20</a:t>
            </a:fld>
            <a:endParaRPr lang="zh-TW" altLang="en-US" sz="1300"/>
          </a:p>
        </p:txBody>
      </p:sp>
    </p:spTree>
    <p:extLst>
      <p:ext uri="{BB962C8B-B14F-4D97-AF65-F5344CB8AC3E}">
        <p14:creationId xmlns:p14="http://schemas.microsoft.com/office/powerpoint/2010/main" val="772786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6F09685-C9FF-A540-8F91-CD668D87CF94}" type="slidenum">
              <a:rPr lang="zh-TW" altLang="en-US" sz="1300"/>
              <a:pPr eaLnBrk="1" hangingPunct="1">
                <a:spcBef>
                  <a:spcPct val="0"/>
                </a:spcBef>
              </a:pPr>
              <a:t>28</a:t>
            </a:fld>
            <a:endParaRPr lang="zh-TW" altLang="en-US" sz="1300"/>
          </a:p>
        </p:txBody>
      </p:sp>
    </p:spTree>
    <p:extLst>
      <p:ext uri="{BB962C8B-B14F-4D97-AF65-F5344CB8AC3E}">
        <p14:creationId xmlns:p14="http://schemas.microsoft.com/office/powerpoint/2010/main" val="276213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6A7D-72E0-1943-9819-29699B3A97E0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7458DDC-CBD3-D544-88E5-8554C1604D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4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89DF-59E5-CE47-99B8-99A0AA72D6B5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12DF5-A8D0-894F-BAE0-9D3DD30AC5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35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9E10-5172-1046-B0FE-097F11F95DC3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08BF-D4A8-F447-BB48-2BA869CAEFA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03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5B61-44A2-4480-9C15-24562A284272}" type="datetime4">
              <a:rPr lang="en-US" altLang="zh-TW"/>
              <a:pPr>
                <a:defRPr/>
              </a:pPr>
              <a:t>March 16, 2020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895600" cy="3810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Data Mining: Concepts and Techniques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13778F6-7095-E846-99AF-342894466C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78047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103A-881E-D747-99E2-18797C6B4756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008237F-23CD-E54D-BDBA-FE95A073E4E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67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6A11-4F79-5747-A673-C9FBE11B4965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88CE9-6562-3C45-9F0A-172816C073A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23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7289-0E89-C146-8F3B-675C6D5EDF60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0104D-DECE-DC45-A731-DA616ADCD8A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28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0994-B044-D644-A285-B966077C6CBB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DA18A-9135-4641-8066-75948E6185D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048FF-81CB-0248-A082-D147ED4C5FFD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FBDD2-B031-E049-9773-B6E8F26C7D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48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C36A-9434-704C-A412-A33ACBB3C3FE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1B68E-F589-964F-B0F2-4F9B2730E0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2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3891-4CB1-4A44-AF32-83FECD638587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E8DC0-446F-ED4E-AD96-0BEBF6C9807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75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3DA3-08DE-0040-817B-41EC4D06CA29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34BC-E372-4C46-BB7E-ED14D343649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91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9C59BCE-0AFE-C54E-A2C3-5B8CD118F3F3}" type="datetime1">
              <a:rPr lang="zh-TW" altLang="en-US"/>
              <a:pPr>
                <a:defRPr/>
              </a:pPr>
              <a:t>2020/3/16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A7BC89D-3624-424E-AB98-5C0186B71BE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  <p:sldLayoutId id="21474843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ail.im.tku.edu.tw/~myday/" TargetMode="External"/><Relationship Id="rId3" Type="http://schemas.openxmlformats.org/officeDocument/2006/relationships/hyperlink" Target="http://mail.tku.edu.tw/myday/cindex.htm" TargetMode="External"/><Relationship Id="rId7" Type="http://schemas.openxmlformats.org/officeDocument/2006/relationships/hyperlink" Target="http://www.im.tku.edu.tw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mail.tku.edu.tw/myday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ku.edu.tw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english.tku.edu.tw/index.asp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im.tku.edu.tw/en_index.html" TargetMode="Externa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360363" y="115888"/>
            <a:ext cx="8423275" cy="1150937"/>
          </a:xfrm>
        </p:spPr>
        <p:txBody>
          <a:bodyPr/>
          <a:lstStyle/>
          <a:p>
            <a:pPr eaLnBrk="1" hangingPunct="1"/>
            <a:r>
              <a:rPr lang="en-US" altLang="zh-TW" sz="3600" dirty="0">
                <a:solidFill>
                  <a:schemeClr val="tx2"/>
                </a:solidFill>
                <a:latin typeface="Calibri" charset="0"/>
                <a:ea typeface="標楷體" charset="-120"/>
              </a:rPr>
              <a:t>Big Data Mining</a:t>
            </a:r>
            <a:br>
              <a:rPr lang="en-US" altLang="zh-TW" sz="3600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lang="zh-TW" altLang="en-US" sz="3600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巨量資料探勘</a:t>
            </a:r>
            <a:endParaRPr lang="zh-TW" altLang="en-US" sz="3600" dirty="0">
              <a:solidFill>
                <a:schemeClr val="tx2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4099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D507B4-136C-DD40-87D8-CDB1C3895CF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100" name="文字方塊 5"/>
          <p:cNvSpPr txBox="1">
            <a:spLocks noChangeArrowheads="1"/>
          </p:cNvSpPr>
          <p:nvPr/>
        </p:nvSpPr>
        <p:spPr bwMode="auto">
          <a:xfrm>
            <a:off x="2843213" y="3081338"/>
            <a:ext cx="3457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1082DM03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MI4 (M2244) (2744)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>
                <a:solidFill>
                  <a:srgbClr val="7F7F7F"/>
                </a:solidFill>
              </a:rPr>
              <a:t> Tue  3, 4 (10:10-12:00) (B218)</a:t>
            </a:r>
          </a:p>
        </p:txBody>
      </p:sp>
      <p:sp>
        <p:nvSpPr>
          <p:cNvPr id="4101" name="標題 1"/>
          <p:cNvSpPr txBox="1">
            <a:spLocks/>
          </p:cNvSpPr>
          <p:nvPr/>
        </p:nvSpPr>
        <p:spPr bwMode="auto">
          <a:xfrm>
            <a:off x="503238" y="1268760"/>
            <a:ext cx="8137525" cy="180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000" b="1" dirty="0">
                <a:solidFill>
                  <a:srgbClr val="FF0000"/>
                </a:solidFill>
                <a:latin typeface="Calibri" panose="020F0502020204030204" pitchFamily="34" charset="0"/>
                <a:ea typeface="標楷體" charset="-120"/>
                <a:cs typeface="Calibri" panose="020F0502020204030204" pitchFamily="34" charset="0"/>
              </a:rPr>
              <a:t>分群分析 </a:t>
            </a:r>
            <a:br>
              <a:rPr lang="en-US" altLang="zh-TW" sz="5000" b="1" dirty="0">
                <a:solidFill>
                  <a:srgbClr val="FF0000"/>
                </a:solidFill>
                <a:latin typeface="Calibri" panose="020F0502020204030204" pitchFamily="34" charset="0"/>
                <a:ea typeface="標楷體" charset="-120"/>
                <a:cs typeface="Calibri" panose="020F0502020204030204" pitchFamily="34" charset="0"/>
              </a:rPr>
            </a:br>
            <a:r>
              <a:rPr lang="en-US" altLang="zh-TW" sz="5000" b="1" dirty="0">
                <a:solidFill>
                  <a:srgbClr val="FF0000"/>
                </a:solidFill>
                <a:latin typeface="Calibri" panose="020F0502020204030204" pitchFamily="34" charset="0"/>
                <a:ea typeface="標楷體" charset="-120"/>
                <a:cs typeface="Calibri" panose="020F0502020204030204" pitchFamily="34" charset="0"/>
              </a:rPr>
              <a:t>(Cluster Analysis)</a:t>
            </a:r>
          </a:p>
        </p:txBody>
      </p:sp>
      <p:sp>
        <p:nvSpPr>
          <p:cNvPr id="4102" name="副標題 2"/>
          <p:cNvSpPr txBox="1">
            <a:spLocks/>
          </p:cNvSpPr>
          <p:nvPr/>
        </p:nvSpPr>
        <p:spPr bwMode="auto">
          <a:xfrm>
            <a:off x="468313" y="4076700"/>
            <a:ext cx="820737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2"/>
              </a:rPr>
              <a:t>Min-Yuh Day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標楷體" charset="-120"/>
                <a:ea typeface="標楷體" charset="-120"/>
                <a:hlinkClick r:id="rId3"/>
              </a:rPr>
              <a:t>戴敏育</a:t>
            </a:r>
            <a:endParaRPr kumimoji="0" lang="en-US" altLang="zh-TW" sz="2400" b="1" dirty="0">
              <a:latin typeface="標楷體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chemeClr val="tx2"/>
                </a:solidFill>
                <a:latin typeface="Times New Roman" charset="0"/>
              </a:rPr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副教授</a:t>
            </a:r>
            <a:endParaRPr kumimoji="0" lang="en-US" altLang="zh-TW" sz="2400" b="1" dirty="0">
              <a:solidFill>
                <a:schemeClr val="tx2"/>
              </a:solidFill>
              <a:latin typeface="標楷體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 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4"/>
              </a:rPr>
              <a:t>Dept. of Information Management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</a:rPr>
              <a:t>, 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5"/>
              </a:rPr>
              <a:t>Tamkang University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  <a:hlinkClick r:id="rId6"/>
              </a:rPr>
              <a:t>淡江大學</a:t>
            </a: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</a:rPr>
              <a:t> </a:t>
            </a: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  <a:hlinkClick r:id="rId7"/>
              </a:rPr>
              <a:t>資訊管理學系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900" b="1" dirty="0">
              <a:solidFill>
                <a:srgbClr val="898989"/>
              </a:solidFill>
              <a:hlinkClick r:id="rId8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latin typeface="Times New Roman" charset="0"/>
                <a:hlinkClick r:id="rId2"/>
              </a:rPr>
              <a:t>http://mail. tku.edu.tw/myday/</a:t>
            </a:r>
            <a:endParaRPr kumimoji="0" lang="en-US" altLang="zh-TW" sz="12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>
                <a:solidFill>
                  <a:srgbClr val="898989"/>
                </a:solidFill>
              </a:rPr>
              <a:t>2020-03-17</a:t>
            </a:r>
            <a:endParaRPr kumimoji="0" lang="zh-TW" altLang="en-US" sz="2500" b="1" dirty="0">
              <a:solidFill>
                <a:srgbClr val="898989"/>
              </a:solidFill>
              <a:ea typeface="標楷體" charset="-120"/>
            </a:endParaRPr>
          </a:p>
        </p:txBody>
      </p:sp>
      <p:pic>
        <p:nvPicPr>
          <p:cNvPr id="4103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2051050" y="4076700"/>
            <a:ext cx="113506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5" descr="C:\Users\myday\Downloads\TKU-logo-12cm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26988"/>
            <a:ext cx="6334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文字方塊 14"/>
          <p:cNvSpPr txBox="1">
            <a:spLocks noChangeArrowheads="1"/>
          </p:cNvSpPr>
          <p:nvPr/>
        </p:nvSpPr>
        <p:spPr bwMode="auto">
          <a:xfrm>
            <a:off x="7970838" y="-1588"/>
            <a:ext cx="1154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rgbClr val="FF0000"/>
                </a:solidFill>
              </a:rPr>
              <a:t>Tamkang </a:t>
            </a:r>
            <a:br>
              <a:rPr kumimoji="0" lang="en-US" altLang="zh-TW" sz="1800" b="1">
                <a:solidFill>
                  <a:srgbClr val="FF0000"/>
                </a:solidFill>
              </a:rPr>
            </a:br>
            <a:r>
              <a:rPr kumimoji="0" lang="en-US" altLang="zh-TW" sz="1800" b="1">
                <a:solidFill>
                  <a:srgbClr val="FF0000"/>
                </a:solidFill>
              </a:rPr>
              <a:t>University</a:t>
            </a:r>
            <a:endParaRPr kumimoji="0" lang="zh-TW" altLang="en-US" sz="1800" b="1">
              <a:solidFill>
                <a:srgbClr val="FF0000"/>
              </a:solidFill>
            </a:endParaRPr>
          </a:p>
        </p:txBody>
      </p:sp>
      <p:pic>
        <p:nvPicPr>
          <p:cNvPr id="4106" name="Picture 9" descr="qrcode.myday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83661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" descr="C:\Users\myday\Downloads\TKU-title15cm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33375"/>
            <a:ext cx="13858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文字方塊 14"/>
          <p:cNvSpPr txBox="1">
            <a:spLocks noChangeArrowheads="1"/>
          </p:cNvSpPr>
          <p:nvPr/>
        </p:nvSpPr>
        <p:spPr bwMode="auto">
          <a:xfrm>
            <a:off x="-36513" y="-26988"/>
            <a:ext cx="2376488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kumimoji="0" lang="en-US" altLang="zh-TW" sz="2000" b="1">
                <a:solidFill>
                  <a:srgbClr val="FF0000"/>
                </a:solidFill>
                <a:latin typeface="Calibri" charset="0"/>
              </a:rPr>
              <a:t>Tamkang University</a:t>
            </a:r>
            <a:endParaRPr kumimoji="0" lang="zh-TW" altLang="en-US" sz="2000" b="1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1"/>
                </a:solidFill>
              </a:rPr>
              <a:t>Cluster Analysis</a:t>
            </a:r>
            <a:endParaRPr lang="zh-TW" altLang="en-US" b="1">
              <a:solidFill>
                <a:schemeClr val="accent1"/>
              </a:solidFill>
            </a:endParaRPr>
          </a:p>
        </p:txBody>
      </p:sp>
      <p:sp>
        <p:nvSpPr>
          <p:cNvPr id="1433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7740650" y="6597650"/>
            <a:ext cx="1403350" cy="260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C5A8B2-D025-9546-87A0-A071432D41DD}" type="slidenum">
              <a:rPr lang="en-US" altLang="zh-TW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200">
              <a:solidFill>
                <a:srgbClr val="898989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33600"/>
            <a:ext cx="83312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矩形 7"/>
          <p:cNvSpPr>
            <a:spLocks noChangeArrowheads="1"/>
          </p:cNvSpPr>
          <p:nvPr/>
        </p:nvSpPr>
        <p:spPr bwMode="auto">
          <a:xfrm>
            <a:off x="684213" y="5373688"/>
            <a:ext cx="8135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Clustering of a set of objects based on the </a:t>
            </a:r>
            <a:r>
              <a:rPr lang="en-US" altLang="zh-TW" sz="1800" i="1">
                <a:latin typeface="Arial" charset="0"/>
              </a:rPr>
              <a:t>k-means method. </a:t>
            </a:r>
            <a:br>
              <a:rPr lang="en-US" altLang="zh-TW" sz="1800" i="1">
                <a:latin typeface="Arial" charset="0"/>
              </a:rPr>
            </a:br>
            <a:r>
              <a:rPr lang="en-US" altLang="zh-TW" sz="1800" i="1">
                <a:latin typeface="Arial" charset="0"/>
              </a:rPr>
              <a:t>(The mean of each cluster is </a:t>
            </a:r>
            <a:r>
              <a:rPr lang="en-US" altLang="zh-TW" sz="1800">
                <a:latin typeface="Arial" charset="0"/>
              </a:rPr>
              <a:t>marked by a “+”.)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14342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5750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Clustering results may be used to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Identify natural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groupings of customers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Identify rules for assigning new cases to classes for targeting/diagnostic purposes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Provide characterization, definition, labeling of populations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Decrease the size and complexity of problems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for other data mining methods 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Identify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outliers</a:t>
            </a:r>
            <a:r>
              <a:rPr lang="en-US" altLang="zh-TW">
                <a:latin typeface="Calibri" charset="0"/>
                <a:ea typeface="新細明體" charset="-120"/>
              </a:rPr>
              <a:t> in a specific domain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(e.g., rare-event detection)</a:t>
            </a:r>
          </a:p>
        </p:txBody>
      </p:sp>
      <p:sp>
        <p:nvSpPr>
          <p:cNvPr id="15364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536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DA5432-0BF3-1B46-A5E8-B8818545392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11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C43381-8FC0-EA41-8B36-2D287EB06C24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323528" y="1124744"/>
          <a:ext cx="57606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56325" y="1341438"/>
          <a:ext cx="2554288" cy="4600582"/>
        </p:xfrm>
        <a:graphic>
          <a:graphicData uri="http://schemas.openxmlformats.org/drawingml/2006/table">
            <a:tbl>
              <a:tblPr/>
              <a:tblGrid>
                <a:gridCol w="75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ko-KR" sz="4800" b="1" dirty="0">
                <a:solidFill>
                  <a:schemeClr val="accent1"/>
                </a:solidFill>
                <a:latin typeface="Calibri" pitchFamily="34" charset="0"/>
                <a:ea typeface="Gulim" pitchFamily="34" charset="-127"/>
              </a:rPr>
              <a:t>Example of Cluster Analysis</a:t>
            </a:r>
            <a:endParaRPr kumimoji="0" lang="en-US" altLang="ko-KR" sz="4800" b="1" dirty="0">
              <a:solidFill>
                <a:schemeClr val="accent1"/>
              </a:solidFill>
              <a:latin typeface="Calibri" pitchFamily="34" charset="0"/>
              <a:ea typeface="Gulim" pitchFamily="34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448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 for Data Mining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Analysis methods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Statistical methods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(including both hierarchical and nonhierarchical),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such as </a:t>
            </a:r>
            <a:r>
              <a:rPr lang="en-US" altLang="zh-TW" i="1">
                <a:solidFill>
                  <a:srgbClr val="984807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-means</a:t>
            </a:r>
            <a:r>
              <a:rPr lang="en-US" altLang="zh-TW">
                <a:latin typeface="Calibri" charset="0"/>
                <a:ea typeface="新細明體" charset="-120"/>
              </a:rPr>
              <a:t>, </a:t>
            </a:r>
            <a:r>
              <a:rPr lang="en-US" altLang="zh-TW" i="1">
                <a:solidFill>
                  <a:srgbClr val="984807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-modes</a:t>
            </a:r>
            <a:r>
              <a:rPr lang="en-US" altLang="zh-TW">
                <a:latin typeface="Calibri" charset="0"/>
                <a:ea typeface="新細明體" charset="-120"/>
              </a:rPr>
              <a:t>, and so on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Neural networks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(adaptive resonance theory [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ART</a:t>
            </a:r>
            <a:r>
              <a:rPr lang="en-US" altLang="zh-TW">
                <a:latin typeface="Calibri" charset="0"/>
                <a:ea typeface="新細明體" charset="-120"/>
              </a:rPr>
              <a:t>],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self-organizing map [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SOM</a:t>
            </a:r>
            <a:r>
              <a:rPr lang="en-US" altLang="zh-TW">
                <a:latin typeface="Calibri" charset="0"/>
                <a:ea typeface="新細明體" charset="-120"/>
              </a:rPr>
              <a:t>])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Fuzzy logic </a:t>
            </a:r>
            <a:r>
              <a:rPr lang="en-US" altLang="zh-TW">
                <a:latin typeface="Calibri" charset="0"/>
                <a:ea typeface="新細明體" charset="-120"/>
              </a:rPr>
              <a:t>(e.g., fuzzy c-means algorithm)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Genetic algorithms </a:t>
            </a:r>
          </a:p>
          <a:p>
            <a:pPr lvl="3" eaLnBrk="1" hangingPunct="1"/>
            <a:endParaRPr lang="en-US" altLang="zh-TW" sz="1200">
              <a:latin typeface="Calibri" charset="0"/>
              <a:ea typeface="新細明體" charset="-120"/>
            </a:endParaRP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Divisive versus Agglomerative methods</a:t>
            </a:r>
          </a:p>
        </p:txBody>
      </p:sp>
      <p:sp>
        <p:nvSpPr>
          <p:cNvPr id="17412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741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EC2AA1-7F09-6248-875A-29CD0EECA6D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21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 for Data Mining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Calibri" charset="0"/>
                <a:ea typeface="新細明體" charset="-120"/>
              </a:rPr>
              <a:t>How many clusters?</a:t>
            </a:r>
          </a:p>
          <a:p>
            <a:pPr lvl="1" eaLnBrk="1" hangingPunct="1"/>
            <a:r>
              <a:rPr lang="en-US" altLang="zh-TW" sz="2400">
                <a:latin typeface="Calibri" charset="0"/>
                <a:ea typeface="新細明體" charset="-120"/>
              </a:rPr>
              <a:t>There is not a “truly optimal” way to calculate it</a:t>
            </a:r>
          </a:p>
          <a:p>
            <a:pPr lvl="1" eaLnBrk="1" hangingPunct="1"/>
            <a:r>
              <a:rPr lang="en-US" altLang="zh-TW" sz="2400">
                <a:latin typeface="Calibri" charset="0"/>
                <a:ea typeface="新細明體" charset="-120"/>
              </a:rPr>
              <a:t>Heuristics are often used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latin typeface="Calibri" charset="0"/>
                <a:ea typeface="新細明體" charset="-120"/>
              </a:rPr>
              <a:t>Look at the sparseness of clusters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solidFill>
                  <a:srgbClr val="FF0000"/>
                </a:solidFill>
                <a:latin typeface="Calibri" charset="0"/>
                <a:ea typeface="新細明體" charset="-120"/>
              </a:rPr>
              <a:t>Number of clusters = (n/2)</a:t>
            </a:r>
            <a:r>
              <a:rPr lang="en-US" altLang="zh-TW" sz="2000" baseline="30000">
                <a:solidFill>
                  <a:srgbClr val="FF0000"/>
                </a:solidFill>
                <a:latin typeface="Calibri" charset="0"/>
                <a:ea typeface="新細明體" charset="-120"/>
              </a:rPr>
              <a:t>1/2</a:t>
            </a:r>
            <a:r>
              <a:rPr lang="en-US" altLang="zh-TW" sz="2000">
                <a:solidFill>
                  <a:srgbClr val="FF0000"/>
                </a:solidFill>
                <a:latin typeface="Calibri" charset="0"/>
                <a:ea typeface="新細明體" charset="-120"/>
              </a:rPr>
              <a:t> </a:t>
            </a:r>
            <a:r>
              <a:rPr lang="en-US" altLang="zh-TW" sz="1600">
                <a:latin typeface="Calibri" charset="0"/>
                <a:ea typeface="新細明體" charset="-120"/>
              </a:rPr>
              <a:t>(n: no of data points)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latin typeface="Calibri" charset="0"/>
                <a:ea typeface="新細明體" charset="-120"/>
              </a:rPr>
              <a:t>Use Akaike information criterion (AIC)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latin typeface="Calibri" charset="0"/>
                <a:ea typeface="新細明體" charset="-120"/>
              </a:rPr>
              <a:t>Use Bayesian information criterion (BIC)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Most cluster analysis methods involve the use of a </a:t>
            </a: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distance measure </a:t>
            </a:r>
            <a:r>
              <a:rPr lang="en-US" altLang="zh-TW" sz="2800">
                <a:latin typeface="Calibri" charset="0"/>
                <a:ea typeface="新細明體" charset="-120"/>
              </a:rPr>
              <a:t>to calculate the closeness between pairs of items </a:t>
            </a:r>
          </a:p>
          <a:p>
            <a:pPr lvl="1" eaLnBrk="1" hangingPunct="1"/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Euclidian</a:t>
            </a:r>
            <a:r>
              <a:rPr lang="en-US" altLang="zh-TW" sz="2400">
                <a:latin typeface="Calibri" charset="0"/>
                <a:ea typeface="新細明體" charset="-120"/>
              </a:rPr>
              <a:t> versus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Manhattan</a:t>
            </a:r>
            <a:r>
              <a:rPr lang="en-US" altLang="zh-TW" sz="2400">
                <a:latin typeface="Calibri" charset="0"/>
                <a:ea typeface="新細明體" charset="-120"/>
              </a:rPr>
              <a:t> (rectilinear)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distance</a:t>
            </a:r>
          </a:p>
        </p:txBody>
      </p:sp>
      <p:sp>
        <p:nvSpPr>
          <p:cNvPr id="18436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843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F16C59-88AC-3E4C-BF8E-0642C56E534E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56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i="1">
                <a:solidFill>
                  <a:srgbClr val="FF3300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rgbClr val="FF3300"/>
                </a:solidFill>
                <a:latin typeface="Calibri" charset="0"/>
                <a:ea typeface="新細明體" charset="-120"/>
              </a:rPr>
              <a:t>-Means Clustering Algorithm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 eaLnBrk="1" hangingPunct="1"/>
            <a:r>
              <a:rPr lang="en-US" altLang="zh-TW" sz="2800" i="1">
                <a:latin typeface="Calibri" charset="0"/>
                <a:ea typeface="新細明體" charset="-120"/>
              </a:rPr>
              <a:t>k </a:t>
            </a:r>
            <a:r>
              <a:rPr lang="en-US" altLang="zh-TW" sz="2800">
                <a:latin typeface="Calibri" charset="0"/>
                <a:ea typeface="新細明體" charset="-120"/>
              </a:rPr>
              <a:t>: pre-determined number of clusters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Algorithm (</a:t>
            </a: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0:</a:t>
            </a:r>
            <a:r>
              <a:rPr lang="en-US" altLang="zh-TW" sz="2800">
                <a:latin typeface="Calibri" charset="0"/>
                <a:ea typeface="新細明體" charset="-120"/>
              </a:rPr>
              <a:t> determine value of </a:t>
            </a:r>
            <a:r>
              <a:rPr lang="en-US" altLang="zh-TW" sz="2800" i="1">
                <a:latin typeface="Calibri" charset="0"/>
                <a:ea typeface="新細明體" charset="-120"/>
              </a:rPr>
              <a:t>k</a:t>
            </a:r>
            <a:r>
              <a:rPr lang="en-US" altLang="zh-TW" sz="2800">
                <a:latin typeface="Calibri" charset="0"/>
                <a:ea typeface="新細明體" charset="-120"/>
              </a:rPr>
              <a:t>)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1:</a:t>
            </a:r>
            <a:r>
              <a:rPr lang="en-US" altLang="zh-TW" sz="2800">
                <a:latin typeface="Calibri" charset="0"/>
                <a:ea typeface="新細明體" charset="-120"/>
              </a:rPr>
              <a:t> Randomly generate </a:t>
            </a:r>
            <a:r>
              <a:rPr lang="en-US" altLang="zh-TW" sz="2800" i="1">
                <a:latin typeface="Calibri" charset="0"/>
                <a:ea typeface="新細明體" charset="-120"/>
              </a:rPr>
              <a:t>k</a:t>
            </a:r>
            <a:r>
              <a:rPr lang="en-US" altLang="zh-TW" sz="2800">
                <a:latin typeface="Calibri" charset="0"/>
                <a:ea typeface="新細明體" charset="-120"/>
              </a:rPr>
              <a:t> random points as initial cluster centers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2:</a:t>
            </a:r>
            <a:r>
              <a:rPr lang="en-US" altLang="zh-TW" sz="2800">
                <a:latin typeface="Calibri" charset="0"/>
                <a:ea typeface="新細明體" charset="-120"/>
              </a:rPr>
              <a:t> Assign each point to the nearest cluster center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3:</a:t>
            </a:r>
            <a:r>
              <a:rPr lang="en-US" altLang="zh-TW" sz="2800">
                <a:latin typeface="Calibri" charset="0"/>
                <a:ea typeface="新細明體" charset="-120"/>
              </a:rPr>
              <a:t> Re-compute the new cluster centers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Repetition step: </a:t>
            </a:r>
            <a:r>
              <a:rPr lang="en-US" altLang="zh-TW" sz="2800">
                <a:latin typeface="Calibri" charset="0"/>
                <a:ea typeface="新細明體" charset="-120"/>
              </a:rPr>
              <a:t>Repeat steps 2 and 3 until some convergence criterion is met (usually that the assignment of points to clusters becomes stable)</a:t>
            </a:r>
          </a:p>
        </p:txBody>
      </p:sp>
      <p:sp>
        <p:nvSpPr>
          <p:cNvPr id="19460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946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8E9852-037B-F543-ADB1-8BCD3E467B1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54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Cluster Analysis for Data Mining - </a:t>
            </a:r>
            <a:br>
              <a:rPr lang="en-US" altLang="zh-TW" i="1">
                <a:solidFill>
                  <a:schemeClr val="accent1"/>
                </a:solidFill>
                <a:latin typeface="Calibri" charset="0"/>
                <a:ea typeface="新細明體" charset="-120"/>
              </a:rPr>
            </a:br>
            <a:r>
              <a:rPr lang="en-US" altLang="zh-TW" i="1">
                <a:solidFill>
                  <a:schemeClr val="accent1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-Means Clustering Algorithm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61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2048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4BEE5E-29DD-BC48-A8B3-DD9F1A9349D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3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  <a:t>Similarity</a:t>
            </a:r>
            <a:b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b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  <a:t>Distance</a:t>
            </a:r>
            <a:endParaRPr lang="zh-TW" altLang="en-US" sz="12000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2150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B00278B9-71D0-0C4F-85FD-F56957775E27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17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8083550" cy="1066800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Similarity and Dissimilarity Between Objects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sz="2400" u="sng">
                <a:solidFill>
                  <a:srgbClr val="FF0000"/>
                </a:solidFill>
                <a:latin typeface="Calibri" charset="0"/>
                <a:ea typeface="新細明體" charset="-120"/>
              </a:rPr>
              <a:t>Distances</a:t>
            </a:r>
            <a:r>
              <a:rPr lang="en-US" altLang="zh-TW" sz="2400">
                <a:latin typeface="Calibri" charset="0"/>
                <a:ea typeface="新細明體" charset="-120"/>
              </a:rPr>
              <a:t> are normally used to measure the </a:t>
            </a:r>
            <a:r>
              <a:rPr lang="en-US" altLang="zh-TW" sz="2400" u="sng">
                <a:solidFill>
                  <a:srgbClr val="FF0000"/>
                </a:solidFill>
                <a:latin typeface="Calibri" charset="0"/>
                <a:ea typeface="新細明體" charset="-120"/>
              </a:rPr>
              <a:t>similarity</a:t>
            </a:r>
            <a:r>
              <a:rPr lang="en-US" altLang="zh-TW" sz="2400">
                <a:latin typeface="Calibri" charset="0"/>
                <a:ea typeface="新細明體" charset="-120"/>
              </a:rPr>
              <a:t> or </a:t>
            </a:r>
            <a:r>
              <a:rPr lang="en-US" altLang="zh-TW" sz="2400" u="sng">
                <a:latin typeface="Calibri" charset="0"/>
                <a:ea typeface="新細明體" charset="-120"/>
              </a:rPr>
              <a:t>dissimilarity</a:t>
            </a:r>
            <a:r>
              <a:rPr lang="en-US" altLang="zh-TW" sz="2400">
                <a:latin typeface="Calibri" charset="0"/>
                <a:ea typeface="新細明體" charset="-120"/>
              </a:rPr>
              <a:t> between two data objects</a:t>
            </a:r>
          </a:p>
          <a:p>
            <a:pPr>
              <a:lnSpc>
                <a:spcPct val="12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Some popular ones include: </a:t>
            </a:r>
            <a:r>
              <a:rPr lang="en-US" altLang="zh-TW" sz="2400" i="1">
                <a:solidFill>
                  <a:srgbClr val="FF0000"/>
                </a:solidFill>
                <a:latin typeface="Calibri" charset="0"/>
                <a:ea typeface="新細明體" charset="-120"/>
              </a:rPr>
              <a:t>Minkowski distance</a:t>
            </a:r>
            <a:r>
              <a:rPr lang="en-US" altLang="zh-TW" sz="2400">
                <a:latin typeface="Calibri" charset="0"/>
                <a:ea typeface="新細明體" charset="-120"/>
              </a:rPr>
              <a:t>:</a:t>
            </a:r>
          </a:p>
          <a:p>
            <a:pPr>
              <a:lnSpc>
                <a:spcPct val="120000"/>
              </a:lnSpc>
            </a:pPr>
            <a:endParaRPr lang="en-US" altLang="zh-TW" sz="2400">
              <a:latin typeface="Calibri" charset="0"/>
              <a:ea typeface="新細明體" charset="-120"/>
            </a:endParaRP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zh-TW" sz="2400">
                <a:latin typeface="Calibri" charset="0"/>
                <a:ea typeface="新細明體" charset="-120"/>
              </a:rPr>
              <a:t>where  </a:t>
            </a:r>
            <a:r>
              <a:rPr lang="en-US" altLang="zh-TW" sz="2400" i="1">
                <a:latin typeface="Calibri" charset="0"/>
                <a:ea typeface="新細明體" charset="-120"/>
              </a:rPr>
              <a:t>i</a:t>
            </a:r>
            <a:r>
              <a:rPr lang="en-US" altLang="zh-TW" sz="2400">
                <a:latin typeface="Calibri" charset="0"/>
                <a:ea typeface="新細明體" charset="-120"/>
              </a:rPr>
              <a:t> = (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i1</a:t>
            </a:r>
            <a:r>
              <a:rPr lang="en-US" altLang="zh-TW" sz="2400">
                <a:latin typeface="Calibri" charset="0"/>
                <a:ea typeface="新細明體" charset="-120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i2</a:t>
            </a:r>
            <a:r>
              <a:rPr lang="en-US" altLang="zh-TW" sz="2400">
                <a:latin typeface="Calibri" charset="0"/>
                <a:ea typeface="新細明體" charset="-120"/>
              </a:rPr>
              <a:t>, …,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ip</a:t>
            </a:r>
            <a:r>
              <a:rPr lang="en-US" altLang="zh-TW" sz="2400">
                <a:latin typeface="Calibri" charset="0"/>
                <a:ea typeface="新細明體" charset="-120"/>
              </a:rPr>
              <a:t>) and</a:t>
            </a:r>
            <a:r>
              <a:rPr lang="en-US" altLang="zh-TW" sz="2400" i="1">
                <a:latin typeface="Calibri" charset="0"/>
                <a:ea typeface="新細明體" charset="-120"/>
              </a:rPr>
              <a:t> j</a:t>
            </a:r>
            <a:r>
              <a:rPr lang="en-US" altLang="zh-TW" sz="2400">
                <a:latin typeface="Calibri" charset="0"/>
                <a:ea typeface="新細明體" charset="-120"/>
              </a:rPr>
              <a:t> = (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j1</a:t>
            </a:r>
            <a:r>
              <a:rPr lang="en-US" altLang="zh-TW" sz="2400">
                <a:latin typeface="Calibri" charset="0"/>
                <a:ea typeface="新細明體" charset="-120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j2</a:t>
            </a:r>
            <a:r>
              <a:rPr lang="en-US" altLang="zh-TW" sz="2400">
                <a:latin typeface="Calibri" charset="0"/>
                <a:ea typeface="新細明體" charset="-120"/>
              </a:rPr>
              <a:t>, …,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jp</a:t>
            </a:r>
            <a:r>
              <a:rPr lang="en-US" altLang="zh-TW" sz="2400">
                <a:latin typeface="Calibri" charset="0"/>
                <a:ea typeface="新細明體" charset="-120"/>
              </a:rPr>
              <a:t>) are two </a:t>
            </a:r>
            <a:r>
              <a:rPr lang="en-US" altLang="zh-TW" sz="2400" i="1">
                <a:latin typeface="Calibri" charset="0"/>
                <a:ea typeface="新細明體" charset="-120"/>
              </a:rPr>
              <a:t>p</a:t>
            </a:r>
            <a:r>
              <a:rPr lang="en-US" altLang="zh-TW" sz="2400">
                <a:latin typeface="Calibri" charset="0"/>
                <a:ea typeface="新細明體" charset="-120"/>
              </a:rPr>
              <a:t>-dimensional data objects, and </a:t>
            </a:r>
            <a:r>
              <a:rPr lang="en-US" altLang="zh-TW" sz="2400" i="1">
                <a:latin typeface="Calibri" charset="0"/>
                <a:ea typeface="新細明體" charset="-120"/>
              </a:rPr>
              <a:t>q</a:t>
            </a:r>
            <a:r>
              <a:rPr lang="en-US" altLang="zh-TW" sz="2400">
                <a:latin typeface="Calibri" charset="0"/>
                <a:ea typeface="新細明體" charset="-120"/>
              </a:rPr>
              <a:t> is a positive integer</a:t>
            </a:r>
          </a:p>
          <a:p>
            <a:pPr>
              <a:lnSpc>
                <a:spcPct val="12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If </a:t>
            </a:r>
            <a:r>
              <a:rPr lang="en-US" altLang="zh-TW" sz="2400" i="1">
                <a:latin typeface="Calibri" charset="0"/>
                <a:ea typeface="新細明體" charset="-120"/>
              </a:rPr>
              <a:t>q</a:t>
            </a:r>
            <a:r>
              <a:rPr lang="en-US" altLang="zh-TW" sz="2400">
                <a:latin typeface="Calibri" charset="0"/>
                <a:ea typeface="新細明體" charset="-120"/>
              </a:rPr>
              <a:t> = </a:t>
            </a:r>
            <a:r>
              <a:rPr lang="en-US" altLang="zh-TW" sz="2400" i="1">
                <a:latin typeface="Calibri" charset="0"/>
                <a:ea typeface="新細明體" charset="-120"/>
              </a:rPr>
              <a:t>1</a:t>
            </a:r>
            <a:r>
              <a:rPr lang="en-US" altLang="zh-TW" sz="2400">
                <a:latin typeface="Calibri" charset="0"/>
                <a:ea typeface="新細明體" charset="-120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</a:rPr>
              <a:t>d</a:t>
            </a:r>
            <a:r>
              <a:rPr lang="en-US" altLang="zh-TW" sz="2400">
                <a:latin typeface="Calibri" charset="0"/>
                <a:ea typeface="新細明體" charset="-120"/>
              </a:rPr>
              <a:t> is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Manhattan distance</a:t>
            </a:r>
            <a:endParaRPr lang="en-US" altLang="zh-TW" sz="2400" i="1">
              <a:solidFill>
                <a:srgbClr val="FF0000"/>
              </a:solidFill>
              <a:latin typeface="Calibri" charset="0"/>
              <a:ea typeface="新細明體" charset="-120"/>
            </a:endParaRPr>
          </a:p>
          <a:p>
            <a:pPr>
              <a:lnSpc>
                <a:spcPct val="120000"/>
              </a:lnSpc>
            </a:pPr>
            <a:endParaRPr lang="en-US" altLang="zh-TW" sz="2400" i="1">
              <a:latin typeface="Calibri" charset="0"/>
              <a:ea typeface="新細明體" charset="-120"/>
            </a:endParaRPr>
          </a:p>
          <a:p>
            <a:pPr lvl="1">
              <a:lnSpc>
                <a:spcPct val="120000"/>
              </a:lnSpc>
              <a:buFont typeface="Wingdings" charset="2"/>
              <a:buNone/>
            </a:pPr>
            <a:endParaRPr lang="en-US" altLang="zh-TW" sz="2400">
              <a:latin typeface="Calibri" charset="0"/>
              <a:ea typeface="新細明體" charset="-120"/>
            </a:endParaRP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1905000" y="3124200"/>
          <a:ext cx="5181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5181600" imgH="596900" progId="Equation.3">
                  <p:embed/>
                </p:oleObj>
              </mc:Choice>
              <mc:Fallback>
                <p:oleObj name="Equation" r:id="rId3" imgW="5181600" imgH="596900" progId="Equation.3">
                  <p:embed/>
                  <p:pic>
                    <p:nvPicPr>
                      <p:cNvPr id="225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5181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2514600" y="5562600"/>
          <a:ext cx="4521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4292600" imgH="431800" progId="Equation.3">
                  <p:embed/>
                </p:oleObj>
              </mc:Choice>
              <mc:Fallback>
                <p:oleObj name="Equation" r:id="rId5" imgW="4292600" imgH="431800" progId="Equation.3">
                  <p:embed/>
                  <p:pic>
                    <p:nvPicPr>
                      <p:cNvPr id="2253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5212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9EC976-2559-8A42-A413-DE297064680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22535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9149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443912" cy="990600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Similarity and Dissimilarity Between Objects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sz="2400" i="1">
                <a:latin typeface="Calibri" charset="0"/>
                <a:ea typeface="新細明體" charset="-120"/>
              </a:rPr>
              <a:t>If q</a:t>
            </a:r>
            <a:r>
              <a:rPr lang="en-US" altLang="zh-TW" sz="2400">
                <a:latin typeface="Calibri" charset="0"/>
                <a:ea typeface="新細明體" charset="-120"/>
              </a:rPr>
              <a:t> = </a:t>
            </a:r>
            <a:r>
              <a:rPr lang="en-US" altLang="zh-TW" sz="2400" i="1">
                <a:latin typeface="Calibri" charset="0"/>
                <a:ea typeface="新細明體" charset="-120"/>
              </a:rPr>
              <a:t>2</a:t>
            </a:r>
            <a:r>
              <a:rPr lang="en-US" altLang="zh-TW" sz="2400">
                <a:latin typeface="Calibri" charset="0"/>
                <a:ea typeface="新細明體" charset="-120"/>
              </a:rPr>
              <a:t>,</a:t>
            </a:r>
            <a:r>
              <a:rPr lang="en-US" altLang="zh-TW" sz="2400" i="1">
                <a:latin typeface="Calibri" charset="0"/>
                <a:ea typeface="新細明體" charset="-120"/>
              </a:rPr>
              <a:t> d </a:t>
            </a:r>
            <a:r>
              <a:rPr lang="en-US" altLang="zh-TW" sz="2400">
                <a:latin typeface="Calibri" charset="0"/>
                <a:ea typeface="新細明體" charset="-120"/>
              </a:rPr>
              <a:t>is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Euclidean distance</a:t>
            </a:r>
            <a:r>
              <a:rPr lang="en-US" altLang="zh-TW" sz="2400">
                <a:latin typeface="Calibri" charset="0"/>
                <a:ea typeface="新細明體" charset="-120"/>
              </a:rPr>
              <a:t>:</a:t>
            </a:r>
          </a:p>
          <a:p>
            <a:pPr>
              <a:lnSpc>
                <a:spcPct val="110000"/>
              </a:lnSpc>
            </a:pPr>
            <a:endParaRPr lang="en-US" altLang="zh-TW" sz="2400">
              <a:latin typeface="Calibri" charset="0"/>
              <a:ea typeface="新細明體" charset="-120"/>
            </a:endParaRPr>
          </a:p>
          <a:p>
            <a:pPr lvl="1">
              <a:lnSpc>
                <a:spcPct val="11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Properties</a:t>
            </a: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d(i,j)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 0</a:t>
            </a:r>
            <a:endParaRPr lang="en-US" altLang="zh-TW">
              <a:latin typeface="Calibri" charset="0"/>
              <a:ea typeface="新細明體" charset="-120"/>
            </a:endParaRP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d(i,i)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= 0</a:t>
            </a:r>
            <a:endParaRPr lang="en-US" altLang="zh-TW">
              <a:latin typeface="Calibri" charset="0"/>
              <a:ea typeface="新細明體" charset="-120"/>
            </a:endParaRP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d(i,j)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= </a:t>
            </a:r>
            <a:r>
              <a:rPr lang="en-US" altLang="zh-TW" i="1">
                <a:latin typeface="Calibri" charset="0"/>
                <a:ea typeface="新細明體" charset="-120"/>
              </a:rPr>
              <a:t>d(j,i)</a:t>
            </a:r>
            <a:endParaRPr lang="en-US" altLang="zh-TW">
              <a:latin typeface="Calibri" charset="0"/>
              <a:ea typeface="新細明體" charset="-120"/>
            </a:endParaRP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d(i,j)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 </a:t>
            </a:r>
            <a:r>
              <a:rPr lang="en-US" altLang="zh-TW" i="1">
                <a:latin typeface="Calibri" charset="0"/>
                <a:ea typeface="新細明體" charset="-120"/>
              </a:rPr>
              <a:t>d(i,k)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+ </a:t>
            </a:r>
            <a:r>
              <a:rPr lang="en-US" altLang="zh-TW" i="1">
                <a:latin typeface="Calibri" charset="0"/>
                <a:ea typeface="新細明體" charset="-120"/>
              </a:rPr>
              <a:t>d(k,j)</a:t>
            </a:r>
            <a:endParaRPr lang="en-US" altLang="zh-TW">
              <a:latin typeface="Calibri" charset="0"/>
              <a:ea typeface="新細明體" charset="-120"/>
              <a:sym typeface="Symbol" charset="2"/>
            </a:endParaRPr>
          </a:p>
          <a:p>
            <a:pPr>
              <a:lnSpc>
                <a:spcPct val="11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Also, one can use weighted distance, parametric Pearson product moment correlation, or other disimilarity measures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1981200" y="2133600"/>
          <a:ext cx="51704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5168900" imgH="584200" progId="Equation.3">
                  <p:embed/>
                </p:oleObj>
              </mc:Choice>
              <mc:Fallback>
                <p:oleObj name="Equation" r:id="rId3" imgW="5168900" imgH="584200" progId="Equation.3">
                  <p:embed/>
                  <p:pic>
                    <p:nvPicPr>
                      <p:cNvPr id="2355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70488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9283A6-B044-D44E-99D8-78D4C8B5FE1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23558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112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107950" y="1125538"/>
            <a:ext cx="8856663" cy="5399087"/>
          </a:xfrm>
        </p:spPr>
        <p:txBody>
          <a:bodyPr/>
          <a:lstStyle/>
          <a:p>
            <a:pPr>
              <a:buNone/>
            </a:pPr>
            <a:r>
              <a:rPr lang="zh-TW" altLang="en-US" sz="2400" dirty="0">
                <a:latin typeface="Calibri" charset="0"/>
                <a:ea typeface="標楷體" charset="-120"/>
              </a:rPr>
              <a:t>週次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Week)   </a:t>
            </a:r>
            <a:r>
              <a:rPr lang="zh-TW" altLang="en-US" sz="2400" dirty="0">
                <a:latin typeface="Calibri" charset="0"/>
                <a:ea typeface="標楷體" charset="-120"/>
              </a:rPr>
              <a:t>日期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Date)   </a:t>
            </a:r>
            <a:r>
              <a:rPr lang="zh-TW" altLang="en-US" sz="2400" dirty="0">
                <a:latin typeface="Calibri" charset="0"/>
                <a:ea typeface="標楷體" charset="-120"/>
              </a:rPr>
              <a:t>內容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Subject/Topics)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1   2020/03/03   </a:t>
            </a:r>
            <a:r>
              <a:rPr lang="zh-TW" altLang="en-US" sz="2400" dirty="0">
                <a:latin typeface="Calibri" charset="0"/>
                <a:ea typeface="標楷體" charset="-120"/>
              </a:rPr>
              <a:t>巨量資料探勘課程介紹 </a:t>
            </a:r>
            <a:br>
              <a:rPr lang="en-US" altLang="zh-TW" sz="2400" dirty="0">
                <a:latin typeface="Calibri" charset="0"/>
                <a:ea typeface="標楷體" charset="-120"/>
              </a:rPr>
            </a:br>
            <a:r>
              <a:rPr lang="en-US" altLang="zh-TW" sz="2400" dirty="0">
                <a:latin typeface="Calibri" charset="0"/>
                <a:ea typeface="標楷體" charset="-120"/>
              </a:rPr>
              <a:t>                         (Course Orientation for Big Data Mining)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2   2020/03/10   AI</a:t>
            </a:r>
            <a:r>
              <a:rPr lang="zh-TW" altLang="en-US" sz="2400" dirty="0">
                <a:latin typeface="Calibri" charset="0"/>
                <a:ea typeface="標楷體" charset="-120"/>
              </a:rPr>
              <a:t>人工智慧與大數據分析 </a:t>
            </a:r>
            <a:br>
              <a:rPr lang="en-US" altLang="zh-TW" sz="2400" dirty="0">
                <a:latin typeface="Calibri" charset="0"/>
                <a:ea typeface="標楷體" charset="-120"/>
              </a:rPr>
            </a:br>
            <a:r>
              <a:rPr lang="en-US" altLang="zh-TW" sz="2400" dirty="0">
                <a:latin typeface="Calibri" charset="0"/>
                <a:ea typeface="標楷體" charset="-120"/>
              </a:rPr>
              <a:t>                         (Artificial Intelligence and Big Data Analytics)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3   2020/03/17   </a:t>
            </a:r>
            <a:r>
              <a:rPr lang="zh-TW" altLang="en-US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分群分析 </a:t>
            </a:r>
            <a:r>
              <a:rPr lang="en-US" altLang="zh-TW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(Cluster Analysis)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4   2020/03/24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個案分析與實作一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分群分析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</a:t>
            </a:r>
            <a:r>
              <a:rPr lang="zh-TW" altLang="en-US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Case Study 1 (Cluster Analysis - K-Means using SAS EM)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5   2020/03/31   </a:t>
            </a:r>
            <a:r>
              <a:rPr lang="zh-TW" altLang="en-US" sz="2400" dirty="0">
                <a:latin typeface="Calibri" charset="0"/>
                <a:ea typeface="標楷體" charset="-120"/>
              </a:rPr>
              <a:t>關連分析 </a:t>
            </a:r>
            <a:r>
              <a:rPr lang="en-US" altLang="zh-TW" sz="2400" dirty="0">
                <a:latin typeface="Calibri" charset="0"/>
                <a:ea typeface="標楷體" charset="-120"/>
              </a:rPr>
              <a:t>(Association Analysis)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6   2020/04/07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個案分析與實作二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關連分析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</a:t>
            </a:r>
            <a:r>
              <a:rPr lang="zh-TW" altLang="en-US" sz="23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r>
              <a:rPr lang="en-US" altLang="zh-TW" sz="23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Case Study 2 (Association Analysis using SAS EM)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7   2020/04/14   </a:t>
            </a:r>
            <a:r>
              <a:rPr lang="zh-TW" altLang="en-US" sz="2400" dirty="0">
                <a:latin typeface="Calibri" charset="0"/>
                <a:ea typeface="標楷體" charset="-120"/>
              </a:rPr>
              <a:t>分類與預測 </a:t>
            </a:r>
            <a:r>
              <a:rPr lang="en-US" altLang="zh-TW" sz="2400" dirty="0">
                <a:latin typeface="Calibri" charset="0"/>
                <a:ea typeface="標楷體" charset="-120"/>
              </a:rPr>
              <a:t>(Classification and Prediction)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8   2020/04/21 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期中報告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(Midterm Project Presentation)</a:t>
            </a:r>
          </a:p>
          <a:p>
            <a:pPr>
              <a:buNone/>
            </a:pPr>
            <a:endParaRPr lang="en-US" altLang="en-US" sz="2400" dirty="0">
              <a:latin typeface="Calibri" charset="0"/>
              <a:ea typeface="標楷體" charset="-120"/>
            </a:endParaRPr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395288" y="260350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>
              <a:solidFill>
                <a:schemeClr val="tx2"/>
              </a:solidFill>
              <a:ea typeface="標楷體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7A051B-E58C-BA4C-A85A-B404C1A444A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C00000"/>
                </a:solidFill>
                <a:latin typeface="Calibri" charset="0"/>
                <a:ea typeface="新細明體" charset="-120"/>
              </a:rPr>
              <a:t>Euclidean distance </a:t>
            </a:r>
            <a:r>
              <a:rPr lang="en-US" altLang="zh-TW">
                <a:latin typeface="Calibri" charset="0"/>
                <a:ea typeface="新細明體" charset="-120"/>
              </a:rPr>
              <a:t>vs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solidFill>
                  <a:srgbClr val="00B050"/>
                </a:solidFill>
                <a:latin typeface="Calibri" charset="0"/>
                <a:ea typeface="新細明體" charset="-120"/>
              </a:rPr>
              <a:t> Manhattan distance </a:t>
            </a:r>
            <a:endParaRPr lang="zh-TW" altLang="en-US">
              <a:solidFill>
                <a:srgbClr val="00B05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Distance of two point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x</a:t>
            </a:r>
            <a:r>
              <a:rPr lang="en-US" altLang="zh-TW" i="1" baseline="-25000">
                <a:solidFill>
                  <a:srgbClr val="FF0000"/>
                </a:solidFill>
                <a:latin typeface="Calibri" charset="0"/>
                <a:ea typeface="標楷體" charset="-120"/>
              </a:rPr>
              <a:t>1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 = (1, 2)</a:t>
            </a:r>
            <a:r>
              <a:rPr lang="en-US" altLang="zh-TW">
                <a:latin typeface="Calibri" charset="0"/>
                <a:ea typeface="標楷體" charset="-120"/>
              </a:rPr>
              <a:t> and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x</a:t>
            </a:r>
            <a:r>
              <a:rPr lang="en-US" altLang="zh-TW" i="1" baseline="-25000">
                <a:solidFill>
                  <a:srgbClr val="FF0000"/>
                </a:solidFill>
                <a:latin typeface="Calibri" charset="0"/>
                <a:ea typeface="標楷體" charset="-120"/>
              </a:rPr>
              <a:t>2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 (3, 5)</a:t>
            </a:r>
            <a:endParaRPr lang="zh-TW" altLang="en-US">
              <a:solidFill>
                <a:srgbClr val="FF000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597650"/>
            <a:ext cx="720725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3691F0-ED80-B949-9C2F-70B147CBFB7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1331913" y="5514975"/>
            <a:ext cx="3744912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 rot="5400000" flipH="1" flipV="1">
            <a:off x="-73025" y="4103688"/>
            <a:ext cx="28082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文字方塊 10"/>
          <p:cNvSpPr txBox="1">
            <a:spLocks noChangeArrowheads="1"/>
          </p:cNvSpPr>
          <p:nvPr/>
        </p:nvSpPr>
        <p:spPr bwMode="auto">
          <a:xfrm>
            <a:off x="1619250" y="55800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1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4" name="文字方塊 11"/>
          <p:cNvSpPr txBox="1">
            <a:spLocks noChangeArrowheads="1"/>
          </p:cNvSpPr>
          <p:nvPr/>
        </p:nvSpPr>
        <p:spPr bwMode="auto">
          <a:xfrm>
            <a:off x="2051050" y="5580063"/>
            <a:ext cx="433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2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5" name="文字方塊 12"/>
          <p:cNvSpPr txBox="1">
            <a:spLocks noChangeArrowheads="1"/>
          </p:cNvSpPr>
          <p:nvPr/>
        </p:nvSpPr>
        <p:spPr bwMode="auto">
          <a:xfrm>
            <a:off x="2484438" y="55800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3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6" name="文字方塊 13"/>
          <p:cNvSpPr txBox="1">
            <a:spLocks noChangeArrowheads="1"/>
          </p:cNvSpPr>
          <p:nvPr/>
        </p:nvSpPr>
        <p:spPr bwMode="auto">
          <a:xfrm>
            <a:off x="971550" y="48593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1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7" name="文字方塊 14"/>
          <p:cNvSpPr txBox="1">
            <a:spLocks noChangeArrowheads="1"/>
          </p:cNvSpPr>
          <p:nvPr/>
        </p:nvSpPr>
        <p:spPr bwMode="auto">
          <a:xfrm>
            <a:off x="971550" y="44275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2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8" name="文字方塊 15"/>
          <p:cNvSpPr txBox="1">
            <a:spLocks noChangeArrowheads="1"/>
          </p:cNvSpPr>
          <p:nvPr/>
        </p:nvSpPr>
        <p:spPr bwMode="auto">
          <a:xfrm>
            <a:off x="971550" y="39957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3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9" name="文字方塊 16"/>
          <p:cNvSpPr txBox="1">
            <a:spLocks noChangeArrowheads="1"/>
          </p:cNvSpPr>
          <p:nvPr/>
        </p:nvSpPr>
        <p:spPr bwMode="auto">
          <a:xfrm>
            <a:off x="971550" y="35639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4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90" name="文字方塊 17"/>
          <p:cNvSpPr txBox="1">
            <a:spLocks noChangeArrowheads="1"/>
          </p:cNvSpPr>
          <p:nvPr/>
        </p:nvSpPr>
        <p:spPr bwMode="auto">
          <a:xfrm>
            <a:off x="971550" y="3132138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5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1763713" y="54451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1763713" y="50133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1763713" y="45815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1763713" y="41497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21955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26273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1763713" y="37163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1763713" y="32845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21955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2195513" y="50133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2195513" y="45815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2195513" y="41497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2195513" y="37163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195513" y="32845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26273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橢圓 37"/>
          <p:cNvSpPr/>
          <p:nvPr/>
        </p:nvSpPr>
        <p:spPr>
          <a:xfrm>
            <a:off x="2627313" y="50133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2627313" y="45815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橢圓 39"/>
          <p:cNvSpPr/>
          <p:nvPr/>
        </p:nvSpPr>
        <p:spPr>
          <a:xfrm>
            <a:off x="2627313" y="41497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橢圓 40"/>
          <p:cNvSpPr/>
          <p:nvPr/>
        </p:nvSpPr>
        <p:spPr>
          <a:xfrm>
            <a:off x="2627313" y="37163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2627313" y="32845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3" name="橢圓 42"/>
          <p:cNvSpPr/>
          <p:nvPr/>
        </p:nvSpPr>
        <p:spPr>
          <a:xfrm>
            <a:off x="1763713" y="4581525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" name="橢圓 43"/>
          <p:cNvSpPr/>
          <p:nvPr/>
        </p:nvSpPr>
        <p:spPr>
          <a:xfrm>
            <a:off x="2627313" y="3284538"/>
            <a:ext cx="73025" cy="730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613" name="文字方塊 45"/>
          <p:cNvSpPr txBox="1">
            <a:spLocks noChangeArrowheads="1"/>
          </p:cNvSpPr>
          <p:nvPr/>
        </p:nvSpPr>
        <p:spPr bwMode="auto">
          <a:xfrm>
            <a:off x="2771775" y="3068638"/>
            <a:ext cx="1439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376092"/>
                </a:solidFill>
                <a:latin typeface="Arial" charset="0"/>
              </a:rPr>
              <a:t>x</a:t>
            </a:r>
            <a:r>
              <a:rPr lang="en-US" altLang="zh-TW" sz="1800" b="1" i="1" baseline="-25000">
                <a:solidFill>
                  <a:srgbClr val="376092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376092"/>
                </a:solidFill>
                <a:latin typeface="Arial" charset="0"/>
              </a:rPr>
              <a:t> (3, 5)</a:t>
            </a:r>
            <a:endParaRPr lang="zh-TW" altLang="en-US" sz="1800" b="1">
              <a:solidFill>
                <a:srgbClr val="376092"/>
              </a:solidFill>
              <a:latin typeface="Arial" charset="0"/>
            </a:endParaRPr>
          </a:p>
        </p:txBody>
      </p:sp>
      <p:cxnSp>
        <p:nvCxnSpPr>
          <p:cNvPr id="47" name="直線單箭頭接點 46"/>
          <p:cNvCxnSpPr>
            <a:stCxn id="43" idx="4"/>
            <a:endCxn id="19" idx="0"/>
          </p:cNvCxnSpPr>
          <p:nvPr/>
        </p:nvCxnSpPr>
        <p:spPr>
          <a:xfrm rot="5400000">
            <a:off x="1403350" y="5049838"/>
            <a:ext cx="792163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44" idx="4"/>
            <a:endCxn id="37" idx="0"/>
          </p:cNvCxnSpPr>
          <p:nvPr/>
        </p:nvCxnSpPr>
        <p:spPr>
          <a:xfrm rot="5400000">
            <a:off x="1618457" y="4401344"/>
            <a:ext cx="2089150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橢圓 64"/>
          <p:cNvSpPr/>
          <p:nvPr/>
        </p:nvSpPr>
        <p:spPr>
          <a:xfrm>
            <a:off x="1331913" y="54451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1331913" y="50133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1331913" y="45815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1331913" y="41497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1331913" y="37163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1331913" y="32845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1" name="直線單箭頭接點 70"/>
          <p:cNvCxnSpPr>
            <a:stCxn id="67" idx="6"/>
            <a:endCxn id="43" idx="2"/>
          </p:cNvCxnSpPr>
          <p:nvPr/>
        </p:nvCxnSpPr>
        <p:spPr>
          <a:xfrm>
            <a:off x="1403350" y="4616450"/>
            <a:ext cx="360363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0" idx="6"/>
            <a:endCxn id="44" idx="2"/>
          </p:cNvCxnSpPr>
          <p:nvPr/>
        </p:nvCxnSpPr>
        <p:spPr>
          <a:xfrm>
            <a:off x="1403350" y="3321050"/>
            <a:ext cx="1223963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單箭頭接點 77"/>
          <p:cNvCxnSpPr>
            <a:stCxn id="44" idx="3"/>
            <a:endCxn id="43" idx="7"/>
          </p:cNvCxnSpPr>
          <p:nvPr/>
        </p:nvCxnSpPr>
        <p:spPr>
          <a:xfrm rot="5400000">
            <a:off x="1609725" y="3562350"/>
            <a:ext cx="1244600" cy="812800"/>
          </a:xfrm>
          <a:prstGeom prst="straightConnector1">
            <a:avLst/>
          </a:prstGeom>
          <a:ln w="19050">
            <a:solidFill>
              <a:srgbClr val="C0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>
            <a:stCxn id="43" idx="6"/>
            <a:endCxn id="39" idx="2"/>
          </p:cNvCxnSpPr>
          <p:nvPr/>
        </p:nvCxnSpPr>
        <p:spPr>
          <a:xfrm>
            <a:off x="1835150" y="4616450"/>
            <a:ext cx="792163" cy="158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44" idx="4"/>
            <a:endCxn id="39" idx="0"/>
          </p:cNvCxnSpPr>
          <p:nvPr/>
        </p:nvCxnSpPr>
        <p:spPr>
          <a:xfrm rot="5400000">
            <a:off x="2051051" y="3968750"/>
            <a:ext cx="1223962" cy="158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字方塊 88"/>
          <p:cNvSpPr txBox="1">
            <a:spLocks noChangeArrowheads="1"/>
          </p:cNvSpPr>
          <p:nvPr/>
        </p:nvSpPr>
        <p:spPr bwMode="auto">
          <a:xfrm>
            <a:off x="2124075" y="4437063"/>
            <a:ext cx="287338" cy="369887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00B050"/>
                </a:solidFill>
                <a:latin typeface="Arial" charset="0"/>
              </a:rPr>
              <a:t>2</a:t>
            </a:r>
            <a:endParaRPr lang="zh-TW" altLang="en-US" sz="1800" b="1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4628" name="文字方塊 44"/>
          <p:cNvSpPr txBox="1">
            <a:spLocks noChangeArrowheads="1"/>
          </p:cNvSpPr>
          <p:nvPr/>
        </p:nvSpPr>
        <p:spPr bwMode="auto">
          <a:xfrm>
            <a:off x="1619250" y="4643438"/>
            <a:ext cx="1439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(1, 2)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90" name="文字方塊 89"/>
          <p:cNvSpPr txBox="1">
            <a:spLocks noChangeArrowheads="1"/>
          </p:cNvSpPr>
          <p:nvPr/>
        </p:nvSpPr>
        <p:spPr bwMode="auto">
          <a:xfrm>
            <a:off x="2555875" y="3860800"/>
            <a:ext cx="287338" cy="369888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00B050"/>
                </a:solidFill>
                <a:latin typeface="Arial" charset="0"/>
              </a:rPr>
              <a:t>3</a:t>
            </a:r>
            <a:endParaRPr lang="zh-TW" altLang="en-US" sz="1800" b="1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91" name="文字方塊 90"/>
          <p:cNvSpPr txBox="1">
            <a:spLocks noChangeArrowheads="1"/>
          </p:cNvSpPr>
          <p:nvPr/>
        </p:nvSpPr>
        <p:spPr bwMode="auto">
          <a:xfrm>
            <a:off x="1835150" y="3860800"/>
            <a:ext cx="649288" cy="369888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C00000"/>
                </a:solidFill>
                <a:latin typeface="Arial" charset="0"/>
              </a:rPr>
              <a:t>3.61</a:t>
            </a:r>
            <a:endParaRPr lang="zh-TW" altLang="en-US" sz="1800" b="1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2" name="文字方塊 91"/>
          <p:cNvSpPr txBox="1">
            <a:spLocks noChangeArrowheads="1"/>
          </p:cNvSpPr>
          <p:nvPr/>
        </p:nvSpPr>
        <p:spPr bwMode="auto">
          <a:xfrm>
            <a:off x="5364163" y="2349500"/>
            <a:ext cx="3384550" cy="2308225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Euclidean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((3-1)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(5-2)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  <a:br>
              <a:rPr lang="en-US" altLang="zh-TW" sz="2400">
                <a:solidFill>
                  <a:srgbClr val="C00000"/>
                </a:solidFill>
                <a:latin typeface="Arial" charset="0"/>
              </a:rPr>
            </a:b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(2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+ 3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(4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+ 9)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(13)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3.61</a:t>
            </a:r>
            <a:endParaRPr lang="en-US" altLang="zh-TW" sz="2400" baseline="300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3" name="文字方塊 92"/>
          <p:cNvSpPr txBox="1">
            <a:spLocks noChangeArrowheads="1"/>
          </p:cNvSpPr>
          <p:nvPr/>
        </p:nvSpPr>
        <p:spPr bwMode="auto">
          <a:xfrm>
            <a:off x="5435600" y="4797425"/>
            <a:ext cx="3384550" cy="1570038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Manhattan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= (3-1) + (5-2)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= 2 + 3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= 5</a:t>
            </a:r>
          </a:p>
        </p:txBody>
      </p:sp>
    </p:spTree>
    <p:extLst>
      <p:ext uri="{BB962C8B-B14F-4D97-AF65-F5344CB8AC3E}">
        <p14:creationId xmlns:p14="http://schemas.microsoft.com/office/powerpoint/2010/main" val="60349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188913"/>
            <a:ext cx="8705850" cy="792162"/>
          </a:xfrm>
        </p:spPr>
        <p:txBody>
          <a:bodyPr/>
          <a:lstStyle/>
          <a:p>
            <a:r>
              <a:rPr lang="en-US" altLang="ko-KR">
                <a:solidFill>
                  <a:schemeClr val="accent1"/>
                </a:solidFill>
                <a:latin typeface="Calibri" charset="0"/>
                <a:ea typeface="Gulim" charset="-127"/>
              </a:rPr>
              <a:t>The </a:t>
            </a:r>
            <a:r>
              <a:rPr lang="en-US" altLang="ko-KR" i="1">
                <a:solidFill>
                  <a:schemeClr val="accent1"/>
                </a:solidFill>
                <a:latin typeface="Calibri" charset="0"/>
                <a:ea typeface="Gulim" charset="-127"/>
              </a:rPr>
              <a:t>K-Means</a:t>
            </a:r>
            <a:r>
              <a:rPr lang="en-US" altLang="ko-KR">
                <a:solidFill>
                  <a:schemeClr val="accent1"/>
                </a:solidFill>
                <a:latin typeface="Calibri" charset="0"/>
                <a:ea typeface="Gulim" charset="-127"/>
              </a:rPr>
              <a:t> Clustering Method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53400" cy="647700"/>
          </a:xfrm>
        </p:spPr>
        <p:txBody>
          <a:bodyPr/>
          <a:lstStyle/>
          <a:p>
            <a:r>
              <a:rPr lang="en-US" altLang="ko-KR">
                <a:solidFill>
                  <a:srgbClr val="000000"/>
                </a:solidFill>
                <a:latin typeface="Calibri" charset="0"/>
                <a:ea typeface="Gulim" charset="-127"/>
              </a:rPr>
              <a:t>Example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200400" y="1981200"/>
            <a:ext cx="2047875" cy="1870075"/>
            <a:chOff x="528" y="240"/>
            <a:chExt cx="1919" cy="1702"/>
          </a:xfrm>
        </p:grpSpPr>
        <p:graphicFrame>
          <p:nvGraphicFramePr>
            <p:cNvPr id="25793" name="Object 4"/>
            <p:cNvGraphicFramePr>
              <a:graphicFrameLocks noChangeAspect="1"/>
            </p:cNvGraphicFramePr>
            <p:nvPr/>
          </p:nvGraphicFramePr>
          <p:xfrm>
            <a:off x="528" y="240"/>
            <a:ext cx="1919" cy="17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Worksheet" r:id="rId3" imgW="3047902" imgH="2648048" progId="Excel.Sheet.8">
                    <p:embed/>
                  </p:oleObj>
                </mc:Choice>
                <mc:Fallback>
                  <p:oleObj name="Worksheet" r:id="rId3" imgW="3047902" imgH="2648048" progId="Excel.Sheet.8">
                    <p:embed/>
                    <p:pic>
                      <p:nvPicPr>
                        <p:cNvPr id="25793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40"/>
                          <a:ext cx="1919" cy="17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107763" dir="189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794" name="Freeform 6"/>
            <p:cNvSpPr>
              <a:spLocks/>
            </p:cNvSpPr>
            <p:nvPr/>
          </p:nvSpPr>
          <p:spPr bwMode="auto">
            <a:xfrm>
              <a:off x="1008" y="557"/>
              <a:ext cx="852" cy="1260"/>
            </a:xfrm>
            <a:custGeom>
              <a:avLst/>
              <a:gdLst>
                <a:gd name="T0" fmla="*/ 518 w 852"/>
                <a:gd name="T1" fmla="*/ 280 h 1260"/>
                <a:gd name="T2" fmla="*/ 392 w 852"/>
                <a:gd name="T3" fmla="*/ 36 h 1260"/>
                <a:gd name="T4" fmla="*/ 237 w 852"/>
                <a:gd name="T5" fmla="*/ 21 h 1260"/>
                <a:gd name="T6" fmla="*/ 133 w 852"/>
                <a:gd name="T7" fmla="*/ 73 h 1260"/>
                <a:gd name="T8" fmla="*/ 0 w 852"/>
                <a:gd name="T9" fmla="*/ 369 h 1260"/>
                <a:gd name="T10" fmla="*/ 44 w 852"/>
                <a:gd name="T11" fmla="*/ 688 h 1260"/>
                <a:gd name="T12" fmla="*/ 362 w 852"/>
                <a:gd name="T13" fmla="*/ 1117 h 1260"/>
                <a:gd name="T14" fmla="*/ 429 w 852"/>
                <a:gd name="T15" fmla="*/ 1139 h 1260"/>
                <a:gd name="T16" fmla="*/ 451 w 852"/>
                <a:gd name="T17" fmla="*/ 1154 h 1260"/>
                <a:gd name="T18" fmla="*/ 525 w 852"/>
                <a:gd name="T19" fmla="*/ 1176 h 1260"/>
                <a:gd name="T20" fmla="*/ 622 w 852"/>
                <a:gd name="T21" fmla="*/ 1228 h 1260"/>
                <a:gd name="T22" fmla="*/ 792 w 852"/>
                <a:gd name="T23" fmla="*/ 1243 h 1260"/>
                <a:gd name="T24" fmla="*/ 785 w 852"/>
                <a:gd name="T25" fmla="*/ 1021 h 1260"/>
                <a:gd name="T26" fmla="*/ 748 w 852"/>
                <a:gd name="T27" fmla="*/ 954 h 1260"/>
                <a:gd name="T28" fmla="*/ 688 w 852"/>
                <a:gd name="T29" fmla="*/ 858 h 1260"/>
                <a:gd name="T30" fmla="*/ 622 w 852"/>
                <a:gd name="T31" fmla="*/ 762 h 1260"/>
                <a:gd name="T32" fmla="*/ 607 w 852"/>
                <a:gd name="T33" fmla="*/ 732 h 1260"/>
                <a:gd name="T34" fmla="*/ 592 w 852"/>
                <a:gd name="T35" fmla="*/ 710 h 1260"/>
                <a:gd name="T36" fmla="*/ 555 w 852"/>
                <a:gd name="T37" fmla="*/ 643 h 1260"/>
                <a:gd name="T38" fmla="*/ 540 w 852"/>
                <a:gd name="T39" fmla="*/ 621 h 1260"/>
                <a:gd name="T40" fmla="*/ 518 w 852"/>
                <a:gd name="T41" fmla="*/ 280 h 1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2"/>
                <a:gd name="T64" fmla="*/ 0 h 1260"/>
                <a:gd name="T65" fmla="*/ 852 w 852"/>
                <a:gd name="T66" fmla="*/ 1260 h 12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795" name="Freeform 7"/>
            <p:cNvSpPr>
              <a:spLocks/>
            </p:cNvSpPr>
            <p:nvPr/>
          </p:nvSpPr>
          <p:spPr bwMode="auto">
            <a:xfrm>
              <a:off x="1587" y="889"/>
              <a:ext cx="768" cy="630"/>
            </a:xfrm>
            <a:custGeom>
              <a:avLst/>
              <a:gdLst>
                <a:gd name="T0" fmla="*/ 183 w 768"/>
                <a:gd name="T1" fmla="*/ 67 h 630"/>
                <a:gd name="T2" fmla="*/ 72 w 768"/>
                <a:gd name="T3" fmla="*/ 74 h 630"/>
                <a:gd name="T4" fmla="*/ 5 w 768"/>
                <a:gd name="T5" fmla="*/ 170 h 630"/>
                <a:gd name="T6" fmla="*/ 13 w 768"/>
                <a:gd name="T7" fmla="*/ 311 h 630"/>
                <a:gd name="T8" fmla="*/ 57 w 768"/>
                <a:gd name="T9" fmla="*/ 356 h 630"/>
                <a:gd name="T10" fmla="*/ 109 w 768"/>
                <a:gd name="T11" fmla="*/ 415 h 630"/>
                <a:gd name="T12" fmla="*/ 235 w 768"/>
                <a:gd name="T13" fmla="*/ 548 h 630"/>
                <a:gd name="T14" fmla="*/ 257 w 768"/>
                <a:gd name="T15" fmla="*/ 570 h 630"/>
                <a:gd name="T16" fmla="*/ 331 w 768"/>
                <a:gd name="T17" fmla="*/ 593 h 630"/>
                <a:gd name="T18" fmla="*/ 450 w 768"/>
                <a:gd name="T19" fmla="*/ 630 h 630"/>
                <a:gd name="T20" fmla="*/ 598 w 768"/>
                <a:gd name="T21" fmla="*/ 607 h 630"/>
                <a:gd name="T22" fmla="*/ 657 w 768"/>
                <a:gd name="T23" fmla="*/ 585 h 630"/>
                <a:gd name="T24" fmla="*/ 687 w 768"/>
                <a:gd name="T25" fmla="*/ 533 h 630"/>
                <a:gd name="T26" fmla="*/ 717 w 768"/>
                <a:gd name="T27" fmla="*/ 474 h 630"/>
                <a:gd name="T28" fmla="*/ 724 w 768"/>
                <a:gd name="T29" fmla="*/ 437 h 630"/>
                <a:gd name="T30" fmla="*/ 739 w 768"/>
                <a:gd name="T31" fmla="*/ 415 h 630"/>
                <a:gd name="T32" fmla="*/ 768 w 768"/>
                <a:gd name="T33" fmla="*/ 296 h 630"/>
                <a:gd name="T34" fmla="*/ 761 w 768"/>
                <a:gd name="T35" fmla="*/ 178 h 630"/>
                <a:gd name="T36" fmla="*/ 724 w 768"/>
                <a:gd name="T37" fmla="*/ 111 h 630"/>
                <a:gd name="T38" fmla="*/ 465 w 768"/>
                <a:gd name="T39" fmla="*/ 0 h 630"/>
                <a:gd name="T40" fmla="*/ 205 w 768"/>
                <a:gd name="T41" fmla="*/ 30 h 630"/>
                <a:gd name="T42" fmla="*/ 183 w 768"/>
                <a:gd name="T43" fmla="*/ 67 h 6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8"/>
                <a:gd name="T67" fmla="*/ 0 h 630"/>
                <a:gd name="T68" fmla="*/ 768 w 768"/>
                <a:gd name="T69" fmla="*/ 630 h 6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6578600" y="2008188"/>
            <a:ext cx="2222500" cy="1990725"/>
            <a:chOff x="4144" y="1265"/>
            <a:chExt cx="1400" cy="1254"/>
          </a:xfrm>
        </p:grpSpPr>
        <p:sp>
          <p:nvSpPr>
            <p:cNvPr id="25709" name="Rectangle 9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10" name="Rectangle 10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11" name="Line 11"/>
            <p:cNvSpPr>
              <a:spLocks noChangeShapeType="1"/>
            </p:cNvSpPr>
            <p:nvPr/>
          </p:nvSpPr>
          <p:spPr bwMode="auto">
            <a:xfrm>
              <a:off x="4278" y="226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Line 12"/>
            <p:cNvSpPr>
              <a:spLocks noChangeShapeType="1"/>
            </p:cNvSpPr>
            <p:nvPr/>
          </p:nvSpPr>
          <p:spPr bwMode="auto">
            <a:xfrm>
              <a:off x="4278" y="2163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Line 13"/>
            <p:cNvSpPr>
              <a:spLocks noChangeShapeType="1"/>
            </p:cNvSpPr>
            <p:nvPr/>
          </p:nvSpPr>
          <p:spPr bwMode="auto">
            <a:xfrm>
              <a:off x="4278" y="2061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Line 14"/>
            <p:cNvSpPr>
              <a:spLocks noChangeShapeType="1"/>
            </p:cNvSpPr>
            <p:nvPr/>
          </p:nvSpPr>
          <p:spPr bwMode="auto">
            <a:xfrm>
              <a:off x="4278" y="19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Line 15"/>
            <p:cNvSpPr>
              <a:spLocks noChangeShapeType="1"/>
            </p:cNvSpPr>
            <p:nvPr/>
          </p:nvSpPr>
          <p:spPr bwMode="auto">
            <a:xfrm>
              <a:off x="4278" y="1858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Line 16"/>
            <p:cNvSpPr>
              <a:spLocks noChangeShapeType="1"/>
            </p:cNvSpPr>
            <p:nvPr/>
          </p:nvSpPr>
          <p:spPr bwMode="auto">
            <a:xfrm>
              <a:off x="4278" y="17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Line 17"/>
            <p:cNvSpPr>
              <a:spLocks noChangeShapeType="1"/>
            </p:cNvSpPr>
            <p:nvPr/>
          </p:nvSpPr>
          <p:spPr bwMode="auto">
            <a:xfrm>
              <a:off x="4278" y="1659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Line 18"/>
            <p:cNvSpPr>
              <a:spLocks noChangeShapeType="1"/>
            </p:cNvSpPr>
            <p:nvPr/>
          </p:nvSpPr>
          <p:spPr bwMode="auto">
            <a:xfrm>
              <a:off x="4278" y="1557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Line 19"/>
            <p:cNvSpPr>
              <a:spLocks noChangeShapeType="1"/>
            </p:cNvSpPr>
            <p:nvPr/>
          </p:nvSpPr>
          <p:spPr bwMode="auto">
            <a:xfrm>
              <a:off x="4278" y="145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Line 20"/>
            <p:cNvSpPr>
              <a:spLocks noChangeShapeType="1"/>
            </p:cNvSpPr>
            <p:nvPr/>
          </p:nvSpPr>
          <p:spPr bwMode="auto">
            <a:xfrm>
              <a:off x="4278" y="135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Line 21"/>
            <p:cNvSpPr>
              <a:spLocks noChangeShapeType="1"/>
            </p:cNvSpPr>
            <p:nvPr/>
          </p:nvSpPr>
          <p:spPr bwMode="auto">
            <a:xfrm>
              <a:off x="439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Line 22"/>
            <p:cNvSpPr>
              <a:spLocks noChangeShapeType="1"/>
            </p:cNvSpPr>
            <p:nvPr/>
          </p:nvSpPr>
          <p:spPr bwMode="auto">
            <a:xfrm>
              <a:off x="4516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Line 23"/>
            <p:cNvSpPr>
              <a:spLocks noChangeShapeType="1"/>
            </p:cNvSpPr>
            <p:nvPr/>
          </p:nvSpPr>
          <p:spPr bwMode="auto">
            <a:xfrm>
              <a:off x="463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Line 24"/>
            <p:cNvSpPr>
              <a:spLocks noChangeShapeType="1"/>
            </p:cNvSpPr>
            <p:nvPr/>
          </p:nvSpPr>
          <p:spPr bwMode="auto">
            <a:xfrm>
              <a:off x="475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Line 25"/>
            <p:cNvSpPr>
              <a:spLocks noChangeShapeType="1"/>
            </p:cNvSpPr>
            <p:nvPr/>
          </p:nvSpPr>
          <p:spPr bwMode="auto">
            <a:xfrm>
              <a:off x="488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Line 26"/>
            <p:cNvSpPr>
              <a:spLocks noChangeShapeType="1"/>
            </p:cNvSpPr>
            <p:nvPr/>
          </p:nvSpPr>
          <p:spPr bwMode="auto">
            <a:xfrm>
              <a:off x="499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Line 27"/>
            <p:cNvSpPr>
              <a:spLocks noChangeShapeType="1"/>
            </p:cNvSpPr>
            <p:nvPr/>
          </p:nvSpPr>
          <p:spPr bwMode="auto">
            <a:xfrm>
              <a:off x="511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Line 28"/>
            <p:cNvSpPr>
              <a:spLocks noChangeShapeType="1"/>
            </p:cNvSpPr>
            <p:nvPr/>
          </p:nvSpPr>
          <p:spPr bwMode="auto">
            <a:xfrm>
              <a:off x="524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Line 29"/>
            <p:cNvSpPr>
              <a:spLocks noChangeShapeType="1"/>
            </p:cNvSpPr>
            <p:nvPr/>
          </p:nvSpPr>
          <p:spPr bwMode="auto">
            <a:xfrm>
              <a:off x="535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Line 30"/>
            <p:cNvSpPr>
              <a:spLocks noChangeShapeType="1"/>
            </p:cNvSpPr>
            <p:nvPr/>
          </p:nvSpPr>
          <p:spPr bwMode="auto">
            <a:xfrm>
              <a:off x="547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Rectangle 31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32" name="Line 32"/>
            <p:cNvSpPr>
              <a:spLocks noChangeShapeType="1"/>
            </p:cNvSpPr>
            <p:nvPr/>
          </p:nvSpPr>
          <p:spPr bwMode="auto">
            <a:xfrm>
              <a:off x="427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Line 33"/>
            <p:cNvSpPr>
              <a:spLocks noChangeShapeType="1"/>
            </p:cNvSpPr>
            <p:nvPr/>
          </p:nvSpPr>
          <p:spPr bwMode="auto">
            <a:xfrm>
              <a:off x="4266" y="23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Line 34"/>
            <p:cNvSpPr>
              <a:spLocks noChangeShapeType="1"/>
            </p:cNvSpPr>
            <p:nvPr/>
          </p:nvSpPr>
          <p:spPr bwMode="auto">
            <a:xfrm>
              <a:off x="4266" y="22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Line 35"/>
            <p:cNvSpPr>
              <a:spLocks noChangeShapeType="1"/>
            </p:cNvSpPr>
            <p:nvPr/>
          </p:nvSpPr>
          <p:spPr bwMode="auto">
            <a:xfrm>
              <a:off x="4266" y="216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Line 36"/>
            <p:cNvSpPr>
              <a:spLocks noChangeShapeType="1"/>
            </p:cNvSpPr>
            <p:nvPr/>
          </p:nvSpPr>
          <p:spPr bwMode="auto">
            <a:xfrm>
              <a:off x="4266" y="206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Line 37"/>
            <p:cNvSpPr>
              <a:spLocks noChangeShapeType="1"/>
            </p:cNvSpPr>
            <p:nvPr/>
          </p:nvSpPr>
          <p:spPr bwMode="auto">
            <a:xfrm>
              <a:off x="4266" y="19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Line 38"/>
            <p:cNvSpPr>
              <a:spLocks noChangeShapeType="1"/>
            </p:cNvSpPr>
            <p:nvPr/>
          </p:nvSpPr>
          <p:spPr bwMode="auto">
            <a:xfrm>
              <a:off x="4266" y="18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Line 39"/>
            <p:cNvSpPr>
              <a:spLocks noChangeShapeType="1"/>
            </p:cNvSpPr>
            <p:nvPr/>
          </p:nvSpPr>
          <p:spPr bwMode="auto">
            <a:xfrm>
              <a:off x="4266" y="17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Line 40"/>
            <p:cNvSpPr>
              <a:spLocks noChangeShapeType="1"/>
            </p:cNvSpPr>
            <p:nvPr/>
          </p:nvSpPr>
          <p:spPr bwMode="auto">
            <a:xfrm>
              <a:off x="4266" y="165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Line 41"/>
            <p:cNvSpPr>
              <a:spLocks noChangeShapeType="1"/>
            </p:cNvSpPr>
            <p:nvPr/>
          </p:nvSpPr>
          <p:spPr bwMode="auto">
            <a:xfrm>
              <a:off x="4266" y="155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2" name="Line 42"/>
            <p:cNvSpPr>
              <a:spLocks noChangeShapeType="1"/>
            </p:cNvSpPr>
            <p:nvPr/>
          </p:nvSpPr>
          <p:spPr bwMode="auto">
            <a:xfrm>
              <a:off x="4266" y="1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Line 43"/>
            <p:cNvSpPr>
              <a:spLocks noChangeShapeType="1"/>
            </p:cNvSpPr>
            <p:nvPr/>
          </p:nvSpPr>
          <p:spPr bwMode="auto">
            <a:xfrm>
              <a:off x="4266" y="1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Line 44"/>
            <p:cNvSpPr>
              <a:spLocks noChangeShapeType="1"/>
            </p:cNvSpPr>
            <p:nvPr/>
          </p:nvSpPr>
          <p:spPr bwMode="auto">
            <a:xfrm>
              <a:off x="4278" y="236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Line 45"/>
            <p:cNvSpPr>
              <a:spLocks noChangeShapeType="1"/>
            </p:cNvSpPr>
            <p:nvPr/>
          </p:nvSpPr>
          <p:spPr bwMode="auto">
            <a:xfrm flipV="1">
              <a:off x="427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Line 46"/>
            <p:cNvSpPr>
              <a:spLocks noChangeShapeType="1"/>
            </p:cNvSpPr>
            <p:nvPr/>
          </p:nvSpPr>
          <p:spPr bwMode="auto">
            <a:xfrm flipV="1">
              <a:off x="439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Line 47"/>
            <p:cNvSpPr>
              <a:spLocks noChangeShapeType="1"/>
            </p:cNvSpPr>
            <p:nvPr/>
          </p:nvSpPr>
          <p:spPr bwMode="auto">
            <a:xfrm flipV="1">
              <a:off x="4516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Line 48"/>
            <p:cNvSpPr>
              <a:spLocks noChangeShapeType="1"/>
            </p:cNvSpPr>
            <p:nvPr/>
          </p:nvSpPr>
          <p:spPr bwMode="auto">
            <a:xfrm flipV="1">
              <a:off x="463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Line 49"/>
            <p:cNvSpPr>
              <a:spLocks noChangeShapeType="1"/>
            </p:cNvSpPr>
            <p:nvPr/>
          </p:nvSpPr>
          <p:spPr bwMode="auto">
            <a:xfrm flipV="1">
              <a:off x="475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Line 50"/>
            <p:cNvSpPr>
              <a:spLocks noChangeShapeType="1"/>
            </p:cNvSpPr>
            <p:nvPr/>
          </p:nvSpPr>
          <p:spPr bwMode="auto">
            <a:xfrm flipV="1">
              <a:off x="488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Line 51"/>
            <p:cNvSpPr>
              <a:spLocks noChangeShapeType="1"/>
            </p:cNvSpPr>
            <p:nvPr/>
          </p:nvSpPr>
          <p:spPr bwMode="auto">
            <a:xfrm flipV="1">
              <a:off x="499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Line 52"/>
            <p:cNvSpPr>
              <a:spLocks noChangeShapeType="1"/>
            </p:cNvSpPr>
            <p:nvPr/>
          </p:nvSpPr>
          <p:spPr bwMode="auto">
            <a:xfrm flipV="1">
              <a:off x="511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Line 53"/>
            <p:cNvSpPr>
              <a:spLocks noChangeShapeType="1"/>
            </p:cNvSpPr>
            <p:nvPr/>
          </p:nvSpPr>
          <p:spPr bwMode="auto">
            <a:xfrm flipV="1">
              <a:off x="524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Line 54"/>
            <p:cNvSpPr>
              <a:spLocks noChangeShapeType="1"/>
            </p:cNvSpPr>
            <p:nvPr/>
          </p:nvSpPr>
          <p:spPr bwMode="auto">
            <a:xfrm flipV="1">
              <a:off x="535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Line 55"/>
            <p:cNvSpPr>
              <a:spLocks noChangeShapeType="1"/>
            </p:cNvSpPr>
            <p:nvPr/>
          </p:nvSpPr>
          <p:spPr bwMode="auto">
            <a:xfrm flipV="1">
              <a:off x="547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Freeform 56"/>
            <p:cNvSpPr>
              <a:spLocks/>
            </p:cNvSpPr>
            <p:nvPr/>
          </p:nvSpPr>
          <p:spPr bwMode="auto">
            <a:xfrm>
              <a:off x="4609" y="1930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30 h 59"/>
                <a:gd name="T4" fmla="*/ 29 w 57"/>
                <a:gd name="T5" fmla="*/ 59 h 59"/>
                <a:gd name="T6" fmla="*/ 0 w 57"/>
                <a:gd name="T7" fmla="*/ 30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30"/>
                  </a:lnTo>
                  <a:lnTo>
                    <a:pt x="29" y="59"/>
                  </a:lnTo>
                  <a:lnTo>
                    <a:pt x="0" y="3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Freeform 57"/>
            <p:cNvSpPr>
              <a:spLocks/>
            </p:cNvSpPr>
            <p:nvPr/>
          </p:nvSpPr>
          <p:spPr bwMode="auto">
            <a:xfrm>
              <a:off x="4609" y="1731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Freeform 58"/>
            <p:cNvSpPr>
              <a:spLocks/>
            </p:cNvSpPr>
            <p:nvPr/>
          </p:nvSpPr>
          <p:spPr bwMode="auto">
            <a:xfrm>
              <a:off x="5091" y="2032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29 h 59"/>
                <a:gd name="T4" fmla="*/ 28 w 56"/>
                <a:gd name="T5" fmla="*/ 59 h 59"/>
                <a:gd name="T6" fmla="*/ 0 w 56"/>
                <a:gd name="T7" fmla="*/ 29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Freeform 59"/>
            <p:cNvSpPr>
              <a:spLocks/>
            </p:cNvSpPr>
            <p:nvPr/>
          </p:nvSpPr>
          <p:spPr bwMode="auto">
            <a:xfrm>
              <a:off x="4731" y="1629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60"/>
            <p:cNvSpPr>
              <a:spLocks/>
            </p:cNvSpPr>
            <p:nvPr/>
          </p:nvSpPr>
          <p:spPr bwMode="auto">
            <a:xfrm>
              <a:off x="4609" y="1528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61"/>
            <p:cNvSpPr>
              <a:spLocks/>
            </p:cNvSpPr>
            <p:nvPr/>
          </p:nvSpPr>
          <p:spPr bwMode="auto">
            <a:xfrm>
              <a:off x="521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0"/>
                <a:gd name="T17" fmla="*/ 57 w 5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62"/>
            <p:cNvSpPr>
              <a:spLocks/>
            </p:cNvSpPr>
            <p:nvPr/>
          </p:nvSpPr>
          <p:spPr bwMode="auto">
            <a:xfrm>
              <a:off x="4731" y="1832"/>
              <a:ext cx="56" cy="60"/>
            </a:xfrm>
            <a:custGeom>
              <a:avLst/>
              <a:gdLst>
                <a:gd name="T0" fmla="*/ 28 w 56"/>
                <a:gd name="T1" fmla="*/ 0 h 60"/>
                <a:gd name="T2" fmla="*/ 56 w 56"/>
                <a:gd name="T3" fmla="*/ 30 h 60"/>
                <a:gd name="T4" fmla="*/ 28 w 56"/>
                <a:gd name="T5" fmla="*/ 60 h 60"/>
                <a:gd name="T6" fmla="*/ 0 w 56"/>
                <a:gd name="T7" fmla="*/ 30 h 60"/>
                <a:gd name="T8" fmla="*/ 28 w 56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0"/>
                <a:gd name="T17" fmla="*/ 56 w 56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0">
                  <a:moveTo>
                    <a:pt x="28" y="0"/>
                  </a:moveTo>
                  <a:lnTo>
                    <a:pt x="56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63"/>
            <p:cNvSpPr>
              <a:spLocks/>
            </p:cNvSpPr>
            <p:nvPr/>
          </p:nvSpPr>
          <p:spPr bwMode="auto">
            <a:xfrm>
              <a:off x="4852" y="2235"/>
              <a:ext cx="57" cy="59"/>
            </a:xfrm>
            <a:custGeom>
              <a:avLst/>
              <a:gdLst>
                <a:gd name="T0" fmla="*/ 28 w 57"/>
                <a:gd name="T1" fmla="*/ 0 h 59"/>
                <a:gd name="T2" fmla="*/ 57 w 57"/>
                <a:gd name="T3" fmla="*/ 29 h 59"/>
                <a:gd name="T4" fmla="*/ 28 w 57"/>
                <a:gd name="T5" fmla="*/ 59 h 59"/>
                <a:gd name="T6" fmla="*/ 0 w 57"/>
                <a:gd name="T7" fmla="*/ 29 h 59"/>
                <a:gd name="T8" fmla="*/ 28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8" y="0"/>
                  </a:moveTo>
                  <a:lnTo>
                    <a:pt x="57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64"/>
            <p:cNvSpPr>
              <a:spLocks/>
            </p:cNvSpPr>
            <p:nvPr/>
          </p:nvSpPr>
          <p:spPr bwMode="auto">
            <a:xfrm>
              <a:off x="5091" y="1930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65"/>
            <p:cNvSpPr>
              <a:spLocks/>
            </p:cNvSpPr>
            <p:nvPr/>
          </p:nvSpPr>
          <p:spPr bwMode="auto">
            <a:xfrm>
              <a:off x="485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0"/>
                <a:gd name="T17" fmla="*/ 57 w 5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Oval 66"/>
            <p:cNvSpPr>
              <a:spLocks noChangeArrowheads="1"/>
            </p:cNvSpPr>
            <p:nvPr/>
          </p:nvSpPr>
          <p:spPr bwMode="auto">
            <a:xfrm>
              <a:off x="4686" y="1811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67" name="Oval 67"/>
            <p:cNvSpPr>
              <a:spLocks noChangeArrowheads="1"/>
            </p:cNvSpPr>
            <p:nvPr/>
          </p:nvSpPr>
          <p:spPr bwMode="auto">
            <a:xfrm>
              <a:off x="5054" y="1900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68" name="Rectangle 68"/>
            <p:cNvSpPr>
              <a:spLocks noChangeArrowheads="1"/>
            </p:cNvSpPr>
            <p:nvPr/>
          </p:nvSpPr>
          <p:spPr bwMode="auto">
            <a:xfrm>
              <a:off x="4221" y="233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69" name="Rectangle 69"/>
            <p:cNvSpPr>
              <a:spLocks noChangeArrowheads="1"/>
            </p:cNvSpPr>
            <p:nvPr/>
          </p:nvSpPr>
          <p:spPr bwMode="auto">
            <a:xfrm>
              <a:off x="4221" y="2235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0" name="Rectangle 70"/>
            <p:cNvSpPr>
              <a:spLocks noChangeArrowheads="1"/>
            </p:cNvSpPr>
            <p:nvPr/>
          </p:nvSpPr>
          <p:spPr bwMode="auto">
            <a:xfrm>
              <a:off x="4221" y="2133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2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1" name="Rectangle 71"/>
            <p:cNvSpPr>
              <a:spLocks noChangeArrowheads="1"/>
            </p:cNvSpPr>
            <p:nvPr/>
          </p:nvSpPr>
          <p:spPr bwMode="auto">
            <a:xfrm>
              <a:off x="4221" y="2032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3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2" name="Rectangle 72"/>
            <p:cNvSpPr>
              <a:spLocks noChangeArrowheads="1"/>
            </p:cNvSpPr>
            <p:nvPr/>
          </p:nvSpPr>
          <p:spPr bwMode="auto">
            <a:xfrm>
              <a:off x="4221" y="1930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4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3" name="Rectangle 73"/>
            <p:cNvSpPr>
              <a:spLocks noChangeArrowheads="1"/>
            </p:cNvSpPr>
            <p:nvPr/>
          </p:nvSpPr>
          <p:spPr bwMode="auto">
            <a:xfrm>
              <a:off x="4221" y="18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5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4" name="Rectangle 74"/>
            <p:cNvSpPr>
              <a:spLocks noChangeArrowheads="1"/>
            </p:cNvSpPr>
            <p:nvPr/>
          </p:nvSpPr>
          <p:spPr bwMode="auto">
            <a:xfrm>
              <a:off x="4221" y="1731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6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5" name="Rectangle 75"/>
            <p:cNvSpPr>
              <a:spLocks noChangeArrowheads="1"/>
            </p:cNvSpPr>
            <p:nvPr/>
          </p:nvSpPr>
          <p:spPr bwMode="auto">
            <a:xfrm>
              <a:off x="4221" y="1629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7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6" name="Rectangle 76"/>
            <p:cNvSpPr>
              <a:spLocks noChangeArrowheads="1"/>
            </p:cNvSpPr>
            <p:nvPr/>
          </p:nvSpPr>
          <p:spPr bwMode="auto">
            <a:xfrm>
              <a:off x="4221" y="15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8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7" name="Rectangle 77"/>
            <p:cNvSpPr>
              <a:spLocks noChangeArrowheads="1"/>
            </p:cNvSpPr>
            <p:nvPr/>
          </p:nvSpPr>
          <p:spPr bwMode="auto">
            <a:xfrm>
              <a:off x="4221" y="142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9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8" name="Rectangle 78"/>
            <p:cNvSpPr>
              <a:spLocks noChangeArrowheads="1"/>
            </p:cNvSpPr>
            <p:nvPr/>
          </p:nvSpPr>
          <p:spPr bwMode="auto">
            <a:xfrm>
              <a:off x="4197" y="132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9" name="Rectangle 79"/>
            <p:cNvSpPr>
              <a:spLocks noChangeArrowheads="1"/>
            </p:cNvSpPr>
            <p:nvPr/>
          </p:nvSpPr>
          <p:spPr bwMode="auto">
            <a:xfrm>
              <a:off x="426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0" name="Rectangle 80"/>
            <p:cNvSpPr>
              <a:spLocks noChangeArrowheads="1"/>
            </p:cNvSpPr>
            <p:nvPr/>
          </p:nvSpPr>
          <p:spPr bwMode="auto">
            <a:xfrm>
              <a:off x="438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1" name="Rectangle 81"/>
            <p:cNvSpPr>
              <a:spLocks noChangeArrowheads="1"/>
            </p:cNvSpPr>
            <p:nvPr/>
          </p:nvSpPr>
          <p:spPr bwMode="auto">
            <a:xfrm>
              <a:off x="4504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2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2" name="Rectangle 82"/>
            <p:cNvSpPr>
              <a:spLocks noChangeArrowheads="1"/>
            </p:cNvSpPr>
            <p:nvPr/>
          </p:nvSpPr>
          <p:spPr bwMode="auto">
            <a:xfrm>
              <a:off x="462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3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3" name="Rectangle 83"/>
            <p:cNvSpPr>
              <a:spLocks noChangeArrowheads="1"/>
            </p:cNvSpPr>
            <p:nvPr/>
          </p:nvSpPr>
          <p:spPr bwMode="auto">
            <a:xfrm>
              <a:off x="474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4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4" name="Rectangle 84"/>
            <p:cNvSpPr>
              <a:spLocks noChangeArrowheads="1"/>
            </p:cNvSpPr>
            <p:nvPr/>
          </p:nvSpPr>
          <p:spPr bwMode="auto">
            <a:xfrm>
              <a:off x="486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5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5" name="Rectangle 85"/>
            <p:cNvSpPr>
              <a:spLocks noChangeArrowheads="1"/>
            </p:cNvSpPr>
            <p:nvPr/>
          </p:nvSpPr>
          <p:spPr bwMode="auto">
            <a:xfrm>
              <a:off x="498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6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6" name="Rectangle 86"/>
            <p:cNvSpPr>
              <a:spLocks noChangeArrowheads="1"/>
            </p:cNvSpPr>
            <p:nvPr/>
          </p:nvSpPr>
          <p:spPr bwMode="auto">
            <a:xfrm>
              <a:off x="510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7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7" name="Rectangle 87"/>
            <p:cNvSpPr>
              <a:spLocks noChangeArrowheads="1"/>
            </p:cNvSpPr>
            <p:nvPr/>
          </p:nvSpPr>
          <p:spPr bwMode="auto">
            <a:xfrm>
              <a:off x="522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8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8" name="Rectangle 88"/>
            <p:cNvSpPr>
              <a:spLocks noChangeArrowheads="1"/>
            </p:cNvSpPr>
            <p:nvPr/>
          </p:nvSpPr>
          <p:spPr bwMode="auto">
            <a:xfrm>
              <a:off x="534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9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9" name="Rectangle 89"/>
            <p:cNvSpPr>
              <a:spLocks noChangeArrowheads="1"/>
            </p:cNvSpPr>
            <p:nvPr/>
          </p:nvSpPr>
          <p:spPr bwMode="auto">
            <a:xfrm>
              <a:off x="5455" y="240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90" name="Rectangle 90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91" name="Freeform 91"/>
            <p:cNvSpPr>
              <a:spLocks/>
            </p:cNvSpPr>
            <p:nvPr/>
          </p:nvSpPr>
          <p:spPr bwMode="auto">
            <a:xfrm>
              <a:off x="4426" y="1447"/>
              <a:ext cx="573" cy="873"/>
            </a:xfrm>
            <a:custGeom>
              <a:avLst/>
              <a:gdLst>
                <a:gd name="T0" fmla="*/ 1 w 852"/>
                <a:gd name="T1" fmla="*/ 1 h 1260"/>
                <a:gd name="T2" fmla="*/ 1 w 852"/>
                <a:gd name="T3" fmla="*/ 1 h 1260"/>
                <a:gd name="T4" fmla="*/ 1 w 852"/>
                <a:gd name="T5" fmla="*/ 1 h 1260"/>
                <a:gd name="T6" fmla="*/ 1 w 852"/>
                <a:gd name="T7" fmla="*/ 1 h 1260"/>
                <a:gd name="T8" fmla="*/ 0 w 852"/>
                <a:gd name="T9" fmla="*/ 1 h 1260"/>
                <a:gd name="T10" fmla="*/ 1 w 852"/>
                <a:gd name="T11" fmla="*/ 1 h 1260"/>
                <a:gd name="T12" fmla="*/ 1 w 852"/>
                <a:gd name="T13" fmla="*/ 1 h 1260"/>
                <a:gd name="T14" fmla="*/ 1 w 852"/>
                <a:gd name="T15" fmla="*/ 1 h 1260"/>
                <a:gd name="T16" fmla="*/ 1 w 852"/>
                <a:gd name="T17" fmla="*/ 1 h 1260"/>
                <a:gd name="T18" fmla="*/ 1 w 852"/>
                <a:gd name="T19" fmla="*/ 1 h 1260"/>
                <a:gd name="T20" fmla="*/ 1 w 852"/>
                <a:gd name="T21" fmla="*/ 1 h 1260"/>
                <a:gd name="T22" fmla="*/ 1 w 852"/>
                <a:gd name="T23" fmla="*/ 1 h 1260"/>
                <a:gd name="T24" fmla="*/ 1 w 852"/>
                <a:gd name="T25" fmla="*/ 1 h 1260"/>
                <a:gd name="T26" fmla="*/ 1 w 852"/>
                <a:gd name="T27" fmla="*/ 1 h 1260"/>
                <a:gd name="T28" fmla="*/ 1 w 852"/>
                <a:gd name="T29" fmla="*/ 1 h 1260"/>
                <a:gd name="T30" fmla="*/ 1 w 852"/>
                <a:gd name="T31" fmla="*/ 1 h 1260"/>
                <a:gd name="T32" fmla="*/ 1 w 852"/>
                <a:gd name="T33" fmla="*/ 1 h 1260"/>
                <a:gd name="T34" fmla="*/ 1 w 852"/>
                <a:gd name="T35" fmla="*/ 1 h 1260"/>
                <a:gd name="T36" fmla="*/ 1 w 852"/>
                <a:gd name="T37" fmla="*/ 1 h 1260"/>
                <a:gd name="T38" fmla="*/ 1 w 852"/>
                <a:gd name="T39" fmla="*/ 1 h 1260"/>
                <a:gd name="T40" fmla="*/ 1 w 852"/>
                <a:gd name="T41" fmla="*/ 1 h 1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2"/>
                <a:gd name="T64" fmla="*/ 0 h 1260"/>
                <a:gd name="T65" fmla="*/ 852 w 852"/>
                <a:gd name="T66" fmla="*/ 1260 h 12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792" name="Freeform 92"/>
            <p:cNvSpPr>
              <a:spLocks/>
            </p:cNvSpPr>
            <p:nvPr/>
          </p:nvSpPr>
          <p:spPr bwMode="auto">
            <a:xfrm>
              <a:off x="4846" y="1713"/>
              <a:ext cx="516" cy="436"/>
            </a:xfrm>
            <a:custGeom>
              <a:avLst/>
              <a:gdLst>
                <a:gd name="T0" fmla="*/ 1 w 768"/>
                <a:gd name="T1" fmla="*/ 1 h 630"/>
                <a:gd name="T2" fmla="*/ 1 w 768"/>
                <a:gd name="T3" fmla="*/ 1 h 630"/>
                <a:gd name="T4" fmla="*/ 1 w 768"/>
                <a:gd name="T5" fmla="*/ 1 h 630"/>
                <a:gd name="T6" fmla="*/ 1 w 768"/>
                <a:gd name="T7" fmla="*/ 1 h 630"/>
                <a:gd name="T8" fmla="*/ 1 w 768"/>
                <a:gd name="T9" fmla="*/ 1 h 630"/>
                <a:gd name="T10" fmla="*/ 1 w 768"/>
                <a:gd name="T11" fmla="*/ 1 h 630"/>
                <a:gd name="T12" fmla="*/ 1 w 768"/>
                <a:gd name="T13" fmla="*/ 1 h 630"/>
                <a:gd name="T14" fmla="*/ 1 w 768"/>
                <a:gd name="T15" fmla="*/ 1 h 630"/>
                <a:gd name="T16" fmla="*/ 1 w 768"/>
                <a:gd name="T17" fmla="*/ 1 h 630"/>
                <a:gd name="T18" fmla="*/ 1 w 768"/>
                <a:gd name="T19" fmla="*/ 1 h 630"/>
                <a:gd name="T20" fmla="*/ 1 w 768"/>
                <a:gd name="T21" fmla="*/ 1 h 630"/>
                <a:gd name="T22" fmla="*/ 1 w 768"/>
                <a:gd name="T23" fmla="*/ 1 h 630"/>
                <a:gd name="T24" fmla="*/ 1 w 768"/>
                <a:gd name="T25" fmla="*/ 1 h 630"/>
                <a:gd name="T26" fmla="*/ 1 w 768"/>
                <a:gd name="T27" fmla="*/ 1 h 630"/>
                <a:gd name="T28" fmla="*/ 1 w 768"/>
                <a:gd name="T29" fmla="*/ 1 h 630"/>
                <a:gd name="T30" fmla="*/ 1 w 768"/>
                <a:gd name="T31" fmla="*/ 1 h 630"/>
                <a:gd name="T32" fmla="*/ 1 w 768"/>
                <a:gd name="T33" fmla="*/ 1 h 630"/>
                <a:gd name="T34" fmla="*/ 1 w 768"/>
                <a:gd name="T35" fmla="*/ 1 h 630"/>
                <a:gd name="T36" fmla="*/ 1 w 768"/>
                <a:gd name="T37" fmla="*/ 1 h 630"/>
                <a:gd name="T38" fmla="*/ 1 w 768"/>
                <a:gd name="T39" fmla="*/ 0 h 630"/>
                <a:gd name="T40" fmla="*/ 1 w 768"/>
                <a:gd name="T41" fmla="*/ 1 h 630"/>
                <a:gd name="T42" fmla="*/ 1 w 768"/>
                <a:gd name="T43" fmla="*/ 1 h 6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8"/>
                <a:gd name="T67" fmla="*/ 0 h 630"/>
                <a:gd name="T68" fmla="*/ 768 w 768"/>
                <a:gd name="T69" fmla="*/ 630 h 6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606" name="Line 93"/>
          <p:cNvSpPr>
            <a:spLocks noChangeShapeType="1"/>
          </p:cNvSpPr>
          <p:nvPr/>
        </p:nvSpPr>
        <p:spPr bwMode="auto">
          <a:xfrm>
            <a:off x="5638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7" name="Group 94"/>
          <p:cNvGrpSpPr>
            <a:grpSpLocks/>
          </p:cNvGrpSpPr>
          <p:nvPr/>
        </p:nvGrpSpPr>
        <p:grpSpPr bwMode="auto">
          <a:xfrm>
            <a:off x="6629400" y="4114800"/>
            <a:ext cx="2286000" cy="2286000"/>
            <a:chOff x="3312" y="2640"/>
            <a:chExt cx="1440" cy="1440"/>
          </a:xfrm>
        </p:grpSpPr>
        <p:graphicFrame>
          <p:nvGraphicFramePr>
            <p:cNvPr id="25707" name="Object 3"/>
            <p:cNvGraphicFramePr>
              <a:graphicFrameLocks noChangeAspect="1"/>
            </p:cNvGraphicFramePr>
            <p:nvPr/>
          </p:nvGraphicFramePr>
          <p:xfrm>
            <a:off x="3312" y="2832"/>
            <a:ext cx="1440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Worksheet" r:id="rId5" imgW="4038840" imgH="3465000" progId="Excel.Sheet.8">
                    <p:embed/>
                  </p:oleObj>
                </mc:Choice>
                <mc:Fallback>
                  <p:oleObj name="Worksheet" r:id="rId5" imgW="4038840" imgH="3465000" progId="Excel.Sheet.8">
                    <p:embed/>
                    <p:pic>
                      <p:nvPicPr>
                        <p:cNvPr id="2570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832"/>
                          <a:ext cx="1440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708" name="Line 96"/>
            <p:cNvSpPr>
              <a:spLocks noChangeShapeType="1"/>
            </p:cNvSpPr>
            <p:nvPr/>
          </p:nvSpPr>
          <p:spPr bwMode="auto">
            <a:xfrm>
              <a:off x="3984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8" name="Group 97"/>
          <p:cNvGrpSpPr>
            <a:grpSpLocks/>
          </p:cNvGrpSpPr>
          <p:nvPr/>
        </p:nvGrpSpPr>
        <p:grpSpPr bwMode="auto">
          <a:xfrm>
            <a:off x="3276600" y="4419600"/>
            <a:ext cx="3200400" cy="1903413"/>
            <a:chOff x="1200" y="2832"/>
            <a:chExt cx="2016" cy="1199"/>
          </a:xfrm>
        </p:grpSpPr>
        <p:grpSp>
          <p:nvGrpSpPr>
            <p:cNvPr id="25702" name="Group 98"/>
            <p:cNvGrpSpPr>
              <a:grpSpLocks/>
            </p:cNvGrpSpPr>
            <p:nvPr/>
          </p:nvGrpSpPr>
          <p:grpSpPr bwMode="auto">
            <a:xfrm>
              <a:off x="1200" y="2832"/>
              <a:ext cx="1408" cy="1199"/>
              <a:chOff x="3108" y="2256"/>
              <a:chExt cx="2100" cy="1799"/>
            </a:xfrm>
          </p:grpSpPr>
          <p:graphicFrame>
            <p:nvGraphicFramePr>
              <p:cNvPr id="25704" name="Object 2"/>
              <p:cNvGraphicFramePr>
                <a:graphicFrameLocks noChangeAspect="1"/>
              </p:cNvGraphicFramePr>
              <p:nvPr/>
            </p:nvGraphicFramePr>
            <p:xfrm>
              <a:off x="3108" y="2256"/>
              <a:ext cx="2100" cy="17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" name="Worksheet" r:id="rId7" imgW="3333770" imgH="2810009" progId="Excel.Sheet.8">
                      <p:embed/>
                    </p:oleObj>
                  </mc:Choice>
                  <mc:Fallback>
                    <p:oleObj name="Worksheet" r:id="rId7" imgW="3333770" imgH="2810009" progId="Excel.Sheet.8">
                      <p:embed/>
                      <p:pic>
                        <p:nvPicPr>
                          <p:cNvPr id="25704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8" y="2256"/>
                            <a:ext cx="2100" cy="17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705" name="Freeform 100"/>
              <p:cNvSpPr>
                <a:spLocks/>
              </p:cNvSpPr>
              <p:nvPr/>
            </p:nvSpPr>
            <p:spPr bwMode="auto">
              <a:xfrm>
                <a:off x="3638" y="2571"/>
                <a:ext cx="728" cy="896"/>
              </a:xfrm>
              <a:custGeom>
                <a:avLst/>
                <a:gdLst>
                  <a:gd name="T0" fmla="*/ 199 w 728"/>
                  <a:gd name="T1" fmla="*/ 7 h 896"/>
                  <a:gd name="T2" fmla="*/ 110 w 728"/>
                  <a:gd name="T3" fmla="*/ 96 h 896"/>
                  <a:gd name="T4" fmla="*/ 80 w 728"/>
                  <a:gd name="T5" fmla="*/ 140 h 896"/>
                  <a:gd name="T6" fmla="*/ 65 w 728"/>
                  <a:gd name="T7" fmla="*/ 162 h 896"/>
                  <a:gd name="T8" fmla="*/ 21 w 728"/>
                  <a:gd name="T9" fmla="*/ 303 h 896"/>
                  <a:gd name="T10" fmla="*/ 65 w 728"/>
                  <a:gd name="T11" fmla="*/ 703 h 896"/>
                  <a:gd name="T12" fmla="*/ 110 w 728"/>
                  <a:gd name="T13" fmla="*/ 763 h 896"/>
                  <a:gd name="T14" fmla="*/ 332 w 728"/>
                  <a:gd name="T15" fmla="*/ 896 h 896"/>
                  <a:gd name="T16" fmla="*/ 495 w 728"/>
                  <a:gd name="T17" fmla="*/ 851 h 896"/>
                  <a:gd name="T18" fmla="*/ 636 w 728"/>
                  <a:gd name="T19" fmla="*/ 711 h 896"/>
                  <a:gd name="T20" fmla="*/ 688 w 728"/>
                  <a:gd name="T21" fmla="*/ 607 h 896"/>
                  <a:gd name="T22" fmla="*/ 702 w 728"/>
                  <a:gd name="T23" fmla="*/ 563 h 896"/>
                  <a:gd name="T24" fmla="*/ 710 w 728"/>
                  <a:gd name="T25" fmla="*/ 540 h 896"/>
                  <a:gd name="T26" fmla="*/ 680 w 728"/>
                  <a:gd name="T27" fmla="*/ 296 h 896"/>
                  <a:gd name="T28" fmla="*/ 569 w 728"/>
                  <a:gd name="T29" fmla="*/ 133 h 896"/>
                  <a:gd name="T30" fmla="*/ 510 w 728"/>
                  <a:gd name="T31" fmla="*/ 88 h 896"/>
                  <a:gd name="T32" fmla="*/ 465 w 728"/>
                  <a:gd name="T33" fmla="*/ 59 h 896"/>
                  <a:gd name="T34" fmla="*/ 295 w 728"/>
                  <a:gd name="T35" fmla="*/ 0 h 896"/>
                  <a:gd name="T36" fmla="*/ 206 w 728"/>
                  <a:gd name="T37" fmla="*/ 7 h 896"/>
                  <a:gd name="T38" fmla="*/ 184 w 728"/>
                  <a:gd name="T39" fmla="*/ 14 h 896"/>
                  <a:gd name="T40" fmla="*/ 199 w 728"/>
                  <a:gd name="T41" fmla="*/ 7 h 89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8"/>
                  <a:gd name="T64" fmla="*/ 0 h 896"/>
                  <a:gd name="T65" fmla="*/ 728 w 728"/>
                  <a:gd name="T66" fmla="*/ 896 h 89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8" h="896">
                    <a:moveTo>
                      <a:pt x="199" y="7"/>
                    </a:moveTo>
                    <a:cubicBezTo>
                      <a:pt x="148" y="19"/>
                      <a:pt x="135" y="54"/>
                      <a:pt x="110" y="96"/>
                    </a:cubicBezTo>
                    <a:cubicBezTo>
                      <a:pt x="101" y="111"/>
                      <a:pt x="90" y="125"/>
                      <a:pt x="80" y="140"/>
                    </a:cubicBezTo>
                    <a:cubicBezTo>
                      <a:pt x="75" y="147"/>
                      <a:pt x="65" y="162"/>
                      <a:pt x="65" y="162"/>
                    </a:cubicBezTo>
                    <a:cubicBezTo>
                      <a:pt x="50" y="210"/>
                      <a:pt x="33" y="254"/>
                      <a:pt x="21" y="303"/>
                    </a:cubicBezTo>
                    <a:cubicBezTo>
                      <a:pt x="4" y="446"/>
                      <a:pt x="0" y="574"/>
                      <a:pt x="65" y="703"/>
                    </a:cubicBezTo>
                    <a:cubicBezTo>
                      <a:pt x="79" y="731"/>
                      <a:pt x="83" y="744"/>
                      <a:pt x="110" y="763"/>
                    </a:cubicBezTo>
                    <a:cubicBezTo>
                      <a:pt x="159" y="835"/>
                      <a:pt x="250" y="874"/>
                      <a:pt x="332" y="896"/>
                    </a:cubicBezTo>
                    <a:cubicBezTo>
                      <a:pt x="394" y="889"/>
                      <a:pt x="441" y="878"/>
                      <a:pt x="495" y="851"/>
                    </a:cubicBezTo>
                    <a:cubicBezTo>
                      <a:pt x="537" y="789"/>
                      <a:pt x="571" y="751"/>
                      <a:pt x="636" y="711"/>
                    </a:cubicBezTo>
                    <a:cubicBezTo>
                      <a:pt x="660" y="674"/>
                      <a:pt x="672" y="647"/>
                      <a:pt x="688" y="607"/>
                    </a:cubicBezTo>
                    <a:cubicBezTo>
                      <a:pt x="694" y="593"/>
                      <a:pt x="697" y="578"/>
                      <a:pt x="702" y="563"/>
                    </a:cubicBezTo>
                    <a:cubicBezTo>
                      <a:pt x="705" y="555"/>
                      <a:pt x="710" y="540"/>
                      <a:pt x="710" y="540"/>
                    </a:cubicBezTo>
                    <a:cubicBezTo>
                      <a:pt x="720" y="459"/>
                      <a:pt x="728" y="366"/>
                      <a:pt x="680" y="296"/>
                    </a:cubicBezTo>
                    <a:cubicBezTo>
                      <a:pt x="659" y="231"/>
                      <a:pt x="621" y="176"/>
                      <a:pt x="569" y="133"/>
                    </a:cubicBezTo>
                    <a:cubicBezTo>
                      <a:pt x="550" y="117"/>
                      <a:pt x="530" y="103"/>
                      <a:pt x="510" y="88"/>
                    </a:cubicBezTo>
                    <a:cubicBezTo>
                      <a:pt x="496" y="77"/>
                      <a:pt x="465" y="59"/>
                      <a:pt x="465" y="59"/>
                    </a:cubicBezTo>
                    <a:cubicBezTo>
                      <a:pt x="428" y="0"/>
                      <a:pt x="358" y="5"/>
                      <a:pt x="295" y="0"/>
                    </a:cubicBezTo>
                    <a:cubicBezTo>
                      <a:pt x="265" y="2"/>
                      <a:pt x="236" y="3"/>
                      <a:pt x="206" y="7"/>
                    </a:cubicBezTo>
                    <a:cubicBezTo>
                      <a:pt x="198" y="8"/>
                      <a:pt x="192" y="14"/>
                      <a:pt x="184" y="14"/>
                    </a:cubicBezTo>
                    <a:cubicBezTo>
                      <a:pt x="178" y="14"/>
                      <a:pt x="194" y="9"/>
                      <a:pt x="199" y="7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06" name="Freeform 101"/>
              <p:cNvSpPr>
                <a:spLocks/>
              </p:cNvSpPr>
              <p:nvPr/>
            </p:nvSpPr>
            <p:spPr bwMode="auto">
              <a:xfrm>
                <a:off x="4090" y="2934"/>
                <a:ext cx="802" cy="889"/>
              </a:xfrm>
              <a:custGeom>
                <a:avLst/>
                <a:gdLst>
                  <a:gd name="T0" fmla="*/ 510 w 802"/>
                  <a:gd name="T1" fmla="*/ 44 h 889"/>
                  <a:gd name="T2" fmla="*/ 376 w 802"/>
                  <a:gd name="T3" fmla="*/ 177 h 889"/>
                  <a:gd name="T4" fmla="*/ 236 w 802"/>
                  <a:gd name="T5" fmla="*/ 296 h 889"/>
                  <a:gd name="T6" fmla="*/ 221 w 802"/>
                  <a:gd name="T7" fmla="*/ 318 h 889"/>
                  <a:gd name="T8" fmla="*/ 199 w 802"/>
                  <a:gd name="T9" fmla="*/ 333 h 889"/>
                  <a:gd name="T10" fmla="*/ 191 w 802"/>
                  <a:gd name="T11" fmla="*/ 355 h 889"/>
                  <a:gd name="T12" fmla="*/ 169 w 802"/>
                  <a:gd name="T13" fmla="*/ 385 h 889"/>
                  <a:gd name="T14" fmla="*/ 132 w 802"/>
                  <a:gd name="T15" fmla="*/ 496 h 889"/>
                  <a:gd name="T16" fmla="*/ 110 w 802"/>
                  <a:gd name="T17" fmla="*/ 518 h 889"/>
                  <a:gd name="T18" fmla="*/ 80 w 802"/>
                  <a:gd name="T19" fmla="*/ 562 h 889"/>
                  <a:gd name="T20" fmla="*/ 43 w 802"/>
                  <a:gd name="T21" fmla="*/ 629 h 889"/>
                  <a:gd name="T22" fmla="*/ 13 w 802"/>
                  <a:gd name="T23" fmla="*/ 703 h 889"/>
                  <a:gd name="T24" fmla="*/ 36 w 802"/>
                  <a:gd name="T25" fmla="*/ 844 h 889"/>
                  <a:gd name="T26" fmla="*/ 80 w 802"/>
                  <a:gd name="T27" fmla="*/ 874 h 889"/>
                  <a:gd name="T28" fmla="*/ 124 w 802"/>
                  <a:gd name="T29" fmla="*/ 888 h 889"/>
                  <a:gd name="T30" fmla="*/ 354 w 802"/>
                  <a:gd name="T31" fmla="*/ 874 h 889"/>
                  <a:gd name="T32" fmla="*/ 517 w 802"/>
                  <a:gd name="T33" fmla="*/ 822 h 889"/>
                  <a:gd name="T34" fmla="*/ 569 w 802"/>
                  <a:gd name="T35" fmla="*/ 792 h 889"/>
                  <a:gd name="T36" fmla="*/ 673 w 802"/>
                  <a:gd name="T37" fmla="*/ 651 h 889"/>
                  <a:gd name="T38" fmla="*/ 695 w 802"/>
                  <a:gd name="T39" fmla="*/ 600 h 889"/>
                  <a:gd name="T40" fmla="*/ 747 w 802"/>
                  <a:gd name="T41" fmla="*/ 533 h 889"/>
                  <a:gd name="T42" fmla="*/ 784 w 802"/>
                  <a:gd name="T43" fmla="*/ 451 h 889"/>
                  <a:gd name="T44" fmla="*/ 798 w 802"/>
                  <a:gd name="T45" fmla="*/ 385 h 889"/>
                  <a:gd name="T46" fmla="*/ 650 w 802"/>
                  <a:gd name="T47" fmla="*/ 0 h 889"/>
                  <a:gd name="T48" fmla="*/ 532 w 802"/>
                  <a:gd name="T49" fmla="*/ 22 h 889"/>
                  <a:gd name="T50" fmla="*/ 510 w 802"/>
                  <a:gd name="T51" fmla="*/ 44 h 8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02"/>
                  <a:gd name="T79" fmla="*/ 0 h 889"/>
                  <a:gd name="T80" fmla="*/ 802 w 802"/>
                  <a:gd name="T81" fmla="*/ 889 h 8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02" h="889">
                    <a:moveTo>
                      <a:pt x="510" y="44"/>
                    </a:moveTo>
                    <a:cubicBezTo>
                      <a:pt x="455" y="80"/>
                      <a:pt x="422" y="133"/>
                      <a:pt x="376" y="177"/>
                    </a:cubicBezTo>
                    <a:cubicBezTo>
                      <a:pt x="346" y="236"/>
                      <a:pt x="298" y="273"/>
                      <a:pt x="236" y="296"/>
                    </a:cubicBezTo>
                    <a:cubicBezTo>
                      <a:pt x="231" y="303"/>
                      <a:pt x="227" y="312"/>
                      <a:pt x="221" y="318"/>
                    </a:cubicBezTo>
                    <a:cubicBezTo>
                      <a:pt x="215" y="324"/>
                      <a:pt x="205" y="326"/>
                      <a:pt x="199" y="333"/>
                    </a:cubicBezTo>
                    <a:cubicBezTo>
                      <a:pt x="194" y="339"/>
                      <a:pt x="195" y="348"/>
                      <a:pt x="191" y="355"/>
                    </a:cubicBezTo>
                    <a:cubicBezTo>
                      <a:pt x="185" y="366"/>
                      <a:pt x="176" y="375"/>
                      <a:pt x="169" y="385"/>
                    </a:cubicBezTo>
                    <a:cubicBezTo>
                      <a:pt x="156" y="422"/>
                      <a:pt x="155" y="463"/>
                      <a:pt x="132" y="496"/>
                    </a:cubicBezTo>
                    <a:cubicBezTo>
                      <a:pt x="126" y="504"/>
                      <a:pt x="116" y="510"/>
                      <a:pt x="110" y="518"/>
                    </a:cubicBezTo>
                    <a:cubicBezTo>
                      <a:pt x="99" y="532"/>
                      <a:pt x="80" y="562"/>
                      <a:pt x="80" y="562"/>
                    </a:cubicBezTo>
                    <a:cubicBezTo>
                      <a:pt x="68" y="602"/>
                      <a:pt x="78" y="578"/>
                      <a:pt x="43" y="629"/>
                    </a:cubicBezTo>
                    <a:cubicBezTo>
                      <a:pt x="28" y="651"/>
                      <a:pt x="22" y="678"/>
                      <a:pt x="13" y="703"/>
                    </a:cubicBezTo>
                    <a:cubicBezTo>
                      <a:pt x="15" y="727"/>
                      <a:pt x="0" y="812"/>
                      <a:pt x="36" y="844"/>
                    </a:cubicBezTo>
                    <a:cubicBezTo>
                      <a:pt x="49" y="856"/>
                      <a:pt x="65" y="864"/>
                      <a:pt x="80" y="874"/>
                    </a:cubicBezTo>
                    <a:cubicBezTo>
                      <a:pt x="93" y="883"/>
                      <a:pt x="124" y="888"/>
                      <a:pt x="124" y="888"/>
                    </a:cubicBezTo>
                    <a:cubicBezTo>
                      <a:pt x="167" y="886"/>
                      <a:pt x="287" y="889"/>
                      <a:pt x="354" y="874"/>
                    </a:cubicBezTo>
                    <a:cubicBezTo>
                      <a:pt x="410" y="861"/>
                      <a:pt x="461" y="835"/>
                      <a:pt x="517" y="822"/>
                    </a:cubicBezTo>
                    <a:cubicBezTo>
                      <a:pt x="534" y="811"/>
                      <a:pt x="553" y="804"/>
                      <a:pt x="569" y="792"/>
                    </a:cubicBezTo>
                    <a:cubicBezTo>
                      <a:pt x="613" y="757"/>
                      <a:pt x="651" y="702"/>
                      <a:pt x="673" y="651"/>
                    </a:cubicBezTo>
                    <a:cubicBezTo>
                      <a:pt x="680" y="634"/>
                      <a:pt x="685" y="615"/>
                      <a:pt x="695" y="600"/>
                    </a:cubicBezTo>
                    <a:cubicBezTo>
                      <a:pt x="711" y="577"/>
                      <a:pt x="747" y="533"/>
                      <a:pt x="747" y="533"/>
                    </a:cubicBezTo>
                    <a:cubicBezTo>
                      <a:pt x="756" y="504"/>
                      <a:pt x="784" y="451"/>
                      <a:pt x="784" y="451"/>
                    </a:cubicBezTo>
                    <a:cubicBezTo>
                      <a:pt x="787" y="439"/>
                      <a:pt x="798" y="395"/>
                      <a:pt x="798" y="385"/>
                    </a:cubicBezTo>
                    <a:cubicBezTo>
                      <a:pt x="798" y="264"/>
                      <a:pt x="802" y="46"/>
                      <a:pt x="650" y="0"/>
                    </a:cubicBezTo>
                    <a:cubicBezTo>
                      <a:pt x="598" y="5"/>
                      <a:pt x="575" y="6"/>
                      <a:pt x="532" y="22"/>
                    </a:cubicBezTo>
                    <a:cubicBezTo>
                      <a:pt x="516" y="46"/>
                      <a:pt x="526" y="44"/>
                      <a:pt x="510" y="44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703" name="Line 102"/>
            <p:cNvSpPr>
              <a:spLocks noChangeShapeType="1"/>
            </p:cNvSpPr>
            <p:nvPr/>
          </p:nvSpPr>
          <p:spPr bwMode="auto">
            <a:xfrm flipH="1">
              <a:off x="2784" y="32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9" name="Rectangle 103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10" name="Rectangle 104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11" name="Line 105"/>
          <p:cNvSpPr>
            <a:spLocks noChangeShapeType="1"/>
          </p:cNvSpPr>
          <p:nvPr/>
        </p:nvSpPr>
        <p:spPr bwMode="auto">
          <a:xfrm>
            <a:off x="314325" y="36703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06"/>
          <p:cNvSpPr>
            <a:spLocks noChangeShapeType="1"/>
          </p:cNvSpPr>
          <p:nvPr/>
        </p:nvSpPr>
        <p:spPr bwMode="auto">
          <a:xfrm>
            <a:off x="314325" y="35099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07"/>
          <p:cNvSpPr>
            <a:spLocks noChangeShapeType="1"/>
          </p:cNvSpPr>
          <p:nvPr/>
        </p:nvSpPr>
        <p:spPr bwMode="auto">
          <a:xfrm>
            <a:off x="314325" y="33480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08"/>
          <p:cNvSpPr>
            <a:spLocks noChangeShapeType="1"/>
          </p:cNvSpPr>
          <p:nvPr/>
        </p:nvSpPr>
        <p:spPr bwMode="auto">
          <a:xfrm>
            <a:off x="314325" y="31877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09"/>
          <p:cNvSpPr>
            <a:spLocks noChangeShapeType="1"/>
          </p:cNvSpPr>
          <p:nvPr/>
        </p:nvSpPr>
        <p:spPr bwMode="auto">
          <a:xfrm>
            <a:off x="314325" y="30257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10"/>
          <p:cNvSpPr>
            <a:spLocks noChangeShapeType="1"/>
          </p:cNvSpPr>
          <p:nvPr/>
        </p:nvSpPr>
        <p:spPr bwMode="auto">
          <a:xfrm>
            <a:off x="314325" y="28702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11"/>
          <p:cNvSpPr>
            <a:spLocks noChangeShapeType="1"/>
          </p:cNvSpPr>
          <p:nvPr/>
        </p:nvSpPr>
        <p:spPr bwMode="auto">
          <a:xfrm>
            <a:off x="314325" y="27098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12"/>
          <p:cNvSpPr>
            <a:spLocks noChangeShapeType="1"/>
          </p:cNvSpPr>
          <p:nvPr/>
        </p:nvSpPr>
        <p:spPr bwMode="auto">
          <a:xfrm>
            <a:off x="314325" y="25479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13"/>
          <p:cNvSpPr>
            <a:spLocks noChangeShapeType="1"/>
          </p:cNvSpPr>
          <p:nvPr/>
        </p:nvSpPr>
        <p:spPr bwMode="auto">
          <a:xfrm>
            <a:off x="314325" y="23876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114"/>
          <p:cNvSpPr>
            <a:spLocks noChangeShapeType="1"/>
          </p:cNvSpPr>
          <p:nvPr/>
        </p:nvSpPr>
        <p:spPr bwMode="auto">
          <a:xfrm>
            <a:off x="314325" y="22256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115"/>
          <p:cNvSpPr>
            <a:spLocks noChangeShapeType="1"/>
          </p:cNvSpPr>
          <p:nvPr/>
        </p:nvSpPr>
        <p:spPr bwMode="auto">
          <a:xfrm>
            <a:off x="506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116"/>
          <p:cNvSpPr>
            <a:spLocks noChangeShapeType="1"/>
          </p:cNvSpPr>
          <p:nvPr/>
        </p:nvSpPr>
        <p:spPr bwMode="auto">
          <a:xfrm>
            <a:off x="69215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117"/>
          <p:cNvSpPr>
            <a:spLocks noChangeShapeType="1"/>
          </p:cNvSpPr>
          <p:nvPr/>
        </p:nvSpPr>
        <p:spPr bwMode="auto">
          <a:xfrm>
            <a:off x="885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118"/>
          <p:cNvSpPr>
            <a:spLocks noChangeShapeType="1"/>
          </p:cNvSpPr>
          <p:nvPr/>
        </p:nvSpPr>
        <p:spPr bwMode="auto">
          <a:xfrm>
            <a:off x="1077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119"/>
          <p:cNvSpPr>
            <a:spLocks noChangeShapeType="1"/>
          </p:cNvSpPr>
          <p:nvPr/>
        </p:nvSpPr>
        <p:spPr bwMode="auto">
          <a:xfrm>
            <a:off x="12700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120"/>
          <p:cNvSpPr>
            <a:spLocks noChangeShapeType="1"/>
          </p:cNvSpPr>
          <p:nvPr/>
        </p:nvSpPr>
        <p:spPr bwMode="auto">
          <a:xfrm>
            <a:off x="1457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121"/>
          <p:cNvSpPr>
            <a:spLocks noChangeShapeType="1"/>
          </p:cNvSpPr>
          <p:nvPr/>
        </p:nvSpPr>
        <p:spPr bwMode="auto">
          <a:xfrm>
            <a:off x="1649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122"/>
          <p:cNvSpPr>
            <a:spLocks noChangeShapeType="1"/>
          </p:cNvSpPr>
          <p:nvPr/>
        </p:nvSpPr>
        <p:spPr bwMode="auto">
          <a:xfrm>
            <a:off x="18415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123"/>
          <p:cNvSpPr>
            <a:spLocks noChangeShapeType="1"/>
          </p:cNvSpPr>
          <p:nvPr/>
        </p:nvSpPr>
        <p:spPr bwMode="auto">
          <a:xfrm>
            <a:off x="2028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124"/>
          <p:cNvSpPr>
            <a:spLocks noChangeShapeType="1"/>
          </p:cNvSpPr>
          <p:nvPr/>
        </p:nvSpPr>
        <p:spPr bwMode="auto">
          <a:xfrm>
            <a:off x="2220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Rectangle 125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32" name="Line 126"/>
          <p:cNvSpPr>
            <a:spLocks noChangeShapeType="1"/>
          </p:cNvSpPr>
          <p:nvPr/>
        </p:nvSpPr>
        <p:spPr bwMode="auto">
          <a:xfrm>
            <a:off x="314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127"/>
          <p:cNvSpPr>
            <a:spLocks noChangeShapeType="1"/>
          </p:cNvSpPr>
          <p:nvPr/>
        </p:nvSpPr>
        <p:spPr bwMode="auto">
          <a:xfrm>
            <a:off x="295275" y="383222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128"/>
          <p:cNvSpPr>
            <a:spLocks noChangeShapeType="1"/>
          </p:cNvSpPr>
          <p:nvPr/>
        </p:nvSpPr>
        <p:spPr bwMode="auto">
          <a:xfrm>
            <a:off x="295275" y="36703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129"/>
          <p:cNvSpPr>
            <a:spLocks noChangeShapeType="1"/>
          </p:cNvSpPr>
          <p:nvPr/>
        </p:nvSpPr>
        <p:spPr bwMode="auto">
          <a:xfrm>
            <a:off x="295275" y="35099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130"/>
          <p:cNvSpPr>
            <a:spLocks noChangeShapeType="1"/>
          </p:cNvSpPr>
          <p:nvPr/>
        </p:nvSpPr>
        <p:spPr bwMode="auto">
          <a:xfrm>
            <a:off x="295275" y="33480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131"/>
          <p:cNvSpPr>
            <a:spLocks noChangeShapeType="1"/>
          </p:cNvSpPr>
          <p:nvPr/>
        </p:nvSpPr>
        <p:spPr bwMode="auto">
          <a:xfrm>
            <a:off x="295275" y="31877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132"/>
          <p:cNvSpPr>
            <a:spLocks noChangeShapeType="1"/>
          </p:cNvSpPr>
          <p:nvPr/>
        </p:nvSpPr>
        <p:spPr bwMode="auto">
          <a:xfrm>
            <a:off x="295275" y="30257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133"/>
          <p:cNvSpPr>
            <a:spLocks noChangeShapeType="1"/>
          </p:cNvSpPr>
          <p:nvPr/>
        </p:nvSpPr>
        <p:spPr bwMode="auto">
          <a:xfrm>
            <a:off x="295275" y="28702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134"/>
          <p:cNvSpPr>
            <a:spLocks noChangeShapeType="1"/>
          </p:cNvSpPr>
          <p:nvPr/>
        </p:nvSpPr>
        <p:spPr bwMode="auto">
          <a:xfrm>
            <a:off x="295275" y="27098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135"/>
          <p:cNvSpPr>
            <a:spLocks noChangeShapeType="1"/>
          </p:cNvSpPr>
          <p:nvPr/>
        </p:nvSpPr>
        <p:spPr bwMode="auto">
          <a:xfrm>
            <a:off x="295275" y="25479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136"/>
          <p:cNvSpPr>
            <a:spLocks noChangeShapeType="1"/>
          </p:cNvSpPr>
          <p:nvPr/>
        </p:nvSpPr>
        <p:spPr bwMode="auto">
          <a:xfrm>
            <a:off x="295275" y="23876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137"/>
          <p:cNvSpPr>
            <a:spLocks noChangeShapeType="1"/>
          </p:cNvSpPr>
          <p:nvPr/>
        </p:nvSpPr>
        <p:spPr bwMode="auto">
          <a:xfrm>
            <a:off x="295275" y="22256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138"/>
          <p:cNvSpPr>
            <a:spLocks noChangeShapeType="1"/>
          </p:cNvSpPr>
          <p:nvPr/>
        </p:nvSpPr>
        <p:spPr bwMode="auto">
          <a:xfrm>
            <a:off x="314325" y="383222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139"/>
          <p:cNvSpPr>
            <a:spLocks noChangeShapeType="1"/>
          </p:cNvSpPr>
          <p:nvPr/>
        </p:nvSpPr>
        <p:spPr bwMode="auto">
          <a:xfrm flipV="1">
            <a:off x="314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140"/>
          <p:cNvSpPr>
            <a:spLocks noChangeShapeType="1"/>
          </p:cNvSpPr>
          <p:nvPr/>
        </p:nvSpPr>
        <p:spPr bwMode="auto">
          <a:xfrm flipV="1">
            <a:off x="506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141"/>
          <p:cNvSpPr>
            <a:spLocks noChangeShapeType="1"/>
          </p:cNvSpPr>
          <p:nvPr/>
        </p:nvSpPr>
        <p:spPr bwMode="auto">
          <a:xfrm flipV="1">
            <a:off x="69215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142"/>
          <p:cNvSpPr>
            <a:spLocks noChangeShapeType="1"/>
          </p:cNvSpPr>
          <p:nvPr/>
        </p:nvSpPr>
        <p:spPr bwMode="auto">
          <a:xfrm flipV="1">
            <a:off x="885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143"/>
          <p:cNvSpPr>
            <a:spLocks noChangeShapeType="1"/>
          </p:cNvSpPr>
          <p:nvPr/>
        </p:nvSpPr>
        <p:spPr bwMode="auto">
          <a:xfrm flipV="1">
            <a:off x="1077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144"/>
          <p:cNvSpPr>
            <a:spLocks noChangeShapeType="1"/>
          </p:cNvSpPr>
          <p:nvPr/>
        </p:nvSpPr>
        <p:spPr bwMode="auto">
          <a:xfrm flipV="1">
            <a:off x="12700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145"/>
          <p:cNvSpPr>
            <a:spLocks noChangeShapeType="1"/>
          </p:cNvSpPr>
          <p:nvPr/>
        </p:nvSpPr>
        <p:spPr bwMode="auto">
          <a:xfrm flipV="1">
            <a:off x="1457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146"/>
          <p:cNvSpPr>
            <a:spLocks noChangeShapeType="1"/>
          </p:cNvSpPr>
          <p:nvPr/>
        </p:nvSpPr>
        <p:spPr bwMode="auto">
          <a:xfrm flipV="1">
            <a:off x="1649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147"/>
          <p:cNvSpPr>
            <a:spLocks noChangeShapeType="1"/>
          </p:cNvSpPr>
          <p:nvPr/>
        </p:nvSpPr>
        <p:spPr bwMode="auto">
          <a:xfrm flipV="1">
            <a:off x="18415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148"/>
          <p:cNvSpPr>
            <a:spLocks noChangeShapeType="1"/>
          </p:cNvSpPr>
          <p:nvPr/>
        </p:nvSpPr>
        <p:spPr bwMode="auto">
          <a:xfrm flipV="1">
            <a:off x="2028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Line 149"/>
          <p:cNvSpPr>
            <a:spLocks noChangeShapeType="1"/>
          </p:cNvSpPr>
          <p:nvPr/>
        </p:nvSpPr>
        <p:spPr bwMode="auto">
          <a:xfrm flipV="1">
            <a:off x="2220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6" name="Freeform 150"/>
          <p:cNvSpPr>
            <a:spLocks/>
          </p:cNvSpPr>
          <p:nvPr/>
        </p:nvSpPr>
        <p:spPr bwMode="auto">
          <a:xfrm>
            <a:off x="839788" y="2824163"/>
            <a:ext cx="90487" cy="93662"/>
          </a:xfrm>
          <a:custGeom>
            <a:avLst/>
            <a:gdLst>
              <a:gd name="T0" fmla="*/ 2147483647 w 57"/>
              <a:gd name="T1" fmla="*/ 0 h 59"/>
              <a:gd name="T2" fmla="*/ 2147483647 w 57"/>
              <a:gd name="T3" fmla="*/ 2147483647 h 59"/>
              <a:gd name="T4" fmla="*/ 2147483647 w 57"/>
              <a:gd name="T5" fmla="*/ 2147483647 h 59"/>
              <a:gd name="T6" fmla="*/ 0 w 57"/>
              <a:gd name="T7" fmla="*/ 2147483647 h 59"/>
              <a:gd name="T8" fmla="*/ 214748364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7" name="Freeform 151"/>
          <p:cNvSpPr>
            <a:spLocks/>
          </p:cNvSpPr>
          <p:nvPr/>
        </p:nvSpPr>
        <p:spPr bwMode="auto">
          <a:xfrm>
            <a:off x="1604963" y="3302000"/>
            <a:ext cx="88900" cy="93663"/>
          </a:xfrm>
          <a:custGeom>
            <a:avLst/>
            <a:gdLst>
              <a:gd name="T0" fmla="*/ 2147483647 w 56"/>
              <a:gd name="T1" fmla="*/ 0 h 59"/>
              <a:gd name="T2" fmla="*/ 2147483647 w 56"/>
              <a:gd name="T3" fmla="*/ 2147483647 h 59"/>
              <a:gd name="T4" fmla="*/ 2147483647 w 56"/>
              <a:gd name="T5" fmla="*/ 2147483647 h 59"/>
              <a:gd name="T6" fmla="*/ 0 w 56"/>
              <a:gd name="T7" fmla="*/ 2147483647 h 59"/>
              <a:gd name="T8" fmla="*/ 2147483647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Freeform 152"/>
          <p:cNvSpPr>
            <a:spLocks/>
          </p:cNvSpPr>
          <p:nvPr/>
        </p:nvSpPr>
        <p:spPr bwMode="auto">
          <a:xfrm>
            <a:off x="1033463" y="2662238"/>
            <a:ext cx="88900" cy="93662"/>
          </a:xfrm>
          <a:custGeom>
            <a:avLst/>
            <a:gdLst>
              <a:gd name="T0" fmla="*/ 2147483647 w 56"/>
              <a:gd name="T1" fmla="*/ 0 h 59"/>
              <a:gd name="T2" fmla="*/ 2147483647 w 56"/>
              <a:gd name="T3" fmla="*/ 2147483647 h 59"/>
              <a:gd name="T4" fmla="*/ 2147483647 w 56"/>
              <a:gd name="T5" fmla="*/ 2147483647 h 59"/>
              <a:gd name="T6" fmla="*/ 0 w 56"/>
              <a:gd name="T7" fmla="*/ 2147483647 h 59"/>
              <a:gd name="T8" fmla="*/ 2147483647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30"/>
                </a:lnTo>
                <a:lnTo>
                  <a:pt x="28" y="59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9" name="Freeform 153"/>
          <p:cNvSpPr>
            <a:spLocks/>
          </p:cNvSpPr>
          <p:nvPr/>
        </p:nvSpPr>
        <p:spPr bwMode="auto">
          <a:xfrm>
            <a:off x="839788" y="2501900"/>
            <a:ext cx="90487" cy="93663"/>
          </a:xfrm>
          <a:custGeom>
            <a:avLst/>
            <a:gdLst>
              <a:gd name="T0" fmla="*/ 2147483647 w 57"/>
              <a:gd name="T1" fmla="*/ 0 h 59"/>
              <a:gd name="T2" fmla="*/ 2147483647 w 57"/>
              <a:gd name="T3" fmla="*/ 2147483647 h 59"/>
              <a:gd name="T4" fmla="*/ 2147483647 w 57"/>
              <a:gd name="T5" fmla="*/ 2147483647 h 59"/>
              <a:gd name="T6" fmla="*/ 0 w 57"/>
              <a:gd name="T7" fmla="*/ 2147483647 h 59"/>
              <a:gd name="T8" fmla="*/ 214748364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0" name="Freeform 154"/>
          <p:cNvSpPr>
            <a:spLocks/>
          </p:cNvSpPr>
          <p:nvPr/>
        </p:nvSpPr>
        <p:spPr bwMode="auto">
          <a:xfrm>
            <a:off x="1797050" y="2984500"/>
            <a:ext cx="90488" cy="95250"/>
          </a:xfrm>
          <a:custGeom>
            <a:avLst/>
            <a:gdLst>
              <a:gd name="T0" fmla="*/ 2147483647 w 57"/>
              <a:gd name="T1" fmla="*/ 0 h 60"/>
              <a:gd name="T2" fmla="*/ 2147483647 w 57"/>
              <a:gd name="T3" fmla="*/ 2147483647 h 60"/>
              <a:gd name="T4" fmla="*/ 2147483647 w 57"/>
              <a:gd name="T5" fmla="*/ 2147483647 h 60"/>
              <a:gd name="T6" fmla="*/ 0 w 57"/>
              <a:gd name="T7" fmla="*/ 2147483647 h 60"/>
              <a:gd name="T8" fmla="*/ 2147483647 w 57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60"/>
              <a:gd name="T17" fmla="*/ 57 w 57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1" name="Freeform 155"/>
          <p:cNvSpPr>
            <a:spLocks/>
          </p:cNvSpPr>
          <p:nvPr/>
        </p:nvSpPr>
        <p:spPr bwMode="auto">
          <a:xfrm>
            <a:off x="1033463" y="2984500"/>
            <a:ext cx="88900" cy="95250"/>
          </a:xfrm>
          <a:custGeom>
            <a:avLst/>
            <a:gdLst>
              <a:gd name="T0" fmla="*/ 2147483647 w 56"/>
              <a:gd name="T1" fmla="*/ 0 h 60"/>
              <a:gd name="T2" fmla="*/ 2147483647 w 56"/>
              <a:gd name="T3" fmla="*/ 2147483647 h 60"/>
              <a:gd name="T4" fmla="*/ 2147483647 w 56"/>
              <a:gd name="T5" fmla="*/ 2147483647 h 60"/>
              <a:gd name="T6" fmla="*/ 0 w 56"/>
              <a:gd name="T7" fmla="*/ 2147483647 h 60"/>
              <a:gd name="T8" fmla="*/ 2147483647 w 56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60"/>
              <a:gd name="T17" fmla="*/ 56 w 56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2" name="Freeform 156"/>
          <p:cNvSpPr>
            <a:spLocks/>
          </p:cNvSpPr>
          <p:nvPr/>
        </p:nvSpPr>
        <p:spPr bwMode="auto">
          <a:xfrm>
            <a:off x="1225550" y="3624263"/>
            <a:ext cx="90488" cy="93662"/>
          </a:xfrm>
          <a:custGeom>
            <a:avLst/>
            <a:gdLst>
              <a:gd name="T0" fmla="*/ 2147483647 w 57"/>
              <a:gd name="T1" fmla="*/ 0 h 59"/>
              <a:gd name="T2" fmla="*/ 2147483647 w 57"/>
              <a:gd name="T3" fmla="*/ 2147483647 h 59"/>
              <a:gd name="T4" fmla="*/ 2147483647 w 57"/>
              <a:gd name="T5" fmla="*/ 2147483647 h 59"/>
              <a:gd name="T6" fmla="*/ 0 w 57"/>
              <a:gd name="T7" fmla="*/ 2147483647 h 59"/>
              <a:gd name="T8" fmla="*/ 214748364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8" y="0"/>
                </a:moveTo>
                <a:lnTo>
                  <a:pt x="57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3" name="Freeform 157"/>
          <p:cNvSpPr>
            <a:spLocks/>
          </p:cNvSpPr>
          <p:nvPr/>
        </p:nvSpPr>
        <p:spPr bwMode="auto">
          <a:xfrm>
            <a:off x="1225550" y="2984500"/>
            <a:ext cx="90488" cy="95250"/>
          </a:xfrm>
          <a:custGeom>
            <a:avLst/>
            <a:gdLst>
              <a:gd name="T0" fmla="*/ 2147483647 w 57"/>
              <a:gd name="T1" fmla="*/ 0 h 60"/>
              <a:gd name="T2" fmla="*/ 2147483647 w 57"/>
              <a:gd name="T3" fmla="*/ 2147483647 h 60"/>
              <a:gd name="T4" fmla="*/ 2147483647 w 57"/>
              <a:gd name="T5" fmla="*/ 2147483647 h 60"/>
              <a:gd name="T6" fmla="*/ 0 w 57"/>
              <a:gd name="T7" fmla="*/ 2147483647 h 60"/>
              <a:gd name="T8" fmla="*/ 2147483647 w 57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60"/>
              <a:gd name="T17" fmla="*/ 57 w 57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4" name="Rectangle 158"/>
          <p:cNvSpPr>
            <a:spLocks noChangeArrowheads="1"/>
          </p:cNvSpPr>
          <p:nvPr/>
        </p:nvSpPr>
        <p:spPr bwMode="auto">
          <a:xfrm>
            <a:off x="223838" y="37846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5" name="Rectangle 159"/>
          <p:cNvSpPr>
            <a:spLocks noChangeArrowheads="1"/>
          </p:cNvSpPr>
          <p:nvPr/>
        </p:nvSpPr>
        <p:spPr bwMode="auto">
          <a:xfrm>
            <a:off x="223838" y="36242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6" name="Rectangle 160"/>
          <p:cNvSpPr>
            <a:spLocks noChangeArrowheads="1"/>
          </p:cNvSpPr>
          <p:nvPr/>
        </p:nvSpPr>
        <p:spPr bwMode="auto">
          <a:xfrm>
            <a:off x="223838" y="34623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2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7" name="Rectangle 161"/>
          <p:cNvSpPr>
            <a:spLocks noChangeArrowheads="1"/>
          </p:cNvSpPr>
          <p:nvPr/>
        </p:nvSpPr>
        <p:spPr bwMode="auto">
          <a:xfrm>
            <a:off x="223838" y="33020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3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8" name="Rectangle 162"/>
          <p:cNvSpPr>
            <a:spLocks noChangeArrowheads="1"/>
          </p:cNvSpPr>
          <p:nvPr/>
        </p:nvSpPr>
        <p:spPr bwMode="auto">
          <a:xfrm>
            <a:off x="223838" y="31400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4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9" name="Rectangle 163"/>
          <p:cNvSpPr>
            <a:spLocks noChangeArrowheads="1"/>
          </p:cNvSpPr>
          <p:nvPr/>
        </p:nvSpPr>
        <p:spPr bwMode="auto">
          <a:xfrm>
            <a:off x="223838" y="29781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5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0" name="Rectangle 164"/>
          <p:cNvSpPr>
            <a:spLocks noChangeArrowheads="1"/>
          </p:cNvSpPr>
          <p:nvPr/>
        </p:nvSpPr>
        <p:spPr bwMode="auto">
          <a:xfrm>
            <a:off x="223838" y="28241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6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1" name="Rectangle 165"/>
          <p:cNvSpPr>
            <a:spLocks noChangeArrowheads="1"/>
          </p:cNvSpPr>
          <p:nvPr/>
        </p:nvSpPr>
        <p:spPr bwMode="auto">
          <a:xfrm>
            <a:off x="223838" y="26622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7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2" name="Rectangle 166"/>
          <p:cNvSpPr>
            <a:spLocks noChangeArrowheads="1"/>
          </p:cNvSpPr>
          <p:nvPr/>
        </p:nvSpPr>
        <p:spPr bwMode="auto">
          <a:xfrm>
            <a:off x="223838" y="25019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8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3" name="Rectangle 167"/>
          <p:cNvSpPr>
            <a:spLocks noChangeArrowheads="1"/>
          </p:cNvSpPr>
          <p:nvPr/>
        </p:nvSpPr>
        <p:spPr bwMode="auto">
          <a:xfrm>
            <a:off x="223838" y="23399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9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4" name="Rectangle 168"/>
          <p:cNvSpPr>
            <a:spLocks noChangeArrowheads="1"/>
          </p:cNvSpPr>
          <p:nvPr/>
        </p:nvSpPr>
        <p:spPr bwMode="auto">
          <a:xfrm>
            <a:off x="185738" y="21780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5" name="Rectangle 169"/>
          <p:cNvSpPr>
            <a:spLocks noChangeArrowheads="1"/>
          </p:cNvSpPr>
          <p:nvPr/>
        </p:nvSpPr>
        <p:spPr bwMode="auto">
          <a:xfrm>
            <a:off x="295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6" name="Rectangle 170"/>
          <p:cNvSpPr>
            <a:spLocks noChangeArrowheads="1"/>
          </p:cNvSpPr>
          <p:nvPr/>
        </p:nvSpPr>
        <p:spPr bwMode="auto">
          <a:xfrm>
            <a:off x="487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7" name="Rectangle 171"/>
          <p:cNvSpPr>
            <a:spLocks noChangeArrowheads="1"/>
          </p:cNvSpPr>
          <p:nvPr/>
        </p:nvSpPr>
        <p:spPr bwMode="auto">
          <a:xfrm>
            <a:off x="67310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2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8" name="Rectangle 172"/>
          <p:cNvSpPr>
            <a:spLocks noChangeArrowheads="1"/>
          </p:cNvSpPr>
          <p:nvPr/>
        </p:nvSpPr>
        <p:spPr bwMode="auto">
          <a:xfrm>
            <a:off x="866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3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9" name="Rectangle 173"/>
          <p:cNvSpPr>
            <a:spLocks noChangeArrowheads="1"/>
          </p:cNvSpPr>
          <p:nvPr/>
        </p:nvSpPr>
        <p:spPr bwMode="auto">
          <a:xfrm>
            <a:off x="10588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4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0" name="Rectangle 174"/>
          <p:cNvSpPr>
            <a:spLocks noChangeArrowheads="1"/>
          </p:cNvSpPr>
          <p:nvPr/>
        </p:nvSpPr>
        <p:spPr bwMode="auto">
          <a:xfrm>
            <a:off x="12509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5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1" name="Rectangle 175"/>
          <p:cNvSpPr>
            <a:spLocks noChangeArrowheads="1"/>
          </p:cNvSpPr>
          <p:nvPr/>
        </p:nvSpPr>
        <p:spPr bwMode="auto">
          <a:xfrm>
            <a:off x="1438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6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2" name="Rectangle 176"/>
          <p:cNvSpPr>
            <a:spLocks noChangeArrowheads="1"/>
          </p:cNvSpPr>
          <p:nvPr/>
        </p:nvSpPr>
        <p:spPr bwMode="auto">
          <a:xfrm>
            <a:off x="1630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7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3" name="Rectangle 177"/>
          <p:cNvSpPr>
            <a:spLocks noChangeArrowheads="1"/>
          </p:cNvSpPr>
          <p:nvPr/>
        </p:nvSpPr>
        <p:spPr bwMode="auto">
          <a:xfrm>
            <a:off x="18224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8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4" name="Rectangle 178"/>
          <p:cNvSpPr>
            <a:spLocks noChangeArrowheads="1"/>
          </p:cNvSpPr>
          <p:nvPr/>
        </p:nvSpPr>
        <p:spPr bwMode="auto">
          <a:xfrm>
            <a:off x="2009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9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5" name="Rectangle 179"/>
          <p:cNvSpPr>
            <a:spLocks noChangeArrowheads="1"/>
          </p:cNvSpPr>
          <p:nvPr/>
        </p:nvSpPr>
        <p:spPr bwMode="auto">
          <a:xfrm>
            <a:off x="2182813" y="38925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6" name="Rectangle 180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87" name="Text Box 181"/>
          <p:cNvSpPr txBox="1">
            <a:spLocks noChangeArrowheads="1"/>
          </p:cNvSpPr>
          <p:nvPr/>
        </p:nvSpPr>
        <p:spPr bwMode="auto">
          <a:xfrm>
            <a:off x="228600" y="4572000"/>
            <a:ext cx="1905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K=2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Arbitrarily choose K object as initial cluster center</a:t>
            </a:r>
          </a:p>
        </p:txBody>
      </p:sp>
      <p:sp>
        <p:nvSpPr>
          <p:cNvPr id="25688" name="Line 182"/>
          <p:cNvSpPr>
            <a:spLocks noChangeShapeType="1"/>
          </p:cNvSpPr>
          <p:nvPr/>
        </p:nvSpPr>
        <p:spPr bwMode="auto">
          <a:xfrm flipV="1">
            <a:off x="1066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89" name="Line 183"/>
          <p:cNvSpPr>
            <a:spLocks noChangeShapeType="1"/>
          </p:cNvSpPr>
          <p:nvPr/>
        </p:nvSpPr>
        <p:spPr bwMode="auto">
          <a:xfrm>
            <a:off x="24384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90" name="Text Box 184"/>
          <p:cNvSpPr txBox="1">
            <a:spLocks noChangeArrowheads="1"/>
          </p:cNvSpPr>
          <p:nvPr/>
        </p:nvSpPr>
        <p:spPr bwMode="auto">
          <a:xfrm>
            <a:off x="2362200" y="3124200"/>
            <a:ext cx="8382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Assign each objects to most similar center</a:t>
            </a:r>
          </a:p>
        </p:txBody>
      </p:sp>
      <p:sp>
        <p:nvSpPr>
          <p:cNvPr id="25691" name="Text Box 185"/>
          <p:cNvSpPr txBox="1">
            <a:spLocks noChangeArrowheads="1"/>
          </p:cNvSpPr>
          <p:nvPr/>
        </p:nvSpPr>
        <p:spPr bwMode="auto">
          <a:xfrm>
            <a:off x="5638800" y="3048000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Update the cluster means</a:t>
            </a:r>
          </a:p>
        </p:txBody>
      </p:sp>
      <p:sp>
        <p:nvSpPr>
          <p:cNvPr id="25692" name="Freeform 186"/>
          <p:cNvSpPr>
            <a:spLocks/>
          </p:cNvSpPr>
          <p:nvPr/>
        </p:nvSpPr>
        <p:spPr bwMode="auto">
          <a:xfrm>
            <a:off x="838200" y="3136900"/>
            <a:ext cx="88900" cy="95250"/>
          </a:xfrm>
          <a:custGeom>
            <a:avLst/>
            <a:gdLst>
              <a:gd name="T0" fmla="*/ 2147483647 w 56"/>
              <a:gd name="T1" fmla="*/ 0 h 60"/>
              <a:gd name="T2" fmla="*/ 2147483647 w 56"/>
              <a:gd name="T3" fmla="*/ 2147483647 h 60"/>
              <a:gd name="T4" fmla="*/ 2147483647 w 56"/>
              <a:gd name="T5" fmla="*/ 2147483647 h 60"/>
              <a:gd name="T6" fmla="*/ 0 w 56"/>
              <a:gd name="T7" fmla="*/ 2147483647 h 60"/>
              <a:gd name="T8" fmla="*/ 2147483647 w 56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60"/>
              <a:gd name="T17" fmla="*/ 56 w 56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3" name="Freeform 187"/>
          <p:cNvSpPr>
            <a:spLocks/>
          </p:cNvSpPr>
          <p:nvPr/>
        </p:nvSpPr>
        <p:spPr bwMode="auto">
          <a:xfrm>
            <a:off x="1600200" y="2971800"/>
            <a:ext cx="88900" cy="93663"/>
          </a:xfrm>
          <a:custGeom>
            <a:avLst/>
            <a:gdLst>
              <a:gd name="T0" fmla="*/ 2147483647 w 56"/>
              <a:gd name="T1" fmla="*/ 0 h 59"/>
              <a:gd name="T2" fmla="*/ 2147483647 w 56"/>
              <a:gd name="T3" fmla="*/ 2147483647 h 59"/>
              <a:gd name="T4" fmla="*/ 2147483647 w 56"/>
              <a:gd name="T5" fmla="*/ 2147483647 h 59"/>
              <a:gd name="T6" fmla="*/ 0 w 56"/>
              <a:gd name="T7" fmla="*/ 2147483647 h 59"/>
              <a:gd name="T8" fmla="*/ 2147483647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4" name="Oval 188"/>
          <p:cNvSpPr>
            <a:spLocks noChangeArrowheads="1"/>
          </p:cNvSpPr>
          <p:nvPr/>
        </p:nvSpPr>
        <p:spPr bwMode="auto">
          <a:xfrm>
            <a:off x="457200" y="3265488"/>
            <a:ext cx="84138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95" name="Oval 189"/>
          <p:cNvSpPr>
            <a:spLocks noChangeArrowheads="1"/>
          </p:cNvSpPr>
          <p:nvPr/>
        </p:nvSpPr>
        <p:spPr bwMode="auto">
          <a:xfrm>
            <a:off x="1973263" y="3113088"/>
            <a:ext cx="84137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96" name="Text Box 190"/>
          <p:cNvSpPr txBox="1">
            <a:spLocks noChangeArrowheads="1"/>
          </p:cNvSpPr>
          <p:nvPr/>
        </p:nvSpPr>
        <p:spPr bwMode="auto">
          <a:xfrm>
            <a:off x="5638800" y="5334000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Update the cluster means</a:t>
            </a:r>
          </a:p>
        </p:txBody>
      </p:sp>
      <p:sp>
        <p:nvSpPr>
          <p:cNvPr id="25697" name="Text Box 191"/>
          <p:cNvSpPr txBox="1">
            <a:spLocks noChangeArrowheads="1"/>
          </p:cNvSpPr>
          <p:nvPr/>
        </p:nvSpPr>
        <p:spPr bwMode="auto">
          <a:xfrm>
            <a:off x="7848600" y="4114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reassign</a:t>
            </a:r>
          </a:p>
        </p:txBody>
      </p:sp>
      <p:sp>
        <p:nvSpPr>
          <p:cNvPr id="25698" name="Line 192"/>
          <p:cNvSpPr>
            <a:spLocks noChangeShapeType="1"/>
          </p:cNvSpPr>
          <p:nvPr/>
        </p:nvSpPr>
        <p:spPr bwMode="auto">
          <a:xfrm flipV="1">
            <a:off x="4267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99" name="Text Box 193"/>
          <p:cNvSpPr txBox="1">
            <a:spLocks noChangeArrowheads="1"/>
          </p:cNvSpPr>
          <p:nvPr/>
        </p:nvSpPr>
        <p:spPr bwMode="auto">
          <a:xfrm>
            <a:off x="4419600" y="4114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reassign</a:t>
            </a:r>
          </a:p>
        </p:txBody>
      </p:sp>
      <p:sp>
        <p:nvSpPr>
          <p:cNvPr id="2570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E92E4F-C2F5-7745-8B9D-951A51D8185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25701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665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85C5AB76-8538-1A44-93E8-1F6660CF2C2F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22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6627" name="Rectangle 2"/>
          <p:cNvSpPr txBox="1">
            <a:spLocks noChangeArrowheads="1"/>
          </p:cNvSpPr>
          <p:nvPr/>
        </p:nvSpPr>
        <p:spPr bwMode="auto">
          <a:xfrm>
            <a:off x="395288" y="188913"/>
            <a:ext cx="8208962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72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7200" b="1">
                <a:solidFill>
                  <a:schemeClr val="accent1"/>
                </a:solidFill>
                <a:ea typeface="Gulim" charset="-127"/>
              </a:rPr>
              <a:t> Clustering</a:t>
            </a:r>
            <a:endParaRPr kumimoji="0" lang="en-US" altLang="ko-KR" sz="72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775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0DD98D50-DFEF-4F4B-8A5E-37B97163942E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23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77850" y="1412875"/>
          <a:ext cx="8242299" cy="4799014"/>
        </p:xfrm>
        <a:graphic>
          <a:graphicData uri="http://schemas.openxmlformats.org/drawingml/2006/table">
            <a:tbl>
              <a:tblPr/>
              <a:tblGrid>
                <a:gridCol w="2428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8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ko-KR" sz="4800" b="1" dirty="0">
                <a:solidFill>
                  <a:schemeClr val="accent1"/>
                </a:solidFill>
                <a:latin typeface="Calibri" pitchFamily="34" charset="0"/>
                <a:ea typeface="Gulim" pitchFamily="34" charset="-127"/>
              </a:rPr>
              <a:t>Example of Cluster Analysis</a:t>
            </a:r>
            <a:endParaRPr kumimoji="0" lang="en-US" altLang="ko-KR" sz="4800" b="1" dirty="0">
              <a:solidFill>
                <a:schemeClr val="accent1"/>
              </a:solidFill>
              <a:latin typeface="Calibri" pitchFamily="34" charset="0"/>
              <a:ea typeface="Gulim" pitchFamily="34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7229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582BB1-793D-3445-9971-F3A31DC0F03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323528" y="1124744"/>
          <a:ext cx="57606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56325" y="1341438"/>
          <a:ext cx="2554288" cy="4600582"/>
        </p:xfrm>
        <a:graphic>
          <a:graphicData uri="http://schemas.openxmlformats.org/drawingml/2006/table">
            <a:tbl>
              <a:tblPr/>
              <a:tblGrid>
                <a:gridCol w="75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8719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  <a:b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</a:br>
            <a:r>
              <a:rPr kumimoji="0" lang="en-US" altLang="ko-KR" b="1">
                <a:ea typeface="Gulim" charset="-127"/>
              </a:rPr>
              <a:t>Step by Step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662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FD96C4-E996-5B4D-AC3C-689066B6ADF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323528" y="1124744"/>
          <a:ext cx="57606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156325" y="1341438"/>
          <a:ext cx="2554288" cy="4600582"/>
        </p:xfrm>
        <a:graphic>
          <a:graphicData uri="http://schemas.openxmlformats.org/drawingml/2006/table">
            <a:tbl>
              <a:tblPr/>
              <a:tblGrid>
                <a:gridCol w="75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橢圓 8"/>
          <p:cNvSpPr/>
          <p:nvPr/>
        </p:nvSpPr>
        <p:spPr>
          <a:xfrm>
            <a:off x="2339975" y="3933825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744" name="矩形 9"/>
          <p:cNvSpPr>
            <a:spLocks noChangeArrowheads="1"/>
          </p:cNvSpPr>
          <p:nvPr/>
        </p:nvSpPr>
        <p:spPr bwMode="auto">
          <a:xfrm>
            <a:off x="2195513" y="4149725"/>
            <a:ext cx="1276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(3, 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9745" name="矩形 10"/>
          <p:cNvSpPr>
            <a:spLocks noChangeArrowheads="1"/>
          </p:cNvSpPr>
          <p:nvPr/>
        </p:nvSpPr>
        <p:spPr bwMode="auto">
          <a:xfrm>
            <a:off x="4716463" y="2997200"/>
            <a:ext cx="1263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(8, 5)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787900" y="3500438"/>
            <a:ext cx="144463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747" name="Rectangle 2"/>
          <p:cNvSpPr txBox="1">
            <a:spLocks noChangeArrowheads="1"/>
          </p:cNvSpPr>
          <p:nvPr/>
        </p:nvSpPr>
        <p:spPr bwMode="auto">
          <a:xfrm>
            <a:off x="755650" y="115888"/>
            <a:ext cx="74882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</a:p>
        </p:txBody>
      </p:sp>
      <p:sp>
        <p:nvSpPr>
          <p:cNvPr id="29748" name="Text Box 181"/>
          <p:cNvSpPr txBox="1">
            <a:spLocks noChangeArrowheads="1"/>
          </p:cNvSpPr>
          <p:nvPr/>
        </p:nvSpPr>
        <p:spPr bwMode="auto">
          <a:xfrm>
            <a:off x="395288" y="765175"/>
            <a:ext cx="7345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>Step 1: K=2, Arbitrarily choose K object as initial cluster center</a:t>
            </a:r>
          </a:p>
        </p:txBody>
      </p:sp>
    </p:spTree>
    <p:extLst>
      <p:ext uri="{BB962C8B-B14F-4D97-AF65-F5344CB8AC3E}">
        <p14:creationId xmlns:p14="http://schemas.microsoft.com/office/powerpoint/2010/main" val="579447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69A6016-C08E-2848-BB0A-63487995B0A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4" name="矩形 8"/>
          <p:cNvSpPr>
            <a:spLocks noChangeArrowheads="1"/>
          </p:cNvSpPr>
          <p:nvPr/>
        </p:nvSpPr>
        <p:spPr bwMode="auto">
          <a:xfrm>
            <a:off x="3276600" y="2708275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(8, 5)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37" name="矩形 20"/>
          <p:cNvSpPr>
            <a:spLocks noChangeArrowheads="1"/>
          </p:cNvSpPr>
          <p:nvPr/>
        </p:nvSpPr>
        <p:spPr bwMode="auto">
          <a:xfrm>
            <a:off x="0" y="260350"/>
            <a:ext cx="8367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600" b="1">
                <a:solidFill>
                  <a:srgbClr val="000000"/>
                </a:solidFill>
                <a:latin typeface="Arial" charset="0"/>
              </a:rPr>
              <a:t>Step 2: Compute seed points as the centroids of the clusters of the current partition</a:t>
            </a:r>
            <a:endParaRPr lang="en-US" altLang="ko-KR" sz="1600" b="1">
              <a:latin typeface="Arial" charset="0"/>
              <a:ea typeface="Gulim" charset="-127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b="1">
                <a:latin typeface="Arial" charset="0"/>
                <a:ea typeface="Gulim" charset="-127"/>
              </a:rPr>
              <a:t>Step 3: Assign each objects to most similar center</a:t>
            </a:r>
          </a:p>
        </p:txBody>
      </p:sp>
      <p:sp>
        <p:nvSpPr>
          <p:cNvPr id="22" name="橢圓 21"/>
          <p:cNvSpPr/>
          <p:nvPr/>
        </p:nvSpPr>
        <p:spPr>
          <a:xfrm>
            <a:off x="1187450" y="1844675"/>
            <a:ext cx="1871663" cy="302418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2987675" y="2781300"/>
            <a:ext cx="936625" cy="12954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40" name="矩形 7"/>
          <p:cNvSpPr>
            <a:spLocks noChangeArrowheads="1"/>
          </p:cNvSpPr>
          <p:nvPr/>
        </p:nvSpPr>
        <p:spPr bwMode="auto">
          <a:xfrm>
            <a:off x="1403350" y="3644900"/>
            <a:ext cx="127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(3, 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30741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  <p:graphicFrame>
        <p:nvGraphicFramePr>
          <p:cNvPr id="24" name="表格 4"/>
          <p:cNvGraphicFramePr>
            <a:graphicFrameLocks noGrp="1"/>
          </p:cNvGraphicFramePr>
          <p:nvPr/>
        </p:nvGraphicFramePr>
        <p:xfrm>
          <a:off x="4500563" y="896938"/>
          <a:ext cx="4643437" cy="5407026"/>
        </p:xfrm>
        <a:graphic>
          <a:graphicData uri="http://schemas.openxmlformats.org/drawingml/2006/table">
            <a:tbl>
              <a:tblPr/>
              <a:tblGrid>
                <a:gridCol w="66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62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3.61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15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696772-2C36-A646-B6F6-62A62DACDF6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00563" y="896938"/>
          <a:ext cx="4643437" cy="5407026"/>
        </p:xfrm>
        <a:graphic>
          <a:graphicData uri="http://schemas.openxmlformats.org/drawingml/2006/table">
            <a:tbl>
              <a:tblPr/>
              <a:tblGrid>
                <a:gridCol w="66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62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3.61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833" name="矩形 8"/>
          <p:cNvSpPr>
            <a:spLocks noChangeArrowheads="1"/>
          </p:cNvSpPr>
          <p:nvPr/>
        </p:nvSpPr>
        <p:spPr bwMode="auto">
          <a:xfrm>
            <a:off x="3276600" y="2708275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(8, 5)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846" name="矩形 20"/>
          <p:cNvSpPr>
            <a:spLocks noChangeArrowheads="1"/>
          </p:cNvSpPr>
          <p:nvPr/>
        </p:nvSpPr>
        <p:spPr bwMode="auto">
          <a:xfrm>
            <a:off x="0" y="260350"/>
            <a:ext cx="8367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600" b="1">
                <a:solidFill>
                  <a:srgbClr val="000000"/>
                </a:solidFill>
                <a:latin typeface="Arial" charset="0"/>
              </a:rPr>
              <a:t>Step 2: Compute seed points as the centroids of the clusters of the current partition</a:t>
            </a:r>
            <a:endParaRPr lang="en-US" altLang="ko-KR" sz="1600" b="1">
              <a:latin typeface="Arial" charset="0"/>
              <a:ea typeface="Gulim" charset="-127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b="1">
                <a:latin typeface="Arial" charset="0"/>
                <a:ea typeface="Gulim" charset="-127"/>
              </a:rPr>
              <a:t>Step 3: Assign each objects to most similar center</a:t>
            </a:r>
          </a:p>
        </p:txBody>
      </p:sp>
      <p:sp>
        <p:nvSpPr>
          <p:cNvPr id="22" name="橢圓 21"/>
          <p:cNvSpPr/>
          <p:nvPr/>
        </p:nvSpPr>
        <p:spPr>
          <a:xfrm>
            <a:off x="1187450" y="1844675"/>
            <a:ext cx="1871663" cy="302418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2987675" y="2781300"/>
            <a:ext cx="936625" cy="12954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849" name="矩形 7"/>
          <p:cNvSpPr>
            <a:spLocks noChangeArrowheads="1"/>
          </p:cNvSpPr>
          <p:nvPr/>
        </p:nvSpPr>
        <p:spPr bwMode="auto">
          <a:xfrm>
            <a:off x="1403350" y="3644900"/>
            <a:ext cx="127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(3, 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31850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  <p:sp>
        <p:nvSpPr>
          <p:cNvPr id="25" name="文字方塊 24"/>
          <p:cNvSpPr txBox="1">
            <a:spLocks noChangeArrowheads="1"/>
          </p:cNvSpPr>
          <p:nvPr/>
        </p:nvSpPr>
        <p:spPr bwMode="auto">
          <a:xfrm>
            <a:off x="5076825" y="2852738"/>
            <a:ext cx="3382963" cy="267811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Euclidean distance b(3,6)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  <a:sym typeface="Wingdings" charset="2"/>
              </a:rPr>
              <a:t>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m2(8,5)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((8-3)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(5-6)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  <a:br>
              <a:rPr lang="en-US" altLang="zh-TW" sz="2400">
                <a:solidFill>
                  <a:srgbClr val="C00000"/>
                </a:solidFill>
                <a:latin typeface="Arial" charset="0"/>
              </a:rPr>
            </a:b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(5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(-1)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(25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+ 1)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(26)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5.10</a:t>
            </a:r>
            <a:endParaRPr lang="en-US" altLang="zh-TW" sz="2400" baseline="300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6" name="文字方塊 25"/>
          <p:cNvSpPr txBox="1">
            <a:spLocks noChangeArrowheads="1"/>
          </p:cNvSpPr>
          <p:nvPr/>
        </p:nvSpPr>
        <p:spPr bwMode="auto">
          <a:xfrm>
            <a:off x="1116013" y="4005263"/>
            <a:ext cx="3384550" cy="267811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Euclidean distance b(3,6)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  <a:sym typeface="Wingdings" charset="2"/>
              </a:rPr>
              <a:t>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m1(3,4)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((3-3)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(4-6)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  <a:br>
              <a:rPr lang="en-US" altLang="zh-TW" sz="2400">
                <a:solidFill>
                  <a:srgbClr val="C00000"/>
                </a:solidFill>
                <a:latin typeface="Arial" charset="0"/>
              </a:rPr>
            </a:b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(0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(-2)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(0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+ 4)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(4)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2.00</a:t>
            </a:r>
            <a:endParaRPr lang="en-US" altLang="zh-TW" sz="2400" baseline="300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 rot="5400000">
            <a:off x="1583531" y="3177382"/>
            <a:ext cx="504825" cy="1588"/>
          </a:xfrm>
          <a:prstGeom prst="straightConnector1">
            <a:avLst/>
          </a:prstGeom>
          <a:ln w="19050">
            <a:solidFill>
              <a:srgbClr val="C0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27" idx="6"/>
            <a:endCxn id="10" idx="1"/>
          </p:cNvCxnSpPr>
          <p:nvPr/>
        </p:nvCxnSpPr>
        <p:spPr>
          <a:xfrm>
            <a:off x="1908175" y="2852738"/>
            <a:ext cx="1604963" cy="236537"/>
          </a:xfrm>
          <a:prstGeom prst="straightConnector1">
            <a:avLst/>
          </a:prstGeom>
          <a:ln w="19050">
            <a:solidFill>
              <a:srgbClr val="C0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729DAA-8805-AF4F-825B-45A4BCC81B3D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4.64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2.99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5.68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0.20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1.87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4.29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1.15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2.42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3.80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0.75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(3.86, 5.14)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(7.33, 4.33)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66CC"/>
              </a:solidFill>
              <a:latin typeface="Calibri" pitchFamily="34" charset="0"/>
            </a:endParaRPr>
          </a:p>
        </p:txBody>
      </p:sp>
      <p:sp>
        <p:nvSpPr>
          <p:cNvPr id="32866" name="矩形 20"/>
          <p:cNvSpPr>
            <a:spLocks noChangeArrowheads="1"/>
          </p:cNvSpPr>
          <p:nvPr/>
        </p:nvSpPr>
        <p:spPr bwMode="auto">
          <a:xfrm>
            <a:off x="1285875" y="2708275"/>
            <a:ext cx="191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(3.86, 5.14)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2051050" y="2997200"/>
            <a:ext cx="144463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868" name="矩形 22"/>
          <p:cNvSpPr>
            <a:spLocks noChangeArrowheads="1"/>
          </p:cNvSpPr>
          <p:nvPr/>
        </p:nvSpPr>
        <p:spPr bwMode="auto">
          <a:xfrm>
            <a:off x="2700338" y="3429000"/>
            <a:ext cx="190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(7.33, 4.33)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276600" y="3284538"/>
            <a:ext cx="142875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5" name="直線單箭頭接點 24"/>
          <p:cNvCxnSpPr>
            <a:stCxn id="22" idx="4"/>
            <a:endCxn id="7" idx="7"/>
          </p:cNvCxnSpPr>
          <p:nvPr/>
        </p:nvCxnSpPr>
        <p:spPr>
          <a:xfrm rot="5400000">
            <a:off x="1851025" y="3176588"/>
            <a:ext cx="307975" cy="238125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24" idx="7"/>
            <a:endCxn id="10" idx="2"/>
          </p:cNvCxnSpPr>
          <p:nvPr/>
        </p:nvCxnSpPr>
        <p:spPr>
          <a:xfrm rot="5400000" flipH="1" flipV="1">
            <a:off x="3363119" y="3177382"/>
            <a:ext cx="165100" cy="93662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手繪多邊形 38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2875" name="矩形 25"/>
          <p:cNvSpPr>
            <a:spLocks noChangeArrowheads="1"/>
          </p:cNvSpPr>
          <p:nvPr/>
        </p:nvSpPr>
        <p:spPr bwMode="auto">
          <a:xfrm>
            <a:off x="-36513" y="539750"/>
            <a:ext cx="4994276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>Step 4: Update the cluster means, 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Repeat Step 2, 3, 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32876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8314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12EB6B-A12E-4648-9F10-CF0C21E751C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888" name="矩形 22"/>
          <p:cNvSpPr>
            <a:spLocks noChangeArrowheads="1"/>
          </p:cNvSpPr>
          <p:nvPr/>
        </p:nvSpPr>
        <p:spPr bwMode="auto">
          <a:xfrm>
            <a:off x="2627313" y="3284538"/>
            <a:ext cx="196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(6.75., 3.50)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059113" y="3573463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手繪多邊形 38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3893" name="矩形 40"/>
          <p:cNvSpPr>
            <a:spLocks noChangeArrowheads="1"/>
          </p:cNvSpPr>
          <p:nvPr/>
        </p:nvSpPr>
        <p:spPr bwMode="auto">
          <a:xfrm>
            <a:off x="1258888" y="2636838"/>
            <a:ext cx="191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(3.67, 5.83)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2025650" y="2924175"/>
            <a:ext cx="142875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895" name="矩形 42"/>
          <p:cNvSpPr>
            <a:spLocks noChangeArrowheads="1"/>
          </p:cNvSpPr>
          <p:nvPr/>
        </p:nvSpPr>
        <p:spPr bwMode="auto">
          <a:xfrm>
            <a:off x="-36513" y="539750"/>
            <a:ext cx="4994276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>Step 4: Update the cluster means, 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Repeat Step 2, 3,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33896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731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107950" y="1125538"/>
            <a:ext cx="8856663" cy="5399087"/>
          </a:xfrm>
        </p:spPr>
        <p:txBody>
          <a:bodyPr/>
          <a:lstStyle/>
          <a:p>
            <a:pPr>
              <a:buNone/>
            </a:pPr>
            <a:r>
              <a:rPr lang="zh-TW" altLang="en-US" sz="2400" dirty="0">
                <a:latin typeface="Calibri" charset="0"/>
                <a:ea typeface="標楷體" charset="-120"/>
              </a:rPr>
              <a:t>週次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Week)   </a:t>
            </a:r>
            <a:r>
              <a:rPr lang="zh-TW" altLang="en-US" sz="2400" dirty="0">
                <a:latin typeface="Calibri" charset="0"/>
                <a:ea typeface="標楷體" charset="-120"/>
              </a:rPr>
              <a:t>日期 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Date)   </a:t>
            </a:r>
            <a:r>
              <a:rPr lang="zh-TW" altLang="en-US" sz="2400" dirty="0">
                <a:latin typeface="Calibri" charset="0"/>
                <a:ea typeface="標楷體" charset="-120"/>
              </a:rPr>
              <a:t>內容</a:t>
            </a:r>
            <a:r>
              <a:rPr lang="en-US" altLang="zh-TW" sz="2400" dirty="0">
                <a:latin typeface="Calibri" charset="0"/>
                <a:ea typeface="標楷體" charset="-120"/>
              </a:rPr>
              <a:t>(</a:t>
            </a:r>
            <a:r>
              <a:rPr lang="en-US" altLang="en-US" sz="2400" dirty="0">
                <a:latin typeface="Calibri" charset="0"/>
                <a:ea typeface="標楷體" charset="-120"/>
              </a:rPr>
              <a:t>Subject/Topics)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9   2020/04/28   </a:t>
            </a:r>
            <a:r>
              <a:rPr lang="zh-TW" altLang="en-US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期中考試週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10   2020/05/05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個案分析與實作三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決策樹、模型評估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  </a:t>
            </a:r>
            <a:r>
              <a:rPr lang="en-US" altLang="zh-TW" sz="20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Case Study 3 (Decision Tree, Model Evaluation using SAS EM)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11   2020/05/12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個案分析與實作四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</a:t>
            </a:r>
            <a:r>
              <a:rPr lang="en-US" altLang="zh-TW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迴歸分析、類神經網路</a:t>
            </a:r>
            <a:r>
              <a:rPr lang="en-US" altLang="zh-TW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1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：</a:t>
            </a:r>
            <a:b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    Case Study 4 (Regression Analysis, </a:t>
            </a:r>
            <a:b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</a:br>
            <a:r>
              <a:rPr lang="en-US" altLang="zh-TW" sz="2200" dirty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標楷體" charset="-120"/>
              </a:rPr>
              <a:t>                                                      Artificial Neural Network using SAS EM)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  <a:t>12   2020/05/19   </a:t>
            </a:r>
            <a:r>
              <a:rPr lang="zh-TW" altLang="en-US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  <a:t>機器學習與深度學習 </a:t>
            </a:r>
            <a:br>
              <a:rPr lang="en-US" altLang="zh-TW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rgbClr val="7030A0"/>
                </a:solidFill>
                <a:latin typeface="Calibri" charset="0"/>
                <a:ea typeface="標楷體" charset="-120"/>
              </a:rPr>
              <a:t>                           (Machine Learning and Deep Learning)</a:t>
            </a:r>
          </a:p>
          <a:p>
            <a:pPr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13   2020/05/26 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期末報告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標楷體" charset="-120"/>
              </a:rPr>
              <a:t>(Final Project Presentation)</a:t>
            </a:r>
          </a:p>
          <a:p>
            <a:pPr>
              <a:buNone/>
            </a:pPr>
            <a:r>
              <a:rPr lang="en-US" altLang="zh-TW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14   2020/06/02   </a:t>
            </a:r>
            <a:r>
              <a:rPr lang="zh-TW" altLang="en-US" sz="2400" dirty="0">
                <a:solidFill>
                  <a:srgbClr val="C00000"/>
                </a:solidFill>
                <a:latin typeface="Calibri" charset="0"/>
                <a:ea typeface="標楷體" charset="-120"/>
              </a:rPr>
              <a:t>畢業考試週</a:t>
            </a:r>
          </a:p>
          <a:p>
            <a:pPr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15   2020/06/09   </a:t>
            </a:r>
            <a:r>
              <a:rPr lang="zh-TW" altLang="en-US" sz="2400" dirty="0">
                <a:latin typeface="Calibri" charset="0"/>
                <a:ea typeface="標楷體" charset="-120"/>
              </a:rPr>
              <a:t>教師彈性補充教學 </a:t>
            </a:r>
            <a:endParaRPr lang="en-US" altLang="zh-TW" sz="2400" dirty="0">
              <a:latin typeface="Calibri" charset="0"/>
              <a:ea typeface="標楷體" charset="-120"/>
            </a:endParaRPr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395288" y="260350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>
              <a:solidFill>
                <a:schemeClr val="tx2"/>
              </a:solidFill>
              <a:ea typeface="標楷體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7A051B-E58C-BA4C-A85A-B404C1A444A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41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FE238A-9792-A641-AE94-61B955472B6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059113" y="3573463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手繪多邊形 38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2025650" y="2924175"/>
            <a:ext cx="142875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917" name="矩形 42"/>
          <p:cNvSpPr>
            <a:spLocks noChangeArrowheads="1"/>
          </p:cNvSpPr>
          <p:nvPr/>
        </p:nvSpPr>
        <p:spPr bwMode="auto">
          <a:xfrm>
            <a:off x="-36513" y="539750"/>
            <a:ext cx="499427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34918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7879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561975"/>
          </a:xfrm>
        </p:spPr>
        <p:txBody>
          <a:bodyPr/>
          <a:lstStyle/>
          <a:p>
            <a:r>
              <a:rPr lang="en-US" altLang="ko-KR" i="1">
                <a:latin typeface="Calibri" charset="0"/>
                <a:ea typeface="Gulim" charset="-127"/>
              </a:rPr>
              <a:t>K-Means</a:t>
            </a:r>
            <a:r>
              <a:rPr lang="en-US" altLang="ko-KR">
                <a:latin typeface="Calibri" charset="0"/>
                <a:ea typeface="Gulim" charset="-127"/>
              </a:rPr>
              <a:t> Clustering </a:t>
            </a:r>
            <a:r>
              <a:rPr lang="en-US" altLang="ko-KR" sz="3200">
                <a:solidFill>
                  <a:schemeClr val="accent1"/>
                </a:solidFill>
                <a:latin typeface="Calibri" charset="0"/>
                <a:ea typeface="Gulim" charset="-127"/>
              </a:rPr>
              <a:t>(</a:t>
            </a:r>
            <a:r>
              <a:rPr lang="en-US" altLang="ko-KR" sz="3200" i="1">
                <a:solidFill>
                  <a:schemeClr val="accent1"/>
                </a:solidFill>
                <a:latin typeface="Calibri" charset="0"/>
                <a:ea typeface="Gulim" charset="-127"/>
              </a:rPr>
              <a:t>K=2</a:t>
            </a:r>
            <a:r>
              <a:rPr lang="en-US" altLang="ko-KR" sz="3200">
                <a:solidFill>
                  <a:schemeClr val="accent1"/>
                </a:solidFill>
                <a:latin typeface="Calibri" charset="0"/>
                <a:ea typeface="Gulim" charset="-127"/>
              </a:rPr>
              <a:t>, two clusters)</a:t>
            </a:r>
            <a:endParaRPr lang="zh-TW" altLang="en-US" sz="3200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3584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5F9C88-D6D8-7F46-8A8F-087A4CD03ED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939" name="矩形 42"/>
          <p:cNvSpPr>
            <a:spLocks noChangeArrowheads="1"/>
          </p:cNvSpPr>
          <p:nvPr/>
        </p:nvSpPr>
        <p:spPr bwMode="auto">
          <a:xfrm>
            <a:off x="-36513" y="539750"/>
            <a:ext cx="499427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21" name="手繪多邊形 20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941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6388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807EA54A-4C86-0845-B1AA-CB83BB5205D5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32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188" y="836613"/>
          <a:ext cx="8208962" cy="5937508"/>
        </p:xfrm>
        <a:graphic>
          <a:graphicData uri="http://schemas.openxmlformats.org/drawingml/2006/table">
            <a:tbl>
              <a:tblPr/>
              <a:tblGrid>
                <a:gridCol w="1173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7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6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19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6950" name="Rectangle 2"/>
          <p:cNvSpPr txBox="1">
            <a:spLocks noChangeArrowheads="1"/>
          </p:cNvSpPr>
          <p:nvPr/>
        </p:nvSpPr>
        <p:spPr bwMode="auto">
          <a:xfrm>
            <a:off x="755650" y="115888"/>
            <a:ext cx="74882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</a:p>
        </p:txBody>
      </p:sp>
    </p:spTree>
    <p:extLst>
      <p:ext uri="{BB962C8B-B14F-4D97-AF65-F5344CB8AC3E}">
        <p14:creationId xmlns:p14="http://schemas.microsoft.com/office/powerpoint/2010/main" val="32997893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Summary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altLang="zh-TW">
                <a:latin typeface="Calibri" charset="0"/>
                <a:ea typeface="新細明體" charset="-120"/>
              </a:rPr>
              <a:t>Cluster Analysis </a:t>
            </a:r>
          </a:p>
          <a:p>
            <a:r>
              <a:rPr lang="en-US" altLang="zh-TW" i="1">
                <a:solidFill>
                  <a:srgbClr val="FF0000"/>
                </a:solidFill>
                <a:latin typeface="Calibri" charset="0"/>
                <a:ea typeface="新細明體" charset="-120"/>
              </a:rPr>
              <a:t>K-Means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 Clustering </a:t>
            </a:r>
          </a:p>
          <a:p>
            <a:endParaRPr lang="en-US" altLang="zh-TW">
              <a:latin typeface="Calibri" charset="0"/>
              <a:ea typeface="標楷體" charset="-120"/>
            </a:endParaRPr>
          </a:p>
          <a:p>
            <a:endParaRPr lang="en-US" altLang="zh-TW">
              <a:latin typeface="Calibri" charset="0"/>
              <a:ea typeface="標楷體" charset="-120"/>
            </a:endParaRPr>
          </a:p>
          <a:p>
            <a:endParaRPr lang="en-US" altLang="zh-TW">
              <a:latin typeface="Calibri" charset="0"/>
              <a:ea typeface="標楷體" charset="-120"/>
            </a:endParaRPr>
          </a:p>
          <a:p>
            <a:endParaRPr lang="en-US" altLang="zh-TW">
              <a:latin typeface="Calibri" charset="0"/>
              <a:ea typeface="標楷體" charset="-12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6D5266-AFB5-5548-8C7B-3B291D7E71EA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76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References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323850" y="1125538"/>
            <a:ext cx="8434388" cy="5183187"/>
          </a:xfrm>
        </p:spPr>
        <p:txBody>
          <a:bodyPr/>
          <a:lstStyle/>
          <a:p>
            <a:pPr eaLnBrk="1" hangingPunct="1"/>
            <a:r>
              <a:rPr lang="en-US" altLang="zh-TW" sz="2400">
                <a:latin typeface="Calibri" charset="0"/>
                <a:ea typeface="標楷體" charset="-120"/>
              </a:rPr>
              <a:t>Jiawei Han and Micheline Kamber, Data Mining: Concepts and Techniques, Second Edition, Elsevier, 2006. </a:t>
            </a:r>
          </a:p>
          <a:p>
            <a:pPr eaLnBrk="1" hangingPunct="1"/>
            <a:r>
              <a:rPr lang="en-US" altLang="zh-TW" sz="2400">
                <a:latin typeface="Calibri" charset="0"/>
                <a:ea typeface="標楷體" charset="-120"/>
              </a:rPr>
              <a:t>Jiawei Han, Micheline Kamber and Jian Pei, Data Mining: Concepts and Techniques, Third Edition, Morgan Kaufmann  2011.</a:t>
            </a:r>
          </a:p>
          <a:p>
            <a:pPr eaLnBrk="1" hangingPunct="1"/>
            <a:r>
              <a:rPr lang="en-US" altLang="zh-TW" sz="2400">
                <a:latin typeface="Calibri" charset="0"/>
                <a:ea typeface="標楷體" charset="-120"/>
              </a:rPr>
              <a:t>Efraim Turban, Ramesh Sharda, Dursun Delen, Decision Support and Business Intelligence Systems, Ninth Edition, Pearson, 2011.</a:t>
            </a:r>
          </a:p>
          <a:p>
            <a:pPr eaLnBrk="1" hangingPunct="1"/>
            <a:endParaRPr lang="en-US" altLang="zh-TW" sz="2400">
              <a:latin typeface="Calibri" charset="0"/>
              <a:ea typeface="標楷體" charset="-120"/>
            </a:endParaRPr>
          </a:p>
          <a:p>
            <a:pPr eaLnBrk="1" hangingPunct="1"/>
            <a:endParaRPr lang="zh-TW" altLang="en-US" sz="2400">
              <a:latin typeface="Calibri" charset="0"/>
              <a:ea typeface="標楷體" charset="-12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0798EB-CDDD-7F49-8566-1618A85188A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5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Outline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altLang="zh-TW" dirty="0">
                <a:latin typeface="Calibri" charset="0"/>
                <a:ea typeface="新細明體" charset="-120"/>
              </a:rPr>
              <a:t>Cluster Analysis </a:t>
            </a:r>
          </a:p>
          <a:p>
            <a:r>
              <a:rPr lang="en-US" altLang="zh-TW" i="1" dirty="0">
                <a:solidFill>
                  <a:srgbClr val="FF0000"/>
                </a:solidFill>
                <a:latin typeface="Calibri" charset="0"/>
                <a:ea typeface="新細明體" charset="-120"/>
              </a:rPr>
              <a:t>K-Means</a:t>
            </a:r>
            <a:r>
              <a:rPr lang="en-US" altLang="zh-TW" dirty="0">
                <a:solidFill>
                  <a:srgbClr val="FF0000"/>
                </a:solidFill>
                <a:latin typeface="Calibri" charset="0"/>
                <a:ea typeface="新細明體" charset="-120"/>
              </a:rPr>
              <a:t> Clustering </a:t>
            </a: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D06F2C-9F2A-2F4A-86D1-B07BE9CEB6DE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2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21E3B-1EE8-E744-9F39-84367D9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237F-23CD-E54D-BDBA-FE95A073E4E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A789F43-154A-8746-9ED5-EC02D9F9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86409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Data Mining Tasks &amp; Methods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4">
            <a:extLst>
              <a:ext uri="{FF2B5EF4-FFF2-40B4-BE49-F238E27FC236}">
                <a16:creationId xmlns:a16="http://schemas.microsoft.com/office/drawing/2014/main" id="{4163D7AB-7BD2-BF44-A175-DB631677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48" y="6669940"/>
            <a:ext cx="83481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solidFill>
                  <a:srgbClr val="A6A6A6"/>
                </a:solidFill>
              </a:rPr>
              <a:t>Source: Ramesh Sharda, </a:t>
            </a:r>
            <a:r>
              <a:rPr lang="en-US" altLang="zh-TW" sz="800" dirty="0" err="1">
                <a:solidFill>
                  <a:srgbClr val="A6A6A6"/>
                </a:solidFill>
              </a:rPr>
              <a:t>Dursun</a:t>
            </a:r>
            <a:r>
              <a:rPr lang="en-US" altLang="zh-TW" sz="800" dirty="0">
                <a:solidFill>
                  <a:srgbClr val="A6A6A6"/>
                </a:solidFill>
              </a:rPr>
              <a:t> </a:t>
            </a:r>
            <a:r>
              <a:rPr lang="en-US" altLang="zh-TW" sz="800" dirty="0" err="1">
                <a:solidFill>
                  <a:srgbClr val="A6A6A6"/>
                </a:solidFill>
              </a:rPr>
              <a:t>Delen</a:t>
            </a:r>
            <a:r>
              <a:rPr lang="en-US" altLang="zh-TW" sz="800" dirty="0">
                <a:solidFill>
                  <a:srgbClr val="A6A6A6"/>
                </a:solidFill>
              </a:rPr>
              <a:t>, and Efraim Turban (2017),  Business Intelligence, Analytics, and Data Science: A Managerial Perspective, 4th Edition, Pearson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918C6A-2211-8347-BA3F-3E58E53EF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49" y="789717"/>
            <a:ext cx="5475310" cy="5865670"/>
          </a:xfrm>
          <a:prstGeom prst="rect">
            <a:avLst/>
          </a:prstGeom>
        </p:spPr>
      </p:pic>
      <p:sp>
        <p:nvSpPr>
          <p:cNvPr id="8" name="圓角矩形 5">
            <a:extLst>
              <a:ext uri="{FF2B5EF4-FFF2-40B4-BE49-F238E27FC236}">
                <a16:creationId xmlns:a16="http://schemas.microsoft.com/office/drawing/2014/main" id="{D0A39E9A-B834-CC46-B43F-45353F3505B3}"/>
              </a:ext>
            </a:extLst>
          </p:cNvPr>
          <p:cNvSpPr/>
          <p:nvPr/>
        </p:nvSpPr>
        <p:spPr>
          <a:xfrm>
            <a:off x="1691680" y="5157192"/>
            <a:ext cx="5832648" cy="1512352"/>
          </a:xfrm>
          <a:prstGeom prst="roundRect">
            <a:avLst>
              <a:gd name="adj" fmla="val 9088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44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AD4E9C92-E28F-8443-874E-C2E7C3BBDBF2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77850" y="1412875"/>
          <a:ext cx="8242299" cy="4799014"/>
        </p:xfrm>
        <a:graphic>
          <a:graphicData uri="http://schemas.openxmlformats.org/drawingml/2006/table">
            <a:tbl>
              <a:tblPr/>
              <a:tblGrid>
                <a:gridCol w="2428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8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ko-KR" sz="4800" b="1" dirty="0">
                <a:solidFill>
                  <a:schemeClr val="accent1"/>
                </a:solidFill>
                <a:latin typeface="Calibri" pitchFamily="34" charset="0"/>
                <a:ea typeface="Gulim" pitchFamily="34" charset="-127"/>
              </a:rPr>
              <a:t>Example of Cluster Analysis</a:t>
            </a:r>
            <a:endParaRPr kumimoji="0" lang="en-US" altLang="ko-KR" sz="4800" b="1" dirty="0">
              <a:solidFill>
                <a:schemeClr val="accent1"/>
              </a:solidFill>
              <a:latin typeface="Calibri" pitchFamily="34" charset="0"/>
              <a:ea typeface="Gulim" pitchFamily="34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853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17534CD-D267-674F-9F6C-F56541ABCA70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188" y="836613"/>
          <a:ext cx="8208962" cy="5937508"/>
        </p:xfrm>
        <a:graphic>
          <a:graphicData uri="http://schemas.openxmlformats.org/drawingml/2006/table">
            <a:tbl>
              <a:tblPr/>
              <a:tblGrid>
                <a:gridCol w="1173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7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6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19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350" name="Rectangle 2"/>
          <p:cNvSpPr txBox="1">
            <a:spLocks noChangeArrowheads="1"/>
          </p:cNvSpPr>
          <p:nvPr/>
        </p:nvSpPr>
        <p:spPr bwMode="auto">
          <a:xfrm>
            <a:off x="755650" y="115888"/>
            <a:ext cx="74882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</a:p>
        </p:txBody>
      </p:sp>
    </p:spTree>
    <p:extLst>
      <p:ext uri="{BB962C8B-B14F-4D97-AF65-F5344CB8AC3E}">
        <p14:creationId xmlns:p14="http://schemas.microsoft.com/office/powerpoint/2010/main" val="297120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 eaLnBrk="1" hangingPunct="1"/>
            <a:r>
              <a:rPr lang="en-US" altLang="zh-TW" sz="9600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</a:t>
            </a:r>
          </a:p>
        </p:txBody>
      </p:sp>
      <p:sp>
        <p:nvSpPr>
          <p:cNvPr id="1229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97CE852-50A8-6143-849F-F64A48D82CB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4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Used for automatic identification of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natural groupings</a:t>
            </a:r>
            <a:r>
              <a:rPr lang="en-US" altLang="zh-TW">
                <a:latin typeface="Calibri" charset="0"/>
                <a:ea typeface="新細明體" charset="-120"/>
              </a:rPr>
              <a:t> of things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Part of the machine-learning family 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Employ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unsupervised learning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Learns the clusters of things from past data, then assigns new instances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There is not an output variable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Also known as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segmentation</a:t>
            </a:r>
          </a:p>
        </p:txBody>
      </p:sp>
      <p:sp>
        <p:nvSpPr>
          <p:cNvPr id="13316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331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E3EA14-FBD7-2640-8BAB-FD0B9AAA2B5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4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9960</TotalTime>
  <Words>2582</Words>
  <Application>Microsoft Macintosh PowerPoint</Application>
  <PresentationFormat>On-screen Show (4:3)</PresentationFormat>
  <Paragraphs>1019</Paragraphs>
  <Slides>34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 Unicode MS</vt:lpstr>
      <vt:lpstr>標楷體</vt:lpstr>
      <vt:lpstr>Gulim</vt:lpstr>
      <vt:lpstr>新細明體</vt:lpstr>
      <vt:lpstr>Arial</vt:lpstr>
      <vt:lpstr>Calibri</vt:lpstr>
      <vt:lpstr>Symbol</vt:lpstr>
      <vt:lpstr>Times New Roman</vt:lpstr>
      <vt:lpstr>Wingdings</vt:lpstr>
      <vt:lpstr>Office 佈景主題</vt:lpstr>
      <vt:lpstr>Equation</vt:lpstr>
      <vt:lpstr>Worksheet</vt:lpstr>
      <vt:lpstr>Big Data Mining 巨量資料探勘</vt:lpstr>
      <vt:lpstr>PowerPoint Presentation</vt:lpstr>
      <vt:lpstr>PowerPoint Presentation</vt:lpstr>
      <vt:lpstr>Outline</vt:lpstr>
      <vt:lpstr>Data Mining Tasks &amp; Methods</vt:lpstr>
      <vt:lpstr>PowerPoint Presentation</vt:lpstr>
      <vt:lpstr>PowerPoint Presentation</vt:lpstr>
      <vt:lpstr>Cluster Analysis</vt:lpstr>
      <vt:lpstr>Cluster Analysis</vt:lpstr>
      <vt:lpstr>Cluster Analysis</vt:lpstr>
      <vt:lpstr>Cluster Analysis</vt:lpstr>
      <vt:lpstr>PowerPoint Presentation</vt:lpstr>
      <vt:lpstr>Cluster Analysis for Data Mining</vt:lpstr>
      <vt:lpstr>Cluster Analysis for Data Mining</vt:lpstr>
      <vt:lpstr>k-Means Clustering Algorithm</vt:lpstr>
      <vt:lpstr>Cluster Analysis for Data Mining -  k-Means Clustering Algorithm</vt:lpstr>
      <vt:lpstr>Similarity  Distance</vt:lpstr>
      <vt:lpstr>Similarity and Dissimilarity Between Objects</vt:lpstr>
      <vt:lpstr>Similarity and Dissimilarity Between Objects (Cont.)</vt:lpstr>
      <vt:lpstr>Euclidean distance vs  Manhattan distance </vt:lpstr>
      <vt:lpstr>The K-Means Clustering Method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K-Means Clustering (K=2, two clusters)</vt:lpstr>
      <vt:lpstr>PowerPoint Presentation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Mining (巨量資料探勘)</dc:title>
  <dc:subject/>
  <dc:creator>myday</dc:creator>
  <cp:keywords>Big Data Mining (巨量資料探勘)</cp:keywords>
  <dc:description>Big Data Mining (巨量資料探勘)</dc:description>
  <cp:lastModifiedBy>Microsoft Office User</cp:lastModifiedBy>
  <cp:revision>552</cp:revision>
  <cp:lastPrinted>2020-03-09T14:38:10Z</cp:lastPrinted>
  <dcterms:created xsi:type="dcterms:W3CDTF">2011-02-14T23:24:00Z</dcterms:created>
  <dcterms:modified xsi:type="dcterms:W3CDTF">2020-03-16T11:50:01Z</dcterms:modified>
  <cp:category/>
</cp:coreProperties>
</file>