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622" r:id="rId9"/>
    <p:sldId id="623" r:id="rId10"/>
    <p:sldId id="624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615" r:id="rId19"/>
    <p:sldId id="618" r:id="rId20"/>
    <p:sldId id="617" r:id="rId21"/>
    <p:sldId id="616" r:id="rId22"/>
    <p:sldId id="630" r:id="rId23"/>
    <p:sldId id="631" r:id="rId24"/>
    <p:sldId id="632" r:id="rId25"/>
    <p:sldId id="633" r:id="rId26"/>
    <p:sldId id="625" r:id="rId27"/>
    <p:sldId id="627" r:id="rId28"/>
    <p:sldId id="628" r:id="rId29"/>
    <p:sldId id="629" r:id="rId30"/>
    <p:sldId id="637" r:id="rId31"/>
    <p:sldId id="638" r:id="rId32"/>
    <p:sldId id="639" r:id="rId33"/>
    <p:sldId id="642" r:id="rId34"/>
    <p:sldId id="640" r:id="rId35"/>
    <p:sldId id="641" r:id="rId36"/>
    <p:sldId id="643" r:id="rId37"/>
    <p:sldId id="635" r:id="rId38"/>
    <p:sldId id="636" r:id="rId39"/>
    <p:sldId id="274" r:id="rId40"/>
    <p:sldId id="27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1"/>
    <p:restoredTop sz="94677"/>
  </p:normalViewPr>
  <p:slideViewPr>
    <p:cSldViewPr snapToGrid="0" snapToObjects="1">
      <p:cViewPr varScale="1">
        <p:scale>
          <a:sx n="91" d="100"/>
          <a:sy n="91" d="100"/>
        </p:scale>
        <p:origin x="2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7" y="658599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12/28/19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12/28/19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12/28/19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tku.edu.tw/myday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training/course-descriptions/architect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aws.amazon.com/training/course-descriptions/essentia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ertification/certified-solutions-architect-associate/" TargetMode="External"/><Relationship Id="rId5" Type="http://schemas.openxmlformats.org/officeDocument/2006/relationships/hyperlink" Target="https://aws.amazon.com/certification/certified-cloud-practitioner/" TargetMode="External"/><Relationship Id="rId4" Type="http://schemas.openxmlformats.org/officeDocument/2006/relationships/hyperlink" Target="https://aws.amazon.com/training/course-descriptions/cloud-practitioner-essential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hyperlink" Target="https://aws.amazon.com/training/awsacademy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aws.amazon.com/training/course-descriptions/cloud-practitioner-essentials/" TargetMode="External"/><Relationship Id="rId7" Type="http://schemas.openxmlformats.org/officeDocument/2006/relationships/hyperlink" Target="https://aws.amazon.com/training/awsacademy/" TargetMode="External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training/course-descriptions/architect/" TargetMode="External"/><Relationship Id="rId5" Type="http://schemas.openxmlformats.org/officeDocument/2006/relationships/hyperlink" Target="https://aws.amazon.com/certification/certified-solutions-architect-associate/" TargetMode="External"/><Relationship Id="rId4" Type="http://schemas.openxmlformats.org/officeDocument/2006/relationships/hyperlink" Target="https://aws.amazon.com/training/course-descriptions/essentials/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im.tku.edu.tw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tku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9.png"/><Relationship Id="rId5" Type="http://schemas.openxmlformats.org/officeDocument/2006/relationships/image" Target="../media/image21.jpeg"/><Relationship Id="rId10" Type="http://schemas.openxmlformats.org/officeDocument/2006/relationships/image" Target="../media/image8.png"/><Relationship Id="rId4" Type="http://schemas.openxmlformats.org/officeDocument/2006/relationships/hyperlink" Target="http://mail.tku.edu.tw/myday/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6C81-C6DF-794E-B1B9-5D7E4DDFD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202" y="64644"/>
            <a:ext cx="8992008" cy="1546946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雲端服務架構實務 </a:t>
            </a:r>
            <a:b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Heiti TC Medium" pitchFamily="2" charset="-128"/>
                <a:ea typeface="Heiti TC Medium" pitchFamily="2" charset="-128"/>
              </a:rPr>
            </a:br>
            <a: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Cloud Services Architecting Practices)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30FC8-3DC0-AE40-9768-D0432E5DB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553" y="4493127"/>
            <a:ext cx="9144000" cy="23594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0" lang="en-US" altLang="zh-TW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Min-Yuh Day</a:t>
            </a:r>
            <a:r>
              <a:rPr lang="en-US" altLang="zh-TW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51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51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kumimoji="0" lang="en-US" altLang="zh-TW" sz="51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kumimoji="0" lang="zh-TW" altLang="en-US" sz="51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kumimoji="0" lang="en-US" altLang="zh-TW" sz="51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0" lang="zh-TW" altLang="en-US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戴敏育</a:t>
            </a:r>
            <a:r>
              <a:rPr kumimoji="0" lang="en-US" altLang="zh-TW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zh-TW" altLang="en-US" sz="51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副教授</a:t>
            </a:r>
            <a:endParaRPr kumimoji="0" lang="en-US" altLang="zh-TW" sz="51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0" lang="en-US" altLang="zh-TW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Dept. of Information Management</a:t>
            </a:r>
            <a:r>
              <a:rPr kumimoji="0" lang="en-US" altLang="zh-TW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kumimoji="0" lang="en-US" altLang="zh-TW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Tamkang University</a:t>
            </a:r>
            <a:endParaRPr kumimoji="0" lang="en-US" altLang="zh-TW" sz="5100" b="1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0" lang="zh-TW" altLang="en-US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淡江大學</a:t>
            </a:r>
            <a:r>
              <a:rPr kumimoji="0" lang="zh-TW" altLang="en-US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 </a:t>
            </a:r>
            <a:r>
              <a:rPr kumimoji="0" lang="zh-TW" altLang="en-US" sz="51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資訊管理學系</a:t>
            </a:r>
            <a:endParaRPr kumimoji="0" lang="en-US" altLang="zh-TW" sz="5100" b="1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http://mail.tku.edu.tw/myday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2019-09-12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8DFDCF-180E-DF4D-B1ED-5CE418CE85D0}"/>
              </a:ext>
            </a:extLst>
          </p:cNvPr>
          <p:cNvSpPr txBox="1">
            <a:spLocks/>
          </p:cNvSpPr>
          <p:nvPr/>
        </p:nvSpPr>
        <p:spPr>
          <a:xfrm>
            <a:off x="699466" y="1473147"/>
            <a:ext cx="11121655" cy="16490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+mn-lt"/>
              </a:rPr>
              <a:t>Course orientation on </a:t>
            </a:r>
            <a:br>
              <a:rPr lang="en-US" b="1" dirty="0">
                <a:solidFill>
                  <a:srgbClr val="C00000"/>
                </a:solidFill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Cloud Services Architecting Practices</a:t>
            </a:r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E38A20D-D206-6344-9FEC-E2B00C76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BE8A8C01-FBD3-B048-B164-4A5F6FFE0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4" descr="http://mail.tku.edu.tw/myday/images/Myday_Photo.jpg">
            <a:extLst>
              <a:ext uri="{FF2B5EF4-FFF2-40B4-BE49-F238E27FC236}">
                <a16:creationId xmlns:a16="http://schemas.microsoft.com/office/drawing/2014/main" id="{C5F3A0B8-A157-3A40-8D33-267FAB01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10527" t="1544" r="10527" b="25148"/>
          <a:stretch>
            <a:fillRect/>
          </a:stretch>
        </p:blipFill>
        <p:spPr bwMode="auto">
          <a:xfrm>
            <a:off x="1276333" y="4588791"/>
            <a:ext cx="935665" cy="1158442"/>
          </a:xfrm>
          <a:prstGeom prst="rect">
            <a:avLst/>
          </a:prstGeom>
          <a:noFill/>
        </p:spPr>
      </p:pic>
      <p:pic>
        <p:nvPicPr>
          <p:cNvPr id="9" name="Picture 8" descr="qrcode.myday.png">
            <a:extLst>
              <a:ext uri="{FF2B5EF4-FFF2-40B4-BE49-F238E27FC236}">
                <a16:creationId xmlns:a16="http://schemas.microsoft.com/office/drawing/2014/main" id="{4EC8DE88-A583-1C4B-A272-1F9D03217B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76" y="5667190"/>
            <a:ext cx="1185424" cy="11854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64F77B-7BED-9A40-90C5-A4191570079F}"/>
              </a:ext>
            </a:extLst>
          </p:cNvPr>
          <p:cNvSpPr/>
          <p:nvPr/>
        </p:nvSpPr>
        <p:spPr>
          <a:xfrm>
            <a:off x="2317898" y="3227696"/>
            <a:ext cx="8527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雲端服務架構實務 </a:t>
            </a:r>
            <a:r>
              <a:rPr lang="en-US" altLang="zh-TW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(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Cloud Services Architecting Practices) (MI4) (Fall 2019)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(AWS Academy Cloud Foundations; ACF) (AWS Cloud Practitioner, AWS Solutions Architect)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(MI4, TKU) (2 Credits, Elective)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(1081) (</a:t>
            </a:r>
            <a:r>
              <a:rPr lang="zh-TW" alt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資管四 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MI4) (</a:t>
            </a:r>
            <a:r>
              <a:rPr lang="zh-TW" alt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選修</a:t>
            </a:r>
            <a:r>
              <a:rPr lang="en-US" altLang="zh-TW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2</a:t>
            </a:r>
            <a:r>
              <a:rPr lang="zh-TW" alt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學分</a:t>
            </a:r>
            <a:r>
              <a:rPr lang="en-US" altLang="zh-TW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) (2019.09 - 2020.01)</a:t>
            </a:r>
            <a:b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(</a:t>
            </a:r>
            <a:r>
              <a:rPr lang="zh-TW" alt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週四 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Heiti TC Medium" pitchFamily="2" charset="-128"/>
                <a:cs typeface="Arial" panose="020B0604020202020204" pitchFamily="34" charset="0"/>
              </a:rPr>
              <a:t>Thu, 9, 10, 16:10-18:00) (B113)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Heiti TC Medium" pitchFamily="2" charset="-128"/>
              <a:cs typeface="Arial" panose="020B0604020202020204" pitchFamily="34" charset="0"/>
            </a:endParaRPr>
          </a:p>
        </p:txBody>
      </p:sp>
      <p:pic>
        <p:nvPicPr>
          <p:cNvPr id="11" name="Picture 6" descr="C:\Users\myday\Downloads\TKU-title15cm.jpg">
            <a:extLst>
              <a:ext uri="{FF2B5EF4-FFF2-40B4-BE49-F238E27FC236}">
                <a16:creationId xmlns:a16="http://schemas.microsoft.com/office/drawing/2014/main" id="{B7D988B3-9C89-4949-9030-6679DC10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4" y="724361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8F418B-A75B-F546-809F-04AEEDDB02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0401" y="145619"/>
            <a:ext cx="1905000" cy="48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BA0701-4BBF-154A-9378-16D83FD1C8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08940" y="685319"/>
            <a:ext cx="978630" cy="858882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E02557A-956A-1E49-90DC-F217DDC3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47" y="1425389"/>
            <a:ext cx="11631706" cy="46111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週次 </a:t>
            </a: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(Week)    </a:t>
            </a:r>
            <a:r>
              <a:rPr lang="zh-TW" altLang="en-US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日期 </a:t>
            </a: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(Date)    </a:t>
            </a:r>
            <a:r>
              <a:rPr lang="zh-TW" altLang="en-US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內容 </a:t>
            </a: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(Subject/Topics)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2800" dirty="0">
                <a:latin typeface="Calibri" pitchFamily="34" charset="0"/>
                <a:ea typeface="標楷體" pitchFamily="65" charset="-120"/>
              </a:rPr>
              <a:t>13   2019/12/05   Designing Your Environment and </a:t>
            </a:r>
            <a:br>
              <a:rPr lang="en-US" altLang="zh-TW" sz="2800" dirty="0">
                <a:latin typeface="Calibri" pitchFamily="34" charset="0"/>
                <a:ea typeface="標楷體" pitchFamily="65" charset="-120"/>
              </a:rPr>
            </a:br>
            <a:r>
              <a:rPr lang="en-US" altLang="zh-TW" sz="2800" dirty="0">
                <a:latin typeface="Calibri" pitchFamily="34" charset="0"/>
                <a:ea typeface="標楷體" pitchFamily="65" charset="-120"/>
              </a:rPr>
              <a:t>                                Deploy a Web Application on AWS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2800" dirty="0">
                <a:latin typeface="Calibri" pitchFamily="34" charset="0"/>
                <a:ea typeface="標楷體" pitchFamily="65" charset="-120"/>
              </a:rPr>
              <a:t>14   2019/12/12   Group discussion: Forklift an Existing Application onto AWS 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2800" dirty="0">
                <a:latin typeface="Calibri" pitchFamily="34" charset="0"/>
                <a:ea typeface="標楷體" pitchFamily="65" charset="-120"/>
              </a:rPr>
              <a:t>15   2019/12/19   System Design for High Availability (Part I)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2800" dirty="0">
                <a:latin typeface="Calibri" pitchFamily="34" charset="0"/>
                <a:ea typeface="標楷體" pitchFamily="65" charset="-120"/>
              </a:rPr>
              <a:t>16   2019/12/26   Making Your Environment Highly Available 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2800" dirty="0">
                <a:latin typeface="Calibri" pitchFamily="34" charset="0"/>
                <a:ea typeface="標楷體" pitchFamily="65" charset="-120"/>
              </a:rPr>
              <a:t>17   2020/01/02   System Design for High Availability (Part II)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2800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18   2020/01/09   </a:t>
            </a:r>
            <a:r>
              <a:rPr lang="zh-TW" altLang="en-US" sz="2800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期末考試週</a:t>
            </a:r>
            <a:endParaRPr lang="en-US" altLang="zh-TW" sz="2800" dirty="0">
              <a:solidFill>
                <a:srgbClr val="C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1299D2B-DEDD-F348-8496-014D00E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C51113BE-7CE7-034D-B7A2-96D61F6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6" descr="C:\Users\myday\Downloads\TKU-title15cm.jpg">
            <a:extLst>
              <a:ext uri="{FF2B5EF4-FFF2-40B4-BE49-F238E27FC236}">
                <a16:creationId xmlns:a16="http://schemas.microsoft.com/office/drawing/2014/main" id="{6F2A90B6-E796-E94E-82CB-ED04E83CF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4" y="724361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9CD7289-B749-D34B-A905-C6DDF090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課程大綱 </a:t>
            </a:r>
            <a:r>
              <a:rPr lang="en-US" altLang="zh-TW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(Syllabus)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83244-DCD5-4C47-B1B2-A9F420CAD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401" y="145619"/>
            <a:ext cx="1905000" cy="48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46A1A7-F029-ED40-BAA9-5A06F7314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8940" y="685319"/>
            <a:ext cx="978630" cy="8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Arial Unicode MS" pitchFamily="34" charset="-120"/>
                <a:ea typeface="標楷體" pitchFamily="65" charset="-120"/>
              </a:rPr>
              <a:t>教學目標之教學方法與評量方法</a:t>
            </a:r>
            <a:endParaRPr lang="en-US" altLang="zh-TW" dirty="0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47" y="1425389"/>
            <a:ext cx="11631706" cy="4611158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dirty="0">
                <a:latin typeface="Calibri" pitchFamily="34" charset="0"/>
                <a:ea typeface="標楷體" pitchFamily="65" charset="-120"/>
              </a:rPr>
              <a:t>教學方法</a:t>
            </a:r>
            <a:endParaRPr lang="en-US" altLang="zh-TW" sz="4000" dirty="0">
              <a:latin typeface="Calibri" pitchFamily="34" charset="0"/>
              <a:ea typeface="標楷體" pitchFamily="65" charset="-12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dirty="0">
                <a:latin typeface="Calibri" pitchFamily="34" charset="0"/>
                <a:ea typeface="標楷體" pitchFamily="65" charset="-120"/>
              </a:rPr>
              <a:t>講述、討論、發表、實作、體驗、模擬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zh-TW" sz="4000" dirty="0">
              <a:latin typeface="Calibri" pitchFamily="34" charset="0"/>
              <a:ea typeface="標楷體" pitchFamily="65" charset="-12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dirty="0">
                <a:latin typeface="Calibri" pitchFamily="34" charset="0"/>
                <a:ea typeface="標楷體" pitchFamily="65" charset="-120"/>
              </a:rPr>
              <a:t>評量方法</a:t>
            </a:r>
            <a:endParaRPr lang="en-US" altLang="zh-TW" sz="4000" dirty="0">
              <a:latin typeface="Calibri" pitchFamily="34" charset="0"/>
              <a:ea typeface="標楷體" pitchFamily="65" charset="-12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dirty="0">
                <a:latin typeface="Calibri" pitchFamily="34" charset="0"/>
                <a:ea typeface="標楷體" pitchFamily="65" charset="-120"/>
              </a:rPr>
              <a:t>測驗、討論、實作、報告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1299D2B-DEDD-F348-8496-014D00E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C51113BE-7CE7-034D-B7A2-96D61F6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2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Arial Unicode MS" pitchFamily="34" charset="-120"/>
                <a:ea typeface="標楷體" pitchFamily="65" charset="-120"/>
              </a:rPr>
              <a:t>學期成績計算方式</a:t>
            </a:r>
            <a:endParaRPr lang="en-US" altLang="zh-TW" dirty="0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389"/>
            <a:ext cx="10825066" cy="4611158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dirty="0">
                <a:latin typeface="Calibri" pitchFamily="34" charset="0"/>
                <a:ea typeface="標楷體" pitchFamily="65" charset="-120"/>
              </a:rPr>
              <a:t>期中評量： </a:t>
            </a:r>
            <a:r>
              <a:rPr lang="en-US" altLang="zh-TW" sz="4000" dirty="0">
                <a:latin typeface="Calibri" pitchFamily="34" charset="0"/>
                <a:ea typeface="標楷體" pitchFamily="65" charset="-120"/>
              </a:rPr>
              <a:t>30.0 %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dirty="0">
                <a:latin typeface="Calibri" pitchFamily="34" charset="0"/>
                <a:ea typeface="標楷體" pitchFamily="65" charset="-120"/>
              </a:rPr>
              <a:t>期末評量： </a:t>
            </a:r>
            <a:r>
              <a:rPr lang="en-US" altLang="zh-TW" sz="4000" dirty="0">
                <a:latin typeface="Calibri" pitchFamily="34" charset="0"/>
                <a:ea typeface="標楷體" pitchFamily="65" charset="-120"/>
              </a:rPr>
              <a:t>30.0 %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dirty="0">
                <a:latin typeface="Calibri" pitchFamily="34" charset="0"/>
                <a:ea typeface="標楷體" pitchFamily="65" charset="-120"/>
              </a:rPr>
              <a:t>平時評量 ：</a:t>
            </a:r>
            <a:r>
              <a:rPr lang="en-US" altLang="zh-TW" sz="4000" dirty="0">
                <a:latin typeface="Calibri" pitchFamily="34" charset="0"/>
                <a:ea typeface="標楷體" pitchFamily="65" charset="-120"/>
              </a:rPr>
              <a:t>40.0 % (</a:t>
            </a:r>
            <a:r>
              <a:rPr lang="zh-TW" altLang="en-US" sz="4000" dirty="0">
                <a:latin typeface="Calibri" pitchFamily="34" charset="0"/>
                <a:ea typeface="標楷體" pitchFamily="65" charset="-120"/>
              </a:rPr>
              <a:t>課堂參與及報告討論表現</a:t>
            </a:r>
            <a:r>
              <a:rPr lang="en-US" altLang="zh-TW" sz="4000" dirty="0">
                <a:latin typeface="Calibri" pitchFamily="34" charset="0"/>
                <a:ea typeface="標楷體" pitchFamily="65" charset="-120"/>
              </a:rPr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zh-TW" sz="4000" dirty="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1299D2B-DEDD-F348-8496-014D00E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C51113BE-7CE7-034D-B7A2-96D61F6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7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CD9D-B851-D443-9A34-15E5DDBC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1062318"/>
            <a:ext cx="10878671" cy="562087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教材課本 </a:t>
            </a: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(Textbook)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Slides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AWS Academy Cloud Foundations (AWS ACF)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, AWS Academy 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AWS Academy Cloud Architecting (AWS ACA)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, AWS Academy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1FFF4-2396-E746-8782-B79C947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07E341-5024-9C43-B666-A5B2FE8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798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Arial Unicode MS" pitchFamily="34" charset="-120"/>
                <a:ea typeface="標楷體" pitchFamily="65" charset="-120"/>
              </a:rPr>
              <a:t>教材課本與參考書籍</a:t>
            </a:r>
            <a:endParaRPr lang="en-US" altLang="zh-TW" dirty="0">
              <a:latin typeface="Arial Unicode MS" pitchFamily="34" charset="-120"/>
              <a:ea typeface="標楷體" pitchFamily="65" charset="-120"/>
            </a:endParaRPr>
          </a:p>
        </p:txBody>
      </p:sp>
      <p:pic>
        <p:nvPicPr>
          <p:cNvPr id="8" name="Picture 5" descr="C:\Users\myday\Downloads\TKU-logo-12cm.jpg">
            <a:extLst>
              <a:ext uri="{FF2B5EF4-FFF2-40B4-BE49-F238E27FC236}">
                <a16:creationId xmlns:a16="http://schemas.microsoft.com/office/drawing/2014/main" id="{5AFBD664-7E54-6040-BF8A-79F9EACD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14">
            <a:extLst>
              <a:ext uri="{FF2B5EF4-FFF2-40B4-BE49-F238E27FC236}">
                <a16:creationId xmlns:a16="http://schemas.microsoft.com/office/drawing/2014/main" id="{116607D9-4458-4A42-A670-B5A236713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8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CD9D-B851-D443-9A34-15E5DDBC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1062318"/>
            <a:ext cx="10878671" cy="562087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參考書籍 </a:t>
            </a: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(References)</a:t>
            </a:r>
            <a:endParaRPr lang="en-US" b="1" dirty="0"/>
          </a:p>
          <a:p>
            <a:pPr lvl="1"/>
            <a:r>
              <a:rPr lang="en-US" dirty="0"/>
              <a:t>Ben Piper and David Clinton (2019), </a:t>
            </a:r>
            <a:br>
              <a:rPr lang="en-US" dirty="0"/>
            </a:br>
            <a:r>
              <a:rPr lang="en-US" b="1" dirty="0"/>
              <a:t>AWS Certified Solutions Architect Study Guide: </a:t>
            </a:r>
            <a:br>
              <a:rPr lang="en-US" b="1" dirty="0"/>
            </a:br>
            <a:r>
              <a:rPr lang="en-US" b="1" dirty="0"/>
              <a:t>Associate SAA-C01 Exam</a:t>
            </a:r>
            <a:r>
              <a:rPr lang="en-US" dirty="0"/>
              <a:t>, 2 edition, </a:t>
            </a:r>
            <a:r>
              <a:rPr lang="en-US" dirty="0" err="1"/>
              <a:t>Sybex</a:t>
            </a:r>
            <a:r>
              <a:rPr lang="en-US" dirty="0"/>
              <a:t>, 2019</a:t>
            </a:r>
          </a:p>
          <a:p>
            <a:pPr lvl="1"/>
            <a:r>
              <a:rPr lang="en-US" b="1" dirty="0"/>
              <a:t>AWS Technical Essentials</a:t>
            </a:r>
            <a:r>
              <a:rPr lang="en-US" dirty="0"/>
              <a:t> </a:t>
            </a:r>
          </a:p>
          <a:p>
            <a:pPr lvl="2"/>
            <a:r>
              <a:rPr lang="en-US" sz="1900" dirty="0">
                <a:hlinkClick r:id="rId2"/>
              </a:rPr>
              <a:t>https://aws.amazon.com/training/course-descriptions/essentials/</a:t>
            </a:r>
            <a:endParaRPr lang="en-US" sz="1900" dirty="0"/>
          </a:p>
          <a:p>
            <a:pPr lvl="1"/>
            <a:r>
              <a:rPr lang="en-US" b="1" dirty="0"/>
              <a:t>Architecting on AWS</a:t>
            </a:r>
            <a:endParaRPr lang="en-US" dirty="0"/>
          </a:p>
          <a:p>
            <a:pPr lvl="2"/>
            <a:r>
              <a:rPr lang="en-US" sz="1900" dirty="0">
                <a:hlinkClick r:id="rId3"/>
              </a:rPr>
              <a:t>https://aws.amazon.com/training/course-descriptions/architect/</a:t>
            </a:r>
            <a:endParaRPr lang="en-US" sz="1900" dirty="0"/>
          </a:p>
          <a:p>
            <a:pPr lvl="1"/>
            <a:r>
              <a:rPr lang="en-US" b="1" dirty="0"/>
              <a:t>AWS Cloud Practitioner Essentials (Second Edition)</a:t>
            </a:r>
            <a:endParaRPr lang="en-US" dirty="0"/>
          </a:p>
          <a:p>
            <a:pPr lvl="2"/>
            <a:r>
              <a:rPr lang="en-US" sz="1900" dirty="0">
                <a:hlinkClick r:id="rId4"/>
              </a:rPr>
              <a:t>https://aws.amazon.com/training/course-descriptions/cloud-practitioner-essentials/</a:t>
            </a:r>
            <a:endParaRPr lang="en-US" sz="190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AWS Certified Cloud Practitioner</a:t>
            </a:r>
          </a:p>
          <a:p>
            <a:pPr lvl="2"/>
            <a:r>
              <a:rPr lang="en-US" sz="1900" dirty="0">
                <a:hlinkClick r:id="rId5"/>
              </a:rPr>
              <a:t>https://aws.amazon.com/certification/certified-cloud-practitioner/</a:t>
            </a:r>
            <a:endParaRPr lang="en-US" sz="190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AWS Certified Solutions Architect – Associate</a:t>
            </a:r>
            <a:r>
              <a:rPr lang="en-US" dirty="0"/>
              <a:t>	</a:t>
            </a:r>
          </a:p>
          <a:p>
            <a:pPr lvl="2"/>
            <a:r>
              <a:rPr lang="en-US" sz="1900" dirty="0">
                <a:hlinkClick r:id="rId6"/>
              </a:rPr>
              <a:t>https://aws.amazon.com/certification/certified-solutions-architect-associate/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1FFF4-2396-E746-8782-B79C947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07E341-5024-9C43-B666-A5B2FE8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798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Arial Unicode MS" pitchFamily="34" charset="-120"/>
                <a:ea typeface="標楷體" pitchFamily="65" charset="-120"/>
              </a:rPr>
              <a:t>教材課本與參考書籍</a:t>
            </a:r>
            <a:endParaRPr lang="en-US" altLang="zh-TW" dirty="0">
              <a:latin typeface="Arial Unicode MS" pitchFamily="34" charset="-120"/>
              <a:ea typeface="標楷體" pitchFamily="65" charset="-120"/>
            </a:endParaRPr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E6FEEAE6-1626-DC45-A7DA-B7BAD894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9722922A-1B98-1840-9987-2EFE5A20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2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D5D12-F0EE-1345-BE9D-B6F1F125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D990B-1DD8-B042-977C-29FE2700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0" y="217722"/>
            <a:ext cx="11082626" cy="6330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D61A5C-8CC8-4848-90EE-3EC3822EB43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5CC0C4-9C7E-7341-8BF1-BEFCCEE9799A}"/>
              </a:ext>
            </a:extLst>
          </p:cNvPr>
          <p:cNvSpPr/>
          <p:nvPr/>
        </p:nvSpPr>
        <p:spPr>
          <a:xfrm>
            <a:off x="485192" y="4745619"/>
            <a:ext cx="7929603" cy="1719431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370BEE-58E4-3240-AC8A-90B8806F39B1}"/>
              </a:ext>
            </a:extLst>
          </p:cNvPr>
          <p:cNvSpPr/>
          <p:nvPr/>
        </p:nvSpPr>
        <p:spPr>
          <a:xfrm>
            <a:off x="485192" y="2720052"/>
            <a:ext cx="4538221" cy="202556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324FF-6D98-F049-86C5-14CABEAD292D}"/>
              </a:ext>
            </a:extLst>
          </p:cNvPr>
          <p:cNvSpPr txBox="1"/>
          <p:nvPr/>
        </p:nvSpPr>
        <p:spPr>
          <a:xfrm>
            <a:off x="2200304" y="3942129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618DF-6368-F641-945B-411FA2FA79C7}"/>
              </a:ext>
            </a:extLst>
          </p:cNvPr>
          <p:cNvSpPr txBox="1"/>
          <p:nvPr/>
        </p:nvSpPr>
        <p:spPr>
          <a:xfrm>
            <a:off x="2261264" y="5809605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CLF</a:t>
            </a:r>
          </a:p>
        </p:txBody>
      </p:sp>
    </p:spTree>
    <p:extLst>
      <p:ext uri="{BB962C8B-B14F-4D97-AF65-F5344CB8AC3E}">
        <p14:creationId xmlns:p14="http://schemas.microsoft.com/office/powerpoint/2010/main" val="610780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84E5-6CDF-7445-B450-33E8E812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AWS Certified Cloud 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9C6D-C2BE-F44D-B094-521BBE4D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provides individuals in a larger variety of cloud and technology roles with a way to validate their AWS Cloud knowledge and enhance their professional credibility.</a:t>
            </a:r>
          </a:p>
          <a:p>
            <a:r>
              <a:rPr lang="en-US" dirty="0"/>
              <a:t>This exam covers four domains, including cloud concepts, security, technology, and billing and pricing.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399F1-AB77-9A40-B168-567B3D85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80D6C-D58B-374E-8AB4-639997D2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" y="748907"/>
            <a:ext cx="557997" cy="55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26D4D-46E3-7B43-B189-96966E512121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https://aws.amazon.com/certification/certified-cloud-practitioner/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70FDA-C93E-3B4C-966C-278610C7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1148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3ABA-98A6-E94B-BB4D-A4203054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AWS Certified Solutions Architect – Associate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0B4B-2244-B246-8142-CAF1AAEA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validates your ability to effectively demonstrate knowledge of how to architect and deploy secure and robust applications on AWS technologies. </a:t>
            </a:r>
          </a:p>
          <a:p>
            <a:r>
              <a:rPr lang="en-US" dirty="0"/>
              <a:t>This exam is for anyone with at least one year of hands-on experience designing available, cost-efficient, fault-tolerant, and scalable and distributed systems on 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8153-94DF-CB4E-A329-64A62302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37448-F99D-A848-8836-EB119126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4" y="612182"/>
            <a:ext cx="606706" cy="60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AF30A-918E-C644-B724-5B2BC39D12FE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https://aws.amazon.com/certification/certified-solutions-architect-associate/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E7C1F-2FEA-9242-87BD-C721F55F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3670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2536-FD22-CE4A-82AD-203EF7F8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792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AWS Academy and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68C1-A162-4D4B-8EEB-62408C19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40305"/>
            <a:ext cx="11887150" cy="4913308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Foundations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(ACF)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AWS Certified </a:t>
            </a:r>
            <a:r>
              <a:rPr lang="en-US" sz="3600" b="1" u="sng" dirty="0">
                <a:solidFill>
                  <a:srgbClr val="C00000"/>
                </a:solidFill>
              </a:rPr>
              <a:t>Cloud Practitioner </a:t>
            </a:r>
            <a:br>
              <a:rPr lang="en-US" sz="3600" b="1" u="sng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(CLF-C01) </a:t>
            </a:r>
            <a:r>
              <a:rPr lang="en-US" sz="2000" dirty="0"/>
              <a:t>(2020/01/02)</a:t>
            </a:r>
          </a:p>
          <a:p>
            <a:pPr lvl="1"/>
            <a:r>
              <a:rPr lang="en-US" sz="2300" dirty="0">
                <a:hlinkClick r:id="rId2"/>
              </a:rPr>
              <a:t>https://aws.amazon.com/certification/certified-cloud-practitioner/</a:t>
            </a:r>
            <a:endParaRPr lang="en-US" sz="2300" dirty="0"/>
          </a:p>
          <a:p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Architecting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(ACA)</a:t>
            </a:r>
          </a:p>
          <a:p>
            <a:pPr lvl="1"/>
            <a:r>
              <a:rPr lang="en-US" sz="4000" b="1" dirty="0">
                <a:solidFill>
                  <a:srgbClr val="C00000"/>
                </a:solidFill>
              </a:rPr>
              <a:t>AWS Certified </a:t>
            </a:r>
            <a:r>
              <a:rPr lang="en-US" sz="4000" b="1" u="sng" dirty="0">
                <a:solidFill>
                  <a:srgbClr val="C00000"/>
                </a:solidFill>
              </a:rPr>
              <a:t>Solutions Architect – Associate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(SAA-C01) </a:t>
            </a:r>
            <a:r>
              <a:rPr lang="en-US" sz="2000" dirty="0"/>
              <a:t>(2020/05/15)</a:t>
            </a:r>
          </a:p>
          <a:p>
            <a:pPr lvl="1"/>
            <a:r>
              <a:rPr lang="en-US" sz="2000" dirty="0">
                <a:hlinkClick r:id="rId3"/>
              </a:rPr>
              <a:t>https://aws.amazon.com/certification/certified-solutions-architect-associate/</a:t>
            </a:r>
            <a:endParaRPr lang="en-US" sz="2000" dirty="0"/>
          </a:p>
          <a:p>
            <a:endParaRPr lang="en-US" dirty="0">
              <a:hlinkClick r:id="rId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7B9F-81FF-4046-9B72-9A93106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EF7B7-2142-6A4C-A4A6-9484E7C586AD}"/>
              </a:ext>
            </a:extLst>
          </p:cNvPr>
          <p:cNvSpPr/>
          <p:nvPr/>
        </p:nvSpPr>
        <p:spPr>
          <a:xfrm>
            <a:off x="3855826" y="638159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https://aws.amazon.com/training/awsacademy/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12FCF-72EC-4A48-AAE9-4F4EC1AD8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608" y="5043384"/>
            <a:ext cx="1707544" cy="1707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8B2D50-5096-B34E-9EBF-F1FA79D1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609" y="2197644"/>
            <a:ext cx="1707544" cy="17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2536-FD22-CE4A-82AD-203EF7F8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14" y="-4762"/>
            <a:ext cx="10515600" cy="1014110"/>
          </a:xfrm>
        </p:spPr>
        <p:txBody>
          <a:bodyPr/>
          <a:lstStyle/>
          <a:p>
            <a:r>
              <a:rPr lang="en-US" dirty="0">
                <a:latin typeface="+mn-lt"/>
              </a:rPr>
              <a:t>AWS Academy and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68C1-A162-4D4B-8EEB-62408C19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009348"/>
            <a:ext cx="11887150" cy="5430127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Foundations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(ACF)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AWS Certified </a:t>
            </a:r>
            <a:r>
              <a:rPr lang="en-US" sz="3600" b="1" u="sng" dirty="0">
                <a:solidFill>
                  <a:srgbClr val="C00000"/>
                </a:solidFill>
              </a:rPr>
              <a:t>Cloud Practitioner </a:t>
            </a:r>
            <a:br>
              <a:rPr lang="en-US" sz="3600" b="1" u="sng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(CLF-C01) </a:t>
            </a:r>
            <a:r>
              <a:rPr lang="en-US" sz="2000" dirty="0"/>
              <a:t>(2020/01/02)</a:t>
            </a:r>
          </a:p>
          <a:p>
            <a:pPr lvl="1"/>
            <a:r>
              <a:rPr lang="en-US" sz="2300" dirty="0">
                <a:hlinkClick r:id="rId2"/>
              </a:rPr>
              <a:t>https://aws.amazon.com/certification/certified-cloud-practitioner/</a:t>
            </a:r>
            <a:endParaRPr lang="en-US" sz="2300" dirty="0"/>
          </a:p>
          <a:p>
            <a:pPr lvl="1"/>
            <a:r>
              <a:rPr lang="en-US" b="1" dirty="0"/>
              <a:t>AWS Cloud Practitioner Essentials (Second Edition)</a:t>
            </a:r>
            <a:endParaRPr lang="en-US" dirty="0"/>
          </a:p>
          <a:p>
            <a:pPr lvl="2"/>
            <a:r>
              <a:rPr lang="en-US" sz="1900" dirty="0">
                <a:hlinkClick r:id="rId3"/>
              </a:rPr>
              <a:t>https://aws.amazon.com/training/course-descriptions/cloud-practitioner-essentials/</a:t>
            </a:r>
            <a:endParaRPr lang="en-US" sz="4400" b="1" dirty="0">
              <a:solidFill>
                <a:srgbClr val="C00000"/>
              </a:solidFill>
            </a:endParaRPr>
          </a:p>
          <a:p>
            <a:pPr lvl="1"/>
            <a:r>
              <a:rPr lang="en-US" b="1" dirty="0"/>
              <a:t>AWS Technical Essentials</a:t>
            </a:r>
            <a:r>
              <a:rPr lang="en-US" dirty="0"/>
              <a:t> </a:t>
            </a:r>
          </a:p>
          <a:p>
            <a:pPr lvl="2"/>
            <a:r>
              <a:rPr lang="en-US" sz="1900" dirty="0">
                <a:hlinkClick r:id="rId4"/>
              </a:rPr>
              <a:t>https://aws.amazon.com/training/course-descriptions/essentials/</a:t>
            </a:r>
            <a:endParaRPr lang="en-US" sz="4000" b="1" dirty="0">
              <a:solidFill>
                <a:srgbClr val="C00000"/>
              </a:solidFill>
            </a:endParaRP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Architecting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(ACA)</a:t>
            </a:r>
          </a:p>
          <a:p>
            <a:pPr lvl="1"/>
            <a:r>
              <a:rPr lang="en-US" sz="4000" b="1" dirty="0">
                <a:solidFill>
                  <a:srgbClr val="C00000"/>
                </a:solidFill>
              </a:rPr>
              <a:t>AWS Certified </a:t>
            </a:r>
            <a:r>
              <a:rPr lang="en-US" sz="4000" b="1" u="sng" dirty="0">
                <a:solidFill>
                  <a:srgbClr val="C00000"/>
                </a:solidFill>
              </a:rPr>
              <a:t>Solutions Architect – Associate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(SAA-C01) </a:t>
            </a:r>
            <a:r>
              <a:rPr lang="en-US" sz="2000" dirty="0"/>
              <a:t>(2020/05/15)</a:t>
            </a:r>
          </a:p>
          <a:p>
            <a:pPr lvl="1"/>
            <a:r>
              <a:rPr lang="en-US" sz="2000" dirty="0">
                <a:hlinkClick r:id="rId5"/>
              </a:rPr>
              <a:t>https://aws.amazon.com/certification/certified-solutions-architect-associate/</a:t>
            </a:r>
            <a:endParaRPr lang="en-US" sz="2000" dirty="0"/>
          </a:p>
          <a:p>
            <a:pPr lvl="1"/>
            <a:r>
              <a:rPr lang="en-US" b="1" dirty="0"/>
              <a:t>Architecting on AWS</a:t>
            </a:r>
            <a:endParaRPr lang="en-US" dirty="0"/>
          </a:p>
          <a:p>
            <a:pPr lvl="2"/>
            <a:r>
              <a:rPr lang="en-US" sz="1900" dirty="0">
                <a:hlinkClick r:id="rId6"/>
              </a:rPr>
              <a:t>https://aws.amazon.com/training/course-descriptions/architect/</a:t>
            </a:r>
            <a:endParaRPr lang="en-US" sz="2000" dirty="0"/>
          </a:p>
          <a:p>
            <a:endParaRPr lang="en-US" dirty="0">
              <a:hlinkClick r:id="rId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7B9F-81FF-4046-9B72-9A93106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EF7B7-2142-6A4C-A4A6-9484E7C586AD}"/>
              </a:ext>
            </a:extLst>
          </p:cNvPr>
          <p:cNvSpPr/>
          <p:nvPr/>
        </p:nvSpPr>
        <p:spPr>
          <a:xfrm>
            <a:off x="3855826" y="638159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https://aws.amazon.com/training/awsacademy/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27F5B-E225-7148-A7B0-859832093F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7608" y="5043384"/>
            <a:ext cx="1707544" cy="1707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36442-4EF6-FB4D-977F-036344AC5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7609" y="2197644"/>
            <a:ext cx="1707544" cy="17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6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yday\Downloads\TKU-logo-12cm.jpg">
            <a:extLst>
              <a:ext uri="{FF2B5EF4-FFF2-40B4-BE49-F238E27FC236}">
                <a16:creationId xmlns:a16="http://schemas.microsoft.com/office/drawing/2014/main" id="{97729FB5-84A4-454E-9E5A-4F234870F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26" y="842553"/>
            <a:ext cx="1963949" cy="19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14">
            <a:extLst>
              <a:ext uri="{FF2B5EF4-FFF2-40B4-BE49-F238E27FC236}">
                <a16:creationId xmlns:a16="http://schemas.microsoft.com/office/drawing/2014/main" id="{59D2AAF7-8A0A-B64C-B750-37E94306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500" y="920895"/>
            <a:ext cx="27029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4000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sz="4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sz="40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sz="4000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6" descr="C:\Users\myday\Downloads\TKU-title15cm.jpg">
            <a:extLst>
              <a:ext uri="{FF2B5EF4-FFF2-40B4-BE49-F238E27FC236}">
                <a16:creationId xmlns:a16="http://schemas.microsoft.com/office/drawing/2014/main" id="{30BD4090-B96F-5D40-8318-4AC0F64F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48" y="2200183"/>
            <a:ext cx="2436614" cy="64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5DC9D-E4DD-0B4D-836A-0DA495BB6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38" y="1317812"/>
            <a:ext cx="5014243" cy="1270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685EF9-9B1E-344A-B042-93E9FCD36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004" y="3015178"/>
            <a:ext cx="4210060" cy="3694904"/>
          </a:xfrm>
          <a:prstGeom prst="rect">
            <a:avLst/>
          </a:prstGeom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id="{6343F973-F002-5348-A6DA-FBA96354AFF9}"/>
              </a:ext>
            </a:extLst>
          </p:cNvPr>
          <p:cNvSpPr/>
          <p:nvPr/>
        </p:nvSpPr>
        <p:spPr>
          <a:xfrm>
            <a:off x="5669453" y="1514115"/>
            <a:ext cx="601883" cy="612304"/>
          </a:xfrm>
          <a:prstGeom prst="plus">
            <a:avLst>
              <a:gd name="adj" fmla="val 3653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C26AB7-334B-7C43-BED3-A2D33ADA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A8FB2-62C0-1D41-8256-59CB69119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3246" y="2877990"/>
            <a:ext cx="1727588" cy="209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E8BE38-17F7-DB42-B121-AF1205BF7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5532" y="4526354"/>
            <a:ext cx="2095500" cy="209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589FC-264F-1A41-972F-00AEB49A2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8870" y="4526354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6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EDE-9936-9A49-AA7C-FC682FCC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495D-9F43-D94C-9BFC-4399B37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FB7478-0078-D445-97F8-9DD2D5321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10198"/>
              </p:ext>
            </p:extLst>
          </p:nvPr>
        </p:nvGraphicFramePr>
        <p:xfrm>
          <a:off x="399960" y="2034717"/>
          <a:ext cx="11547062" cy="395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6980">
                  <a:extLst>
                    <a:ext uri="{9D8B030D-6E8A-4147-A177-3AD203B41FA5}">
                      <a16:colId xmlns:a16="http://schemas.microsoft.com/office/drawing/2014/main" val="2428135294"/>
                    </a:ext>
                  </a:extLst>
                </a:gridCol>
                <a:gridCol w="2380082">
                  <a:extLst>
                    <a:ext uri="{9D8B030D-6E8A-4147-A177-3AD203B41FA5}">
                      <a16:colId xmlns:a16="http://schemas.microsoft.com/office/drawing/2014/main" val="28418523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Domain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 of Examination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4231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1: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 Concepts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0306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2: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Security and Compliance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8514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3: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Technology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60058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4: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Billing and Pricing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7085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TOTAL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9271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FCF886-706A-5245-AA19-E5E3887F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219596"/>
            <a:ext cx="1707544" cy="1707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6721A-85EA-F245-B190-5D5E64B895F6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3"/>
              </a:rPr>
              <a:t>https://aws.amazon.com/certification/certified-cloud-practitioner/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43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EDE-9936-9A49-AA7C-FC682FCC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(SAA-C01)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495D-9F43-D94C-9BFC-4399B37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51329B-9CE3-E346-BB1D-2A6E54C51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48958"/>
              </p:ext>
            </p:extLst>
          </p:nvPr>
        </p:nvGraphicFramePr>
        <p:xfrm>
          <a:off x="258417" y="1800108"/>
          <a:ext cx="11628341" cy="4524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2052">
                  <a:extLst>
                    <a:ext uri="{9D8B030D-6E8A-4147-A177-3AD203B41FA5}">
                      <a16:colId xmlns:a16="http://schemas.microsoft.com/office/drawing/2014/main" val="389078140"/>
                    </a:ext>
                  </a:extLst>
                </a:gridCol>
                <a:gridCol w="2166289">
                  <a:extLst>
                    <a:ext uri="{9D8B030D-6E8A-4147-A177-3AD203B41FA5}">
                      <a16:colId xmlns:a16="http://schemas.microsoft.com/office/drawing/2014/main" val="3199223176"/>
                    </a:ext>
                  </a:extLst>
                </a:gridCol>
              </a:tblGrid>
              <a:tr h="832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Domain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 of Examination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670947"/>
                  </a:ext>
                </a:extLst>
              </a:tr>
              <a:tr h="6101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1: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Resilient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823081"/>
                  </a:ext>
                </a:extLst>
              </a:tr>
              <a:tr h="6101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2: Define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Performant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866874"/>
                  </a:ext>
                </a:extLst>
              </a:tr>
              <a:tr h="6101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3: Specify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Secure</a:t>
                      </a:r>
                      <a:r>
                        <a:rPr lang="en-US" sz="3200" u="none" strike="noStrike" dirty="0">
                          <a:effectLst/>
                        </a:rPr>
                        <a:t> Applications and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559453"/>
                  </a:ext>
                </a:extLst>
              </a:tr>
              <a:tr h="6101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4: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Cost-Optimized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203985"/>
                  </a:ext>
                </a:extLst>
              </a:tr>
              <a:tr h="6101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5: Define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Operationally Excellent </a:t>
                      </a:r>
                      <a:r>
                        <a:rPr lang="en-US" sz="3200" u="none" strike="noStrike" dirty="0">
                          <a:effectLst/>
                        </a:rPr>
                        <a:t>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23240"/>
                  </a:ext>
                </a:extLst>
              </a:tr>
              <a:tr h="610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TOTAL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0023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73F2A1-6138-5446-893A-4CF0E89C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305FB-62E3-1B42-AE80-50DD0091ABEA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196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1: </a:t>
            </a:r>
            <a:r>
              <a:rPr lang="en-US" b="1" dirty="0">
                <a:solidFill>
                  <a:srgbClr val="C00000"/>
                </a:solidFill>
              </a:rPr>
              <a:t>Cloud Concepts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1.1 Define the AWS Cloud and its value proposition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1.2 Identify aspects of AWS Cloud economics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1.3 List the different cloud architecture design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0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2: </a:t>
            </a:r>
            <a:r>
              <a:rPr lang="en-US" b="1" dirty="0">
                <a:solidFill>
                  <a:srgbClr val="C00000"/>
                </a:solidFill>
              </a:rPr>
              <a:t>Security and Compliance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2.1 Define the AWS shared responsibility model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2.2 Define AWS Cloud security and compliance concepts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2.3 Identify AWS access management capabilities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2.4 Identify resources for security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3: </a:t>
            </a:r>
            <a:r>
              <a:rPr lang="en-US" b="1" dirty="0">
                <a:solidFill>
                  <a:srgbClr val="C00000"/>
                </a:solidFill>
              </a:rPr>
              <a:t>Technology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3.1 Define methods of deploying and operating in the </a:t>
            </a:r>
            <a:br>
              <a:rPr lang="en-US" sz="3200" dirty="0"/>
            </a:br>
            <a:r>
              <a:rPr lang="en-US" sz="3200" dirty="0"/>
              <a:t>       AWS Cloud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3.2 Define the AWS global infrastructure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3.3 Identify the core AWS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3.4 Identify resources for technology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4: </a:t>
            </a:r>
            <a:r>
              <a:rPr lang="en-US" b="1" dirty="0">
                <a:solidFill>
                  <a:srgbClr val="C00000"/>
                </a:solidFill>
              </a:rPr>
              <a:t>Billing and Pricing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4.1 Compare and contrast the various pricing models for AWS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4.2 Recognize the various account structures in relation to</a:t>
            </a:r>
            <a:br>
              <a:rPr lang="en-US" sz="3200" dirty="0"/>
            </a:br>
            <a:r>
              <a:rPr lang="en-US" sz="3200" dirty="0"/>
              <a:t>       AWS billing and pricing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4.3 Identify resources available for billing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1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1: Design </a:t>
            </a:r>
            <a:r>
              <a:rPr lang="en-US" b="1" dirty="0">
                <a:solidFill>
                  <a:srgbClr val="C00000"/>
                </a:solidFill>
              </a:rPr>
              <a:t>Resilient</a:t>
            </a:r>
            <a:r>
              <a:rPr lang="en-US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1.1 Choose reliable/resilient storage.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1.2 Determine how to design decoupling mechanisms using </a:t>
            </a:r>
            <a:br>
              <a:rPr lang="en-US" sz="3200" dirty="0"/>
            </a:br>
            <a:r>
              <a:rPr lang="en-US" sz="3200" dirty="0"/>
              <a:t>       AWS services.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1.3 Determine how to design a multi-tier architecture solution.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1.4 Determine how to design high availability and/or </a:t>
            </a:r>
            <a:br>
              <a:rPr lang="en-US" sz="3200" dirty="0"/>
            </a:br>
            <a:r>
              <a:rPr lang="en-US" sz="3200" dirty="0"/>
              <a:t>       fault tolerant architectures.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(SAA-C01)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958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2: Define </a:t>
            </a:r>
            <a:r>
              <a:rPr lang="en-US" b="1" dirty="0">
                <a:solidFill>
                  <a:srgbClr val="C00000"/>
                </a:solidFill>
              </a:rPr>
              <a:t>Performant</a:t>
            </a:r>
            <a:r>
              <a:rPr lang="en-US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2.1 Choose performant storage and databases.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2.2 Apply caching to improve performance.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2.3 Design solutions for elasticity and scalability.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(SAA-C01)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671E92-50F3-4E4F-A1A1-A259E60F70A8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4721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3: Specify </a:t>
            </a:r>
            <a:r>
              <a:rPr lang="en-US" b="1" dirty="0">
                <a:solidFill>
                  <a:srgbClr val="C00000"/>
                </a:solidFill>
              </a:rPr>
              <a:t>Secure</a:t>
            </a:r>
            <a:r>
              <a:rPr lang="en-US" b="1" dirty="0"/>
              <a:t> Applications and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3.1 Determine how to secure application tiers.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3.2 Determine how to secure data.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3.3 Define the networking infrastructure for a single VPC </a:t>
            </a:r>
            <a:br>
              <a:rPr lang="en-US" sz="3200" dirty="0"/>
            </a:br>
            <a:r>
              <a:rPr lang="en-US" sz="3200" dirty="0"/>
              <a:t>      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(SAA-C01)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8D2CE4-B2EC-0B48-9734-3A4BA71AA2B2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532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4: Design </a:t>
            </a:r>
            <a:r>
              <a:rPr lang="en-US" b="1" dirty="0">
                <a:solidFill>
                  <a:srgbClr val="C00000"/>
                </a:solidFill>
              </a:rPr>
              <a:t>Cost-Optimized</a:t>
            </a:r>
            <a:r>
              <a:rPr lang="en-US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4.1 Determine how to design cost-optimized storage.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4.2 Determine how to design cost-optimized compute.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5: Define </a:t>
            </a:r>
            <a:r>
              <a:rPr lang="en-US" b="1" dirty="0">
                <a:solidFill>
                  <a:srgbClr val="C00000"/>
                </a:solidFill>
              </a:rPr>
              <a:t>Operationally-Excellent</a:t>
            </a:r>
            <a:r>
              <a:rPr lang="en-US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5.1 Choose design features in solutions that enable</a:t>
            </a:r>
            <a:br>
              <a:rPr lang="en-US" sz="3200" dirty="0"/>
            </a:br>
            <a:r>
              <a:rPr lang="en-US" sz="3200" dirty="0"/>
              <a:t>       operational excellence.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(SAA-C01)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892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5295-E8BE-6D4D-9CAF-8AD1DDBE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041"/>
            <a:ext cx="10515600" cy="4007921"/>
          </a:xfr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TW" altLang="en-US" sz="3200" dirty="0">
                <a:latin typeface="Calibri" pitchFamily="34" charset="0"/>
                <a:ea typeface="標楷體" pitchFamily="65" charset="-120"/>
              </a:rPr>
              <a:t>課程名稱：雲端服務架構實務</a:t>
            </a:r>
            <a:br>
              <a:rPr lang="en-US" altLang="zh-TW" sz="3200" dirty="0">
                <a:latin typeface="Calibri" pitchFamily="34" charset="0"/>
                <a:ea typeface="標楷體" pitchFamily="65" charset="-120"/>
              </a:rPr>
            </a:b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                      (Cloud Services Architecting Practices)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TW" altLang="en-US" sz="3200" dirty="0">
                <a:latin typeface="Calibri" pitchFamily="34" charset="0"/>
                <a:ea typeface="標楷體" pitchFamily="65" charset="-120"/>
              </a:rPr>
              <a:t>授課教師：戴敏育 </a:t>
            </a: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(Min-</a:t>
            </a:r>
            <a:r>
              <a:rPr lang="en-US" altLang="zh-TW" sz="3200" dirty="0" err="1"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 Day)</a:t>
            </a:r>
            <a:endParaRPr lang="zh-TW" altLang="zh-TW" sz="3200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TW" altLang="en-US" sz="3200" dirty="0">
                <a:latin typeface="Calibri" pitchFamily="34" charset="0"/>
                <a:ea typeface="標楷體" pitchFamily="65" charset="-120"/>
              </a:rPr>
              <a:t>開課系級：資管四</a:t>
            </a: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P</a:t>
            </a:r>
            <a:r>
              <a:rPr lang="zh-TW" altLang="en-US" sz="3200" dirty="0">
                <a:latin typeface="Calibri" pitchFamily="34" charset="0"/>
                <a:ea typeface="標楷體" pitchFamily="65" charset="-120"/>
              </a:rPr>
              <a:t> </a:t>
            </a: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(TLMXB4P) (M2436) (2790)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TW" altLang="en-US" sz="3200" dirty="0">
                <a:latin typeface="Calibri" pitchFamily="34" charset="0"/>
                <a:ea typeface="標楷體" pitchFamily="65" charset="-120"/>
              </a:rPr>
              <a:t>開課資料：選修 單學期 </a:t>
            </a: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2 </a:t>
            </a:r>
            <a:r>
              <a:rPr lang="zh-TW" altLang="en-US" sz="3200" dirty="0">
                <a:latin typeface="Calibri" pitchFamily="34" charset="0"/>
                <a:ea typeface="標楷體" pitchFamily="65" charset="-120"/>
              </a:rPr>
              <a:t>學分</a:t>
            </a:r>
            <a:br>
              <a:rPr lang="en-US" altLang="zh-TW" sz="3200" dirty="0">
                <a:latin typeface="Calibri" pitchFamily="34" charset="0"/>
                <a:ea typeface="標楷體" pitchFamily="65" charset="-120"/>
              </a:rPr>
            </a:b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                      </a:t>
            </a:r>
            <a:r>
              <a:rPr lang="zh-TW" altLang="en-US" sz="3200" dirty="0">
                <a:latin typeface="Calibri" pitchFamily="34" charset="0"/>
                <a:ea typeface="標楷體" pitchFamily="65" charset="-120"/>
              </a:rPr>
              <a:t> </a:t>
            </a: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(2 Credits, Elective)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TW" altLang="en-US" sz="3200" dirty="0">
                <a:latin typeface="Calibri" pitchFamily="34" charset="0"/>
                <a:ea typeface="標楷體" pitchFamily="65" charset="-120"/>
              </a:rPr>
              <a:t>上課時間地點：週四 </a:t>
            </a: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Thu 9, 10 </a:t>
            </a:r>
            <a:r>
              <a:rPr lang="cs-CZ" altLang="zh-TW" sz="3200" dirty="0">
                <a:latin typeface="Calibri" pitchFamily="34" charset="0"/>
                <a:ea typeface="標楷體" pitchFamily="65" charset="-120"/>
              </a:rPr>
              <a:t>(16:10-18:00) </a:t>
            </a:r>
            <a:r>
              <a:rPr lang="en-US" altLang="zh-TW" sz="3200" dirty="0">
                <a:latin typeface="Calibri" pitchFamily="34" charset="0"/>
                <a:ea typeface="標楷體" pitchFamily="65" charset="-120"/>
              </a:rPr>
              <a:t>B113</a:t>
            </a:r>
            <a:endParaRPr lang="en-US" sz="3200" dirty="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9E450C-4E95-FD44-9127-F93442E1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96"/>
            <a:ext cx="10515600" cy="199892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  <a:t>淡江大學</a:t>
            </a:r>
            <a:r>
              <a:rPr lang="en-US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  <a:t>108</a:t>
            </a:r>
            <a:r>
              <a:rPr lang="zh-TW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  <a:t>學年度第</a:t>
            </a:r>
            <a:r>
              <a:rPr lang="en-US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  <a:t>1</a:t>
            </a:r>
            <a:r>
              <a:rPr lang="zh-TW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  <a:t>學期</a:t>
            </a:r>
            <a:br>
              <a:rPr lang="en-US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</a:br>
            <a:r>
              <a:rPr lang="zh-TW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  <a:t>課程教學計畫表</a:t>
            </a:r>
            <a:br>
              <a:rPr lang="en-US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</a:br>
            <a:r>
              <a:rPr lang="en-US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  <a:t> Fall 2019 (2019.09.12 - 2020.01.09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E549708-C59F-A14F-BFD1-E9748F08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7" y="658599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5" descr="C:\Users\myday\Downloads\TKU-logo-12cm.jpg">
            <a:extLst>
              <a:ext uri="{FF2B5EF4-FFF2-40B4-BE49-F238E27FC236}">
                <a16:creationId xmlns:a16="http://schemas.microsoft.com/office/drawing/2014/main" id="{766BE0B2-73F7-6E4D-8A1A-54ECCEEA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4">
            <a:extLst>
              <a:ext uri="{FF2B5EF4-FFF2-40B4-BE49-F238E27FC236}">
                <a16:creationId xmlns:a16="http://schemas.microsoft.com/office/drawing/2014/main" id="{5262C206-1B78-8240-A27E-78A6A5D8E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86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Products and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062E1-EA12-2949-A54D-E65A1AF34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63" y="1069088"/>
            <a:ext cx="11297957" cy="545968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E2CCE9-A1B5-F740-93E6-5417FD0DCE7B}"/>
              </a:ext>
            </a:extLst>
          </p:cNvPr>
          <p:cNvSpPr/>
          <p:nvPr/>
        </p:nvSpPr>
        <p:spPr>
          <a:xfrm>
            <a:off x="2690847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8C14F8-9E26-F049-ABAD-279E7A328336}"/>
              </a:ext>
            </a:extLst>
          </p:cNvPr>
          <p:cNvSpPr/>
          <p:nvPr/>
        </p:nvSpPr>
        <p:spPr>
          <a:xfrm>
            <a:off x="7443382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A46E76C-9868-5843-B39D-611B84467E59}"/>
              </a:ext>
            </a:extLst>
          </p:cNvPr>
          <p:cNvSpPr/>
          <p:nvPr/>
        </p:nvSpPr>
        <p:spPr>
          <a:xfrm>
            <a:off x="7443382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3B5DD96-40C6-A140-B7A7-B24E77A3CD68}"/>
              </a:ext>
            </a:extLst>
          </p:cNvPr>
          <p:cNvSpPr/>
          <p:nvPr/>
        </p:nvSpPr>
        <p:spPr>
          <a:xfrm>
            <a:off x="7443382" y="427119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C741E2-D27A-0F41-B20D-0649FD567064}"/>
              </a:ext>
            </a:extLst>
          </p:cNvPr>
          <p:cNvSpPr/>
          <p:nvPr/>
        </p:nvSpPr>
        <p:spPr>
          <a:xfrm>
            <a:off x="5085238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397F7C6-D19B-4D46-93B4-3F09030B306C}"/>
              </a:ext>
            </a:extLst>
          </p:cNvPr>
          <p:cNvSpPr/>
          <p:nvPr/>
        </p:nvSpPr>
        <p:spPr>
          <a:xfrm>
            <a:off x="7443382" y="91682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Compute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0133A-2E3D-D44A-BC7D-7D633CDA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4" y="1204761"/>
            <a:ext cx="11914800" cy="5185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87917-6745-8647-A516-ABD7D1429445}"/>
              </a:ext>
            </a:extLst>
          </p:cNvPr>
          <p:cNvSpPr/>
          <p:nvPr/>
        </p:nvSpPr>
        <p:spPr>
          <a:xfrm>
            <a:off x="233091" y="1204761"/>
            <a:ext cx="2419361" cy="106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01DA-1B30-5B4E-B9D2-AB8914B50C3A}"/>
              </a:ext>
            </a:extLst>
          </p:cNvPr>
          <p:cNvSpPr/>
          <p:nvPr/>
        </p:nvSpPr>
        <p:spPr>
          <a:xfrm>
            <a:off x="4679699" y="1204762"/>
            <a:ext cx="7091754" cy="1024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C18778-3F12-FC42-A960-77DB9FBE3E97}"/>
              </a:ext>
            </a:extLst>
          </p:cNvPr>
          <p:cNvSpPr/>
          <p:nvPr/>
        </p:nvSpPr>
        <p:spPr>
          <a:xfrm>
            <a:off x="2986268" y="1204761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CF2D98C-C826-7D45-B505-38C60196EA06}"/>
              </a:ext>
            </a:extLst>
          </p:cNvPr>
          <p:cNvSpPr/>
          <p:nvPr/>
        </p:nvSpPr>
        <p:spPr>
          <a:xfrm>
            <a:off x="601883" y="2424295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319CE8-0329-2B41-8B57-435740CD21FC}"/>
              </a:ext>
            </a:extLst>
          </p:cNvPr>
          <p:cNvSpPr/>
          <p:nvPr/>
        </p:nvSpPr>
        <p:spPr>
          <a:xfrm>
            <a:off x="601883" y="3216508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CDD0B3-06F7-E944-9BF4-B7F228707479}"/>
              </a:ext>
            </a:extLst>
          </p:cNvPr>
          <p:cNvSpPr/>
          <p:nvPr/>
        </p:nvSpPr>
        <p:spPr>
          <a:xfrm>
            <a:off x="601883" y="4931470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97143E-D797-A54E-A9A5-05BD185E716B}"/>
              </a:ext>
            </a:extLst>
          </p:cNvPr>
          <p:cNvSpPr/>
          <p:nvPr/>
        </p:nvSpPr>
        <p:spPr>
          <a:xfrm>
            <a:off x="4714424" y="2375371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14A8AC-3BA5-2049-885D-D7FD7F96B185}"/>
              </a:ext>
            </a:extLst>
          </p:cNvPr>
          <p:cNvSpPr/>
          <p:nvPr/>
        </p:nvSpPr>
        <p:spPr>
          <a:xfrm>
            <a:off x="4727929" y="4101926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A5141C-AC18-2E43-A114-217CFAA1324F}"/>
              </a:ext>
            </a:extLst>
          </p:cNvPr>
          <p:cNvSpPr/>
          <p:nvPr/>
        </p:nvSpPr>
        <p:spPr>
          <a:xfrm>
            <a:off x="8715737" y="3251191"/>
            <a:ext cx="2937893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CD9FC-DEBD-EE4F-BC25-49AC702A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77"/>
            <a:ext cx="12192000" cy="5112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3C665E-2CB9-3041-8D34-AC655EBDA9C0}"/>
              </a:ext>
            </a:extLst>
          </p:cNvPr>
          <p:cNvSpPr/>
          <p:nvPr/>
        </p:nvSpPr>
        <p:spPr>
          <a:xfrm>
            <a:off x="10515598" y="1264395"/>
            <a:ext cx="1451113" cy="117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5D147B-0C9C-BC4E-93A2-7419FF124DE0}"/>
              </a:ext>
            </a:extLst>
          </p:cNvPr>
          <p:cNvSpPr/>
          <p:nvPr/>
        </p:nvSpPr>
        <p:spPr>
          <a:xfrm>
            <a:off x="8094981" y="1371230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20A59B-FEAC-1B42-82C0-67FF1F7D19FF}"/>
              </a:ext>
            </a:extLst>
          </p:cNvPr>
          <p:cNvSpPr/>
          <p:nvPr/>
        </p:nvSpPr>
        <p:spPr>
          <a:xfrm>
            <a:off x="85240" y="2587239"/>
            <a:ext cx="3566550" cy="713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8F7D2-9B4F-2341-8122-014C23817D0D}"/>
              </a:ext>
            </a:extLst>
          </p:cNvPr>
          <p:cNvSpPr/>
          <p:nvPr/>
        </p:nvSpPr>
        <p:spPr>
          <a:xfrm>
            <a:off x="99139" y="1325051"/>
            <a:ext cx="73584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86CCCE-2C3A-F041-96E2-F707FC0648F7}"/>
              </a:ext>
            </a:extLst>
          </p:cNvPr>
          <p:cNvSpPr/>
          <p:nvPr/>
        </p:nvSpPr>
        <p:spPr>
          <a:xfrm>
            <a:off x="85240" y="3779398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AC4EB6-A9DB-CE42-8427-40D2BAC66B0F}"/>
              </a:ext>
            </a:extLst>
          </p:cNvPr>
          <p:cNvSpPr/>
          <p:nvPr/>
        </p:nvSpPr>
        <p:spPr>
          <a:xfrm>
            <a:off x="99139" y="5806533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5EAD34-6BD7-9244-8463-71FCD966E946}"/>
              </a:ext>
            </a:extLst>
          </p:cNvPr>
          <p:cNvSpPr/>
          <p:nvPr/>
        </p:nvSpPr>
        <p:spPr>
          <a:xfrm>
            <a:off x="4312724" y="474911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55D97D-5BC5-534F-A1C3-12F752DA5D3B}"/>
              </a:ext>
            </a:extLst>
          </p:cNvPr>
          <p:cNvSpPr/>
          <p:nvPr/>
        </p:nvSpPr>
        <p:spPr>
          <a:xfrm>
            <a:off x="4312724" y="262008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8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1243C-8FAE-C144-853B-73FCA38C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6" y="1328576"/>
            <a:ext cx="12103514" cy="496869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5CF4E7-8CD5-BF47-933C-B7172F4BEE8D}"/>
              </a:ext>
            </a:extLst>
          </p:cNvPr>
          <p:cNvSpPr/>
          <p:nvPr/>
        </p:nvSpPr>
        <p:spPr>
          <a:xfrm>
            <a:off x="8247585" y="1356712"/>
            <a:ext cx="1445055" cy="1079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884ED-4A48-014D-8E3F-D30EFADD3961}"/>
              </a:ext>
            </a:extLst>
          </p:cNvPr>
          <p:cNvSpPr/>
          <p:nvPr/>
        </p:nvSpPr>
        <p:spPr>
          <a:xfrm>
            <a:off x="99139" y="1325051"/>
            <a:ext cx="7358485" cy="129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DD427F-2A1D-7043-9954-45B35FB94669}"/>
              </a:ext>
            </a:extLst>
          </p:cNvPr>
          <p:cNvSpPr/>
          <p:nvPr/>
        </p:nvSpPr>
        <p:spPr>
          <a:xfrm>
            <a:off x="4399172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B32ECD-5044-F84C-B977-21A4FA6F9770}"/>
              </a:ext>
            </a:extLst>
          </p:cNvPr>
          <p:cNvSpPr/>
          <p:nvPr/>
        </p:nvSpPr>
        <p:spPr>
          <a:xfrm>
            <a:off x="88486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7FC7C1-CC65-664B-8216-57A54F265C10}"/>
              </a:ext>
            </a:extLst>
          </p:cNvPr>
          <p:cNvSpPr/>
          <p:nvPr/>
        </p:nvSpPr>
        <p:spPr>
          <a:xfrm>
            <a:off x="9242473" y="2823796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17916C8-1953-CB44-B3B5-D4305E3B61D8}"/>
              </a:ext>
            </a:extLst>
          </p:cNvPr>
          <p:cNvSpPr/>
          <p:nvPr/>
        </p:nvSpPr>
        <p:spPr>
          <a:xfrm>
            <a:off x="9268261" y="3721785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DDD58A-6B2D-194D-98B0-A774A56EEAB7}"/>
              </a:ext>
            </a:extLst>
          </p:cNvPr>
          <p:cNvSpPr/>
          <p:nvPr/>
        </p:nvSpPr>
        <p:spPr>
          <a:xfrm>
            <a:off x="9251845" y="4661974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8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Networking </a:t>
            </a:r>
            <a:r>
              <a:rPr lang="en-US" sz="4400" b="1" dirty="0">
                <a:latin typeface="+mn-lt"/>
              </a:rPr>
              <a:t>&amp; Content </a:t>
            </a:r>
            <a:r>
              <a:rPr lang="en-US" sz="4400" b="1" dirty="0" err="1">
                <a:latin typeface="+mn-lt"/>
              </a:rPr>
              <a:t>Dilivery</a:t>
            </a:r>
            <a:endParaRPr lang="en-US" sz="44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F8AA2-4414-4D42-BB35-DC4CEA87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" y="1080678"/>
            <a:ext cx="12033066" cy="475950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F7870E-1811-7647-9191-E567C4372D8D}"/>
              </a:ext>
            </a:extLst>
          </p:cNvPr>
          <p:cNvSpPr/>
          <p:nvPr/>
        </p:nvSpPr>
        <p:spPr>
          <a:xfrm>
            <a:off x="7532534" y="1087161"/>
            <a:ext cx="2019429" cy="1104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27F91-B8FF-D745-8105-D5A95AA85B84}"/>
              </a:ext>
            </a:extLst>
          </p:cNvPr>
          <p:cNvSpPr/>
          <p:nvPr/>
        </p:nvSpPr>
        <p:spPr>
          <a:xfrm>
            <a:off x="198127" y="1040982"/>
            <a:ext cx="6680976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57CDC5-DAFA-024B-B462-54FE0138C33F}"/>
              </a:ext>
            </a:extLst>
          </p:cNvPr>
          <p:cNvSpPr/>
          <p:nvPr/>
        </p:nvSpPr>
        <p:spPr>
          <a:xfrm>
            <a:off x="198126" y="2479135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2B9B2-AE37-EC49-AECE-7787B6EA59A2}"/>
              </a:ext>
            </a:extLst>
          </p:cNvPr>
          <p:cNvSpPr/>
          <p:nvPr/>
        </p:nvSpPr>
        <p:spPr>
          <a:xfrm>
            <a:off x="9814643" y="1080678"/>
            <a:ext cx="23210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801703-7FC8-F344-B3F7-A8311713E859}"/>
              </a:ext>
            </a:extLst>
          </p:cNvPr>
          <p:cNvSpPr/>
          <p:nvPr/>
        </p:nvSpPr>
        <p:spPr>
          <a:xfrm>
            <a:off x="209847" y="3334920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1A95D2-ABE3-D74D-A5F4-171E6CAAD4AE}"/>
              </a:ext>
            </a:extLst>
          </p:cNvPr>
          <p:cNvSpPr/>
          <p:nvPr/>
        </p:nvSpPr>
        <p:spPr>
          <a:xfrm>
            <a:off x="4164111" y="2479135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303814-9D2E-474F-A18D-28D8FBF0BE29}"/>
              </a:ext>
            </a:extLst>
          </p:cNvPr>
          <p:cNvSpPr/>
          <p:nvPr/>
        </p:nvSpPr>
        <p:spPr>
          <a:xfrm>
            <a:off x="4164112" y="425577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4E3C84E-FF83-7740-9209-8B55AA6849AE}"/>
              </a:ext>
            </a:extLst>
          </p:cNvPr>
          <p:cNvSpPr/>
          <p:nvPr/>
        </p:nvSpPr>
        <p:spPr>
          <a:xfrm>
            <a:off x="4164111" y="5045658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0F8D05-88DC-C24A-9548-A8A9DB66C6BE}"/>
              </a:ext>
            </a:extLst>
          </p:cNvPr>
          <p:cNvSpPr/>
          <p:nvPr/>
        </p:nvSpPr>
        <p:spPr>
          <a:xfrm>
            <a:off x="8335450" y="246509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7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1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Security, </a:t>
            </a:r>
            <a:r>
              <a:rPr lang="en-US" sz="4600" b="1" dirty="0">
                <a:latin typeface="+mn-lt"/>
              </a:rPr>
              <a:t>Identity &amp;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E41EF-99BA-D848-AF0D-08A736EE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24" y="1106705"/>
            <a:ext cx="10122149" cy="543095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D2693-0A8A-054F-9265-D56760B22E53}"/>
              </a:ext>
            </a:extLst>
          </p:cNvPr>
          <p:cNvSpPr/>
          <p:nvPr/>
        </p:nvSpPr>
        <p:spPr>
          <a:xfrm>
            <a:off x="5131147" y="1062862"/>
            <a:ext cx="1565074" cy="10530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C56E-A001-8F41-8B9A-F45B7F96CAE8}"/>
              </a:ext>
            </a:extLst>
          </p:cNvPr>
          <p:cNvSpPr/>
          <p:nvPr/>
        </p:nvSpPr>
        <p:spPr>
          <a:xfrm>
            <a:off x="1153550" y="1133060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406F2A-3E00-6A4F-88FF-649584B36A16}"/>
              </a:ext>
            </a:extLst>
          </p:cNvPr>
          <p:cNvSpPr/>
          <p:nvPr/>
        </p:nvSpPr>
        <p:spPr>
          <a:xfrm>
            <a:off x="1034924" y="2239766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CF994-F05D-A04C-9D89-55DA1A1607A0}"/>
              </a:ext>
            </a:extLst>
          </p:cNvPr>
          <p:cNvSpPr/>
          <p:nvPr/>
        </p:nvSpPr>
        <p:spPr>
          <a:xfrm>
            <a:off x="6917481" y="1204677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5539B-10E8-FF4D-97A7-92B1F79D4B6F}"/>
              </a:ext>
            </a:extLst>
          </p:cNvPr>
          <p:cNvSpPr/>
          <p:nvPr/>
        </p:nvSpPr>
        <p:spPr>
          <a:xfrm>
            <a:off x="1034924" y="4403130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203431-E25A-514D-A930-73E567F98301}"/>
              </a:ext>
            </a:extLst>
          </p:cNvPr>
          <p:cNvSpPr/>
          <p:nvPr/>
        </p:nvSpPr>
        <p:spPr>
          <a:xfrm>
            <a:off x="1034924" y="5907619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D555FB-1F30-844C-ADE7-1A9B908FCE0C}"/>
              </a:ext>
            </a:extLst>
          </p:cNvPr>
          <p:cNvSpPr/>
          <p:nvPr/>
        </p:nvSpPr>
        <p:spPr>
          <a:xfrm>
            <a:off x="4581244" y="3028937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4BEA2B-C351-9A4E-BFDD-984AF88D2199}"/>
              </a:ext>
            </a:extLst>
          </p:cNvPr>
          <p:cNvSpPr/>
          <p:nvPr/>
        </p:nvSpPr>
        <p:spPr>
          <a:xfrm>
            <a:off x="4563353" y="2284945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5170F6-7AEE-2442-A3E0-2DAF5ED3D7AA}"/>
              </a:ext>
            </a:extLst>
          </p:cNvPr>
          <p:cNvSpPr/>
          <p:nvPr/>
        </p:nvSpPr>
        <p:spPr>
          <a:xfrm>
            <a:off x="7800652" y="3712660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E15A6C-F386-9345-B2CF-071D9D8B743E}"/>
              </a:ext>
            </a:extLst>
          </p:cNvPr>
          <p:cNvSpPr/>
          <p:nvPr/>
        </p:nvSpPr>
        <p:spPr>
          <a:xfrm>
            <a:off x="7800652" y="4441437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2DFC07-083B-E84F-8DC6-50EFAA90E782}"/>
              </a:ext>
            </a:extLst>
          </p:cNvPr>
          <p:cNvSpPr/>
          <p:nvPr/>
        </p:nvSpPr>
        <p:spPr>
          <a:xfrm>
            <a:off x="4563352" y="5214348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0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Cost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CA842-BE95-8F49-8194-FA0E6164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2" y="2035687"/>
            <a:ext cx="12049246" cy="28200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BBA0D6-42E0-2041-8880-7B793BD35D60}"/>
              </a:ext>
            </a:extLst>
          </p:cNvPr>
          <p:cNvSpPr/>
          <p:nvPr/>
        </p:nvSpPr>
        <p:spPr>
          <a:xfrm>
            <a:off x="7500491" y="2020402"/>
            <a:ext cx="2065540" cy="1108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13A15-4224-174C-9FF1-45BC2CEACA64}"/>
              </a:ext>
            </a:extLst>
          </p:cNvPr>
          <p:cNvSpPr/>
          <p:nvPr/>
        </p:nvSpPr>
        <p:spPr>
          <a:xfrm>
            <a:off x="56272" y="2076674"/>
            <a:ext cx="7358485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F8A611-9E3B-C142-9153-B5275E5A1A91}"/>
              </a:ext>
            </a:extLst>
          </p:cNvPr>
          <p:cNvSpPr/>
          <p:nvPr/>
        </p:nvSpPr>
        <p:spPr>
          <a:xfrm>
            <a:off x="4312724" y="3282589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40D494-139D-7846-A43F-87AD6C4F19FB}"/>
              </a:ext>
            </a:extLst>
          </p:cNvPr>
          <p:cNvSpPr/>
          <p:nvPr/>
        </p:nvSpPr>
        <p:spPr>
          <a:xfrm>
            <a:off x="202608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B1A5F0-8176-AD4B-B602-AED8C88322E3}"/>
              </a:ext>
            </a:extLst>
          </p:cNvPr>
          <p:cNvSpPr/>
          <p:nvPr/>
        </p:nvSpPr>
        <p:spPr>
          <a:xfrm>
            <a:off x="8422840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464AF-F27A-154C-B344-86091D3CE214}"/>
              </a:ext>
            </a:extLst>
          </p:cNvPr>
          <p:cNvSpPr/>
          <p:nvPr/>
        </p:nvSpPr>
        <p:spPr>
          <a:xfrm>
            <a:off x="10466363" y="2076674"/>
            <a:ext cx="1523027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7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EC2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Virtual servers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Simple Storage Service (S3)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Scalable storage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Aurora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High performance managed relational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DynamoDB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NoSQL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relational database service for MySQL, PostgreSQL, Oracle, SQL Server, and MariaDB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84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Lambda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code without thinking about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Elastic Beanstalk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and manage web apps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VPC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Isolated cloud resources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Lightsail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Launch and manage virtual private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SageMaker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Build, train, and deploy machine learning models at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196A8-A2A5-2048-814E-AB9299C9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TW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Summary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雲端服務架構實務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課程主要介紹：</a:t>
            </a:r>
            <a:br>
              <a:rPr lang="en-US" altLang="zh-TW" dirty="0">
                <a:latin typeface="Calibri" pitchFamily="34" charset="0"/>
                <a:ea typeface="標楷體" pitchFamily="65" charset="-120"/>
              </a:rPr>
            </a:b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技術基礎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和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在 </a:t>
            </a: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上建立架構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。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AWS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技術基礎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介紹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產品、服務和常見解決方案。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在 </a:t>
            </a: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上建立架構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內容涵蓋在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上建置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IT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基礎架構的基礎。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解決方案架構師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如何透過了解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服務來優化對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雲端的使用，及如何讓這些服務符合雲端解決方案。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雲端最佳實務與建議的設計模式，協助學員思考在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上架構最佳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IT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解決方案的程序。</a:t>
            </a:r>
            <a:endParaRPr lang="en-US" dirty="0"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1299D2B-DEDD-F348-8496-014D00E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C51113BE-7CE7-034D-B7A2-96D61F6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EFBE85-5D8F-7E4E-A1ED-FB1807A9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71" y="735814"/>
            <a:ext cx="1618866" cy="1618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3A843-956C-2247-8AD1-2DFE6EEA8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422" y="735815"/>
            <a:ext cx="1618866" cy="16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7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zh-TW" sz="49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  <a:ea typeface="標楷體" pitchFamily="65" charset="-120"/>
              </a:rPr>
              <a:t>課程簡介</a:t>
            </a:r>
            <a:endParaRPr lang="en-US" sz="4900" b="1" dirty="0">
              <a:solidFill>
                <a:schemeClr val="accent1">
                  <a:lumMod val="75000"/>
                </a:schemeClr>
              </a:solidFill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雲端服務架構實務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課程主要介紹：</a:t>
            </a:r>
            <a:br>
              <a:rPr lang="en-US" altLang="zh-TW" dirty="0">
                <a:latin typeface="Calibri" pitchFamily="34" charset="0"/>
                <a:ea typeface="標楷體" pitchFamily="65" charset="-120"/>
              </a:rPr>
            </a:b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技術基礎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和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在 </a:t>
            </a: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上建立架構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。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AWS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技術基礎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介紹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產品、服務和常見解決方案。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在 </a:t>
            </a:r>
            <a:r>
              <a:rPr lang="en-US" altLang="zh-TW" b="1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上建立架構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內容涵蓋在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上建置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IT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基礎架構的基礎。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zh-TW" altLang="en-US" b="1" dirty="0">
                <a:latin typeface="Calibri" pitchFamily="34" charset="0"/>
                <a:ea typeface="標楷體" pitchFamily="65" charset="-120"/>
              </a:rPr>
              <a:t>解決方案架構師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如何透過了解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服務來優化對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雲端的使用，及如何讓這些服務符合雲端解決方案。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雲端最佳實務與建議的設計模式，協助學員思考在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上架構最佳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IT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解決方案的程序。</a:t>
            </a:r>
            <a:endParaRPr lang="en-US" dirty="0"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1299D2B-DEDD-F348-8496-014D00E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C51113BE-7CE7-034D-B7A2-96D61F6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DFD4D-A45B-CE4A-BA45-F29FE1083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339" y="64645"/>
            <a:ext cx="1017108" cy="1017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C0AA8-B8B1-A24D-9FF4-2FAA32E1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937" y="64646"/>
            <a:ext cx="1017108" cy="1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5400" dirty="0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149" y="1355856"/>
            <a:ext cx="7467195" cy="5230138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zh-TW" altLang="en-US" sz="8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戴敏育 博士 </a:t>
            </a:r>
            <a:r>
              <a:rPr lang="en-US" altLang="zh-TW" sz="8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(Min-</a:t>
            </a:r>
            <a:r>
              <a:rPr lang="en-US" altLang="zh-TW" sz="8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8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 Day, Ph.D.)</a:t>
            </a:r>
            <a:endParaRPr lang="zh-TW" altLang="en-US" sz="8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標楷體" pitchFamily="65" charset="-120"/>
            </a:endParaRP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zh-TW" altLang="en-US" sz="8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專任副教授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zh-TW" altLang="en-US" sz="8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淡江大學</a:t>
            </a:r>
            <a:r>
              <a:rPr lang="zh-TW" altLang="en-US" sz="8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 </a:t>
            </a:r>
            <a:r>
              <a:rPr lang="zh-TW" altLang="en-US" sz="8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資訊管理學系</a:t>
            </a:r>
            <a:endParaRPr lang="zh-TW" altLang="en-US" sz="84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標楷體" pitchFamily="65" charset="-120"/>
            </a:endParaRP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altLang="zh-TW" sz="4000" dirty="0">
              <a:latin typeface="Calibri" pitchFamily="34" charset="0"/>
              <a:ea typeface="標楷體" pitchFamily="65" charset="-120"/>
            </a:endParaRP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zh-TW" altLang="en-US" sz="5100" dirty="0">
                <a:latin typeface="Calibri" pitchFamily="34" charset="0"/>
                <a:ea typeface="標楷體" pitchFamily="65" charset="-120"/>
              </a:rPr>
              <a:t>電話：</a:t>
            </a:r>
            <a:r>
              <a:rPr lang="en-US" altLang="zh-TW" sz="5100" dirty="0">
                <a:latin typeface="Calibri" pitchFamily="34" charset="0"/>
                <a:ea typeface="標楷體" pitchFamily="65" charset="-120"/>
              </a:rPr>
              <a:t>02-26215656 #2846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zh-TW" altLang="en-US" sz="5100" dirty="0">
                <a:latin typeface="Calibri" pitchFamily="34" charset="0"/>
                <a:ea typeface="標楷體" pitchFamily="65" charset="-120"/>
              </a:rPr>
              <a:t>傳真：</a:t>
            </a:r>
            <a:r>
              <a:rPr lang="en-US" altLang="zh-TW" sz="5100" dirty="0">
                <a:latin typeface="Calibri" pitchFamily="34" charset="0"/>
                <a:ea typeface="標楷體" pitchFamily="65" charset="-120"/>
              </a:rPr>
              <a:t>02-26209737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zh-TW" altLang="en-US" sz="5100" dirty="0">
                <a:latin typeface="Calibri" pitchFamily="34" charset="0"/>
                <a:ea typeface="標楷體" pitchFamily="65" charset="-120"/>
              </a:rPr>
              <a:t>研究室：</a:t>
            </a:r>
            <a:r>
              <a:rPr lang="en-US" altLang="zh-TW" sz="5100" dirty="0">
                <a:latin typeface="Calibri" pitchFamily="34" charset="0"/>
                <a:ea typeface="標楷體" pitchFamily="65" charset="-120"/>
              </a:rPr>
              <a:t>B929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zh-TW" altLang="en-US" sz="5100" dirty="0">
                <a:latin typeface="Calibri" pitchFamily="34" charset="0"/>
                <a:ea typeface="標楷體" pitchFamily="65" charset="-120"/>
              </a:rPr>
              <a:t>地址： </a:t>
            </a:r>
            <a:r>
              <a:rPr lang="en-US" altLang="zh-TW" sz="5100" dirty="0">
                <a:latin typeface="Calibri" pitchFamily="34" charset="0"/>
                <a:ea typeface="標楷體" pitchFamily="65" charset="-120"/>
              </a:rPr>
              <a:t>25137 </a:t>
            </a:r>
            <a:r>
              <a:rPr lang="zh-TW" altLang="en-US" sz="5100" dirty="0">
                <a:latin typeface="Calibri" pitchFamily="34" charset="0"/>
                <a:ea typeface="標楷體" pitchFamily="65" charset="-120"/>
              </a:rPr>
              <a:t>新北市淡水區英專路</a:t>
            </a:r>
            <a:r>
              <a:rPr lang="en-US" altLang="zh-TW" sz="5100" dirty="0">
                <a:latin typeface="Calibri" pitchFamily="34" charset="0"/>
                <a:ea typeface="標楷體" pitchFamily="65" charset="-120"/>
              </a:rPr>
              <a:t>151</a:t>
            </a:r>
            <a:r>
              <a:rPr lang="zh-TW" altLang="en-US" sz="5100" dirty="0">
                <a:latin typeface="Calibri" pitchFamily="34" charset="0"/>
                <a:ea typeface="標楷體" pitchFamily="65" charset="-120"/>
              </a:rPr>
              <a:t>號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altLang="zh-TW" sz="5100" dirty="0">
                <a:latin typeface="Calibri" pitchFamily="34" charset="0"/>
                <a:ea typeface="標楷體" pitchFamily="65" charset="-120"/>
              </a:rPr>
              <a:t>Email</a:t>
            </a:r>
            <a:r>
              <a:rPr lang="zh-TW" altLang="en-US" sz="5100" dirty="0">
                <a:latin typeface="Calibri" pitchFamily="34" charset="0"/>
                <a:ea typeface="標楷體" pitchFamily="65" charset="-120"/>
              </a:rPr>
              <a:t>： </a:t>
            </a:r>
            <a:r>
              <a:rPr lang="en-US" altLang="zh-TW" sz="5100" dirty="0" err="1">
                <a:latin typeface="Calibri" pitchFamily="34" charset="0"/>
                <a:ea typeface="標楷體" pitchFamily="65" charset="-120"/>
              </a:rPr>
              <a:t>myday@mail.tku.edu.tw</a:t>
            </a:r>
            <a:endParaRPr lang="en-US" altLang="zh-TW" sz="5100" dirty="0">
              <a:latin typeface="Calibri" pitchFamily="34" charset="0"/>
              <a:ea typeface="標楷體" pitchFamily="65" charset="-120"/>
            </a:endParaRP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zh-TW" altLang="en-US" sz="5100" dirty="0">
                <a:latin typeface="Calibri" pitchFamily="34" charset="0"/>
                <a:ea typeface="標楷體" pitchFamily="65" charset="-120"/>
              </a:rPr>
              <a:t>網址：</a:t>
            </a:r>
            <a:r>
              <a:rPr lang="en-US" altLang="zh-TW" sz="5100" dirty="0">
                <a:latin typeface="Calibri" pitchFamily="34" charset="0"/>
                <a:ea typeface="標楷體" pitchFamily="65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http://mail.tku.edu.tw/myday/</a:t>
            </a:r>
            <a:endParaRPr lang="en-US" altLang="zh-TW" sz="5100" dirty="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 descr="http://mail.tku.edu.tw/myday/images/Myday_Photo.jpg">
            <a:extLst>
              <a:ext uri="{FF2B5EF4-FFF2-40B4-BE49-F238E27FC236}">
                <a16:creationId xmlns:a16="http://schemas.microsoft.com/office/drawing/2014/main" id="{352658E0-5A9D-6E4C-BBB7-1B564275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3" y="1607288"/>
            <a:ext cx="184943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>
            <a:extLst>
              <a:ext uri="{FF2B5EF4-FFF2-40B4-BE49-F238E27FC236}">
                <a16:creationId xmlns:a16="http://schemas.microsoft.com/office/drawing/2014/main" id="{2D5846C7-2C5E-4946-9A96-8428E8CB5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52" y="80336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14">
            <a:extLst>
              <a:ext uri="{FF2B5EF4-FFF2-40B4-BE49-F238E27FC236}">
                <a16:creationId xmlns:a16="http://schemas.microsoft.com/office/drawing/2014/main" id="{D1E2D8A9-EA3F-564D-853A-A60EEB775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40" y="51260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9" descr="qrcode.myday.png">
            <a:extLst>
              <a:ext uri="{FF2B5EF4-FFF2-40B4-BE49-F238E27FC236}">
                <a16:creationId xmlns:a16="http://schemas.microsoft.com/office/drawing/2014/main" id="{38230FA7-CD0F-BC46-BD72-9F12845D8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393" y="5653805"/>
            <a:ext cx="1185424" cy="1185424"/>
          </a:xfrm>
          <a:prstGeom prst="rect">
            <a:avLst/>
          </a:prstGeom>
        </p:spPr>
      </p:pic>
      <p:pic>
        <p:nvPicPr>
          <p:cNvPr id="11" name="Picture 6" descr="C:\Users\myday\Downloads\TKU-title15cm.jpg">
            <a:extLst>
              <a:ext uri="{FF2B5EF4-FFF2-40B4-BE49-F238E27FC236}">
                <a16:creationId xmlns:a16="http://schemas.microsoft.com/office/drawing/2014/main" id="{D6CC89AC-BADE-B243-A5C9-1C164924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8" y="710976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qrcode.myday.png">
            <a:extLst>
              <a:ext uri="{FF2B5EF4-FFF2-40B4-BE49-F238E27FC236}">
                <a16:creationId xmlns:a16="http://schemas.microsoft.com/office/drawing/2014/main" id="{441B8D2C-C652-8C49-8564-30034111A9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76" y="5667190"/>
            <a:ext cx="1185424" cy="1185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CB6C18-77CE-B145-8DC7-B1EC8E9705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198" y="1445927"/>
            <a:ext cx="1377870" cy="1671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51F3E2-8EFF-BF41-89E2-40DADA6FCC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567" y="4952292"/>
            <a:ext cx="1673132" cy="167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C7E5A-EC88-8747-B29C-54F32DEA0B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567" y="3198196"/>
            <a:ext cx="1673132" cy="16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DCAB-0FAC-2F41-8ADC-735B16D6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651"/>
            <a:ext cx="10515600" cy="1203943"/>
          </a:xfrm>
        </p:spPr>
        <p:txBody>
          <a:bodyPr/>
          <a:lstStyle/>
          <a:p>
            <a:r>
              <a:rPr lang="en-US" dirty="0">
                <a:latin typeface="+mn-lt"/>
              </a:rPr>
              <a:t>Course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895C-8684-3049-8AD4-0345D4C0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594"/>
            <a:ext cx="10515600" cy="5169400"/>
          </a:xfrm>
        </p:spPr>
        <p:txBody>
          <a:bodyPr>
            <a:normAutofit fontScale="92500"/>
          </a:bodyPr>
          <a:lstStyle/>
          <a:p>
            <a:r>
              <a:rPr lang="en-US" dirty="0"/>
              <a:t>This course, </a:t>
            </a:r>
            <a:r>
              <a:rPr lang="en-US" b="1" dirty="0"/>
              <a:t>Cloud Services Architecting Practices</a:t>
            </a:r>
            <a:r>
              <a:rPr lang="en-US" dirty="0"/>
              <a:t>, introduces </a:t>
            </a:r>
            <a:r>
              <a:rPr lang="en-US" b="1" dirty="0"/>
              <a:t>AWS Technical Essentials </a:t>
            </a:r>
            <a:r>
              <a:rPr lang="en-US" dirty="0"/>
              <a:t>and </a:t>
            </a:r>
            <a:r>
              <a:rPr lang="en-US" b="1" dirty="0"/>
              <a:t>Architecting on AWS</a:t>
            </a:r>
            <a:r>
              <a:rPr lang="en-US" dirty="0"/>
              <a:t>. </a:t>
            </a:r>
          </a:p>
          <a:p>
            <a:r>
              <a:rPr lang="en-US" dirty="0"/>
              <a:t>In </a:t>
            </a:r>
            <a:r>
              <a:rPr lang="en-US" b="1" dirty="0"/>
              <a:t>AWS Technical Essentials</a:t>
            </a:r>
            <a:r>
              <a:rPr lang="en-US" dirty="0"/>
              <a:t>, students will learn about AWS products, services, and common solutions. </a:t>
            </a:r>
          </a:p>
          <a:p>
            <a:r>
              <a:rPr lang="en-US" b="1" dirty="0"/>
              <a:t>Architecting on AWS </a:t>
            </a:r>
            <a:r>
              <a:rPr lang="en-US" dirty="0"/>
              <a:t>covers fundamentals of building IT infrastructure on the AWS platform. </a:t>
            </a:r>
          </a:p>
          <a:p>
            <a:r>
              <a:rPr lang="en-US" dirty="0"/>
              <a:t>Students will learn how to optimize the AWS Cloud by understanding how AWS services fit into cloud-based solutions. </a:t>
            </a:r>
          </a:p>
          <a:p>
            <a:r>
              <a:rPr lang="en-US" dirty="0"/>
              <a:t>In addition, students explore AWS Cloud best practices and design patterns for architecting optimal IT solutions on 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E1A7-47B4-DC40-8F78-A8D07BDF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A11C8AE5-29C6-B94A-92E4-44144E12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126251B3-32EA-3C44-865D-E34AE958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1EE55-E1AB-0248-A832-9F2441BD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339" y="64645"/>
            <a:ext cx="1017108" cy="1017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491A8A-77CE-4442-96CD-72333F361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937" y="64646"/>
            <a:ext cx="1017108" cy="1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1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900" dirty="0">
                <a:latin typeface="Arial Unicode MS" pitchFamily="34" charset="-120"/>
                <a:ea typeface="標楷體" pitchFamily="65" charset="-120"/>
              </a:rPr>
              <a:t>課程目標</a:t>
            </a:r>
            <a:endParaRPr lang="en-US" sz="4900" b="1" dirty="0">
              <a:solidFill>
                <a:schemeClr val="accent1">
                  <a:lumMod val="75000"/>
                </a:schemeClr>
              </a:solidFill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zh-TW" altLang="en-US" dirty="0">
                <a:latin typeface="Calibri" pitchFamily="34" charset="0"/>
                <a:ea typeface="標楷體" pitchFamily="65" charset="-120"/>
              </a:rPr>
              <a:t>與 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平台有關的術語和概念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TW" altLang="en-US" dirty="0">
                <a:latin typeface="Calibri" pitchFamily="34" charset="0"/>
                <a:ea typeface="標楷體" pitchFamily="65" charset="-120"/>
              </a:rPr>
              <a:t>瀏覽 </a:t>
            </a:r>
            <a:r>
              <a:rPr lang="en-US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管理主控台的方法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安全措施和 </a:t>
            </a:r>
            <a:r>
              <a:rPr lang="en-US" dirty="0">
                <a:latin typeface="Calibri" pitchFamily="34" charset="0"/>
                <a:ea typeface="標楷體" pitchFamily="65" charset="-120"/>
              </a:rPr>
              <a:t>AWS Identity and Access Management (IAM)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的關鍵概念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TW" altLang="en-US" dirty="0">
                <a:latin typeface="Calibri" pitchFamily="34" charset="0"/>
                <a:ea typeface="標楷體" pitchFamily="65" charset="-120"/>
              </a:rPr>
              <a:t>根據 </a:t>
            </a:r>
            <a:r>
              <a:rPr lang="en-US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架構原則和最佳實務做出架構決策</a:t>
            </a:r>
            <a:endParaRPr lang="en-US" altLang="zh-TW" dirty="0">
              <a:latin typeface="Calibri" pitchFamily="34" charset="0"/>
              <a:ea typeface="標楷體" pitchFamily="65" charset="-12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TW" altLang="en-US" dirty="0">
                <a:latin typeface="Calibri" pitchFamily="34" charset="0"/>
                <a:ea typeface="標楷體" pitchFamily="65" charset="-120"/>
              </a:rPr>
              <a:t>利用 </a:t>
            </a:r>
            <a:r>
              <a:rPr lang="en-US" dirty="0">
                <a:latin typeface="Calibri" pitchFamily="34" charset="0"/>
                <a:ea typeface="標楷體" pitchFamily="65" charset="-120"/>
              </a:rPr>
              <a:t>AWS 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服務，讓您的基礎設施可擴展、可靠且高度可用</a:t>
            </a:r>
            <a:endParaRPr lang="en-US" dirty="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1299D2B-DEDD-F348-8496-014D00E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C51113BE-7CE7-034D-B7A2-96D61F6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AB27F-AEA9-204D-8E08-1476B1FCE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339" y="64645"/>
            <a:ext cx="1017108" cy="1017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99F5FA-EBE7-894B-AAC6-DAD8CC5A9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937" y="64646"/>
            <a:ext cx="1017108" cy="1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6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DCAB-0FAC-2F41-8ADC-735B16D6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651"/>
            <a:ext cx="10515600" cy="1203943"/>
          </a:xfrm>
        </p:spPr>
        <p:txBody>
          <a:bodyPr/>
          <a:lstStyle/>
          <a:p>
            <a:r>
              <a:rPr lang="en-US" dirty="0">
                <a:latin typeface="+mn-lt"/>
              </a:rPr>
              <a:t>Course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895C-8684-3049-8AD4-0345D4C0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594"/>
            <a:ext cx="10515600" cy="5169400"/>
          </a:xfrm>
        </p:spPr>
        <p:txBody>
          <a:bodyPr>
            <a:normAutofit/>
          </a:bodyPr>
          <a:lstStyle/>
          <a:p>
            <a:r>
              <a:rPr lang="en-US" dirty="0"/>
              <a:t>Terminology and concepts related to the AWS platform</a:t>
            </a:r>
          </a:p>
          <a:p>
            <a:r>
              <a:rPr lang="en-US" dirty="0"/>
              <a:t>How to navigate the AWS Management Console</a:t>
            </a:r>
          </a:p>
          <a:p>
            <a:r>
              <a:rPr lang="en-US" dirty="0"/>
              <a:t>Key concepts of AWS security measures and AWS Identity and Access Management (IAM)</a:t>
            </a:r>
          </a:p>
          <a:p>
            <a:r>
              <a:rPr lang="en-US" dirty="0"/>
              <a:t>Make architectural decisions based on AWS architectural principles and best practices</a:t>
            </a:r>
          </a:p>
          <a:p>
            <a:r>
              <a:rPr lang="en-US" dirty="0"/>
              <a:t>Leverage AWS services to make your infrastructure scalable, reliable, and highly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E1A7-47B4-DC40-8F78-A8D07BDF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A11C8AE5-29C6-B94A-92E4-44144E12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126251B3-32EA-3C44-865D-E34AE958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E600F-588E-4C44-8AF5-79B0A3A65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339" y="64645"/>
            <a:ext cx="1017108" cy="1017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A989A-AC08-6F4B-92F3-C2D61B27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937" y="64646"/>
            <a:ext cx="1017108" cy="1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4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課程大綱 </a:t>
            </a:r>
            <a:r>
              <a:rPr lang="en-US" altLang="zh-TW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(Syllabus)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5" y="1552353"/>
            <a:ext cx="11483788" cy="46246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TW" altLang="en-US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週次 </a:t>
            </a: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(Week)    </a:t>
            </a:r>
            <a:r>
              <a:rPr lang="zh-TW" altLang="en-US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日期 </a:t>
            </a: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(Date)    </a:t>
            </a:r>
            <a:r>
              <a:rPr lang="zh-TW" altLang="en-US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內容 </a:t>
            </a: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(Subject/Topics)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TW" sz="2800" dirty="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1   2019/09/12   Course orientation on Cloud Services Architecting Practices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2   2019/09/19   Introduction to Cloud Computing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3   2019/09/26   Getting Started with AWS: </a:t>
            </a:r>
            <a:b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                              AWS Compute, Storage, and Networking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TW" sz="2800" dirty="0">
                <a:solidFill>
                  <a:schemeClr val="tx2"/>
                </a:solidFill>
                <a:latin typeface="Calibri" pitchFamily="34" charset="0"/>
                <a:ea typeface="標楷體" pitchFamily="65" charset="-120"/>
              </a:rPr>
              <a:t>4   2019/10/03   Creating Amazon EC2 instances with Microsoft Windows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標楷體" pitchFamily="65" charset="-120"/>
              </a:rPr>
              <a:t>5   2019/10/10  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標楷體" pitchFamily="65" charset="-120"/>
              </a:rPr>
              <a:t>國慶日放假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6   2019/10/17   Build Your Virtual Private Cloud (VPC) and </a:t>
            </a:r>
            <a:b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                              Launch a Web Server, </a:t>
            </a:r>
            <a:b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28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                              Working with Amazon Elastic Block Store (EBS)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1299D2B-DEDD-F348-8496-014D00E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C51113BE-7CE7-034D-B7A2-96D61F6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6" descr="C:\Users\myday\Downloads\TKU-title15cm.jpg">
            <a:extLst>
              <a:ext uri="{FF2B5EF4-FFF2-40B4-BE49-F238E27FC236}">
                <a16:creationId xmlns:a16="http://schemas.microsoft.com/office/drawing/2014/main" id="{BC8D224C-4CAF-CC43-99CA-6B89F65F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4" y="724361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E0C54-581C-5F41-A280-E16BB5776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401" y="145619"/>
            <a:ext cx="1905000" cy="48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C0EF2-9A3D-3C40-A046-552AE021A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8940" y="685319"/>
            <a:ext cx="978630" cy="8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1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685-0F0F-5941-A91E-D9ED4EE2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47" y="1425389"/>
            <a:ext cx="11631706" cy="461115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週次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(Week)    </a:t>
            </a:r>
            <a:r>
              <a:rPr lang="zh-TW" altLang="en-US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日期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(Date)    </a:t>
            </a:r>
            <a:r>
              <a:rPr lang="zh-TW" altLang="en-US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內容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(Subject/Topics)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7   2019/10/24   AWS Security, Identity, and Access Management:</a:t>
            </a:r>
            <a:b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                              Introduction to AWS Identity and Access Management (IAM)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8   2019/10/31   AWS Database Options: Build Your Database Server </a:t>
            </a:r>
            <a:b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                              and Interact with Your Database using an Application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9   2019/11/07   AWS Elasticity and Management Tools: </a:t>
            </a:r>
            <a:b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                              Scale and Load Balance Your Architecture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3000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10   2019/11/14   </a:t>
            </a:r>
            <a:r>
              <a:rPr lang="zh-TW" altLang="en-US" sz="3000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期中考試週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11   2019/11/21   Architecting on AWS: Introduction to System Design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sz="3000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12   2019/11/28   Cloud Billing and Support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D1299D2B-DEDD-F348-8496-014D00E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C51113BE-7CE7-034D-B7A2-96D61F6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6" descr="C:\Users\myday\Downloads\TKU-title15cm.jpg">
            <a:extLst>
              <a:ext uri="{FF2B5EF4-FFF2-40B4-BE49-F238E27FC236}">
                <a16:creationId xmlns:a16="http://schemas.microsoft.com/office/drawing/2014/main" id="{164D876F-BCD7-BA4C-B0DD-343E2992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4" y="724361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E2D200D-918C-424E-ACB1-60519504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017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課程大綱 </a:t>
            </a:r>
            <a:r>
              <a:rPr lang="en-US" altLang="zh-TW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(Syllabus)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23980-DC1A-114B-9FC3-429B3AA79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401" y="145619"/>
            <a:ext cx="1905000" cy="48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95760-C24E-174A-87CB-FC17B0AA4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8940" y="685319"/>
            <a:ext cx="978630" cy="8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1455</Words>
  <Application>Microsoft Macintosh PowerPoint</Application>
  <PresentationFormat>Widescreen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 Unicode MS</vt:lpstr>
      <vt:lpstr>DFKai-SB</vt:lpstr>
      <vt:lpstr>DFKai-SB</vt:lpstr>
      <vt:lpstr>Heiti TC Medium</vt:lpstr>
      <vt:lpstr>新細明體</vt:lpstr>
      <vt:lpstr>Arial</vt:lpstr>
      <vt:lpstr>Calibri</vt:lpstr>
      <vt:lpstr>Calibri Light</vt:lpstr>
      <vt:lpstr>Times New Roman</vt:lpstr>
      <vt:lpstr>Office Theme</vt:lpstr>
      <vt:lpstr>雲端服務架構實務  (Cloud Services Architecting Practices)</vt:lpstr>
      <vt:lpstr>PowerPoint Presentation</vt:lpstr>
      <vt:lpstr>淡江大學108學年度第1學期 課程教學計畫表  Fall 2019 (2019.09.12 - 2020.01.09)</vt:lpstr>
      <vt:lpstr>課程簡介</vt:lpstr>
      <vt:lpstr>Course Introduction</vt:lpstr>
      <vt:lpstr>課程目標</vt:lpstr>
      <vt:lpstr>Course Objective</vt:lpstr>
      <vt:lpstr>課程大綱 (Syllabus)</vt:lpstr>
      <vt:lpstr>課程大綱 (Syllabus)</vt:lpstr>
      <vt:lpstr>課程大綱 (Syllabus)</vt:lpstr>
      <vt:lpstr>教學目標之教學方法與評量方法</vt:lpstr>
      <vt:lpstr>學期成績計算方式</vt:lpstr>
      <vt:lpstr>教材課本與參考書籍</vt:lpstr>
      <vt:lpstr>教材課本與參考書籍</vt:lpstr>
      <vt:lpstr>PowerPoint Presentation</vt:lpstr>
      <vt:lpstr>AWS Certified Cloud Practitioner</vt:lpstr>
      <vt:lpstr>AWS Certified Solutions Architect – Associate</vt:lpstr>
      <vt:lpstr>AWS Academy and Certifications</vt:lpstr>
      <vt:lpstr>AWS Academy and Certifications</vt:lpstr>
      <vt:lpstr>AWS Certified Cloud Practitioner  (CLF-C01) </vt:lpstr>
      <vt:lpstr>AWS Certified Solutions Architect –  Associate (SAA-C01) </vt:lpstr>
      <vt:lpstr>AWS Certified Cloud Practitioner  (CLF-C01) </vt:lpstr>
      <vt:lpstr>AWS Certified Cloud Practitioner  (CLF-C01) </vt:lpstr>
      <vt:lpstr>AWS Certified Cloud Practitioner  (CLF-C01) </vt:lpstr>
      <vt:lpstr>AWS Certified Cloud Practitioner  (CLF-C01) </vt:lpstr>
      <vt:lpstr>AWS Certified Solutions Architect –  Associate (SAA-C01) </vt:lpstr>
      <vt:lpstr>AWS Certified Solutions Architect –  Associate (SAA-C01) </vt:lpstr>
      <vt:lpstr>AWS Certified Solutions Architect –  Associate (SAA-C01) </vt:lpstr>
      <vt:lpstr>AWS Certified Solutions Architect –  Associate (SAA-C01) </vt:lpstr>
      <vt:lpstr>AWS Products and Services</vt:lpstr>
      <vt:lpstr>AWS Compute</vt:lpstr>
      <vt:lpstr>AWS Database</vt:lpstr>
      <vt:lpstr>AWS Storage</vt:lpstr>
      <vt:lpstr>AWS Networking &amp; Content Dilivery</vt:lpstr>
      <vt:lpstr>AWS Security, Identity &amp; Compliance</vt:lpstr>
      <vt:lpstr>AWS Cost Management</vt:lpstr>
      <vt:lpstr>AWS Services</vt:lpstr>
      <vt:lpstr>AWS Services</vt:lpstr>
      <vt:lpstr>Summary</vt:lpstr>
      <vt:lpstr>Contact Information</vt:lpstr>
    </vt:vector>
  </TitlesOfParts>
  <Manager/>
  <Company>TKU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雲端服務架構實務 (Cloud Services Architecting Practices)</dc:title>
  <dc:subject/>
  <dc:creator>MYDAY</dc:creator>
  <cp:keywords>雲端服務架構實務, Cloud Services Architecting Practices, AWS</cp:keywords>
  <dc:description>雲端服務架構實務, Cloud Services Architecting Practices, AWS Academy Cloud Foundations, ACF, AWS Cloud Practitioner, AWS Solutions Architect</dc:description>
  <cp:lastModifiedBy>Microsoft Office User</cp:lastModifiedBy>
  <cp:revision>84</cp:revision>
  <cp:lastPrinted>2019-12-28T02:45:31Z</cp:lastPrinted>
  <dcterms:created xsi:type="dcterms:W3CDTF">2019-09-12T03:09:52Z</dcterms:created>
  <dcterms:modified xsi:type="dcterms:W3CDTF">2019-12-28T02:45:37Z</dcterms:modified>
  <cp:category/>
</cp:coreProperties>
</file>