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6"/>
  </p:notesMasterIdLst>
  <p:handoutMasterIdLst>
    <p:handoutMasterId r:id="rId237"/>
  </p:handoutMasterIdLst>
  <p:sldIdLst>
    <p:sldId id="256" r:id="rId2"/>
    <p:sldId id="270" r:id="rId3"/>
    <p:sldId id="313" r:id="rId4"/>
    <p:sldId id="2959" r:id="rId5"/>
    <p:sldId id="2788" r:id="rId6"/>
    <p:sldId id="2946" r:id="rId7"/>
    <p:sldId id="2958" r:id="rId8"/>
    <p:sldId id="2965" r:id="rId9"/>
    <p:sldId id="2953" r:id="rId10"/>
    <p:sldId id="2954" r:id="rId11"/>
    <p:sldId id="2967" r:id="rId12"/>
    <p:sldId id="2966" r:id="rId13"/>
    <p:sldId id="2955" r:id="rId14"/>
    <p:sldId id="2956" r:id="rId15"/>
    <p:sldId id="2968" r:id="rId16"/>
    <p:sldId id="2969" r:id="rId17"/>
    <p:sldId id="2975" r:id="rId18"/>
    <p:sldId id="2974" r:id="rId19"/>
    <p:sldId id="2976" r:id="rId20"/>
    <p:sldId id="2957" r:id="rId21"/>
    <p:sldId id="2970" r:id="rId22"/>
    <p:sldId id="2971" r:id="rId23"/>
    <p:sldId id="2972" r:id="rId24"/>
    <p:sldId id="2973" r:id="rId25"/>
    <p:sldId id="937" r:id="rId26"/>
    <p:sldId id="1931" r:id="rId27"/>
    <p:sldId id="938" r:id="rId28"/>
    <p:sldId id="939" r:id="rId29"/>
    <p:sldId id="940" r:id="rId30"/>
    <p:sldId id="1893" r:id="rId31"/>
    <p:sldId id="1941" r:id="rId32"/>
    <p:sldId id="1942" r:id="rId33"/>
    <p:sldId id="1998" r:id="rId34"/>
    <p:sldId id="1999" r:id="rId35"/>
    <p:sldId id="1943" r:id="rId36"/>
    <p:sldId id="1944" r:id="rId37"/>
    <p:sldId id="1945" r:id="rId38"/>
    <p:sldId id="1946" r:id="rId39"/>
    <p:sldId id="1947" r:id="rId40"/>
    <p:sldId id="1948" r:id="rId41"/>
    <p:sldId id="1949" r:id="rId42"/>
    <p:sldId id="1950" r:id="rId43"/>
    <p:sldId id="1951" r:id="rId44"/>
    <p:sldId id="1952" r:id="rId45"/>
    <p:sldId id="2013" r:id="rId46"/>
    <p:sldId id="1953" r:id="rId47"/>
    <p:sldId id="1954" r:id="rId48"/>
    <p:sldId id="1955" r:id="rId49"/>
    <p:sldId id="1956" r:id="rId50"/>
    <p:sldId id="1957" r:id="rId51"/>
    <p:sldId id="1958" r:id="rId52"/>
    <p:sldId id="1960" r:id="rId53"/>
    <p:sldId id="1962" r:id="rId54"/>
    <p:sldId id="1963" r:id="rId55"/>
    <p:sldId id="2861" r:id="rId56"/>
    <p:sldId id="2862" r:id="rId57"/>
    <p:sldId id="2863" r:id="rId58"/>
    <p:sldId id="2864" r:id="rId59"/>
    <p:sldId id="2865" r:id="rId60"/>
    <p:sldId id="2866" r:id="rId61"/>
    <p:sldId id="2815" r:id="rId62"/>
    <p:sldId id="2867" r:id="rId63"/>
    <p:sldId id="2868" r:id="rId64"/>
    <p:sldId id="2869" r:id="rId65"/>
    <p:sldId id="2870" r:id="rId66"/>
    <p:sldId id="2871" r:id="rId67"/>
    <p:sldId id="2872" r:id="rId68"/>
    <p:sldId id="2873" r:id="rId69"/>
    <p:sldId id="2828" r:id="rId70"/>
    <p:sldId id="2874" r:id="rId71"/>
    <p:sldId id="2875" r:id="rId72"/>
    <p:sldId id="2876" r:id="rId73"/>
    <p:sldId id="2832" r:id="rId74"/>
    <p:sldId id="2877" r:id="rId75"/>
    <p:sldId id="2834" r:id="rId76"/>
    <p:sldId id="2878" r:id="rId77"/>
    <p:sldId id="2879" r:id="rId78"/>
    <p:sldId id="2880" r:id="rId79"/>
    <p:sldId id="2012" r:id="rId80"/>
    <p:sldId id="2014" r:id="rId81"/>
    <p:sldId id="2000" r:id="rId82"/>
    <p:sldId id="2001" r:id="rId83"/>
    <p:sldId id="2002" r:id="rId84"/>
    <p:sldId id="2003" r:id="rId85"/>
    <p:sldId id="2004" r:id="rId86"/>
    <p:sldId id="2005" r:id="rId87"/>
    <p:sldId id="2881" r:id="rId88"/>
    <p:sldId id="2006" r:id="rId89"/>
    <p:sldId id="2007" r:id="rId90"/>
    <p:sldId id="2011" r:id="rId91"/>
    <p:sldId id="2882" r:id="rId92"/>
    <p:sldId id="2833" r:id="rId93"/>
    <p:sldId id="2838" r:id="rId94"/>
    <p:sldId id="2835" r:id="rId95"/>
    <p:sldId id="2836" r:id="rId96"/>
    <p:sldId id="2837" r:id="rId97"/>
    <p:sldId id="1961" r:id="rId98"/>
    <p:sldId id="1964" r:id="rId99"/>
    <p:sldId id="1965" r:id="rId100"/>
    <p:sldId id="2839" r:id="rId101"/>
    <p:sldId id="2840" r:id="rId102"/>
    <p:sldId id="2848" r:id="rId103"/>
    <p:sldId id="2842" r:id="rId104"/>
    <p:sldId id="2843" r:id="rId105"/>
    <p:sldId id="2844" r:id="rId106"/>
    <p:sldId id="2845" r:id="rId107"/>
    <p:sldId id="2849" r:id="rId108"/>
    <p:sldId id="2850" r:id="rId109"/>
    <p:sldId id="2831" r:id="rId110"/>
    <p:sldId id="2830" r:id="rId111"/>
    <p:sldId id="2851" r:id="rId112"/>
    <p:sldId id="2852" r:id="rId113"/>
    <p:sldId id="2853" r:id="rId114"/>
    <p:sldId id="2841" r:id="rId115"/>
    <p:sldId id="2854" r:id="rId116"/>
    <p:sldId id="2825" r:id="rId117"/>
    <p:sldId id="2855" r:id="rId118"/>
    <p:sldId id="2856" r:id="rId119"/>
    <p:sldId id="2824" r:id="rId120"/>
    <p:sldId id="2826" r:id="rId121"/>
    <p:sldId id="2827" r:id="rId122"/>
    <p:sldId id="2829" r:id="rId123"/>
    <p:sldId id="2857" r:id="rId124"/>
    <p:sldId id="2858" r:id="rId125"/>
    <p:sldId id="2859" r:id="rId126"/>
    <p:sldId id="2860" r:id="rId127"/>
    <p:sldId id="2986" r:id="rId128"/>
    <p:sldId id="2977" r:id="rId129"/>
    <p:sldId id="2978" r:id="rId130"/>
    <p:sldId id="2979" r:id="rId131"/>
    <p:sldId id="2980" r:id="rId132"/>
    <p:sldId id="2981" r:id="rId133"/>
    <p:sldId id="2982" r:id="rId134"/>
    <p:sldId id="2983" r:id="rId135"/>
    <p:sldId id="2984" r:id="rId136"/>
    <p:sldId id="2985" r:id="rId137"/>
    <p:sldId id="2988" r:id="rId138"/>
    <p:sldId id="2989" r:id="rId139"/>
    <p:sldId id="2990" r:id="rId140"/>
    <p:sldId id="2991" r:id="rId141"/>
    <p:sldId id="2987" r:id="rId142"/>
    <p:sldId id="2992" r:id="rId143"/>
    <p:sldId id="2994" r:id="rId144"/>
    <p:sldId id="2993" r:id="rId145"/>
    <p:sldId id="1895" r:id="rId146"/>
    <p:sldId id="1896" r:id="rId147"/>
    <p:sldId id="1897" r:id="rId148"/>
    <p:sldId id="1898" r:id="rId149"/>
    <p:sldId id="1899" r:id="rId150"/>
    <p:sldId id="1900" r:id="rId151"/>
    <p:sldId id="1901" r:id="rId152"/>
    <p:sldId id="1902" r:id="rId153"/>
    <p:sldId id="1903" r:id="rId154"/>
    <p:sldId id="1904" r:id="rId155"/>
    <p:sldId id="1905" r:id="rId156"/>
    <p:sldId id="1906" r:id="rId157"/>
    <p:sldId id="1907" r:id="rId158"/>
    <p:sldId id="1908" r:id="rId159"/>
    <p:sldId id="1909" r:id="rId160"/>
    <p:sldId id="1910" r:id="rId161"/>
    <p:sldId id="1911" r:id="rId162"/>
    <p:sldId id="1912" r:id="rId163"/>
    <p:sldId id="1913" r:id="rId164"/>
    <p:sldId id="1914" r:id="rId165"/>
    <p:sldId id="1915" r:id="rId166"/>
    <p:sldId id="1916" r:id="rId167"/>
    <p:sldId id="1917" r:id="rId168"/>
    <p:sldId id="1918" r:id="rId169"/>
    <p:sldId id="1919" r:id="rId170"/>
    <p:sldId id="1920" r:id="rId171"/>
    <p:sldId id="1921" r:id="rId172"/>
    <p:sldId id="1922" r:id="rId173"/>
    <p:sldId id="1923" r:id="rId174"/>
    <p:sldId id="1924" r:id="rId175"/>
    <p:sldId id="1925" r:id="rId176"/>
    <p:sldId id="1926" r:id="rId177"/>
    <p:sldId id="1927" r:id="rId178"/>
    <p:sldId id="1928" r:id="rId179"/>
    <p:sldId id="1929" r:id="rId180"/>
    <p:sldId id="1930" r:id="rId181"/>
    <p:sldId id="1890" r:id="rId182"/>
    <p:sldId id="1891" r:id="rId183"/>
    <p:sldId id="1892" r:id="rId184"/>
    <p:sldId id="2015" r:id="rId185"/>
    <p:sldId id="2809" r:id="rId186"/>
    <p:sldId id="2883" r:id="rId187"/>
    <p:sldId id="2823" r:id="rId188"/>
    <p:sldId id="1720" r:id="rId189"/>
    <p:sldId id="2016" r:id="rId190"/>
    <p:sldId id="1939" r:id="rId191"/>
    <p:sldId id="2017" r:id="rId192"/>
    <p:sldId id="2019" r:id="rId193"/>
    <p:sldId id="2020" r:id="rId194"/>
    <p:sldId id="2021" r:id="rId195"/>
    <p:sldId id="1722" r:id="rId196"/>
    <p:sldId id="2960" r:id="rId197"/>
    <p:sldId id="2961" r:id="rId198"/>
    <p:sldId id="2962" r:id="rId199"/>
    <p:sldId id="2963" r:id="rId200"/>
    <p:sldId id="2964" r:id="rId201"/>
    <p:sldId id="1940" r:id="rId202"/>
    <p:sldId id="1724" r:id="rId203"/>
    <p:sldId id="1726" r:id="rId204"/>
    <p:sldId id="2938" r:id="rId205"/>
    <p:sldId id="1809" r:id="rId206"/>
    <p:sldId id="1814" r:id="rId207"/>
    <p:sldId id="1681" r:id="rId208"/>
    <p:sldId id="1741" r:id="rId209"/>
    <p:sldId id="2811" r:id="rId210"/>
    <p:sldId id="2822" r:id="rId211"/>
    <p:sldId id="2810" r:id="rId212"/>
    <p:sldId id="2812" r:id="rId213"/>
    <p:sldId id="2813" r:id="rId214"/>
    <p:sldId id="2814" r:id="rId215"/>
    <p:sldId id="2816" r:id="rId216"/>
    <p:sldId id="2817" r:id="rId217"/>
    <p:sldId id="2819" r:id="rId218"/>
    <p:sldId id="2942" r:id="rId219"/>
    <p:sldId id="2943" r:id="rId220"/>
    <p:sldId id="2944" r:id="rId221"/>
    <p:sldId id="2683" r:id="rId222"/>
    <p:sldId id="2720" r:id="rId223"/>
    <p:sldId id="2779" r:id="rId224"/>
    <p:sldId id="2787" r:id="rId225"/>
    <p:sldId id="2786" r:id="rId226"/>
    <p:sldId id="1785" r:id="rId227"/>
    <p:sldId id="2781" r:id="rId228"/>
    <p:sldId id="2783" r:id="rId229"/>
    <p:sldId id="2782" r:id="rId230"/>
    <p:sldId id="2784" r:id="rId231"/>
    <p:sldId id="2785" r:id="rId232"/>
    <p:sldId id="2721" r:id="rId233"/>
    <p:sldId id="2821" r:id="rId234"/>
    <p:sldId id="2255" r:id="rId2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/>
    <p:restoredTop sz="93629"/>
  </p:normalViewPr>
  <p:slideViewPr>
    <p:cSldViewPr snapToGrid="0" snapToObjects="1"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新細明體" charset="-12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044C68-D5B3-2D4D-AFFA-DFA7F9DB9649}" type="slidenum">
              <a:rPr kumimoji="0" lang="zh-TW" altLang="en-US" sz="1300">
                <a:latin typeface="Calibri" charset="0"/>
              </a:rPr>
              <a:pPr eaLnBrk="1" hangingPunct="1"/>
              <a:t>82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2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2019/12/10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nsorflow.org/guide/effective_tf2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lab.research.google.com/github/tensorflow/docs/blob/master/site/en/tutorials/quickstart/beginner.ipyn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bert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jalammar.github.io/illustrated-bert/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8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classification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nsorflow.org/tutorials/keras/text_classification_with_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iff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nsorflow.org/tutorials/keras/text_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regressio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keras.io/" TargetMode="Externa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pytorch.org/" TargetMode="Externa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lab.research.google.com/github/tensorflow/docs/blob/master/site/en/tutorials/quickstart/beginner.ipyn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structured_data/time_serie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olab.research.google.com/github/tensorflow/docs/blob/master/site/en/tutorials/quickstart/beginner.ipynb" TargetMode="Externa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ensorboard/index.html#graphs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aEK0eSev8Q-Y0nNY32geFk7CB8pVgSQM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aEK0eSev8Q-Y0nNY32geFk7CB8pVgSQM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aEK0eSev8Q-Y0nNY32geFk7CB8pVgSQM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colab.research.google.com/drive/1aEK0eSev8Q-Y0nNY32geFk7CB8pVgSQM" TargetMode="Externa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colab.research.google.com/drive/1aEK0eSev8Q-Y0nNY32geFk7CB8pVgSQM" TargetMode="Externa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v4c8ZHTnRtgd2_25K_AURjR6SCVBRdlj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yhilpisch/py4fi2nd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task/stock-market-prediction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hyperlink" Target="https://machinelearningmastery.com/machine-learning-in-python-step-by-step/" TargetMode="External"/><Relationship Id="rId13" Type="http://schemas.openxmlformats.org/officeDocument/2006/relationships/hyperlink" Target="https://www.youtube.com/watch?v=IHZwWFHWa-w" TargetMode="External"/><Relationship Id="rId18" Type="http://schemas.openxmlformats.org/officeDocument/2006/relationships/hyperlink" Target="https://www.youtube.com/playlist?list=PLAwxTw4SYaPn_OWPFT9ulXLuQrImzHfOV" TargetMode="External"/><Relationship Id="rId3" Type="http://schemas.openxmlformats.org/officeDocument/2006/relationships/hyperlink" Target="https://github.com/yhilpisch/py4fi2nd" TargetMode="External"/><Relationship Id="rId7" Type="http://schemas.openxmlformats.org/officeDocument/2006/relationships/hyperlink" Target="https://www.youtube.com/playlist?list=PL5-da3qGB5ICeMbQuqbbCOQWcS6OYBr5A" TargetMode="External"/><Relationship Id="rId12" Type="http://schemas.openxmlformats.org/officeDocument/2006/relationships/hyperlink" Target="https://www.youtube.com/watch?v=aircAruvnKk" TargetMode="External"/><Relationship Id="rId17" Type="http://schemas.openxmlformats.org/officeDocument/2006/relationships/hyperlink" Target="http://keras.io/" TargetMode="External"/><Relationship Id="rId2" Type="http://schemas.openxmlformats.org/officeDocument/2006/relationships/hyperlink" Target="https://github.com/ageron/handson-ml2" TargetMode="External"/><Relationship Id="rId16" Type="http://schemas.openxmlformats.org/officeDocument/2006/relationships/hyperlink" Target="https://www.tensorflow.org/" TargetMode="External"/><Relationship Id="rId20" Type="http://schemas.openxmlformats.org/officeDocument/2006/relationships/hyperlink" Target="https://github.com/leriomaggio/deep-learning-keras-tensorfl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demy.com/pythonforbeginnersintro/" TargetMode="External"/><Relationship Id="rId11" Type="http://schemas.openxmlformats.org/officeDocument/2006/relationships/hyperlink" Target="https://www.youtube.com/playlist?list=PLjJh1vlSEYgvGod9wWiydumYl8hOXixNu" TargetMode="External"/><Relationship Id="rId5" Type="http://schemas.openxmlformats.org/officeDocument/2006/relationships/hyperlink" Target="https://github.com/TiesdeKok/LearnPythonforResearch" TargetMode="External"/><Relationship Id="rId15" Type="http://schemas.openxmlformats.org/officeDocument/2006/relationships/hyperlink" Target="http://jalammar.github.io/illustrated-transformer/" TargetMode="External"/><Relationship Id="rId10" Type="http://schemas.openxmlformats.org/officeDocument/2006/relationships/hyperlink" Target="https://www.youtube.com/playlist?list=PLiaHhY2iBX9hdHaRr6b7XevZtgZRa1PoU" TargetMode="External"/><Relationship Id="rId19" Type="http://schemas.openxmlformats.org/officeDocument/2006/relationships/hyperlink" Target="http://p.migdal.pl/2017/04/30/teaching-deep-learning.html" TargetMode="External"/><Relationship Id="rId4" Type="http://schemas.openxmlformats.org/officeDocument/2006/relationships/hyperlink" Target="https://github.com/wesm/pydata-book" TargetMode="External"/><Relationship Id="rId9" Type="http://schemas.openxmlformats.org/officeDocument/2006/relationships/hyperlink" Target="https://machinelearningmastery.com/how-to-develop-lstm-models-for-time-series-forecasting/" TargetMode="External"/><Relationship Id="rId14" Type="http://schemas.openxmlformats.org/officeDocument/2006/relationships/hyperlink" Target="https://www.youtube.com/watch?v=Ilg3gGewQ5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ageron/handson-ml2/blob/master/15_processing_sequences_using_rnns_and_cnns.ipynb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231n.github.io/convolutional-networks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convolutional-networks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deeplearning.net/tutorial/lenet.html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cs224d.stanford.edu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5379" y="-55598"/>
            <a:ext cx="5502166" cy="145350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376092"/>
                </a:solidFill>
              </a:rPr>
              <a:t>AI in Finance </a:t>
            </a:r>
            <a:br>
              <a:rPr lang="en-US" sz="4800" b="1" dirty="0">
                <a:solidFill>
                  <a:srgbClr val="376092"/>
                </a:solidFill>
              </a:rPr>
            </a:br>
            <a:r>
              <a:rPr lang="en-US" sz="4800" b="1" dirty="0">
                <a:solidFill>
                  <a:srgbClr val="376092"/>
                </a:solidFill>
              </a:rPr>
              <a:t>Big Data Analytics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655" y="4569890"/>
            <a:ext cx="7247555" cy="2252175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7000" b="1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 Day</a:t>
            </a:r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, Ph.D.</a:t>
            </a:r>
          </a:p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Associate Professor</a:t>
            </a:r>
          </a:p>
          <a:p>
            <a:r>
              <a:rPr lang="en-US" sz="6000" dirty="0">
                <a:hlinkClick r:id="rId2"/>
              </a:rPr>
              <a:t>Department of Information Management</a:t>
            </a:r>
            <a:endParaRPr lang="en-US" sz="6000" dirty="0"/>
          </a:p>
          <a:p>
            <a:r>
              <a:rPr lang="en-US" sz="6000" dirty="0" err="1">
                <a:hlinkClick r:id="rId3"/>
              </a:rPr>
              <a:t>Tamkang</a:t>
            </a:r>
            <a:r>
              <a:rPr lang="en-US" sz="6000" dirty="0">
                <a:hlinkClick r:id="rId3"/>
              </a:rPr>
              <a:t> University</a:t>
            </a:r>
            <a:endParaRPr lang="en-US" sz="6000" dirty="0"/>
          </a:p>
          <a:p>
            <a:endParaRPr lang="en-US" sz="2600" dirty="0">
              <a:hlinkClick r:id="rId4"/>
            </a:endParaRPr>
          </a:p>
          <a:p>
            <a:r>
              <a:rPr lang="en-US" sz="3000" dirty="0">
                <a:hlinkClick r:id="rId4"/>
              </a:rPr>
              <a:t>http://mail.tku.edu.tw/myday</a:t>
            </a:r>
            <a:endParaRPr lang="en-US" sz="3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97910"/>
            <a:ext cx="9144000" cy="1963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Deep Learning for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Financial Time Series Forecasting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with TensorFlow 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583718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2019-11-26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405410"/>
            <a:ext cx="4752528" cy="10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1081AIFBDA09</a:t>
            </a: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TLVXM2A (M2449) (8497) 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Fall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2019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(MBA, DBETKU) (3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Credits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Required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[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Full English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Course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] 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Master’s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Program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in Digital Business and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Economics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</a:t>
            </a:r>
          </a:p>
          <a:p>
            <a:pPr lvl="0" algn="ctr" defTabSz="914400">
              <a:defRPr/>
            </a:pP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Tue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2, 3, 4, (9:10-12:00) (B1012)</a:t>
            </a: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BA79-DB90-6246-8E2D-65F7AE20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3AC8-5C58-D346-BB6B-925352A6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 end-to-end open source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platform</a:t>
            </a:r>
            <a:r>
              <a:rPr lang="en-US" sz="3600" dirty="0"/>
              <a:t>.</a:t>
            </a:r>
          </a:p>
          <a:p>
            <a:r>
              <a:rPr lang="en-US" sz="3600" dirty="0"/>
              <a:t>The core open source library to help you develop and train </a:t>
            </a:r>
            <a:r>
              <a:rPr lang="en-US" sz="3600" dirty="0">
                <a:solidFill>
                  <a:schemeClr val="accent1"/>
                </a:solidFill>
              </a:rPr>
              <a:t>ML models</a:t>
            </a:r>
            <a:r>
              <a:rPr lang="en-US" sz="3600" dirty="0"/>
              <a:t>. </a:t>
            </a:r>
          </a:p>
          <a:p>
            <a:r>
              <a:rPr lang="en-US" sz="3600" dirty="0"/>
              <a:t>Get started quickly by running </a:t>
            </a:r>
            <a:br>
              <a:rPr lang="en-US" sz="3600" dirty="0"/>
            </a:br>
            <a:r>
              <a:rPr lang="en-US" sz="3600" dirty="0" err="1">
                <a:solidFill>
                  <a:schemeClr val="accent1"/>
                </a:solidFill>
              </a:rPr>
              <a:t>Colab</a:t>
            </a:r>
            <a:r>
              <a:rPr lang="en-US" sz="3600" dirty="0">
                <a:solidFill>
                  <a:schemeClr val="accent1"/>
                </a:solidFill>
              </a:rPr>
              <a:t> notebooks</a:t>
            </a:r>
            <a:r>
              <a:rPr lang="en-US" sz="3600" dirty="0"/>
              <a:t> directly in your browser.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D30B-1A33-6741-B35C-CE9E2880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CC8-2A25-FA4A-9598-7AEA33CF5BFC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8E5B-60A3-CB4D-A5B4-B71AF267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38220"/>
            <a:ext cx="2717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3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924944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0221063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06" y="3869094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6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9799590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102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82" y="0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329882" y="6635018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132" y="1357281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06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5236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1285898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1293284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1809965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2917833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2925219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3441900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4680577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4687963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5204644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6337274" y="3056016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6344660" y="4524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6861341" y="3556421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338567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1601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1285898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1293284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1809965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2917833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2925219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3441900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4680577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4687963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5204644" y="3568117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6337274" y="3056016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6344660" y="4524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6861341" y="3556421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6919173" y="1676489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3532986" y="5890381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329882" y="6635018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3551191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1601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1285898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1293284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1809965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2917833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2925219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3441900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4680577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4687963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5204644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6337274" y="3056016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6344660" y="4524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6861341" y="355642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6919173" y="1676489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3532986" y="5890381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329882" y="6635018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25700231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1601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1285898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1293284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1809965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2917833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2925219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3441900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4680577" y="306771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4687963" y="4535933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5204644" y="3568117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6337274" y="3056016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6344660" y="452423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6861341" y="355642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6919173" y="1676489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3532986" y="5890381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329882" y="6635018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2926989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107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07" y="3839155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76326" y="2081447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83994" y="5182249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8457999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108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157192"/>
            <a:ext cx="6563072" cy="122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91859-A6C0-1A40-9ED4-375202A6F66C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1376269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109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3228109" y="1888261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4022221" y="1888260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4734003" y="187555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5977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EA7E-51F2-E84E-A61E-DB3DBC50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86" y="256322"/>
            <a:ext cx="8229600" cy="95455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0FDB5-2969-AF4D-8BA8-2D4D34E5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5B122-BD85-0048-BAE2-F64C6C8A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" y="1417638"/>
            <a:ext cx="8686800" cy="477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4BFA1-DDF5-A348-9B8E-47A12B03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009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836192"/>
            <a:ext cx="6649701" cy="4536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A2815-7900-794C-885F-55790EC4DACC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2374598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3444009" y="1669254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4496954" y="1669004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498571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FB6D-BF93-B148-B81D-A19C4EDC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281" y="0"/>
            <a:ext cx="6871854" cy="872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202C0-EBA5-8D48-A2CC-29B0F789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3B0C-9681-C248-BCD1-E38C0FA3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2" y="1002001"/>
            <a:ext cx="6142937" cy="54518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DD00C1-5DE3-324F-9E4D-965414B71EB5}"/>
              </a:ext>
            </a:extLst>
          </p:cNvPr>
          <p:cNvSpPr/>
          <p:nvPr/>
        </p:nvSpPr>
        <p:spPr>
          <a:xfrm>
            <a:off x="421676" y="6623272"/>
            <a:ext cx="83693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Shi Yan (2016), Understanding LSTM and its diagrams,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mlreview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/understanding-lstm-and-its-diagrams-37e2f46f1714</a:t>
            </a:r>
          </a:p>
        </p:txBody>
      </p:sp>
    </p:spTree>
    <p:extLst>
      <p:ext uri="{BB962C8B-B14F-4D97-AF65-F5344CB8AC3E}">
        <p14:creationId xmlns:p14="http://schemas.microsoft.com/office/powerpoint/2010/main" val="22993619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LSTM vs GRU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62" y="1365136"/>
            <a:ext cx="8066608" cy="285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4363635"/>
            <a:ext cx="1110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LSTM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85184"/>
            <a:ext cx="4129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f and o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forget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output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gates, respectively. 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 and c˜ denote the memory cell and the new memory cell content.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4667" y="5064691"/>
            <a:ext cx="3852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r and z are the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reset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update</a:t>
            </a:r>
            <a:r>
              <a:rPr lang="en-US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gates, and h and h˜ are the activation and the candidate activation.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4168" y="4369692"/>
            <a:ext cx="944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GRU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6422287"/>
            <a:ext cx="77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Chung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Caglar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Gulcehre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KyungHyun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Yoshua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Bengio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"Empirical evaluation of gated recurrent neural networks on sequence modeling."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arXiv:1412.3555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(2014).</a:t>
            </a:r>
          </a:p>
        </p:txBody>
      </p:sp>
    </p:spTree>
    <p:extLst>
      <p:ext uri="{BB962C8B-B14F-4D97-AF65-F5344CB8AC3E}">
        <p14:creationId xmlns:p14="http://schemas.microsoft.com/office/powerpoint/2010/main" val="568073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2138020" y="2771684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1606344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2710650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4314163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7176234" y="290310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1366340" y="2985661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7266473" y="4747465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1430836" y="4864990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2404320" y="409978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3272340" y="4106416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4883588" y="407774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5986372" y="2100301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2059771" y="5850355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6599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6043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2245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3529750" y="4243154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2836809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2484389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2475898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4253949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4003658" y="4293954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4943060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4041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3311149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2578490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5903844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5691808" y="3761008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6599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2CAAE-BA16-3C4B-8FC8-7318013B8200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32716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69BFB9B-FB13-964B-966F-75C91470C5F5}"/>
              </a:ext>
            </a:extLst>
          </p:cNvPr>
          <p:cNvSpPr/>
          <p:nvPr/>
        </p:nvSpPr>
        <p:spPr>
          <a:xfrm>
            <a:off x="2138020" y="2771684"/>
            <a:ext cx="4959927" cy="3131127"/>
          </a:xfrm>
          <a:prstGeom prst="roundRect">
            <a:avLst/>
          </a:prstGeom>
          <a:solidFill>
            <a:srgbClr val="8EFA00">
              <a:alpha val="40000"/>
            </a:srgbClr>
          </a:solidFill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6ABA18-76E0-4E44-B68A-0DAF704F2112}"/>
              </a:ext>
            </a:extLst>
          </p:cNvPr>
          <p:cNvCxnSpPr>
            <a:cxnSpLocks/>
          </p:cNvCxnSpPr>
          <p:nvPr/>
        </p:nvCxnSpPr>
        <p:spPr>
          <a:xfrm flipV="1">
            <a:off x="1606344" y="3441866"/>
            <a:ext cx="6086725" cy="16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56D478-0381-BE41-921C-C5A184203F17}"/>
              </a:ext>
            </a:extLst>
          </p:cNvPr>
          <p:cNvSpPr/>
          <p:nvPr/>
        </p:nvSpPr>
        <p:spPr>
          <a:xfrm>
            <a:off x="2710650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2A5333-4394-224C-950A-EB9F8240CAB4}"/>
              </a:ext>
            </a:extLst>
          </p:cNvPr>
          <p:cNvSpPr/>
          <p:nvPr/>
        </p:nvSpPr>
        <p:spPr>
          <a:xfrm>
            <a:off x="4314163" y="328304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C0505-7B1B-E646-ABCB-91E23C5AFA19}"/>
              </a:ext>
            </a:extLst>
          </p:cNvPr>
          <p:cNvSpPr txBox="1"/>
          <p:nvPr/>
        </p:nvSpPr>
        <p:spPr>
          <a:xfrm>
            <a:off x="7176234" y="290310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21284-73CB-6240-A66C-86DF4348C8FB}"/>
              </a:ext>
            </a:extLst>
          </p:cNvPr>
          <p:cNvSpPr txBox="1"/>
          <p:nvPr/>
        </p:nvSpPr>
        <p:spPr>
          <a:xfrm>
            <a:off x="1366340" y="2985661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EE8239-6FEC-8246-90BA-64BB8B7AF419}"/>
              </a:ext>
            </a:extLst>
          </p:cNvPr>
          <p:cNvSpPr txBox="1"/>
          <p:nvPr/>
        </p:nvSpPr>
        <p:spPr>
          <a:xfrm>
            <a:off x="7266473" y="4747465"/>
            <a:ext cx="4138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793C01-4B17-DD4D-877D-3D12A2568351}"/>
              </a:ext>
            </a:extLst>
          </p:cNvPr>
          <p:cNvSpPr txBox="1"/>
          <p:nvPr/>
        </p:nvSpPr>
        <p:spPr>
          <a:xfrm>
            <a:off x="1430836" y="4864990"/>
            <a:ext cx="5982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67FB77-F0C4-FE47-A7FB-A6AB7261B1A8}"/>
              </a:ext>
            </a:extLst>
          </p:cNvPr>
          <p:cNvSpPr txBox="1"/>
          <p:nvPr/>
        </p:nvSpPr>
        <p:spPr>
          <a:xfrm>
            <a:off x="2404320" y="409978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821C1-F5F0-E647-952E-45AB01FAC5F8}"/>
              </a:ext>
            </a:extLst>
          </p:cNvPr>
          <p:cNvSpPr txBox="1"/>
          <p:nvPr/>
        </p:nvSpPr>
        <p:spPr>
          <a:xfrm>
            <a:off x="3272340" y="4106416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EE1750-884C-4444-9B7B-EC5FCE38927F}"/>
              </a:ext>
            </a:extLst>
          </p:cNvPr>
          <p:cNvSpPr txBox="1"/>
          <p:nvPr/>
        </p:nvSpPr>
        <p:spPr>
          <a:xfrm>
            <a:off x="4883588" y="4077742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F8C28D-5427-B34B-8420-2D552C763E28}"/>
              </a:ext>
            </a:extLst>
          </p:cNvPr>
          <p:cNvSpPr txBox="1"/>
          <p:nvPr/>
        </p:nvSpPr>
        <p:spPr>
          <a:xfrm>
            <a:off x="5986372" y="2100301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CD9B5F-2D4D-6142-AA82-F275DFBBACF4}"/>
              </a:ext>
            </a:extLst>
          </p:cNvPr>
          <p:cNvSpPr txBox="1"/>
          <p:nvPr/>
        </p:nvSpPr>
        <p:spPr>
          <a:xfrm>
            <a:off x="2059771" y="5850355"/>
            <a:ext cx="3946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9D7F736-CB92-8145-B459-8F6D3405608B}"/>
              </a:ext>
            </a:extLst>
          </p:cNvPr>
          <p:cNvCxnSpPr>
            <a:cxnSpLocks/>
          </p:cNvCxnSpPr>
          <p:nvPr/>
        </p:nvCxnSpPr>
        <p:spPr>
          <a:xfrm flipV="1">
            <a:off x="6599583" y="2116193"/>
            <a:ext cx="0" cy="1166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Bent Arrow 38">
            <a:extLst>
              <a:ext uri="{FF2B5EF4-FFF2-40B4-BE49-F238E27FC236}">
                <a16:creationId xmlns:a16="http://schemas.microsoft.com/office/drawing/2014/main" id="{556A3169-5E53-4D46-9262-3091EAE58881}"/>
              </a:ext>
            </a:extLst>
          </p:cNvPr>
          <p:cNvSpPr/>
          <p:nvPr/>
        </p:nvSpPr>
        <p:spPr>
          <a:xfrm rot="10800000" flipH="1">
            <a:off x="6043745" y="3417615"/>
            <a:ext cx="1493844" cy="2018268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CA84901E-F809-194F-9A5D-B0652BAEDEE9}"/>
              </a:ext>
            </a:extLst>
          </p:cNvPr>
          <p:cNvSpPr/>
          <p:nvPr/>
        </p:nvSpPr>
        <p:spPr>
          <a:xfrm rot="5400000" flipH="1">
            <a:off x="2245364" y="3067896"/>
            <a:ext cx="1729614" cy="2906194"/>
          </a:xfrm>
          <a:prstGeom prst="bentArrow">
            <a:avLst>
              <a:gd name="adj1" fmla="val 3051"/>
              <a:gd name="adj2" fmla="val 7929"/>
              <a:gd name="adj3" fmla="val 18497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Bent Arrow 41">
            <a:extLst>
              <a:ext uri="{FF2B5EF4-FFF2-40B4-BE49-F238E27FC236}">
                <a16:creationId xmlns:a16="http://schemas.microsoft.com/office/drawing/2014/main" id="{4C267553-3546-B641-9229-FDBDF69E8A95}"/>
              </a:ext>
            </a:extLst>
          </p:cNvPr>
          <p:cNvSpPr/>
          <p:nvPr/>
        </p:nvSpPr>
        <p:spPr>
          <a:xfrm rot="10800000" flipH="1" flipV="1">
            <a:off x="3529750" y="4243154"/>
            <a:ext cx="724199" cy="1110837"/>
          </a:xfrm>
          <a:prstGeom prst="bentArrow">
            <a:avLst>
              <a:gd name="adj1" fmla="val 10478"/>
              <a:gd name="adj2" fmla="val 17214"/>
              <a:gd name="adj3" fmla="val 34280"/>
              <a:gd name="adj4" fmla="val 1285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FC98E6-AC26-4444-A6B2-8998F24768C3}"/>
              </a:ext>
            </a:extLst>
          </p:cNvPr>
          <p:cNvCxnSpPr>
            <a:cxnSpLocks/>
          </p:cNvCxnSpPr>
          <p:nvPr/>
        </p:nvCxnSpPr>
        <p:spPr>
          <a:xfrm flipH="1" flipV="1">
            <a:off x="2836809" y="3656496"/>
            <a:ext cx="5567" cy="1661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3D452010-59D7-204C-89CA-5733731416EF}"/>
              </a:ext>
            </a:extLst>
          </p:cNvPr>
          <p:cNvSpPr/>
          <p:nvPr/>
        </p:nvSpPr>
        <p:spPr>
          <a:xfrm>
            <a:off x="2484389" y="3761008"/>
            <a:ext cx="1915913" cy="2447996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2132" h="2516286">
                <a:moveTo>
                  <a:pt x="0" y="2516286"/>
                </a:moveTo>
                <a:cubicBezTo>
                  <a:pt x="2938" y="2410570"/>
                  <a:pt x="-2145" y="2035804"/>
                  <a:pt x="3018" y="1897127"/>
                </a:cubicBezTo>
                <a:cubicBezTo>
                  <a:pt x="5160" y="1839591"/>
                  <a:pt x="6447" y="1729304"/>
                  <a:pt x="71308" y="1686708"/>
                </a:cubicBezTo>
                <a:cubicBezTo>
                  <a:pt x="140779" y="1647086"/>
                  <a:pt x="141678" y="1637829"/>
                  <a:pt x="406799" y="1626412"/>
                </a:cubicBezTo>
                <a:cubicBezTo>
                  <a:pt x="671920" y="1614995"/>
                  <a:pt x="1407166" y="1622864"/>
                  <a:pt x="1662033" y="1618207"/>
                </a:cubicBezTo>
                <a:cubicBezTo>
                  <a:pt x="1916900" y="1613550"/>
                  <a:pt x="1875065" y="1621204"/>
                  <a:pt x="1936002" y="1598469"/>
                </a:cubicBezTo>
                <a:cubicBezTo>
                  <a:pt x="1996939" y="1550507"/>
                  <a:pt x="1986313" y="1588023"/>
                  <a:pt x="1997059" y="1321612"/>
                </a:cubicBezTo>
                <a:cubicBezTo>
                  <a:pt x="2007805" y="1055201"/>
                  <a:pt x="1997700" y="229103"/>
                  <a:pt x="2000478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F5075F4D-6D5E-1842-AAD8-1002BE2FCE07}"/>
              </a:ext>
            </a:extLst>
          </p:cNvPr>
          <p:cNvSpPr/>
          <p:nvPr/>
        </p:nvSpPr>
        <p:spPr>
          <a:xfrm>
            <a:off x="2475898" y="4359692"/>
            <a:ext cx="3431869" cy="1852880"/>
          </a:xfrm>
          <a:custGeom>
            <a:avLst/>
            <a:gdLst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291547 w 1989580"/>
              <a:gd name="connsiteY9" fmla="*/ 1298713 h 2372139"/>
              <a:gd name="connsiteX10" fmla="*/ 755373 w 1989580"/>
              <a:gd name="connsiteY10" fmla="*/ 1351722 h 2372139"/>
              <a:gd name="connsiteX11" fmla="*/ 1126434 w 1989580"/>
              <a:gd name="connsiteY11" fmla="*/ 1404731 h 2372139"/>
              <a:gd name="connsiteX12" fmla="*/ 1749286 w 1989580"/>
              <a:gd name="connsiteY12" fmla="*/ 1391478 h 2372139"/>
              <a:gd name="connsiteX13" fmla="*/ 1815547 w 1989580"/>
              <a:gd name="connsiteY13" fmla="*/ 1325217 h 2372139"/>
              <a:gd name="connsiteX14" fmla="*/ 1828800 w 1989580"/>
              <a:gd name="connsiteY14" fmla="*/ 1285461 h 2372139"/>
              <a:gd name="connsiteX15" fmla="*/ 1842052 w 1989580"/>
              <a:gd name="connsiteY15" fmla="*/ 1219200 h 2372139"/>
              <a:gd name="connsiteX16" fmla="*/ 1881808 w 1989580"/>
              <a:gd name="connsiteY16" fmla="*/ 1152939 h 2372139"/>
              <a:gd name="connsiteX17" fmla="*/ 1895060 w 1989580"/>
              <a:gd name="connsiteY17" fmla="*/ 1086678 h 2372139"/>
              <a:gd name="connsiteX18" fmla="*/ 1908313 w 1989580"/>
              <a:gd name="connsiteY18" fmla="*/ 993913 h 2372139"/>
              <a:gd name="connsiteX19" fmla="*/ 1921565 w 1989580"/>
              <a:gd name="connsiteY19" fmla="*/ 954157 h 2372139"/>
              <a:gd name="connsiteX20" fmla="*/ 1934817 w 1989580"/>
              <a:gd name="connsiteY20" fmla="*/ 861391 h 2372139"/>
              <a:gd name="connsiteX21" fmla="*/ 1961321 w 1989580"/>
              <a:gd name="connsiteY21" fmla="*/ 755374 h 2372139"/>
              <a:gd name="connsiteX22" fmla="*/ 1974573 w 1989580"/>
              <a:gd name="connsiteY22" fmla="*/ 622852 h 2372139"/>
              <a:gd name="connsiteX23" fmla="*/ 1987826 w 1989580"/>
              <a:gd name="connsiteY23" fmla="*/ 556591 h 2372139"/>
              <a:gd name="connsiteX24" fmla="*/ 1987826 w 1989580"/>
              <a:gd name="connsiteY24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132521 w 1989580"/>
              <a:gd name="connsiteY6" fmla="*/ 1470991 h 2372139"/>
              <a:gd name="connsiteX7" fmla="*/ 225286 w 1989580"/>
              <a:gd name="connsiteY7" fmla="*/ 1338470 h 2372139"/>
              <a:gd name="connsiteX8" fmla="*/ 251791 w 1989580"/>
              <a:gd name="connsiteY8" fmla="*/ 1311965 h 2372139"/>
              <a:gd name="connsiteX9" fmla="*/ 755373 w 1989580"/>
              <a:gd name="connsiteY9" fmla="*/ 1351722 h 2372139"/>
              <a:gd name="connsiteX10" fmla="*/ 1126434 w 1989580"/>
              <a:gd name="connsiteY10" fmla="*/ 1404731 h 2372139"/>
              <a:gd name="connsiteX11" fmla="*/ 1749286 w 1989580"/>
              <a:gd name="connsiteY11" fmla="*/ 1391478 h 2372139"/>
              <a:gd name="connsiteX12" fmla="*/ 1815547 w 1989580"/>
              <a:gd name="connsiteY12" fmla="*/ 1325217 h 2372139"/>
              <a:gd name="connsiteX13" fmla="*/ 1828800 w 1989580"/>
              <a:gd name="connsiteY13" fmla="*/ 1285461 h 2372139"/>
              <a:gd name="connsiteX14" fmla="*/ 1842052 w 1989580"/>
              <a:gd name="connsiteY14" fmla="*/ 1219200 h 2372139"/>
              <a:gd name="connsiteX15" fmla="*/ 1881808 w 1989580"/>
              <a:gd name="connsiteY15" fmla="*/ 1152939 h 2372139"/>
              <a:gd name="connsiteX16" fmla="*/ 1895060 w 1989580"/>
              <a:gd name="connsiteY16" fmla="*/ 1086678 h 2372139"/>
              <a:gd name="connsiteX17" fmla="*/ 1908313 w 1989580"/>
              <a:gd name="connsiteY17" fmla="*/ 993913 h 2372139"/>
              <a:gd name="connsiteX18" fmla="*/ 1921565 w 1989580"/>
              <a:gd name="connsiteY18" fmla="*/ 954157 h 2372139"/>
              <a:gd name="connsiteX19" fmla="*/ 1934817 w 1989580"/>
              <a:gd name="connsiteY19" fmla="*/ 861391 h 2372139"/>
              <a:gd name="connsiteX20" fmla="*/ 1961321 w 1989580"/>
              <a:gd name="connsiteY20" fmla="*/ 755374 h 2372139"/>
              <a:gd name="connsiteX21" fmla="*/ 1974573 w 1989580"/>
              <a:gd name="connsiteY21" fmla="*/ 622852 h 2372139"/>
              <a:gd name="connsiteX22" fmla="*/ 1987826 w 1989580"/>
              <a:gd name="connsiteY22" fmla="*/ 556591 h 2372139"/>
              <a:gd name="connsiteX23" fmla="*/ 1987826 w 1989580"/>
              <a:gd name="connsiteY23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66260 w 1989580"/>
              <a:gd name="connsiteY3" fmla="*/ 1696278 h 2372139"/>
              <a:gd name="connsiteX4" fmla="*/ 106017 w 1989580"/>
              <a:gd name="connsiteY4" fmla="*/ 1563757 h 2372139"/>
              <a:gd name="connsiteX5" fmla="*/ 119269 w 1989580"/>
              <a:gd name="connsiteY5" fmla="*/ 1524000 h 2372139"/>
              <a:gd name="connsiteX6" fmla="*/ 225286 w 1989580"/>
              <a:gd name="connsiteY6" fmla="*/ 1338470 h 2372139"/>
              <a:gd name="connsiteX7" fmla="*/ 251791 w 1989580"/>
              <a:gd name="connsiteY7" fmla="*/ 1311965 h 2372139"/>
              <a:gd name="connsiteX8" fmla="*/ 755373 w 1989580"/>
              <a:gd name="connsiteY8" fmla="*/ 1351722 h 2372139"/>
              <a:gd name="connsiteX9" fmla="*/ 1126434 w 1989580"/>
              <a:gd name="connsiteY9" fmla="*/ 1404731 h 2372139"/>
              <a:gd name="connsiteX10" fmla="*/ 1749286 w 1989580"/>
              <a:gd name="connsiteY10" fmla="*/ 1391478 h 2372139"/>
              <a:gd name="connsiteX11" fmla="*/ 1815547 w 1989580"/>
              <a:gd name="connsiteY11" fmla="*/ 1325217 h 2372139"/>
              <a:gd name="connsiteX12" fmla="*/ 1828800 w 1989580"/>
              <a:gd name="connsiteY12" fmla="*/ 1285461 h 2372139"/>
              <a:gd name="connsiteX13" fmla="*/ 1842052 w 1989580"/>
              <a:gd name="connsiteY13" fmla="*/ 1219200 h 2372139"/>
              <a:gd name="connsiteX14" fmla="*/ 1881808 w 1989580"/>
              <a:gd name="connsiteY14" fmla="*/ 1152939 h 2372139"/>
              <a:gd name="connsiteX15" fmla="*/ 1895060 w 1989580"/>
              <a:gd name="connsiteY15" fmla="*/ 1086678 h 2372139"/>
              <a:gd name="connsiteX16" fmla="*/ 1908313 w 1989580"/>
              <a:gd name="connsiteY16" fmla="*/ 993913 h 2372139"/>
              <a:gd name="connsiteX17" fmla="*/ 1921565 w 1989580"/>
              <a:gd name="connsiteY17" fmla="*/ 954157 h 2372139"/>
              <a:gd name="connsiteX18" fmla="*/ 1934817 w 1989580"/>
              <a:gd name="connsiteY18" fmla="*/ 861391 h 2372139"/>
              <a:gd name="connsiteX19" fmla="*/ 1961321 w 1989580"/>
              <a:gd name="connsiteY19" fmla="*/ 755374 h 2372139"/>
              <a:gd name="connsiteX20" fmla="*/ 1974573 w 1989580"/>
              <a:gd name="connsiteY20" fmla="*/ 622852 h 2372139"/>
              <a:gd name="connsiteX21" fmla="*/ 1987826 w 1989580"/>
              <a:gd name="connsiteY21" fmla="*/ 556591 h 2372139"/>
              <a:gd name="connsiteX22" fmla="*/ 1987826 w 1989580"/>
              <a:gd name="connsiteY22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39756 w 1989580"/>
              <a:gd name="connsiteY2" fmla="*/ 1762539 h 2372139"/>
              <a:gd name="connsiteX3" fmla="*/ 106017 w 1989580"/>
              <a:gd name="connsiteY3" fmla="*/ 1563757 h 2372139"/>
              <a:gd name="connsiteX4" fmla="*/ 119269 w 1989580"/>
              <a:gd name="connsiteY4" fmla="*/ 1524000 h 2372139"/>
              <a:gd name="connsiteX5" fmla="*/ 225286 w 1989580"/>
              <a:gd name="connsiteY5" fmla="*/ 1338470 h 2372139"/>
              <a:gd name="connsiteX6" fmla="*/ 251791 w 1989580"/>
              <a:gd name="connsiteY6" fmla="*/ 1311965 h 2372139"/>
              <a:gd name="connsiteX7" fmla="*/ 755373 w 1989580"/>
              <a:gd name="connsiteY7" fmla="*/ 1351722 h 2372139"/>
              <a:gd name="connsiteX8" fmla="*/ 1126434 w 1989580"/>
              <a:gd name="connsiteY8" fmla="*/ 1404731 h 2372139"/>
              <a:gd name="connsiteX9" fmla="*/ 1749286 w 1989580"/>
              <a:gd name="connsiteY9" fmla="*/ 1391478 h 2372139"/>
              <a:gd name="connsiteX10" fmla="*/ 1815547 w 1989580"/>
              <a:gd name="connsiteY10" fmla="*/ 1325217 h 2372139"/>
              <a:gd name="connsiteX11" fmla="*/ 1828800 w 1989580"/>
              <a:gd name="connsiteY11" fmla="*/ 1285461 h 2372139"/>
              <a:gd name="connsiteX12" fmla="*/ 1842052 w 1989580"/>
              <a:gd name="connsiteY12" fmla="*/ 1219200 h 2372139"/>
              <a:gd name="connsiteX13" fmla="*/ 1881808 w 1989580"/>
              <a:gd name="connsiteY13" fmla="*/ 1152939 h 2372139"/>
              <a:gd name="connsiteX14" fmla="*/ 1895060 w 1989580"/>
              <a:gd name="connsiteY14" fmla="*/ 1086678 h 2372139"/>
              <a:gd name="connsiteX15" fmla="*/ 1908313 w 1989580"/>
              <a:gd name="connsiteY15" fmla="*/ 993913 h 2372139"/>
              <a:gd name="connsiteX16" fmla="*/ 1921565 w 1989580"/>
              <a:gd name="connsiteY16" fmla="*/ 954157 h 2372139"/>
              <a:gd name="connsiteX17" fmla="*/ 1934817 w 1989580"/>
              <a:gd name="connsiteY17" fmla="*/ 861391 h 2372139"/>
              <a:gd name="connsiteX18" fmla="*/ 1961321 w 1989580"/>
              <a:gd name="connsiteY18" fmla="*/ 755374 h 2372139"/>
              <a:gd name="connsiteX19" fmla="*/ 1974573 w 1989580"/>
              <a:gd name="connsiteY19" fmla="*/ 622852 h 2372139"/>
              <a:gd name="connsiteX20" fmla="*/ 1987826 w 1989580"/>
              <a:gd name="connsiteY20" fmla="*/ 556591 h 2372139"/>
              <a:gd name="connsiteX21" fmla="*/ 1987826 w 1989580"/>
              <a:gd name="connsiteY21" fmla="*/ 0 h 2372139"/>
              <a:gd name="connsiteX0" fmla="*/ 0 w 1989580"/>
              <a:gd name="connsiteY0" fmla="*/ 2372139 h 2372139"/>
              <a:gd name="connsiteX1" fmla="*/ 26504 w 1989580"/>
              <a:gd name="connsiteY1" fmla="*/ 1802296 h 2372139"/>
              <a:gd name="connsiteX2" fmla="*/ 106017 w 1989580"/>
              <a:gd name="connsiteY2" fmla="*/ 1563757 h 2372139"/>
              <a:gd name="connsiteX3" fmla="*/ 119269 w 1989580"/>
              <a:gd name="connsiteY3" fmla="*/ 1524000 h 2372139"/>
              <a:gd name="connsiteX4" fmla="*/ 225286 w 1989580"/>
              <a:gd name="connsiteY4" fmla="*/ 1338470 h 2372139"/>
              <a:gd name="connsiteX5" fmla="*/ 251791 w 1989580"/>
              <a:gd name="connsiteY5" fmla="*/ 1311965 h 2372139"/>
              <a:gd name="connsiteX6" fmla="*/ 755373 w 1989580"/>
              <a:gd name="connsiteY6" fmla="*/ 1351722 h 2372139"/>
              <a:gd name="connsiteX7" fmla="*/ 1126434 w 1989580"/>
              <a:gd name="connsiteY7" fmla="*/ 1404731 h 2372139"/>
              <a:gd name="connsiteX8" fmla="*/ 1749286 w 1989580"/>
              <a:gd name="connsiteY8" fmla="*/ 1391478 h 2372139"/>
              <a:gd name="connsiteX9" fmla="*/ 1815547 w 1989580"/>
              <a:gd name="connsiteY9" fmla="*/ 1325217 h 2372139"/>
              <a:gd name="connsiteX10" fmla="*/ 1828800 w 1989580"/>
              <a:gd name="connsiteY10" fmla="*/ 1285461 h 2372139"/>
              <a:gd name="connsiteX11" fmla="*/ 1842052 w 1989580"/>
              <a:gd name="connsiteY11" fmla="*/ 1219200 h 2372139"/>
              <a:gd name="connsiteX12" fmla="*/ 1881808 w 1989580"/>
              <a:gd name="connsiteY12" fmla="*/ 1152939 h 2372139"/>
              <a:gd name="connsiteX13" fmla="*/ 1895060 w 1989580"/>
              <a:gd name="connsiteY13" fmla="*/ 1086678 h 2372139"/>
              <a:gd name="connsiteX14" fmla="*/ 1908313 w 1989580"/>
              <a:gd name="connsiteY14" fmla="*/ 993913 h 2372139"/>
              <a:gd name="connsiteX15" fmla="*/ 1921565 w 1989580"/>
              <a:gd name="connsiteY15" fmla="*/ 954157 h 2372139"/>
              <a:gd name="connsiteX16" fmla="*/ 1934817 w 1989580"/>
              <a:gd name="connsiteY16" fmla="*/ 861391 h 2372139"/>
              <a:gd name="connsiteX17" fmla="*/ 1961321 w 1989580"/>
              <a:gd name="connsiteY17" fmla="*/ 755374 h 2372139"/>
              <a:gd name="connsiteX18" fmla="*/ 1974573 w 1989580"/>
              <a:gd name="connsiteY18" fmla="*/ 622852 h 2372139"/>
              <a:gd name="connsiteX19" fmla="*/ 1987826 w 1989580"/>
              <a:gd name="connsiteY19" fmla="*/ 556591 h 2372139"/>
              <a:gd name="connsiteX20" fmla="*/ 1987826 w 1989580"/>
              <a:gd name="connsiteY20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81808 w 1989580"/>
              <a:gd name="connsiteY11" fmla="*/ 1152939 h 2372139"/>
              <a:gd name="connsiteX12" fmla="*/ 1895060 w 1989580"/>
              <a:gd name="connsiteY12" fmla="*/ 1086678 h 2372139"/>
              <a:gd name="connsiteX13" fmla="*/ 1908313 w 1989580"/>
              <a:gd name="connsiteY13" fmla="*/ 993913 h 2372139"/>
              <a:gd name="connsiteX14" fmla="*/ 1921565 w 1989580"/>
              <a:gd name="connsiteY14" fmla="*/ 954157 h 2372139"/>
              <a:gd name="connsiteX15" fmla="*/ 1934817 w 1989580"/>
              <a:gd name="connsiteY15" fmla="*/ 861391 h 2372139"/>
              <a:gd name="connsiteX16" fmla="*/ 1961321 w 1989580"/>
              <a:gd name="connsiteY16" fmla="*/ 755374 h 2372139"/>
              <a:gd name="connsiteX17" fmla="*/ 1974573 w 1989580"/>
              <a:gd name="connsiteY17" fmla="*/ 622852 h 2372139"/>
              <a:gd name="connsiteX18" fmla="*/ 1987826 w 1989580"/>
              <a:gd name="connsiteY18" fmla="*/ 556591 h 2372139"/>
              <a:gd name="connsiteX19" fmla="*/ 1987826 w 1989580"/>
              <a:gd name="connsiteY19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119269 w 1989580"/>
              <a:gd name="connsiteY2" fmla="*/ 1524000 h 2372139"/>
              <a:gd name="connsiteX3" fmla="*/ 225286 w 1989580"/>
              <a:gd name="connsiteY3" fmla="*/ 1338470 h 2372139"/>
              <a:gd name="connsiteX4" fmla="*/ 251791 w 1989580"/>
              <a:gd name="connsiteY4" fmla="*/ 1311965 h 2372139"/>
              <a:gd name="connsiteX5" fmla="*/ 755373 w 1989580"/>
              <a:gd name="connsiteY5" fmla="*/ 1351722 h 2372139"/>
              <a:gd name="connsiteX6" fmla="*/ 1126434 w 1989580"/>
              <a:gd name="connsiteY6" fmla="*/ 1404731 h 2372139"/>
              <a:gd name="connsiteX7" fmla="*/ 1749286 w 1989580"/>
              <a:gd name="connsiteY7" fmla="*/ 1391478 h 2372139"/>
              <a:gd name="connsiteX8" fmla="*/ 1815547 w 1989580"/>
              <a:gd name="connsiteY8" fmla="*/ 1325217 h 2372139"/>
              <a:gd name="connsiteX9" fmla="*/ 1828800 w 1989580"/>
              <a:gd name="connsiteY9" fmla="*/ 1285461 h 2372139"/>
              <a:gd name="connsiteX10" fmla="*/ 1842052 w 1989580"/>
              <a:gd name="connsiteY10" fmla="*/ 1219200 h 2372139"/>
              <a:gd name="connsiteX11" fmla="*/ 1895060 w 1989580"/>
              <a:gd name="connsiteY11" fmla="*/ 1086678 h 2372139"/>
              <a:gd name="connsiteX12" fmla="*/ 1908313 w 1989580"/>
              <a:gd name="connsiteY12" fmla="*/ 993913 h 2372139"/>
              <a:gd name="connsiteX13" fmla="*/ 1921565 w 1989580"/>
              <a:gd name="connsiteY13" fmla="*/ 954157 h 2372139"/>
              <a:gd name="connsiteX14" fmla="*/ 1934817 w 1989580"/>
              <a:gd name="connsiteY14" fmla="*/ 861391 h 2372139"/>
              <a:gd name="connsiteX15" fmla="*/ 1961321 w 1989580"/>
              <a:gd name="connsiteY15" fmla="*/ 755374 h 2372139"/>
              <a:gd name="connsiteX16" fmla="*/ 1974573 w 1989580"/>
              <a:gd name="connsiteY16" fmla="*/ 622852 h 2372139"/>
              <a:gd name="connsiteX17" fmla="*/ 1987826 w 1989580"/>
              <a:gd name="connsiteY17" fmla="*/ 556591 h 2372139"/>
              <a:gd name="connsiteX18" fmla="*/ 1987826 w 1989580"/>
              <a:gd name="connsiteY18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251791 w 1989580"/>
              <a:gd name="connsiteY3" fmla="*/ 1311965 h 2372139"/>
              <a:gd name="connsiteX4" fmla="*/ 755373 w 1989580"/>
              <a:gd name="connsiteY4" fmla="*/ 1351722 h 2372139"/>
              <a:gd name="connsiteX5" fmla="*/ 1126434 w 1989580"/>
              <a:gd name="connsiteY5" fmla="*/ 1404731 h 2372139"/>
              <a:gd name="connsiteX6" fmla="*/ 1749286 w 1989580"/>
              <a:gd name="connsiteY6" fmla="*/ 1391478 h 2372139"/>
              <a:gd name="connsiteX7" fmla="*/ 1815547 w 1989580"/>
              <a:gd name="connsiteY7" fmla="*/ 1325217 h 2372139"/>
              <a:gd name="connsiteX8" fmla="*/ 1828800 w 1989580"/>
              <a:gd name="connsiteY8" fmla="*/ 1285461 h 2372139"/>
              <a:gd name="connsiteX9" fmla="*/ 1842052 w 1989580"/>
              <a:gd name="connsiteY9" fmla="*/ 1219200 h 2372139"/>
              <a:gd name="connsiteX10" fmla="*/ 1895060 w 1989580"/>
              <a:gd name="connsiteY10" fmla="*/ 1086678 h 2372139"/>
              <a:gd name="connsiteX11" fmla="*/ 1908313 w 1989580"/>
              <a:gd name="connsiteY11" fmla="*/ 993913 h 2372139"/>
              <a:gd name="connsiteX12" fmla="*/ 1921565 w 1989580"/>
              <a:gd name="connsiteY12" fmla="*/ 954157 h 2372139"/>
              <a:gd name="connsiteX13" fmla="*/ 1934817 w 1989580"/>
              <a:gd name="connsiteY13" fmla="*/ 861391 h 2372139"/>
              <a:gd name="connsiteX14" fmla="*/ 1961321 w 1989580"/>
              <a:gd name="connsiteY14" fmla="*/ 755374 h 2372139"/>
              <a:gd name="connsiteX15" fmla="*/ 1974573 w 1989580"/>
              <a:gd name="connsiteY15" fmla="*/ 622852 h 2372139"/>
              <a:gd name="connsiteX16" fmla="*/ 1987826 w 1989580"/>
              <a:gd name="connsiteY16" fmla="*/ 556591 h 2372139"/>
              <a:gd name="connsiteX17" fmla="*/ 1987826 w 1989580"/>
              <a:gd name="connsiteY17" fmla="*/ 0 h 2372139"/>
              <a:gd name="connsiteX0" fmla="*/ 0 w 1989580"/>
              <a:gd name="connsiteY0" fmla="*/ 2372139 h 2372139"/>
              <a:gd name="connsiteX1" fmla="*/ 106017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42052 w 1989580"/>
              <a:gd name="connsiteY8" fmla="*/ 1219200 h 2372139"/>
              <a:gd name="connsiteX9" fmla="*/ 1895060 w 1989580"/>
              <a:gd name="connsiteY9" fmla="*/ 1086678 h 2372139"/>
              <a:gd name="connsiteX10" fmla="*/ 1908313 w 1989580"/>
              <a:gd name="connsiteY10" fmla="*/ 993913 h 2372139"/>
              <a:gd name="connsiteX11" fmla="*/ 1921565 w 1989580"/>
              <a:gd name="connsiteY11" fmla="*/ 954157 h 2372139"/>
              <a:gd name="connsiteX12" fmla="*/ 1934817 w 1989580"/>
              <a:gd name="connsiteY12" fmla="*/ 861391 h 2372139"/>
              <a:gd name="connsiteX13" fmla="*/ 1961321 w 1989580"/>
              <a:gd name="connsiteY13" fmla="*/ 755374 h 2372139"/>
              <a:gd name="connsiteX14" fmla="*/ 1974573 w 1989580"/>
              <a:gd name="connsiteY14" fmla="*/ 622852 h 2372139"/>
              <a:gd name="connsiteX15" fmla="*/ 1987826 w 1989580"/>
              <a:gd name="connsiteY15" fmla="*/ 556591 h 2372139"/>
              <a:gd name="connsiteX16" fmla="*/ 1987826 w 1989580"/>
              <a:gd name="connsiteY16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21565 w 1989580"/>
              <a:gd name="connsiteY10" fmla="*/ 954157 h 2372139"/>
              <a:gd name="connsiteX11" fmla="*/ 1934817 w 1989580"/>
              <a:gd name="connsiteY11" fmla="*/ 861391 h 2372139"/>
              <a:gd name="connsiteX12" fmla="*/ 1961321 w 1989580"/>
              <a:gd name="connsiteY12" fmla="*/ 755374 h 2372139"/>
              <a:gd name="connsiteX13" fmla="*/ 1974573 w 1989580"/>
              <a:gd name="connsiteY13" fmla="*/ 622852 h 2372139"/>
              <a:gd name="connsiteX14" fmla="*/ 1987826 w 1989580"/>
              <a:gd name="connsiteY14" fmla="*/ 556591 h 2372139"/>
              <a:gd name="connsiteX15" fmla="*/ 1987826 w 1989580"/>
              <a:gd name="connsiteY15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61321 w 1989580"/>
              <a:gd name="connsiteY11" fmla="*/ 755374 h 2372139"/>
              <a:gd name="connsiteX12" fmla="*/ 1974573 w 1989580"/>
              <a:gd name="connsiteY12" fmla="*/ 622852 h 2372139"/>
              <a:gd name="connsiteX13" fmla="*/ 1987826 w 1989580"/>
              <a:gd name="connsiteY13" fmla="*/ 556591 h 2372139"/>
              <a:gd name="connsiteX14" fmla="*/ 1987826 w 1989580"/>
              <a:gd name="connsiteY14" fmla="*/ 0 h 2372139"/>
              <a:gd name="connsiteX0" fmla="*/ 0 w 1989580"/>
              <a:gd name="connsiteY0" fmla="*/ 2372139 h 2372139"/>
              <a:gd name="connsiteX1" fmla="*/ 26504 w 1989580"/>
              <a:gd name="connsiteY1" fmla="*/ 1563757 h 2372139"/>
              <a:gd name="connsiteX2" fmla="*/ 225286 w 1989580"/>
              <a:gd name="connsiteY2" fmla="*/ 1338470 h 2372139"/>
              <a:gd name="connsiteX3" fmla="*/ 755373 w 1989580"/>
              <a:gd name="connsiteY3" fmla="*/ 1351722 h 2372139"/>
              <a:gd name="connsiteX4" fmla="*/ 1126434 w 1989580"/>
              <a:gd name="connsiteY4" fmla="*/ 1404731 h 2372139"/>
              <a:gd name="connsiteX5" fmla="*/ 1749286 w 1989580"/>
              <a:gd name="connsiteY5" fmla="*/ 1391478 h 2372139"/>
              <a:gd name="connsiteX6" fmla="*/ 1815547 w 1989580"/>
              <a:gd name="connsiteY6" fmla="*/ 1325217 h 2372139"/>
              <a:gd name="connsiteX7" fmla="*/ 1828800 w 1989580"/>
              <a:gd name="connsiteY7" fmla="*/ 1285461 h 2372139"/>
              <a:gd name="connsiteX8" fmla="*/ 1895060 w 1989580"/>
              <a:gd name="connsiteY8" fmla="*/ 1086678 h 2372139"/>
              <a:gd name="connsiteX9" fmla="*/ 1908313 w 1989580"/>
              <a:gd name="connsiteY9" fmla="*/ 993913 h 2372139"/>
              <a:gd name="connsiteX10" fmla="*/ 1934817 w 1989580"/>
              <a:gd name="connsiteY10" fmla="*/ 861391 h 2372139"/>
              <a:gd name="connsiteX11" fmla="*/ 1974573 w 1989580"/>
              <a:gd name="connsiteY11" fmla="*/ 622852 h 2372139"/>
              <a:gd name="connsiteX12" fmla="*/ 1987826 w 1989580"/>
              <a:gd name="connsiteY12" fmla="*/ 556591 h 2372139"/>
              <a:gd name="connsiteX13" fmla="*/ 1987826 w 1989580"/>
              <a:gd name="connsiteY13" fmla="*/ 0 h 2372139"/>
              <a:gd name="connsiteX0" fmla="*/ 0 w 1991752"/>
              <a:gd name="connsiteY0" fmla="*/ 2372139 h 2372139"/>
              <a:gd name="connsiteX1" fmla="*/ 26504 w 1991752"/>
              <a:gd name="connsiteY1" fmla="*/ 1563757 h 2372139"/>
              <a:gd name="connsiteX2" fmla="*/ 225286 w 1991752"/>
              <a:gd name="connsiteY2" fmla="*/ 1338470 h 2372139"/>
              <a:gd name="connsiteX3" fmla="*/ 755373 w 1991752"/>
              <a:gd name="connsiteY3" fmla="*/ 1351722 h 2372139"/>
              <a:gd name="connsiteX4" fmla="*/ 1126434 w 1991752"/>
              <a:gd name="connsiteY4" fmla="*/ 1404731 h 2372139"/>
              <a:gd name="connsiteX5" fmla="*/ 1749286 w 1991752"/>
              <a:gd name="connsiteY5" fmla="*/ 1391478 h 2372139"/>
              <a:gd name="connsiteX6" fmla="*/ 1815547 w 1991752"/>
              <a:gd name="connsiteY6" fmla="*/ 1325217 h 2372139"/>
              <a:gd name="connsiteX7" fmla="*/ 1828800 w 1991752"/>
              <a:gd name="connsiteY7" fmla="*/ 1285461 h 2372139"/>
              <a:gd name="connsiteX8" fmla="*/ 1895060 w 1991752"/>
              <a:gd name="connsiteY8" fmla="*/ 1086678 h 2372139"/>
              <a:gd name="connsiteX9" fmla="*/ 1908313 w 1991752"/>
              <a:gd name="connsiteY9" fmla="*/ 993913 h 2372139"/>
              <a:gd name="connsiteX10" fmla="*/ 1934817 w 1991752"/>
              <a:gd name="connsiteY10" fmla="*/ 861391 h 2372139"/>
              <a:gd name="connsiteX11" fmla="*/ 1987826 w 1991752"/>
              <a:gd name="connsiteY11" fmla="*/ 556591 h 2372139"/>
              <a:gd name="connsiteX12" fmla="*/ 1987826 w 1991752"/>
              <a:gd name="connsiteY12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08313 w 1987826"/>
              <a:gd name="connsiteY9" fmla="*/ 993913 h 2372139"/>
              <a:gd name="connsiteX10" fmla="*/ 1934817 w 1987826"/>
              <a:gd name="connsiteY10" fmla="*/ 861391 h 2372139"/>
              <a:gd name="connsiteX11" fmla="*/ 1987826 w 1987826"/>
              <a:gd name="connsiteY11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895060 w 1987826"/>
              <a:gd name="connsiteY8" fmla="*/ 1086678 h 2372139"/>
              <a:gd name="connsiteX9" fmla="*/ 1934817 w 1987826"/>
              <a:gd name="connsiteY9" fmla="*/ 861391 h 2372139"/>
              <a:gd name="connsiteX10" fmla="*/ 1987826 w 1987826"/>
              <a:gd name="connsiteY10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828800 w 1987826"/>
              <a:gd name="connsiteY7" fmla="*/ 1285461 h 2372139"/>
              <a:gd name="connsiteX8" fmla="*/ 1934817 w 1987826"/>
              <a:gd name="connsiteY8" fmla="*/ 861391 h 2372139"/>
              <a:gd name="connsiteX9" fmla="*/ 1987826 w 1987826"/>
              <a:gd name="connsiteY9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815547 w 1987826"/>
              <a:gd name="connsiteY6" fmla="*/ 1325217 h 2372139"/>
              <a:gd name="connsiteX7" fmla="*/ 1934817 w 1987826"/>
              <a:gd name="connsiteY7" fmla="*/ 861391 h 2372139"/>
              <a:gd name="connsiteX8" fmla="*/ 1987826 w 1987826"/>
              <a:gd name="connsiteY8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755373 w 1987826"/>
              <a:gd name="connsiteY3" fmla="*/ 1351722 h 2372139"/>
              <a:gd name="connsiteX4" fmla="*/ 1126434 w 1987826"/>
              <a:gd name="connsiteY4" fmla="*/ 1404731 h 2372139"/>
              <a:gd name="connsiteX5" fmla="*/ 1749286 w 1987826"/>
              <a:gd name="connsiteY5" fmla="*/ 1391478 h 2372139"/>
              <a:gd name="connsiteX6" fmla="*/ 1934817 w 1987826"/>
              <a:gd name="connsiteY6" fmla="*/ 86139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126434 w 1987826"/>
              <a:gd name="connsiteY3" fmla="*/ 1404731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26504 w 1987826"/>
              <a:gd name="connsiteY1" fmla="*/ 1563757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36112 w 2023938"/>
              <a:gd name="connsiteY0" fmla="*/ 2372139 h 2372139"/>
              <a:gd name="connsiteX1" fmla="*/ 9608 w 2023938"/>
              <a:gd name="connsiteY1" fmla="*/ 1656522 h 2372139"/>
              <a:gd name="connsiteX2" fmla="*/ 261398 w 2023938"/>
              <a:gd name="connsiteY2" fmla="*/ 1338470 h 2372139"/>
              <a:gd name="connsiteX3" fmla="*/ 1692633 w 2023938"/>
              <a:gd name="connsiteY3" fmla="*/ 1431236 h 2372139"/>
              <a:gd name="connsiteX4" fmla="*/ 1785398 w 2023938"/>
              <a:gd name="connsiteY4" fmla="*/ 1391478 h 2372139"/>
              <a:gd name="connsiteX5" fmla="*/ 1970929 w 2023938"/>
              <a:gd name="connsiteY5" fmla="*/ 861391 h 2372139"/>
              <a:gd name="connsiteX6" fmla="*/ 2023938 w 2023938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225286 w 1987826"/>
              <a:gd name="connsiteY2" fmla="*/ 1338470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0 w 1987826"/>
              <a:gd name="connsiteY0" fmla="*/ 2372139 h 2372139"/>
              <a:gd name="connsiteX1" fmla="*/ 53009 w 1987826"/>
              <a:gd name="connsiteY1" fmla="*/ 1696278 h 2372139"/>
              <a:gd name="connsiteX2" fmla="*/ 530086 w 1987826"/>
              <a:gd name="connsiteY2" fmla="*/ 914401 h 2372139"/>
              <a:gd name="connsiteX3" fmla="*/ 1656521 w 1987826"/>
              <a:gd name="connsiteY3" fmla="*/ 1431236 h 2372139"/>
              <a:gd name="connsiteX4" fmla="*/ 1749286 w 1987826"/>
              <a:gd name="connsiteY4" fmla="*/ 1391478 h 2372139"/>
              <a:gd name="connsiteX5" fmla="*/ 1934817 w 1987826"/>
              <a:gd name="connsiteY5" fmla="*/ 861391 h 2372139"/>
              <a:gd name="connsiteX6" fmla="*/ 1987826 w 1987826"/>
              <a:gd name="connsiteY6" fmla="*/ 0 h 2372139"/>
              <a:gd name="connsiteX0" fmla="*/ 14914 w 2002740"/>
              <a:gd name="connsiteY0" fmla="*/ 2372139 h 2372139"/>
              <a:gd name="connsiteX1" fmla="*/ 41419 w 2002740"/>
              <a:gd name="connsiteY1" fmla="*/ 1709530 h 2372139"/>
              <a:gd name="connsiteX2" fmla="*/ 545000 w 2002740"/>
              <a:gd name="connsiteY2" fmla="*/ 914401 h 2372139"/>
              <a:gd name="connsiteX3" fmla="*/ 1671435 w 2002740"/>
              <a:gd name="connsiteY3" fmla="*/ 1431236 h 2372139"/>
              <a:gd name="connsiteX4" fmla="*/ 1764200 w 2002740"/>
              <a:gd name="connsiteY4" fmla="*/ 1391478 h 2372139"/>
              <a:gd name="connsiteX5" fmla="*/ 1949731 w 2002740"/>
              <a:gd name="connsiteY5" fmla="*/ 861391 h 2372139"/>
              <a:gd name="connsiteX6" fmla="*/ 2002740 w 2002740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79252 w 2010557"/>
              <a:gd name="connsiteY3" fmla="*/ 143123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772017 w 2010557"/>
              <a:gd name="connsiteY4" fmla="*/ 1391478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1957548 w 2010557"/>
              <a:gd name="connsiteY5" fmla="*/ 861391 h 2372139"/>
              <a:gd name="connsiteX6" fmla="*/ 2010557 w 2010557"/>
              <a:gd name="connsiteY6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1864783 w 2010557"/>
              <a:gd name="connsiteY4" fmla="*/ 1404730 h 2372139"/>
              <a:gd name="connsiteX5" fmla="*/ 2010557 w 2010557"/>
              <a:gd name="connsiteY5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639495 w 2010557"/>
              <a:gd name="connsiteY3" fmla="*/ 1550506 h 2372139"/>
              <a:gd name="connsiteX4" fmla="*/ 2010557 w 2010557"/>
              <a:gd name="connsiteY4" fmla="*/ 0 h 2372139"/>
              <a:gd name="connsiteX0" fmla="*/ 22731 w 2010557"/>
              <a:gd name="connsiteY0" fmla="*/ 2372139 h 2372139"/>
              <a:gd name="connsiteX1" fmla="*/ 49236 w 2010557"/>
              <a:gd name="connsiteY1" fmla="*/ 1709530 h 2372139"/>
              <a:gd name="connsiteX2" fmla="*/ 658834 w 2010557"/>
              <a:gd name="connsiteY2" fmla="*/ 1484245 h 2372139"/>
              <a:gd name="connsiteX3" fmla="*/ 1811773 w 2010557"/>
              <a:gd name="connsiteY3" fmla="*/ 1550506 h 2372139"/>
              <a:gd name="connsiteX4" fmla="*/ 2010557 w 2010557"/>
              <a:gd name="connsiteY4" fmla="*/ 0 h 2372139"/>
              <a:gd name="connsiteX0" fmla="*/ 15891 w 2003717"/>
              <a:gd name="connsiteY0" fmla="*/ 2372139 h 2372139"/>
              <a:gd name="connsiteX1" fmla="*/ 42396 w 2003717"/>
              <a:gd name="connsiteY1" fmla="*/ 1709530 h 2372139"/>
              <a:gd name="connsiteX2" fmla="*/ 559228 w 2003717"/>
              <a:gd name="connsiteY2" fmla="*/ 1537254 h 2372139"/>
              <a:gd name="connsiteX3" fmla="*/ 1804933 w 2003717"/>
              <a:gd name="connsiteY3" fmla="*/ 1550506 h 2372139"/>
              <a:gd name="connsiteX4" fmla="*/ 2003717 w 2003717"/>
              <a:gd name="connsiteY4" fmla="*/ 0 h 2372139"/>
              <a:gd name="connsiteX0" fmla="*/ 108031 w 2095857"/>
              <a:gd name="connsiteY0" fmla="*/ 2372139 h 2372139"/>
              <a:gd name="connsiteX1" fmla="*/ 134536 w 2095857"/>
              <a:gd name="connsiteY1" fmla="*/ 1709530 h 2372139"/>
              <a:gd name="connsiteX2" fmla="*/ 1897073 w 2095857"/>
              <a:gd name="connsiteY2" fmla="*/ 1550506 h 2372139"/>
              <a:gd name="connsiteX3" fmla="*/ 2095857 w 209585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24021 w 2011847"/>
              <a:gd name="connsiteY0" fmla="*/ 2372139 h 2372139"/>
              <a:gd name="connsiteX1" fmla="*/ 183048 w 2011847"/>
              <a:gd name="connsiteY1" fmla="*/ 1616764 h 2372139"/>
              <a:gd name="connsiteX2" fmla="*/ 1813063 w 2011847"/>
              <a:gd name="connsiteY2" fmla="*/ 1550506 h 2372139"/>
              <a:gd name="connsiteX3" fmla="*/ 2011847 w 2011847"/>
              <a:gd name="connsiteY3" fmla="*/ 0 h 2372139"/>
              <a:gd name="connsiteX0" fmla="*/ 6424 w 1994250"/>
              <a:gd name="connsiteY0" fmla="*/ 2372139 h 2372139"/>
              <a:gd name="connsiteX1" fmla="*/ 205207 w 1994250"/>
              <a:gd name="connsiteY1" fmla="*/ 1669773 h 2372139"/>
              <a:gd name="connsiteX2" fmla="*/ 1795466 w 1994250"/>
              <a:gd name="connsiteY2" fmla="*/ 1550506 h 2372139"/>
              <a:gd name="connsiteX3" fmla="*/ 1994250 w 1994250"/>
              <a:gd name="connsiteY3" fmla="*/ 0 h 2372139"/>
              <a:gd name="connsiteX0" fmla="*/ 10565 w 1998391"/>
              <a:gd name="connsiteY0" fmla="*/ 2372139 h 2372139"/>
              <a:gd name="connsiteX1" fmla="*/ 209348 w 1998391"/>
              <a:gd name="connsiteY1" fmla="*/ 1669773 h 2372139"/>
              <a:gd name="connsiteX2" fmla="*/ 1879120 w 1998391"/>
              <a:gd name="connsiteY2" fmla="*/ 1590263 h 2372139"/>
              <a:gd name="connsiteX3" fmla="*/ 1998391 w 1998391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11279 w 2005469"/>
              <a:gd name="connsiteY0" fmla="*/ 2372139 h 2372139"/>
              <a:gd name="connsiteX1" fmla="*/ 210062 w 2005469"/>
              <a:gd name="connsiteY1" fmla="*/ 1669773 h 2372139"/>
              <a:gd name="connsiteX2" fmla="*/ 1893086 w 2005469"/>
              <a:gd name="connsiteY2" fmla="*/ 1616767 h 2372139"/>
              <a:gd name="connsiteX3" fmla="*/ 1999105 w 2005469"/>
              <a:gd name="connsiteY3" fmla="*/ 0 h 2372139"/>
              <a:gd name="connsiteX0" fmla="*/ 6162 w 2000352"/>
              <a:gd name="connsiteY0" fmla="*/ 2372139 h 2372139"/>
              <a:gd name="connsiteX1" fmla="*/ 218197 w 2000352"/>
              <a:gd name="connsiteY1" fmla="*/ 1643269 h 2372139"/>
              <a:gd name="connsiteX2" fmla="*/ 1887969 w 2000352"/>
              <a:gd name="connsiteY2" fmla="*/ 1616767 h 2372139"/>
              <a:gd name="connsiteX3" fmla="*/ 1993988 w 2000352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895481 w 2007864"/>
              <a:gd name="connsiteY2" fmla="*/ 1616767 h 2372139"/>
              <a:gd name="connsiteX3" fmla="*/ 2001500 w 2007864"/>
              <a:gd name="connsiteY3" fmla="*/ 0 h 2372139"/>
              <a:gd name="connsiteX0" fmla="*/ 13674 w 2007864"/>
              <a:gd name="connsiteY0" fmla="*/ 2372139 h 2372139"/>
              <a:gd name="connsiteX1" fmla="*/ 225709 w 2007864"/>
              <a:gd name="connsiteY1" fmla="*/ 1643269 h 2372139"/>
              <a:gd name="connsiteX2" fmla="*/ 1560760 w 2007864"/>
              <a:gd name="connsiteY2" fmla="*/ 1692673 h 2372139"/>
              <a:gd name="connsiteX3" fmla="*/ 1895481 w 2007864"/>
              <a:gd name="connsiteY3" fmla="*/ 1616767 h 2372139"/>
              <a:gd name="connsiteX4" fmla="*/ 2001500 w 2007864"/>
              <a:gd name="connsiteY4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1560760 w 2001500"/>
              <a:gd name="connsiteY2" fmla="*/ 1692673 h 2372139"/>
              <a:gd name="connsiteX3" fmla="*/ 1895481 w 2001500"/>
              <a:gd name="connsiteY3" fmla="*/ 1616767 h 2372139"/>
              <a:gd name="connsiteX4" fmla="*/ 1984829 w 2001500"/>
              <a:gd name="connsiteY4" fmla="*/ 1374621 h 2372139"/>
              <a:gd name="connsiteX5" fmla="*/ 2001500 w 2001500"/>
              <a:gd name="connsiteY5" fmla="*/ 0 h 2372139"/>
              <a:gd name="connsiteX0" fmla="*/ 13674 w 2001500"/>
              <a:gd name="connsiteY0" fmla="*/ 2372139 h 2372139"/>
              <a:gd name="connsiteX1" fmla="*/ 225709 w 2001500"/>
              <a:gd name="connsiteY1" fmla="*/ 1643269 h 2372139"/>
              <a:gd name="connsiteX2" fmla="*/ 381316 w 2001500"/>
              <a:gd name="connsiteY2" fmla="*/ 1613160 h 2372139"/>
              <a:gd name="connsiteX3" fmla="*/ 1560760 w 2001500"/>
              <a:gd name="connsiteY3" fmla="*/ 1692673 h 2372139"/>
              <a:gd name="connsiteX4" fmla="*/ 1895481 w 2001500"/>
              <a:gd name="connsiteY4" fmla="*/ 1616767 h 2372139"/>
              <a:gd name="connsiteX5" fmla="*/ 1984829 w 2001500"/>
              <a:gd name="connsiteY5" fmla="*/ 1374621 h 2372139"/>
              <a:gd name="connsiteX6" fmla="*/ 2001500 w 2001500"/>
              <a:gd name="connsiteY6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427 w 1988253"/>
              <a:gd name="connsiteY0" fmla="*/ 2372139 h 2372139"/>
              <a:gd name="connsiteX1" fmla="*/ 23513 w 1988253"/>
              <a:gd name="connsiteY1" fmla="*/ 1758934 h 2372139"/>
              <a:gd name="connsiteX2" fmla="*/ 212462 w 1988253"/>
              <a:gd name="connsiteY2" fmla="*/ 1643269 h 2372139"/>
              <a:gd name="connsiteX3" fmla="*/ 368069 w 1988253"/>
              <a:gd name="connsiteY3" fmla="*/ 1613160 h 2372139"/>
              <a:gd name="connsiteX4" fmla="*/ 1547513 w 1988253"/>
              <a:gd name="connsiteY4" fmla="*/ 1692673 h 2372139"/>
              <a:gd name="connsiteX5" fmla="*/ 1882234 w 1988253"/>
              <a:gd name="connsiteY5" fmla="*/ 1616767 h 2372139"/>
              <a:gd name="connsiteX6" fmla="*/ 1971582 w 1988253"/>
              <a:gd name="connsiteY6" fmla="*/ 1374621 h 2372139"/>
              <a:gd name="connsiteX7" fmla="*/ 1988253 w 1988253"/>
              <a:gd name="connsiteY7" fmla="*/ 0 h 2372139"/>
              <a:gd name="connsiteX0" fmla="*/ 7802 w 1995628"/>
              <a:gd name="connsiteY0" fmla="*/ 2372139 h 2372139"/>
              <a:gd name="connsiteX1" fmla="*/ 17636 w 1995628"/>
              <a:gd name="connsiteY1" fmla="*/ 1825195 h 2372139"/>
              <a:gd name="connsiteX2" fmla="*/ 219837 w 1995628"/>
              <a:gd name="connsiteY2" fmla="*/ 1643269 h 2372139"/>
              <a:gd name="connsiteX3" fmla="*/ 375444 w 1995628"/>
              <a:gd name="connsiteY3" fmla="*/ 1613160 h 2372139"/>
              <a:gd name="connsiteX4" fmla="*/ 1554888 w 1995628"/>
              <a:gd name="connsiteY4" fmla="*/ 1692673 h 2372139"/>
              <a:gd name="connsiteX5" fmla="*/ 1889609 w 1995628"/>
              <a:gd name="connsiteY5" fmla="*/ 1616767 h 2372139"/>
              <a:gd name="connsiteX6" fmla="*/ 1978957 w 1995628"/>
              <a:gd name="connsiteY6" fmla="*/ 1374621 h 2372139"/>
              <a:gd name="connsiteX7" fmla="*/ 1995628 w 1995628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92673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87826"/>
              <a:gd name="connsiteY0" fmla="*/ 2372139 h 2372139"/>
              <a:gd name="connsiteX1" fmla="*/ 9834 w 1987826"/>
              <a:gd name="connsiteY1" fmla="*/ 1825195 h 2372139"/>
              <a:gd name="connsiteX2" fmla="*/ 92765 w 1987826"/>
              <a:gd name="connsiteY2" fmla="*/ 1616765 h 2372139"/>
              <a:gd name="connsiteX3" fmla="*/ 367642 w 1987826"/>
              <a:gd name="connsiteY3" fmla="*/ 1613160 h 2372139"/>
              <a:gd name="connsiteX4" fmla="*/ 1547086 w 1987826"/>
              <a:gd name="connsiteY4" fmla="*/ 1613160 h 2372139"/>
              <a:gd name="connsiteX5" fmla="*/ 1881807 w 1987826"/>
              <a:gd name="connsiteY5" fmla="*/ 1616767 h 2372139"/>
              <a:gd name="connsiteX6" fmla="*/ 1971155 w 1987826"/>
              <a:gd name="connsiteY6" fmla="*/ 1374621 h 2372139"/>
              <a:gd name="connsiteX7" fmla="*/ 1987826 w 1987826"/>
              <a:gd name="connsiteY7" fmla="*/ 0 h 2372139"/>
              <a:gd name="connsiteX0" fmla="*/ 0 w 1992545"/>
              <a:gd name="connsiteY0" fmla="*/ 2372139 h 2372139"/>
              <a:gd name="connsiteX1" fmla="*/ 9834 w 1992545"/>
              <a:gd name="connsiteY1" fmla="*/ 1825195 h 2372139"/>
              <a:gd name="connsiteX2" fmla="*/ 92765 w 1992545"/>
              <a:gd name="connsiteY2" fmla="*/ 1616765 h 2372139"/>
              <a:gd name="connsiteX3" fmla="*/ 367642 w 1992545"/>
              <a:gd name="connsiteY3" fmla="*/ 1613160 h 2372139"/>
              <a:gd name="connsiteX4" fmla="*/ 1547086 w 1992545"/>
              <a:gd name="connsiteY4" fmla="*/ 1613160 h 2372139"/>
              <a:gd name="connsiteX5" fmla="*/ 1881807 w 1992545"/>
              <a:gd name="connsiteY5" fmla="*/ 1616767 h 2372139"/>
              <a:gd name="connsiteX6" fmla="*/ 1984407 w 1992545"/>
              <a:gd name="connsiteY6" fmla="*/ 1321612 h 2372139"/>
              <a:gd name="connsiteX7" fmla="*/ 1987826 w 199254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92765 w 1989612"/>
              <a:gd name="connsiteY2" fmla="*/ 1616765 h 2372139"/>
              <a:gd name="connsiteX3" fmla="*/ 367642 w 1989612"/>
              <a:gd name="connsiteY3" fmla="*/ 1613160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37904 w 2027516"/>
              <a:gd name="connsiteY0" fmla="*/ 2372139 h 2372139"/>
              <a:gd name="connsiteX1" fmla="*/ 47738 w 2027516"/>
              <a:gd name="connsiteY1" fmla="*/ 1825195 h 2372139"/>
              <a:gd name="connsiteX2" fmla="*/ 64408 w 2027516"/>
              <a:gd name="connsiteY2" fmla="*/ 1311965 h 2372139"/>
              <a:gd name="connsiteX3" fmla="*/ 405546 w 2027516"/>
              <a:gd name="connsiteY3" fmla="*/ 1613160 h 2372139"/>
              <a:gd name="connsiteX4" fmla="*/ 1584990 w 2027516"/>
              <a:gd name="connsiteY4" fmla="*/ 1613160 h 2372139"/>
              <a:gd name="connsiteX5" fmla="*/ 1959468 w 2027516"/>
              <a:gd name="connsiteY5" fmla="*/ 1603514 h 2372139"/>
              <a:gd name="connsiteX6" fmla="*/ 2022311 w 2027516"/>
              <a:gd name="connsiteY6" fmla="*/ 1321612 h 2372139"/>
              <a:gd name="connsiteX7" fmla="*/ 2025730 w 2027516"/>
              <a:gd name="connsiteY7" fmla="*/ 0 h 2372139"/>
              <a:gd name="connsiteX0" fmla="*/ 43774 w 2033386"/>
              <a:gd name="connsiteY0" fmla="*/ 2372139 h 2372139"/>
              <a:gd name="connsiteX1" fmla="*/ 53608 w 2033386"/>
              <a:gd name="connsiteY1" fmla="*/ 1825195 h 2372139"/>
              <a:gd name="connsiteX2" fmla="*/ 70278 w 2033386"/>
              <a:gd name="connsiteY2" fmla="*/ 1311965 h 2372139"/>
              <a:gd name="connsiteX3" fmla="*/ 411416 w 2033386"/>
              <a:gd name="connsiteY3" fmla="*/ 1613160 h 2372139"/>
              <a:gd name="connsiteX4" fmla="*/ 1590860 w 2033386"/>
              <a:gd name="connsiteY4" fmla="*/ 1613160 h 2372139"/>
              <a:gd name="connsiteX5" fmla="*/ 1965338 w 2033386"/>
              <a:gd name="connsiteY5" fmla="*/ 1603514 h 2372139"/>
              <a:gd name="connsiteX6" fmla="*/ 2028181 w 2033386"/>
              <a:gd name="connsiteY6" fmla="*/ 1321612 h 2372139"/>
              <a:gd name="connsiteX7" fmla="*/ 2031600 w 2033386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613160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67930 w 1989900"/>
              <a:gd name="connsiteY3" fmla="*/ 1546899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288 w 1989900"/>
              <a:gd name="connsiteY0" fmla="*/ 2372139 h 2372139"/>
              <a:gd name="connsiteX1" fmla="*/ 10122 w 1989900"/>
              <a:gd name="connsiteY1" fmla="*/ 1825195 h 2372139"/>
              <a:gd name="connsiteX2" fmla="*/ 106305 w 1989900"/>
              <a:gd name="connsiteY2" fmla="*/ 1616765 h 2372139"/>
              <a:gd name="connsiteX3" fmla="*/ 394435 w 1989900"/>
              <a:gd name="connsiteY3" fmla="*/ 1626412 h 2372139"/>
              <a:gd name="connsiteX4" fmla="*/ 1547374 w 1989900"/>
              <a:gd name="connsiteY4" fmla="*/ 1613160 h 2372139"/>
              <a:gd name="connsiteX5" fmla="*/ 1921852 w 1989900"/>
              <a:gd name="connsiteY5" fmla="*/ 1603514 h 2372139"/>
              <a:gd name="connsiteX6" fmla="*/ 1984695 w 1989900"/>
              <a:gd name="connsiteY6" fmla="*/ 1321612 h 2372139"/>
              <a:gd name="connsiteX7" fmla="*/ 1988114 w 1989900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33966 w 2023578"/>
              <a:gd name="connsiteY0" fmla="*/ 2372139 h 2372139"/>
              <a:gd name="connsiteX1" fmla="*/ 43800 w 2023578"/>
              <a:gd name="connsiteY1" fmla="*/ 1825195 h 2372139"/>
              <a:gd name="connsiteX2" fmla="*/ 73722 w 2023578"/>
              <a:gd name="connsiteY2" fmla="*/ 1669774 h 2372139"/>
              <a:gd name="connsiteX3" fmla="*/ 428113 w 2023578"/>
              <a:gd name="connsiteY3" fmla="*/ 1626412 h 2372139"/>
              <a:gd name="connsiteX4" fmla="*/ 1581052 w 2023578"/>
              <a:gd name="connsiteY4" fmla="*/ 1613160 h 2372139"/>
              <a:gd name="connsiteX5" fmla="*/ 1955530 w 2023578"/>
              <a:gd name="connsiteY5" fmla="*/ 1603514 h 2372139"/>
              <a:gd name="connsiteX6" fmla="*/ 2018373 w 2023578"/>
              <a:gd name="connsiteY6" fmla="*/ 1321612 h 2372139"/>
              <a:gd name="connsiteX7" fmla="*/ 2021792 w 2023578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2519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5553 w 1995165"/>
              <a:gd name="connsiteY0" fmla="*/ 2372139 h 2372139"/>
              <a:gd name="connsiteX1" fmla="*/ 15387 w 1995165"/>
              <a:gd name="connsiteY1" fmla="*/ 1811942 h 2372139"/>
              <a:gd name="connsiteX2" fmla="*/ 45309 w 1995165"/>
              <a:gd name="connsiteY2" fmla="*/ 1669774 h 2372139"/>
              <a:gd name="connsiteX3" fmla="*/ 399700 w 1995165"/>
              <a:gd name="connsiteY3" fmla="*/ 1626412 h 2372139"/>
              <a:gd name="connsiteX4" fmla="*/ 1552639 w 1995165"/>
              <a:gd name="connsiteY4" fmla="*/ 1613160 h 2372139"/>
              <a:gd name="connsiteX5" fmla="*/ 1927117 w 1995165"/>
              <a:gd name="connsiteY5" fmla="*/ 1603514 h 2372139"/>
              <a:gd name="connsiteX6" fmla="*/ 1989960 w 1995165"/>
              <a:gd name="connsiteY6" fmla="*/ 1321612 h 2372139"/>
              <a:gd name="connsiteX7" fmla="*/ 1993379 w 1995165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9834 w 1989612"/>
              <a:gd name="connsiteY1" fmla="*/ 18119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2193 w 1991805"/>
              <a:gd name="connsiteY0" fmla="*/ 2372139 h 2372139"/>
              <a:gd name="connsiteX1" fmla="*/ 6357 w 1991805"/>
              <a:gd name="connsiteY1" fmla="*/ 1828875 h 2372139"/>
              <a:gd name="connsiteX2" fmla="*/ 41949 w 1991805"/>
              <a:gd name="connsiteY2" fmla="*/ 1669774 h 2372139"/>
              <a:gd name="connsiteX3" fmla="*/ 396340 w 1991805"/>
              <a:gd name="connsiteY3" fmla="*/ 1626412 h 2372139"/>
              <a:gd name="connsiteX4" fmla="*/ 1549279 w 1991805"/>
              <a:gd name="connsiteY4" fmla="*/ 1613160 h 2372139"/>
              <a:gd name="connsiteX5" fmla="*/ 1923757 w 1991805"/>
              <a:gd name="connsiteY5" fmla="*/ 1603514 h 2372139"/>
              <a:gd name="connsiteX6" fmla="*/ 1986600 w 1991805"/>
              <a:gd name="connsiteY6" fmla="*/ 1321612 h 2372139"/>
              <a:gd name="connsiteX7" fmla="*/ 1990019 w 1991805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4164 w 1989612"/>
              <a:gd name="connsiteY1" fmla="*/ 1828875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0 w 1989612"/>
              <a:gd name="connsiteY0" fmla="*/ 2372139 h 2372139"/>
              <a:gd name="connsiteX1" fmla="*/ 11724 w 1989612"/>
              <a:gd name="connsiteY1" fmla="*/ 1761142 h 2372139"/>
              <a:gd name="connsiteX2" fmla="*/ 39756 w 1989612"/>
              <a:gd name="connsiteY2" fmla="*/ 1669774 h 2372139"/>
              <a:gd name="connsiteX3" fmla="*/ 394147 w 1989612"/>
              <a:gd name="connsiteY3" fmla="*/ 1626412 h 2372139"/>
              <a:gd name="connsiteX4" fmla="*/ 1547086 w 1989612"/>
              <a:gd name="connsiteY4" fmla="*/ 1613160 h 2372139"/>
              <a:gd name="connsiteX5" fmla="*/ 1921564 w 1989612"/>
              <a:gd name="connsiteY5" fmla="*/ 1603514 h 2372139"/>
              <a:gd name="connsiteX6" fmla="*/ 1984407 w 1989612"/>
              <a:gd name="connsiteY6" fmla="*/ 1321612 h 2372139"/>
              <a:gd name="connsiteX7" fmla="*/ 1987826 w 1989612"/>
              <a:gd name="connsiteY7" fmla="*/ 0 h 2372139"/>
              <a:gd name="connsiteX0" fmla="*/ 1702 w 1991314"/>
              <a:gd name="connsiteY0" fmla="*/ 2372139 h 2372139"/>
              <a:gd name="connsiteX1" fmla="*/ 41458 w 1991314"/>
              <a:gd name="connsiteY1" fmla="*/ 1669774 h 2372139"/>
              <a:gd name="connsiteX2" fmla="*/ 395849 w 1991314"/>
              <a:gd name="connsiteY2" fmla="*/ 1626412 h 2372139"/>
              <a:gd name="connsiteX3" fmla="*/ 1548788 w 1991314"/>
              <a:gd name="connsiteY3" fmla="*/ 1613160 h 2372139"/>
              <a:gd name="connsiteX4" fmla="*/ 1923266 w 1991314"/>
              <a:gd name="connsiteY4" fmla="*/ 1603514 h 2372139"/>
              <a:gd name="connsiteX5" fmla="*/ 1986109 w 1991314"/>
              <a:gd name="connsiteY5" fmla="*/ 1321612 h 2372139"/>
              <a:gd name="connsiteX6" fmla="*/ 1989528 w 1991314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1989612"/>
              <a:gd name="connsiteY0" fmla="*/ 2372139 h 2372139"/>
              <a:gd name="connsiteX1" fmla="*/ 58656 w 1989612"/>
              <a:gd name="connsiteY1" fmla="*/ 1686708 h 2372139"/>
              <a:gd name="connsiteX2" fmla="*/ 394147 w 1989612"/>
              <a:gd name="connsiteY2" fmla="*/ 1626412 h 2372139"/>
              <a:gd name="connsiteX3" fmla="*/ 1547086 w 1989612"/>
              <a:gd name="connsiteY3" fmla="*/ 1613160 h 2372139"/>
              <a:gd name="connsiteX4" fmla="*/ 1921564 w 1989612"/>
              <a:gd name="connsiteY4" fmla="*/ 1603514 h 2372139"/>
              <a:gd name="connsiteX5" fmla="*/ 1984407 w 1989612"/>
              <a:gd name="connsiteY5" fmla="*/ 1321612 h 2372139"/>
              <a:gd name="connsiteX6" fmla="*/ 1987826 w 1989612"/>
              <a:gd name="connsiteY6" fmla="*/ 0 h 2372139"/>
              <a:gd name="connsiteX0" fmla="*/ 0 w 2002264"/>
              <a:gd name="connsiteY0" fmla="*/ 2516286 h 2516286"/>
              <a:gd name="connsiteX1" fmla="*/ 71308 w 2002264"/>
              <a:gd name="connsiteY1" fmla="*/ 1686708 h 2516286"/>
              <a:gd name="connsiteX2" fmla="*/ 406799 w 2002264"/>
              <a:gd name="connsiteY2" fmla="*/ 1626412 h 2516286"/>
              <a:gd name="connsiteX3" fmla="*/ 1559738 w 2002264"/>
              <a:gd name="connsiteY3" fmla="*/ 1613160 h 2516286"/>
              <a:gd name="connsiteX4" fmla="*/ 1934216 w 2002264"/>
              <a:gd name="connsiteY4" fmla="*/ 1603514 h 2516286"/>
              <a:gd name="connsiteX5" fmla="*/ 1997059 w 2002264"/>
              <a:gd name="connsiteY5" fmla="*/ 1321612 h 2516286"/>
              <a:gd name="connsiteX6" fmla="*/ 2000478 w 2002264"/>
              <a:gd name="connsiteY6" fmla="*/ 0 h 2516286"/>
              <a:gd name="connsiteX0" fmla="*/ 0 w 2007944"/>
              <a:gd name="connsiteY0" fmla="*/ 2516286 h 2516286"/>
              <a:gd name="connsiteX1" fmla="*/ 71308 w 2007944"/>
              <a:gd name="connsiteY1" fmla="*/ 1686708 h 2516286"/>
              <a:gd name="connsiteX2" fmla="*/ 406799 w 2007944"/>
              <a:gd name="connsiteY2" fmla="*/ 1626412 h 2516286"/>
              <a:gd name="connsiteX3" fmla="*/ 1559738 w 2007944"/>
              <a:gd name="connsiteY3" fmla="*/ 1613160 h 2516286"/>
              <a:gd name="connsiteX4" fmla="*/ 1968807 w 2007944"/>
              <a:gd name="connsiteY4" fmla="*/ 1579628 h 2516286"/>
              <a:gd name="connsiteX5" fmla="*/ 1997059 w 2007944"/>
              <a:gd name="connsiteY5" fmla="*/ 1321612 h 2516286"/>
              <a:gd name="connsiteX6" fmla="*/ 2000478 w 2007944"/>
              <a:gd name="connsiteY6" fmla="*/ 0 h 2516286"/>
              <a:gd name="connsiteX0" fmla="*/ 0 w 2001417"/>
              <a:gd name="connsiteY0" fmla="*/ 2516286 h 2516286"/>
              <a:gd name="connsiteX1" fmla="*/ 71308 w 2001417"/>
              <a:gd name="connsiteY1" fmla="*/ 1686708 h 2516286"/>
              <a:gd name="connsiteX2" fmla="*/ 406799 w 2001417"/>
              <a:gd name="connsiteY2" fmla="*/ 1626412 h 2516286"/>
              <a:gd name="connsiteX3" fmla="*/ 1559738 w 2001417"/>
              <a:gd name="connsiteY3" fmla="*/ 1613160 h 2516286"/>
              <a:gd name="connsiteX4" fmla="*/ 1945745 w 2001417"/>
              <a:gd name="connsiteY4" fmla="*/ 1603515 h 2516286"/>
              <a:gd name="connsiteX5" fmla="*/ 1997059 w 2001417"/>
              <a:gd name="connsiteY5" fmla="*/ 1321612 h 2516286"/>
              <a:gd name="connsiteX6" fmla="*/ 2000478 w 2001417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559738 w 2001060"/>
              <a:gd name="connsiteY3" fmla="*/ 1613160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71308 w 2001060"/>
              <a:gd name="connsiteY1" fmla="*/ 1686708 h 2516286"/>
              <a:gd name="connsiteX2" fmla="*/ 406799 w 2001060"/>
              <a:gd name="connsiteY2" fmla="*/ 1626412 h 2516286"/>
              <a:gd name="connsiteX3" fmla="*/ 1720487 w 2001060"/>
              <a:gd name="connsiteY3" fmla="*/ 1613161 h 2516286"/>
              <a:gd name="connsiteX4" fmla="*/ 1950617 w 2001060"/>
              <a:gd name="connsiteY4" fmla="*/ 1583333 h 2516286"/>
              <a:gd name="connsiteX5" fmla="*/ 1997059 w 2001060"/>
              <a:gd name="connsiteY5" fmla="*/ 1321612 h 2516286"/>
              <a:gd name="connsiteX6" fmla="*/ 2000478 w 2001060"/>
              <a:gd name="connsiteY6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8819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17631 w 2001060"/>
              <a:gd name="connsiteY1" fmla="*/ 1791172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0 w 2001060"/>
              <a:gd name="connsiteY0" fmla="*/ 2516286 h 2516286"/>
              <a:gd name="connsiteX1" fmla="*/ 7889 w 2001060"/>
              <a:gd name="connsiteY1" fmla="*/ 1826490 h 2516286"/>
              <a:gd name="connsiteX2" fmla="*/ 71308 w 2001060"/>
              <a:gd name="connsiteY2" fmla="*/ 1686708 h 2516286"/>
              <a:gd name="connsiteX3" fmla="*/ 406799 w 2001060"/>
              <a:gd name="connsiteY3" fmla="*/ 1626412 h 2516286"/>
              <a:gd name="connsiteX4" fmla="*/ 1720487 w 2001060"/>
              <a:gd name="connsiteY4" fmla="*/ 1613161 h 2516286"/>
              <a:gd name="connsiteX5" fmla="*/ 1950617 w 2001060"/>
              <a:gd name="connsiteY5" fmla="*/ 1583333 h 2516286"/>
              <a:gd name="connsiteX6" fmla="*/ 1997059 w 2001060"/>
              <a:gd name="connsiteY6" fmla="*/ 1321612 h 2516286"/>
              <a:gd name="connsiteX7" fmla="*/ 2000478 w 2001060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4426"/>
              <a:gd name="connsiteY0" fmla="*/ 2516286 h 2516286"/>
              <a:gd name="connsiteX1" fmla="*/ 1512 w 2004426"/>
              <a:gd name="connsiteY1" fmla="*/ 1897127 h 2516286"/>
              <a:gd name="connsiteX2" fmla="*/ 74674 w 2004426"/>
              <a:gd name="connsiteY2" fmla="*/ 1686708 h 2516286"/>
              <a:gd name="connsiteX3" fmla="*/ 410165 w 2004426"/>
              <a:gd name="connsiteY3" fmla="*/ 1626412 h 2516286"/>
              <a:gd name="connsiteX4" fmla="*/ 1723853 w 2004426"/>
              <a:gd name="connsiteY4" fmla="*/ 1613161 h 2516286"/>
              <a:gd name="connsiteX5" fmla="*/ 1953983 w 2004426"/>
              <a:gd name="connsiteY5" fmla="*/ 1583333 h 2516286"/>
              <a:gd name="connsiteX6" fmla="*/ 2000425 w 2004426"/>
              <a:gd name="connsiteY6" fmla="*/ 1321612 h 2516286"/>
              <a:gd name="connsiteX7" fmla="*/ 2003844 w 2004426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3366 w 2003844"/>
              <a:gd name="connsiteY0" fmla="*/ 2516286 h 2516286"/>
              <a:gd name="connsiteX1" fmla="*/ 1512 w 2003844"/>
              <a:gd name="connsiteY1" fmla="*/ 1897127 h 2516286"/>
              <a:gd name="connsiteX2" fmla="*/ 74674 w 2003844"/>
              <a:gd name="connsiteY2" fmla="*/ 1686708 h 2516286"/>
              <a:gd name="connsiteX3" fmla="*/ 410165 w 2003844"/>
              <a:gd name="connsiteY3" fmla="*/ 1626412 h 2516286"/>
              <a:gd name="connsiteX4" fmla="*/ 1723853 w 2003844"/>
              <a:gd name="connsiteY4" fmla="*/ 1613161 h 2516286"/>
              <a:gd name="connsiteX5" fmla="*/ 1953983 w 2003844"/>
              <a:gd name="connsiteY5" fmla="*/ 1583333 h 2516286"/>
              <a:gd name="connsiteX6" fmla="*/ 2000425 w 2003844"/>
              <a:gd name="connsiteY6" fmla="*/ 1321612 h 2516286"/>
              <a:gd name="connsiteX7" fmla="*/ 2003844 w 2003844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720487 w 2000478"/>
              <a:gd name="connsiteY4" fmla="*/ 1613161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50617 w 2000478"/>
              <a:gd name="connsiteY5" fmla="*/ 1583333 h 2516286"/>
              <a:gd name="connsiteX6" fmla="*/ 1997059 w 2000478"/>
              <a:gd name="connsiteY6" fmla="*/ 1321612 h 2516286"/>
              <a:gd name="connsiteX7" fmla="*/ 2000478 w 2000478"/>
              <a:gd name="connsiteY7" fmla="*/ 0 h 2516286"/>
              <a:gd name="connsiteX0" fmla="*/ 0 w 2002850"/>
              <a:gd name="connsiteY0" fmla="*/ 2516286 h 2516286"/>
              <a:gd name="connsiteX1" fmla="*/ 3018 w 2002850"/>
              <a:gd name="connsiteY1" fmla="*/ 1897127 h 2516286"/>
              <a:gd name="connsiteX2" fmla="*/ 71308 w 2002850"/>
              <a:gd name="connsiteY2" fmla="*/ 1686708 h 2516286"/>
              <a:gd name="connsiteX3" fmla="*/ 406799 w 2002850"/>
              <a:gd name="connsiteY3" fmla="*/ 1626412 h 2516286"/>
              <a:gd name="connsiteX4" fmla="*/ 1662033 w 2002850"/>
              <a:gd name="connsiteY4" fmla="*/ 1618207 h 2516286"/>
              <a:gd name="connsiteX5" fmla="*/ 1926260 w 2002850"/>
              <a:gd name="connsiteY5" fmla="*/ 1593424 h 2516286"/>
              <a:gd name="connsiteX6" fmla="*/ 1997059 w 2002850"/>
              <a:gd name="connsiteY6" fmla="*/ 1321612 h 2516286"/>
              <a:gd name="connsiteX7" fmla="*/ 2000478 w 2002850"/>
              <a:gd name="connsiteY7" fmla="*/ 0 h 2516286"/>
              <a:gd name="connsiteX0" fmla="*/ 0 w 2000704"/>
              <a:gd name="connsiteY0" fmla="*/ 2516286 h 2516286"/>
              <a:gd name="connsiteX1" fmla="*/ 3018 w 2000704"/>
              <a:gd name="connsiteY1" fmla="*/ 1897127 h 2516286"/>
              <a:gd name="connsiteX2" fmla="*/ 71308 w 2000704"/>
              <a:gd name="connsiteY2" fmla="*/ 1686708 h 2516286"/>
              <a:gd name="connsiteX3" fmla="*/ 406799 w 2000704"/>
              <a:gd name="connsiteY3" fmla="*/ 1626412 h 2516286"/>
              <a:gd name="connsiteX4" fmla="*/ 1662033 w 2000704"/>
              <a:gd name="connsiteY4" fmla="*/ 1618207 h 2516286"/>
              <a:gd name="connsiteX5" fmla="*/ 1955487 w 2000704"/>
              <a:gd name="connsiteY5" fmla="*/ 1593424 h 2516286"/>
              <a:gd name="connsiteX6" fmla="*/ 1997059 w 2000704"/>
              <a:gd name="connsiteY6" fmla="*/ 1321612 h 2516286"/>
              <a:gd name="connsiteX7" fmla="*/ 2000478 w 2000704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2132"/>
              <a:gd name="connsiteY0" fmla="*/ 2516286 h 2516286"/>
              <a:gd name="connsiteX1" fmla="*/ 3018 w 2002132"/>
              <a:gd name="connsiteY1" fmla="*/ 1897127 h 2516286"/>
              <a:gd name="connsiteX2" fmla="*/ 71308 w 2002132"/>
              <a:gd name="connsiteY2" fmla="*/ 1686708 h 2516286"/>
              <a:gd name="connsiteX3" fmla="*/ 406799 w 2002132"/>
              <a:gd name="connsiteY3" fmla="*/ 1626412 h 2516286"/>
              <a:gd name="connsiteX4" fmla="*/ 1662033 w 2002132"/>
              <a:gd name="connsiteY4" fmla="*/ 1618207 h 2516286"/>
              <a:gd name="connsiteX5" fmla="*/ 1936002 w 2002132"/>
              <a:gd name="connsiteY5" fmla="*/ 1598469 h 2516286"/>
              <a:gd name="connsiteX6" fmla="*/ 1997059 w 2002132"/>
              <a:gd name="connsiteY6" fmla="*/ 1321612 h 2516286"/>
              <a:gd name="connsiteX7" fmla="*/ 2000478 w 2002132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76770 w 2000478"/>
              <a:gd name="connsiteY6" fmla="*/ 805633 h 2516286"/>
              <a:gd name="connsiteX7" fmla="*/ 2000478 w 2000478"/>
              <a:gd name="connsiteY7" fmla="*/ 0 h 2516286"/>
              <a:gd name="connsiteX0" fmla="*/ 0 w 2000478"/>
              <a:gd name="connsiteY0" fmla="*/ 2516286 h 2516286"/>
              <a:gd name="connsiteX1" fmla="*/ 3018 w 2000478"/>
              <a:gd name="connsiteY1" fmla="*/ 1897127 h 2516286"/>
              <a:gd name="connsiteX2" fmla="*/ 71308 w 2000478"/>
              <a:gd name="connsiteY2" fmla="*/ 1686708 h 2516286"/>
              <a:gd name="connsiteX3" fmla="*/ 406799 w 2000478"/>
              <a:gd name="connsiteY3" fmla="*/ 1626412 h 2516286"/>
              <a:gd name="connsiteX4" fmla="*/ 1662033 w 2000478"/>
              <a:gd name="connsiteY4" fmla="*/ 1618207 h 2516286"/>
              <a:gd name="connsiteX5" fmla="*/ 1936002 w 2000478"/>
              <a:gd name="connsiteY5" fmla="*/ 1598469 h 2516286"/>
              <a:gd name="connsiteX6" fmla="*/ 1986914 w 2000478"/>
              <a:gd name="connsiteY6" fmla="*/ 1070994 h 2516286"/>
              <a:gd name="connsiteX7" fmla="*/ 2000478 w 2000478"/>
              <a:gd name="connsiteY7" fmla="*/ 0 h 2516286"/>
              <a:gd name="connsiteX0" fmla="*/ 0 w 2003394"/>
              <a:gd name="connsiteY0" fmla="*/ 2516286 h 2516286"/>
              <a:gd name="connsiteX1" fmla="*/ 3018 w 2003394"/>
              <a:gd name="connsiteY1" fmla="*/ 1897127 h 2516286"/>
              <a:gd name="connsiteX2" fmla="*/ 71308 w 2003394"/>
              <a:gd name="connsiteY2" fmla="*/ 1686708 h 2516286"/>
              <a:gd name="connsiteX3" fmla="*/ 406799 w 2003394"/>
              <a:gd name="connsiteY3" fmla="*/ 1626412 h 2516286"/>
              <a:gd name="connsiteX4" fmla="*/ 1662033 w 2003394"/>
              <a:gd name="connsiteY4" fmla="*/ 1618207 h 2516286"/>
              <a:gd name="connsiteX5" fmla="*/ 1936002 w 2003394"/>
              <a:gd name="connsiteY5" fmla="*/ 1598469 h 2516286"/>
              <a:gd name="connsiteX6" fmla="*/ 1986914 w 2003394"/>
              <a:gd name="connsiteY6" fmla="*/ 1070994 h 2516286"/>
              <a:gd name="connsiteX7" fmla="*/ 2002722 w 2003394"/>
              <a:gd name="connsiteY7" fmla="*/ 551806 h 2516286"/>
              <a:gd name="connsiteX8" fmla="*/ 2000478 w 2003394"/>
              <a:gd name="connsiteY8" fmla="*/ 0 h 2516286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2002722 w 2345386"/>
              <a:gd name="connsiteY7" fmla="*/ 94796 h 2059276"/>
              <a:gd name="connsiteX8" fmla="*/ 2345386 w 2345386"/>
              <a:gd name="connsiteY8" fmla="*/ 0 h 2059276"/>
              <a:gd name="connsiteX0" fmla="*/ 0 w 2345386"/>
              <a:gd name="connsiteY0" fmla="*/ 2066729 h 2066729"/>
              <a:gd name="connsiteX1" fmla="*/ 3018 w 2345386"/>
              <a:gd name="connsiteY1" fmla="*/ 1447570 h 2066729"/>
              <a:gd name="connsiteX2" fmla="*/ 71308 w 2345386"/>
              <a:gd name="connsiteY2" fmla="*/ 1237151 h 2066729"/>
              <a:gd name="connsiteX3" fmla="*/ 406799 w 2345386"/>
              <a:gd name="connsiteY3" fmla="*/ 1176855 h 2066729"/>
              <a:gd name="connsiteX4" fmla="*/ 1662033 w 2345386"/>
              <a:gd name="connsiteY4" fmla="*/ 1168650 h 2066729"/>
              <a:gd name="connsiteX5" fmla="*/ 1936002 w 2345386"/>
              <a:gd name="connsiteY5" fmla="*/ 1148912 h 2066729"/>
              <a:gd name="connsiteX6" fmla="*/ 1986914 w 2345386"/>
              <a:gd name="connsiteY6" fmla="*/ 621437 h 2066729"/>
              <a:gd name="connsiteX7" fmla="*/ 2002722 w 2345386"/>
              <a:gd name="connsiteY7" fmla="*/ 102249 h 2066729"/>
              <a:gd name="connsiteX8" fmla="*/ 2345386 w 2345386"/>
              <a:gd name="connsiteY8" fmla="*/ 7453 h 2066729"/>
              <a:gd name="connsiteX0" fmla="*/ 0 w 2345386"/>
              <a:gd name="connsiteY0" fmla="*/ 2059276 h 2059276"/>
              <a:gd name="connsiteX1" fmla="*/ 3018 w 2345386"/>
              <a:gd name="connsiteY1" fmla="*/ 1440117 h 2059276"/>
              <a:gd name="connsiteX2" fmla="*/ 71308 w 2345386"/>
              <a:gd name="connsiteY2" fmla="*/ 1229698 h 2059276"/>
              <a:gd name="connsiteX3" fmla="*/ 406799 w 2345386"/>
              <a:gd name="connsiteY3" fmla="*/ 1169402 h 2059276"/>
              <a:gd name="connsiteX4" fmla="*/ 1662033 w 2345386"/>
              <a:gd name="connsiteY4" fmla="*/ 1161197 h 2059276"/>
              <a:gd name="connsiteX5" fmla="*/ 1936002 w 2345386"/>
              <a:gd name="connsiteY5" fmla="*/ 1141459 h 2059276"/>
              <a:gd name="connsiteX6" fmla="*/ 1986914 w 2345386"/>
              <a:gd name="connsiteY6" fmla="*/ 613984 h 2059276"/>
              <a:gd name="connsiteX7" fmla="*/ 1992578 w 2345386"/>
              <a:gd name="connsiteY7" fmla="*/ 139023 h 2059276"/>
              <a:gd name="connsiteX8" fmla="*/ 2345386 w 2345386"/>
              <a:gd name="connsiteY8" fmla="*/ 0 h 2059276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24281 h 2044534"/>
              <a:gd name="connsiteX8" fmla="*/ 2335242 w 2335242"/>
              <a:gd name="connsiteY8" fmla="*/ 0 h 2044534"/>
              <a:gd name="connsiteX0" fmla="*/ 0 w 2335242"/>
              <a:gd name="connsiteY0" fmla="*/ 2044534 h 2044534"/>
              <a:gd name="connsiteX1" fmla="*/ 3018 w 2335242"/>
              <a:gd name="connsiteY1" fmla="*/ 1425375 h 2044534"/>
              <a:gd name="connsiteX2" fmla="*/ 71308 w 2335242"/>
              <a:gd name="connsiteY2" fmla="*/ 1214956 h 2044534"/>
              <a:gd name="connsiteX3" fmla="*/ 406799 w 2335242"/>
              <a:gd name="connsiteY3" fmla="*/ 1154660 h 2044534"/>
              <a:gd name="connsiteX4" fmla="*/ 1662033 w 2335242"/>
              <a:gd name="connsiteY4" fmla="*/ 1146455 h 2044534"/>
              <a:gd name="connsiteX5" fmla="*/ 1936002 w 2335242"/>
              <a:gd name="connsiteY5" fmla="*/ 1126717 h 2044534"/>
              <a:gd name="connsiteX6" fmla="*/ 1986914 w 2335242"/>
              <a:gd name="connsiteY6" fmla="*/ 599242 h 2044534"/>
              <a:gd name="connsiteX7" fmla="*/ 1992578 w 2335242"/>
              <a:gd name="connsiteY7" fmla="*/ 168508 h 2044534"/>
              <a:gd name="connsiteX8" fmla="*/ 2335242 w 2335242"/>
              <a:gd name="connsiteY8" fmla="*/ 0 h 2044534"/>
              <a:gd name="connsiteX0" fmla="*/ 0 w 2325098"/>
              <a:gd name="connsiteY0" fmla="*/ 2059277 h 2059277"/>
              <a:gd name="connsiteX1" fmla="*/ 3018 w 2325098"/>
              <a:gd name="connsiteY1" fmla="*/ 1440118 h 2059277"/>
              <a:gd name="connsiteX2" fmla="*/ 71308 w 2325098"/>
              <a:gd name="connsiteY2" fmla="*/ 1229699 h 2059277"/>
              <a:gd name="connsiteX3" fmla="*/ 406799 w 2325098"/>
              <a:gd name="connsiteY3" fmla="*/ 1169403 h 2059277"/>
              <a:gd name="connsiteX4" fmla="*/ 1662033 w 2325098"/>
              <a:gd name="connsiteY4" fmla="*/ 1161198 h 2059277"/>
              <a:gd name="connsiteX5" fmla="*/ 1936002 w 2325098"/>
              <a:gd name="connsiteY5" fmla="*/ 1141460 h 2059277"/>
              <a:gd name="connsiteX6" fmla="*/ 1986914 w 2325098"/>
              <a:gd name="connsiteY6" fmla="*/ 613985 h 2059277"/>
              <a:gd name="connsiteX7" fmla="*/ 1992578 w 2325098"/>
              <a:gd name="connsiteY7" fmla="*/ 183251 h 2059277"/>
              <a:gd name="connsiteX8" fmla="*/ 2325098 w 2325098"/>
              <a:gd name="connsiteY8" fmla="*/ 0 h 2059277"/>
              <a:gd name="connsiteX0" fmla="*/ 0 w 2355531"/>
              <a:gd name="connsiteY0" fmla="*/ 1957426 h 1957426"/>
              <a:gd name="connsiteX1" fmla="*/ 3018 w 2355531"/>
              <a:gd name="connsiteY1" fmla="*/ 1338267 h 1957426"/>
              <a:gd name="connsiteX2" fmla="*/ 71308 w 2355531"/>
              <a:gd name="connsiteY2" fmla="*/ 1127848 h 1957426"/>
              <a:gd name="connsiteX3" fmla="*/ 406799 w 2355531"/>
              <a:gd name="connsiteY3" fmla="*/ 1067552 h 1957426"/>
              <a:gd name="connsiteX4" fmla="*/ 1662033 w 2355531"/>
              <a:gd name="connsiteY4" fmla="*/ 1059347 h 1957426"/>
              <a:gd name="connsiteX5" fmla="*/ 1936002 w 2355531"/>
              <a:gd name="connsiteY5" fmla="*/ 1039609 h 1957426"/>
              <a:gd name="connsiteX6" fmla="*/ 1986914 w 2355531"/>
              <a:gd name="connsiteY6" fmla="*/ 512134 h 1957426"/>
              <a:gd name="connsiteX7" fmla="*/ 1992578 w 2355531"/>
              <a:gd name="connsiteY7" fmla="*/ 81400 h 1957426"/>
              <a:gd name="connsiteX8" fmla="*/ 2355531 w 2355531"/>
              <a:gd name="connsiteY8" fmla="*/ 45572 h 1957426"/>
              <a:gd name="connsiteX0" fmla="*/ 0 w 2355531"/>
              <a:gd name="connsiteY0" fmla="*/ 1927856 h 1927856"/>
              <a:gd name="connsiteX1" fmla="*/ 3018 w 2355531"/>
              <a:gd name="connsiteY1" fmla="*/ 1308697 h 1927856"/>
              <a:gd name="connsiteX2" fmla="*/ 71308 w 2355531"/>
              <a:gd name="connsiteY2" fmla="*/ 1098278 h 1927856"/>
              <a:gd name="connsiteX3" fmla="*/ 406799 w 2355531"/>
              <a:gd name="connsiteY3" fmla="*/ 1037982 h 1927856"/>
              <a:gd name="connsiteX4" fmla="*/ 1662033 w 2355531"/>
              <a:gd name="connsiteY4" fmla="*/ 1029777 h 1927856"/>
              <a:gd name="connsiteX5" fmla="*/ 1936002 w 2355531"/>
              <a:gd name="connsiteY5" fmla="*/ 1010039 h 1927856"/>
              <a:gd name="connsiteX6" fmla="*/ 1986914 w 2355531"/>
              <a:gd name="connsiteY6" fmla="*/ 482564 h 1927856"/>
              <a:gd name="connsiteX7" fmla="*/ 2002722 w 2355531"/>
              <a:gd name="connsiteY7" fmla="*/ 96057 h 1927856"/>
              <a:gd name="connsiteX8" fmla="*/ 2355531 w 2355531"/>
              <a:gd name="connsiteY8" fmla="*/ 16002 h 192785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02722 w 2355531"/>
              <a:gd name="connsiteY7" fmla="*/ 80055 h 1911854"/>
              <a:gd name="connsiteX8" fmla="*/ 2355531 w 2355531"/>
              <a:gd name="connsiteY8" fmla="*/ 0 h 1911854"/>
              <a:gd name="connsiteX0" fmla="*/ 0 w 2355531"/>
              <a:gd name="connsiteY0" fmla="*/ 1931279 h 1931279"/>
              <a:gd name="connsiteX1" fmla="*/ 3018 w 2355531"/>
              <a:gd name="connsiteY1" fmla="*/ 1312120 h 1931279"/>
              <a:gd name="connsiteX2" fmla="*/ 71308 w 2355531"/>
              <a:gd name="connsiteY2" fmla="*/ 1101701 h 1931279"/>
              <a:gd name="connsiteX3" fmla="*/ 406799 w 2355531"/>
              <a:gd name="connsiteY3" fmla="*/ 1041405 h 1931279"/>
              <a:gd name="connsiteX4" fmla="*/ 1662033 w 2355531"/>
              <a:gd name="connsiteY4" fmla="*/ 1033200 h 1931279"/>
              <a:gd name="connsiteX5" fmla="*/ 1936002 w 2355531"/>
              <a:gd name="connsiteY5" fmla="*/ 1013462 h 1931279"/>
              <a:gd name="connsiteX6" fmla="*/ 1986914 w 2355531"/>
              <a:gd name="connsiteY6" fmla="*/ 485987 h 1931279"/>
              <a:gd name="connsiteX7" fmla="*/ 2053444 w 2355531"/>
              <a:gd name="connsiteY7" fmla="*/ 55254 h 1931279"/>
              <a:gd name="connsiteX8" fmla="*/ 2355531 w 2355531"/>
              <a:gd name="connsiteY8" fmla="*/ 19425 h 1931279"/>
              <a:gd name="connsiteX0" fmla="*/ 0 w 2355531"/>
              <a:gd name="connsiteY0" fmla="*/ 1912103 h 1912103"/>
              <a:gd name="connsiteX1" fmla="*/ 3018 w 2355531"/>
              <a:gd name="connsiteY1" fmla="*/ 1292944 h 1912103"/>
              <a:gd name="connsiteX2" fmla="*/ 71308 w 2355531"/>
              <a:gd name="connsiteY2" fmla="*/ 1082525 h 1912103"/>
              <a:gd name="connsiteX3" fmla="*/ 406799 w 2355531"/>
              <a:gd name="connsiteY3" fmla="*/ 1022229 h 1912103"/>
              <a:gd name="connsiteX4" fmla="*/ 1662033 w 2355531"/>
              <a:gd name="connsiteY4" fmla="*/ 1014024 h 1912103"/>
              <a:gd name="connsiteX5" fmla="*/ 1936002 w 2355531"/>
              <a:gd name="connsiteY5" fmla="*/ 994286 h 1912103"/>
              <a:gd name="connsiteX6" fmla="*/ 1986914 w 2355531"/>
              <a:gd name="connsiteY6" fmla="*/ 466811 h 1912103"/>
              <a:gd name="connsiteX7" fmla="*/ 2033156 w 2355531"/>
              <a:gd name="connsiteY7" fmla="*/ 65563 h 1912103"/>
              <a:gd name="connsiteX8" fmla="*/ 2355531 w 2355531"/>
              <a:gd name="connsiteY8" fmla="*/ 249 h 1912103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86914 w 2355531"/>
              <a:gd name="connsiteY6" fmla="*/ 466562 h 1911854"/>
              <a:gd name="connsiteX7" fmla="*/ 2033156 w 2355531"/>
              <a:gd name="connsiteY7" fmla="*/ 65314 h 1911854"/>
              <a:gd name="connsiteX8" fmla="*/ 2355531 w 2355531"/>
              <a:gd name="connsiteY8" fmla="*/ 0 h 1911854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477105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86914 w 2355531"/>
              <a:gd name="connsiteY6" fmla="*/ 373910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2397 h 1922397"/>
              <a:gd name="connsiteX1" fmla="*/ 3018 w 2355531"/>
              <a:gd name="connsiteY1" fmla="*/ 1303238 h 1922397"/>
              <a:gd name="connsiteX2" fmla="*/ 71308 w 2355531"/>
              <a:gd name="connsiteY2" fmla="*/ 1092819 h 1922397"/>
              <a:gd name="connsiteX3" fmla="*/ 406799 w 2355531"/>
              <a:gd name="connsiteY3" fmla="*/ 1032523 h 1922397"/>
              <a:gd name="connsiteX4" fmla="*/ 1662033 w 2355531"/>
              <a:gd name="connsiteY4" fmla="*/ 1024318 h 1922397"/>
              <a:gd name="connsiteX5" fmla="*/ 1936002 w 2355531"/>
              <a:gd name="connsiteY5" fmla="*/ 1004580 h 1922397"/>
              <a:gd name="connsiteX6" fmla="*/ 1968880 w 2355531"/>
              <a:gd name="connsiteY6" fmla="*/ 356437 h 1922397"/>
              <a:gd name="connsiteX7" fmla="*/ 2012867 w 2355531"/>
              <a:gd name="connsiteY7" fmla="*/ 31629 h 1922397"/>
              <a:gd name="connsiteX8" fmla="*/ 2355531 w 2355531"/>
              <a:gd name="connsiteY8" fmla="*/ 10543 h 1922397"/>
              <a:gd name="connsiteX0" fmla="*/ 0 w 2355531"/>
              <a:gd name="connsiteY0" fmla="*/ 1929145 h 1929145"/>
              <a:gd name="connsiteX1" fmla="*/ 3018 w 2355531"/>
              <a:gd name="connsiteY1" fmla="*/ 1309986 h 1929145"/>
              <a:gd name="connsiteX2" fmla="*/ 71308 w 2355531"/>
              <a:gd name="connsiteY2" fmla="*/ 1099567 h 1929145"/>
              <a:gd name="connsiteX3" fmla="*/ 406799 w 2355531"/>
              <a:gd name="connsiteY3" fmla="*/ 1039271 h 1929145"/>
              <a:gd name="connsiteX4" fmla="*/ 1662033 w 2355531"/>
              <a:gd name="connsiteY4" fmla="*/ 1031066 h 1929145"/>
              <a:gd name="connsiteX5" fmla="*/ 1936002 w 2355531"/>
              <a:gd name="connsiteY5" fmla="*/ 1011328 h 1929145"/>
              <a:gd name="connsiteX6" fmla="*/ 1968880 w 2355531"/>
              <a:gd name="connsiteY6" fmla="*/ 363185 h 1929145"/>
              <a:gd name="connsiteX7" fmla="*/ 1994832 w 2355531"/>
              <a:gd name="connsiteY7" fmla="*/ 29640 h 1929145"/>
              <a:gd name="connsiteX8" fmla="*/ 2355531 w 2355531"/>
              <a:gd name="connsiteY8" fmla="*/ 17291 h 1929145"/>
              <a:gd name="connsiteX0" fmla="*/ 0 w 2355531"/>
              <a:gd name="connsiteY0" fmla="*/ 1915958 h 1915958"/>
              <a:gd name="connsiteX1" fmla="*/ 3018 w 2355531"/>
              <a:gd name="connsiteY1" fmla="*/ 1296799 h 1915958"/>
              <a:gd name="connsiteX2" fmla="*/ 71308 w 2355531"/>
              <a:gd name="connsiteY2" fmla="*/ 1086380 h 1915958"/>
              <a:gd name="connsiteX3" fmla="*/ 406799 w 2355531"/>
              <a:gd name="connsiteY3" fmla="*/ 1026084 h 1915958"/>
              <a:gd name="connsiteX4" fmla="*/ 1662033 w 2355531"/>
              <a:gd name="connsiteY4" fmla="*/ 1017879 h 1915958"/>
              <a:gd name="connsiteX5" fmla="*/ 1936002 w 2355531"/>
              <a:gd name="connsiteY5" fmla="*/ 998141 h 1915958"/>
              <a:gd name="connsiteX6" fmla="*/ 1968880 w 2355531"/>
              <a:gd name="connsiteY6" fmla="*/ 349998 h 1915958"/>
              <a:gd name="connsiteX7" fmla="*/ 1994832 w 2355531"/>
              <a:gd name="connsiteY7" fmla="*/ 33926 h 1915958"/>
              <a:gd name="connsiteX8" fmla="*/ 2355531 w 2355531"/>
              <a:gd name="connsiteY8" fmla="*/ 4104 h 1915958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8821 w 2355531"/>
              <a:gd name="connsiteY7" fmla="*/ 56030 h 1911854"/>
              <a:gd name="connsiteX8" fmla="*/ 2355531 w 2355531"/>
              <a:gd name="connsiteY8" fmla="*/ 0 h 1911854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21076 h 1921076"/>
              <a:gd name="connsiteX1" fmla="*/ 3018 w 2355531"/>
              <a:gd name="connsiteY1" fmla="*/ 1301917 h 1921076"/>
              <a:gd name="connsiteX2" fmla="*/ 71308 w 2355531"/>
              <a:gd name="connsiteY2" fmla="*/ 1091498 h 1921076"/>
              <a:gd name="connsiteX3" fmla="*/ 406799 w 2355531"/>
              <a:gd name="connsiteY3" fmla="*/ 1031202 h 1921076"/>
              <a:gd name="connsiteX4" fmla="*/ 1662033 w 2355531"/>
              <a:gd name="connsiteY4" fmla="*/ 1022997 h 1921076"/>
              <a:gd name="connsiteX5" fmla="*/ 1936002 w 2355531"/>
              <a:gd name="connsiteY5" fmla="*/ 1003259 h 1921076"/>
              <a:gd name="connsiteX6" fmla="*/ 1968880 w 2355531"/>
              <a:gd name="connsiteY6" fmla="*/ 355116 h 1921076"/>
              <a:gd name="connsiteX7" fmla="*/ 1964775 w 2355531"/>
              <a:gd name="connsiteY7" fmla="*/ 21572 h 1921076"/>
              <a:gd name="connsiteX8" fmla="*/ 2355531 w 2355531"/>
              <a:gd name="connsiteY8" fmla="*/ 9222 h 1921076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64775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1982810 w 2355531"/>
              <a:gd name="connsiteY7" fmla="*/ 12350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68880 w 2355531"/>
              <a:gd name="connsiteY6" fmla="*/ 345894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355531"/>
              <a:gd name="connsiteY0" fmla="*/ 1911854 h 1911854"/>
              <a:gd name="connsiteX1" fmla="*/ 3018 w 2355531"/>
              <a:gd name="connsiteY1" fmla="*/ 1292695 h 1911854"/>
              <a:gd name="connsiteX2" fmla="*/ 71308 w 2355531"/>
              <a:gd name="connsiteY2" fmla="*/ 1082276 h 1911854"/>
              <a:gd name="connsiteX3" fmla="*/ 406799 w 2355531"/>
              <a:gd name="connsiteY3" fmla="*/ 1021980 h 1911854"/>
              <a:gd name="connsiteX4" fmla="*/ 1662033 w 2355531"/>
              <a:gd name="connsiteY4" fmla="*/ 1013775 h 1911854"/>
              <a:gd name="connsiteX5" fmla="*/ 1936002 w 2355531"/>
              <a:gd name="connsiteY5" fmla="*/ 994037 h 1911854"/>
              <a:gd name="connsiteX6" fmla="*/ 1974891 w 2355531"/>
              <a:gd name="connsiteY6" fmla="*/ 328421 h 1911854"/>
              <a:gd name="connsiteX7" fmla="*/ 2000845 w 2355531"/>
              <a:gd name="connsiteY7" fmla="*/ 38558 h 1911854"/>
              <a:gd name="connsiteX8" fmla="*/ 2355531 w 2355531"/>
              <a:gd name="connsiteY8" fmla="*/ 0 h 1911854"/>
              <a:gd name="connsiteX0" fmla="*/ 0 w 2436686"/>
              <a:gd name="connsiteY0" fmla="*/ 1911854 h 1911854"/>
              <a:gd name="connsiteX1" fmla="*/ 3018 w 2436686"/>
              <a:gd name="connsiteY1" fmla="*/ 1292695 h 1911854"/>
              <a:gd name="connsiteX2" fmla="*/ 71308 w 2436686"/>
              <a:gd name="connsiteY2" fmla="*/ 1082276 h 1911854"/>
              <a:gd name="connsiteX3" fmla="*/ 406799 w 2436686"/>
              <a:gd name="connsiteY3" fmla="*/ 1021980 h 1911854"/>
              <a:gd name="connsiteX4" fmla="*/ 1662033 w 2436686"/>
              <a:gd name="connsiteY4" fmla="*/ 1013775 h 1911854"/>
              <a:gd name="connsiteX5" fmla="*/ 1936002 w 2436686"/>
              <a:gd name="connsiteY5" fmla="*/ 994037 h 1911854"/>
              <a:gd name="connsiteX6" fmla="*/ 1974891 w 2436686"/>
              <a:gd name="connsiteY6" fmla="*/ 328421 h 1911854"/>
              <a:gd name="connsiteX7" fmla="*/ 2000845 w 2436686"/>
              <a:gd name="connsiteY7" fmla="*/ 38558 h 1911854"/>
              <a:gd name="connsiteX8" fmla="*/ 2436686 w 2436686"/>
              <a:gd name="connsiteY8" fmla="*/ 0 h 191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6686" h="1911854">
                <a:moveTo>
                  <a:pt x="0" y="1911854"/>
                </a:moveTo>
                <a:cubicBezTo>
                  <a:pt x="2938" y="1806138"/>
                  <a:pt x="-2145" y="1431372"/>
                  <a:pt x="3018" y="1292695"/>
                </a:cubicBezTo>
                <a:cubicBezTo>
                  <a:pt x="5160" y="1235159"/>
                  <a:pt x="6447" y="1124872"/>
                  <a:pt x="71308" y="1082276"/>
                </a:cubicBezTo>
                <a:cubicBezTo>
                  <a:pt x="140779" y="1042654"/>
                  <a:pt x="141678" y="1033397"/>
                  <a:pt x="406799" y="1021980"/>
                </a:cubicBezTo>
                <a:cubicBezTo>
                  <a:pt x="671920" y="1010563"/>
                  <a:pt x="1407166" y="1018432"/>
                  <a:pt x="1662033" y="1013775"/>
                </a:cubicBezTo>
                <a:cubicBezTo>
                  <a:pt x="1916900" y="1009118"/>
                  <a:pt x="1875065" y="1016772"/>
                  <a:pt x="1936002" y="994037"/>
                </a:cubicBezTo>
                <a:cubicBezTo>
                  <a:pt x="1996939" y="946075"/>
                  <a:pt x="1969878" y="636544"/>
                  <a:pt x="1974891" y="328421"/>
                </a:cubicBezTo>
                <a:cubicBezTo>
                  <a:pt x="1978050" y="134254"/>
                  <a:pt x="1964019" y="117136"/>
                  <a:pt x="2000845" y="38558"/>
                </a:cubicBezTo>
                <a:cubicBezTo>
                  <a:pt x="2067729" y="6936"/>
                  <a:pt x="2133857" y="15526"/>
                  <a:pt x="2436686" y="0"/>
                </a:cubicBezTo>
              </a:path>
            </a:pathLst>
          </a:custGeom>
          <a:noFill/>
          <a:ln w="762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07C0C-5399-7C47-B4A1-7CBDD975C5B9}"/>
              </a:ext>
            </a:extLst>
          </p:cNvPr>
          <p:cNvSpPr/>
          <p:nvPr/>
        </p:nvSpPr>
        <p:spPr>
          <a:xfrm>
            <a:off x="4253949" y="4168291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F0EC53-76DC-9346-BAA0-CE4B5131454E}"/>
              </a:ext>
            </a:extLst>
          </p:cNvPr>
          <p:cNvGrpSpPr/>
          <p:nvPr/>
        </p:nvGrpSpPr>
        <p:grpSpPr>
          <a:xfrm>
            <a:off x="4003658" y="4293954"/>
            <a:ext cx="425116" cy="543987"/>
            <a:chOff x="8125986" y="6171651"/>
            <a:chExt cx="425116" cy="54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565E0-F8E1-CD48-BE8B-C86417309444}"/>
                </a:ext>
              </a:extLst>
            </p:cNvPr>
            <p:cNvSpPr txBox="1"/>
            <p:nvPr/>
          </p:nvSpPr>
          <p:spPr>
            <a:xfrm>
              <a:off x="8125986" y="6284751"/>
              <a:ext cx="4251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2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002BA3-C125-8940-A240-73D6096A1B26}"/>
                </a:ext>
              </a:extLst>
            </p:cNvPr>
            <p:cNvSpPr txBox="1"/>
            <p:nvPr/>
          </p:nvSpPr>
          <p:spPr>
            <a:xfrm>
              <a:off x="8149477" y="6171651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∼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2419B-C7F2-EC45-9B0F-F27E26BD0CF3}"/>
              </a:ext>
            </a:extLst>
          </p:cNvPr>
          <p:cNvSpPr/>
          <p:nvPr/>
        </p:nvSpPr>
        <p:spPr>
          <a:xfrm>
            <a:off x="4943060" y="4796183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9A05E-1360-CC4E-B1E2-3ADA4EF2A125}"/>
              </a:ext>
            </a:extLst>
          </p:cNvPr>
          <p:cNvSpPr/>
          <p:nvPr/>
        </p:nvSpPr>
        <p:spPr>
          <a:xfrm>
            <a:off x="4041914" y="4796183"/>
            <a:ext cx="700468" cy="31147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833-2DE2-774A-8F54-5B384A6DDA83}"/>
              </a:ext>
            </a:extLst>
          </p:cNvPr>
          <p:cNvSpPr/>
          <p:nvPr/>
        </p:nvSpPr>
        <p:spPr>
          <a:xfrm>
            <a:off x="3311149" y="4797452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314E-BAE9-EB4B-A634-6C13313E0C93}"/>
              </a:ext>
            </a:extLst>
          </p:cNvPr>
          <p:cNvSpPr/>
          <p:nvPr/>
        </p:nvSpPr>
        <p:spPr>
          <a:xfrm>
            <a:off x="2578490" y="4779928"/>
            <a:ext cx="530087" cy="343984"/>
          </a:xfrm>
          <a:prstGeom prst="rect">
            <a:avLst/>
          </a:prstGeom>
          <a:solidFill>
            <a:srgbClr val="FFFD78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3F89F9-EEE8-0844-A4BE-71EB68C6655D}"/>
              </a:ext>
            </a:extLst>
          </p:cNvPr>
          <p:cNvSpPr/>
          <p:nvPr/>
        </p:nvSpPr>
        <p:spPr>
          <a:xfrm>
            <a:off x="5903844" y="4174980"/>
            <a:ext cx="318051" cy="3087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49A36D-5711-9E44-9768-8EC6B08C7C80}"/>
              </a:ext>
            </a:extLst>
          </p:cNvPr>
          <p:cNvSpPr/>
          <p:nvPr/>
        </p:nvSpPr>
        <p:spPr>
          <a:xfrm>
            <a:off x="5691808" y="3761008"/>
            <a:ext cx="742122" cy="270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4144D-A780-E544-8381-05F22A4383FC}"/>
              </a:ext>
            </a:extLst>
          </p:cNvPr>
          <p:cNvCxnSpPr>
            <a:cxnSpLocks/>
          </p:cNvCxnSpPr>
          <p:nvPr/>
        </p:nvCxnSpPr>
        <p:spPr>
          <a:xfrm flipV="1">
            <a:off x="6599583" y="3591791"/>
            <a:ext cx="0" cy="17264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>
            <a:extLst>
              <a:ext uri="{FF2B5EF4-FFF2-40B4-BE49-F238E27FC236}">
                <a16:creationId xmlns:a16="http://schemas.microsoft.com/office/drawing/2014/main" id="{3A13BD70-DDC5-1A41-B413-80E85980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A5F172-D88F-8343-A12C-4F0271B218E8}"/>
              </a:ext>
            </a:extLst>
          </p:cNvPr>
          <p:cNvSpPr txBox="1"/>
          <p:nvPr/>
        </p:nvSpPr>
        <p:spPr>
          <a:xfrm>
            <a:off x="2382163" y="1915287"/>
            <a:ext cx="1003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forget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432931-FF5E-7E43-9524-7BC1C709504A}"/>
              </a:ext>
            </a:extLst>
          </p:cNvPr>
          <p:cNvSpPr txBox="1"/>
          <p:nvPr/>
        </p:nvSpPr>
        <p:spPr>
          <a:xfrm>
            <a:off x="3806205" y="1902139"/>
            <a:ext cx="84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3AD32F-93B0-7944-8599-512084C8C8FA}"/>
              </a:ext>
            </a:extLst>
          </p:cNvPr>
          <p:cNvSpPr txBox="1"/>
          <p:nvPr/>
        </p:nvSpPr>
        <p:spPr>
          <a:xfrm>
            <a:off x="4816596" y="1902138"/>
            <a:ext cx="1037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output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B4BCF-B52A-8A41-BFB2-675C7F7951B1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818422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F9DBB-6917-F24B-AA7A-F60E71A02C4B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97BED-E773-1645-9361-0F478126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8" r="26605"/>
          <a:stretch/>
        </p:blipFill>
        <p:spPr>
          <a:xfrm>
            <a:off x="1320800" y="1941468"/>
            <a:ext cx="6356206" cy="4014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FED67D-C026-3D40-BD0A-EDB9F098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4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A6684-DF5C-4248-8A1D-AE8AF1C67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139950"/>
            <a:ext cx="8343900" cy="2578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2353BD-95AF-8548-9A73-0AB83F7C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gate (f)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92E79-A065-E643-8EAC-CC7313F79F7B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1082967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79057-355B-D74B-A123-D0C65FB0F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139950"/>
            <a:ext cx="8343900" cy="25781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2B747C-C7B7-AA4A-9228-C931EB4E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input gate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8D49E-4D2A-F142-B128-43343C10076E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0779932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EF9E4-A1C2-C147-B921-C2B5884ED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139950"/>
            <a:ext cx="8343900" cy="25781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AF116C-89E5-0943-B04E-AC3C3214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4732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Memory state (C)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43E63-9A35-B644-8E3A-04C72F9EC6EF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33676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26EC-8115-764B-B087-3811EC1E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2.0 vs. 1.X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0274-375D-4440-94AA-A85AC8DF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DE8A1-E708-6644-B09A-0C813AB89298}"/>
              </a:ext>
            </a:extLst>
          </p:cNvPr>
          <p:cNvSpPr/>
          <p:nvPr/>
        </p:nvSpPr>
        <p:spPr>
          <a:xfrm>
            <a:off x="167929" y="2220427"/>
            <a:ext cx="8888672" cy="230832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2.0</a:t>
            </a:r>
            <a:br>
              <a:rPr lang="en-US" sz="3200" dirty="0">
                <a:latin typeface="Courier" pitchFamily="2" charset="0"/>
              </a:rPr>
            </a:br>
            <a:r>
              <a:rPr lang="en-US" sz="3200" dirty="0">
                <a:latin typeface="Courier" pitchFamily="2" charset="0"/>
              </a:rPr>
              <a:t>outputs = f(input)</a:t>
            </a:r>
          </a:p>
          <a:p>
            <a:endParaRPr lang="en-US" sz="1600" dirty="0">
              <a:solidFill>
                <a:srgbClr val="D81B60"/>
              </a:solidFill>
              <a:latin typeface="Courier" pitchFamily="2" charset="0"/>
            </a:endParaRPr>
          </a:p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1.X</a:t>
            </a:r>
            <a:br>
              <a:rPr lang="en-US" sz="1600" dirty="0">
                <a:latin typeface="Courier" pitchFamily="2" charset="0"/>
              </a:rPr>
            </a:br>
            <a:r>
              <a:rPr lang="en-US" sz="1600" dirty="0">
                <a:latin typeface="Courier" pitchFamily="2" charset="0"/>
              </a:rPr>
              <a:t>outputs = </a:t>
            </a:r>
            <a:r>
              <a:rPr lang="en-US" sz="1600" dirty="0" err="1">
                <a:latin typeface="Courier" pitchFamily="2" charset="0"/>
              </a:rPr>
              <a:t>session.run</a:t>
            </a:r>
            <a:r>
              <a:rPr lang="en-US" sz="1600" dirty="0">
                <a:latin typeface="Courier" pitchFamily="2" charset="0"/>
              </a:rPr>
              <a:t>(f(placeholder), </a:t>
            </a:r>
            <a:r>
              <a:rPr lang="en-US" sz="1600" dirty="0" err="1">
                <a:latin typeface="Courier" pitchFamily="2" charset="0"/>
              </a:rPr>
              <a:t>feed_dict</a:t>
            </a:r>
            <a:r>
              <a:rPr lang="en-US" sz="1600" dirty="0">
                <a:latin typeface="Courier" pitchFamily="2" charset="0"/>
              </a:rPr>
              <a:t>={placeholder: input})</a:t>
            </a:r>
            <a:br>
              <a:rPr lang="en-US" sz="1600" dirty="0">
                <a:latin typeface="Courier" pitchFamily="2" charset="0"/>
              </a:rPr>
            </a:br>
            <a:endParaRPr lang="en-US" sz="1600" dirty="0">
              <a:latin typeface="Courie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AE433-D689-0E42-B8B4-26AA94FE0EB9}"/>
              </a:ext>
            </a:extLst>
          </p:cNvPr>
          <p:cNvSpPr txBox="1"/>
          <p:nvPr/>
        </p:nvSpPr>
        <p:spPr>
          <a:xfrm>
            <a:off x="1729947" y="6558776"/>
            <a:ext cx="607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https://www.tensorflow.org/guide/effective_tf2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39663E-637E-E64A-90A4-7D2F7DDC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05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83A9-F1FA-6C4D-8094-7E14E3CB2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4478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output gate (o)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79496-3AEA-BB46-A082-2868D405C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139950"/>
            <a:ext cx="8343900" cy="257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9A222-4FB2-5D43-886C-9BA4E374D5DD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0989413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2349E-5650-6E47-9998-70DB7B4E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2432050"/>
            <a:ext cx="8611069" cy="2660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AC0FC8-961C-3947-9C9E-62A84176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8737600" cy="20066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LSTM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forget (f), input (</a:t>
            </a:r>
            <a:r>
              <a:rPr lang="en-US" i="1" dirty="0" err="1">
                <a:solidFill>
                  <a:schemeClr val="accent1"/>
                </a:solidFill>
              </a:rPr>
              <a:t>i</a:t>
            </a:r>
            <a:r>
              <a:rPr lang="en-US" i="1" dirty="0">
                <a:solidFill>
                  <a:schemeClr val="accent1"/>
                </a:solidFill>
              </a:rPr>
              <a:t>), output (o) gates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363A9-43DD-D040-9C25-87E81053BC2B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367883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E450E-E364-9A4F-A985-68237D50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F66F6-636F-6B40-A910-01F7B799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8" y="2724150"/>
            <a:ext cx="9063202" cy="28003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768551-86C3-6247-8039-12DC7F21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26461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update (z), reset (r) gates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98591-9F57-A048-9F35-FA154F716A07}"/>
              </a:ext>
            </a:extLst>
          </p:cNvPr>
          <p:cNvSpPr/>
          <p:nvPr/>
        </p:nvSpPr>
        <p:spPr>
          <a:xfrm>
            <a:off x="960120" y="6589554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33786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6611937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921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9512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1484101" y="5426640"/>
            <a:ext cx="1128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3212293" y="5426640"/>
            <a:ext cx="1346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5102846" y="5426640"/>
            <a:ext cx="12170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7551539" y="5426640"/>
            <a:ext cx="1138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8525739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124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596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7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26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573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02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26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13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2303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4010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5716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7423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21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51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07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1226603" y="4453777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888809" y="4450614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4640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6346897" y="4453777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8053661" y="4453777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1226603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2933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4622689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6346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8053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185667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356343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5270202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6976967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1415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The Sequence to Sequence model (seq2seq)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20888"/>
            <a:ext cx="8878893" cy="2672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suriyadeepan.github.io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/2016-12-31-practical-seq2seq/</a:t>
            </a:r>
          </a:p>
        </p:txBody>
      </p:sp>
    </p:spTree>
    <p:extLst>
      <p:ext uri="{BB962C8B-B14F-4D97-AF65-F5344CB8AC3E}">
        <p14:creationId xmlns:p14="http://schemas.microsoft.com/office/powerpoint/2010/main" val="2707584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41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622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37630-884A-904E-8C65-7F3458FB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4" y="2368131"/>
            <a:ext cx="8899951" cy="2323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03798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902"/>
            <a:ext cx="8229600" cy="126773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8C4E0-7C82-8E42-9362-322417A9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0" y="1575872"/>
            <a:ext cx="7947417" cy="49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1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74" y="846253"/>
            <a:ext cx="6976870" cy="567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2288728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F8798-4DD7-7B41-A494-5DE1DDAB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747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Decoder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17C23-765E-3C4D-BB56-95D540836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31" y="1608289"/>
            <a:ext cx="7382721" cy="48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27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Self-Attention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A81E6-B8BA-7C47-A83A-074F06A1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7" y="1813956"/>
            <a:ext cx="8486902" cy="4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89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Decoder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4C99-C30E-AD46-AF5F-127BE7B9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9" y="2576887"/>
            <a:ext cx="8906738" cy="28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47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69"/>
            <a:ext cx="8229600" cy="214866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Encoder with Tensors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91D4D-366F-E24A-B9C6-7B1D86CD7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059" y="2298565"/>
            <a:ext cx="6518431" cy="4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42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970"/>
            <a:ext cx="82296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736074-4FBF-A245-9E0C-8001507C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85" y="1741371"/>
            <a:ext cx="5084825" cy="48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790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Positional Encoding Vectors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6117E4-BA75-3C44-88AF-19D65642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99" y="1723870"/>
            <a:ext cx="8491698" cy="46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865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CC4-234A-C149-93B5-C6DAB1C2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70"/>
            <a:ext cx="9144000" cy="1528998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Transformer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Self-Attention </a:t>
            </a:r>
            <a:r>
              <a:rPr lang="en-US" sz="6000" dirty="0" err="1">
                <a:solidFill>
                  <a:schemeClr val="accent1"/>
                </a:solidFill>
              </a:rPr>
              <a:t>Softmax</a:t>
            </a:r>
            <a:r>
              <a:rPr lang="en-US" sz="6000" dirty="0">
                <a:solidFill>
                  <a:schemeClr val="accent1"/>
                </a:solidFill>
              </a:rPr>
              <a:t>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B6A7B-5EDE-A340-A2CD-AB6390E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015079-4FE6-2E44-BCC5-A7B437E62522}"/>
              </a:ext>
            </a:extLst>
          </p:cNvPr>
          <p:cNvSpPr/>
          <p:nvPr/>
        </p:nvSpPr>
        <p:spPr>
          <a:xfrm>
            <a:off x="871301" y="6558776"/>
            <a:ext cx="7401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http://jalammar.github.io/illustrated-transformer/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A23535-BD16-FE48-A205-B0F53CCA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11" y="1699686"/>
            <a:ext cx="5103837" cy="48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85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282727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7459537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282727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4931431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1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 Quick 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684779" y="6542011"/>
            <a:ext cx="743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https://colab.research.google.com/github/tensorflow/docs/blob/master/site/en/tutorials/quickstart/beginner.ipynb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B0EE5-093D-7648-AD4D-C1BD2C74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8" y="1417638"/>
            <a:ext cx="8686800" cy="496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F10A5-3B65-6546-B3B4-7BC71CFD3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48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23534678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Illustrated BERT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7926D-93B4-6048-8329-8913F2F5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38" y="1417638"/>
            <a:ext cx="8674100" cy="47719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3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007092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Classification Input Output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2A6D5-63FD-7241-9C00-050E6D58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841500"/>
            <a:ext cx="8559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308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Encoder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5A5A4-B8A4-9540-8605-C828A06A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417639"/>
            <a:ext cx="9055100" cy="49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366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45DA-C080-3546-B48A-9D0984B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D2D5F-8FF5-464F-8A11-1170424A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1131-7F6B-5243-809E-7AA79204D3D5}"/>
              </a:ext>
            </a:extLst>
          </p:cNvPr>
          <p:cNvSpPr/>
          <p:nvPr/>
        </p:nvSpPr>
        <p:spPr>
          <a:xfrm>
            <a:off x="883690" y="6396335"/>
            <a:ext cx="740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Source: Jay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Alammar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ELMo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</a:rPr>
              <a:t>, and co. (How NLP Cracked Transfer Learning), 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-120"/>
                <a:hlinkClick r:id="rId2"/>
              </a:rPr>
              <a:t>http://jalammar.github.io/illustrated-bert/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A468-7E27-1541-8D91-C841AA51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295500"/>
            <a:ext cx="9105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55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8234695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3276600" y="4005263"/>
            <a:ext cx="547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1704975" y="42211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3379788" y="2535238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3386138" y="3357563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3379788" y="4652963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815694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7313" y="6581775"/>
            <a:ext cx="31781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30289454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3276600" y="4005263"/>
            <a:ext cx="547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1704975" y="42211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3379788" y="2535238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3386138" y="3357563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3379788" y="4652963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4427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4356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quation" r:id="rId5" imgW="1054100" imgH="203200" progId="Equation.3">
                  <p:embed/>
                </p:oleObj>
              </mc:Choice>
              <mc:Fallback>
                <p:oleObj name="Equation" r:id="rId5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4716463" y="5013325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54180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3335338" y="4695825"/>
            <a:ext cx="66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684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2758480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BA261-46F5-B648-9FEF-D51A3DC3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1" y="1417638"/>
            <a:ext cx="8747315" cy="4967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23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1791946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180371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8313" y="383698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8313" y="502443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979613" y="4352925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79613" y="5516563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79613" y="3189288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851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0825" y="1412875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1187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1187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1187450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1187450" y="5384800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1187450" y="4197350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1187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7451725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7451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7451725" y="3573463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6804025" y="1412875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3486150" y="1412875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291623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1623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1623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51275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51275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51275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787900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87900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787900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24525" y="4376738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24525" y="5541963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724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3258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3258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73258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2843213" y="2349500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39993114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71775" y="3213100"/>
            <a:ext cx="13827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3644900" y="2420938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6372225" y="3500438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76825" y="3357563"/>
            <a:ext cx="1381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267830779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CD5A17-1543-D74E-A123-8203FCE480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5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60436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9" name="TextBox 209"/>
          <p:cNvSpPr txBox="1">
            <a:spLocks noChangeArrowheads="1"/>
          </p:cNvSpPr>
          <p:nvPr/>
        </p:nvSpPr>
        <p:spPr bwMode="auto">
          <a:xfrm>
            <a:off x="7615238" y="4479925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Score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2" name="TextBox 216"/>
          <p:cNvSpPr txBox="1">
            <a:spLocks noChangeArrowheads="1"/>
          </p:cNvSpPr>
          <p:nvPr/>
        </p:nvSpPr>
        <p:spPr bwMode="auto">
          <a:xfrm>
            <a:off x="468313" y="3789363"/>
            <a:ext cx="100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Sleep</a:t>
            </a:r>
          </a:p>
        </p:txBody>
      </p:sp>
      <p:sp>
        <p:nvSpPr>
          <p:cNvPr id="60443" name="TextBox 29"/>
          <p:cNvSpPr txBox="1">
            <a:spLocks noChangeArrowheads="1"/>
          </p:cNvSpPr>
          <p:nvPr/>
        </p:nvSpPr>
        <p:spPr bwMode="auto">
          <a:xfrm>
            <a:off x="539750" y="5013325"/>
            <a:ext cx="100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13547618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11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11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511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348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48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348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164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164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348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364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364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364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5364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611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3779838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1943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3779838" y="38100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1943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1943100" y="3657600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1943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1943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1943100" y="4329113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1943100" y="3141663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1943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1943100" y="4973638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1943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3779838" y="4973638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3779838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1943100" y="3810000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1943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3779838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3779838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3779838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3779838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3779838" y="2492375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3779838" y="2646363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3779838" y="36576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3779838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3779838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3779838" y="2492375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5795963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5795963" y="4821238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5795963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5795963" y="3657600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5795963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5795963" y="3657600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5795963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5795963" y="3833813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6948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3492500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7152393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82849531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52490B-6C98-6C4E-99C4-9455A496F46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2205038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4750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4075" y="42211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513" y="53006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763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619250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4500563" y="620713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6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2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7785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1548156-0E96-AC45-B7C1-42B1C37188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2205038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4750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4075" y="42211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513" y="53006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763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619250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4500563" y="620713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6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2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0" y="3141663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Training </a:t>
            </a: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12700" y="5445125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270990819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20888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</a:rPr>
              <a:t>Y</a:t>
            </a:r>
            <a:r>
              <a:rPr lang="en-US" sz="9600" b="1" dirty="0"/>
              <a:t> = </a:t>
            </a:r>
            <a:r>
              <a:rPr lang="en-US" sz="9600" b="1" dirty="0">
                <a:solidFill>
                  <a:srgbClr val="FF0000"/>
                </a:solidFill>
              </a:rPr>
              <a:t>W</a:t>
            </a:r>
            <a:r>
              <a:rPr lang="en-US" sz="9600" b="1" dirty="0"/>
              <a:t> 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b="1" dirty="0"/>
              <a:t> + </a:t>
            </a:r>
            <a:r>
              <a:rPr lang="en-US" sz="9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159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1718516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Image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9D19-E33A-204E-9EC8-0A47A458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39" y="1528816"/>
            <a:ext cx="5859122" cy="48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E56A-E3E0-4A41-91AD-1A78CF56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4529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20888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</a:rPr>
              <a:t>Y</a:t>
            </a:r>
            <a:r>
              <a:rPr lang="en-US" sz="9600" b="1" dirty="0"/>
              <a:t> = </a:t>
            </a:r>
            <a:r>
              <a:rPr lang="en-US" sz="9600" b="1" dirty="0">
                <a:solidFill>
                  <a:srgbClr val="FF0000"/>
                </a:solidFill>
              </a:rPr>
              <a:t>W</a:t>
            </a:r>
            <a:r>
              <a:rPr lang="en-US" sz="9600" b="1" dirty="0"/>
              <a:t> 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b="1" dirty="0"/>
              <a:t> + </a:t>
            </a:r>
            <a:r>
              <a:rPr lang="en-US" sz="9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160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71385" y="4570164"/>
            <a:ext cx="1658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7237" y="45405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7674" y="1541059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6482" y="154105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1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56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67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975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86835" y="5394157"/>
            <a:ext cx="190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211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6591780" y="5125322"/>
            <a:ext cx="383695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3286152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161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6720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162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6679" y="5508761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19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08938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163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6679" y="5508761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6717" y="67409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67409"/>
                <a:ext cx="8490353" cy="685701"/>
              </a:xfrm>
              <a:prstGeom prst="rect">
                <a:avLst/>
              </a:prstGeom>
              <a:blipFill rotWithShape="0">
                <a:blip r:embed="rId3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6717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815210"/>
                <a:ext cx="8490353" cy="695960"/>
              </a:xfrm>
              <a:prstGeom prst="rect">
                <a:avLst/>
              </a:prstGeom>
              <a:blipFill rotWithShape="0">
                <a:blip r:embed="rId4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26717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1483492"/>
                <a:ext cx="8490353" cy="695960"/>
              </a:xfrm>
              <a:prstGeom prst="rect">
                <a:avLst/>
              </a:prstGeom>
              <a:blipFill rotWithShape="0">
                <a:blip r:embed="rId5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93688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265305517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58316113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4178672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4156270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501008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501008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0392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140968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140968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21815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3472311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2852936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2411596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068960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068960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981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15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TF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929390" y="6514036"/>
            <a:ext cx="728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https://www.tensorflow.org/tutorials/keras/text_classification_with_hub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4D6AB-D20F-C74D-80B9-F8410E42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718"/>
            <a:ext cx="9144000" cy="51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9645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170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3347864" y="6597352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255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66827" y="1447118"/>
            <a:ext cx="24160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703777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8354" y="1492260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2704" y="1475932"/>
            <a:ext cx="1178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83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280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44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09014" y="5868561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18318" y="5832707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23928" y="5868561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303829821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80519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638767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0247703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03166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1997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97102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512" y="1354369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139682768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07950" y="1844675"/>
            <a:ext cx="8964613" cy="4105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41156713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3335338" y="4695825"/>
            <a:ext cx="66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684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246520842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3249613" y="4695825"/>
            <a:ext cx="839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727075" y="4445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684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3276600" y="2205038"/>
            <a:ext cx="941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3254375" y="3182938"/>
            <a:ext cx="839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3327400" y="5013325"/>
            <a:ext cx="66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348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419475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500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684213" y="1336675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2601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179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75657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75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3764126" y="609329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611560" y="3212976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1851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36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220072" y="3140969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83282" y="4306007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6015" y="4885709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213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4519659" y="3147678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6059864" y="3332343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2815883" y="4488656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792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25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Pre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66F19-C334-6E4E-813E-D4AAD790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818"/>
            <a:ext cx="9144000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7765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91559200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3" y="150750"/>
            <a:ext cx="871296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5127" y="638132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3764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01216" y="6351711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073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6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4084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347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4570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07950" y="1844675"/>
            <a:ext cx="8964613" cy="4105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7073942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Financial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922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60" y="1072927"/>
            <a:ext cx="7746879" cy="56759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C6B122-E6BC-B941-849B-1B9B4C2B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6797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Time Series Data</a:t>
            </a:r>
          </a:p>
        </p:txBody>
      </p:sp>
    </p:spTree>
    <p:extLst>
      <p:ext uri="{BB962C8B-B14F-4D97-AF65-F5344CB8AC3E}">
        <p14:creationId xmlns:p14="http://schemas.microsoft.com/office/powerpoint/2010/main" val="149728783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7041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505921" y="3632877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94769" y="1270501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453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19872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7439873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3423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4682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2165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907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5940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7402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095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55320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10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TensorFlow</a:t>
            </a:r>
            <a:endParaRPr lang="en-US" altLang="en-US" sz="12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0972C18-9A58-7347-ABF0-06D361EFC0E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9172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9810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Deep Learning Software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179512" y="1052513"/>
            <a:ext cx="8784976" cy="5400675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</a:p>
          <a:p>
            <a:pPr lvl="1"/>
            <a:r>
              <a:rPr lang="en-US" altLang="en-US" sz="3000" dirty="0">
                <a:latin typeface="Calibri" charset="0"/>
                <a:ea typeface="標楷體" charset="-120"/>
              </a:rPr>
              <a:t>TensorFlow™ is an open source software library for high performance numerical computation. </a:t>
            </a:r>
          </a:p>
          <a:p>
            <a:r>
              <a:rPr lang="en-US" altLang="en-US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endParaRPr lang="en-US" altLang="en-US" dirty="0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en-US" sz="3000" dirty="0">
                <a:latin typeface="Calibri" charset="0"/>
                <a:ea typeface="標楷體" charset="-120"/>
              </a:rPr>
              <a:t>Deep Learning library for </a:t>
            </a:r>
            <a:r>
              <a:rPr lang="en-US" altLang="en-US" sz="3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en-US" sz="3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CNTK</a:t>
            </a:r>
          </a:p>
          <a:p>
            <a:r>
              <a:rPr lang="en-US" altLang="en-US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PyTorch</a:t>
            </a:r>
            <a:endParaRPr lang="en-US" altLang="en-US" dirty="0">
              <a:solidFill>
                <a:srgbClr val="C0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en-US" sz="3000" dirty="0">
                <a:latin typeface="Calibri" charset="0"/>
                <a:ea typeface="標楷體" charset="-120"/>
              </a:rPr>
              <a:t>An open source deep learning platform that provides a seamless path from research prototyping to production deployment.</a:t>
            </a:r>
          </a:p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CNTK</a:t>
            </a:r>
          </a:p>
          <a:p>
            <a:pPr lvl="1"/>
            <a:r>
              <a:rPr lang="en-US" altLang="en-US" dirty="0">
                <a:latin typeface="Calibri" charset="0"/>
                <a:ea typeface="標楷體" charset="-120"/>
              </a:rPr>
              <a:t>Computational Network Toolkit by Microsoft Research</a:t>
            </a:r>
          </a:p>
          <a:p>
            <a:endParaRPr lang="en-US" altLang="en-US" sz="3000" dirty="0">
              <a:latin typeface="Calibri" charset="0"/>
              <a:ea typeface="標楷體" charset="-120"/>
            </a:endParaRPr>
          </a:p>
          <a:p>
            <a:endParaRPr lang="en-US" altLang="en-US" sz="3000" dirty="0"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4E7B2B4-7113-184D-A4CB-AB19BC9AAB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0338" y="6564313"/>
            <a:ext cx="33496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deeplearning.net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software_links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6472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A12A1-6339-F948-A101-F7B855E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A6FC2-20A4-7A46-B407-2205229E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668"/>
            <a:ext cx="9144000" cy="51512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65051E-0BE7-694F-B4C1-AF34FDBF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357D5-EB3C-C446-A7A8-807751DD21A7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https://www.tensorflow.org/tutorials/keras/regression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34578-F481-D849-8353-0DBF2952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2434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31619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tf.keras</a:t>
            </a:r>
            <a:br>
              <a:rPr lang="en-US" altLang="zh-TW" sz="8800" dirty="0">
                <a:solidFill>
                  <a:srgbClr val="FF0000"/>
                </a:solidFill>
              </a:rPr>
            </a:br>
            <a:r>
              <a:rPr lang="en-US" altLang="zh-TW" sz="8800" dirty="0" err="1">
                <a:solidFill>
                  <a:srgbClr val="FF0000"/>
                </a:solidFill>
              </a:rPr>
              <a:t>Keras</a:t>
            </a:r>
            <a:r>
              <a:rPr lang="en-US" altLang="zh-TW" sz="8800" dirty="0"/>
              <a:t>: </a:t>
            </a:r>
            <a:br>
              <a:rPr lang="en-US" altLang="zh-TW" sz="8800" dirty="0"/>
            </a:br>
            <a:r>
              <a:rPr lang="en-US" altLang="zh-TW" sz="8800" dirty="0">
                <a:solidFill>
                  <a:schemeClr val="accent1"/>
                </a:solidFill>
              </a:rPr>
              <a:t>High-level API for </a:t>
            </a:r>
            <a:r>
              <a:rPr lang="en-US" altLang="zh-TW" sz="8800" dirty="0">
                <a:solidFill>
                  <a:srgbClr val="FF0000"/>
                </a:solidFill>
              </a:rPr>
              <a:t>TensorFlow</a:t>
            </a:r>
            <a:r>
              <a:rPr lang="en-US" altLang="zh-TW" sz="8800" dirty="0"/>
              <a:t> 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9812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>
            <a:noAutofit/>
          </a:bodyPr>
          <a:lstStyle/>
          <a:p>
            <a:r>
              <a:rPr lang="en-US" altLang="en-US" sz="7200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Keras</a:t>
            </a:r>
            <a:endParaRPr lang="en-US" altLang="en-US" sz="7200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0238083-7BCB-654E-A567-DCB517FC8DB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4" name="Rectangle 5"/>
          <p:cNvSpPr>
            <a:spLocks noChangeArrowheads="1"/>
          </p:cNvSpPr>
          <p:nvPr/>
        </p:nvSpPr>
        <p:spPr bwMode="auto">
          <a:xfrm>
            <a:off x="3748882" y="6488113"/>
            <a:ext cx="164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http://keras.io/</a:t>
            </a:r>
            <a:endParaRPr lang="en-US" alt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0D8A3-B61B-CD4B-834B-513F4C44E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440"/>
            <a:ext cx="9144000" cy="53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46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>
                <a:solidFill>
                  <a:schemeClr val="accent1"/>
                </a:solidFill>
              </a:rPr>
              <a:t>PyTorch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547060" y="647973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http://pytorch.org/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39CAE-26CC-D149-A540-F561C5BE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474"/>
            <a:ext cx="9144000" cy="48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740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861048"/>
            <a:ext cx="7643192" cy="2304256"/>
          </a:xfrm>
          <a:solidFill>
            <a:srgbClr val="C000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16000">
                <a:solidFill>
                  <a:schemeClr val="bg1"/>
                </a:solidFill>
              </a:rPr>
              <a:t>Keras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193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548680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51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Keras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Keras</a:t>
            </a:r>
            <a:r>
              <a:rPr lang="en-US" dirty="0"/>
              <a:t> is a </a:t>
            </a:r>
            <a:r>
              <a:rPr lang="en-US" dirty="0">
                <a:solidFill>
                  <a:srgbClr val="C00000"/>
                </a:solidFill>
              </a:rPr>
              <a:t>high-level neural networks </a:t>
            </a:r>
            <a:r>
              <a:rPr lang="en-US" dirty="0">
                <a:solidFill>
                  <a:srgbClr val="FF0000"/>
                </a:solidFill>
              </a:rPr>
              <a:t>API</a:t>
            </a:r>
          </a:p>
          <a:p>
            <a:r>
              <a:rPr lang="en-US" dirty="0"/>
              <a:t>Written in Python and capable of running on top of </a:t>
            </a:r>
            <a:r>
              <a:rPr lang="en-US" dirty="0" err="1">
                <a:solidFill>
                  <a:srgbClr val="FF0000"/>
                </a:solidFill>
              </a:rPr>
              <a:t>TensorFlow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CNTK</a:t>
            </a:r>
            <a:r>
              <a:rPr lang="en-US" dirty="0"/>
              <a:t>, or </a:t>
            </a:r>
            <a:r>
              <a:rPr lang="en-US" dirty="0" err="1">
                <a:solidFill>
                  <a:srgbClr val="FF0000"/>
                </a:solidFill>
              </a:rPr>
              <a:t>Theano</a:t>
            </a:r>
            <a:r>
              <a:rPr lang="en-US" dirty="0"/>
              <a:t>. </a:t>
            </a:r>
          </a:p>
          <a:p>
            <a:r>
              <a:rPr lang="en-US" dirty="0"/>
              <a:t>It was developed with a focus on enabling fast experimentation. </a:t>
            </a:r>
          </a:p>
          <a:p>
            <a:r>
              <a:rPr lang="en-US" dirty="0"/>
              <a:t>Being able to go from idea to result with the least possible delay is key to doing good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194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3810413" y="6611779"/>
            <a:ext cx="15231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969696"/>
                </a:solidFill>
              </a:rPr>
              <a:t>Source: https://</a:t>
            </a:r>
            <a:r>
              <a:rPr lang="en-US" sz="1000" dirty="0" err="1">
                <a:solidFill>
                  <a:srgbClr val="969696"/>
                </a:solidFill>
              </a:rPr>
              <a:t>keras.io</a:t>
            </a:r>
            <a:r>
              <a:rPr lang="en-US" sz="1000" dirty="0">
                <a:solidFill>
                  <a:srgbClr val="969696"/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74638"/>
            <a:ext cx="968896" cy="9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037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FCE5EE4-B895-4746-B11C-2DE6113301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3501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132138" y="6611938"/>
            <a:ext cx="2916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BFBFBF"/>
                </a:solidFill>
              </a:rPr>
              <a:t>Source: https://github.com/tensorflow/tensorflow</a:t>
            </a:r>
          </a:p>
        </p:txBody>
      </p:sp>
    </p:spTree>
    <p:extLst>
      <p:ext uri="{BB962C8B-B14F-4D97-AF65-F5344CB8AC3E}">
        <p14:creationId xmlns:p14="http://schemas.microsoft.com/office/powerpoint/2010/main" val="382629026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76" y="184698"/>
            <a:ext cx="8229600" cy="9681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2AE2F-9A08-8C46-99B9-A64467C4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56" y="1242787"/>
            <a:ext cx="8686800" cy="4868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4B5AFC-0523-9E42-ADE7-4226BB674CF1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780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BA79-DB90-6246-8E2D-65F7AE20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3AC8-5C58-D346-BB6B-925352A6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end-to-end open source </a:t>
            </a:r>
            <a:r>
              <a:rPr lang="en-US" dirty="0">
                <a:solidFill>
                  <a:schemeClr val="accent1"/>
                </a:solidFill>
              </a:rPr>
              <a:t>machine learning platform</a:t>
            </a:r>
            <a:r>
              <a:rPr lang="en-US" dirty="0"/>
              <a:t>.</a:t>
            </a:r>
          </a:p>
          <a:p>
            <a:r>
              <a:rPr lang="en-US" dirty="0"/>
              <a:t>The core open source library to help you develop and train ML models. </a:t>
            </a:r>
          </a:p>
          <a:p>
            <a:r>
              <a:rPr lang="en-US" dirty="0"/>
              <a:t>Get started quickly by running </a:t>
            </a:r>
            <a:r>
              <a:rPr lang="en-US" dirty="0" err="1"/>
              <a:t>Colab</a:t>
            </a:r>
            <a:r>
              <a:rPr lang="en-US" dirty="0"/>
              <a:t> notebooks directly in your browser.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D30B-1A33-6741-B35C-CE9E2880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CC8-2A25-FA4A-9598-7AEA33CF5BFC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264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78" y="827125"/>
            <a:ext cx="6851442" cy="5573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2288728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5068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 Quick 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684779" y="6542011"/>
            <a:ext cx="743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https://colab.research.google.com/github/tensorflow/docs/blob/master/site/en/tutorials/quickstart/beginner.ipynb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B0EE5-093D-7648-AD4D-C1BD2C74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8" y="1417638"/>
            <a:ext cx="8686800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2019/09/10   Course Orientation on AI in Finance Big Data </a:t>
            </a:r>
            <a:br>
              <a:rPr lang="en-US" sz="2400" dirty="0"/>
            </a:br>
            <a:r>
              <a:rPr lang="en-US" sz="2400" dirty="0"/>
              <a:t>                              Analytics</a:t>
            </a:r>
          </a:p>
          <a:p>
            <a:pPr marL="0" indent="0">
              <a:buNone/>
            </a:pPr>
            <a:r>
              <a:rPr lang="en-US" sz="2400" dirty="0"/>
              <a:t>2   2019/09/17   AI in FinTech: Financial Services Innovation </a:t>
            </a:r>
            <a:br>
              <a:rPr lang="en-US" sz="2400" dirty="0"/>
            </a:br>
            <a:r>
              <a:rPr lang="en-US" sz="2400" dirty="0"/>
              <a:t>                              and Application</a:t>
            </a:r>
          </a:p>
          <a:p>
            <a:pPr marL="0" indent="0">
              <a:buNone/>
            </a:pPr>
            <a:r>
              <a:rPr lang="en-US" sz="2400" dirty="0"/>
              <a:t>3   2019/09/24   ABC: AI, Big Data, Cloud Computing</a:t>
            </a:r>
          </a:p>
          <a:p>
            <a:pPr marL="0" indent="0">
              <a:buNone/>
            </a:pPr>
            <a:r>
              <a:rPr lang="en-US" sz="2400" dirty="0"/>
              <a:t>4   2019/10/01   Business Models of Fintech</a:t>
            </a:r>
          </a:p>
          <a:p>
            <a:pPr marL="0" indent="0">
              <a:buNone/>
            </a:pPr>
            <a:r>
              <a:rPr lang="en-US" sz="2400" dirty="0"/>
              <a:t>5   2019/10/08   Event Studies in Finance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6   2019/10/15   Case Study on AI in Finance Big Data Analytics I</a:t>
            </a:r>
          </a:p>
          <a:p>
            <a:pPr marL="0" indent="0">
              <a:buNone/>
            </a:pPr>
            <a:r>
              <a:rPr lang="en-US" sz="2400" dirty="0"/>
              <a:t>7   2019/10/22   Foundations of AI in Finance Big Data Analytics </a:t>
            </a:r>
            <a:br>
              <a:rPr lang="en-US" sz="2400" dirty="0"/>
            </a:br>
            <a:r>
              <a:rPr lang="en-US" sz="2400" dirty="0"/>
              <a:t>                              with Python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8   2019/10/29   Case Study on Financial Industry Practice I</a:t>
            </a:r>
          </a:p>
          <a:p>
            <a:pPr marL="0" indent="0">
              <a:buNone/>
            </a:pPr>
            <a:r>
              <a:rPr lang="en-US" sz="2400" dirty="0"/>
              <a:t>9   2019/11/05   Quantitative Investing with Pandas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8275-46F4-0B4A-AFB1-21E848057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9" y="1462608"/>
            <a:ext cx="8757560" cy="4804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3FDA5F-AA9C-BC41-81A9-D53D3161D0B1}"/>
              </a:ext>
            </a:extLst>
          </p:cNvPr>
          <p:cNvSpPr/>
          <p:nvPr/>
        </p:nvSpPr>
        <p:spPr>
          <a:xfrm>
            <a:off x="1026825" y="6466443"/>
            <a:ext cx="674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https://www.tensorflow.org/tutorials/structured_data/time_series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5783A-B202-534C-A564-2E094C32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47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684779" y="6542011"/>
            <a:ext cx="743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https://colab.research.google.com/github/tensorflow/docs/blob/master/site/en/tutorials/quickstart/beginner.ipynb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8275-46F4-0B4A-AFB1-21E84805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19" y="1417638"/>
            <a:ext cx="8757560" cy="48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996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68313" y="30163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43213" y="6488113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61698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en-US" sz="7200">
                <a:solidFill>
                  <a:srgbClr val="FF0000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is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Open Source 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Software Library </a:t>
            </a:r>
            <a:b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FF0000"/>
                </a:solidFill>
                <a:latin typeface="Calibri" charset="0"/>
                <a:ea typeface="標楷體" charset="-120"/>
              </a:rPr>
              <a:t>Machine Intelligence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E94FAD3-8F52-3B43-9610-CF4D86F3E32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9113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</a:t>
            </a:r>
            <a:r>
              <a:rPr lang="en-US" altLang="en-US" sz="1800" dirty="0">
                <a:hlinkClick r:id="rId3"/>
              </a:rPr>
              <a:t>www.tensorflow.org/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3270921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203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9113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91992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5919827" y="492783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4830872" y="1700808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5087869" y="3082185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2915639" y="4869160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8676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2915816" y="4894112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5000346" y="3068960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7313837" y="3068960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420008" y="369673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405132" y="1639252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436839" y="3206922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347969" y="5112544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6690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altLang="en-US" sz="12000" dirty="0" err="1">
                <a:solidFill>
                  <a:srgbClr val="C00000"/>
                </a:solidFill>
                <a:latin typeface="Calibri" charset="0"/>
                <a:ea typeface="標楷體" charset="-120"/>
                <a:cs typeface="標楷體" charset="-120"/>
              </a:rPr>
              <a:t>TensorFlow</a:t>
            </a:r>
            <a:endParaRPr lang="en-US" altLang="en-US" sz="12000" dirty="0">
              <a:solidFill>
                <a:srgbClr val="C00000"/>
              </a:solidFill>
              <a:latin typeface="Calibri" charset="0"/>
              <a:ea typeface="標楷體" charset="-120"/>
              <a:cs typeface="標楷體" charset="-120"/>
            </a:endParaRPr>
          </a:p>
        </p:txBody>
      </p:sp>
      <p:sp>
        <p:nvSpPr>
          <p:cNvPr id="167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  <a:cs typeface="新細明體" charset="-120"/>
              </a:defRPr>
            </a:lvl9pPr>
          </a:lstStyle>
          <a:p>
            <a:fld id="{932CA813-3D2C-704A-807B-FC9CBC68C26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/>
              <a:t>205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7946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TensorBoard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A71F587-15C3-2F47-AD36-E9CABEAE57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13"/>
            <a:ext cx="9144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1116013" y="6608763"/>
            <a:ext cx="685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hlinkClick r:id="rId3"/>
              </a:rPr>
              <a:t>https://www.tensorflow.org/tensorboard/index.html#graphs</a:t>
            </a:r>
            <a:endParaRPr lang="en-US" altLang="en-US" sz="1200" dirty="0"/>
          </a:p>
        </p:txBody>
      </p:sp>
      <p:pic>
        <p:nvPicPr>
          <p:cNvPr id="358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4252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</a:rPr>
              <a:t>Deep Learning for Financial 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Time Series Forecasting 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12855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Deep Learning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for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Financial Market Prediction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Stock Market Prediction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 Stock Price Prediction 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Time Series </a:t>
            </a:r>
            <a:r>
              <a:rPr lang="en-US" sz="5400" dirty="0">
                <a:solidFill>
                  <a:schemeClr val="accent1"/>
                </a:solidFill>
              </a:rPr>
              <a:t>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16162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1922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Time Series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432864" y="6597992"/>
            <a:ext cx="616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5" y="1380051"/>
            <a:ext cx="6951615" cy="51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2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1922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Time Series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432864" y="6597992"/>
            <a:ext cx="6160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5" y="1380051"/>
            <a:ext cx="6951615" cy="512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243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7041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505921" y="3632877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94769" y="1270501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453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19872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7439873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3423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4682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2165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907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5940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7402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180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211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596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7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26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573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02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26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13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2303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4010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5716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7423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21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51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07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1226603" y="4453777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888809" y="4450614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4640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6346897" y="4453777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8053661" y="4453777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1226603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2933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4622689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6346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8053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185667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356343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5270202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6976967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89374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5303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1985526" y="2543505"/>
            <a:ext cx="32099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24085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85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05492" y="1845121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5445032" y="1841384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4913168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4EA-1DC7-8740-A008-88F2FCF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Learning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465-8432-5044-83BD-A4DFCD9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9A906-5C69-1C4A-8B53-1C1948F29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43"/>
          <a:stretch/>
        </p:blipFill>
        <p:spPr>
          <a:xfrm>
            <a:off x="1771656" y="1639963"/>
            <a:ext cx="5472113" cy="4769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E0144D-F064-EE4B-8C17-E3081A4BEDF5}"/>
              </a:ext>
            </a:extLst>
          </p:cNvPr>
          <p:cNvSpPr/>
          <p:nvPr/>
        </p:nvSpPr>
        <p:spPr>
          <a:xfrm>
            <a:off x="1014413" y="6606257"/>
            <a:ext cx="7358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/how-to-develop-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lstm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-models-for-time-series-forecasting/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EA218B-F2AD-4C46-9315-E9F7441C272E}"/>
              </a:ext>
            </a:extLst>
          </p:cNvPr>
          <p:cNvSpPr/>
          <p:nvPr/>
        </p:nvSpPr>
        <p:spPr>
          <a:xfrm>
            <a:off x="107504" y="1221162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https://colab.research.google.com/drive/1aEK0eSev8Q-Y0nNY32geFk7CB8pVgSQM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989358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4EA-1DC7-8740-A008-88F2FCF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Learning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465-8432-5044-83BD-A4DFCD9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0144D-F064-EE4B-8C17-E3081A4BEDF5}"/>
              </a:ext>
            </a:extLst>
          </p:cNvPr>
          <p:cNvSpPr/>
          <p:nvPr/>
        </p:nvSpPr>
        <p:spPr>
          <a:xfrm>
            <a:off x="1014413" y="6606257"/>
            <a:ext cx="7358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/how-to-develop-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lstm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-models-for-time-series-forecasting/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2DD5F-4741-F64E-8877-438CD635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71" y="1519862"/>
            <a:ext cx="9144000" cy="50863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FC00F0-1817-FB4C-B63D-B9F8700C7CA4}"/>
              </a:ext>
            </a:extLst>
          </p:cNvPr>
          <p:cNvSpPr/>
          <p:nvPr/>
        </p:nvSpPr>
        <p:spPr>
          <a:xfrm>
            <a:off x="107504" y="1221162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https://colab.research.google.com/drive/1aEK0eSev8Q-Y0nNY32geFk7CB8pVgSQM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919585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4EA-1DC7-8740-A008-88F2FCF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Learning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465-8432-5044-83BD-A4DFCD9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0144D-F064-EE4B-8C17-E3081A4BEDF5}"/>
              </a:ext>
            </a:extLst>
          </p:cNvPr>
          <p:cNvSpPr/>
          <p:nvPr/>
        </p:nvSpPr>
        <p:spPr>
          <a:xfrm>
            <a:off x="1014413" y="6606257"/>
            <a:ext cx="7358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/how-to-develop-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lstm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-models-for-time-series-forecasting/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592C7-6797-894B-ABB8-2810F5C5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9" y="1592078"/>
            <a:ext cx="8843962" cy="5014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1AD6C-AD77-0540-BD6A-25D9A4709F95}"/>
              </a:ext>
            </a:extLst>
          </p:cNvPr>
          <p:cNvSpPr/>
          <p:nvPr/>
        </p:nvSpPr>
        <p:spPr>
          <a:xfrm>
            <a:off x="107504" y="1221162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https://colab.research.google.com/drive/1aEK0eSev8Q-Y0nNY32geFk7CB8pVgSQM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591711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4EA-1DC7-8740-A008-88F2FCF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Learning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465-8432-5044-83BD-A4DFCD9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8F486-CAC6-8F41-B553-C28D3F54578B}"/>
              </a:ext>
            </a:extLst>
          </p:cNvPr>
          <p:cNvSpPr/>
          <p:nvPr/>
        </p:nvSpPr>
        <p:spPr>
          <a:xfrm>
            <a:off x="107504" y="1221162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https://colab.research.google.com/drive/1aEK0eSev8Q-Y0nNY32geFk7CB8pVgSQM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0144D-F064-EE4B-8C17-E3081A4BEDF5}"/>
              </a:ext>
            </a:extLst>
          </p:cNvPr>
          <p:cNvSpPr/>
          <p:nvPr/>
        </p:nvSpPr>
        <p:spPr>
          <a:xfrm>
            <a:off x="1014413" y="6606257"/>
            <a:ext cx="7358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/how-to-develop-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lstm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-models-for-time-series-forecasting/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4265A-007E-A94D-B8A0-51B43B14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939" y="1589553"/>
            <a:ext cx="5009010" cy="50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024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4EA-1DC7-8740-A008-88F2FCF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Learning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D465-8432-5044-83BD-A4DFCD93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8F486-CAC6-8F41-B553-C28D3F54578B}"/>
              </a:ext>
            </a:extLst>
          </p:cNvPr>
          <p:cNvSpPr/>
          <p:nvPr/>
        </p:nvSpPr>
        <p:spPr>
          <a:xfrm>
            <a:off x="323528" y="1221162"/>
            <a:ext cx="8574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https://colab.research.google.com/drive/1aEK0eSev8Q-Y0nNY32geFk7CB8pVgSQM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0144D-F064-EE4B-8C17-E3081A4BEDF5}"/>
              </a:ext>
            </a:extLst>
          </p:cNvPr>
          <p:cNvSpPr/>
          <p:nvPr/>
        </p:nvSpPr>
        <p:spPr>
          <a:xfrm>
            <a:off x="1014413" y="6606257"/>
            <a:ext cx="7358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/yash-1337/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AAPL_LSTM_Stock_Predictor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AAPL_daily_LSTM_stock_predictor.ipynb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E4DE2-E9E7-8C49-892F-2EA503293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1947026"/>
            <a:ext cx="8726759" cy="43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986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682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107504" y="12287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5108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04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07504" y="1141341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585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7041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505921" y="3632877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94769" y="1270501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453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19872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7439873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3423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4682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2165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907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5940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7402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471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14"/>
            <a:ext cx="8229600" cy="1179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Predict House Prices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3F92E-A0CD-C14A-8D47-C5A45FD4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611"/>
            <a:ext cx="9144000" cy="5106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4AA8B-B2BE-CC43-907D-A86189093CD0}"/>
              </a:ext>
            </a:extLst>
          </p:cNvPr>
          <p:cNvSpPr/>
          <p:nvPr/>
        </p:nvSpPr>
        <p:spPr>
          <a:xfrm>
            <a:off x="186744" y="1163158"/>
            <a:ext cx="877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https://colab.research.google.com/drive/1v4c8ZHTnRtgd2_25K_AURjR6SCVBRdlj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AF4B7-337F-5B4F-B33F-9D83C6175316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https://colab.research.google.com/github/tensorflow/docs/blob/master/site/en/tutorials/keras/basic_regression.ipynb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8837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DD431-F153-F444-9C46-2883ACDB6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686"/>
            <a:ext cx="9144000" cy="51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27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1693-8CD0-A240-9DD6-611A9C50C3C4}"/>
              </a:ext>
            </a:extLst>
          </p:cNvPr>
          <p:cNvSpPr/>
          <p:nvPr/>
        </p:nvSpPr>
        <p:spPr>
          <a:xfrm>
            <a:off x="107504" y="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0C7E1-3895-6F4F-87F2-73FAB47A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32" y="430549"/>
            <a:ext cx="8473440" cy="61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3146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2C7D-DF1C-B044-A3DA-586A02A8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497"/>
            <a:ext cx="8229600" cy="250842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np.where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&gt;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12000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 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D89A6-9B02-C54F-AE7D-6CDF0D56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3BAD2-B712-BE4F-A0CD-0D80871D3BB1}"/>
              </a:ext>
            </a:extLst>
          </p:cNvPr>
          <p:cNvSpPr/>
          <p:nvPr/>
        </p:nvSpPr>
        <p:spPr>
          <a:xfrm>
            <a:off x="18985" y="2857785"/>
            <a:ext cx="9106029" cy="3108960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 simple moving averages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#5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#20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#60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np.where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&gt;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12000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pd.DataFrame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({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]})</a:t>
            </a:r>
            <a:endParaRPr lang="en-US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6853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F8ED1-34CA-9D45-8C73-A5FDF031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2B90E-3F49-FF4B-8309-EA00784E7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3" y="1296633"/>
            <a:ext cx="8410097" cy="522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BA0640-0EC9-FF46-86AC-B864650B2488}"/>
              </a:ext>
            </a:extLst>
          </p:cNvPr>
          <p:cNvSpPr/>
          <p:nvPr/>
        </p:nvSpPr>
        <p:spPr>
          <a:xfrm>
            <a:off x="467528" y="530096"/>
            <a:ext cx="8363272" cy="73866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df2.plot(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figsize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 legend=</a:t>
            </a:r>
            <a:r>
              <a:rPr lang="en-US" b="1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title=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'AAPL’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secondary_y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).legend(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bbox_to_anchor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en-US" sz="2400" b="1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FC2DF-D2B9-6041-A87E-CF34FC8732C5}"/>
              </a:ext>
            </a:extLst>
          </p:cNvPr>
          <p:cNvSpPr/>
          <p:nvPr/>
        </p:nvSpPr>
        <p:spPr>
          <a:xfrm>
            <a:off x="107504" y="0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4111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2C7D-DF1C-B044-A3DA-586A02A8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497"/>
            <a:ext cx="8229600" cy="250842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np.where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&gt;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'MA60’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 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D89A6-9B02-C54F-AE7D-6CDF0D56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3BAD2-B712-BE4F-A0CD-0D80871D3BB1}"/>
              </a:ext>
            </a:extLst>
          </p:cNvPr>
          <p:cNvSpPr/>
          <p:nvPr/>
        </p:nvSpPr>
        <p:spPr>
          <a:xfrm>
            <a:off x="18985" y="2857785"/>
            <a:ext cx="9106029" cy="3046988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 simple moving averages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#5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#20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].rolling(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).mean() 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#60 days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np.where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&gt;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'MA60’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 </a:t>
            </a:r>
            <a:r>
              <a:rPr lang="en-US" b="1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 =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pd.DataFrame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({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b="1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'MA05'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'MA20'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'MA60'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], 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'Positions'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'Positions’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]})</a:t>
            </a:r>
          </a:p>
          <a:p>
            <a:endParaRPr lang="en-US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6751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51" y="1556792"/>
            <a:ext cx="3554105" cy="4657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FCE36-1C4A-5646-A2A2-E021192D1322}"/>
              </a:ext>
            </a:extLst>
          </p:cNvPr>
          <p:cNvSpPr/>
          <p:nvPr/>
        </p:nvSpPr>
        <p:spPr>
          <a:xfrm>
            <a:off x="2881468" y="6236925"/>
            <a:ext cx="378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https://github.com/yhilpisch/py4fi2nd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2149510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0105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2E0EB-C712-8845-91E2-1AFCAC01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9C554-588B-1B43-A935-B0C14CA44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6" y="1072705"/>
            <a:ext cx="7815943" cy="54636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CE76C2-4743-1144-BE88-AFF0718F379B}"/>
              </a:ext>
            </a:extLst>
          </p:cNvPr>
          <p:cNvSpPr/>
          <p:nvPr/>
        </p:nvSpPr>
        <p:spPr>
          <a:xfrm>
            <a:off x="2556769" y="6536350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AF4E2A-D518-DF40-BE2C-64177EF7B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70EACB-741A-934C-867E-5BE86B81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640" y="1245778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54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596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7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26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573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02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26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13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2303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4010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5716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7423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21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51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07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1226603" y="4453777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888809" y="4450614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4640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6346897" y="4453777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8053661" y="4453777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1226603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2933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4622689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6346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8053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185667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356343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5270202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6976967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39379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2848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DEF21-465E-0A4A-86EA-61C2C0254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EB3AD-9BFE-D94A-9F60-FCF71433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94" y="1393371"/>
            <a:ext cx="4858497" cy="50952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D98A77-7F78-2A44-903E-D3AC12DC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Stock Market Prediction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23920-4D96-B541-81E1-E7242E11CFC3}"/>
              </a:ext>
            </a:extLst>
          </p:cNvPr>
          <p:cNvSpPr/>
          <p:nvPr/>
        </p:nvSpPr>
        <p:spPr>
          <a:xfrm>
            <a:off x="1719943" y="6488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https://paperswithcode.com/task/stock-market-prediction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6173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8735815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233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Deep Learning for </a:t>
            </a:r>
            <a:br>
              <a:rPr lang="en-US" sz="4400" b="1" dirty="0">
                <a:solidFill>
                  <a:schemeClr val="accent1"/>
                </a:solidFill>
              </a:rPr>
            </a:br>
            <a:r>
              <a:rPr lang="en-US" sz="4400" b="1" dirty="0">
                <a:solidFill>
                  <a:schemeClr val="accent1"/>
                </a:solidFill>
              </a:rPr>
              <a:t>Financial Time Series Forecasting with TensorFlow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Deep Learning 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Financial Time Series Forecasting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TensorFlow</a:t>
            </a:r>
          </a:p>
        </p:txBody>
      </p:sp>
    </p:spTree>
    <p:extLst>
      <p:ext uri="{BB962C8B-B14F-4D97-AF65-F5344CB8AC3E}">
        <p14:creationId xmlns:p14="http://schemas.microsoft.com/office/powerpoint/2010/main" val="133577255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Autofit/>
          </a:bodyPr>
          <a:lstStyle/>
          <a:p>
            <a:r>
              <a:rPr lang="en-US" altLang="zh-TW" sz="1100" dirty="0" err="1"/>
              <a:t>Aurélien</a:t>
            </a:r>
            <a:r>
              <a:rPr lang="en-US" altLang="zh-TW" sz="1100" dirty="0"/>
              <a:t> </a:t>
            </a:r>
            <a:r>
              <a:rPr lang="en-US" altLang="zh-TW" sz="1100" dirty="0" err="1"/>
              <a:t>Géron</a:t>
            </a:r>
            <a:r>
              <a:rPr lang="en-US" altLang="zh-TW" sz="1100" dirty="0"/>
              <a:t> (2019), Hands-On Machine Learning with </a:t>
            </a:r>
            <a:r>
              <a:rPr lang="en-US" altLang="zh-TW" sz="1100" dirty="0" err="1"/>
              <a:t>Scikit</a:t>
            </a:r>
            <a:r>
              <a:rPr lang="en-US" altLang="zh-TW" sz="1100" dirty="0"/>
              <a:t>-Learn, </a:t>
            </a:r>
            <a:r>
              <a:rPr lang="en-US" altLang="zh-TW" sz="1100" dirty="0" err="1"/>
              <a:t>Keras</a:t>
            </a:r>
            <a:r>
              <a:rPr lang="en-US" altLang="zh-TW" sz="1100" dirty="0"/>
              <a:t>, and TensorFlow: Concepts, Tools, and Techniques to Build Intelligent Systems, 2nd Edition, O’Reilly Media, 2019,  </a:t>
            </a:r>
            <a:r>
              <a:rPr lang="en-US" sz="1100" dirty="0">
                <a:hlinkClick r:id="rId2"/>
              </a:rPr>
              <a:t>https://github.com/ageron/handson-ml2</a:t>
            </a:r>
            <a:endParaRPr lang="en-US" altLang="zh-TW" sz="1100" dirty="0"/>
          </a:p>
          <a:p>
            <a:r>
              <a:rPr lang="en-US" altLang="zh-TW" sz="1100" dirty="0"/>
              <a:t>Yves </a:t>
            </a:r>
            <a:r>
              <a:rPr lang="en-US" altLang="zh-TW" sz="1100" dirty="0" err="1"/>
              <a:t>Hilpisch</a:t>
            </a:r>
            <a:r>
              <a:rPr lang="en-US" altLang="zh-TW" sz="1100" dirty="0"/>
              <a:t> (2018), </a:t>
            </a:r>
            <a:r>
              <a:rPr lang="en-US" sz="1100" dirty="0"/>
              <a:t>"</a:t>
            </a:r>
            <a:r>
              <a:rPr lang="en-US" altLang="zh-TW" sz="1100" dirty="0"/>
              <a:t>Python for Finance: Mastering Data-Driven Finance</a:t>
            </a:r>
            <a:r>
              <a:rPr lang="en-US" sz="1100" dirty="0"/>
              <a:t>",</a:t>
            </a:r>
            <a:r>
              <a:rPr lang="zh-TW" altLang="en-US" sz="1100" dirty="0"/>
              <a:t> </a:t>
            </a:r>
            <a:r>
              <a:rPr lang="en-US" altLang="zh-TW" sz="1100" dirty="0"/>
              <a:t>2nd Edition, </a:t>
            </a:r>
            <a:r>
              <a:rPr lang="en-US" sz="1100" dirty="0"/>
              <a:t>O'Reilly Media.</a:t>
            </a:r>
            <a:br>
              <a:rPr lang="en-US" altLang="zh-TW" sz="1100" dirty="0"/>
            </a:br>
            <a:r>
              <a:rPr lang="en-US" sz="1100" dirty="0">
                <a:hlinkClick r:id="rId3"/>
              </a:rPr>
              <a:t>https://github.com/yhilpisch/py4fi2nd</a:t>
            </a:r>
            <a:endParaRPr lang="en-US" sz="1100" dirty="0"/>
          </a:p>
          <a:p>
            <a:r>
              <a:rPr lang="en-US" sz="1100" dirty="0"/>
              <a:t>Wes McKinney (2017), "Python for Data Analysis: Data Wrangling with Pandas, NumPy, and </a:t>
            </a:r>
            <a:r>
              <a:rPr lang="en-US" sz="1100" dirty="0" err="1"/>
              <a:t>IPython</a:t>
            </a:r>
            <a:r>
              <a:rPr lang="en-US" sz="1100" dirty="0"/>
              <a:t>", 2nd Edition, O'Reilly Media.</a:t>
            </a:r>
            <a:br>
              <a:rPr lang="en-US" sz="1100" dirty="0"/>
            </a:br>
            <a:r>
              <a:rPr lang="en-US" sz="1100" dirty="0"/>
              <a:t> </a:t>
            </a:r>
            <a:r>
              <a:rPr lang="en-US" sz="1100" dirty="0">
                <a:hlinkClick r:id="rId4"/>
              </a:rPr>
              <a:t>https://github.com/wesm/pydata-book</a:t>
            </a:r>
            <a:endParaRPr lang="en-US" sz="1100" dirty="0"/>
          </a:p>
          <a:p>
            <a:r>
              <a:rPr lang="en-US" altLang="zh-TW" sz="1100" dirty="0"/>
              <a:t>Ties de </a:t>
            </a:r>
            <a:r>
              <a:rPr lang="en-US" altLang="zh-TW" sz="1100" dirty="0" err="1"/>
              <a:t>Kok</a:t>
            </a:r>
            <a:r>
              <a:rPr lang="en-US" altLang="zh-TW" sz="1100" dirty="0"/>
              <a:t> (2017), Learn Python for Research, </a:t>
            </a:r>
            <a:r>
              <a:rPr lang="en-US" altLang="zh-TW" sz="1100" dirty="0">
                <a:hlinkClick r:id="rId5"/>
              </a:rPr>
              <a:t>https://github.com/TiesdeKok/LearnPythonforResearch</a:t>
            </a:r>
            <a:endParaRPr lang="en-US" sz="1100" dirty="0"/>
          </a:p>
          <a:p>
            <a:r>
              <a:rPr lang="en-US" sz="1100" dirty="0" err="1"/>
              <a:t>Avinash</a:t>
            </a:r>
            <a:r>
              <a:rPr lang="en-US" sz="1100" dirty="0"/>
              <a:t> Jain (2017), Introduction To Python Programming, Udemy,  </a:t>
            </a:r>
            <a:r>
              <a:rPr lang="en-US" sz="1100" dirty="0">
                <a:hlinkClick r:id="rId6"/>
              </a:rPr>
              <a:t>https://www.udemy.com/pythonforbeginnersintro/</a:t>
            </a:r>
            <a:endParaRPr lang="en-US" sz="1100" dirty="0"/>
          </a:p>
          <a:p>
            <a:r>
              <a:rPr lang="en-US" altLang="zh-Hant" sz="11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1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1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100" dirty="0">
                <a:latin typeface="Calibri" charset="0"/>
                <a:ea typeface="標楷體" charset="-120"/>
              </a:rPr>
              <a:t> </a:t>
            </a:r>
            <a:r>
              <a:rPr lang="en-US" altLang="zh-TW" sz="1100" dirty="0">
                <a:latin typeface="Calibri" charset="0"/>
                <a:ea typeface="標楷體" charset="-120"/>
                <a:hlinkClick r:id="rId7"/>
              </a:rPr>
              <a:t>https://www.youtube.com/playlist?list=PL5-da3qGB5ICeMbQuqbbCOQWcS6OYBr5A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100" dirty="0">
                <a:latin typeface="Calibri" charset="0"/>
                <a:ea typeface="標楷體" charset="-120"/>
                <a:hlinkClick r:id="rId8"/>
              </a:rPr>
              <a:t>https://machinelearningmastery.com/machine-learning-in-python-step-by-step/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Jason Brownlee (2018), How to Develop LSTM Models for Time Series Forecasting, </a:t>
            </a:r>
            <a:r>
              <a:rPr lang="en-US" altLang="zh-TW" sz="1100" dirty="0">
                <a:latin typeface="Calibri" charset="0"/>
                <a:ea typeface="標楷體" charset="-120"/>
                <a:hlinkClick r:id="rId9"/>
              </a:rPr>
              <a:t>https://machinelearningmastery.com/how-to-develop-lstm-models-for-time-series-forecasting/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Deep Learning Basics: Neural Networks Demystified, </a:t>
            </a:r>
            <a:br>
              <a:rPr lang="en-US" altLang="zh-TW" sz="1100" dirty="0">
                <a:latin typeface="Calibri" charset="0"/>
                <a:ea typeface="標楷體" charset="-120"/>
              </a:rPr>
            </a:br>
            <a:r>
              <a:rPr lang="en-US" altLang="zh-TW" sz="1100" dirty="0">
                <a:latin typeface="Calibri" charset="0"/>
                <a:ea typeface="標楷體" charset="-120"/>
                <a:hlinkClick r:id="rId10"/>
              </a:rPr>
              <a:t>https://www.youtube.com/playlist?list=PLiaHhY2iBX9hdHaRr6b7XevZtgZRa1PoU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Deep Learning SIMPLIFIED, </a:t>
            </a:r>
            <a:br>
              <a:rPr lang="en-US" altLang="zh-TW" sz="1100" dirty="0">
                <a:latin typeface="Calibri" charset="0"/>
                <a:ea typeface="標楷體" charset="-120"/>
              </a:rPr>
            </a:br>
            <a:r>
              <a:rPr lang="en-US" altLang="zh-TW" sz="1100" dirty="0">
                <a:latin typeface="Calibri" charset="0"/>
                <a:ea typeface="標楷體" charset="-120"/>
                <a:hlinkClick r:id="rId11"/>
              </a:rPr>
              <a:t>https://www.youtube.com/playlist?list=PLjJh1vlSEYgvGod9wWiydumYl8hOXixNu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sz="1100" dirty="0"/>
              <a:t>3Blue1Brown (2017), But what *is* a Neural Network? | Chapter 1, deep learning, </a:t>
            </a:r>
            <a:r>
              <a:rPr lang="en-US" sz="1100" dirty="0">
                <a:hlinkClick r:id="rId12"/>
              </a:rPr>
              <a:t>https://www.youtube.com/watch?v=aircAruvnKk</a:t>
            </a:r>
            <a:endParaRPr lang="en-US" sz="1100" dirty="0"/>
          </a:p>
          <a:p>
            <a:r>
              <a:rPr lang="en-US" sz="1100" dirty="0"/>
              <a:t>3Blue1Brown (2017), Gradient descent, how neural networks learn | Chapter 2, deep learning, </a:t>
            </a:r>
            <a:r>
              <a:rPr lang="en-US" sz="1100" dirty="0">
                <a:hlinkClick r:id="rId13"/>
              </a:rPr>
              <a:t>https://www.youtube.com/watch?v=IHZwWFHWa-w</a:t>
            </a:r>
            <a:endParaRPr lang="en-US" sz="1100" dirty="0"/>
          </a:p>
          <a:p>
            <a:r>
              <a:rPr lang="en-US" sz="1100" dirty="0"/>
              <a:t>3Blue1Brown (2017), What is backpropagation really doing? | Chapter 3, deep learning, </a:t>
            </a:r>
            <a:r>
              <a:rPr lang="en-US" sz="1100" dirty="0">
                <a:hlinkClick r:id="rId14"/>
              </a:rPr>
              <a:t>https://www.youtube.com/watch?v=Ilg3gGewQ5U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100" dirty="0">
                <a:latin typeface="Calibri" charset="0"/>
                <a:ea typeface="標楷體" charset="-120"/>
              </a:rPr>
              <a:t> preprint arXiv:1810.04805.</a:t>
            </a: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Jay 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Alammar</a:t>
            </a:r>
            <a:r>
              <a:rPr lang="en-US" altLang="zh-TW" sz="1100" dirty="0">
                <a:latin typeface="Calibri" charset="0"/>
                <a:ea typeface="標楷體" charset="-120"/>
              </a:rPr>
              <a:t> (2019), The Illustrated Transformer, </a:t>
            </a:r>
            <a:r>
              <a:rPr lang="en-US" altLang="zh-TW" sz="1100" dirty="0">
                <a:latin typeface="Calibri" charset="0"/>
                <a:ea typeface="標楷體" charset="-120"/>
                <a:hlinkClick r:id="rId15"/>
              </a:rPr>
              <a:t>http://jalammar.github.io/illustrated-transformer/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Jay 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Alammar</a:t>
            </a:r>
            <a:r>
              <a:rPr lang="en-US" altLang="zh-TW" sz="1100" dirty="0">
                <a:latin typeface="Calibri" charset="0"/>
                <a:ea typeface="標楷體" charset="-120"/>
              </a:rPr>
              <a:t> (2019), The Illustrated BERT, 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ELMo</a:t>
            </a:r>
            <a:r>
              <a:rPr lang="en-US" altLang="zh-TW" sz="1100" dirty="0">
                <a:latin typeface="Calibri" charset="0"/>
                <a:ea typeface="標楷體" charset="-120"/>
              </a:rPr>
              <a:t>, and co. (How NLP Cracked Transfer Learning), http://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jalammar.github.io</a:t>
            </a:r>
            <a:r>
              <a:rPr lang="en-US" altLang="zh-TW" sz="1100" dirty="0">
                <a:latin typeface="Calibri" charset="0"/>
                <a:ea typeface="標楷體" charset="-120"/>
              </a:rPr>
              <a:t>/illustrated-</a:t>
            </a:r>
            <a:r>
              <a:rPr lang="en-US" altLang="zh-TW" sz="1100" dirty="0" err="1">
                <a:latin typeface="Calibri" charset="0"/>
                <a:ea typeface="標楷體" charset="-120"/>
              </a:rPr>
              <a:t>bert</a:t>
            </a:r>
            <a:r>
              <a:rPr lang="en-US" altLang="zh-TW" sz="11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TensorFlow: </a:t>
            </a:r>
            <a:r>
              <a:rPr lang="en-US" altLang="zh-TW" sz="1100" dirty="0">
                <a:latin typeface="Calibri" charset="0"/>
                <a:ea typeface="標楷體" charset="-120"/>
                <a:hlinkClick r:id="rId16"/>
              </a:rPr>
              <a:t>https://www.tensorflow.org/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 err="1">
                <a:latin typeface="Calibri" charset="0"/>
                <a:ea typeface="標楷體" charset="-120"/>
              </a:rPr>
              <a:t>Keras</a:t>
            </a:r>
            <a:r>
              <a:rPr lang="en-US" altLang="zh-TW" sz="1100" dirty="0">
                <a:latin typeface="Calibri" charset="0"/>
                <a:ea typeface="標楷體" charset="-120"/>
              </a:rPr>
              <a:t>: </a:t>
            </a:r>
            <a:r>
              <a:rPr lang="en-US" altLang="zh-TW" sz="1100" dirty="0">
                <a:latin typeface="Calibri" charset="0"/>
                <a:ea typeface="標楷體" charset="-120"/>
                <a:hlinkClick r:id="rId17"/>
              </a:rPr>
              <a:t>http://keras.io/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</a:rPr>
              <a:t>Udacity, Deep Learning, </a:t>
            </a:r>
            <a:r>
              <a:rPr lang="en-US" altLang="zh-TW" sz="1100" dirty="0">
                <a:latin typeface="Calibri" charset="0"/>
                <a:ea typeface="標楷體" charset="-120"/>
                <a:hlinkClick r:id="rId18"/>
              </a:rPr>
              <a:t>https://www.youtube.com/playlist?list=PLAwxTw4SYaPn_OWPFT9ulXLuQrImzHfOV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  <a:hlinkClick r:id="rId19"/>
              </a:rPr>
              <a:t>http://p.migdal.pl/2017/04/30/teaching-deep-learning.html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r>
              <a:rPr lang="en-US" altLang="zh-TW" sz="1100" dirty="0">
                <a:latin typeface="Calibri" charset="0"/>
                <a:ea typeface="標楷體" charset="-120"/>
                <a:hlinkClick r:id="rId20"/>
              </a:rPr>
              <a:t>https://github.com/leriomaggio/deep-learning-keras-tensorflow</a:t>
            </a:r>
            <a:endParaRPr lang="en-US" altLang="zh-TW" sz="1100" dirty="0">
              <a:latin typeface="Calibri" charset="0"/>
              <a:ea typeface="標楷體" charset="-120"/>
            </a:endParaRPr>
          </a:p>
          <a:p>
            <a:endParaRPr lang="zh-TW" altLang="en-US" sz="1100" dirty="0">
              <a:latin typeface="Calibri" charset="0"/>
              <a:ea typeface="標楷體" charset="-120"/>
            </a:endParaRPr>
          </a:p>
          <a:p>
            <a:endParaRPr lang="zh-TW" altLang="en-US" sz="11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5303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1985526" y="2543505"/>
            <a:ext cx="32099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24085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85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05492" y="1845121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5445032" y="1841384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6737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8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27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324406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1511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1511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1511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3348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3348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3348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7164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7164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3348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5364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5364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5364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5364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611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3779838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1943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3779838" y="38100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1943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1943100" y="3657600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1943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1943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1943100" y="4329113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1943100" y="3141663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1943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1943100" y="4973638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1943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3779838" y="4973638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3779838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1943100" y="3810000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1943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3779838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3779838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3779838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3779838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3779838" y="2492375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3779838" y="2646363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3779838" y="36576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3779838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3779838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3779838" y="2492375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5795963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5795963" y="4821238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5795963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5795963" y="3657600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5795963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5795963" y="3657600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5795963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5795963" y="3833813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6948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3492500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55761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468313" y="383698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468313" y="502443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1979613" y="4352925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1979613" y="5516563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979613" y="3189288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8851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250825" y="1412875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1187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1187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1187450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1187450" y="5384800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1187450" y="4197350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1187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7451725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7451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7451725" y="3573463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6804025" y="1412875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486150" y="1412875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291623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291623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291623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3851275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3851275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3851275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4787900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4787900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4787900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5724525" y="4376738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5724525" y="5541963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5724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673258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673258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673258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2843213" y="2349500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205225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52448"/>
            <a:ext cx="8597900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2019/11/12   Midterm Project Report</a:t>
            </a:r>
          </a:p>
          <a:p>
            <a:pPr marL="0" indent="0">
              <a:buNone/>
            </a:pPr>
            <a:r>
              <a:rPr lang="en-US" sz="2400" dirty="0"/>
              <a:t>11   2019/11/19   Machine Learning in Finance Application with</a:t>
            </a:r>
            <a:br>
              <a:rPr lang="en-US" sz="2400" dirty="0"/>
            </a:br>
            <a:r>
              <a:rPr lang="en-US" sz="2400" dirty="0"/>
              <a:t>                                </a:t>
            </a:r>
            <a:r>
              <a:rPr lang="en-US" sz="2400" dirty="0" err="1"/>
              <a:t>Scikit</a:t>
            </a:r>
            <a:r>
              <a:rPr lang="en-US" sz="2400" dirty="0"/>
              <a:t>-Learn In Python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12   2019/11/26   Deep Learning for Financial Time Series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  Forecasting with TensorFlow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13   2019/12/03   Case Study on AI in Finance Big Data Analytics II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14   2019/12/10   Deep Learning for Financial Time Series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  Forecasting with TensorFlow 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15   2019/12/17   Case Study on Financial Industry Practice II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16   2019/12/24   Deep Learning for Financial Time Series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                             Forecasting with TensorFlow III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2019/12/31   Final Project Presentation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2020/01/07   Final Project Presentation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13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LeCun, Yann,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Yoshua Bengio,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and Geoffrey Hinton.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"</a:t>
            </a:r>
            <a:r>
              <a:rPr lang="en-US" altLang="en-US" sz="1000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."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Nature 521, no. 7553 (2015): 436-444.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323CC7E-7CFD-8D4E-A50E-6B5D18ADB1A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84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64BDB5C-447A-3E43-B1F4-654E6A0F54D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904875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425475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Deep Learning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3024188"/>
          </a:xfrm>
        </p:spPr>
        <p:txBody>
          <a:bodyPr/>
          <a:lstStyle/>
          <a:p>
            <a:r>
              <a:rPr lang="en-US" altLang="en-US" sz="2800">
                <a:latin typeface="Calibri" charset="0"/>
                <a:ea typeface="標楷體" charset="-120"/>
              </a:rPr>
              <a:t>A powerful class of </a:t>
            </a:r>
            <a:r>
              <a:rPr lang="en-US" altLang="en-US" sz="2800">
                <a:solidFill>
                  <a:srgbClr val="FF0000"/>
                </a:solidFill>
                <a:latin typeface="Calibri" charset="0"/>
                <a:ea typeface="標楷體" charset="-120"/>
              </a:rPr>
              <a:t>machine learning </a:t>
            </a:r>
            <a:r>
              <a:rPr lang="en-US" altLang="en-US" sz="2800">
                <a:latin typeface="Calibri" charset="0"/>
                <a:ea typeface="標楷體" charset="-120"/>
              </a:rPr>
              <a:t>model</a:t>
            </a:r>
          </a:p>
          <a:p>
            <a:r>
              <a:rPr lang="en-US" altLang="en-US" sz="2800">
                <a:solidFill>
                  <a:srgbClr val="FF0000"/>
                </a:solidFill>
                <a:latin typeface="Calibri" charset="0"/>
                <a:ea typeface="標楷體" charset="-120"/>
              </a:rPr>
              <a:t>Modern reincarnation </a:t>
            </a:r>
            <a:r>
              <a:rPr lang="en-US" altLang="en-US" sz="2800">
                <a:latin typeface="Calibri" charset="0"/>
                <a:ea typeface="標楷體" charset="-120"/>
              </a:rPr>
              <a:t>of </a:t>
            </a:r>
            <a:r>
              <a:rPr lang="en-US" altLang="en-US" sz="2800">
                <a:solidFill>
                  <a:srgbClr val="FF0000"/>
                </a:solidFill>
                <a:latin typeface="Calibri" charset="0"/>
                <a:ea typeface="標楷體" charset="-120"/>
              </a:rPr>
              <a:t>artificial neural networks</a:t>
            </a:r>
          </a:p>
          <a:p>
            <a:r>
              <a:rPr lang="en-US" altLang="en-US" sz="2800">
                <a:latin typeface="Calibri" charset="0"/>
                <a:ea typeface="標楷體" charset="-120"/>
              </a:rPr>
              <a:t>Collection of simple, </a:t>
            </a:r>
            <a:br>
              <a:rPr lang="en-US" altLang="en-US" sz="2800">
                <a:latin typeface="Calibri" charset="0"/>
                <a:ea typeface="標楷體" charset="-120"/>
              </a:rPr>
            </a:br>
            <a:r>
              <a:rPr lang="en-US" altLang="en-US" sz="2800">
                <a:latin typeface="Calibri" charset="0"/>
                <a:ea typeface="標楷體" charset="-120"/>
              </a:rPr>
              <a:t>trainable mathematical functions</a:t>
            </a:r>
          </a:p>
          <a:p>
            <a:r>
              <a:rPr lang="en-US" altLang="en-US" sz="2800">
                <a:latin typeface="Calibri" charset="0"/>
                <a:ea typeface="標楷體" charset="-120"/>
              </a:rPr>
              <a:t>Compatible with many variants of machine learning</a:t>
            </a:r>
          </a:p>
          <a:p>
            <a:endParaRPr lang="en-US" altLang="en-US" sz="2800">
              <a:latin typeface="Calibri" charset="0"/>
              <a:ea typeface="標楷體" charset="-12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5D6EA7-445F-0B49-BD97-585AAF15942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005263"/>
            <a:ext cx="91440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323017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729D27-F75D-2046-A7AD-687F23471C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What is Deep Learning?</a:t>
            </a:r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152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2448844" cy="244827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59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8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4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6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792" y="20533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r>
              <a:rPr lang="en-US" sz="2400" dirty="0">
                <a:solidFill>
                  <a:schemeClr val="accent1"/>
                </a:solidFill>
              </a:rPr>
              <a:t>(CNN or Deep </a:t>
            </a:r>
            <a:r>
              <a:rPr lang="en-US" sz="2400">
                <a:solidFill>
                  <a:schemeClr val="accent1"/>
                </a:solidFill>
              </a:rPr>
              <a:t>Convolutional Neural Networks</a:t>
            </a:r>
            <a:r>
              <a:rPr lang="en-US" sz="2400" dirty="0">
                <a:solidFill>
                  <a:schemeClr val="accent1"/>
                </a:solidFill>
              </a:rPr>
              <a:t>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66466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852" y="6471501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3614105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05710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1871259" y="6495147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59008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378F-B436-5049-A0D9-1156FA22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31619"/>
          </a:xfrm>
        </p:spPr>
        <p:txBody>
          <a:bodyPr>
            <a:normAutofit/>
          </a:bodyPr>
          <a:lstStyle/>
          <a:p>
            <a:r>
              <a:rPr lang="en-US" sz="7000" dirty="0">
                <a:solidFill>
                  <a:srgbClr val="FF0000"/>
                </a:solidFill>
              </a:rPr>
              <a:t>Deep Learning </a:t>
            </a:r>
            <a:br>
              <a:rPr lang="en-US" sz="7000" dirty="0">
                <a:solidFill>
                  <a:srgbClr val="FF0000"/>
                </a:solidFill>
              </a:rPr>
            </a:br>
            <a:r>
              <a:rPr lang="en-US" sz="7000" dirty="0">
                <a:solidFill>
                  <a:srgbClr val="FF0000"/>
                </a:solidFill>
              </a:rPr>
              <a:t>for </a:t>
            </a:r>
            <a:br>
              <a:rPr lang="en-US" sz="7000" dirty="0">
                <a:solidFill>
                  <a:srgbClr val="FF0000"/>
                </a:solidFill>
              </a:rPr>
            </a:br>
            <a:r>
              <a:rPr lang="en-US" sz="7000" dirty="0">
                <a:solidFill>
                  <a:srgbClr val="FF0000"/>
                </a:solidFill>
              </a:rPr>
              <a:t>Financial Time Series </a:t>
            </a:r>
            <a:br>
              <a:rPr lang="en-US" sz="7000" dirty="0">
                <a:solidFill>
                  <a:srgbClr val="FF0000"/>
                </a:solidFill>
              </a:rPr>
            </a:br>
            <a:r>
              <a:rPr lang="en-US" sz="7000" dirty="0">
                <a:solidFill>
                  <a:srgbClr val="FF0000"/>
                </a:solidFill>
              </a:rPr>
              <a:t>Forecasting </a:t>
            </a:r>
            <a:br>
              <a:rPr lang="en-US" sz="7000" dirty="0">
                <a:solidFill>
                  <a:srgbClr val="FF0000"/>
                </a:solidFill>
              </a:rPr>
            </a:br>
            <a:r>
              <a:rPr lang="en-US" sz="7000" dirty="0">
                <a:solidFill>
                  <a:srgbClr val="FF0000"/>
                </a:solidFill>
              </a:rPr>
              <a:t>with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EDB4A-C806-C045-B8E2-7D8747D3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31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6453336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683621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162" y="6489270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3663398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6101" y="6639163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955463" y="6423139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228243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0788" y="6381328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39163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4255171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8000">
                <a:solidFill>
                  <a:srgbClr val="FF0000"/>
                </a:solidFill>
                <a:latin typeface="Calibri" charset="0"/>
                <a:ea typeface="標楷體" charset="-120"/>
              </a:rPr>
              <a:t>Neural networks </a:t>
            </a:r>
            <a:br>
              <a:rPr lang="en-US" altLang="en-US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8000">
                <a:solidFill>
                  <a:srgbClr val="FF0000"/>
                </a:solidFill>
                <a:latin typeface="Calibri" charset="0"/>
                <a:ea typeface="標楷體" charset="-120"/>
              </a:rPr>
              <a:t>(NN)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FF0000"/>
                </a:solidFill>
                <a:latin typeface="Calibri" charset="0"/>
                <a:ea typeface="標楷體" charset="-120"/>
              </a:rPr>
              <a:t>1960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4FA4F14-F559-A748-9ADB-6B19BE2B3A3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1276692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1D845DD-61CB-4F40-B6F7-8F13A96AD7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7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7908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11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14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7915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34474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6249987"/>
          </a:xfrm>
        </p:spPr>
        <p:txBody>
          <a:bodyPr/>
          <a:lstStyle/>
          <a:p>
            <a:r>
              <a:rPr lang="en-US" altLang="en-US" sz="6500">
                <a:solidFill>
                  <a:srgbClr val="4F81BD"/>
                </a:solidFill>
                <a:latin typeface="Calibri" charset="0"/>
                <a:ea typeface="標楷體" charset="-120"/>
              </a:rPr>
              <a:t>Multilayer Perceptrons </a:t>
            </a:r>
            <a:b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(MLP)</a:t>
            </a:r>
            <a:b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1985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8D96918-8DB5-014F-953E-374D65C76F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478157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  <a:t>Support Vector Machine</a:t>
            </a:r>
            <a:br>
              <a:rPr lang="en-US" altLang="en-US" sz="6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(SVM)</a:t>
            </a:r>
            <a:b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 1995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5DED38-ABE1-3E46-A73E-F183E8E842E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901130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Hinton</a:t>
            </a:r>
            <a:r>
              <a:rPr lang="en-US" dirty="0">
                <a:solidFill>
                  <a:srgbClr val="4F81BD"/>
                </a:solidFill>
              </a:rPr>
              <a:t> presents the </a:t>
            </a:r>
            <a:br>
              <a:rPr lang="en-US" dirty="0">
                <a:solidFill>
                  <a:srgbClr val="4F81BD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Deep Belief Network (DBN)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4F81BD"/>
                </a:solidFill>
              </a:rPr>
              <a:t>New interests in </a:t>
            </a:r>
            <a:r>
              <a:rPr lang="en-US" dirty="0">
                <a:solidFill>
                  <a:srgbClr val="FF0000"/>
                </a:solidFill>
              </a:rPr>
              <a:t>deep learning </a:t>
            </a:r>
            <a:r>
              <a:rPr lang="en-US" dirty="0">
                <a:solidFill>
                  <a:srgbClr val="4F81BD"/>
                </a:solidFill>
              </a:rPr>
              <a:t>and RBM</a:t>
            </a:r>
            <a:br>
              <a:rPr lang="en-US" dirty="0">
                <a:solidFill>
                  <a:srgbClr val="4F81BD"/>
                </a:solidFill>
              </a:rPr>
            </a:br>
            <a:r>
              <a:rPr lang="en-US" dirty="0">
                <a:solidFill>
                  <a:srgbClr val="4F81BD"/>
                </a:solidFill>
              </a:rPr>
              <a:t>State of the art MNIST</a:t>
            </a:r>
            <a:br>
              <a:rPr lang="en-US" dirty="0">
                <a:solidFill>
                  <a:srgbClr val="4F81BD"/>
                </a:solidFill>
              </a:rPr>
            </a:br>
            <a:r>
              <a:rPr lang="is-IS" sz="7200" dirty="0">
                <a:solidFill>
                  <a:srgbClr val="FF0000"/>
                </a:solidFill>
              </a:rPr>
              <a:t>2005</a:t>
            </a: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418917F-A9BC-F24D-A759-6DBF0BCF9EC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6363"/>
            <a:ext cx="863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1506748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6249987"/>
          </a:xfrm>
        </p:spPr>
        <p:txBody>
          <a:bodyPr/>
          <a:lstStyle/>
          <a:p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Deep 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Recurrent Neural Network 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(RNN)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2009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FBF753D-F210-0B48-99D1-F6BCBEEC992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287848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Deep Learning for </a:t>
            </a:r>
            <a:br>
              <a:rPr lang="en-US" sz="4400" b="1" dirty="0">
                <a:solidFill>
                  <a:schemeClr val="accent1"/>
                </a:solidFill>
              </a:rPr>
            </a:br>
            <a:r>
              <a:rPr lang="en-US" sz="4400" b="1" dirty="0">
                <a:solidFill>
                  <a:schemeClr val="accent1"/>
                </a:solidFill>
              </a:rPr>
              <a:t>Financial Time Series Forecasting with TensorFlow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Deep Learning 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Financial Time Series Forecasting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 TensorFlow</a:t>
            </a:r>
          </a:p>
        </p:txBody>
      </p:sp>
    </p:spTree>
    <p:extLst>
      <p:ext uri="{BB962C8B-B14F-4D97-AF65-F5344CB8AC3E}">
        <p14:creationId xmlns:p14="http://schemas.microsoft.com/office/powerpoint/2010/main" val="1743978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DBN 2010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0E5E40-A663-5F4A-BD1E-9A0F0D8EE63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403580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7200">
                <a:solidFill>
                  <a:srgbClr val="4F81BD"/>
                </a:solidFill>
                <a:latin typeface="Calibri" charset="0"/>
                <a:ea typeface="標楷體" charset="-120"/>
              </a:rPr>
              <a:t>Max-Pooling CDBN 2011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0376C2-66A7-5943-ABC1-8F9510748B7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60701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68313" y="203200"/>
            <a:ext cx="8229600" cy="6321425"/>
          </a:xfrm>
        </p:spPr>
        <p:txBody>
          <a:bodyPr/>
          <a:lstStyle/>
          <a:p>
            <a:r>
              <a:rPr lang="en-US" altLang="en-US" sz="960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</a:t>
            </a:r>
            <a:br>
              <a:rPr lang="en-US" altLang="en-US" sz="96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Geoffrey Hinton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Yann LeCun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Yoshua Bengio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Andrew Y. Ng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DBC07E-64EB-0B46-80BD-380F50E5E0B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51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D2FC38-EEDE-504A-B0FF-0BDB695E774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6011863" y="-26988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 From image to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3668194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5128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From image to text </a:t>
            </a:r>
            <a:b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Image: deep </a:t>
            </a:r>
            <a: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 neural network (CNN)</a:t>
            </a:r>
            <a:b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Text: </a:t>
            </a:r>
            <a:r>
              <a:rPr lang="en-US" altLang="en-US" sz="3000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 </a:t>
            </a:r>
          </a:p>
        </p:txBody>
      </p:sp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4DF155-98D4-5049-93F9-59EC33563D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8116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990742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01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1707356" y="6260452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300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317656" y="4921310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2694226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3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79212" y="3322348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6891513" y="4799289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6891513" y="2122316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1555306" y="2902797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4316719" y="2122316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2149922" y="2122316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2149922" y="4799289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4316719" y="4799289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1529488" y="4274381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5039954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4983898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834978" y="5745403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4725970" y="5740157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755218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362384" y="1462480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362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362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362384" y="5099823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2389763" y="1587576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2389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4430639" y="1695096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2388008" y="401043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2385961" y="5331602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4436160" y="3060109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4436173" y="4241854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4440613" y="5419696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7052512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7052512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7052512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7052512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1450323" y="18314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1450323" y="303908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1450323" y="422393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1450323" y="550550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3443899" y="184245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3443899" y="3050120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3443899" y="423497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3443899" y="55165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6060303" y="1849923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6060303" y="305758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6060303" y="424244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6060303" y="5524015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4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53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64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612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1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775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2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7" y="2351526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9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1092199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6068207" y="1185639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31072856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90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1092200" y="1446226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76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0" y="1942525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1541376" y="1478310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62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73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768575" y="5786137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1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6" y="1479556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2702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4571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3904337" y="5836232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988729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34" y="1707911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4237076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0" y="1629943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4904474" y="1168278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55220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70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967553" y="987536"/>
            <a:ext cx="75638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134946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3" y="2138609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967553" y="987536"/>
            <a:ext cx="75638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3994744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1529931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871301" y="955452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2744710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1" y="2519275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 </a:t>
            </a:r>
            <a:r>
              <a:rPr lang="en-US" dirty="0">
                <a:solidFill>
                  <a:schemeClr val="accent1"/>
                </a:solidFill>
              </a:rPr>
              <a:t>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3566373" y="1524664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0257898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Pooling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73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915308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0421" y="2479357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525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44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1824581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69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92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62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Visual Recognition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6000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602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9857-3646-1E48-950A-3196A6FB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07" y="485420"/>
            <a:ext cx="8229600" cy="7071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Sequences using RNNs and CNNs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A5C29-C5C4-E946-AB66-3462C2C7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DAD82-4291-8942-9DA7-396BCEE4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6" y="1240023"/>
            <a:ext cx="8887344" cy="5186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036427-E55D-F242-8369-67828F18F002}"/>
              </a:ext>
            </a:extLst>
          </p:cNvPr>
          <p:cNvSpPr/>
          <p:nvPr/>
        </p:nvSpPr>
        <p:spPr>
          <a:xfrm>
            <a:off x="269614" y="6558776"/>
            <a:ext cx="8630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https://colab.research.google.com/github/ageron/handson-ml2/blob/master/15_processing_sequences_using_rnns_and_cnns.ipynb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83932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BC75D5C-6F46-1F41-B7B1-17C13D51AD2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42523346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Convolutional Neural Networks </a:t>
            </a: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(CNNs / ConvNets)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7D85584-062B-4949-B372-80776079170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796862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regular 3-layer Neural Network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1AB996-C069-8F46-896D-91231571D94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34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4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181223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 ConvNet arranges its neurons in three dimensions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(width, height, depth)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4F6AA10-2DE6-1246-B1CA-1292EF3D2C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2433638"/>
            <a:ext cx="868521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074050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activations of an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example ConvNet architecture.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4D468F-47B4-CD4F-9971-B954AA789B1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268319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501650" y="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8EAEBD-8DC3-D14F-9FA1-465FC54EB2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7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58928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55B1FB-B173-A54C-8DA0-CD93F04E1636}"/>
              </a:ext>
            </a:extLst>
          </p:cNvPr>
          <p:cNvSpPr/>
          <p:nvPr/>
        </p:nvSpPr>
        <p:spPr>
          <a:xfrm>
            <a:off x="694155" y="1475343"/>
            <a:ext cx="282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32x32x3 CIFAR-10 image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B07E-B5B2-6F43-BA88-FDB27EC7906F}"/>
              </a:ext>
            </a:extLst>
          </p:cNvPr>
          <p:cNvSpPr/>
          <p:nvPr/>
        </p:nvSpPr>
        <p:spPr>
          <a:xfrm>
            <a:off x="4422775" y="1415405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Roboto"/>
              </a:rPr>
              <a:t>first Convolutional layer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04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030878D-8530-3447-95BC-7CE0967B731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3693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http://cs231n.github.io/convolutional-networks/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9071294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254"/>
            <a:ext cx="8229600" cy="8191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1089103" y="6488668"/>
            <a:ext cx="695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4C8A-D660-224F-9CF1-A77E241E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06" y="899409"/>
            <a:ext cx="6348194" cy="56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052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26977"/>
            <a:ext cx="8229600" cy="777875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endParaRPr lang="en-US" altLang="en-US" dirty="0">
              <a:latin typeface="Calibri" charset="0"/>
              <a:ea typeface="標楷體" charset="-120"/>
            </a:endParaRP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8635918-FD0B-B240-9D9E-1C3A85E9E74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56" y="2048110"/>
            <a:ext cx="5621087" cy="44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5DD7F-F74F-3740-9B5A-C64AA1D9FE5F}"/>
              </a:ext>
            </a:extLst>
          </p:cNvPr>
          <p:cNvSpPr/>
          <p:nvPr/>
        </p:nvSpPr>
        <p:spPr>
          <a:xfrm>
            <a:off x="2183401" y="804852"/>
            <a:ext cx="5862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input volume of size [224x224x64]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is pooled with </a:t>
            </a:r>
            <a:r>
              <a:rPr lang="en-US" sz="2400" b="1" dirty="0">
                <a:solidFill>
                  <a:schemeClr val="accent1"/>
                </a:solidFill>
              </a:rPr>
              <a:t>filter</a:t>
            </a:r>
            <a:r>
              <a:rPr lang="en-US" sz="2400" dirty="0">
                <a:solidFill>
                  <a:schemeClr val="accent1"/>
                </a:solidFill>
              </a:rPr>
              <a:t> size 2, </a:t>
            </a:r>
            <a:r>
              <a:rPr lang="en-US" sz="2400" b="1" dirty="0">
                <a:solidFill>
                  <a:schemeClr val="accent1"/>
                </a:solidFill>
              </a:rPr>
              <a:t>stride</a:t>
            </a:r>
            <a:r>
              <a:rPr lang="en-US" sz="2400" dirty="0">
                <a:solidFill>
                  <a:schemeClr val="accent1"/>
                </a:solidFill>
              </a:rPr>
              <a:t> 2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into output volume of size [112x112x64]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477D3-B697-AB42-9336-F68447FEA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99427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ConvNets</a:t>
            </a:r>
            <a:b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800">
                <a:solidFill>
                  <a:srgbClr val="4F81BD"/>
                </a:solidFill>
                <a:latin typeface="Calibri" charset="0"/>
                <a:ea typeface="標楷體" charset="-120"/>
              </a:rPr>
              <a:t>max pooling</a:t>
            </a:r>
          </a:p>
        </p:txBody>
      </p:sp>
      <p:sp>
        <p:nvSpPr>
          <p:cNvPr id="706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A845006-7265-3346-81B8-DADBAD9013D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118745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http://cs231n.github.io/convolutional-networks/</a:t>
            </a:r>
            <a:r>
              <a:rPr lang="en-US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56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76" y="184698"/>
            <a:ext cx="8229600" cy="9681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2AE2F-9A08-8C46-99B9-A64467C4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56" y="1242787"/>
            <a:ext cx="8686800" cy="4868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4B5AFC-0523-9E42-ADE7-4226BB674CF1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B06EC-F663-E248-9D71-29F6C0B4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12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Convolutional Neural Networks (CNN) (LeNet)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353B0F0-5472-2A41-81EC-85641E4B2D5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1050" y="6488113"/>
            <a:ext cx="51641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http://deeplearning.net/tutorial/lenet.html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7475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860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913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92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5236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0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4326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6032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2620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914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1230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2933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4644025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905833" y="599796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2618926" y="599796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4283097" y="599796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6052979" y="599796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7739052" y="599796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905833" y="16021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2618926" y="16021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4283097" y="16021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6052979" y="16021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7739052" y="160219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531"/>
            <a:ext cx="8229600" cy="15236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3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6249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94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0680154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6249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95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887399" y="5997964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2467314" y="5997964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4547955" y="5997964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6016879" y="5997964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7658357" y="5997964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979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6249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4326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6032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2620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914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7738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7738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1231403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2936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4639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6348791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8051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8055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1554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3260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4967800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6672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4326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6032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2620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914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7738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887399" y="5997964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2467314" y="5997964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4547955" y="5997964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6016879" y="5997964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7568334" y="5997964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7137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-4402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29" y="1424908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455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8363692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CS224d: Deep Learning for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</a:t>
            </a:r>
          </a:p>
        </p:txBody>
      </p:sp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17C24C-EF7E-D242-BA8E-5AB5D94E49F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1212850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987675" y="6488113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http://cs224d.stanford.edu/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8701692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Recurrent Neural Networks (RNNs)</a:t>
            </a:r>
          </a:p>
        </p:txBody>
      </p:sp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7AA696-86DF-B847-93BE-88DE8F5D593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888" y="6581775"/>
            <a:ext cx="6858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http://cs224d.stanford.edu/lectures/CS224d-Lecture8.pdf</a:t>
            </a:r>
          </a:p>
        </p:txBody>
      </p:sp>
      <p:pic>
        <p:nvPicPr>
          <p:cNvPr id="5018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03388"/>
            <a:ext cx="84328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547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5149</TotalTime>
  <Words>7250</Words>
  <Application>Microsoft Macintosh PowerPoint</Application>
  <PresentationFormat>On-screen Show (4:3)</PresentationFormat>
  <Paragraphs>1608</Paragraphs>
  <Slides>234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9" baseType="lpstr">
      <vt:lpstr>標楷體</vt:lpstr>
      <vt:lpstr>新細明體</vt:lpstr>
      <vt:lpstr>新細明體</vt:lpstr>
      <vt:lpstr>Roboto</vt:lpstr>
      <vt:lpstr>Arial</vt:lpstr>
      <vt:lpstr>Calibri</vt:lpstr>
      <vt:lpstr>Cambria Math</vt:lpstr>
      <vt:lpstr>Courier</vt:lpstr>
      <vt:lpstr>Courier New</vt:lpstr>
      <vt:lpstr>Helvetica Neue</vt:lpstr>
      <vt:lpstr>Mangal</vt:lpstr>
      <vt:lpstr>Times</vt:lpstr>
      <vt:lpstr>Times New Roman</vt:lpstr>
      <vt:lpstr>Office Theme</vt:lpstr>
      <vt:lpstr>Equation</vt:lpstr>
      <vt:lpstr>AI in Finance  Big Data Analytics</vt:lpstr>
      <vt:lpstr>Course Schedule (1/2)</vt:lpstr>
      <vt:lpstr>Course Schedule (2/2)</vt:lpstr>
      <vt:lpstr>Deep Learning  for  Financial Time Series  Forecasting  with TensorFlow</vt:lpstr>
      <vt:lpstr>Outline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Sequences using RNNs and CNNs</vt:lpstr>
      <vt:lpstr>TensorFlow</vt:lpstr>
      <vt:lpstr>TensorFlow</vt:lpstr>
      <vt:lpstr>Why TensorFlow 2.0</vt:lpstr>
      <vt:lpstr>TensorFlow 2.0 vs. 1.X</vt:lpstr>
      <vt:lpstr>TensorFlow 2.0</vt:lpstr>
      <vt:lpstr>TensorFlow 2 Quick Start</vt:lpstr>
      <vt:lpstr>TensorFlow Image Classification</vt:lpstr>
      <vt:lpstr>Image Classification Fashion MNIST dataset</vt:lpstr>
      <vt:lpstr>Text Classification with TF Hub</vt:lpstr>
      <vt:lpstr>Text Classification with Pre Text</vt:lpstr>
      <vt:lpstr>Regression</vt:lpstr>
      <vt:lpstr>TensorFlow 2.0  Time Series Forecasting</vt:lpstr>
      <vt:lpstr>Time Series Data</vt:lpstr>
      <vt:lpstr>Time Series Data</vt:lpstr>
      <vt:lpstr>Long Short Term Memory (LSTM)  for Time Series Forecasting</vt:lpstr>
      <vt:lpstr>Time Series Data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LeCun, Yann,  Yoshua Bengio,  and Geoffrey Hinton.  "Deep learning."  Nature 521, no. 7553 (2015): 436-444. </vt:lpstr>
      <vt:lpstr>PowerPoint Presentation</vt:lpstr>
      <vt:lpstr>Deep Learning</vt:lpstr>
      <vt:lpstr>What is Deep Learning?</vt:lpstr>
      <vt:lpstr>Neural Networks (NN)</vt:lpstr>
      <vt:lpstr>PowerPoint Presentation</vt:lpstr>
      <vt:lpstr>PowerPoint Presentation</vt:lpstr>
      <vt:lpstr>Convolutional Neural Networks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Neural networks  (NN) 1960</vt:lpstr>
      <vt:lpstr>Neural Networks</vt:lpstr>
      <vt:lpstr>Multilayer Perceptrons  (MLP) 1985</vt:lpstr>
      <vt:lpstr>Support Vector Machine (SVM)  1995</vt:lpstr>
      <vt:lpstr>Hinton presents the  Deep Belief Network (DBN) New interests in deep learning and RBM State of the art MNIST 2005</vt:lpstr>
      <vt:lpstr>Deep  Recurrent Neural Network  (RNN) 2009</vt:lpstr>
      <vt:lpstr>Convolutional DBN 2010</vt:lpstr>
      <vt:lpstr>Max-Pooling CDBN 2011</vt:lpstr>
      <vt:lpstr>Deep Learning  Geoffrey Hinton  Yann LeCun Yoshua Bengio Andrew Y. Ng</vt:lpstr>
      <vt:lpstr>PowerPoint Presentation</vt:lpstr>
      <vt:lpstr>From image to text  Image: deep convolution neural network (CNN) Text: recurrent neural network (RNN) 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Visual Recognition  Image Classification</vt:lpstr>
      <vt:lpstr>PowerPoint Presentation</vt:lpstr>
      <vt:lpstr>Convolutional Neural Networks (CNNs / ConvNets)</vt:lpstr>
      <vt:lpstr>A regular 3-layer Neural Network</vt:lpstr>
      <vt:lpstr>A ConvNet arranges its neurons in three dimensions  (width, height, depth)</vt:lpstr>
      <vt:lpstr>The activations of an  example ConvNet architecture.</vt:lpstr>
      <vt:lpstr>ConvNets</vt:lpstr>
      <vt:lpstr>ConvNets</vt:lpstr>
      <vt:lpstr>Convolution Demo</vt:lpstr>
      <vt:lpstr>ConvNets</vt:lpstr>
      <vt:lpstr>ConvNets max pooling</vt:lpstr>
      <vt:lpstr>Convolutional Neural Networks (CNN) (LeNet)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CS224d: Deep Learning for  Natural Language Processing</vt:lpstr>
      <vt:lpstr>Recurrent Neural Networks (RNNs)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Long Short Term Memory (LSTM)</vt:lpstr>
      <vt:lpstr>Gated Recurrent Unit  (GRU)</vt:lpstr>
      <vt:lpstr>Gated Recurrent Unit  (GRU)</vt:lpstr>
      <vt:lpstr>LSTM</vt:lpstr>
      <vt:lpstr>LSTM vs GRU</vt:lpstr>
      <vt:lpstr>Long Short Term Memory (LSTM)</vt:lpstr>
      <vt:lpstr>Long Short Term Memory (LSTM)</vt:lpstr>
      <vt:lpstr>LSTM Memory state (C)</vt:lpstr>
      <vt:lpstr>LSTM forget gate (f)</vt:lpstr>
      <vt:lpstr>LSTM input gate (i)</vt:lpstr>
      <vt:lpstr>LSTM Memory state (C)</vt:lpstr>
      <vt:lpstr>LSTM output gate (o)</vt:lpstr>
      <vt:lpstr>LSTM forget (f), input (i), output (o) gates</vt:lpstr>
      <vt:lpstr>Gated Recurrent Unit  (GRU) update (z), reset (r) gates</vt:lpstr>
      <vt:lpstr> LSTM Recurrent Neural Network</vt:lpstr>
      <vt:lpstr>Long Short Term Memory (LSTM)  for Time Series Forecasting</vt:lpstr>
      <vt:lpstr>The Sequence to Sequence model (seq2seq) </vt:lpstr>
      <vt:lpstr>Sequence to Sequence  (Seq2Seq)</vt:lpstr>
      <vt:lpstr>Transformer (Attention is All You Need)  (Vaswani et al., 2017)</vt:lpstr>
      <vt:lpstr>Transformer</vt:lpstr>
      <vt:lpstr>Transformer  Encoder Decoder</vt:lpstr>
      <vt:lpstr>Transformer  Encoder Decoder Stack</vt:lpstr>
      <vt:lpstr>Transformer  Encoder Self-Attention</vt:lpstr>
      <vt:lpstr>Transformer  Decoder</vt:lpstr>
      <vt:lpstr>Transformer  Encoder with Tensors Word Embeddings</vt:lpstr>
      <vt:lpstr>Transformer  Self-Attention Visualization</vt:lpstr>
      <vt:lpstr>Transformer  Positional Encoding Vectors</vt:lpstr>
      <vt:lpstr>Transformer  Self-Attention Softmax Output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Illustrated BERT</vt:lpstr>
      <vt:lpstr>BERT Classification Input Output </vt:lpstr>
      <vt:lpstr>BERT Encoder Input</vt:lpstr>
      <vt:lpstr>BERT Classifier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Learning Algorithm</vt:lpstr>
      <vt:lpstr>Financial  Time Series Forecasting</vt:lpstr>
      <vt:lpstr>Time Series Data</vt:lpstr>
      <vt:lpstr>Time Series Data</vt:lpstr>
      <vt:lpstr>Deep Learning with TensorFlow</vt:lpstr>
      <vt:lpstr>Deep Learning Software</vt:lpstr>
      <vt:lpstr>tf.keras Keras:  High-level API for TensorFlow </vt:lpstr>
      <vt:lpstr>Keras</vt:lpstr>
      <vt:lpstr>PyTorch</vt:lpstr>
      <vt:lpstr>Keras</vt:lpstr>
      <vt:lpstr>Keras</vt:lpstr>
      <vt:lpstr>PowerPoint Presentation</vt:lpstr>
      <vt:lpstr>TensorFlow</vt:lpstr>
      <vt:lpstr>TensorFlow</vt:lpstr>
      <vt:lpstr>TensorFlow 2.0</vt:lpstr>
      <vt:lpstr>TensorFlow 2 Quick Start</vt:lpstr>
      <vt:lpstr>TensorFlow 2  Time Series Forecasting</vt:lpstr>
      <vt:lpstr>TensorFlow Playground</vt:lpstr>
      <vt:lpstr>TensorFlow  is an  Open Source  Software Library  for  Machine Intelligence</vt:lpstr>
      <vt:lpstr>Tensor</vt:lpstr>
      <vt:lpstr>PowerPoint Presentation</vt:lpstr>
      <vt:lpstr>TensorFlow</vt:lpstr>
      <vt:lpstr>TensorBoard</vt:lpstr>
      <vt:lpstr>Deep Learning for Financial  Time Series Forecasting </vt:lpstr>
      <vt:lpstr>Deep Learning  for  Financial Market Prediction Stock Market Prediction  Stock Price Prediction  Time Series Prediction</vt:lpstr>
      <vt:lpstr>Time Series Data</vt:lpstr>
      <vt:lpstr>Time Series Data</vt:lpstr>
      <vt:lpstr>Long Short Term Memory (LSTM)  for Time Series Forecasting</vt:lpstr>
      <vt:lpstr>Time Series Data</vt:lpstr>
      <vt:lpstr>Deep Learning for  Financial Time Series Forecasting</vt:lpstr>
      <vt:lpstr>Deep Learning for  Financial Time Series Forecasting</vt:lpstr>
      <vt:lpstr>Deep Learning for  Financial Time Series Forecasting</vt:lpstr>
      <vt:lpstr>Deep Learning for  Financial Time Series Forecasting</vt:lpstr>
      <vt:lpstr>Deep Learning for  Financial Time Series Forecasting</vt:lpstr>
      <vt:lpstr>Basic Classification  Fashion MNIST Image Classification</vt:lpstr>
      <vt:lpstr>Text Classification IMDB Movie Reviews</vt:lpstr>
      <vt:lpstr>Basic Regression Predict House Prices</vt:lpstr>
      <vt:lpstr>Python in Google Colab</vt:lpstr>
      <vt:lpstr>PowerPoint Presentation</vt:lpstr>
      <vt:lpstr>np.where (df['MA20'] &gt; df['MA60'], 12000,   9000)</vt:lpstr>
      <vt:lpstr>PowerPoint Presentation</vt:lpstr>
      <vt:lpstr>np.where (df['MA20'] &gt; df['MA60’], 1,   0)</vt:lpstr>
      <vt:lpstr>Yves Hilpisch (2018),  Python for Finance: Mastering Data-Driven Finance, O'Reilly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Hands-On Machine Learning with  Scikit-Learn, Keras, and TensorFlow</vt:lpstr>
      <vt:lpstr>Papers with Code State-of-the-Art (SOTA)</vt:lpstr>
      <vt:lpstr>Papers with Code Stock Market Prediction</vt:lpstr>
      <vt:lpstr>The Quant Finance PyData Stack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Finance Big Data Analytics</dc:title>
  <dc:subject/>
  <dc:creator>MYDAY</dc:creator>
  <cp:keywords>AI, Finance, Big Data Analytics</cp:keywords>
  <dc:description>AI in Finance Big Data Analytics</dc:description>
  <cp:lastModifiedBy>Microsoft Office User</cp:lastModifiedBy>
  <cp:revision>325</cp:revision>
  <cp:lastPrinted>2019-12-10T01:06:05Z</cp:lastPrinted>
  <dcterms:created xsi:type="dcterms:W3CDTF">2013-09-24T21:30:58Z</dcterms:created>
  <dcterms:modified xsi:type="dcterms:W3CDTF">2019-12-10T01:06:17Z</dcterms:modified>
  <cp:category/>
</cp:coreProperties>
</file>