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256" r:id="rId2"/>
    <p:sldId id="270" r:id="rId3"/>
    <p:sldId id="313" r:id="rId4"/>
    <p:sldId id="1068" r:id="rId5"/>
    <p:sldId id="2717" r:id="rId6"/>
    <p:sldId id="2452" r:id="rId7"/>
    <p:sldId id="2720" r:id="rId8"/>
    <p:sldId id="2683" r:id="rId9"/>
    <p:sldId id="2449" r:id="rId10"/>
    <p:sldId id="2450" r:id="rId11"/>
    <p:sldId id="2451" r:id="rId12"/>
    <p:sldId id="2486" r:id="rId13"/>
    <p:sldId id="2453" r:id="rId14"/>
    <p:sldId id="2487" r:id="rId15"/>
    <p:sldId id="2488" r:id="rId16"/>
    <p:sldId id="2489" r:id="rId17"/>
    <p:sldId id="2490" r:id="rId18"/>
    <p:sldId id="2491" r:id="rId19"/>
    <p:sldId id="2492" r:id="rId20"/>
    <p:sldId id="2493" r:id="rId21"/>
    <p:sldId id="2494" r:id="rId22"/>
    <p:sldId id="2495" r:id="rId23"/>
    <p:sldId id="2496" r:id="rId24"/>
    <p:sldId id="2497" r:id="rId25"/>
    <p:sldId id="2498" r:id="rId26"/>
    <p:sldId id="2499" r:id="rId27"/>
    <p:sldId id="2500" r:id="rId28"/>
    <p:sldId id="2501" r:id="rId29"/>
    <p:sldId id="2502" r:id="rId30"/>
    <p:sldId id="2503" r:id="rId31"/>
    <p:sldId id="2504" r:id="rId32"/>
    <p:sldId id="2505" r:id="rId33"/>
    <p:sldId id="2722" r:id="rId34"/>
    <p:sldId id="2507" r:id="rId35"/>
    <p:sldId id="2508" r:id="rId36"/>
    <p:sldId id="1491" r:id="rId37"/>
    <p:sldId id="2723" r:id="rId38"/>
    <p:sldId id="2724" r:id="rId39"/>
    <p:sldId id="2725" r:id="rId40"/>
    <p:sldId id="2726" r:id="rId41"/>
    <p:sldId id="2727" r:id="rId42"/>
    <p:sldId id="1492" r:id="rId43"/>
    <p:sldId id="1493" r:id="rId44"/>
    <p:sldId id="1494" r:id="rId45"/>
    <p:sldId id="1495" r:id="rId46"/>
    <p:sldId id="1496" r:id="rId47"/>
    <p:sldId id="1497" r:id="rId48"/>
    <p:sldId id="2510" r:id="rId49"/>
    <p:sldId id="2511" r:id="rId50"/>
    <p:sldId id="2514" r:id="rId51"/>
    <p:sldId id="2515" r:id="rId52"/>
    <p:sldId id="2516" r:id="rId53"/>
    <p:sldId id="2517" r:id="rId54"/>
    <p:sldId id="2518" r:id="rId55"/>
    <p:sldId id="2519" r:id="rId56"/>
    <p:sldId id="2698" r:id="rId57"/>
    <p:sldId id="1785" r:id="rId58"/>
    <p:sldId id="2684" r:id="rId59"/>
    <p:sldId id="2512" r:id="rId60"/>
    <p:sldId id="2696" r:id="rId61"/>
    <p:sldId id="2697" r:id="rId62"/>
    <p:sldId id="2691" r:id="rId63"/>
    <p:sldId id="2687" r:id="rId64"/>
    <p:sldId id="2693" r:id="rId65"/>
    <p:sldId id="2688" r:id="rId66"/>
    <p:sldId id="2694" r:id="rId67"/>
    <p:sldId id="2689" r:id="rId68"/>
    <p:sldId id="2695" r:id="rId69"/>
    <p:sldId id="2690" r:id="rId70"/>
    <p:sldId id="2686" r:id="rId71"/>
    <p:sldId id="2685" r:id="rId72"/>
    <p:sldId id="2699" r:id="rId73"/>
    <p:sldId id="2520" r:id="rId74"/>
    <p:sldId id="2521" r:id="rId75"/>
    <p:sldId id="2522" r:id="rId76"/>
    <p:sldId id="2523" r:id="rId77"/>
    <p:sldId id="2524" r:id="rId78"/>
    <p:sldId id="2525" r:id="rId79"/>
    <p:sldId id="2526" r:id="rId80"/>
    <p:sldId id="2527" r:id="rId81"/>
    <p:sldId id="2528" r:id="rId82"/>
    <p:sldId id="2529" r:id="rId83"/>
    <p:sldId id="2530" r:id="rId84"/>
    <p:sldId id="2531" r:id="rId85"/>
    <p:sldId id="2532" r:id="rId86"/>
    <p:sldId id="2728" r:id="rId87"/>
    <p:sldId id="2729" r:id="rId88"/>
    <p:sldId id="2730" r:id="rId89"/>
    <p:sldId id="2731" r:id="rId90"/>
    <p:sldId id="2533" r:id="rId91"/>
    <p:sldId id="2534" r:id="rId92"/>
    <p:sldId id="2535" r:id="rId93"/>
    <p:sldId id="2536" r:id="rId94"/>
    <p:sldId id="2537" r:id="rId95"/>
    <p:sldId id="2538" r:id="rId96"/>
    <p:sldId id="2539" r:id="rId97"/>
    <p:sldId id="2540" r:id="rId98"/>
    <p:sldId id="2700" r:id="rId99"/>
    <p:sldId id="2701" r:id="rId100"/>
    <p:sldId id="2702" r:id="rId101"/>
    <p:sldId id="2703" r:id="rId102"/>
    <p:sldId id="2704" r:id="rId103"/>
    <p:sldId id="2705" r:id="rId104"/>
    <p:sldId id="2706" r:id="rId105"/>
    <p:sldId id="2707" r:id="rId106"/>
    <p:sldId id="2708" r:id="rId107"/>
    <p:sldId id="2721" r:id="rId108"/>
    <p:sldId id="1350" r:id="rId109"/>
    <p:sldId id="2719" r:id="rId110"/>
    <p:sldId id="2255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/>
    <p:restoredTop sz="93629"/>
  </p:normalViewPr>
  <p:slideViewPr>
    <p:cSldViewPr snapToGrid="0" snapToObjects="1">
      <p:cViewPr varScale="1">
        <p:scale>
          <a:sx n="85" d="100"/>
          <a:sy n="85" d="100"/>
        </p:scale>
        <p:origin x="184" y="4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028C4-A54A-1940-AEED-15EAB8C3363A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2DD7A-EE99-204B-A96C-DECC67FAD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839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2C95E-49E4-9C4F-B7FE-E4B64BFF9BDF}" type="datetimeFigureOut">
              <a:rPr lang="en-US" smtClean="0"/>
              <a:t>11/5/19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108DA-075C-8B48-8B18-EEE506531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831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26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412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8316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7153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278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7657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pip install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start="2017-07-01",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('TWII_201707_201711.csv')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data.tail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  <a:endParaRPr lang="en-US" dirty="0"/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pypi.python.org</a:t>
            </a:r>
            <a:r>
              <a:rPr lang="en-US" dirty="0"/>
              <a:t>/</a:t>
            </a:r>
            <a:r>
              <a:rPr lang="en-US" dirty="0" err="1"/>
              <a:t>pypi</a:t>
            </a:r>
            <a:r>
              <a:rPr lang="en-US" dirty="0"/>
              <a:t>/fix-yahoo-finance</a:t>
            </a:r>
          </a:p>
          <a:p>
            <a:r>
              <a:rPr lang="en-US" dirty="0"/>
              <a:t># pip install </a:t>
            </a:r>
            <a:r>
              <a:rPr lang="en-US" dirty="0" err="1"/>
              <a:t>fix_yahoo_finance</a:t>
            </a:r>
            <a:r>
              <a:rPr lang="en-US" dirty="0"/>
              <a:t> --upgrade --no-cache-</a:t>
            </a:r>
            <a:r>
              <a:rPr lang="en-US" dirty="0" err="1"/>
              <a:t>dir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1924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%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inline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fix_yahoo_finance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yf.download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("^TWII", start="2000-01-01", end="2017-11-15")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df.to_csv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('YF_TWII_2000_2017.csv')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df.head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plt.figure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figsize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=(16,9))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Adj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Close"].plot()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048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 Source: https://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ntguardian.wordpress.com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/2016/09/19/introduction-stock-market-data-python-1/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matplotlib.pyplot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matplotlib.dates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MONDAY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from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matplotlib.finance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def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, stick = "day",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None):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(MONDAY)        # major ticks on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              # minor ticks on the days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dayFormatter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('%d')      # e.g., 12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a new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which includes OHLC data for each period specified by stick input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[:,["Open", "High", "Low", "Close"]]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str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stick == "day":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stick = 1 #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in ["week", "month", "year"]: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["week"]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()[1]) # Identify weeks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["month"]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x.month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# Identify months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["year"]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pd.to_datetime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).map(lambda x: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x.isocalendar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()[0]) # Identify years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(list(set(["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year",stick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]))) # Group by year and other appropriate variable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if stick == "week": stick =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"month": stick = 30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stick == "year": stick = 365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elif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(type(stick) ==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and stick &gt;= 1):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["stick"]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np.floor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/ stick) for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in range(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))]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grouped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transdat.groupby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("stick")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[], "High": [], "Low": [], "Close": []}) # Create empty data frame containing what will be plotted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for name, group in grouped: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plotdat.append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pd.DataFrame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({"Open":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[0,0],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"High": max(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group.High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"Low": min(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group.Low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 "Close":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[-1,3]},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           index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group.index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[0]]))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raise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ValueError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('Valid inputs to argument "stick" include the strings "day", "week", "month", "year", or a positive integer')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Set plot parameters, including the axis object ax used for plotting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fig, ax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plt.subplots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fig.subplots_adjust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(bottom=0.2)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[-1] -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[0] &lt;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pd.Timedelta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('730 days'):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('%Y-%m-%d') 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mondays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ax.xaxis.set_minor_locator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alldays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else: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DateFormatter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('%b %d, %Y')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ax.xaxis.set_major_formatter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weekFormatter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ax.grid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Create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candelstick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chart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(ax, list(zip(list(date2num(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plotdat.index.tolist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["Open"].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["High"].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["Low"].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plotdat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["Close"].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tolist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())),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"red",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colordown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"green", width = stick * .4)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# Plot other series (such as moving averages) as lines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if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!= None: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if type(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 != list: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dat.loc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[:,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otherseries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].plot(ax = ax,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= 1.3, grid = True)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ax.xaxis_date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ax.autoscale_view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plt.setp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plt.gca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().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get_xticklabels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(), rotation=45,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horizontalalignment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='right')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plt.show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pandas_candlestick_ohlc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(data)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7779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0E915-F944-1347-B34B-D686BE927996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663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EC8C4-518A-0848-A862-84BD9FA7F82B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15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1DC32-9558-B54A-AFDC-82A69DAF80FB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3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88D0-51D0-8F4E-A6F5-14ECB1623D37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5F47D-E5E3-774E-8269-F6D1833CC049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839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A0109-EB37-4E4D-84DD-FA18163594E6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09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587C4-945E-3446-9758-24BB529E6FA3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821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6281-F7B5-9447-890C-A5F320970236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700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BBC9B-9F21-9B4C-8DAC-8986F293BCE8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84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4B8-D8F9-084B-B263-A0134B617292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14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E7F12-B6A4-BF4A-B718-E58253843C03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29" y="648004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A85D-3A07-6244-B7A4-99E28DC81968}" type="datetime1">
              <a:rPr lang="zh-TW" altLang="en-US" smtClean="0"/>
              <a:t>2019/11/5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80047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407" y="6606257"/>
            <a:ext cx="574622" cy="22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488C-161F-514B-8FF5-CF5173A03E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ku.edu.tw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www.im.tku.edu.tw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http://mail.tku.edu.tw/myday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ntguardian.wordpress.com/2016/09/19/introduction-stock-market-data-python-1/" TargetMode="Externa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ta-lib.org/" TargetMode="External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quantopian.com/posts/technical-analysis-indicators-without-talib-code" TargetMode="Externa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topian.com/" TargetMode="External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hyperlink" Target="http://pythonprogramminglanguage.com/" TargetMode="External"/><Relationship Id="rId3" Type="http://schemas.openxmlformats.org/officeDocument/2006/relationships/hyperlink" Target="https://github.com/yhilpisch/py4fi2nd" TargetMode="External"/><Relationship Id="rId7" Type="http://schemas.openxmlformats.org/officeDocument/2006/relationships/hyperlink" Target="https://www.python.org/" TargetMode="External"/><Relationship Id="rId12" Type="http://schemas.openxmlformats.org/officeDocument/2006/relationships/hyperlink" Target="https://machinelearningmastery.com/machine-learning-in-python-step-by-step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ythonprogramming.net/" TargetMode="External"/><Relationship Id="rId11" Type="http://schemas.openxmlformats.org/officeDocument/2006/relationships/hyperlink" Target="https://www.youtube.com/playlist?list=PL5-da3qGB5ICeMbQuqbbCOQWcS6OYBr5A" TargetMode="External"/><Relationship Id="rId5" Type="http://schemas.openxmlformats.org/officeDocument/2006/relationships/hyperlink" Target="https://www.udemy.com/pythonforbeginnersintro/" TargetMode="External"/><Relationship Id="rId10" Type="http://schemas.openxmlformats.org/officeDocument/2006/relationships/hyperlink" Target="http://pandas.pydata.org/" TargetMode="External"/><Relationship Id="rId4" Type="http://schemas.openxmlformats.org/officeDocument/2006/relationships/hyperlink" Target="https://github.com/TiesdeKok/LearnPythonforResearch" TargetMode="External"/><Relationship Id="rId9" Type="http://schemas.openxmlformats.org/officeDocument/2006/relationships/hyperlink" Target="http://www.numpy.org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hyperlink" Target="http://cs231n.github.io/python-numpy-tutoria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pandas.pydata.org/pandas-docs/stable/ecosystem.html#seaborn" TargetMode="External"/><Relationship Id="rId13" Type="http://schemas.openxmlformats.org/officeDocument/2006/relationships/hyperlink" Target="http://pandas.pydata.org/pandas-docs/stable/ecosystem.html#ecosystem-ide" TargetMode="External"/><Relationship Id="rId18" Type="http://schemas.openxmlformats.org/officeDocument/2006/relationships/hyperlink" Target="http://pandas.pydata.org/pandas-docs/stable/ecosystem.html#pandas-datareader" TargetMode="External"/><Relationship Id="rId26" Type="http://schemas.openxmlformats.org/officeDocument/2006/relationships/hyperlink" Target="http://pandas.pydata.org/pandas-docs/stable/ecosystem.html#out-of-core" TargetMode="External"/><Relationship Id="rId3" Type="http://schemas.openxmlformats.org/officeDocument/2006/relationships/hyperlink" Target="http://pandas.pydata.org/pandas-docs/stable/ecosystem.html#statsmodels" TargetMode="External"/><Relationship Id="rId21" Type="http://schemas.openxmlformats.org/officeDocument/2006/relationships/hyperlink" Target="http://pandas.pydata.org/pandas-docs/stable/ecosystem.html#pandasdmx" TargetMode="External"/><Relationship Id="rId7" Type="http://schemas.openxmlformats.org/officeDocument/2006/relationships/hyperlink" Target="http://pandas.pydata.org/pandas-docs/stable/ecosystem.html#yhat-ggplot" TargetMode="External"/><Relationship Id="rId12" Type="http://schemas.openxmlformats.org/officeDocument/2006/relationships/hyperlink" Target="http://pandas.pydata.org/pandas-docs/stable/ecosystem.html#pandas-qt" TargetMode="External"/><Relationship Id="rId17" Type="http://schemas.openxmlformats.org/officeDocument/2006/relationships/hyperlink" Target="http://pandas.pydata.org/pandas-docs/stable/ecosystem.html#api" TargetMode="External"/><Relationship Id="rId25" Type="http://schemas.openxmlformats.org/officeDocument/2006/relationships/hyperlink" Target="http://pandas.pydata.org/pandas-docs/stable/ecosystem.html#xarray" TargetMode="External"/><Relationship Id="rId2" Type="http://schemas.openxmlformats.org/officeDocument/2006/relationships/hyperlink" Target="http://pandas.pydata.org/pandas-docs/stable/ecosystem.html#statistics-and-machine-learning" TargetMode="External"/><Relationship Id="rId16" Type="http://schemas.openxmlformats.org/officeDocument/2006/relationships/hyperlink" Target="http://pandas.pydata.org/pandas-docs/stable/ecosystem.html#spyder" TargetMode="External"/><Relationship Id="rId20" Type="http://schemas.openxmlformats.org/officeDocument/2006/relationships/hyperlink" Target="http://pandas.pydata.org/pandas-docs/stable/ecosystem.html#pydatastream" TargetMode="External"/><Relationship Id="rId29" Type="http://schemas.openxmlformats.org/officeDocument/2006/relationships/hyperlink" Target="http://pandas.pydata.org/pandas-docs/stable/ecosystem.html#odo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ndas.pydata.org/pandas-docs/stable/ecosystem.html#bokeh" TargetMode="External"/><Relationship Id="rId11" Type="http://schemas.openxmlformats.org/officeDocument/2006/relationships/hyperlink" Target="http://pandas.pydata.org/pandas-docs/stable/ecosystem.html#plotly" TargetMode="External"/><Relationship Id="rId24" Type="http://schemas.openxmlformats.org/officeDocument/2006/relationships/hyperlink" Target="http://pandas.pydata.org/pandas-docs/stable/ecosystem.html#geopandas" TargetMode="External"/><Relationship Id="rId5" Type="http://schemas.openxmlformats.org/officeDocument/2006/relationships/hyperlink" Target="http://pandas.pydata.org/pandas-docs/stable/ecosystem.html#visualization" TargetMode="External"/><Relationship Id="rId15" Type="http://schemas.openxmlformats.org/officeDocument/2006/relationships/hyperlink" Target="http://pandas.pydata.org/pandas-docs/stable/ecosystem.html#quantopian-qgrid" TargetMode="External"/><Relationship Id="rId23" Type="http://schemas.openxmlformats.org/officeDocument/2006/relationships/hyperlink" Target="http://pandas.pydata.org/pandas-docs/stable/ecosystem.html#domain-specific" TargetMode="External"/><Relationship Id="rId28" Type="http://schemas.openxmlformats.org/officeDocument/2006/relationships/hyperlink" Target="http://pandas.pydata.org/pandas-docs/stable/ecosystem.html#blaze" TargetMode="External"/><Relationship Id="rId10" Type="http://schemas.openxmlformats.org/officeDocument/2006/relationships/hyperlink" Target="http://pandas.pydata.org/pandas-docs/stable/ecosystem.html#ipython-vega" TargetMode="External"/><Relationship Id="rId19" Type="http://schemas.openxmlformats.org/officeDocument/2006/relationships/hyperlink" Target="http://pandas.pydata.org/pandas-docs/stable/ecosystem.html#quandl-python" TargetMode="External"/><Relationship Id="rId4" Type="http://schemas.openxmlformats.org/officeDocument/2006/relationships/hyperlink" Target="http://pandas.pydata.org/pandas-docs/stable/ecosystem.html#sklearn-pandas" TargetMode="External"/><Relationship Id="rId9" Type="http://schemas.openxmlformats.org/officeDocument/2006/relationships/hyperlink" Target="http://pandas.pydata.org/pandas-docs/stable/ecosystem.html#vincent" TargetMode="External"/><Relationship Id="rId14" Type="http://schemas.openxmlformats.org/officeDocument/2006/relationships/hyperlink" Target="http://pandas.pydata.org/pandas-docs/stable/ecosystem.html#ipython" TargetMode="External"/><Relationship Id="rId22" Type="http://schemas.openxmlformats.org/officeDocument/2006/relationships/hyperlink" Target="http://pandas.pydata.org/pandas-docs/stable/ecosystem.html#fredapi" TargetMode="External"/><Relationship Id="rId27" Type="http://schemas.openxmlformats.org/officeDocument/2006/relationships/hyperlink" Target="http://pandas.pydata.org/pandas-docs/stable/ecosystem.html#dask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-datareader.readthedocs.io/en/latest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pypi.org/project/PyDatastrea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pandasdmx.readthedocs.io/en/latest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stlouisfed.org/docs/api/fred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pandas.pydata.org/pandas-docs/version/0.18.0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pandas-dev/pandas/blob/master/doc/cheatsheet/Pandas_Cheat_Sheet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amazon.com/Python-Finance-Mastering-Data-Driven/dp/1492024333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yhilpisch/py4fi2nd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finance.yahoo.com/q?s=AAPL&amp;ql=1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?p=AAPL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AAP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finance.yahoo.com/q/hp?s=AAPL+Historical+Prices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ltr=1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quote/AAPL/history?period1=345398400&amp;period2=1490112000&amp;interval=1d&amp;filter=history&amp;frequency=1d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http://ichart.finance.yahoo.com/table.csv?s=AAPL" TargetMode="Externa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finance.yahoo.com/echarts?s=GOOG+Interactive#{&quot;showArea&quot;:false,&quot;showLine&quot;:false,&quot;showCandle&quot;:true,&quot;lineType&quot;:&quot;candle&quot;,&quot;range&quot;:&quot;5y&quot;,&quot;allowChartStacking&quot;:true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finance.yahoo.com/chart/%5eDJI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finance.yahoo.com/chart/%5eTWI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finance.yahoo.com/q?s=2330.TW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finance.yahoo.com/chart/2330.TW" TargetMode="Externa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finance.yahoo.com/quote/DX-Y.NYB/chart?p=DX-Y.NYB" TargetMode="Externa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finance.yahoo.com/quote/USDTWD%3DX/chart?p=USDTWD%3DX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5379" y="-55598"/>
            <a:ext cx="5502166" cy="1453508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rgbClr val="376092"/>
                </a:solidFill>
              </a:rPr>
              <a:t>AI in Finance </a:t>
            </a:r>
            <a:br>
              <a:rPr lang="en-US" sz="4800" b="1" dirty="0">
                <a:solidFill>
                  <a:srgbClr val="376092"/>
                </a:solidFill>
              </a:rPr>
            </a:br>
            <a:r>
              <a:rPr lang="en-US" sz="4800" b="1" dirty="0">
                <a:solidFill>
                  <a:srgbClr val="376092"/>
                </a:solidFill>
              </a:rPr>
              <a:t>Big Data Analytics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9655" y="4560846"/>
            <a:ext cx="7247555" cy="1997251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Min-</a:t>
            </a:r>
            <a:r>
              <a:rPr lang="en-US" sz="7000" b="1" dirty="0" err="1">
                <a:solidFill>
                  <a:schemeClr val="accent1">
                    <a:lumMod val="75000"/>
                  </a:schemeClr>
                </a:solidFill>
              </a:rPr>
              <a:t>Yuh</a:t>
            </a:r>
            <a:r>
              <a:rPr lang="en-US" sz="7000" b="1" dirty="0">
                <a:solidFill>
                  <a:schemeClr val="accent1">
                    <a:lumMod val="75000"/>
                  </a:schemeClr>
                </a:solidFill>
              </a:rPr>
              <a:t> Day</a:t>
            </a:r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, Ph.D.</a:t>
            </a:r>
          </a:p>
          <a:p>
            <a:r>
              <a:rPr lang="en-US" sz="7000" dirty="0">
                <a:solidFill>
                  <a:schemeClr val="accent1">
                    <a:lumMod val="75000"/>
                  </a:schemeClr>
                </a:solidFill>
              </a:rPr>
              <a:t>Associate Professor</a:t>
            </a:r>
          </a:p>
          <a:p>
            <a:r>
              <a:rPr lang="en-US" sz="6000" dirty="0">
                <a:hlinkClick r:id="rId2"/>
              </a:rPr>
              <a:t>Department of Information Management</a:t>
            </a:r>
            <a:endParaRPr lang="en-US" sz="6000" dirty="0"/>
          </a:p>
          <a:p>
            <a:r>
              <a:rPr lang="en-US" sz="6000" dirty="0" err="1">
                <a:hlinkClick r:id="rId3"/>
              </a:rPr>
              <a:t>Tamkang</a:t>
            </a:r>
            <a:r>
              <a:rPr lang="en-US" sz="6000" dirty="0">
                <a:hlinkClick r:id="rId3"/>
              </a:rPr>
              <a:t> University</a:t>
            </a:r>
            <a:endParaRPr lang="en-US" sz="6000" dirty="0"/>
          </a:p>
          <a:p>
            <a:endParaRPr lang="en-US" sz="2600" dirty="0">
              <a:hlinkClick r:id="rId4"/>
            </a:endParaRPr>
          </a:p>
          <a:p>
            <a:r>
              <a:rPr lang="en-US" sz="3000" dirty="0">
                <a:hlinkClick r:id="rId4"/>
              </a:rPr>
              <a:t>http://mail.tku.edu.tw/myday</a:t>
            </a:r>
            <a:endParaRPr lang="en-US" sz="30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42889" y="1397910"/>
            <a:ext cx="8701088" cy="192090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</a:rPr>
              <a:t>Quantitative Investing </a:t>
            </a:r>
            <a:br>
              <a:rPr lang="en-US" sz="5400" b="1" dirty="0">
                <a:solidFill>
                  <a:srgbClr val="FF0000"/>
                </a:solidFill>
              </a:rPr>
            </a:br>
            <a:r>
              <a:rPr lang="en-US" sz="5400" b="1" dirty="0">
                <a:solidFill>
                  <a:srgbClr val="FF0000"/>
                </a:solidFill>
              </a:rPr>
              <a:t>with Pandas in Python</a:t>
            </a:r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6" cstate="print"/>
          <a:srcRect l="10527" t="1544" r="10527" b="25148"/>
          <a:stretch>
            <a:fillRect/>
          </a:stretch>
        </p:blipFill>
        <p:spPr bwMode="auto">
          <a:xfrm>
            <a:off x="2112146" y="4508768"/>
            <a:ext cx="712845" cy="882570"/>
          </a:xfrm>
          <a:prstGeom prst="rect">
            <a:avLst/>
          </a:prstGeom>
          <a:noFill/>
        </p:spPr>
      </p:pic>
      <p:sp>
        <p:nvSpPr>
          <p:cNvPr id="11" name="副標題 2"/>
          <p:cNvSpPr txBox="1">
            <a:spLocks/>
          </p:cNvSpPr>
          <p:nvPr/>
        </p:nvSpPr>
        <p:spPr>
          <a:xfrm>
            <a:off x="2195736" y="6569740"/>
            <a:ext cx="4752528" cy="2606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2019-11-05</a:t>
            </a:r>
          </a:p>
        </p:txBody>
      </p:sp>
      <p:sp>
        <p:nvSpPr>
          <p:cNvPr id="13" name="副標題 2"/>
          <p:cNvSpPr txBox="1">
            <a:spLocks/>
          </p:cNvSpPr>
          <p:nvPr/>
        </p:nvSpPr>
        <p:spPr>
          <a:xfrm>
            <a:off x="2195736" y="3330460"/>
            <a:ext cx="4752528" cy="10909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1081AIFBDA06</a:t>
            </a: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TLVXM2A (M2449) (8497) 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Fall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2019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(MBA, DBETKU) (3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Credits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Required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[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Full English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Course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] </a:t>
            </a:r>
          </a:p>
          <a:p>
            <a:pPr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(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Master’s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Program</a:t>
            </a:r>
            <a:r>
              <a:rPr lang="es-ES_tradnl" altLang="zh-TW" sz="1400" b="1" dirty="0">
                <a:solidFill>
                  <a:schemeClr val="tx1">
                    <a:tint val="75000"/>
                  </a:schemeClr>
                </a:solidFill>
              </a:rPr>
              <a:t> in Digital Business and </a:t>
            </a:r>
            <a:r>
              <a:rPr lang="es-ES_tradnl" altLang="zh-TW" sz="1400" b="1" dirty="0" err="1">
                <a:solidFill>
                  <a:schemeClr val="tx1">
                    <a:tint val="75000"/>
                  </a:schemeClr>
                </a:solidFill>
              </a:rPr>
              <a:t>Economics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) </a:t>
            </a:r>
          </a:p>
          <a:p>
            <a:pPr lvl="0" algn="ctr" defTabSz="914400">
              <a:defRPr/>
            </a:pPr>
            <a:r>
              <a:rPr lang="es-ES_tradnl" altLang="zh-TW" sz="1400" dirty="0" err="1">
                <a:solidFill>
                  <a:schemeClr val="tx1">
                    <a:tint val="75000"/>
                  </a:schemeClr>
                </a:solidFill>
              </a:rPr>
              <a:t>Tue</a:t>
            </a: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, 2, 3, 4, (9:10-12:00) (B1012)</a:t>
            </a: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endParaRPr lang="es-ES_tradnl" altLang="zh-TW" sz="1400" dirty="0">
              <a:solidFill>
                <a:schemeClr val="tx1">
                  <a:tint val="75000"/>
                </a:schemeClr>
              </a:solidFill>
            </a:endParaRPr>
          </a:p>
          <a:p>
            <a:pPr lvl="0" algn="ctr" defTabSz="914400">
              <a:defRPr/>
            </a:pPr>
            <a:r>
              <a:rPr lang="es-ES_tradnl" altLang="zh-TW" sz="1400" dirty="0">
                <a:solidFill>
                  <a:schemeClr val="tx1">
                    <a:tint val="75000"/>
                  </a:schemeClr>
                </a:solidFill>
              </a:rPr>
              <a:t> </a:t>
            </a:r>
          </a:p>
        </p:txBody>
      </p:sp>
      <p:pic>
        <p:nvPicPr>
          <p:cNvPr id="7" name="Picture 6" descr="qrcode.myday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88" y="5672576"/>
            <a:ext cx="1185424" cy="118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53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21972540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64" y="2032057"/>
            <a:ext cx="8258884" cy="44644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4803" y="6611779"/>
            <a:ext cx="58143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https://ntguardian.wordpress.com/2016/09/19/introduction-stock-market-data-python-1/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61937" y="260648"/>
            <a:ext cx="8847138" cy="165618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plt</a:t>
            </a:r>
            <a:endParaRPr lang="en-US" altLang="en-US" sz="2800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candlestick_ohlc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754749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1"/>
                </a:solidFill>
              </a:rPr>
              <a:t>daily_to_weekly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323528" y="1385218"/>
            <a:ext cx="8496944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#Convert Daily Data to Weekly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dfWeekly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daily_to_weekly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#</a:t>
            </a:r>
            <a:r>
              <a:rPr lang="en-US" sz="1600" b="1" dirty="0" err="1">
                <a:latin typeface="Courier" charset="0"/>
                <a:ea typeface="標楷體" charset="-120"/>
              </a:rPr>
              <a:t>df.sort_index</a:t>
            </a:r>
            <a:r>
              <a:rPr lang="en-US" sz="1600" b="1" dirty="0">
                <a:latin typeface="Courier" charset="0"/>
                <a:ea typeface="標楷體" charset="-120"/>
              </a:rPr>
              <a:t>(axis=0, level=None, ascending=True, </a:t>
            </a:r>
            <a:r>
              <a:rPr lang="en-US" sz="1600" b="1" dirty="0" err="1">
                <a:latin typeface="Courier" charset="0"/>
                <a:ea typeface="標楷體" charset="-120"/>
              </a:rPr>
              <a:t>inplace</a:t>
            </a:r>
            <a:r>
              <a:rPr lang="en-US" sz="16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Open = </a:t>
            </a:r>
            <a:r>
              <a:rPr lang="en-US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b="1" dirty="0">
                <a:latin typeface="Courier" charset="0"/>
                <a:ea typeface="標楷體" charset="-120"/>
              </a:rPr>
              <a:t>('W-Fri').first() </a:t>
            </a:r>
            <a:r>
              <a:rPr lang="en-US" sz="1400" b="1" dirty="0">
                <a:latin typeface="Courier" charset="0"/>
                <a:ea typeface="標楷體" charset="-120"/>
              </a:rPr>
              <a:t>#W #W-MON #W-Fri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High = </a:t>
            </a:r>
            <a:r>
              <a:rPr lang="en-US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b="1" dirty="0">
                <a:latin typeface="Courier" charset="0"/>
                <a:ea typeface="標楷體" charset="-120"/>
              </a:rPr>
              <a:t>('W-Fri').max()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Low = </a:t>
            </a:r>
            <a:r>
              <a:rPr lang="en-US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b="1" dirty="0">
                <a:latin typeface="Courier" charset="0"/>
                <a:ea typeface="標楷體" charset="-120"/>
              </a:rPr>
              <a:t>('W-Fri').min()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Close = </a:t>
            </a:r>
            <a:r>
              <a:rPr lang="en-US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b="1" dirty="0">
                <a:latin typeface="Courier" charset="0"/>
                <a:ea typeface="標楷體" charset="-120"/>
              </a:rPr>
              <a:t>('W-Fri').last()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Volume = </a:t>
            </a:r>
            <a:r>
              <a:rPr lang="en-US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b="1" dirty="0">
                <a:latin typeface="Courier" charset="0"/>
                <a:ea typeface="標楷體" charset="-120"/>
              </a:rPr>
              <a:t>('W-Fri').sum()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Adj_Close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["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Close"].resample('W-Fri').last()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</a:t>
            </a:r>
            <a:r>
              <a:rPr lang="en-US" sz="1600" b="1" dirty="0" err="1">
                <a:latin typeface="Courier" charset="0"/>
                <a:ea typeface="標楷體" charset="-120"/>
              </a:rPr>
              <a:t>pd.notnull</a:t>
            </a:r>
            <a:r>
              <a:rPr lang="en-US" sz="1600" b="1" dirty="0">
                <a:latin typeface="Courier" charset="0"/>
                <a:ea typeface="標楷體" charset="-120"/>
              </a:rPr>
              <a:t>(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r>
              <a:rPr lang="en-US" sz="1600" b="1" dirty="0">
                <a:latin typeface="Courier" charset="0"/>
                <a:ea typeface="標楷體" charset="-120"/>
              </a:rPr>
              <a:t>['</a:t>
            </a:r>
            <a:r>
              <a:rPr lang="en-US" sz="1600" b="1" dirty="0" err="1">
                <a:latin typeface="Courier" charset="0"/>
                <a:ea typeface="標楷體" charset="-120"/>
              </a:rPr>
              <a:t>Adj</a:t>
            </a:r>
            <a:r>
              <a:rPr lang="en-US" sz="1600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return </a:t>
            </a:r>
            <a:r>
              <a:rPr lang="en-US" sz="1600" b="1" dirty="0" err="1">
                <a:latin typeface="Courier" charset="0"/>
                <a:ea typeface="標楷體" charset="-120"/>
              </a:rPr>
              <a:t>dfWeekly</a:t>
            </a:r>
            <a:endParaRPr lang="en-US" sz="16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5621034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daily_to_monthly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385218"/>
            <a:ext cx="8785547" cy="49244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#Convert Daily Data to Monthly Data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#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daily_to_monthly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Open = </a:t>
            </a:r>
            <a:r>
              <a:rPr lang="en-US" sz="2000" b="1" dirty="0" err="1">
                <a:latin typeface="Courier" charset="0"/>
                <a:ea typeface="標楷體" charset="-120"/>
              </a:rPr>
              <a:t>df.Open.resample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('M').first()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High = </a:t>
            </a:r>
            <a:r>
              <a:rPr lang="en-US" sz="2000" b="1" dirty="0" err="1">
                <a:latin typeface="Courier" charset="0"/>
                <a:ea typeface="標楷體" charset="-120"/>
              </a:rPr>
              <a:t>df.High.resample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('M').max()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Low = </a:t>
            </a:r>
            <a:r>
              <a:rPr lang="en-US" sz="2000" b="1" dirty="0" err="1">
                <a:latin typeface="Courier" charset="0"/>
                <a:ea typeface="標楷體" charset="-120"/>
              </a:rPr>
              <a:t>df.Low.resample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('M').min()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Close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df.Close.resample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('M').last()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Volume = </a:t>
            </a:r>
            <a:r>
              <a:rPr lang="en-US" sz="2000" b="1" dirty="0" err="1">
                <a:latin typeface="Courier" charset="0"/>
                <a:ea typeface="標楷體" charset="-120"/>
              </a:rPr>
              <a:t>df.Volume.resample</a:t>
            </a:r>
            <a:r>
              <a:rPr lang="en-US" sz="2000" b="1" dirty="0">
                <a:latin typeface="Courier" charset="0"/>
                <a:ea typeface="標楷體" charset="-120"/>
              </a:rPr>
              <a:t>('M').sum()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["</a:t>
            </a:r>
            <a:r>
              <a:rPr lang="en-US" sz="2000" b="1" dirty="0" err="1">
                <a:latin typeface="Courier" charset="0"/>
                <a:ea typeface="標楷體" charset="-120"/>
              </a:rPr>
              <a:t>Adj</a:t>
            </a:r>
            <a:r>
              <a:rPr lang="en-US" sz="2000" b="1" dirty="0">
                <a:latin typeface="Courier" charset="0"/>
                <a:ea typeface="標楷體" charset="-120"/>
              </a:rPr>
              <a:t> Close"].resample('M').last()</a:t>
            </a:r>
          </a:p>
          <a:p>
            <a:pPr eaLnBrk="0" hangingPunct="0"/>
            <a:r>
              <a:rPr lang="en-US" sz="1600" b="1" dirty="0">
                <a:latin typeface="Courier" charset="0"/>
                <a:ea typeface="標楷體" charset="-120"/>
              </a:rPr>
              <a:t>    </a:t>
            </a:r>
            <a:r>
              <a:rPr lang="en-US" sz="1600" b="1" dirty="0" err="1">
                <a:latin typeface="Courier" charset="0"/>
                <a:ea typeface="標楷體" charset="-120"/>
              </a:rPr>
              <a:t>dfMonthly</a:t>
            </a:r>
            <a:r>
              <a:rPr 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sz="1600" b="1" dirty="0" err="1">
                <a:latin typeface="Courier" charset="0"/>
                <a:ea typeface="標楷體" charset="-120"/>
              </a:rPr>
              <a:t>pd.concat</a:t>
            </a:r>
            <a:r>
              <a:rPr lang="en-US" sz="1200" b="1" dirty="0">
                <a:latin typeface="Courier" charset="0"/>
                <a:ea typeface="標楷體" charset="-120"/>
              </a:rPr>
              <a:t>([Open, High, Low, Close, Volume, </a:t>
            </a:r>
            <a:r>
              <a:rPr lang="en-US" sz="1200" b="1" dirty="0" err="1">
                <a:latin typeface="Courier" charset="0"/>
                <a:ea typeface="標楷體" charset="-120"/>
              </a:rPr>
              <a:t>Adj_Close</a:t>
            </a:r>
            <a:r>
              <a:rPr lang="en-US" sz="1200" b="1" dirty="0">
                <a:latin typeface="Courier" charset="0"/>
                <a:ea typeface="標楷體" charset="-120"/>
              </a:rPr>
              <a:t>], axis=1)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 = 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</a:t>
            </a:r>
            <a:r>
              <a:rPr lang="en-US" b="1" dirty="0" err="1">
                <a:latin typeface="Courier" charset="0"/>
                <a:ea typeface="標楷體" charset="-120"/>
              </a:rPr>
              <a:t>pd.notnull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dfMonthly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Adj</a:t>
            </a:r>
            <a:r>
              <a:rPr lang="en-US" b="1" dirty="0">
                <a:latin typeface="Courier" charset="0"/>
                <a:ea typeface="標楷體" charset="-120"/>
              </a:rPr>
              <a:t> Close'])]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dfMonthly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336016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TA-Lib:</a:t>
            </a:r>
            <a:br>
              <a:rPr lang="en-US">
                <a:solidFill>
                  <a:schemeClr val="accent1"/>
                </a:solidFill>
              </a:rPr>
            </a:br>
            <a:r>
              <a:rPr lang="en-US">
                <a:solidFill>
                  <a:schemeClr val="accent1"/>
                </a:solidFill>
              </a:rPr>
              <a:t>Technical Analysis Library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103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0980"/>
            <a:ext cx="9144000" cy="46923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63888" y="6488668"/>
            <a:ext cx="17235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http://ta-lib.org/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1194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Stochastic Oscillator (KD)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28600" y="934142"/>
            <a:ext cx="8735888" cy="557046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#Stochastic oscillator %D  </a:t>
            </a:r>
          </a:p>
          <a:p>
            <a:pPr eaLnBrk="0" hangingPunct="0"/>
            <a:r>
              <a:rPr lang="en-US" b="1" dirty="0" err="1">
                <a:latin typeface="Courier" charset="0"/>
                <a:ea typeface="標楷體" charset="-120"/>
              </a:rPr>
              <a:t>def</a:t>
            </a:r>
            <a:r>
              <a:rPr lang="en-US" b="1" dirty="0">
                <a:latin typeface="Courier" charset="0"/>
                <a:ea typeface="標楷體" charset="-120"/>
              </a:rPr>
              <a:t> 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n, m1, m2):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#KDJ(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, 9, 3, 3)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 = n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KDJ_m1 = m1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KDJ_m2 = m2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pd.rolling_min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['Low'],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Low_n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pd.expanding_min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['Low']),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 = </a:t>
            </a:r>
            <a:r>
              <a:rPr lang="en-US" b="1" dirty="0" err="1">
                <a:latin typeface="Courier" charset="0"/>
                <a:ea typeface="標楷體" charset="-120"/>
              </a:rPr>
              <a:t>pd.rolling_max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['High'], </a:t>
            </a:r>
            <a:r>
              <a:rPr lang="en-US" b="1" dirty="0" err="1">
                <a:latin typeface="Courier" charset="0"/>
                <a:ea typeface="標楷體" charset="-120"/>
              </a:rPr>
              <a:t>KDJ_n</a:t>
            </a:r>
            <a:r>
              <a:rPr lang="en-US" b="1" dirty="0">
                <a:latin typeface="Courier" charset="0"/>
                <a:ea typeface="標楷體" charset="-120"/>
              </a:rPr>
              <a:t>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</a:t>
            </a:r>
            <a:r>
              <a:rPr lang="en-US" b="1" dirty="0" err="1">
                <a:latin typeface="Courier" charset="0"/>
                <a:ea typeface="標楷體" charset="-120"/>
              </a:rPr>
              <a:t>High_n</a:t>
            </a:r>
            <a:r>
              <a:rPr lang="en-US" b="1" dirty="0">
                <a:latin typeface="Courier" charset="0"/>
                <a:ea typeface="標楷體" charset="-120"/>
              </a:rPr>
              <a:t>'].</a:t>
            </a:r>
            <a:r>
              <a:rPr lang="en-US" sz="1400" b="1" dirty="0" err="1">
                <a:latin typeface="Courier" charset="0"/>
                <a:ea typeface="標楷體" charset="-120"/>
              </a:rPr>
              <a:t>fillna</a:t>
            </a:r>
            <a:r>
              <a:rPr lang="en-US" sz="1400" b="1" dirty="0">
                <a:latin typeface="Courier" charset="0"/>
                <a:ea typeface="標楷體" charset="-120"/>
              </a:rPr>
              <a:t>(value=</a:t>
            </a:r>
            <a:r>
              <a:rPr lang="en-US" sz="1400" b="1" dirty="0" err="1">
                <a:latin typeface="Courier" charset="0"/>
                <a:ea typeface="標楷體" charset="-120"/>
              </a:rPr>
              <a:t>pd.expanding_max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['High']), </a:t>
            </a:r>
            <a:r>
              <a:rPr lang="en-US" sz="1400" b="1" dirty="0" err="1">
                <a:latin typeface="Courier" charset="0"/>
                <a:ea typeface="標楷體" charset="-120"/>
              </a:rPr>
              <a:t>inplace</a:t>
            </a:r>
            <a:r>
              <a:rPr lang="en-US" sz="1400" b="1" dirty="0">
                <a:latin typeface="Courier" charset="0"/>
                <a:ea typeface="標楷體" charset="-120"/>
              </a:rPr>
              <a:t>=True)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 = </a:t>
            </a:r>
            <a:r>
              <a:rPr lang="en-US" sz="1200" b="1" dirty="0">
                <a:latin typeface="Courier" charset="0"/>
                <a:ea typeface="標楷體" charset="-120"/>
              </a:rPr>
              <a:t>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['Close']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/ (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High_n</a:t>
            </a:r>
            <a:r>
              <a:rPr lang="en-US" sz="1200" b="1" dirty="0">
                <a:latin typeface="Courier" charset="0"/>
                <a:ea typeface="標楷體" charset="-120"/>
              </a:rPr>
              <a:t>'] - </a:t>
            </a:r>
            <a:r>
              <a:rPr 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sz="1200" b="1" dirty="0">
                <a:latin typeface="Courier" charset="0"/>
                <a:ea typeface="標楷體" charset="-120"/>
              </a:rPr>
              <a:t>['</a:t>
            </a:r>
            <a:r>
              <a:rPr lang="en-US" sz="1200" b="1" dirty="0" err="1">
                <a:latin typeface="Courier" charset="0"/>
                <a:ea typeface="標楷體" charset="-120"/>
              </a:rPr>
              <a:t>Low_n</a:t>
            </a:r>
            <a:r>
              <a:rPr lang="en-US" sz="1200" b="1" dirty="0">
                <a:latin typeface="Courier" charset="0"/>
                <a:ea typeface="標楷體" charset="-120"/>
              </a:rPr>
              <a:t>']) * 100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 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['RSV'], KDJ_m1)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 = </a:t>
            </a:r>
            <a:r>
              <a:rPr lang="en-US" b="1" dirty="0" err="1">
                <a:latin typeface="Courier" charset="0"/>
                <a:ea typeface="標楷體" charset="-120"/>
              </a:rPr>
              <a:t>pd.ewma</a:t>
            </a:r>
            <a:r>
              <a:rPr lang="en-US" b="1" dirty="0">
                <a:latin typeface="Courier" charset="0"/>
                <a:ea typeface="標楷體" charset="-120"/>
              </a:rPr>
              <a:t>(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['KDJ_K'], KDJ_m2)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['KDJ_J'] = 3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['KDJ_K'] - 2 *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r>
              <a:rPr lang="en-US" b="1" dirty="0">
                <a:latin typeface="Courier" charset="0"/>
                <a:ea typeface="標楷體" charset="-120"/>
              </a:rPr>
              <a:t>['KDJ_D']</a:t>
            </a:r>
          </a:p>
          <a:p>
            <a:pPr eaLnBrk="0" hangingPunct="0"/>
            <a:r>
              <a:rPr lang="en-US" b="1" dirty="0">
                <a:latin typeface="Courier" charset="0"/>
                <a:ea typeface="標楷體" charset="-120"/>
              </a:rPr>
              <a:t>    return </a:t>
            </a:r>
            <a:r>
              <a:rPr lang="en-US" b="1" dirty="0" err="1">
                <a:latin typeface="Courier" charset="0"/>
                <a:ea typeface="標楷體" charset="-120"/>
              </a:rPr>
              <a:t>df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0864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#Bollinger Bands  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def</a:t>
            </a:r>
            <a:r>
              <a:rPr lang="en-US" sz="2000" b="1" dirty="0">
                <a:latin typeface="Courier" charset="0"/>
                <a:ea typeface="標楷體" charset="-120"/>
              </a:rPr>
              <a:t> BBANDS20(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, n):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MA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pd.rolling_mean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MSD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pd.rolling_std</a:t>
            </a:r>
            <a:r>
              <a:rPr lang="en-US" sz="2000" b="1" dirty="0">
                <a:latin typeface="Courier" charset="0"/>
                <a:ea typeface="標楷體" charset="-120"/>
              </a:rPr>
              <a:t>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['Close'], 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4 * MSD / MA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B1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(b1,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(B1)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(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['Close'] - MA + 2 * MSD) / (4 * MSD)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B2 = </a:t>
            </a:r>
            <a:r>
              <a:rPr lang="en-US" sz="2000" b="1" dirty="0" err="1">
                <a:latin typeface="Courier" charset="0"/>
                <a:ea typeface="標楷體" charset="-120"/>
              </a:rPr>
              <a:t>pd.Series</a:t>
            </a:r>
            <a:r>
              <a:rPr lang="en-US" sz="2000" b="1" dirty="0">
                <a:latin typeface="Courier" charset="0"/>
                <a:ea typeface="標楷體" charset="-120"/>
              </a:rPr>
              <a:t>(b2, name = '</a:t>
            </a:r>
            <a:r>
              <a:rPr lang="en-US" sz="2000" b="1" dirty="0" err="1">
                <a:latin typeface="Courier" charset="0"/>
                <a:ea typeface="標楷體" charset="-120"/>
              </a:rPr>
              <a:t>Bollinger%b</a:t>
            </a:r>
            <a:r>
              <a:rPr lang="en-US" sz="2000" b="1" dirty="0">
                <a:latin typeface="Courier" charset="0"/>
                <a:ea typeface="標楷體" charset="-120"/>
              </a:rPr>
              <a:t>_' + </a:t>
            </a:r>
            <a:r>
              <a:rPr lang="en-US" sz="2000" b="1" dirty="0" err="1">
                <a:latin typeface="Courier" charset="0"/>
                <a:ea typeface="標楷體" charset="-120"/>
              </a:rPr>
              <a:t>str</a:t>
            </a:r>
            <a:r>
              <a:rPr lang="en-US" sz="2000" b="1" dirty="0">
                <a:latin typeface="Courier" charset="0"/>
                <a:ea typeface="標楷體" charset="-120"/>
              </a:rPr>
              <a:t>(n))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r>
              <a:rPr lang="en-US" sz="2000" b="1" dirty="0">
                <a:latin typeface="Courier" charset="0"/>
                <a:ea typeface="標楷體" charset="-120"/>
              </a:rPr>
              <a:t> = </a:t>
            </a:r>
            <a:r>
              <a:rPr lang="en-US" sz="2000" b="1" dirty="0" err="1">
                <a:latin typeface="Courier" charset="0"/>
                <a:ea typeface="標楷體" charset="-120"/>
              </a:rPr>
              <a:t>df.join</a:t>
            </a:r>
            <a:r>
              <a:rPr lang="en-US" sz="2000" b="1" dirty="0">
                <a:latin typeface="Courier" charset="0"/>
                <a:ea typeface="標楷體" charset="-120"/>
              </a:rPr>
              <a:t>(B2) 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    return </a:t>
            </a:r>
            <a:r>
              <a:rPr lang="en-US" sz="2000" b="1" dirty="0" err="1">
                <a:latin typeface="Courier" charset="0"/>
                <a:ea typeface="標楷體" charset="-120"/>
              </a:rPr>
              <a:t>df</a:t>
            </a:r>
            <a:endParaRPr lang="en-US" sz="20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9423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0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Bollinger Bands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9512" y="1700808"/>
            <a:ext cx="8784976" cy="4032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#BB Bollinger Bands BB_20</a:t>
            </a:r>
          </a:p>
          <a:p>
            <a:pPr eaLnBrk="0" hangingPunct="0"/>
            <a:r>
              <a:rPr lang="en-US" sz="1400" b="1" dirty="0" err="1">
                <a:latin typeface="Courier" charset="0"/>
                <a:ea typeface="標楷體" charset="-120"/>
              </a:rPr>
              <a:t>def</a:t>
            </a:r>
            <a:r>
              <a:rPr lang="en-US" sz="1400" b="1" dirty="0">
                <a:latin typeface="Courier" charset="0"/>
                <a:ea typeface="標楷體" charset="-120"/>
              </a:rPr>
              <a:t> BB_20(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):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pd.stats.moments.rolling_mean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["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Close"], 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 = </a:t>
            </a:r>
            <a:r>
              <a:rPr lang="en-US" sz="1400" b="1" dirty="0" err="1">
                <a:latin typeface="Courier" charset="0"/>
                <a:ea typeface="標楷體" charset="-120"/>
              </a:rPr>
              <a:t>pd.stats.moments.rolling_std</a:t>
            </a:r>
            <a:r>
              <a:rPr lang="en-US" sz="1400" b="1" dirty="0">
                <a:latin typeface="Courier" charset="0"/>
                <a:ea typeface="標楷體" charset="-120"/>
              </a:rPr>
              <a:t>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Close'],20)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 # Default 2*SD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['BB_SD20']*2)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['BB_PB']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Adj</a:t>
            </a:r>
            <a:r>
              <a:rPr lang="en-US" sz="1400" b="1" dirty="0">
                <a:latin typeface="Courier" charset="0"/>
                <a:ea typeface="標楷體" charset="-120"/>
              </a:rPr>
              <a:t> Close']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['BB_BW'] =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BB_UpperBand</a:t>
            </a:r>
            <a:r>
              <a:rPr lang="en-US" sz="1400" b="1" dirty="0">
                <a:latin typeface="Courier" charset="0"/>
                <a:ea typeface="標楷體" charset="-120"/>
              </a:rPr>
              <a:t>'] -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</a:t>
            </a:r>
            <a:r>
              <a:rPr lang="en-US" sz="1400" b="1" dirty="0" err="1">
                <a:latin typeface="Courier" charset="0"/>
                <a:ea typeface="標楷體" charset="-120"/>
              </a:rPr>
              <a:t>BB_LowerBand</a:t>
            </a:r>
            <a:r>
              <a:rPr lang="en-US" sz="1400" b="1" dirty="0">
                <a:latin typeface="Courier" charset="0"/>
                <a:ea typeface="標楷體" charset="-120"/>
              </a:rPr>
              <a:t>']) /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  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['BB_UpperBand_1SD']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+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['BB_LowerBand_1SD'] =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['BB_MA20'] - (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r>
              <a:rPr lang="en-US" sz="1400" b="1" dirty="0">
                <a:latin typeface="Courier" charset="0"/>
                <a:ea typeface="標楷體" charset="-120"/>
              </a:rPr>
              <a:t>['BB_SD20'])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#BB_PB: Bollinger Band Percent b (PB)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#BB_BW: Bollinger Band Band Width (BW)</a:t>
            </a:r>
          </a:p>
          <a:p>
            <a:pPr eaLnBrk="0" hangingPunct="0"/>
            <a:r>
              <a:rPr lang="en-US" sz="1400" b="1" dirty="0">
                <a:latin typeface="Courier" charset="0"/>
                <a:ea typeface="標楷體" charset="-120"/>
              </a:rPr>
              <a:t>    return </a:t>
            </a:r>
            <a:r>
              <a:rPr lang="en-US" sz="1400" b="1" dirty="0" err="1">
                <a:latin typeface="Courier" charset="0"/>
                <a:ea typeface="標楷體" charset="-120"/>
              </a:rPr>
              <a:t>df</a:t>
            </a:r>
            <a:endParaRPr lang="en-US" sz="1400" b="1" dirty="0">
              <a:latin typeface="Courier" charset="0"/>
              <a:ea typeface="標楷體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3628" y="6597352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https://www.quantopian.com/posts/technical-analysis-indicators-without-talib-code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393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838199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600" dirty="0" err="1">
                <a:solidFill>
                  <a:schemeClr val="accent1"/>
                </a:solidFill>
              </a:rPr>
              <a:t>Quantopian</a:t>
            </a:r>
            <a:endParaRPr lang="en-US" sz="96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4989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04840" y="6488668"/>
            <a:ext cx="313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https://www.quantopian.com/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95116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109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BAE82C8-E8B6-FD4B-A6E8-07ED14387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Investing with Pandas in Python</a:t>
            </a:r>
          </a:p>
          <a:p>
            <a:pPr lvl="1"/>
            <a:r>
              <a:rPr lang="en-US" sz="4400" b="1" dirty="0" err="1">
                <a:solidFill>
                  <a:schemeClr val="accent1"/>
                </a:solidFill>
              </a:rPr>
              <a:t>Numpy</a:t>
            </a:r>
            <a:endParaRPr lang="en-US" sz="4400" b="1" dirty="0">
              <a:solidFill>
                <a:schemeClr val="accent1"/>
              </a:solidFill>
            </a:endParaRP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Pandas</a:t>
            </a:r>
          </a:p>
        </p:txBody>
      </p:sp>
    </p:spTree>
    <p:extLst>
      <p:ext uri="{BB962C8B-B14F-4D97-AF65-F5344CB8AC3E}">
        <p14:creationId xmlns:p14="http://schemas.microsoft.com/office/powerpoint/2010/main" val="4282269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6259625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altLang="zh-TW" sz="1800" dirty="0"/>
              <a:t>Yves </a:t>
            </a:r>
            <a:r>
              <a:rPr lang="en-US" altLang="zh-TW" sz="1800" dirty="0" err="1"/>
              <a:t>Hilpisch</a:t>
            </a:r>
            <a:r>
              <a:rPr lang="en-US" altLang="zh-TW" sz="1800" dirty="0"/>
              <a:t> (2018), </a:t>
            </a:r>
            <a:r>
              <a:rPr lang="en-US" sz="1800" dirty="0"/>
              <a:t>"</a:t>
            </a:r>
            <a:r>
              <a:rPr lang="en-US" altLang="zh-TW" sz="1800" dirty="0"/>
              <a:t>Python for Finance: Mastering Data-Driven Finance</a:t>
            </a:r>
            <a:r>
              <a:rPr lang="en-US" sz="1800" dirty="0"/>
              <a:t>",</a:t>
            </a:r>
            <a:r>
              <a:rPr lang="zh-TW" altLang="en-US" sz="1800" dirty="0"/>
              <a:t> </a:t>
            </a:r>
            <a:r>
              <a:rPr lang="en-US" altLang="zh-TW" sz="1800" dirty="0"/>
              <a:t>2nd Edition, </a:t>
            </a:r>
            <a:r>
              <a:rPr lang="en-US" sz="1800" dirty="0"/>
              <a:t>O'Reilly Media.</a:t>
            </a:r>
            <a:br>
              <a:rPr lang="en-US" altLang="zh-TW" sz="1800" dirty="0"/>
            </a:br>
            <a:r>
              <a:rPr lang="en-US" sz="1800" dirty="0">
                <a:hlinkClick r:id="rId3"/>
              </a:rPr>
              <a:t>https://github.com/yhilpisch/py4fi2nd</a:t>
            </a:r>
            <a:endParaRPr lang="en-US" altLang="zh-TW" sz="1800" dirty="0"/>
          </a:p>
          <a:p>
            <a:r>
              <a:rPr lang="en-US" altLang="zh-TW" sz="1800" dirty="0"/>
              <a:t>Ties de </a:t>
            </a:r>
            <a:r>
              <a:rPr lang="en-US" altLang="zh-TW" sz="1800" dirty="0" err="1"/>
              <a:t>Kok</a:t>
            </a:r>
            <a:r>
              <a:rPr lang="en-US" altLang="zh-TW" sz="1800" dirty="0"/>
              <a:t> (2017), Learn Python for Research, </a:t>
            </a:r>
            <a:r>
              <a:rPr lang="en-US" altLang="zh-TW" sz="1800" dirty="0">
                <a:hlinkClick r:id="rId4"/>
              </a:rPr>
              <a:t>https://github.com/TiesdeKok/LearnPythonforResearch</a:t>
            </a:r>
            <a:endParaRPr lang="en-US" sz="1800" dirty="0"/>
          </a:p>
          <a:p>
            <a:r>
              <a:rPr lang="en-US" sz="1800" dirty="0" err="1"/>
              <a:t>Avinash</a:t>
            </a:r>
            <a:r>
              <a:rPr lang="en-US" sz="1800" dirty="0"/>
              <a:t> Jain (2017), Introduction To Python Programming, Udemy,  </a:t>
            </a:r>
            <a:r>
              <a:rPr lang="en-US" sz="1800" dirty="0">
                <a:hlinkClick r:id="rId5"/>
              </a:rPr>
              <a:t>https://www.udemy.com/pythonforbeginnersintro/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Programming, </a:t>
            </a:r>
            <a:r>
              <a:rPr lang="en-US" altLang="zh-TW" sz="1800" dirty="0">
                <a:latin typeface="Calibri" charset="0"/>
                <a:ea typeface="標楷體" charset="-120"/>
                <a:hlinkClick r:id="rId6"/>
              </a:rPr>
              <a:t>https://pythonprogramming.net/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Python, </a:t>
            </a:r>
            <a:r>
              <a:rPr lang="en-US" altLang="zh-TW" sz="1800" dirty="0">
                <a:latin typeface="Calibri" charset="0"/>
                <a:ea typeface="標楷體" charset="-120"/>
                <a:hlinkClick r:id="rId7"/>
              </a:rPr>
              <a:t>https://www.python.org/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Python Programming Language, </a:t>
            </a:r>
            <a:r>
              <a:rPr lang="en-US" altLang="zh-TW" sz="1800" dirty="0">
                <a:latin typeface="Calibri" charset="0"/>
                <a:ea typeface="標楷體" charset="-120"/>
                <a:hlinkClick r:id="rId8"/>
              </a:rPr>
              <a:t>http://pythonprogramminglanguage.com/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Numpy</a:t>
            </a:r>
            <a:r>
              <a:rPr lang="en-US" altLang="zh-TW" sz="1800" dirty="0">
                <a:latin typeface="Calibri" charset="0"/>
                <a:ea typeface="標楷體" charset="-120"/>
              </a:rPr>
              <a:t>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http://www.numpy.org/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Pandas, </a:t>
            </a:r>
            <a:r>
              <a:rPr lang="en-US" altLang="zh-TW" sz="1800" dirty="0">
                <a:latin typeface="Calibri" charset="0"/>
                <a:ea typeface="標楷體" charset="-120"/>
                <a:hlinkClick r:id="rId10"/>
              </a:rPr>
              <a:t>http://pandas.pydata.org/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 err="1">
                <a:latin typeface="Calibri" charset="0"/>
                <a:ea typeface="標楷體" charset="-120"/>
              </a:rPr>
              <a:t>Skikit</a:t>
            </a:r>
            <a:r>
              <a:rPr lang="en-US" altLang="zh-TW" sz="1800" dirty="0">
                <a:latin typeface="Calibri" charset="0"/>
                <a:ea typeface="標楷體" charset="-120"/>
              </a:rPr>
              <a:t>-learn, http://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scikit-learn.org</a:t>
            </a:r>
            <a:r>
              <a:rPr lang="en-US" altLang="zh-TW" sz="1800" dirty="0">
                <a:latin typeface="Calibri" charset="0"/>
                <a:ea typeface="標楷體" charset="-120"/>
              </a:rPr>
              <a:t>/</a:t>
            </a:r>
          </a:p>
          <a:p>
            <a:r>
              <a:rPr lang="en-US" altLang="zh-Hant" sz="1800" dirty="0">
                <a:latin typeface="Calibri" charset="0"/>
                <a:ea typeface="標楷體" charset="-120"/>
              </a:rPr>
              <a:t>Data School (2015), Machine learning in Python with </a:t>
            </a:r>
            <a:r>
              <a:rPr lang="en-US" altLang="zh-Hant" sz="1800" dirty="0" err="1">
                <a:latin typeface="Calibri" charset="0"/>
                <a:ea typeface="標楷體" charset="-120"/>
              </a:rPr>
              <a:t>scikit</a:t>
            </a:r>
            <a:r>
              <a:rPr lang="en-US" altLang="zh-Hant" sz="1800" dirty="0">
                <a:latin typeface="Calibri" charset="0"/>
                <a:ea typeface="標楷體" charset="-120"/>
              </a:rPr>
              <a:t>-learn,</a:t>
            </a:r>
            <a:r>
              <a:rPr lang="zh-Hant" altLang="en-US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>
                <a:latin typeface="Calibri" charset="0"/>
                <a:ea typeface="標楷體" charset="-120"/>
                <a:hlinkClick r:id="rId11"/>
              </a:rPr>
              <a:t>https://www.youtube.com/playlist?list=PL5-da3qGB5ICeMbQuqbbCOQWcS6OYBr5A</a:t>
            </a:r>
            <a:endParaRPr lang="en-US" altLang="zh-TW" sz="1800" dirty="0">
              <a:latin typeface="Calibri" charset="0"/>
              <a:ea typeface="標楷體" charset="-120"/>
            </a:endParaRP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Jason Brownlee (2016), Your First Machine Learning Project in Python Step-By-Step, </a:t>
            </a:r>
            <a:r>
              <a:rPr lang="en-US" altLang="zh-TW" sz="1800" dirty="0">
                <a:latin typeface="Calibri" charset="0"/>
                <a:ea typeface="標楷體" charset="-120"/>
                <a:hlinkClick r:id="rId12"/>
              </a:rPr>
              <a:t>https://machinelearningmastery.com/machine-learning-in-python-step-by-step/</a:t>
            </a:r>
            <a:endParaRPr lang="en-US" sz="1800" dirty="0"/>
          </a:p>
          <a:p>
            <a:endParaRPr lang="zh-TW" altLang="en-US" sz="1800" dirty="0">
              <a:latin typeface="Calibri" charset="0"/>
              <a:ea typeface="標楷體" charset="-120"/>
            </a:endParaRPr>
          </a:p>
          <a:p>
            <a:endParaRPr lang="zh-TW" altLang="en-US" sz="18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110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994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45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42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19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889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831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848343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18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96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49549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(1/2)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27" y="952448"/>
            <a:ext cx="8482486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/>
              <a:t>1   2019/09/10   Course Orientation on AI in Finance Big Data </a:t>
            </a:r>
            <a:br>
              <a:rPr lang="en-US" sz="2400" dirty="0"/>
            </a:br>
            <a:r>
              <a:rPr lang="en-US" sz="2400" dirty="0"/>
              <a:t>                              Analytics</a:t>
            </a:r>
          </a:p>
          <a:p>
            <a:pPr marL="0" indent="0">
              <a:buNone/>
            </a:pPr>
            <a:r>
              <a:rPr lang="en-US" sz="2400" dirty="0"/>
              <a:t>2   2019/09/17   AI in FinTech: Financial Services Innovation </a:t>
            </a:r>
            <a:br>
              <a:rPr lang="en-US" sz="2400" dirty="0"/>
            </a:br>
            <a:r>
              <a:rPr lang="en-US" sz="2400" dirty="0"/>
              <a:t>                              and Application</a:t>
            </a:r>
          </a:p>
          <a:p>
            <a:pPr marL="0" indent="0">
              <a:buNone/>
            </a:pPr>
            <a:r>
              <a:rPr lang="en-US" sz="2400" dirty="0"/>
              <a:t>3   2019/09/24   ABC: AI, Big Data, Cloud Computing</a:t>
            </a:r>
          </a:p>
          <a:p>
            <a:pPr marL="0" indent="0">
              <a:buNone/>
            </a:pPr>
            <a:r>
              <a:rPr lang="en-US" sz="2400" dirty="0"/>
              <a:t>4   2019/10/01   Business Models of Fintech</a:t>
            </a:r>
          </a:p>
          <a:p>
            <a:pPr marL="0" indent="0">
              <a:buNone/>
            </a:pPr>
            <a:r>
              <a:rPr lang="en-US" sz="2400" dirty="0"/>
              <a:t>5   2019/10/08   Event Studies in Finance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6   2019/10/15   Case Study on AI in Finance Big Data Analytics I</a:t>
            </a:r>
          </a:p>
          <a:p>
            <a:pPr marL="0" indent="0">
              <a:buNone/>
            </a:pPr>
            <a:r>
              <a:rPr lang="en-US" sz="2400" dirty="0"/>
              <a:t>7   2019/10/22   Foundations of AI in Finance Big Data Analytics </a:t>
            </a:r>
            <a:br>
              <a:rPr lang="en-US" sz="2400" dirty="0"/>
            </a:br>
            <a:r>
              <a:rPr lang="en-US" sz="2400" dirty="0"/>
              <a:t>                              with Python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8   2019/10/29   Case Study on Financial Industry Practice I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FF0000"/>
                </a:solidFill>
              </a:rPr>
              <a:t>9   2019/11/05   Quantitative Investing with Pandas in Python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816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81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3186902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71800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2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8388597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18628163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9893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1548170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40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69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828"/>
            <a:ext cx="8229600" cy="84662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4F81BD"/>
                </a:solidFill>
              </a:rPr>
              <a:t>Course Schedule 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(2/2)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1" y="952448"/>
            <a:ext cx="8597900" cy="56538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Week    Date    Subject/Topics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10   2019/11/12   Midterm Project Report</a:t>
            </a:r>
          </a:p>
          <a:p>
            <a:pPr marL="0" indent="0">
              <a:buNone/>
            </a:pPr>
            <a:r>
              <a:rPr lang="en-US" sz="2400" dirty="0"/>
              <a:t>11   2019/11/19   Machine Learning in Finance Application with</a:t>
            </a:r>
            <a:br>
              <a:rPr lang="en-US" sz="2400" dirty="0"/>
            </a:br>
            <a:r>
              <a:rPr lang="en-US" sz="2400" dirty="0"/>
              <a:t>                                </a:t>
            </a:r>
            <a:r>
              <a:rPr lang="en-US" sz="2400" dirty="0" err="1"/>
              <a:t>Scikit</a:t>
            </a:r>
            <a:r>
              <a:rPr lang="en-US" sz="2400" dirty="0"/>
              <a:t>-Learn In Python</a:t>
            </a:r>
          </a:p>
          <a:p>
            <a:pPr marL="0" indent="0">
              <a:buNone/>
            </a:pPr>
            <a:r>
              <a:rPr lang="en-US" sz="2400" dirty="0"/>
              <a:t>12   2019/11/26   Deep Learning for Financial Time Series</a:t>
            </a:r>
            <a:br>
              <a:rPr lang="en-US" sz="2400" dirty="0"/>
            </a:br>
            <a:r>
              <a:rPr lang="en-US" sz="2400" dirty="0"/>
              <a:t>                                Forecasting with TensorFlow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13   2019/12/03   Case Study on AI in Finance Big Data Analytics II</a:t>
            </a:r>
          </a:p>
          <a:p>
            <a:pPr marL="0" indent="0">
              <a:buNone/>
            </a:pPr>
            <a:r>
              <a:rPr lang="en-US" sz="2400" dirty="0"/>
              <a:t>14   2019/12/10   Deep Learning for Financial Time Series </a:t>
            </a:r>
            <a:br>
              <a:rPr lang="en-US" sz="2400" dirty="0"/>
            </a:br>
            <a:r>
              <a:rPr lang="en-US" sz="2400" dirty="0"/>
              <a:t>                                Forecasting with TensorFlow 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</a:rPr>
              <a:t>15   2019/12/17   Case Study on Financial Industry Practice II</a:t>
            </a:r>
          </a:p>
          <a:p>
            <a:pPr marL="0" indent="0">
              <a:buNone/>
            </a:pPr>
            <a:r>
              <a:rPr lang="en-US" sz="2400" dirty="0"/>
              <a:t>16   2019/12/24   Deep Learning for Financial Time Series</a:t>
            </a:r>
            <a:br>
              <a:rPr lang="en-US" sz="2400" dirty="0"/>
            </a:br>
            <a:r>
              <a:rPr lang="en-US" sz="2400" dirty="0"/>
              <a:t>                                Forecasting with TensorFlow III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17   2019/12/31   Final Project Presentation I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18   2020/01/07   Final Project Presentation 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5" descr="C:\Users\myday\Downloads\TKU-logo-12c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898" y="27612"/>
            <a:ext cx="633388" cy="63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14"/>
          <p:cNvSpPr txBox="1">
            <a:spLocks noChangeArrowheads="1"/>
          </p:cNvSpPr>
          <p:nvPr/>
        </p:nvSpPr>
        <p:spPr bwMode="auto">
          <a:xfrm>
            <a:off x="7971286" y="-1464"/>
            <a:ext cx="11537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b="1" dirty="0" err="1">
                <a:solidFill>
                  <a:srgbClr val="FF0000"/>
                </a:solidFill>
                <a:latin typeface="Calibri" pitchFamily="34" charset="0"/>
              </a:rPr>
              <a:t>Tamkang</a:t>
            </a: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b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</a:br>
            <a:r>
              <a:rPr kumimoji="0" lang="en-US" altLang="zh-TW" b="1" dirty="0">
                <a:solidFill>
                  <a:srgbClr val="FF0000"/>
                </a:solidFill>
                <a:latin typeface="Calibri" pitchFamily="34" charset="0"/>
              </a:rPr>
              <a:t>University</a:t>
            </a:r>
            <a:endParaRPr kumimoji="0" lang="zh-TW" altLang="en-US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747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02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07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5183629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621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00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35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56201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9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Ecosystem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6673"/>
            <a:ext cx="3970784" cy="5102225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hlinkClick r:id="rId2"/>
              </a:rPr>
              <a:t>Statistics and Machine Learning</a:t>
            </a:r>
            <a:endParaRPr lang="en-US" sz="2000" dirty="0"/>
          </a:p>
          <a:p>
            <a:pPr lvl="1"/>
            <a:r>
              <a:rPr lang="en-US" sz="2000" dirty="0">
                <a:hlinkClick r:id="rId3"/>
              </a:rPr>
              <a:t>Statsmodels</a:t>
            </a:r>
            <a:endParaRPr lang="en-US" sz="2000" dirty="0"/>
          </a:p>
          <a:p>
            <a:pPr lvl="1"/>
            <a:r>
              <a:rPr lang="en-US" sz="2000" dirty="0">
                <a:hlinkClick r:id="rId4"/>
              </a:rPr>
              <a:t>sklearn-pandas</a:t>
            </a:r>
            <a:endParaRPr lang="en-US" sz="2000" dirty="0"/>
          </a:p>
          <a:p>
            <a:r>
              <a:rPr lang="en-US" sz="2000" dirty="0">
                <a:hlinkClick r:id="rId5"/>
              </a:rPr>
              <a:t>Visualization</a:t>
            </a:r>
            <a:endParaRPr lang="en-US" sz="2000" dirty="0"/>
          </a:p>
          <a:p>
            <a:pPr lvl="1"/>
            <a:r>
              <a:rPr lang="en-US" sz="2000" dirty="0">
                <a:hlinkClick r:id="rId6"/>
              </a:rPr>
              <a:t>Bokeh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yhat/ggplot</a:t>
            </a:r>
            <a:endParaRPr lang="en-US" sz="2000" dirty="0"/>
          </a:p>
          <a:p>
            <a:pPr lvl="1"/>
            <a:r>
              <a:rPr lang="en-US" sz="2000" dirty="0">
                <a:hlinkClick r:id="rId8"/>
              </a:rPr>
              <a:t>Seaborn</a:t>
            </a:r>
            <a:endParaRPr lang="en-US" sz="2000" dirty="0"/>
          </a:p>
          <a:p>
            <a:pPr lvl="1"/>
            <a:r>
              <a:rPr lang="en-US" sz="2000" dirty="0">
                <a:hlinkClick r:id="rId9"/>
              </a:rPr>
              <a:t>Vincent</a:t>
            </a:r>
            <a:endParaRPr lang="en-US" sz="2000" dirty="0"/>
          </a:p>
          <a:p>
            <a:pPr lvl="1"/>
            <a:r>
              <a:rPr lang="en-US" sz="2000" dirty="0">
                <a:hlinkClick r:id="rId10"/>
              </a:rPr>
              <a:t>IPython Vega</a:t>
            </a:r>
            <a:endParaRPr lang="en-US" sz="2000" dirty="0"/>
          </a:p>
          <a:p>
            <a:pPr lvl="1"/>
            <a:r>
              <a:rPr lang="en-US" sz="2000" dirty="0">
                <a:hlinkClick r:id="rId11"/>
              </a:rPr>
              <a:t>Plotly</a:t>
            </a:r>
            <a:endParaRPr lang="en-US" sz="2000" dirty="0"/>
          </a:p>
          <a:p>
            <a:pPr lvl="1"/>
            <a:r>
              <a:rPr lang="en-US" sz="2000" dirty="0">
                <a:hlinkClick r:id="rId12"/>
              </a:rPr>
              <a:t>Pandas-Qt</a:t>
            </a:r>
            <a:endParaRPr lang="en-US" sz="2000" dirty="0"/>
          </a:p>
          <a:p>
            <a:r>
              <a:rPr lang="en-US" sz="2000" dirty="0">
                <a:hlinkClick r:id="rId13"/>
              </a:rPr>
              <a:t>IDE</a:t>
            </a:r>
            <a:endParaRPr lang="en-US" sz="2000" dirty="0"/>
          </a:p>
          <a:p>
            <a:pPr lvl="1"/>
            <a:r>
              <a:rPr lang="en-US" sz="2000" dirty="0">
                <a:hlinkClick r:id="rId14"/>
              </a:rPr>
              <a:t>IPython</a:t>
            </a:r>
            <a:endParaRPr lang="en-US" sz="2000" dirty="0"/>
          </a:p>
          <a:p>
            <a:pPr lvl="1"/>
            <a:r>
              <a:rPr lang="en-US" sz="2000" dirty="0">
                <a:hlinkClick r:id="rId15"/>
              </a:rPr>
              <a:t>quantopian/qgrid</a:t>
            </a:r>
            <a:endParaRPr lang="en-US" sz="2000" dirty="0"/>
          </a:p>
          <a:p>
            <a:pPr lvl="1"/>
            <a:r>
              <a:rPr lang="en-US" sz="2000" dirty="0">
                <a:hlinkClick r:id="rId16"/>
              </a:rPr>
              <a:t>Spyder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36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160462" y="6611779"/>
            <a:ext cx="68230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pandas.pydata.org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/pandas-docs/stable/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index.html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4788024" y="946673"/>
            <a:ext cx="4129507" cy="566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en-US" sz="2200" dirty="0">
                <a:hlinkClick r:id="rId17"/>
              </a:rPr>
              <a:t>API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8"/>
              </a:rPr>
              <a:t>pandas-datareader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19"/>
              </a:rPr>
              <a:t>quandl/Python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0"/>
              </a:rPr>
              <a:t>pydatastream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1"/>
              </a:rPr>
              <a:t>pandaSDMX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2"/>
              </a:rPr>
              <a:t>fredapi</a:t>
            </a:r>
            <a:endParaRPr kumimoji="0" lang="en-US" sz="2200" dirty="0"/>
          </a:p>
          <a:p>
            <a:r>
              <a:rPr kumimoji="0" lang="en-US" sz="2200" dirty="0">
                <a:hlinkClick r:id="rId23"/>
              </a:rPr>
              <a:t>Domain Specific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4"/>
              </a:rPr>
              <a:t>Geopandas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5"/>
              </a:rPr>
              <a:t>xarray</a:t>
            </a:r>
            <a:endParaRPr kumimoji="0" lang="en-US" sz="2200" dirty="0"/>
          </a:p>
          <a:p>
            <a:r>
              <a:rPr kumimoji="0" lang="en-US" sz="2200" dirty="0">
                <a:hlinkClick r:id="rId26"/>
              </a:rPr>
              <a:t>Out-of-core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7"/>
              </a:rPr>
              <a:t>Dask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8"/>
              </a:rPr>
              <a:t>Blaze</a:t>
            </a:r>
            <a:endParaRPr kumimoji="0" lang="en-US" sz="2200" dirty="0"/>
          </a:p>
          <a:p>
            <a:pPr lvl="1"/>
            <a:r>
              <a:rPr kumimoji="0" lang="en-US" sz="2200" dirty="0">
                <a:hlinkClick r:id="rId29"/>
              </a:rPr>
              <a:t>Odo</a:t>
            </a:r>
            <a:endParaRPr kumimoji="0" lang="en-US" sz="2200" dirty="0"/>
          </a:p>
          <a:p>
            <a:endParaRPr kumimoji="0" lang="en-US" sz="2200" dirty="0"/>
          </a:p>
        </p:txBody>
      </p:sp>
    </p:spTree>
    <p:extLst>
      <p:ext uri="{BB962C8B-B14F-4D97-AF65-F5344CB8AC3E}">
        <p14:creationId xmlns:p14="http://schemas.microsoft.com/office/powerpoint/2010/main" val="979078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pandas-</a:t>
            </a:r>
            <a:r>
              <a:rPr lang="en-US" dirty="0" err="1">
                <a:solidFill>
                  <a:schemeClr val="accent1"/>
                </a:solidFill>
              </a:rPr>
              <a:t>datareader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A01D8B-EF9B-5F4D-9DAE-71A178D1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4" y="1184832"/>
            <a:ext cx="8820472" cy="526850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290C3B-DA13-5F46-95A7-E97F16CEE20A}"/>
              </a:ext>
            </a:extLst>
          </p:cNvPr>
          <p:cNvSpPr/>
          <p:nvPr/>
        </p:nvSpPr>
        <p:spPr>
          <a:xfrm>
            <a:off x="1556792" y="6485132"/>
            <a:ext cx="6030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https://pandas-datareader.readthedocs.io/en/latest/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2626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Quandl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F952-9DEA-0543-A799-99313591B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68760"/>
            <a:ext cx="8686800" cy="48781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EC0DED-6097-EC40-8CE1-1A31FE491F1A}"/>
              </a:ext>
            </a:extLst>
          </p:cNvPr>
          <p:cNvSpPr/>
          <p:nvPr/>
        </p:nvSpPr>
        <p:spPr>
          <a:xfrm>
            <a:off x="2607327" y="6457683"/>
            <a:ext cx="3929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https://www.quandl.com/tools/python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00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PyDatastream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19422-48E1-6048-9106-29B5B09BCD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28800"/>
            <a:ext cx="8244408" cy="413951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068E06-E162-7649-8A78-DB080A600397}"/>
              </a:ext>
            </a:extLst>
          </p:cNvPr>
          <p:cNvSpPr/>
          <p:nvPr/>
        </p:nvSpPr>
        <p:spPr>
          <a:xfrm>
            <a:off x="2452105" y="6444063"/>
            <a:ext cx="4254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https://pypi.org/project/PyDatastream/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7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625" y="274637"/>
            <a:ext cx="8505172" cy="6331619"/>
          </a:xfrm>
        </p:spPr>
        <p:txBody>
          <a:bodyPr>
            <a:normAutofit/>
          </a:bodyPr>
          <a:lstStyle/>
          <a:p>
            <a:r>
              <a:rPr lang="en-US" sz="8800" dirty="0">
                <a:solidFill>
                  <a:srgbClr val="C00000"/>
                </a:solidFill>
              </a:rPr>
              <a:t>Quantitative Investing with </a:t>
            </a:r>
            <a:br>
              <a:rPr lang="en-US" sz="8800" dirty="0">
                <a:solidFill>
                  <a:srgbClr val="C00000"/>
                </a:solidFill>
              </a:rPr>
            </a:br>
            <a:r>
              <a:rPr lang="en-US" sz="8800" dirty="0">
                <a:solidFill>
                  <a:srgbClr val="C00000"/>
                </a:solidFill>
              </a:rPr>
              <a:t>Pandas in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15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pandasSDMX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43B5F3-63CD-E146-96F0-9CE48CD78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24" y="1196752"/>
            <a:ext cx="7283152" cy="508349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35645A-52A3-6F4D-AF81-C705CB6BA96A}"/>
              </a:ext>
            </a:extLst>
          </p:cNvPr>
          <p:cNvSpPr/>
          <p:nvPr/>
        </p:nvSpPr>
        <p:spPr>
          <a:xfrm>
            <a:off x="1988840" y="6488230"/>
            <a:ext cx="5166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https://pandasdmx.readthedocs.io/en/latest/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82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2E1B1-12F6-3D43-BC45-95F58AF87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Fred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B9A987-A831-8B4D-985C-C9CF1DF9D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BF3B0-3B8E-844A-BAA4-C450084C4A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1415466"/>
            <a:ext cx="8532440" cy="49039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FD1B9D-9A99-9941-9B55-6F502257A2FD}"/>
              </a:ext>
            </a:extLst>
          </p:cNvPr>
          <p:cNvSpPr/>
          <p:nvPr/>
        </p:nvSpPr>
        <p:spPr>
          <a:xfrm>
            <a:off x="1844824" y="6453336"/>
            <a:ext cx="5454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https://research.stlouisfed.org/docs/api/fred/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699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34925" y="203200"/>
            <a:ext cx="9037638" cy="488950"/>
          </a:xfrm>
        </p:spPr>
        <p:txBody>
          <a:bodyPr>
            <a:normAutofit fontScale="90000"/>
          </a:bodyPr>
          <a:lstStyle/>
          <a:p>
            <a:r>
              <a:rPr lang="en-US" altLang="en-US" sz="3600">
                <a:solidFill>
                  <a:schemeClr val="accent1"/>
                </a:solidFill>
                <a:latin typeface="Calibri" charset="0"/>
                <a:ea typeface="標楷體" charset="-120"/>
              </a:rPr>
              <a:t>pandas: powerful Python data analysis toolkit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DE6C6E-B639-B745-9254-8C409F75B32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1476375" y="6491288"/>
            <a:ext cx="588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http://pandas.pydata.org/pandas-docs/stable/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2" y="756019"/>
            <a:ext cx="8502904" cy="5805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1556792"/>
            <a:ext cx="2979537" cy="62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90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0"/>
            <a:ext cx="8435280" cy="49196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Tabular data </a:t>
            </a:r>
            <a:r>
              <a:rPr lang="en-US" sz="3000" dirty="0"/>
              <a:t>with </a:t>
            </a:r>
            <a:br>
              <a:rPr lang="en-US" sz="3000" dirty="0"/>
            </a:br>
            <a:r>
              <a:rPr lang="en-US" sz="3000" dirty="0">
                <a:solidFill>
                  <a:srgbClr val="FF0000"/>
                </a:solidFill>
              </a:rPr>
              <a:t>heterogeneously-typed columns</a:t>
            </a:r>
            <a:r>
              <a:rPr lang="en-US" sz="3000" dirty="0"/>
              <a:t>, </a:t>
            </a:r>
            <a:br>
              <a:rPr lang="en-US" sz="3000" dirty="0"/>
            </a:br>
            <a:r>
              <a:rPr lang="en-US" sz="3000" dirty="0"/>
              <a:t>as in an </a:t>
            </a:r>
            <a:r>
              <a:rPr lang="en-US" sz="3000" dirty="0">
                <a:solidFill>
                  <a:srgbClr val="FF0000"/>
                </a:solidFill>
              </a:rPr>
              <a:t>SQL table</a:t>
            </a:r>
            <a:r>
              <a:rPr lang="en-US" sz="3000" dirty="0"/>
              <a:t> or </a:t>
            </a:r>
            <a:r>
              <a:rPr lang="en-US" sz="3000" dirty="0">
                <a:solidFill>
                  <a:srgbClr val="FF0000"/>
                </a:solidFill>
              </a:rPr>
              <a:t>Excel spreadsheet</a:t>
            </a:r>
          </a:p>
          <a:p>
            <a:pPr>
              <a:defRPr/>
            </a:pPr>
            <a:r>
              <a:rPr lang="en-US" sz="3000" dirty="0"/>
              <a:t>Ordered and unordered (not necessarily fixed-frequency) </a:t>
            </a:r>
            <a:r>
              <a:rPr lang="en-US" sz="3000" dirty="0">
                <a:solidFill>
                  <a:srgbClr val="FF0000"/>
                </a:solidFill>
              </a:rPr>
              <a:t>time series data</a:t>
            </a:r>
            <a:r>
              <a:rPr lang="en-US" sz="3000" dirty="0"/>
              <a:t>.</a:t>
            </a:r>
          </a:p>
          <a:p>
            <a:pPr>
              <a:defRPr/>
            </a:pPr>
            <a:r>
              <a:rPr lang="en-US" sz="3000" dirty="0">
                <a:solidFill>
                  <a:srgbClr val="FF0000"/>
                </a:solidFill>
              </a:rPr>
              <a:t>Arbitrary matrix data </a:t>
            </a:r>
            <a:r>
              <a:rPr lang="en-US" sz="3000" dirty="0"/>
              <a:t>(homogeneously typed or heterogeneous) </a:t>
            </a:r>
            <a:r>
              <a:rPr lang="en-US" sz="3000" dirty="0">
                <a:solidFill>
                  <a:srgbClr val="FF0000"/>
                </a:solidFill>
              </a:rPr>
              <a:t>with row and column labels</a:t>
            </a:r>
          </a:p>
          <a:p>
            <a:pPr>
              <a:defRPr/>
            </a:pPr>
            <a:r>
              <a:rPr lang="en-US" sz="3000" dirty="0"/>
              <a:t>Any other form of observational / statistical data sets. The data actually need not be labeled at all to be placed into a pandas data structure</a:t>
            </a:r>
          </a:p>
          <a:p>
            <a:pPr marL="0" indent="0">
              <a:buFont typeface="Arial" charset="0"/>
              <a:buNone/>
              <a:defRPr/>
            </a:pPr>
            <a:endParaRPr lang="en-US" sz="3000" dirty="0"/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7EBE4A-0642-D94A-98D5-6F77E04EABF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4925" y="115888"/>
            <a:ext cx="9037638" cy="129698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pandas: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powerful Python data analysis toolkit</a:t>
            </a:r>
          </a:p>
        </p:txBody>
      </p:sp>
      <p:sp>
        <p:nvSpPr>
          <p:cNvPr id="7" name="Rectangle 6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41781554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584325"/>
          </a:xfrm>
        </p:spPr>
        <p:txBody>
          <a:bodyPr>
            <a:normAutofit fontScale="90000"/>
          </a:bodyPr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Series </a:t>
            </a:r>
            <a:b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DataFrame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435975" cy="4824412"/>
          </a:xfrm>
        </p:spPr>
        <p:txBody>
          <a:bodyPr/>
          <a:lstStyle/>
          <a:p>
            <a:r>
              <a:rPr lang="en-US" altLang="en-US" sz="4000" dirty="0">
                <a:latin typeface="Calibri" charset="0"/>
                <a:ea typeface="標楷體" charset="-120"/>
              </a:rPr>
              <a:t>Primary data structures of pandas</a:t>
            </a:r>
          </a:p>
          <a:p>
            <a:pPr lvl="1"/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Series (1-dimensional)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pPr lvl="1"/>
            <a:r>
              <a:rPr lang="en-US" altLang="en-US" sz="36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36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(2-dimensional)</a:t>
            </a:r>
            <a:r>
              <a:rPr lang="en-US" altLang="en-US" sz="3600" dirty="0">
                <a:latin typeface="Calibri" charset="0"/>
                <a:ea typeface="標楷體" charset="-120"/>
              </a:rPr>
              <a:t> </a:t>
            </a:r>
          </a:p>
          <a:p>
            <a:r>
              <a:rPr lang="en-US" altLang="en-US" sz="4000" dirty="0">
                <a:latin typeface="Calibri" charset="0"/>
                <a:ea typeface="標楷體" charset="-120"/>
              </a:rPr>
              <a:t>Handle the vast majority of typical use cases in </a:t>
            </a:r>
            <a:r>
              <a:rPr lang="en-US" altLang="en-US" sz="4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finance</a:t>
            </a:r>
            <a:r>
              <a:rPr lang="en-US" altLang="en-US" sz="4000" dirty="0">
                <a:latin typeface="Calibri" charset="0"/>
                <a:ea typeface="標楷體" charset="-120"/>
              </a:rPr>
              <a:t>, statistics, social science, and many areas of engineering. 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A5EEE5-9A0C-C042-A74A-DD7746D05DE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27200" y="6608763"/>
            <a:ext cx="56896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/pandas-docs/stable/</a:t>
            </a:r>
          </a:p>
        </p:txBody>
      </p:sp>
    </p:spTree>
    <p:extLst>
      <p:ext uri="{BB962C8B-B14F-4D97-AF65-F5344CB8AC3E}">
        <p14:creationId xmlns:p14="http://schemas.microsoft.com/office/powerpoint/2010/main" val="3819439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 DataFrame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513" cy="4708525"/>
          </a:xfrm>
        </p:spPr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DataFrame</a:t>
            </a:r>
            <a:r>
              <a:rPr lang="en-US" altLang="en-US" sz="4000">
                <a:latin typeface="Calibri" charset="0"/>
                <a:ea typeface="標楷體" charset="-120"/>
              </a:rPr>
              <a:t> provides everything that R’s data.frame provides and much more. </a:t>
            </a:r>
          </a:p>
          <a:p>
            <a:r>
              <a:rPr lang="en-US" altLang="en-US" sz="4000">
                <a:latin typeface="Calibri" charset="0"/>
                <a:ea typeface="標楷體" charset="-120"/>
              </a:rPr>
              <a:t>pandas is built on top of </a:t>
            </a:r>
            <a:r>
              <a:rPr lang="en-US" altLang="en-US" sz="4000">
                <a:solidFill>
                  <a:srgbClr val="FF0000"/>
                </a:solidFill>
                <a:latin typeface="Calibri" charset="0"/>
                <a:ea typeface="標楷體" charset="-120"/>
              </a:rPr>
              <a:t>NumPy </a:t>
            </a:r>
            <a:r>
              <a:rPr lang="en-US" altLang="en-US" sz="4000">
                <a:latin typeface="Calibri" charset="0"/>
                <a:ea typeface="標楷體" charset="-120"/>
              </a:rPr>
              <a:t>and is intended to integrate well within a scientific computing environment with many other 3rd party libraries.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FD62953-D7A0-5A4E-9FF8-F89E96B4EB4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07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122872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pandas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Comparison with SAS 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68313" y="1773238"/>
          <a:ext cx="8229600" cy="4206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pandas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SAS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DataFrame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data set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column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variable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/>
                        <a:t>row</a:t>
                      </a:r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observation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groupby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BY-group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146">
                <a:tc>
                  <a:txBody>
                    <a:bodyPr/>
                    <a:lstStyle/>
                    <a:p>
                      <a:r>
                        <a:rPr lang="en-US" sz="4000" dirty="0" err="1"/>
                        <a:t>NaN</a:t>
                      </a:r>
                      <a:endParaRPr lang="en-US" sz="4000" dirty="0"/>
                    </a:p>
                  </a:txBody>
                  <a:tcPr marT="45718" marB="45718"/>
                </a:tc>
                <a:tc>
                  <a:txBody>
                    <a:bodyPr/>
                    <a:lstStyle/>
                    <a:p>
                      <a:r>
                        <a:rPr lang="en-US" sz="4000" dirty="0"/>
                        <a:t>.</a:t>
                      </a:r>
                    </a:p>
                  </a:txBody>
                  <a:tcPr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AB14394-A8F1-3941-B143-714DB529B0F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33818" name="Rectangle 5"/>
          <p:cNvSpPr>
            <a:spLocks noChangeArrowheads="1"/>
          </p:cNvSpPr>
          <p:nvPr/>
        </p:nvSpPr>
        <p:spPr bwMode="auto">
          <a:xfrm>
            <a:off x="1727200" y="6597650"/>
            <a:ext cx="5689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http://pandas.pydata.org/pandas-docs/stable/comparison_with_sas.html</a:t>
            </a:r>
          </a:p>
        </p:txBody>
      </p:sp>
    </p:spTree>
    <p:extLst>
      <p:ext uri="{BB962C8B-B14F-4D97-AF65-F5344CB8AC3E}">
        <p14:creationId xmlns:p14="http://schemas.microsoft.com/office/powerpoint/2010/main" val="19820301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9401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Pandas Cheat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92696"/>
            <a:ext cx="7720978" cy="59644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994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59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725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49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0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Quantitative Investing with Pandas in Python</a:t>
            </a:r>
          </a:p>
          <a:p>
            <a:pPr lvl="1"/>
            <a:r>
              <a:rPr lang="en-US" sz="4400" b="1" dirty="0" err="1">
                <a:solidFill>
                  <a:schemeClr val="accent1"/>
                </a:solidFill>
              </a:rPr>
              <a:t>Numpy</a:t>
            </a:r>
            <a:endParaRPr lang="en-US" sz="4400" b="1" dirty="0">
              <a:solidFill>
                <a:schemeClr val="accent1"/>
              </a:solidFill>
            </a:endParaRP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Pandas</a:t>
            </a:r>
          </a:p>
        </p:txBody>
      </p:sp>
    </p:spTree>
    <p:extLst>
      <p:ext uri="{BB962C8B-B14F-4D97-AF65-F5344CB8AC3E}">
        <p14:creationId xmlns:p14="http://schemas.microsoft.com/office/powerpoint/2010/main" val="33456055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22086887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" y="426720"/>
            <a:ext cx="84094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38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7" y="2494280"/>
            <a:ext cx="791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23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2697480"/>
            <a:ext cx="8977744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646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9" y="2484120"/>
            <a:ext cx="7134180" cy="3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16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787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1103801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標題 1"/>
          <p:cNvSpPr>
            <a:spLocks noGrp="1"/>
          </p:cNvSpPr>
          <p:nvPr>
            <p:ph type="title"/>
          </p:nvPr>
        </p:nvSpPr>
        <p:spPr>
          <a:xfrm>
            <a:off x="1" y="0"/>
            <a:ext cx="8964488" cy="1557338"/>
          </a:xfrm>
        </p:spPr>
        <p:txBody>
          <a:bodyPr/>
          <a:lstStyle/>
          <a:p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Yves </a:t>
            </a:r>
            <a:r>
              <a:rPr lang="en-US" altLang="zh-TW" sz="3200" dirty="0" err="1">
                <a:solidFill>
                  <a:schemeClr val="accent1"/>
                </a:solidFill>
                <a:latin typeface="Calibri" charset="0"/>
                <a:ea typeface="標楷體" charset="-120"/>
              </a:rPr>
              <a:t>Hilpisch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(2018), </a:t>
            </a:r>
            <a:b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3200" dirty="0">
                <a:solidFill>
                  <a:srgbClr val="FF0000"/>
                </a:solidFill>
              </a:rPr>
              <a:t>Python for Finance: Mastering Data-Driven Finance</a:t>
            </a:r>
            <a:r>
              <a:rPr lang="en-US" altLang="zh-TW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, </a:t>
            </a:r>
            <a:r>
              <a:rPr lang="en-US" altLang="zh-TW" sz="2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O'Reilly</a:t>
            </a:r>
            <a:endParaRPr lang="zh-TW" altLang="en-US" sz="26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45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5F4D138-8BDE-6342-9B25-597A162EDB5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4579" name="矩形 4"/>
          <p:cNvSpPr>
            <a:spLocks noChangeArrowheads="1"/>
          </p:cNvSpPr>
          <p:nvPr/>
        </p:nvSpPr>
        <p:spPr bwMode="auto">
          <a:xfrm>
            <a:off x="2124075" y="6611938"/>
            <a:ext cx="53038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https://www.amazon.com/Python-Finance-Mastering-Data-Driven/dp/1492024333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741C4-AA1B-B84D-84D2-0FA93F2A1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951" y="1556792"/>
            <a:ext cx="3554105" cy="46577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DFCE36-1C4A-5646-A2A2-E021192D1322}"/>
              </a:ext>
            </a:extLst>
          </p:cNvPr>
          <p:cNvSpPr/>
          <p:nvPr/>
        </p:nvSpPr>
        <p:spPr>
          <a:xfrm>
            <a:off x="2881468" y="6236925"/>
            <a:ext cx="378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https://github.com/yhilpisch/py4fi2nd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33048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11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pandas-</a:t>
            </a:r>
            <a:r>
              <a:rPr lang="en-US" b="1" dirty="0" err="1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75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127745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487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47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8570606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558152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40275047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23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25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58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134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0153893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968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614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194587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577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33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642625" y="6496386"/>
            <a:ext cx="38587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dirty="0">
                <a:hlinkClick r:id="rId2"/>
              </a:rPr>
              <a:t>http://finance.yahoo.com/q?s=AAPL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29" y="1453036"/>
            <a:ext cx="6596839" cy="506682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68313" y="1"/>
            <a:ext cx="8229600" cy="134076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Symbols:  AAPL Apple Inc. (AAPL)</a:t>
            </a:r>
          </a:p>
        </p:txBody>
      </p:sp>
    </p:spTree>
    <p:extLst>
      <p:ext uri="{BB962C8B-B14F-4D97-AF65-F5344CB8AC3E}">
        <p14:creationId xmlns:p14="http://schemas.microsoft.com/office/powerpoint/2010/main" val="7139071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68313" y="130175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(AAPL) -</a:t>
            </a:r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NasdaqGS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70EFADF-4A98-B442-8E78-63A8D1552B6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61" y="793529"/>
            <a:ext cx="8808403" cy="56834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9090" y="6472697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http://finance.yahoo.com/quote/AAPL?p=AAPL</a:t>
            </a:r>
            <a:endParaRPr lang="en-US" dirty="0"/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747476" y="3429001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6228184" y="2852936"/>
            <a:ext cx="1296988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395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88514"/>
            <a:ext cx="7836511" cy="5860421"/>
          </a:xfrm>
          <a:prstGeom prst="rect">
            <a:avLst/>
          </a:prstGeom>
        </p:spPr>
      </p:pic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-14288" y="1"/>
            <a:ext cx="9123363" cy="692696"/>
          </a:xfrm>
        </p:spPr>
        <p:txBody>
          <a:bodyPr>
            <a:normAutofit fontScale="90000"/>
          </a:bodyPr>
          <a:lstStyle/>
          <a:p>
            <a:r>
              <a:rPr lang="en-US" altLang="en-US" sz="4000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Charts: Apple Inc. </a:t>
            </a:r>
            <a:r>
              <a:rPr lang="en-US" altLang="en-US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</a:t>
            </a:r>
          </a:p>
        </p:txBody>
      </p:sp>
      <p:sp>
        <p:nvSpPr>
          <p:cNvPr id="563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B15B04-96FE-3C46-8024-C830074A626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3182" y="6491609"/>
            <a:ext cx="3929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http://finance.yahoo.com/chart/AAPL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4853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Historical Data </a:t>
            </a:r>
          </a:p>
        </p:txBody>
      </p:sp>
      <p:sp>
        <p:nvSpPr>
          <p:cNvPr id="573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FFC829A-70B5-3644-91B6-13FE26029CD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1304925" y="6488113"/>
            <a:ext cx="653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>
                <a:hlinkClick r:id="rId2"/>
              </a:rPr>
              <a:t>http://finance.yahoo.com/q/hp?s=AAPL+Historical+Prices</a:t>
            </a: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855426"/>
            <a:ext cx="7163903" cy="5632687"/>
          </a:xfrm>
          <a:prstGeom prst="rect">
            <a:avLst/>
          </a:prstGeom>
        </p:spPr>
      </p:pic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5940152" y="3861048"/>
            <a:ext cx="1044756" cy="36004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7234763" y="5758186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147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4A3CC7-B5D2-FA4E-B6B5-06CAFE14907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8371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53098"/>
            <a:ext cx="6988663" cy="5108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26306" y="6488668"/>
            <a:ext cx="641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http://finance.yahoo.com/quote/AAPL/history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248832" y="2276872"/>
            <a:ext cx="1044756" cy="26310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9133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07613"/>
            <a:ext cx="8686800" cy="5345723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2339752" y="2492896"/>
            <a:ext cx="684716" cy="28803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1187624" y="1797052"/>
            <a:ext cx="2088232" cy="335804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971600" y="3612572"/>
            <a:ext cx="936104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2761736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43" y="1475628"/>
            <a:ext cx="7884368" cy="4960078"/>
          </a:xfrm>
          <a:prstGeom prst="rect">
            <a:avLst/>
          </a:prstGeom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7489181" y="2132856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7" name="Rounded Rectangle 6"/>
          <p:cNvSpPr>
            <a:spLocks noChangeArrowheads="1"/>
          </p:cNvSpPr>
          <p:nvPr/>
        </p:nvSpPr>
        <p:spPr bwMode="auto">
          <a:xfrm>
            <a:off x="7528379" y="2583338"/>
            <a:ext cx="1106188" cy="392492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endParaRPr lang="en-US" altLang="en-US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68313" y="0"/>
            <a:ext cx="82296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  <a:br>
              <a:rPr kumimoji="0"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kumimoji="0" lang="en-US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Apple Inc. </a:t>
            </a:r>
            <a:r>
              <a:rPr kumimoji="0"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(AAPL) </a:t>
            </a:r>
            <a:endParaRPr kumimoji="0"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66022" y="6619563"/>
            <a:ext cx="714248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hlinkClick r:id="rId3"/>
              </a:rPr>
              <a:t>http://finance.yahoo.com/quote/AAPL/history?period1=345398400&amp;period2=1490112000&amp;interval=1d&amp;filter=history&amp;frequency</a:t>
            </a:r>
            <a:r>
              <a:rPr lang="en-US" sz="900">
                <a:hlinkClick r:id="rId3"/>
              </a:rPr>
              <a:t>=1d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76536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9036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2C9EC0-91C4-1B43-9CC9-328F70839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070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88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468313" y="58738"/>
            <a:ext cx="8229600" cy="490537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Historical Prices</a:t>
            </a:r>
          </a:p>
        </p:txBody>
      </p:sp>
      <p:sp>
        <p:nvSpPr>
          <p:cNvPr id="5939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BF89200-EB94-FA4B-9F14-659F5D913B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9395" name="Rectangle 4"/>
          <p:cNvSpPr>
            <a:spLocks noChangeArrowheads="1"/>
          </p:cNvSpPr>
          <p:nvPr/>
        </p:nvSpPr>
        <p:spPr bwMode="auto">
          <a:xfrm>
            <a:off x="539750" y="549275"/>
            <a:ext cx="7993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dirty="0">
                <a:hlinkClick r:id="rId2"/>
              </a:rPr>
              <a:t>http://ichart.finance.yahoo.com/table.csv?s=AAPL</a:t>
            </a:r>
            <a:endParaRPr lang="en-US" altLang="en-US" dirty="0"/>
          </a:p>
        </p:txBody>
      </p:sp>
      <p:sp>
        <p:nvSpPr>
          <p:cNvPr id="6" name="Rectangle 5"/>
          <p:cNvSpPr/>
          <p:nvPr/>
        </p:nvSpPr>
        <p:spPr>
          <a:xfrm>
            <a:off x="1763688" y="1620664"/>
            <a:ext cx="6913563" cy="461664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sz="1400" dirty="0" err="1"/>
              <a:t>Date,Open,High,Low,Close,Volume,Adj</a:t>
            </a:r>
            <a:r>
              <a:rPr lang="en-US" sz="1400" dirty="0"/>
              <a:t> Close</a:t>
            </a:r>
          </a:p>
          <a:p>
            <a:r>
              <a:rPr lang="en-US" sz="1400" dirty="0"/>
              <a:t>2017-03-21,142.110001,142.800003,139.729996,139.839996,39116800,139.839996</a:t>
            </a:r>
          </a:p>
          <a:p>
            <a:r>
              <a:rPr lang="en-US" sz="1400" dirty="0"/>
              <a:t>2017-03-20,140.399994,141.50,140.229996,141.460007,20213100,141.460007</a:t>
            </a:r>
          </a:p>
          <a:p>
            <a:r>
              <a:rPr lang="en-US" sz="1400" dirty="0"/>
              <a:t>2017-03-17,141.00,141.00,139.889999,139.990005,43597400,139.990005</a:t>
            </a:r>
          </a:p>
          <a:p>
            <a:r>
              <a:rPr lang="en-US" sz="1400" dirty="0"/>
              <a:t>2017-03-16,140.720001,141.020004,140.259995,140.690002,19132500,140.690002</a:t>
            </a:r>
          </a:p>
          <a:p>
            <a:r>
              <a:rPr lang="en-US" sz="1400" dirty="0"/>
              <a:t>2017-03-15,139.410004,140.75,139.029999,140.460007,25566800,140.460007</a:t>
            </a:r>
          </a:p>
          <a:p>
            <a:r>
              <a:rPr lang="en-US" sz="1400" dirty="0"/>
              <a:t>2017-03-14,139.300003,139.649994,138.839996,138.990005,15189700,138.990005</a:t>
            </a:r>
          </a:p>
          <a:p>
            <a:r>
              <a:rPr lang="en-US" sz="1400" dirty="0"/>
              <a:t>2017-03-13,138.850006,139.429993,138.820007,139.199997,17042400,139.199997</a:t>
            </a:r>
          </a:p>
          <a:p>
            <a:r>
              <a:rPr lang="en-US" sz="1400" dirty="0"/>
              <a:t>2017-03-10,139.25,139.360001,138.639999,139.139999,19488000,139.139999</a:t>
            </a:r>
          </a:p>
          <a:p>
            <a:r>
              <a:rPr lang="en-US" sz="1400" dirty="0"/>
              <a:t>2017-03-09,138.740005,138.789993,137.050003,138.679993,22065200,138.679993</a:t>
            </a:r>
          </a:p>
          <a:p>
            <a:r>
              <a:rPr lang="en-US" sz="1400" dirty="0"/>
              <a:t>2017-03-08,138.949997,139.800003,138.820007,139.00,18681800,139.00</a:t>
            </a:r>
          </a:p>
          <a:p>
            <a:r>
              <a:rPr lang="en-US" sz="1400" dirty="0"/>
              <a:t>2017-03-07,139.059998,139.979996,138.789993,139.520004,17267500,139.520004</a:t>
            </a:r>
          </a:p>
          <a:p>
            <a:r>
              <a:rPr lang="en-US" sz="1400" dirty="0"/>
              <a:t>2017-03-06,139.369995,139.770004,138.600006,139.339996,21155300,139.339996</a:t>
            </a:r>
          </a:p>
          <a:p>
            <a:r>
              <a:rPr lang="en-US" sz="1400" dirty="0"/>
              <a:t>2017-03-03,138.779999,139.830002,138.589996,139.779999,21108100,139.779999</a:t>
            </a:r>
          </a:p>
          <a:p>
            <a:r>
              <a:rPr lang="en-US" sz="1400" dirty="0"/>
              <a:t>2017-03-02,140.00,140.279999,138.759995,138.960007,26153300,138.960007</a:t>
            </a:r>
          </a:p>
          <a:p>
            <a:r>
              <a:rPr lang="en-US" sz="1400" dirty="0"/>
              <a:t>2017-03-01,137.889999,140.149994,137.600006,139.789993,36272400,139.789993</a:t>
            </a:r>
          </a:p>
          <a:p>
            <a:r>
              <a:rPr lang="en-US" sz="1400" dirty="0"/>
              <a:t>2017-02-28,137.080002,137.440002,136.699997,136.990005,23403500,136.990005</a:t>
            </a:r>
          </a:p>
          <a:p>
            <a:r>
              <a:rPr lang="en-US" sz="1400" dirty="0"/>
              <a:t>2017-02-27,137.139999,137.440002,136.279999,136.929993,20196400,136.929993</a:t>
            </a:r>
          </a:p>
          <a:p>
            <a:r>
              <a:rPr lang="en-US" sz="1400" dirty="0"/>
              <a:t>2017-02-24,135.910004,136.660004,135.279999,136.660004,21690900,136.660004</a:t>
            </a:r>
          </a:p>
          <a:p>
            <a:r>
              <a:rPr lang="en-US" sz="1400" dirty="0"/>
              <a:t>2017-02-23,137.380005,137.479996,136.300003,136.529999,20704100,136.529999</a:t>
            </a:r>
          </a:p>
          <a:p>
            <a:r>
              <a:rPr lang="en-US" sz="1400" dirty="0"/>
              <a:t>2017-02-22,136.429993,137.119995,136.110001,137.110001,20745300,137.110001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41287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table.csv</a:t>
            </a:r>
          </a:p>
        </p:txBody>
      </p:sp>
    </p:spTree>
    <p:extLst>
      <p:ext uri="{BB962C8B-B14F-4D97-AF65-F5344CB8AC3E}">
        <p14:creationId xmlns:p14="http://schemas.microsoft.com/office/powerpoint/2010/main" val="29439440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C7C565-C78E-1844-B0F0-4506F4F40B7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0419" name="Rectangle 5"/>
          <p:cNvSpPr>
            <a:spLocks noChangeArrowheads="1"/>
          </p:cNvSpPr>
          <p:nvPr/>
        </p:nvSpPr>
        <p:spPr bwMode="auto">
          <a:xfrm>
            <a:off x="179388" y="6615113"/>
            <a:ext cx="86042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800" dirty="0">
                <a:hlinkClick r:id="rId2"/>
              </a:rPr>
              <a:t>http://finance.yahoo.com/echarts?s=GOOG+Interactive#{"showArea":false,"showLine":false,"showCandle":true,"lineType":"candle","range":"5y","allowChartStacking":true</a:t>
            </a:r>
            <a:r>
              <a:rPr lang="en-US" altLang="en-US" sz="800" dirty="0"/>
              <a:t>}</a:t>
            </a:r>
          </a:p>
        </p:txBody>
      </p:sp>
      <p:sp>
        <p:nvSpPr>
          <p:cNvPr id="60420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</a:rPr>
              <a:t>Alphabet Inc. (GOOG)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23007"/>
            <a:ext cx="7032460" cy="5274345"/>
          </a:xfrm>
          <a:prstGeom prst="rect">
            <a:avLst/>
          </a:prstGeom>
        </p:spPr>
      </p:pic>
      <p:sp>
        <p:nvSpPr>
          <p:cNvPr id="60421" name="Rectangle 7"/>
          <p:cNvSpPr>
            <a:spLocks noChangeArrowheads="1"/>
          </p:cNvSpPr>
          <p:nvPr/>
        </p:nvSpPr>
        <p:spPr bwMode="auto">
          <a:xfrm>
            <a:off x="3332163" y="3244850"/>
            <a:ext cx="24796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/>
              <a:t>Alphabet Inc. (GOOG)</a:t>
            </a:r>
          </a:p>
        </p:txBody>
      </p:sp>
    </p:spTree>
    <p:extLst>
      <p:ext uri="{BB962C8B-B14F-4D97-AF65-F5344CB8AC3E}">
        <p14:creationId xmlns:p14="http://schemas.microsoft.com/office/powerpoint/2010/main" val="96835656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Dow Jones Industrial Average </a:t>
            </a:r>
            <a:b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4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(^DJI) </a:t>
            </a:r>
          </a:p>
        </p:txBody>
      </p:sp>
      <p:sp>
        <p:nvSpPr>
          <p:cNvPr id="634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73140B-FD24-8741-803D-9EF1D7D555E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3492" name="Rectangle 5"/>
          <p:cNvSpPr>
            <a:spLocks noChangeArrowheads="1"/>
          </p:cNvSpPr>
          <p:nvPr/>
        </p:nvSpPr>
        <p:spPr bwMode="auto">
          <a:xfrm>
            <a:off x="2627313" y="6488113"/>
            <a:ext cx="37946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 invalidUrl="http://finance.yahoo.com/chart/^DJI"/>
              </a:rPr>
              <a:t>http://finance.yahoo.com/chart/^DJI</a:t>
            </a:r>
            <a:endParaRPr lang="en-US" alt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344816" cy="543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130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5538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TSEC weighted index (^TWII) - </a:t>
            </a:r>
            <a:r>
              <a:rPr lang="en-US" altLang="en-US" sz="36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Taiwan</a:t>
            </a:r>
          </a:p>
        </p:txBody>
      </p:sp>
      <p:sp>
        <p:nvSpPr>
          <p:cNvPr id="6451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3AAC0B8-6F8E-934C-8FCB-52F9F667EA83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154949"/>
            <a:ext cx="7324648" cy="546960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37B398-FD7A-E545-A765-732C2C850803}"/>
              </a:ext>
            </a:extLst>
          </p:cNvPr>
          <p:cNvSpPr/>
          <p:nvPr/>
        </p:nvSpPr>
        <p:spPr>
          <a:xfrm>
            <a:off x="2562171" y="6536350"/>
            <a:ext cx="3806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http://finance.yahoo.com/chart/^TWII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1780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13DAB0-37F9-DE4B-B222-B630FAA57F6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1443" name="Rectangle 6"/>
          <p:cNvSpPr>
            <a:spLocks noChangeArrowheads="1"/>
          </p:cNvSpPr>
          <p:nvPr/>
        </p:nvSpPr>
        <p:spPr bwMode="auto">
          <a:xfrm>
            <a:off x="2124075" y="6488113"/>
            <a:ext cx="4211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http://finance.yahoo.com/q?s=2330.TW</a:t>
            </a:r>
            <a:endParaRPr lang="en-US" altLang="en-US" sz="1800" dirty="0"/>
          </a:p>
        </p:txBody>
      </p:sp>
      <p:sp>
        <p:nvSpPr>
          <p:cNvPr id="61444" name="Rectangle 7"/>
          <p:cNvSpPr>
            <a:spLocks noChangeArrowheads="1"/>
          </p:cNvSpPr>
          <p:nvPr/>
        </p:nvSpPr>
        <p:spPr bwMode="auto">
          <a:xfrm>
            <a:off x="0" y="444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4F81BD"/>
                </a:solidFill>
                <a:latin typeface="Calibri" charset="0"/>
              </a:rPr>
              <a:t>Taiwan Semiconductor Manufacturing Company Limited (2330.TW)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31" y="1046990"/>
            <a:ext cx="7263069" cy="548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0478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A311229-ACC6-C340-ADE1-9E09E499396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395288" y="6588060"/>
            <a:ext cx="82089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800" dirty="0">
                <a:hlinkClick r:id="rId2"/>
              </a:rPr>
              <a:t>http://finance.yahoo.com/chart/2330.TW</a:t>
            </a:r>
            <a:endParaRPr lang="en-US" altLang="en-US" sz="1800" dirty="0"/>
          </a:p>
        </p:txBody>
      </p:sp>
      <p:sp>
        <p:nvSpPr>
          <p:cNvPr id="62468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96975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Yahoo Finance Charts </a:t>
            </a:r>
            <a:b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TSMC (2330.TW)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05" y="1265172"/>
            <a:ext cx="7065315" cy="539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285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06029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 Dollar/USDX - Index - Cash (DX-Y.NYB)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953879" y="6466443"/>
            <a:ext cx="757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https://finance.yahoo.com/quote/DX-Y.NYB/chart?p=DX-Y.NYB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E9275-5CC4-FE43-98D2-93229DF55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637" y="1285858"/>
            <a:ext cx="8190121" cy="520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7336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CD41F-8698-3D46-AFC5-9E16175CD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078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Yahoo Finance Charts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USD/TWD (USDTWD=X)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5A5A3-23FA-5E46-A62F-6BA7053B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9AE25-1DE3-714D-AB22-50C42442343C}"/>
              </a:ext>
            </a:extLst>
          </p:cNvPr>
          <p:cNvSpPr/>
          <p:nvPr/>
        </p:nvSpPr>
        <p:spPr>
          <a:xfrm>
            <a:off x="953879" y="6466443"/>
            <a:ext cx="7577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https://finance.yahoo.com/quote/USDTWD%3DX/chart?p=USDTWD%3DX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44822-40F7-244F-8BF2-1CE5B1FAA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6" y="1432628"/>
            <a:ext cx="7950984" cy="50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156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E922-0557-9643-821A-DB6797221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8854"/>
            <a:ext cx="8229600" cy="101325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6DAD2-ECD3-BB44-B142-06909A178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85E84-89A3-DF4A-9E31-94D211857019}"/>
              </a:ext>
            </a:extLst>
          </p:cNvPr>
          <p:cNvSpPr/>
          <p:nvPr/>
        </p:nvSpPr>
        <p:spPr>
          <a:xfrm>
            <a:off x="367260" y="1230518"/>
            <a:ext cx="8521908" cy="507831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#!pip install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pandas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pandas_datareader.data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web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matplotlib.pyplot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plt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seaborn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sns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datetime </a:t>
            </a:r>
            <a:r>
              <a:rPr lang="en-US" dirty="0">
                <a:solidFill>
                  <a:srgbClr val="AF00DB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%matplotlib 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inline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#Read Stock Data from Yahoo Finance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dt.datetime.now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#start =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(end.year-2,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end.month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end.day</a:t>
            </a:r>
            <a:r>
              <a:rPr lang="en-US" dirty="0">
                <a:solidFill>
                  <a:srgbClr val="008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dt.datetime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2017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web.DataReader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"DX-Y.NYB"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'yahoo'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start, end)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df.to_csv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df.tail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())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df2 =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pd.read_csv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Y.NYB.csv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795E26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print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(df2.tail())</a:t>
            </a:r>
            <a:endParaRPr lang="en-US" sz="2400" dirty="0"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].plot(legend=</a:t>
            </a:r>
            <a:r>
              <a:rPr lang="en-US" dirty="0">
                <a:solidFill>
                  <a:srgbClr val="0000FF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 err="1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figsize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=(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dirty="0">
                <a:solidFill>
                  <a:srgbClr val="09885A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 </a:t>
            </a:r>
            <a:b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title=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'DX-Y.NYB'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label=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'</a:t>
            </a:r>
            <a:r>
              <a:rPr lang="en-US" dirty="0" err="1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</a:t>
            </a:r>
            <a:r>
              <a:rPr lang="en-US" dirty="0">
                <a:solidFill>
                  <a:srgbClr val="A31515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Close'</a:t>
            </a:r>
            <a:r>
              <a:rPr lang="en-US" dirty="0">
                <a:solidFill>
                  <a:srgbClr val="000000"/>
                </a:solidFill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effectLst/>
              <a:latin typeface="Calibri" panose="020F0502020204030204" pitchFamily="34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0079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B252D-0FE2-0244-91E6-C18DE83D2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US Dollar/USDX - Index - Cash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(DX-Y.NYB)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E7751-40A3-A54A-9521-ABA9FE04E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C785EA-357C-1741-91A3-F1F6D021B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94" y="1512072"/>
            <a:ext cx="7520812" cy="499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0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23293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437F753-2AEE-8F44-8FE5-A14755513AE0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5539" name="Rectangle 1"/>
          <p:cNvSpPr>
            <a:spLocks noChangeArrowheads="1"/>
          </p:cNvSpPr>
          <p:nvPr/>
        </p:nvSpPr>
        <p:spPr bwMode="auto">
          <a:xfrm>
            <a:off x="179388" y="188639"/>
            <a:ext cx="8964612" cy="2133569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pd</a:t>
            </a:r>
            <a:endParaRPr lang="en-US" altLang="en-US" sz="1800" b="1" dirty="0">
              <a:latin typeface="Courier" charset="0"/>
              <a:ea typeface="標楷體" charset="-120"/>
            </a:endParaRPr>
          </a:p>
          <a:p>
            <a:r>
              <a:rPr lang="en-US" altLang="en-US" sz="18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pandas_datareader.data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as web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('AAPL', 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='yahoo', start='1/1/2010', end='3/21/2017')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df.to_csv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('</a:t>
            </a:r>
            <a:r>
              <a:rPr lang="en-US" altLang="en-US" sz="1800" b="1" dirty="0" err="1">
                <a:latin typeface="Courier" charset="0"/>
                <a:ea typeface="標楷體" charset="-120"/>
              </a:rPr>
              <a:t>AAPL.csv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')</a:t>
            </a:r>
          </a:p>
          <a:p>
            <a:r>
              <a:rPr lang="en-US" altLang="en-US" sz="18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8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564904"/>
            <a:ext cx="8820472" cy="407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667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859DE0F-8FE0-6247-9BD9-BF144CF1A68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539750" y="115888"/>
            <a:ext cx="8424863" cy="1512887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web.DataReader</a:t>
            </a:r>
            <a:r>
              <a:rPr lang="en-US" altLang="en-US" b="1" dirty="0">
                <a:latin typeface="Courier" charset="0"/>
                <a:ea typeface="標楷體" charset="-120"/>
              </a:rPr>
              <a:t>('GOOG',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data_source</a:t>
            </a:r>
            <a:r>
              <a:rPr lang="en-US" altLang="en-US" b="1" dirty="0">
                <a:latin typeface="Courier" charset="0"/>
                <a:ea typeface="標楷體" charset="-120"/>
              </a:rPr>
              <a:t>='yahoo', start='1/1/1980', end='3/21/2017')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16176"/>
            <a:ext cx="8611018" cy="4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8384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B2EA244-B2A6-5E46-900C-CD1ED52FE27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8851" name="Rectangle 5"/>
          <p:cNvSpPr>
            <a:spLocks noChangeArrowheads="1"/>
          </p:cNvSpPr>
          <p:nvPr/>
        </p:nvSpPr>
        <p:spPr bwMode="auto">
          <a:xfrm>
            <a:off x="539750" y="260350"/>
            <a:ext cx="8424863" cy="792163"/>
          </a:xfrm>
          <a:prstGeom prst="rect">
            <a:avLst/>
          </a:prstGeom>
          <a:solidFill>
            <a:srgbClr val="FDE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>
                <a:latin typeface="Courier" charset="0"/>
                <a:ea typeface="標楷體" charset="-120"/>
              </a:rPr>
              <a:t>df.tail(10)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74750"/>
            <a:ext cx="7741047" cy="522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154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2DBB37D-E758-9045-8760-6527DDAD20CE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79874" name="Rectangle 6"/>
          <p:cNvSpPr>
            <a:spLocks noChangeArrowheads="1"/>
          </p:cNvSpPr>
          <p:nvPr/>
        </p:nvSpPr>
        <p:spPr bwMode="auto">
          <a:xfrm>
            <a:off x="900113" y="333375"/>
            <a:ext cx="7559675" cy="10080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 err="1">
                <a:latin typeface="Courier" charset="0"/>
                <a:ea typeface="標楷體" charset="-120"/>
              </a:rPr>
              <a:t>df.count</a:t>
            </a:r>
            <a:r>
              <a:rPr lang="en-US" altLang="en-US" sz="4400" b="1" dirty="0"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847850"/>
            <a:ext cx="4074938" cy="388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4395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FE5374-AF79-7441-AF3E-92085D9FE1D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6563" name="Rectangle 1"/>
          <p:cNvSpPr>
            <a:spLocks noChangeArrowheads="1"/>
          </p:cNvSpPr>
          <p:nvPr/>
        </p:nvSpPr>
        <p:spPr bwMode="auto">
          <a:xfrm>
            <a:off x="251520" y="116632"/>
            <a:ext cx="8713788" cy="122413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mr-IN" altLang="en-US" sz="3600" b="1" dirty="0" err="1">
                <a:latin typeface="Courier" charset="0"/>
                <a:ea typeface="標楷體" charset="-120"/>
              </a:rPr>
              <a:t>df.ix</a:t>
            </a:r>
            <a:r>
              <a:rPr lang="mr-IN" altLang="en-US" sz="3600" b="1" dirty="0">
                <a:latin typeface="Courier" charset="0"/>
                <a:ea typeface="標楷體" charset="-120"/>
              </a:rPr>
              <a:t>['2015-12-31']</a:t>
            </a:r>
            <a:endParaRPr lang="en-US" altLang="en-US" sz="3600" b="1" dirty="0">
              <a:latin typeface="Courier" charset="0"/>
              <a:ea typeface="標楷體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76872"/>
            <a:ext cx="6186426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43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3B5EACE-D7F0-4844-B3A9-A2E4A235B40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81922" name="Rectangle 4"/>
          <p:cNvSpPr>
            <a:spLocks noChangeArrowheads="1"/>
          </p:cNvSpPr>
          <p:nvPr/>
        </p:nvSpPr>
        <p:spPr bwMode="auto">
          <a:xfrm>
            <a:off x="47625" y="188640"/>
            <a:ext cx="9036050" cy="7191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600" b="1">
                <a:latin typeface="Courier" charset="0"/>
                <a:ea typeface="標楷體" charset="-120"/>
              </a:rPr>
              <a:t>df.to_csv</a:t>
            </a:r>
            <a:r>
              <a:rPr lang="en-US" altLang="en-US" sz="2600" b="1" dirty="0">
                <a:latin typeface="Courier" charset="0"/>
                <a:ea typeface="標楷體" charset="-120"/>
              </a:rPr>
              <a:t>('2330.TW.Yahoo.Finance.Data.csv')</a:t>
            </a:r>
          </a:p>
        </p:txBody>
      </p:sp>
      <p:pic>
        <p:nvPicPr>
          <p:cNvPr id="8192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14488"/>
            <a:ext cx="72263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642139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60848"/>
            <a:ext cx="8369300" cy="4064000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79512" y="260648"/>
            <a:ext cx="8784976" cy="1584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data = </a:t>
            </a:r>
            <a:r>
              <a:rPr lang="en-US" altLang="en-US" sz="2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2200" b="1" dirty="0">
                <a:latin typeface="Courier" charset="0"/>
                <a:ea typeface="標楷體" charset="-120"/>
              </a:rPr>
              <a:t>("^TWII",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start="2017-07-01", end="2017-11-15"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data.to_csv</a:t>
            </a:r>
            <a:r>
              <a:rPr lang="en-US" altLang="en-US" b="1" dirty="0">
                <a:latin typeface="Courier" charset="0"/>
                <a:ea typeface="標楷體" charset="-120"/>
              </a:rPr>
              <a:t>('TWII_201707_201711.csv')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data.tail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3097381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 err="1">
                <a:solidFill>
                  <a:schemeClr val="accent1"/>
                </a:solidFill>
              </a:rPr>
              <a:t>df.loc</a:t>
            </a:r>
            <a:r>
              <a:rPr lang="en-US" sz="6000" dirty="0">
                <a:solidFill>
                  <a:schemeClr val="accent1"/>
                </a:solidFill>
              </a:rPr>
              <a:t>[</a:t>
            </a:r>
            <a:r>
              <a:rPr lang="en-US" sz="6000" dirty="0" err="1">
                <a:solidFill>
                  <a:schemeClr val="accent1"/>
                </a:solidFill>
              </a:rPr>
              <a:t>start:end</a:t>
            </a:r>
            <a:r>
              <a:rPr lang="en-US" sz="6000" dirty="0">
                <a:solidFill>
                  <a:schemeClr val="accent1"/>
                </a:solidFill>
              </a:rPr>
              <a:t>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457200" y="2420888"/>
            <a:ext cx="8435280" cy="46166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sz="2800" b="1" dirty="0" err="1">
                <a:latin typeface="Courier" charset="0"/>
                <a:ea typeface="標楷體" charset="-120"/>
              </a:rPr>
              <a:t>df.loc</a:t>
            </a:r>
            <a:r>
              <a:rPr lang="en-US" sz="2800" b="1" dirty="0">
                <a:latin typeface="Courier" charset="0"/>
                <a:ea typeface="標楷體" charset="-120"/>
              </a:rPr>
              <a:t>['2017-10-01':'2017-11-15']</a:t>
            </a:r>
          </a:p>
        </p:txBody>
      </p:sp>
    </p:spTree>
    <p:extLst>
      <p:ext uri="{BB962C8B-B14F-4D97-AF65-F5344CB8AC3E}">
        <p14:creationId xmlns:p14="http://schemas.microsoft.com/office/powerpoint/2010/main" val="193135385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07504" y="116632"/>
            <a:ext cx="8847138" cy="298347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 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%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matplotlib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inline</a:t>
            </a:r>
          </a:p>
          <a:p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fix_yahoo_finance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</a:t>
            </a:r>
            <a:endParaRPr lang="en-US" altLang="en-US" b="1" dirty="0">
              <a:solidFill>
                <a:srgbClr val="FF0000"/>
              </a:solidFill>
              <a:latin typeface="Courier" charset="0"/>
              <a:ea typeface="標楷體" charset="-120"/>
            </a:endParaRPr>
          </a:p>
          <a:p>
            <a:r>
              <a:rPr lang="en-US" altLang="en-US" sz="16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yf.download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("^TWII", start="2000-01-01", end="2017-11-15")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df.to_csv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('YF_TWII_2000_2017.csv')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6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6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600" b="1" dirty="0">
                <a:latin typeface="Courier" charset="0"/>
                <a:ea typeface="標楷體" charset="-120"/>
              </a:rPr>
              <a:t>fig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plt.figure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figsize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=(16,9))</a:t>
            </a:r>
          </a:p>
          <a:p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["</a:t>
            </a:r>
            <a:r>
              <a:rPr lang="en-US" altLang="en-US" sz="16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Adj</a:t>
            </a:r>
            <a:r>
              <a:rPr lang="en-US" altLang="en-US" sz="16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Close"].plot()</a:t>
            </a:r>
          </a:p>
          <a:p>
            <a:r>
              <a:rPr lang="en-US" altLang="en-US" sz="20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fig.show</a:t>
            </a:r>
            <a:r>
              <a:rPr lang="en-US" alt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53" y="3155407"/>
            <a:ext cx="6732240" cy="354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412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44824"/>
            <a:ext cx="8229600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/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import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matplotlib.pyplot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as </a:t>
            </a:r>
            <a:r>
              <a:rPr kumimoji="1"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plt</a:t>
            </a: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b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</a:b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from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matplotlib.finance</a:t>
            </a:r>
            <a:r>
              <a:rPr kumimoji="1" lang="en-US" sz="3200" dirty="0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 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  <a:cs typeface="+mn-cs"/>
              </a:rPr>
              <a:t>candlestick_ohlc</a:t>
            </a:r>
            <a:endParaRPr kumimoji="1" lang="en-US" sz="4000" dirty="0">
              <a:solidFill>
                <a:srgbClr val="FF0000"/>
              </a:solidFill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99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371600" y="6563925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matplotlib.org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pylab_examples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finance_demo.html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116632"/>
            <a:ext cx="8229600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6000">
                <a:solidFill>
                  <a:schemeClr val="accent1"/>
                </a:solidFill>
              </a:rPr>
              <a:t>candlestick_ohlc</a:t>
            </a:r>
            <a:endParaRPr kumimoji="0" lang="en-US" sz="6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362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3400</TotalTime>
  <Words>4904</Words>
  <Application>Microsoft Macintosh PowerPoint</Application>
  <PresentationFormat>On-screen Show (4:3)</PresentationFormat>
  <Paragraphs>975</Paragraphs>
  <Slides>110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標楷體</vt:lpstr>
      <vt:lpstr>新細明體</vt:lpstr>
      <vt:lpstr>新細明體</vt:lpstr>
      <vt:lpstr>Arial</vt:lpstr>
      <vt:lpstr>Calibri</vt:lpstr>
      <vt:lpstr>Courier</vt:lpstr>
      <vt:lpstr>Courier New</vt:lpstr>
      <vt:lpstr>Mangal</vt:lpstr>
      <vt:lpstr>Times New Roman</vt:lpstr>
      <vt:lpstr>Office Theme</vt:lpstr>
      <vt:lpstr>AI in Finance  Big Data Analytics</vt:lpstr>
      <vt:lpstr>Course Schedule (1/2)</vt:lpstr>
      <vt:lpstr>Course Schedule (2/2)</vt:lpstr>
      <vt:lpstr>Quantitative Investing with  Pandas in Python</vt:lpstr>
      <vt:lpstr>Outline</vt:lpstr>
      <vt:lpstr>The Quant Finance PyData Stack</vt:lpstr>
      <vt:lpstr>PowerPoint Presentation</vt:lpstr>
      <vt:lpstr>Python in Google Colab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Python Pandas</vt:lpstr>
      <vt:lpstr>pandas</vt:lpstr>
      <vt:lpstr>pandas Python Data Analysis Library providing high-performance, easy-to-use  data structures and data analysis tools  for the Python programming language.</vt:lpstr>
      <vt:lpstr>pandas Ecosystem</vt:lpstr>
      <vt:lpstr>pandas-datareader</vt:lpstr>
      <vt:lpstr>Quandl</vt:lpstr>
      <vt:lpstr>PyDatastream</vt:lpstr>
      <vt:lpstr>pandasSDMX</vt:lpstr>
      <vt:lpstr>Fred API</vt:lpstr>
      <vt:lpstr>pandas: powerful Python data analysis toolkit</vt:lpstr>
      <vt:lpstr>pandas:  powerful Python data analysis toolkit</vt:lpstr>
      <vt:lpstr>Series  DataFrame</vt:lpstr>
      <vt:lpstr>pandas DataFrame</vt:lpstr>
      <vt:lpstr>pandas  Comparison with SAS </vt:lpstr>
      <vt:lpstr>Python Pandas Cheat Sheet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Yves Hilpisch (2018),  Python for Finance: Mastering Data-Driven Finance, O'Reilly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Yahoo Finance Symbols:  AAPL Apple Inc. (AAPL)</vt:lpstr>
      <vt:lpstr>Apple Inc. (AAPL) -NasdaqGS</vt:lpstr>
      <vt:lpstr>Yahoo Finance Charts: Apple Inc. (AAPL)</vt:lpstr>
      <vt:lpstr>Apple Inc. (AAPL) Historical Data </vt:lpstr>
      <vt:lpstr>Yahoo Finance Historical Prices Apple Inc. (AAPL) </vt:lpstr>
      <vt:lpstr>PowerPoint Presentation</vt:lpstr>
      <vt:lpstr>PowerPoint Presentation</vt:lpstr>
      <vt:lpstr>Yahoo Finance Historical Prices</vt:lpstr>
      <vt:lpstr>Yahoo Finance Charts  Alphabet Inc. (GOOG)</vt:lpstr>
      <vt:lpstr>Dow Jones Industrial Average  (^DJI) </vt:lpstr>
      <vt:lpstr>TSEC weighted index (^TWII) - Taiwan</vt:lpstr>
      <vt:lpstr>PowerPoint Presentation</vt:lpstr>
      <vt:lpstr>Yahoo Finance Charts  TSMC (2330.TW)</vt:lpstr>
      <vt:lpstr>Yahoo Finance Charts US Dollar/USDX - Index - Cash (DX-Y.NYB)</vt:lpstr>
      <vt:lpstr>Yahoo Finance Charts USD/TWD (USDTWD=X)</vt:lpstr>
      <vt:lpstr>US Dollar/USDX - Index - Cash  (DX-Y.NYB)</vt:lpstr>
      <vt:lpstr>US Dollar/USDX - Index - Cash  (DX-Y.NYB)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df.loc[start:end]</vt:lpstr>
      <vt:lpstr>PowerPoint Presentation</vt:lpstr>
      <vt:lpstr>import matplotlib.pyplot as plt  from matplotlib.finance import candlestick_ohlc</vt:lpstr>
      <vt:lpstr>PowerPoint Presentation</vt:lpstr>
      <vt:lpstr>daily_to_weekly</vt:lpstr>
      <vt:lpstr>daily_to_monthly</vt:lpstr>
      <vt:lpstr>TA-Lib: Technical Analysis Library</vt:lpstr>
      <vt:lpstr>Stochastic Oscillator (KD) </vt:lpstr>
      <vt:lpstr>Bollinger Bands</vt:lpstr>
      <vt:lpstr>Bollinger Bands</vt:lpstr>
      <vt:lpstr>The Quant Finance PyData Stack</vt:lpstr>
      <vt:lpstr>Quantopian</vt:lpstr>
      <vt:lpstr>Summary</vt:lpstr>
      <vt:lpstr>References</vt:lpstr>
    </vt:vector>
  </TitlesOfParts>
  <Manager/>
  <Company>TKU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 in Finance Big Data Analytics</dc:title>
  <dc:subject/>
  <dc:creator>MYDAY</dc:creator>
  <cp:keywords>AI, Finance, Big Data Analytics</cp:keywords>
  <dc:description>AI in Finance Big Data Analytics</dc:description>
  <cp:lastModifiedBy>Microsoft Office User</cp:lastModifiedBy>
  <cp:revision>259</cp:revision>
  <cp:lastPrinted>2019-11-05T01:04:15Z</cp:lastPrinted>
  <dcterms:created xsi:type="dcterms:W3CDTF">2013-09-24T21:30:58Z</dcterms:created>
  <dcterms:modified xsi:type="dcterms:W3CDTF">2019-11-05T01:04:25Z</dcterms:modified>
  <cp:category/>
</cp:coreProperties>
</file>