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1"/>
  </p:notesMasterIdLst>
  <p:handoutMasterIdLst>
    <p:handoutMasterId r:id="rId122"/>
  </p:handoutMasterIdLst>
  <p:sldIdLst>
    <p:sldId id="256" r:id="rId2"/>
    <p:sldId id="270" r:id="rId3"/>
    <p:sldId id="313" r:id="rId4"/>
    <p:sldId id="1408" r:id="rId5"/>
    <p:sldId id="2717" r:id="rId6"/>
    <p:sldId id="2452" r:id="rId7"/>
    <p:sldId id="2720" r:id="rId8"/>
    <p:sldId id="2382" r:id="rId9"/>
    <p:sldId id="2384" r:id="rId10"/>
    <p:sldId id="936" r:id="rId11"/>
    <p:sldId id="2682" r:id="rId12"/>
    <p:sldId id="2718" r:id="rId13"/>
    <p:sldId id="1781" r:id="rId14"/>
    <p:sldId id="2583" r:id="rId15"/>
    <p:sldId id="2609" r:id="rId16"/>
    <p:sldId id="2611" r:id="rId17"/>
    <p:sldId id="2680" r:id="rId18"/>
    <p:sldId id="1782" r:id="rId19"/>
    <p:sldId id="2612" r:id="rId20"/>
    <p:sldId id="2627" r:id="rId21"/>
    <p:sldId id="2628" r:id="rId22"/>
    <p:sldId id="2629" r:id="rId23"/>
    <p:sldId id="2630" r:id="rId24"/>
    <p:sldId id="2631" r:id="rId25"/>
    <p:sldId id="2632" r:id="rId26"/>
    <p:sldId id="2633" r:id="rId27"/>
    <p:sldId id="2649" r:id="rId28"/>
    <p:sldId id="1784" r:id="rId29"/>
    <p:sldId id="1783" r:id="rId30"/>
    <p:sldId id="2681" r:id="rId31"/>
    <p:sldId id="2636" r:id="rId32"/>
    <p:sldId id="2637" r:id="rId33"/>
    <p:sldId id="2638" r:id="rId34"/>
    <p:sldId id="2639" r:id="rId35"/>
    <p:sldId id="2640" r:id="rId36"/>
    <p:sldId id="2644" r:id="rId37"/>
    <p:sldId id="2645" r:id="rId38"/>
    <p:sldId id="2646" r:id="rId39"/>
    <p:sldId id="2647" r:id="rId40"/>
    <p:sldId id="2648" r:id="rId41"/>
    <p:sldId id="2383" r:id="rId42"/>
    <p:sldId id="2373" r:id="rId43"/>
    <p:sldId id="2389" r:id="rId44"/>
    <p:sldId id="2381" r:id="rId45"/>
    <p:sldId id="2376" r:id="rId46"/>
    <p:sldId id="2378" r:id="rId47"/>
    <p:sldId id="2379" r:id="rId48"/>
    <p:sldId id="2380" r:id="rId49"/>
    <p:sldId id="2387" r:id="rId50"/>
    <p:sldId id="2420" r:id="rId51"/>
    <p:sldId id="2396" r:id="rId52"/>
    <p:sldId id="2397" r:id="rId53"/>
    <p:sldId id="2398" r:id="rId54"/>
    <p:sldId id="2683" r:id="rId55"/>
    <p:sldId id="2399" r:id="rId56"/>
    <p:sldId id="2400" r:id="rId57"/>
    <p:sldId id="2401" r:id="rId58"/>
    <p:sldId id="2402" r:id="rId59"/>
    <p:sldId id="2403" r:id="rId60"/>
    <p:sldId id="2404" r:id="rId61"/>
    <p:sldId id="2405" r:id="rId62"/>
    <p:sldId id="2406" r:id="rId63"/>
    <p:sldId id="2407" r:id="rId64"/>
    <p:sldId id="2408" r:id="rId65"/>
    <p:sldId id="2409" r:id="rId66"/>
    <p:sldId id="2410" r:id="rId67"/>
    <p:sldId id="2411" r:id="rId68"/>
    <p:sldId id="2412" r:id="rId69"/>
    <p:sldId id="2413" r:id="rId70"/>
    <p:sldId id="2414" r:id="rId71"/>
    <p:sldId id="2415" r:id="rId72"/>
    <p:sldId id="2416" r:id="rId73"/>
    <p:sldId id="2417" r:id="rId74"/>
    <p:sldId id="2418" r:id="rId75"/>
    <p:sldId id="2419" r:id="rId76"/>
    <p:sldId id="2449" r:id="rId77"/>
    <p:sldId id="2450" r:id="rId78"/>
    <p:sldId id="2451" r:id="rId79"/>
    <p:sldId id="2486" r:id="rId80"/>
    <p:sldId id="2453" r:id="rId81"/>
    <p:sldId id="2487" r:id="rId82"/>
    <p:sldId id="2488" r:id="rId83"/>
    <p:sldId id="2489" r:id="rId84"/>
    <p:sldId id="2490" r:id="rId85"/>
    <p:sldId id="2491" r:id="rId86"/>
    <p:sldId id="2492" r:id="rId87"/>
    <p:sldId id="2493" r:id="rId88"/>
    <p:sldId id="2494" r:id="rId89"/>
    <p:sldId id="2495" r:id="rId90"/>
    <p:sldId id="2496" r:id="rId91"/>
    <p:sldId id="2497" r:id="rId92"/>
    <p:sldId id="2498" r:id="rId93"/>
    <p:sldId id="2499" r:id="rId94"/>
    <p:sldId id="2500" r:id="rId95"/>
    <p:sldId id="2501" r:id="rId96"/>
    <p:sldId id="2502" r:id="rId97"/>
    <p:sldId id="2503" r:id="rId98"/>
    <p:sldId id="2504" r:id="rId99"/>
    <p:sldId id="2505" r:id="rId100"/>
    <p:sldId id="2506" r:id="rId101"/>
    <p:sldId id="2698" r:id="rId102"/>
    <p:sldId id="2684" r:id="rId103"/>
    <p:sldId id="2512" r:id="rId104"/>
    <p:sldId id="2696" r:id="rId105"/>
    <p:sldId id="2697" r:id="rId106"/>
    <p:sldId id="2691" r:id="rId107"/>
    <p:sldId id="2687" r:id="rId108"/>
    <p:sldId id="2693" r:id="rId109"/>
    <p:sldId id="2688" r:id="rId110"/>
    <p:sldId id="2694" r:id="rId111"/>
    <p:sldId id="2689" r:id="rId112"/>
    <p:sldId id="2695" r:id="rId113"/>
    <p:sldId id="2690" r:id="rId114"/>
    <p:sldId id="2686" r:id="rId115"/>
    <p:sldId id="2685" r:id="rId116"/>
    <p:sldId id="2699" r:id="rId117"/>
    <p:sldId id="2709" r:id="rId118"/>
    <p:sldId id="2721" r:id="rId119"/>
    <p:sldId id="2255" r:id="rId1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1"/>
    <p:restoredTop sz="93629"/>
  </p:normalViewPr>
  <p:slideViewPr>
    <p:cSldViewPr snapToGrid="0" snapToObjects="1">
      <p:cViewPr varScale="1">
        <p:scale>
          <a:sx n="85" d="100"/>
          <a:sy n="85" d="100"/>
        </p:scale>
        <p:origin x="184" y="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KRqtEUd2Hg4dM2au9bfVQKrxWnWN3O9-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tutor.com/visualize.html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oo.gl/E6w5ph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# coding: utf-8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machinelearningmastery.com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/machine-learning-in-python-step-by-step/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>
                <a:hlinkClick r:id="rId3"/>
              </a:rPr>
              <a:t>https://colab.research.google.com/drive/1KRqtEUd2Hg4dM2au9bfVQKrxWnWN3O9-</a:t>
            </a:r>
            <a:endParaRPr lang="en-US" dirty="0"/>
          </a:p>
          <a:p>
            <a:endParaRPr lang="en-US" dirty="0"/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pd</a:t>
            </a:r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plt</a:t>
            </a:r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sns</a:t>
            </a:r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sz="1200" b="1" dirty="0">
              <a:latin typeface="Courier" charset="0"/>
              <a:ea typeface="標楷體" charset="-120"/>
            </a:endParaRP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# Load dataset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= 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names = ['sepal-length', 'sepal-width', 'petal-length', 'petal-width', 'class']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, names=names)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(10))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(10))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('class').size())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["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(kind='box', subplots=True, layout=(2,2),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=False)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, hue="class", size=2)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3558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= 100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interest = 10 #10% = 0.01 * 10 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years = 7</a:t>
            </a:r>
          </a:p>
          <a:p>
            <a:endParaRPr lang="en-US" sz="1200" dirty="0">
              <a:solidFill>
                <a:schemeClr val="accent1"/>
              </a:solidFill>
              <a:latin typeface="Courier" charset="0"/>
              <a:ea typeface="新細明體" charset="-120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 = </a:t>
            </a:r>
            <a:r>
              <a:rPr lang="en-US" sz="105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* ((1 + (0.01 * interest)) ** years)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print(round(</a:t>
            </a:r>
            <a:r>
              <a:rPr lang="en-US" sz="12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, 2))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4381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http://pythontutor.com/visualize.html</a:t>
            </a:r>
            <a:endParaRPr lang="en-US" dirty="0"/>
          </a:p>
          <a:p>
            <a:r>
              <a:rPr lang="en-US" dirty="0">
                <a:hlinkClick r:id="rId4"/>
              </a:rPr>
              <a:t>https://goo.gl/E6w5ph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7091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</a:t>
            </a:r>
            <a:r>
              <a:rPr lang="en-US" dirty="0" err="1"/>
              <a:t>YpxMYo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183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 in range(1,10):</a:t>
            </a:r>
          </a:p>
          <a:p>
            <a:r>
              <a:rPr lang="en-US" dirty="0"/>
              <a:t>    for j in range(1,10):</a:t>
            </a:r>
          </a:p>
          <a:p>
            <a:r>
              <a:rPr lang="en-US" dirty="0"/>
              <a:t>        print(</a:t>
            </a:r>
            <a:r>
              <a:rPr lang="en-US" dirty="0" err="1"/>
              <a:t>i</a:t>
            </a:r>
            <a:r>
              <a:rPr lang="en-US" dirty="0"/>
              <a:t>, ' * ' , j , ' = ', </a:t>
            </a:r>
            <a:r>
              <a:rPr lang="en-US" dirty="0" err="1"/>
              <a:t>i</a:t>
            </a:r>
            <a:r>
              <a:rPr lang="en-US" dirty="0"/>
              <a:t>*j)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41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 = 10</a:t>
            </a:r>
          </a:p>
          <a:p>
            <a:r>
              <a:rPr lang="en-US" dirty="0"/>
              <a:t>while age &lt; 20:</a:t>
            </a:r>
          </a:p>
          <a:p>
            <a:r>
              <a:rPr lang="en-US" dirty="0"/>
              <a:t>    print(age)</a:t>
            </a:r>
          </a:p>
          <a:p>
            <a:r>
              <a:rPr lang="en-US" dirty="0"/>
              <a:t>    age = age + 1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51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/6K5qUn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3549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#Sets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 = {'cat', 'dog'}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print('cat' in animals)  # Check if an element is in a set; prints "True"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print('fish' in animals) # prints "False"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('fish')      # Add an element to a set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print('fish' in animals) # Prints "True"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Number of elements in a set; prints "3"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('cat')       # Adding an element that is already in the set does nothing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Prints "3"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animals.remove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('cat')    # Remove an element from a set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Prints "2”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9446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'w')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('Hello World\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nThis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is Python File Input Output')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'a+')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('\n' + 'New line')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8549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'w')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('Hello World\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nThis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is Python File Input Output')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'a+')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('\n' + 'New line')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3353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6468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3628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7552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1324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5264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b="0" dirty="0">
                <a:latin typeface="Courier" charset="0"/>
                <a:ea typeface="標楷體" charset="-120"/>
              </a:rPr>
              <a:t># ! pip install </a:t>
            </a:r>
            <a:r>
              <a:rPr lang="en-US" sz="1200" b="0" dirty="0" err="1">
                <a:latin typeface="Courier" charset="0"/>
                <a:ea typeface="標楷體" charset="-120"/>
              </a:rPr>
              <a:t>quandl</a:t>
            </a:r>
            <a:endParaRPr lang="en-US" sz="1200" b="0" dirty="0">
              <a:latin typeface="Courier" charset="0"/>
              <a:ea typeface="標楷體" charset="-120"/>
            </a:endParaRPr>
          </a:p>
          <a:p>
            <a:pPr eaLnBrk="0" hangingPunct="0"/>
            <a:r>
              <a:rPr lang="en-US" sz="18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18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</a:t>
            </a:r>
            <a:r>
              <a:rPr lang="en-US" sz="18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</a:t>
            </a:r>
          </a:p>
          <a:p>
            <a:pPr eaLnBrk="0" hangingPunct="0"/>
            <a:r>
              <a:rPr lang="en-US" sz="1200" b="0" dirty="0">
                <a:latin typeface="Courier" charset="0"/>
                <a:ea typeface="標楷體" charset="-120"/>
              </a:rPr>
              <a:t># </a:t>
            </a:r>
            <a:r>
              <a:rPr lang="en-US" sz="1200" b="0" dirty="0" err="1">
                <a:latin typeface="Courier" charset="0"/>
                <a:ea typeface="標楷體" charset="-120"/>
              </a:rPr>
              <a:t>quandl.ApiConfig.api_key</a:t>
            </a:r>
            <a:r>
              <a:rPr lang="en-US" sz="1200" b="0" dirty="0">
                <a:latin typeface="Courier" charset="0"/>
                <a:ea typeface="標楷體" charset="-120"/>
              </a:rPr>
              <a:t> = "YOURAPIKEY"</a:t>
            </a:r>
          </a:p>
          <a:p>
            <a:pPr eaLnBrk="0" hangingPunct="0"/>
            <a:r>
              <a:rPr lang="en-US" sz="14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</a:t>
            </a:r>
            <a:r>
              <a:rPr lang="en-US" sz="14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sz="14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quandl.get</a:t>
            </a:r>
            <a:r>
              <a:rPr lang="en-US" sz="14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("WIKI/AAPL"</a:t>
            </a:r>
            <a:r>
              <a:rPr lang="en-US" sz="12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, </a:t>
            </a:r>
            <a:r>
              <a:rPr lang="en-US" sz="1200" b="0" dirty="0" err="1">
                <a:latin typeface="Courier" charset="0"/>
                <a:ea typeface="標楷體" charset="-120"/>
              </a:rPr>
              <a:t>start_date</a:t>
            </a:r>
            <a:r>
              <a:rPr lang="en-US" sz="1200" b="0" dirty="0">
                <a:latin typeface="Courier" charset="0"/>
                <a:ea typeface="標楷體" charset="-120"/>
              </a:rPr>
              <a:t>="2016-01-01", </a:t>
            </a:r>
            <a:r>
              <a:rPr lang="en-US" sz="1200" b="0" dirty="0" err="1">
                <a:latin typeface="Courier" charset="0"/>
                <a:ea typeface="標楷體" charset="-120"/>
              </a:rPr>
              <a:t>end_date</a:t>
            </a:r>
            <a:r>
              <a:rPr lang="en-US" sz="1200" b="0" dirty="0">
                <a:latin typeface="Courier" charset="0"/>
                <a:ea typeface="標楷體" charset="-120"/>
              </a:rPr>
              <a:t>="2017-12-31")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df.to_csv</a:t>
            </a:r>
            <a:r>
              <a:rPr lang="en-US" sz="1200" b="0" dirty="0">
                <a:latin typeface="Courier" charset="0"/>
                <a:ea typeface="標楷體" charset="-120"/>
              </a:rPr>
              <a:t>('</a:t>
            </a:r>
            <a:r>
              <a:rPr lang="en-US" sz="1200" b="0" dirty="0" err="1">
                <a:latin typeface="Courier" charset="0"/>
                <a:ea typeface="標楷體" charset="-120"/>
              </a:rPr>
              <a:t>AAPL.csv</a:t>
            </a:r>
            <a:r>
              <a:rPr lang="en-US" sz="1200" b="0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df.from_csv</a:t>
            </a:r>
            <a:r>
              <a:rPr lang="en-US" sz="1200" b="0" dirty="0">
                <a:latin typeface="Courier" charset="0"/>
                <a:ea typeface="標楷體" charset="-120"/>
              </a:rPr>
              <a:t>('</a:t>
            </a:r>
            <a:r>
              <a:rPr lang="en-US" sz="1200" b="0" dirty="0" err="1">
                <a:latin typeface="Courier" charset="0"/>
                <a:ea typeface="標楷體" charset="-120"/>
              </a:rPr>
              <a:t>AAPL.csv</a:t>
            </a:r>
            <a:r>
              <a:rPr lang="en-US" sz="1200" b="0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df.tail</a:t>
            </a:r>
            <a:r>
              <a:rPr lang="en-US" sz="1200" b="0" dirty="0">
                <a:latin typeface="Courier" charset="0"/>
                <a:ea typeface="標楷體" charset="-120"/>
              </a:rPr>
              <a:t>()</a:t>
            </a:r>
          </a:p>
          <a:p>
            <a:pPr eaLnBrk="0" hangingPunc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2030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print("hello, world")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1206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en-US" sz="1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from platform import </a:t>
            </a:r>
            <a:r>
              <a:rPr lang="en-US" altLang="en-US" sz="12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python_version</a:t>
            </a:r>
            <a:endParaRPr lang="en-US" altLang="en-US" sz="1200" dirty="0">
              <a:solidFill>
                <a:srgbClr val="4F81BD"/>
              </a:solidFill>
              <a:latin typeface="Courier" charset="0"/>
              <a:ea typeface="新細明體" charset="-120"/>
            </a:endParaRPr>
          </a:p>
          <a:p>
            <a:pPr algn="l"/>
            <a:r>
              <a:rPr lang="en-US" altLang="en-US" sz="1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print("Python Version:", </a:t>
            </a:r>
            <a:r>
              <a:rPr lang="en-US" altLang="en-US" sz="12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python_version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())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39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229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1282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2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</a:rPr>
              <a:t> = float(input("Enter your height in cm: "))</a:t>
            </a:r>
          </a:p>
          <a:p>
            <a:pPr eaLnBrk="1" hangingPunct="1"/>
            <a:r>
              <a:rPr lang="en-US" altLang="en-US" sz="12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</a:rPr>
              <a:t> = float(input("Enter your weight in kg: "))</a:t>
            </a:r>
          </a:p>
          <a:p>
            <a:pPr eaLnBrk="1" hangingPunct="1"/>
            <a:endParaRPr lang="en-US" altLang="en-US" sz="1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 = 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BMI = (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/(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**2))</a:t>
            </a:r>
          </a:p>
          <a:p>
            <a:pPr eaLnBrk="1" hangingPunct="1"/>
            <a:endParaRPr lang="en-US" altLang="en-US" sz="1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print("Your BMI is: " + 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(round(BMI,1)))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965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9259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0409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2019/10/21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2019/10/21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2019/10/21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2019/10/21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2019/10/21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2019/10/21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2019/10/21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2019/10/21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2019/10/21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2019/10/21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2019/10/21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2019/10/21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im.tku.edu.tw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hyperlink" Target="http://mail.tku.edu.tw/myda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dl.com/tools/python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umpy.org/" TargetMode="External"/><Relationship Id="rId3" Type="http://schemas.openxmlformats.org/officeDocument/2006/relationships/hyperlink" Target="https://github.com/TiesdeKok/LearnPythonforResearch" TargetMode="External"/><Relationship Id="rId7" Type="http://schemas.openxmlformats.org/officeDocument/2006/relationships/hyperlink" Target="http://pythonprogramminglanguage.com/" TargetMode="External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ython.org/" TargetMode="External"/><Relationship Id="rId11" Type="http://schemas.openxmlformats.org/officeDocument/2006/relationships/hyperlink" Target="https://machinelearningmastery.com/machine-learning-in-python-step-by-step/" TargetMode="External"/><Relationship Id="rId5" Type="http://schemas.openxmlformats.org/officeDocument/2006/relationships/hyperlink" Target="https://pythonprogramming.net/" TargetMode="External"/><Relationship Id="rId10" Type="http://schemas.openxmlformats.org/officeDocument/2006/relationships/hyperlink" Target="https://www.youtube.com/playlist?list=PL5-da3qGB5ICeMbQuqbbCOQWcS6OYBr5A" TargetMode="External"/><Relationship Id="rId4" Type="http://schemas.openxmlformats.org/officeDocument/2006/relationships/hyperlink" Target="https://www.udemy.com/pythonforbeginnersintro/" TargetMode="External"/><Relationship Id="rId9" Type="http://schemas.openxmlformats.org/officeDocument/2006/relationships/hyperlink" Target="http://pandas.pydata.org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KRqtEUd2Hg4dM2au9bfVQKrxWnWN3O9-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KRqtEUd2Hg4dM2au9bfVQKrxWnWN3O9-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conda.com/download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fiddle.com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text-input-and-outpu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pythonprogramminglanguage.com/text-input-and-output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pythonprogramminglanguage.com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3resource.com/python-exercises/python-basic-exercise-39.php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resource.com/python-exercises/python-basic-exercise-39.ph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pythonprogramminglanguag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o.gl/E6w5ph" TargetMode="External"/><Relationship Id="rId5" Type="http://schemas.openxmlformats.org/officeDocument/2006/relationships/hyperlink" Target="http://pythontutor.com/visualize.html" TargetMode="External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python.trinket.io/learn-python-part-8-loops#/while-loops/about-while-loop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dictionary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iesdeKok/LearnPythonforResearch/blob/master/0_python_basics.ipynb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iesdeKok/LearnPythonforResearch/blob/master/0_python_basics.ipynb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numpy.org/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://cs231n.github.io/python-numpy-tutorial/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/blob/2nd-edition/ch04.ipynb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5379" y="-55598"/>
            <a:ext cx="5502166" cy="145350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376092"/>
                </a:solidFill>
              </a:rPr>
              <a:t>AI in Finance </a:t>
            </a:r>
            <a:br>
              <a:rPr lang="en-US" sz="4800" b="1" dirty="0">
                <a:solidFill>
                  <a:srgbClr val="376092"/>
                </a:solidFill>
              </a:rPr>
            </a:br>
            <a:r>
              <a:rPr lang="en-US" sz="4800" b="1" dirty="0">
                <a:solidFill>
                  <a:srgbClr val="376092"/>
                </a:solidFill>
              </a:rPr>
              <a:t>Big Data Analytics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9655" y="4560846"/>
            <a:ext cx="7247555" cy="1997251"/>
          </a:xfrm>
        </p:spPr>
        <p:txBody>
          <a:bodyPr>
            <a:normAutofit fontScale="40000" lnSpcReduction="20000"/>
          </a:bodyPr>
          <a:lstStyle/>
          <a:p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7000" b="1" dirty="0" err="1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 Day</a:t>
            </a:r>
            <a:r>
              <a:rPr lang="en-US" sz="7000" dirty="0">
                <a:solidFill>
                  <a:schemeClr val="accent1">
                    <a:lumMod val="75000"/>
                  </a:schemeClr>
                </a:solidFill>
              </a:rPr>
              <a:t>, Ph.D.</a:t>
            </a:r>
          </a:p>
          <a:p>
            <a:r>
              <a:rPr lang="en-US" sz="7000" dirty="0">
                <a:solidFill>
                  <a:schemeClr val="accent1">
                    <a:lumMod val="75000"/>
                  </a:schemeClr>
                </a:solidFill>
              </a:rPr>
              <a:t>Associate Professor</a:t>
            </a:r>
          </a:p>
          <a:p>
            <a:r>
              <a:rPr lang="en-US" sz="6000" dirty="0">
                <a:hlinkClick r:id="rId2"/>
              </a:rPr>
              <a:t>Department of Information Management</a:t>
            </a:r>
            <a:endParaRPr lang="en-US" sz="6000" dirty="0"/>
          </a:p>
          <a:p>
            <a:r>
              <a:rPr lang="en-US" sz="6000" dirty="0" err="1">
                <a:hlinkClick r:id="rId3"/>
              </a:rPr>
              <a:t>Tamkang</a:t>
            </a:r>
            <a:r>
              <a:rPr lang="en-US" sz="6000" dirty="0">
                <a:hlinkClick r:id="rId3"/>
              </a:rPr>
              <a:t> University</a:t>
            </a:r>
            <a:endParaRPr lang="en-US" sz="6000" dirty="0"/>
          </a:p>
          <a:p>
            <a:endParaRPr lang="en-US" sz="2600" dirty="0">
              <a:hlinkClick r:id="rId4"/>
            </a:endParaRPr>
          </a:p>
          <a:p>
            <a:r>
              <a:rPr lang="en-US" sz="3000" dirty="0">
                <a:hlinkClick r:id="rId4"/>
              </a:rPr>
              <a:t>http://mail.tku.edu.tw/myday</a:t>
            </a:r>
            <a:endParaRPr lang="en-US" sz="3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2889" y="1397910"/>
            <a:ext cx="8701088" cy="19209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</a:rPr>
              <a:t>Foundations of AI in Finance </a:t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Big Data Analytics with Python</a:t>
            </a:r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508768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69740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2019-10-22</a:t>
            </a: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3330460"/>
            <a:ext cx="4752528" cy="1090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1081AIFBDA06</a:t>
            </a:r>
          </a:p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TLVXM2A (M2449) (8497) (</a:t>
            </a:r>
            <a:r>
              <a:rPr lang="es-ES_tradnl" altLang="zh-TW" sz="1400" b="1" dirty="0" err="1">
                <a:solidFill>
                  <a:schemeClr val="tx1">
                    <a:tint val="75000"/>
                  </a:schemeClr>
                </a:solidFill>
              </a:rPr>
              <a:t>Fall</a:t>
            </a:r>
            <a:r>
              <a:rPr lang="es-ES_tradnl" altLang="zh-TW" sz="1400" b="1" dirty="0">
                <a:solidFill>
                  <a:schemeClr val="tx1">
                    <a:tint val="75000"/>
                  </a:schemeClr>
                </a:solidFill>
              </a:rPr>
              <a:t> 2019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)</a:t>
            </a:r>
          </a:p>
          <a:p>
            <a:pPr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(MBA, DBETKU) (3 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Credits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, 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Required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) [</a:t>
            </a:r>
            <a:r>
              <a:rPr lang="es-ES_tradnl" altLang="zh-TW" sz="1400" b="1" dirty="0">
                <a:solidFill>
                  <a:schemeClr val="tx1">
                    <a:tint val="75000"/>
                  </a:schemeClr>
                </a:solidFill>
              </a:rPr>
              <a:t>Full English </a:t>
            </a:r>
            <a:r>
              <a:rPr lang="es-ES_tradnl" altLang="zh-TW" sz="1400" b="1" dirty="0" err="1">
                <a:solidFill>
                  <a:schemeClr val="tx1">
                    <a:tint val="75000"/>
                  </a:schemeClr>
                </a:solidFill>
              </a:rPr>
              <a:t>Course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] </a:t>
            </a:r>
          </a:p>
          <a:p>
            <a:pPr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s-ES_tradnl" altLang="zh-TW" sz="1400" b="1" dirty="0" err="1">
                <a:solidFill>
                  <a:schemeClr val="tx1">
                    <a:tint val="75000"/>
                  </a:schemeClr>
                </a:solidFill>
              </a:rPr>
              <a:t>Master’s</a:t>
            </a:r>
            <a:r>
              <a:rPr lang="es-ES_tradnl" altLang="zh-TW" sz="1400" b="1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ES_tradnl" altLang="zh-TW" sz="1400" b="1" dirty="0" err="1">
                <a:solidFill>
                  <a:schemeClr val="tx1">
                    <a:tint val="75000"/>
                  </a:schemeClr>
                </a:solidFill>
              </a:rPr>
              <a:t>Program</a:t>
            </a:r>
            <a:r>
              <a:rPr lang="es-ES_tradnl" altLang="zh-TW" sz="1400" b="1" dirty="0">
                <a:solidFill>
                  <a:schemeClr val="tx1">
                    <a:tint val="75000"/>
                  </a:schemeClr>
                </a:solidFill>
              </a:rPr>
              <a:t> in Digital Business and </a:t>
            </a:r>
            <a:r>
              <a:rPr lang="es-ES_tradnl" altLang="zh-TW" sz="1400" b="1" dirty="0" err="1">
                <a:solidFill>
                  <a:schemeClr val="tx1">
                    <a:tint val="75000"/>
                  </a:schemeClr>
                </a:solidFill>
              </a:rPr>
              <a:t>Economics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) </a:t>
            </a:r>
          </a:p>
          <a:p>
            <a:pPr lvl="0" algn="ctr" defTabSz="914400">
              <a:defRPr/>
            </a:pP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Tue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, 2, 3, 4, (9:10-12:00) (B1012)</a:t>
            </a:r>
          </a:p>
          <a:p>
            <a:pPr lvl="0" algn="ctr" defTabSz="914400">
              <a:defRPr/>
            </a:pP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 </a:t>
            </a: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7976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1054100" y="6572671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34569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897"/>
            <a:ext cx="8229600" cy="5417219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872" y="64095"/>
            <a:ext cx="6114256" cy="12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965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09940"/>
            <a:ext cx="8229600" cy="5949280"/>
          </a:xfrm>
        </p:spPr>
        <p:txBody>
          <a:bodyPr/>
          <a:lstStyle/>
          <a:p>
            <a:r>
              <a:rPr lang="en-US" sz="9000">
                <a:solidFill>
                  <a:schemeClr val="accent1"/>
                </a:solidFill>
              </a:rPr>
              <a:t>Python Pandas </a:t>
            </a:r>
            <a:br>
              <a:rPr lang="en-US" sz="9000">
                <a:solidFill>
                  <a:schemeClr val="accent1"/>
                </a:solidFill>
              </a:rPr>
            </a:br>
            <a:r>
              <a:rPr lang="en-US" sz="9000">
                <a:solidFill>
                  <a:schemeClr val="accent1"/>
                </a:solidFill>
              </a:rPr>
              <a:t>for 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101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</p:spTree>
    <p:extLst>
      <p:ext uri="{BB962C8B-B14F-4D97-AF65-F5344CB8AC3E}">
        <p14:creationId xmlns:p14="http://schemas.microsoft.com/office/powerpoint/2010/main" val="14606833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CD1FA-ABA1-2C45-ACB6-58A8723F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5792"/>
            <a:ext cx="8229600" cy="922048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buFont typeface="Arial"/>
            </a:pPr>
            <a:r>
              <a:rPr lang="en-US" sz="3200" dirty="0">
                <a:latin typeface="Courier" charset="0"/>
                <a:ea typeface="標楷體" charset="-120"/>
                <a:cs typeface="+mn-cs"/>
              </a:rPr>
              <a:t>! pip install </a:t>
            </a:r>
            <a:r>
              <a:rPr lang="en-US" sz="3200" dirty="0" err="1">
                <a:latin typeface="Courier" charset="0"/>
                <a:ea typeface="標楷體" charset="-120"/>
                <a:cs typeface="+mn-cs"/>
              </a:rPr>
              <a:t>pandas_datareader</a:t>
            </a:r>
            <a:endParaRPr lang="en-US" sz="3200" dirty="0">
              <a:latin typeface="Courier" charset="0"/>
              <a:ea typeface="標楷體" charset="-120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5439A-522F-FC4B-BE7E-28860552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4110DF-332A-0C4E-B9C6-0BFD5A41C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9947"/>
            <a:ext cx="9144000" cy="29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420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118" y="260648"/>
            <a:ext cx="8229600" cy="79067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b="1" dirty="0" err="1">
                <a:latin typeface="Courier" charset="0"/>
                <a:ea typeface="標楷體" charset="-120"/>
              </a:rPr>
              <a:t>conda</a:t>
            </a:r>
            <a:r>
              <a:rPr lang="en-US" b="1" dirty="0">
                <a:latin typeface="Courier" charset="0"/>
                <a:ea typeface="標楷體" charset="-120"/>
              </a:rPr>
              <a:t> install pandas-</a:t>
            </a:r>
            <a:r>
              <a:rPr lang="en-US" b="1" dirty="0" err="1">
                <a:latin typeface="Courier" charset="0"/>
                <a:ea typeface="標楷體" charset="-120"/>
              </a:rPr>
              <a:t>datareader</a:t>
            </a:r>
            <a:endParaRPr lang="en-US" b="1" dirty="0">
              <a:latin typeface="Courier" charset="0"/>
              <a:ea typeface="標楷體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673685" cy="480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342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89F2-596A-4E46-9057-01B9DFEC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2" y="365760"/>
            <a:ext cx="8517435" cy="62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995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69889" y="1692947"/>
            <a:ext cx="8648829" cy="38472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</a:t>
            </a:r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!pip install </a:t>
            </a:r>
            <a:r>
              <a:rPr lang="en-US" sz="2800" dirty="0" err="1">
                <a:solidFill>
                  <a:srgbClr val="FF0000"/>
                </a:solidFill>
                <a:latin typeface="Courier" pitchFamily="2" charset="0"/>
              </a:rPr>
              <a:t>pandas_datareader</a:t>
            </a:r>
            <a:endParaRPr lang="en-US" sz="2800" dirty="0">
              <a:solidFill>
                <a:srgbClr val="FF0000"/>
              </a:solidFill>
              <a:latin typeface="Courier" pitchFamily="2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import </a:t>
            </a:r>
            <a:r>
              <a:rPr lang="en-US" sz="2800" dirty="0" err="1">
                <a:solidFill>
                  <a:srgbClr val="FF0000"/>
                </a:solidFill>
                <a:latin typeface="Courier" pitchFamily="2" charset="0"/>
              </a:rPr>
              <a:t>pandas_datareader.data</a:t>
            </a:r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 as web</a:t>
            </a:r>
          </a:p>
          <a:p>
            <a:r>
              <a:rPr lang="en-US" sz="2400" dirty="0">
                <a:latin typeface="Courier" pitchFamily="2" charset="0"/>
              </a:rPr>
              <a:t>import datetime as </a:t>
            </a:r>
            <a:r>
              <a:rPr lang="en-US" sz="2400" dirty="0" err="1">
                <a:latin typeface="Courier" pitchFamily="2" charset="0"/>
              </a:rPr>
              <a:t>dt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2400" dirty="0">
                <a:latin typeface="Courier" pitchFamily="2" charset="0"/>
              </a:rPr>
              <a:t>end = </a:t>
            </a:r>
            <a:r>
              <a:rPr lang="en-US" sz="2400" dirty="0" err="1">
                <a:latin typeface="Courier" pitchFamily="2" charset="0"/>
              </a:rPr>
              <a:t>dt.datetime</a:t>
            </a:r>
            <a:r>
              <a:rPr lang="en-US" sz="2400" dirty="0">
                <a:latin typeface="Courier" pitchFamily="2" charset="0"/>
              </a:rPr>
              <a:t>(2017, 12, 31)</a:t>
            </a:r>
          </a:p>
          <a:p>
            <a:r>
              <a:rPr lang="en-US" sz="2200" dirty="0">
                <a:latin typeface="Courier" pitchFamily="2" charset="0"/>
              </a:rPr>
              <a:t>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(2016, 1, 1)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Courier" pitchFamily="2" charset="0"/>
              </a:rPr>
              <a:t>df</a:t>
            </a:r>
            <a:r>
              <a:rPr lang="en-US" sz="2200" dirty="0">
                <a:solidFill>
                  <a:srgbClr val="FF0000"/>
                </a:solidFill>
                <a:latin typeface="Courier" pitchFamily="2" charset="0"/>
              </a:rPr>
              <a:t> = </a:t>
            </a:r>
            <a:r>
              <a:rPr lang="en-US" sz="2200" dirty="0" err="1">
                <a:solidFill>
                  <a:srgbClr val="FF0000"/>
                </a:solidFill>
                <a:latin typeface="Courier" pitchFamily="2" charset="0"/>
              </a:rPr>
              <a:t>web.DataReader</a:t>
            </a:r>
            <a:r>
              <a:rPr lang="en-US" sz="2200" dirty="0">
                <a:solidFill>
                  <a:srgbClr val="FF0000"/>
                </a:solidFill>
                <a:latin typeface="Courier" pitchFamily="2" charset="0"/>
              </a:rPr>
              <a:t>("AAPL", 'yahoo', start, end)</a:t>
            </a:r>
          </a:p>
          <a:p>
            <a:r>
              <a:rPr lang="en-US" sz="2400" dirty="0" err="1">
                <a:latin typeface="Courier" pitchFamily="2" charset="0"/>
              </a:rPr>
              <a:t>df.to_csv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df.from_csv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df.tail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9F21A2-2650-8F42-B91A-9C0941AF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89" y="121920"/>
            <a:ext cx="8936140" cy="83671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Finance Data from Yahoo Finance</a:t>
            </a:r>
          </a:p>
        </p:txBody>
      </p:sp>
    </p:spTree>
    <p:extLst>
      <p:ext uri="{BB962C8B-B14F-4D97-AF65-F5344CB8AC3E}">
        <p14:creationId xmlns:p14="http://schemas.microsoft.com/office/powerpoint/2010/main" val="1262506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24786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!pip install </a:t>
            </a:r>
            <a:r>
              <a:rPr lang="en-US" sz="2400" dirty="0" err="1">
                <a:latin typeface="Courier" pitchFamily="2" charset="0"/>
              </a:rPr>
              <a:t>pandas_datareader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pandas as </a:t>
            </a:r>
            <a:r>
              <a:rPr lang="en-US" sz="2400" dirty="0" err="1">
                <a:latin typeface="Courier" pitchFamily="2" charset="0"/>
              </a:rPr>
              <a:t>pd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</a:t>
            </a:r>
            <a:r>
              <a:rPr lang="en-US" sz="2400" dirty="0" err="1">
                <a:latin typeface="Courier" pitchFamily="2" charset="0"/>
              </a:rPr>
              <a:t>pandas_datareader.data</a:t>
            </a:r>
            <a:r>
              <a:rPr lang="en-US" sz="2400" dirty="0">
                <a:latin typeface="Courier" pitchFamily="2" charset="0"/>
              </a:rPr>
              <a:t> as web</a:t>
            </a:r>
          </a:p>
          <a:p>
            <a:r>
              <a:rPr lang="en-US" sz="2400" dirty="0">
                <a:latin typeface="Courier" pitchFamily="2" charset="0"/>
              </a:rPr>
              <a:t>import </a:t>
            </a:r>
            <a:r>
              <a:rPr lang="en-US" sz="2400" dirty="0" err="1">
                <a:latin typeface="Courier" pitchFamily="2" charset="0"/>
              </a:rPr>
              <a:t>matplotlib.pyplot</a:t>
            </a:r>
            <a:r>
              <a:rPr lang="en-US" sz="2400" dirty="0">
                <a:latin typeface="Courier" pitchFamily="2" charset="0"/>
              </a:rPr>
              <a:t> as </a:t>
            </a:r>
            <a:r>
              <a:rPr lang="en-US" sz="2400" dirty="0" err="1">
                <a:latin typeface="Courier" pitchFamily="2" charset="0"/>
              </a:rPr>
              <a:t>plt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seaborn as </a:t>
            </a:r>
            <a:r>
              <a:rPr lang="en-US" sz="2400" dirty="0" err="1">
                <a:latin typeface="Courier" pitchFamily="2" charset="0"/>
              </a:rPr>
              <a:t>sns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datetime as </a:t>
            </a:r>
            <a:r>
              <a:rPr lang="en-US" sz="2400" dirty="0" err="1">
                <a:latin typeface="Courier" pitchFamily="2" charset="0"/>
              </a:rPr>
              <a:t>dt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%matplotlib inline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2400" dirty="0">
                <a:latin typeface="Courier" pitchFamily="2" charset="0"/>
              </a:rPr>
              <a:t>end = </a:t>
            </a:r>
            <a:r>
              <a:rPr lang="en-US" sz="2400" dirty="0" err="1">
                <a:latin typeface="Courier" pitchFamily="2" charset="0"/>
              </a:rPr>
              <a:t>dt.datetime.now</a:t>
            </a:r>
            <a:r>
              <a:rPr lang="en-US" sz="2400" dirty="0">
                <a:latin typeface="Courier" pitchFamily="2" charset="0"/>
              </a:rPr>
              <a:t>()</a:t>
            </a:r>
          </a:p>
          <a:p>
            <a:r>
              <a:rPr lang="en-US" sz="2200" dirty="0">
                <a:latin typeface="Courier" pitchFamily="2" charset="0"/>
              </a:rPr>
              <a:t>#start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(end.year-2, </a:t>
            </a:r>
            <a:r>
              <a:rPr lang="en-US" sz="2200" dirty="0" err="1">
                <a:latin typeface="Courier" pitchFamily="2" charset="0"/>
              </a:rPr>
              <a:t>end.month</a:t>
            </a:r>
            <a:r>
              <a:rPr lang="en-US" sz="2200" dirty="0">
                <a:latin typeface="Courier" pitchFamily="2" charset="0"/>
              </a:rPr>
              <a:t>, </a:t>
            </a:r>
            <a:r>
              <a:rPr lang="en-US" sz="2200" dirty="0" err="1">
                <a:latin typeface="Courier" pitchFamily="2" charset="0"/>
              </a:rPr>
              <a:t>end.day</a:t>
            </a:r>
            <a:r>
              <a:rPr lang="en-US" sz="2200" dirty="0">
                <a:latin typeface="Courier" pitchFamily="2" charset="0"/>
              </a:rPr>
              <a:t>)</a:t>
            </a:r>
          </a:p>
          <a:p>
            <a:r>
              <a:rPr lang="en-US" sz="2200" dirty="0">
                <a:latin typeface="Courier" pitchFamily="2" charset="0"/>
              </a:rPr>
              <a:t>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(2016, 1, 1)</a:t>
            </a:r>
          </a:p>
          <a:p>
            <a:r>
              <a:rPr lang="en-US" sz="2200" dirty="0" err="1">
                <a:latin typeface="Courier" pitchFamily="2" charset="0"/>
              </a:rPr>
              <a:t>df</a:t>
            </a:r>
            <a:r>
              <a:rPr lang="en-US" sz="2200" dirty="0">
                <a:latin typeface="Courier" pitchFamily="2" charset="0"/>
              </a:rPr>
              <a:t> = </a:t>
            </a:r>
            <a:r>
              <a:rPr lang="en-US" sz="2200" dirty="0" err="1">
                <a:latin typeface="Courier" pitchFamily="2" charset="0"/>
              </a:rPr>
              <a:t>web.DataReader</a:t>
            </a:r>
            <a:r>
              <a:rPr lang="en-US" sz="2200" dirty="0">
                <a:latin typeface="Courier" pitchFamily="2" charset="0"/>
              </a:rPr>
              <a:t>("AAPL", 'yahoo', start, end)</a:t>
            </a:r>
          </a:p>
          <a:p>
            <a:r>
              <a:rPr lang="en-US" sz="2400" dirty="0" err="1">
                <a:latin typeface="Courier" pitchFamily="2" charset="0"/>
              </a:rPr>
              <a:t>df.to_csv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df.from_csv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df.tail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85094592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80672-42FE-D744-A986-2C9F4F4C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2FBD4-679F-254E-85FB-9065B0726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432878"/>
            <a:ext cx="7446010" cy="4939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9341C6-484B-AE45-99D0-81B886EEEE25}"/>
              </a:ext>
            </a:extLst>
          </p:cNvPr>
          <p:cNvSpPr/>
          <p:nvPr/>
        </p:nvSpPr>
        <p:spPr>
          <a:xfrm>
            <a:off x="308545" y="229907"/>
            <a:ext cx="8648829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df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['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Adj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 Close'].plot</a:t>
            </a:r>
            <a:r>
              <a:rPr lang="en-US" sz="2400" dirty="0">
                <a:latin typeface="Courier" pitchFamily="2" charset="0"/>
              </a:rPr>
              <a:t>(legend=True, 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 8), title='AAPL’, label='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Close')</a:t>
            </a:r>
          </a:p>
        </p:txBody>
      </p:sp>
    </p:spTree>
    <p:extLst>
      <p:ext uri="{BB962C8B-B14F-4D97-AF65-F5344CB8AC3E}">
        <p14:creationId xmlns:p14="http://schemas.microsoft.com/office/powerpoint/2010/main" val="181667831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307049" y="229907"/>
            <a:ext cx="8648829" cy="304698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ourier" pitchFamily="2" charset="0"/>
              </a:rPr>
              <a:t>plt.figure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=(12,9))</a:t>
            </a:r>
          </a:p>
          <a:p>
            <a:r>
              <a:rPr lang="en-US" sz="2400" dirty="0">
                <a:latin typeface="Courier" pitchFamily="2" charset="0"/>
              </a:rPr>
              <a:t>top = plt.subplot2grid((12,9), (0, 0), </a:t>
            </a:r>
            <a:r>
              <a:rPr lang="en-US" sz="2400" dirty="0" err="1">
                <a:latin typeface="Courier" pitchFamily="2" charset="0"/>
              </a:rPr>
              <a:t>rowspan</a:t>
            </a:r>
            <a:r>
              <a:rPr lang="en-US" sz="2400" dirty="0">
                <a:latin typeface="Courier" pitchFamily="2" charset="0"/>
              </a:rPr>
              <a:t>=10, </a:t>
            </a:r>
            <a:r>
              <a:rPr lang="en-US" sz="2400" dirty="0" err="1">
                <a:latin typeface="Courier" pitchFamily="2" charset="0"/>
              </a:rPr>
              <a:t>colspan</a:t>
            </a:r>
            <a:r>
              <a:rPr lang="en-US" sz="2400" dirty="0">
                <a:latin typeface="Courier" pitchFamily="2" charset="0"/>
              </a:rPr>
              <a:t>=9)</a:t>
            </a:r>
          </a:p>
          <a:p>
            <a:r>
              <a:rPr lang="en-US" sz="2400" dirty="0">
                <a:latin typeface="Courier" pitchFamily="2" charset="0"/>
              </a:rPr>
              <a:t>bottom = plt.subplot2grid((12,9), (10,0), </a:t>
            </a:r>
            <a:r>
              <a:rPr lang="en-US" sz="2400" dirty="0" err="1">
                <a:latin typeface="Courier" pitchFamily="2" charset="0"/>
              </a:rPr>
              <a:t>rowspan</a:t>
            </a:r>
            <a:r>
              <a:rPr lang="en-US" sz="2400" dirty="0">
                <a:latin typeface="Courier" pitchFamily="2" charset="0"/>
              </a:rPr>
              <a:t>=2, </a:t>
            </a:r>
            <a:r>
              <a:rPr lang="en-US" sz="2400" dirty="0" err="1">
                <a:latin typeface="Courier" pitchFamily="2" charset="0"/>
              </a:rPr>
              <a:t>colspan</a:t>
            </a:r>
            <a:r>
              <a:rPr lang="en-US" sz="2400" dirty="0">
                <a:latin typeface="Courier" pitchFamily="2" charset="0"/>
              </a:rPr>
              <a:t>=9)</a:t>
            </a:r>
          </a:p>
          <a:p>
            <a:r>
              <a:rPr lang="en-US" sz="2400" dirty="0" err="1">
                <a:latin typeface="Courier" pitchFamily="2" charset="0"/>
              </a:rPr>
              <a:t>top.plot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Close'], color='blue') #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 gives the dates</a:t>
            </a:r>
          </a:p>
          <a:p>
            <a:r>
              <a:rPr lang="en-US" sz="2400" dirty="0" err="1">
                <a:latin typeface="Courier" pitchFamily="2" charset="0"/>
              </a:rPr>
              <a:t>bottom.bar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['Volume'])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2F0534-80A4-FB49-BF1F-7C1F4D75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53" y="3379366"/>
            <a:ext cx="4503420" cy="33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803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50F1B-7E55-8641-9B78-92D1453E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DDD39-D725-7A48-B436-5191763AF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54" y="579120"/>
            <a:ext cx="8122553" cy="602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79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024"/>
            <a:ext cx="9144000" cy="55413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457200" y="662843"/>
            <a:ext cx="8361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70129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34163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 # set the labels</a:t>
            </a:r>
          </a:p>
          <a:p>
            <a:r>
              <a:rPr lang="en-US" sz="2400" dirty="0" err="1">
                <a:latin typeface="Courier" pitchFamily="2" charset="0"/>
              </a:rPr>
              <a:t>top.axes.get_xaxis</a:t>
            </a:r>
            <a:r>
              <a:rPr lang="en-US" sz="2400" dirty="0">
                <a:latin typeface="Courier" pitchFamily="2" charset="0"/>
              </a:rPr>
              <a:t>().</a:t>
            </a:r>
            <a:r>
              <a:rPr lang="en-US" sz="2400" dirty="0" err="1">
                <a:latin typeface="Courier" pitchFamily="2" charset="0"/>
              </a:rPr>
              <a:t>set_visible</a:t>
            </a:r>
            <a:r>
              <a:rPr lang="en-US" sz="2400" dirty="0">
                <a:latin typeface="Courier" pitchFamily="2" charset="0"/>
              </a:rPr>
              <a:t>(False)</a:t>
            </a:r>
          </a:p>
          <a:p>
            <a:r>
              <a:rPr lang="en-US" sz="2400" dirty="0" err="1">
                <a:latin typeface="Courier" pitchFamily="2" charset="0"/>
              </a:rPr>
              <a:t>top.set_title</a:t>
            </a:r>
            <a:r>
              <a:rPr lang="en-US" sz="2400" dirty="0">
                <a:latin typeface="Courier" pitchFamily="2" charset="0"/>
              </a:rPr>
              <a:t>('AAPL')</a:t>
            </a:r>
          </a:p>
          <a:p>
            <a:r>
              <a:rPr lang="en-US" sz="2400" dirty="0" err="1">
                <a:latin typeface="Courier" pitchFamily="2" charset="0"/>
              </a:rPr>
              <a:t>top.set_ylabel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Close')</a:t>
            </a:r>
          </a:p>
          <a:p>
            <a:r>
              <a:rPr lang="en-US" sz="2400" dirty="0" err="1">
                <a:latin typeface="Courier" pitchFamily="2" charset="0"/>
              </a:rPr>
              <a:t>bottom.set_ylabel</a:t>
            </a:r>
            <a:r>
              <a:rPr lang="en-US" sz="2400" dirty="0">
                <a:latin typeface="Courier" pitchFamily="2" charset="0"/>
              </a:rPr>
              <a:t>('Volume')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 err="1">
                <a:latin typeface="Courier" pitchFamily="2" charset="0"/>
              </a:rPr>
              <a:t>plt.figure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=(12,9))</a:t>
            </a:r>
          </a:p>
          <a:p>
            <a:r>
              <a:rPr lang="en-US" sz="2400" dirty="0" err="1">
                <a:latin typeface="Courier" pitchFamily="2" charset="0"/>
              </a:rPr>
              <a:t>sns.distplot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</a:t>
            </a:r>
            <a:r>
              <a:rPr lang="en-US" sz="2400" dirty="0" err="1">
                <a:latin typeface="Courier" pitchFamily="2" charset="0"/>
              </a:rPr>
              <a:t>dropna</a:t>
            </a:r>
            <a:r>
              <a:rPr lang="en-US" sz="2400" dirty="0">
                <a:latin typeface="Courier" pitchFamily="2" charset="0"/>
              </a:rPr>
              <a:t>(), bins=50, color='purple')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074EC-E118-B14C-ACC7-BFD9251ED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59" y="3836247"/>
            <a:ext cx="3867967" cy="28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8599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B41B4-B055-DC4A-A208-9E516385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638BA8-150D-6B45-8427-0C8BDB3A1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14" y="228600"/>
            <a:ext cx="8348293" cy="622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6618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3709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simple moving averages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['MA05']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Close'].rolling(5).mean() #5 days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['MA20']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Close'].rolling(20).mean() #20 days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['MA60']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Close'].rolling(60).mean() #60 days</a:t>
            </a:r>
          </a:p>
          <a:p>
            <a:r>
              <a:rPr lang="en-US" sz="2400" dirty="0">
                <a:latin typeface="Courier" pitchFamily="2" charset="0"/>
              </a:rPr>
              <a:t>df2 = </a:t>
            </a:r>
            <a:r>
              <a:rPr lang="en-US" sz="2400" dirty="0" err="1">
                <a:latin typeface="Courier" pitchFamily="2" charset="0"/>
              </a:rPr>
              <a:t>pd.DataFrame</a:t>
            </a:r>
            <a:r>
              <a:rPr lang="en-US" sz="2400" dirty="0">
                <a:latin typeface="Courier" pitchFamily="2" charset="0"/>
              </a:rPr>
              <a:t>({'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Close'],'MA05':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['MA05'],'MA20':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['MA20'], 'MA60':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['MA60']})</a:t>
            </a:r>
          </a:p>
          <a:p>
            <a:r>
              <a:rPr lang="en-US" sz="2400" dirty="0">
                <a:latin typeface="Courier" pitchFamily="2" charset="0"/>
              </a:rPr>
              <a:t>df2.plot(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 9), legend=True, title='AAPL')</a:t>
            </a:r>
          </a:p>
          <a:p>
            <a:r>
              <a:rPr lang="en-US" sz="2400" dirty="0">
                <a:latin typeface="Courier" pitchFamily="2" charset="0"/>
              </a:rPr>
              <a:t>df2.to_csv('</a:t>
            </a:r>
            <a:r>
              <a:rPr lang="en-US" sz="2400" dirty="0" err="1">
                <a:latin typeface="Courier" pitchFamily="2" charset="0"/>
              </a:rPr>
              <a:t>AAPL_MA.csv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>
                <a:latin typeface="Courier" pitchFamily="2" charset="0"/>
              </a:rPr>
              <a:t>fig = </a:t>
            </a:r>
            <a:r>
              <a:rPr lang="en-US" sz="2400" dirty="0" err="1">
                <a:latin typeface="Courier" pitchFamily="2" charset="0"/>
              </a:rPr>
              <a:t>plt.gcf</a:t>
            </a:r>
            <a:r>
              <a:rPr lang="en-US" sz="2400" dirty="0">
                <a:latin typeface="Courier" pitchFamily="2" charset="0"/>
              </a:rPr>
              <a:t>()</a:t>
            </a:r>
          </a:p>
          <a:p>
            <a:r>
              <a:rPr lang="en-US" sz="2400" dirty="0" err="1">
                <a:latin typeface="Courier" pitchFamily="2" charset="0"/>
              </a:rPr>
              <a:t>fig.set_size_inches</a:t>
            </a:r>
            <a:r>
              <a:rPr lang="en-US" sz="2400" dirty="0">
                <a:latin typeface="Courier" pitchFamily="2" charset="0"/>
              </a:rPr>
              <a:t>(12, 9)</a:t>
            </a:r>
          </a:p>
          <a:p>
            <a:r>
              <a:rPr lang="en-US" sz="2400" dirty="0" err="1">
                <a:latin typeface="Courier" pitchFamily="2" charset="0"/>
              </a:rPr>
              <a:t>fig.savefig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AAPL_plot.png</a:t>
            </a:r>
            <a:r>
              <a:rPr lang="en-US" sz="2400" dirty="0">
                <a:latin typeface="Courier" pitchFamily="2" charset="0"/>
              </a:rPr>
              <a:t>', dpi=300)</a:t>
            </a:r>
          </a:p>
          <a:p>
            <a:r>
              <a:rPr lang="en-US" sz="2400" dirty="0" err="1">
                <a:latin typeface="Courier" pitchFamily="2" charset="0"/>
              </a:rPr>
              <a:t>plt.show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50852888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89F2-596A-4E46-9057-01B9DFEC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2" y="365760"/>
            <a:ext cx="8517435" cy="62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481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18630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900" dirty="0">
                <a:latin typeface="Courier" pitchFamily="2" charset="0"/>
              </a:rPr>
              <a:t># !pip install </a:t>
            </a:r>
            <a:r>
              <a:rPr lang="en-US" sz="900" dirty="0" err="1">
                <a:latin typeface="Courier" pitchFamily="2" charset="0"/>
              </a:rPr>
              <a:t>pandas_datareader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pandas as </a:t>
            </a:r>
            <a:r>
              <a:rPr lang="en-US" sz="900" dirty="0" err="1">
                <a:latin typeface="Courier" pitchFamily="2" charset="0"/>
              </a:rPr>
              <a:t>pd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</a:t>
            </a:r>
            <a:r>
              <a:rPr lang="en-US" sz="900" dirty="0" err="1">
                <a:latin typeface="Courier" pitchFamily="2" charset="0"/>
              </a:rPr>
              <a:t>pandas_datareader.data</a:t>
            </a:r>
            <a:r>
              <a:rPr lang="en-US" sz="900" dirty="0">
                <a:latin typeface="Courier" pitchFamily="2" charset="0"/>
              </a:rPr>
              <a:t> as web</a:t>
            </a:r>
          </a:p>
          <a:p>
            <a:r>
              <a:rPr lang="en-US" sz="900" dirty="0">
                <a:latin typeface="Courier" pitchFamily="2" charset="0"/>
              </a:rPr>
              <a:t>import </a:t>
            </a:r>
            <a:r>
              <a:rPr lang="en-US" sz="900" dirty="0" err="1">
                <a:latin typeface="Courier" pitchFamily="2" charset="0"/>
              </a:rPr>
              <a:t>matplotlib.pyplot</a:t>
            </a:r>
            <a:r>
              <a:rPr lang="en-US" sz="900" dirty="0">
                <a:latin typeface="Courier" pitchFamily="2" charset="0"/>
              </a:rPr>
              <a:t> as </a:t>
            </a:r>
            <a:r>
              <a:rPr lang="en-US" sz="900" dirty="0" err="1">
                <a:latin typeface="Courier" pitchFamily="2" charset="0"/>
              </a:rPr>
              <a:t>plt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seaborn as </a:t>
            </a:r>
            <a:r>
              <a:rPr lang="en-US" sz="900" dirty="0" err="1">
                <a:latin typeface="Courier" pitchFamily="2" charset="0"/>
              </a:rPr>
              <a:t>sns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datetime as </a:t>
            </a:r>
            <a:r>
              <a:rPr lang="en-US" sz="900" dirty="0" err="1">
                <a:latin typeface="Courier" pitchFamily="2" charset="0"/>
              </a:rPr>
              <a:t>dt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%matplotlib inline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900" dirty="0">
                <a:latin typeface="Courier" pitchFamily="2" charset="0"/>
              </a:rPr>
              <a:t>end = </a:t>
            </a:r>
            <a:r>
              <a:rPr lang="en-US" sz="900" dirty="0" err="1">
                <a:latin typeface="Courier" pitchFamily="2" charset="0"/>
              </a:rPr>
              <a:t>dt.datetime.now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r>
              <a:rPr lang="en-US" sz="900" dirty="0">
                <a:latin typeface="Courier" pitchFamily="2" charset="0"/>
              </a:rPr>
              <a:t>#start = </a:t>
            </a:r>
            <a:r>
              <a:rPr lang="en-US" sz="900" dirty="0" err="1">
                <a:latin typeface="Courier" pitchFamily="2" charset="0"/>
              </a:rPr>
              <a:t>dt.datetime</a:t>
            </a:r>
            <a:r>
              <a:rPr lang="en-US" sz="900" dirty="0">
                <a:latin typeface="Courier" pitchFamily="2" charset="0"/>
              </a:rPr>
              <a:t>(end.year-2, </a:t>
            </a:r>
            <a:r>
              <a:rPr lang="en-US" sz="900" dirty="0" err="1">
                <a:latin typeface="Courier" pitchFamily="2" charset="0"/>
              </a:rPr>
              <a:t>end.month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end.day</a:t>
            </a:r>
            <a:r>
              <a:rPr lang="en-US" sz="900" dirty="0">
                <a:latin typeface="Courier" pitchFamily="2" charset="0"/>
              </a:rPr>
              <a:t>)</a:t>
            </a:r>
          </a:p>
          <a:p>
            <a:r>
              <a:rPr lang="en-US" sz="900" dirty="0">
                <a:latin typeface="Courier" pitchFamily="2" charset="0"/>
              </a:rPr>
              <a:t>start = </a:t>
            </a:r>
            <a:r>
              <a:rPr lang="en-US" sz="900" dirty="0" err="1">
                <a:latin typeface="Courier" pitchFamily="2" charset="0"/>
              </a:rPr>
              <a:t>dt.datetime</a:t>
            </a:r>
            <a:r>
              <a:rPr lang="en-US" sz="900" dirty="0">
                <a:latin typeface="Courier" pitchFamily="2" charset="0"/>
              </a:rPr>
              <a:t>(2016, 1, 1)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 = </a:t>
            </a:r>
            <a:r>
              <a:rPr lang="en-US" sz="900" dirty="0" err="1">
                <a:latin typeface="Courier" pitchFamily="2" charset="0"/>
              </a:rPr>
              <a:t>web.DataReader</a:t>
            </a:r>
            <a:r>
              <a:rPr lang="en-US" sz="900" dirty="0">
                <a:latin typeface="Courier" pitchFamily="2" charset="0"/>
              </a:rPr>
              <a:t>("AAPL", 'yahoo', start, end)</a:t>
            </a:r>
          </a:p>
          <a:p>
            <a:r>
              <a:rPr lang="en-US" sz="900" dirty="0" err="1">
                <a:latin typeface="Courier" pitchFamily="2" charset="0"/>
              </a:rPr>
              <a:t>df.to_csv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 err="1">
                <a:latin typeface="Courier" pitchFamily="2" charset="0"/>
              </a:rPr>
              <a:t>df.from_csv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 err="1">
                <a:latin typeface="Courier" pitchFamily="2" charset="0"/>
              </a:rPr>
              <a:t>df.tail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Close'].plot(legend=True, 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 8), title='AAPL', label='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Close')</a:t>
            </a:r>
          </a:p>
          <a:p>
            <a:r>
              <a:rPr lang="en-US" sz="900" dirty="0" err="1">
                <a:latin typeface="Courier" pitchFamily="2" charset="0"/>
              </a:rPr>
              <a:t>plt.figure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=(12,9))</a:t>
            </a:r>
          </a:p>
          <a:p>
            <a:r>
              <a:rPr lang="en-US" sz="900" dirty="0">
                <a:latin typeface="Courier" pitchFamily="2" charset="0"/>
              </a:rPr>
              <a:t>top = plt.subplot2grid((12,9), (0, 0), </a:t>
            </a:r>
            <a:r>
              <a:rPr lang="en-US" sz="900" dirty="0" err="1">
                <a:latin typeface="Courier" pitchFamily="2" charset="0"/>
              </a:rPr>
              <a:t>rowspan</a:t>
            </a:r>
            <a:r>
              <a:rPr lang="en-US" sz="900" dirty="0">
                <a:latin typeface="Courier" pitchFamily="2" charset="0"/>
              </a:rPr>
              <a:t>=10, </a:t>
            </a:r>
            <a:r>
              <a:rPr lang="en-US" sz="900" dirty="0" err="1">
                <a:latin typeface="Courier" pitchFamily="2" charset="0"/>
              </a:rPr>
              <a:t>colspan</a:t>
            </a:r>
            <a:r>
              <a:rPr lang="en-US" sz="900" dirty="0">
                <a:latin typeface="Courier" pitchFamily="2" charset="0"/>
              </a:rPr>
              <a:t>=9)</a:t>
            </a:r>
          </a:p>
          <a:p>
            <a:r>
              <a:rPr lang="en-US" sz="900" dirty="0">
                <a:latin typeface="Courier" pitchFamily="2" charset="0"/>
              </a:rPr>
              <a:t>bottom = plt.subplot2grid((12,9), (10,0), </a:t>
            </a:r>
            <a:r>
              <a:rPr lang="en-US" sz="900" dirty="0" err="1">
                <a:latin typeface="Courier" pitchFamily="2" charset="0"/>
              </a:rPr>
              <a:t>rowspan</a:t>
            </a:r>
            <a:r>
              <a:rPr lang="en-US" sz="900" dirty="0">
                <a:latin typeface="Courier" pitchFamily="2" charset="0"/>
              </a:rPr>
              <a:t>=2, </a:t>
            </a:r>
            <a:r>
              <a:rPr lang="en-US" sz="900" dirty="0" err="1">
                <a:latin typeface="Courier" pitchFamily="2" charset="0"/>
              </a:rPr>
              <a:t>colspan</a:t>
            </a:r>
            <a:r>
              <a:rPr lang="en-US" sz="900" dirty="0">
                <a:latin typeface="Courier" pitchFamily="2" charset="0"/>
              </a:rPr>
              <a:t>=9)</a:t>
            </a:r>
          </a:p>
          <a:p>
            <a:r>
              <a:rPr lang="en-US" sz="900" dirty="0" err="1">
                <a:latin typeface="Courier" pitchFamily="2" charset="0"/>
              </a:rPr>
              <a:t>top.plot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Close'], color='blue') #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 gives the dates</a:t>
            </a:r>
          </a:p>
          <a:p>
            <a:r>
              <a:rPr lang="en-US" sz="900" dirty="0" err="1">
                <a:latin typeface="Courier" pitchFamily="2" charset="0"/>
              </a:rPr>
              <a:t>bottom.bar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['Volume']) 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</a:p>
          <a:p>
            <a:r>
              <a:rPr lang="en-US" sz="900" dirty="0">
                <a:latin typeface="Courier" pitchFamily="2" charset="0"/>
              </a:rPr>
              <a:t># set the labels</a:t>
            </a:r>
          </a:p>
          <a:p>
            <a:r>
              <a:rPr lang="en-US" sz="900" dirty="0" err="1">
                <a:latin typeface="Courier" pitchFamily="2" charset="0"/>
              </a:rPr>
              <a:t>top.axes.get_xaxis</a:t>
            </a:r>
            <a:r>
              <a:rPr lang="en-US" sz="900" dirty="0">
                <a:latin typeface="Courier" pitchFamily="2" charset="0"/>
              </a:rPr>
              <a:t>().</a:t>
            </a:r>
            <a:r>
              <a:rPr lang="en-US" sz="900" dirty="0" err="1">
                <a:latin typeface="Courier" pitchFamily="2" charset="0"/>
              </a:rPr>
              <a:t>set_visible</a:t>
            </a:r>
            <a:r>
              <a:rPr lang="en-US" sz="900" dirty="0">
                <a:latin typeface="Courier" pitchFamily="2" charset="0"/>
              </a:rPr>
              <a:t>(False)</a:t>
            </a:r>
          </a:p>
          <a:p>
            <a:r>
              <a:rPr lang="en-US" sz="900" dirty="0" err="1">
                <a:latin typeface="Courier" pitchFamily="2" charset="0"/>
              </a:rPr>
              <a:t>top.set_title</a:t>
            </a:r>
            <a:r>
              <a:rPr lang="en-US" sz="900" dirty="0">
                <a:latin typeface="Courier" pitchFamily="2" charset="0"/>
              </a:rPr>
              <a:t>('AAPL')</a:t>
            </a:r>
          </a:p>
          <a:p>
            <a:r>
              <a:rPr lang="en-US" sz="900" dirty="0" err="1">
                <a:latin typeface="Courier" pitchFamily="2" charset="0"/>
              </a:rPr>
              <a:t>top.set_ylabel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Close')</a:t>
            </a:r>
          </a:p>
          <a:p>
            <a:r>
              <a:rPr lang="en-US" sz="900" dirty="0" err="1">
                <a:latin typeface="Courier" pitchFamily="2" charset="0"/>
              </a:rPr>
              <a:t>bottom.set_ylabel</a:t>
            </a:r>
            <a:r>
              <a:rPr lang="en-US" sz="900" dirty="0">
                <a:latin typeface="Courier" pitchFamily="2" charset="0"/>
              </a:rPr>
              <a:t>('Volume')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 err="1">
                <a:latin typeface="Courier" pitchFamily="2" charset="0"/>
              </a:rPr>
              <a:t>plt.figure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=(12,9))</a:t>
            </a:r>
          </a:p>
          <a:p>
            <a:r>
              <a:rPr lang="en-US" sz="900" dirty="0" err="1">
                <a:latin typeface="Courier" pitchFamily="2" charset="0"/>
              </a:rPr>
              <a:t>sns.distplot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</a:t>
            </a:r>
            <a:r>
              <a:rPr lang="en-US" sz="900" dirty="0" err="1">
                <a:latin typeface="Courier" pitchFamily="2" charset="0"/>
              </a:rPr>
              <a:t>dropna</a:t>
            </a:r>
            <a:r>
              <a:rPr lang="en-US" sz="900" dirty="0">
                <a:latin typeface="Courier" pitchFamily="2" charset="0"/>
              </a:rPr>
              <a:t>(), bins=50, color='purple')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# simple moving averages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['MA05']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Close'].rolling(5).mean() #5 days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['MA20']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Close'].rolling(20).mean() #20 days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['MA60']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Close'].rolling(60).mean() #60 days</a:t>
            </a:r>
          </a:p>
          <a:p>
            <a:r>
              <a:rPr lang="en-US" sz="900" dirty="0">
                <a:latin typeface="Courier" pitchFamily="2" charset="0"/>
              </a:rPr>
              <a:t>df2 = </a:t>
            </a:r>
            <a:r>
              <a:rPr lang="en-US" sz="900" dirty="0" err="1">
                <a:latin typeface="Courier" pitchFamily="2" charset="0"/>
              </a:rPr>
              <a:t>pd.DataFrame</a:t>
            </a:r>
            <a:r>
              <a:rPr lang="en-US" sz="900" dirty="0">
                <a:latin typeface="Courier" pitchFamily="2" charset="0"/>
              </a:rPr>
              <a:t>({'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Close'],'MA05':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['MA05'],'MA20':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['MA20'], 'MA60':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['MA60']})</a:t>
            </a:r>
          </a:p>
          <a:p>
            <a:r>
              <a:rPr lang="en-US" sz="900" dirty="0">
                <a:latin typeface="Courier" pitchFamily="2" charset="0"/>
              </a:rPr>
              <a:t>df2.plot(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 9), legend=True, title='AAPL')</a:t>
            </a:r>
          </a:p>
          <a:p>
            <a:r>
              <a:rPr lang="en-US" sz="900" dirty="0">
                <a:latin typeface="Courier" pitchFamily="2" charset="0"/>
              </a:rPr>
              <a:t>df2.to_csv('</a:t>
            </a:r>
            <a:r>
              <a:rPr lang="en-US" sz="900" dirty="0" err="1">
                <a:latin typeface="Courier" pitchFamily="2" charset="0"/>
              </a:rPr>
              <a:t>AAPL_MA.csv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>
                <a:latin typeface="Courier" pitchFamily="2" charset="0"/>
              </a:rPr>
              <a:t>fig = </a:t>
            </a:r>
            <a:r>
              <a:rPr lang="en-US" sz="900" dirty="0" err="1">
                <a:latin typeface="Courier" pitchFamily="2" charset="0"/>
              </a:rPr>
              <a:t>plt.gcf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r>
              <a:rPr lang="en-US" sz="900" dirty="0" err="1">
                <a:latin typeface="Courier" pitchFamily="2" charset="0"/>
              </a:rPr>
              <a:t>fig.set_size_inches</a:t>
            </a:r>
            <a:r>
              <a:rPr lang="en-US" sz="900" dirty="0">
                <a:latin typeface="Courier" pitchFamily="2" charset="0"/>
              </a:rPr>
              <a:t>(12, 9)</a:t>
            </a:r>
          </a:p>
          <a:p>
            <a:r>
              <a:rPr lang="en-US" sz="900" dirty="0" err="1">
                <a:latin typeface="Courier" pitchFamily="2" charset="0"/>
              </a:rPr>
              <a:t>fig.savefig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AAPL_plot.png</a:t>
            </a:r>
            <a:r>
              <a:rPr lang="en-US" sz="900" dirty="0">
                <a:latin typeface="Courier" pitchFamily="2" charset="0"/>
              </a:rPr>
              <a:t>', dpi=300)</a:t>
            </a:r>
          </a:p>
          <a:p>
            <a:r>
              <a:rPr lang="en-US" sz="900" dirty="0" err="1">
                <a:latin typeface="Courier" pitchFamily="2" charset="0"/>
              </a:rPr>
              <a:t>plt.show</a:t>
            </a:r>
            <a:r>
              <a:rPr lang="en-US" sz="9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1894292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52719-1D82-5E49-8877-03D81B439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7859B-9E68-B646-876E-49FE3035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90B8E-60D4-EB4E-BAE1-36F7E84E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90"/>
            <a:ext cx="9144000" cy="64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87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116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1772816" y="658955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https://www.quandl.com/tools/python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7218" y="836712"/>
            <a:ext cx="8929563" cy="275992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 ! pip install </a:t>
            </a:r>
            <a:r>
              <a:rPr lang="en-US" sz="2000" b="1" dirty="0" err="1">
                <a:latin typeface="Courier" charset="0"/>
                <a:ea typeface="標楷體" charset="-120"/>
              </a:rPr>
              <a:t>quandl</a:t>
            </a:r>
            <a:endParaRPr lang="en-US" sz="2000" b="1" dirty="0">
              <a:latin typeface="Courier" charset="0"/>
              <a:ea typeface="標楷體" charset="-120"/>
            </a:endParaRPr>
          </a:p>
          <a:p>
            <a:pPr eaLnBrk="0" hangingPunct="0"/>
            <a:r>
              <a:rPr 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</a:t>
            </a:r>
            <a:r>
              <a:rPr 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 </a:t>
            </a:r>
            <a:r>
              <a:rPr lang="en-US" sz="2000" b="1" dirty="0" err="1">
                <a:latin typeface="Courier" charset="0"/>
                <a:ea typeface="標楷體" charset="-120"/>
              </a:rPr>
              <a:t>quandl.ApiConfig.api_key</a:t>
            </a:r>
            <a:r>
              <a:rPr lang="en-US" sz="2000" b="1" dirty="0">
                <a:latin typeface="Courier" charset="0"/>
                <a:ea typeface="標楷體" charset="-120"/>
              </a:rPr>
              <a:t> = "YOURAPIKEY"</a:t>
            </a:r>
          </a:p>
          <a:p>
            <a:pPr eaLnBrk="0" hangingPunct="0"/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quandl.get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("WIKI/AAPL"</a:t>
            </a:r>
            <a:r>
              <a:rPr 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, </a:t>
            </a:r>
            <a:r>
              <a:rPr lang="en-US" sz="2000" b="1" dirty="0" err="1">
                <a:latin typeface="Courier" charset="0"/>
                <a:ea typeface="標楷體" charset="-120"/>
              </a:rPr>
              <a:t>start_date</a:t>
            </a:r>
            <a:r>
              <a:rPr lang="en-US" sz="2000" b="1" dirty="0">
                <a:latin typeface="Courier" charset="0"/>
                <a:ea typeface="標楷體" charset="-120"/>
              </a:rPr>
              <a:t>="2016-01-01", </a:t>
            </a:r>
            <a:r>
              <a:rPr lang="en-US" sz="2000" b="1" dirty="0" err="1">
                <a:latin typeface="Courier" charset="0"/>
                <a:ea typeface="標楷體" charset="-120"/>
              </a:rPr>
              <a:t>end_date</a:t>
            </a:r>
            <a:r>
              <a:rPr lang="en-US" sz="2000" b="1" dirty="0">
                <a:latin typeface="Courier" charset="0"/>
                <a:ea typeface="標楷體" charset="-120"/>
              </a:rPr>
              <a:t>="2017-12-31")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df.to_csv</a:t>
            </a:r>
            <a:r>
              <a:rPr lang="en-US" sz="2000" b="1" dirty="0">
                <a:latin typeface="Courier" charset="0"/>
                <a:ea typeface="標楷體" charset="-120"/>
              </a:rPr>
              <a:t>('</a:t>
            </a:r>
            <a:r>
              <a:rPr lang="en-US" sz="2000" b="1" dirty="0" err="1">
                <a:latin typeface="Courier" charset="0"/>
                <a:ea typeface="標楷體" charset="-120"/>
              </a:rPr>
              <a:t>AAPL.csv</a:t>
            </a:r>
            <a:r>
              <a:rPr lang="en-US" sz="2000" b="1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df.from_csv</a:t>
            </a:r>
            <a:r>
              <a:rPr lang="en-US" sz="2000" b="1" dirty="0">
                <a:latin typeface="Courier" charset="0"/>
                <a:ea typeface="標楷體" charset="-120"/>
              </a:rPr>
              <a:t>('</a:t>
            </a:r>
            <a:r>
              <a:rPr lang="en-US" sz="2000" b="1" dirty="0" err="1">
                <a:latin typeface="Courier" charset="0"/>
                <a:ea typeface="標楷體" charset="-120"/>
              </a:rPr>
              <a:t>AAPL.csv</a:t>
            </a:r>
            <a:r>
              <a:rPr lang="en-US" sz="2000" b="1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df.tail</a:t>
            </a:r>
            <a:r>
              <a:rPr lang="en-US" sz="20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Finance Data from </a:t>
            </a:r>
            <a:r>
              <a:rPr lang="en-US" sz="5400" dirty="0" err="1">
                <a:solidFill>
                  <a:srgbClr val="FF0000"/>
                </a:solidFill>
              </a:rPr>
              <a:t>Quandl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99AF6-D351-084C-A897-669D871D0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79" y="3668045"/>
            <a:ext cx="8549640" cy="29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485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144375197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118</a:t>
            </a:fld>
            <a:endParaRPr lang="zh-TW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08B176-232F-354C-8E36-88380304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 fontScale="92500" lnSpcReduction="10000"/>
          </a:bodyPr>
          <a:lstStyle/>
          <a:p>
            <a:r>
              <a:rPr lang="en-US" sz="4300" b="1" dirty="0">
                <a:solidFill>
                  <a:schemeClr val="accent1"/>
                </a:solidFill>
              </a:rPr>
              <a:t>Foundations of AI in Finance Big Data Analytics with Python</a:t>
            </a:r>
          </a:p>
          <a:p>
            <a:pPr lvl="1"/>
            <a:r>
              <a:rPr lang="en-US" sz="4300" b="1" dirty="0">
                <a:solidFill>
                  <a:schemeClr val="accent1"/>
                </a:solidFill>
              </a:rPr>
              <a:t> Python</a:t>
            </a: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Programming language </a:t>
            </a:r>
          </a:p>
          <a:p>
            <a:pPr lvl="1"/>
            <a:r>
              <a:rPr lang="en-US" sz="4300" b="1" dirty="0">
                <a:solidFill>
                  <a:schemeClr val="accent1"/>
                </a:solidFill>
              </a:rPr>
              <a:t> </a:t>
            </a:r>
            <a:r>
              <a:rPr lang="en-US" sz="4300" b="1" dirty="0" err="1">
                <a:solidFill>
                  <a:schemeClr val="accent1"/>
                </a:solidFill>
              </a:rPr>
              <a:t>Numpy</a:t>
            </a:r>
            <a:endParaRPr lang="en-US" sz="4300" b="1" dirty="0">
              <a:solidFill>
                <a:schemeClr val="accent1"/>
              </a:solidFill>
            </a:endParaRP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Scientific computing </a:t>
            </a:r>
          </a:p>
          <a:p>
            <a:pPr lvl="1"/>
            <a:r>
              <a:rPr lang="en-US" sz="4300" b="1" dirty="0">
                <a:solidFill>
                  <a:schemeClr val="accent1"/>
                </a:solidFill>
              </a:rPr>
              <a:t> Pandas</a:t>
            </a: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Data structures and data analysis tools </a:t>
            </a:r>
          </a:p>
        </p:txBody>
      </p:sp>
    </p:spTree>
    <p:extLst>
      <p:ext uri="{BB962C8B-B14F-4D97-AF65-F5344CB8AC3E}">
        <p14:creationId xmlns:p14="http://schemas.microsoft.com/office/powerpoint/2010/main" val="358608786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4754" name="內容版面配置區 2"/>
          <p:cNvSpPr>
            <a:spLocks noGrp="1"/>
          </p:cNvSpPr>
          <p:nvPr>
            <p:ph idx="1"/>
          </p:nvPr>
        </p:nvSpPr>
        <p:spPr>
          <a:xfrm>
            <a:off x="179388" y="764704"/>
            <a:ext cx="8785225" cy="5977409"/>
          </a:xfrm>
        </p:spPr>
        <p:txBody>
          <a:bodyPr>
            <a:normAutofit/>
          </a:bodyPr>
          <a:lstStyle/>
          <a:p>
            <a:r>
              <a:rPr lang="en-US" sz="1800" dirty="0"/>
              <a:t>Wes McKinney (2017), "Python for Data Analysis: Data Wrangling with Pandas, NumPy, and </a:t>
            </a:r>
            <a:r>
              <a:rPr lang="en-US" sz="1800" dirty="0" err="1"/>
              <a:t>IPython</a:t>
            </a:r>
            <a:r>
              <a:rPr lang="en-US" sz="1800" dirty="0"/>
              <a:t>", 2nd Edition, O'Reilly Media.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800" dirty="0">
                <a:hlinkClick r:id="rId2"/>
              </a:rPr>
              <a:t>https://github.com/wesm/pydata-book</a:t>
            </a:r>
            <a:endParaRPr lang="en-US" sz="1800" dirty="0"/>
          </a:p>
          <a:p>
            <a:r>
              <a:rPr lang="en-US" altLang="zh-TW" sz="1800" dirty="0"/>
              <a:t>Ties de </a:t>
            </a:r>
            <a:r>
              <a:rPr lang="en-US" altLang="zh-TW" sz="1800" dirty="0" err="1"/>
              <a:t>Kok</a:t>
            </a:r>
            <a:r>
              <a:rPr lang="en-US" altLang="zh-TW" sz="1800" dirty="0"/>
              <a:t> (2017), Learn Python for Research, </a:t>
            </a:r>
            <a:r>
              <a:rPr lang="en-US" altLang="zh-TW" sz="1800" dirty="0">
                <a:hlinkClick r:id="rId3"/>
              </a:rPr>
              <a:t>https://github.com/TiesdeKok/LearnPythonforResearch</a:t>
            </a:r>
            <a:endParaRPr lang="en-US" sz="1800" dirty="0"/>
          </a:p>
          <a:p>
            <a:r>
              <a:rPr lang="en-US" sz="1800" dirty="0" err="1"/>
              <a:t>Avinash</a:t>
            </a:r>
            <a:r>
              <a:rPr lang="en-US" sz="1800" dirty="0"/>
              <a:t> Jain (2017), Introduction To Python Programming, Udemy,  </a:t>
            </a:r>
            <a:r>
              <a:rPr lang="en-US" sz="1800" dirty="0">
                <a:hlinkClick r:id="rId4"/>
              </a:rPr>
              <a:t>https://www.udemy.com/pythonforbeginnersintro/</a:t>
            </a:r>
            <a:endParaRPr lang="en-US" sz="1800" dirty="0"/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 Programming, </a:t>
            </a:r>
            <a:r>
              <a:rPr lang="en-US" altLang="zh-TW" sz="1800" dirty="0">
                <a:latin typeface="Calibri" charset="0"/>
                <a:ea typeface="標楷體" charset="-120"/>
                <a:hlinkClick r:id="rId5"/>
              </a:rPr>
              <a:t>https://pythonprogramming.net/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Python, </a:t>
            </a:r>
            <a:r>
              <a:rPr lang="en-US" altLang="zh-TW" sz="1800" dirty="0">
                <a:latin typeface="Calibri" charset="0"/>
                <a:ea typeface="標楷體" charset="-120"/>
                <a:hlinkClick r:id="rId6"/>
              </a:rPr>
              <a:t>https://www.python.org/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 Programming Language, </a:t>
            </a:r>
            <a:r>
              <a:rPr lang="en-US" altLang="zh-TW" sz="1800" dirty="0">
                <a:latin typeface="Calibri" charset="0"/>
                <a:ea typeface="標楷體" charset="-120"/>
                <a:hlinkClick r:id="rId7"/>
              </a:rPr>
              <a:t>http://pythonprogramminglanguage.com/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 err="1">
                <a:latin typeface="Calibri" charset="0"/>
                <a:ea typeface="標楷體" charset="-120"/>
              </a:rPr>
              <a:t>Numpy</a:t>
            </a:r>
            <a:r>
              <a:rPr lang="en-US" altLang="zh-TW" sz="1800" dirty="0">
                <a:latin typeface="Calibri" charset="0"/>
                <a:ea typeface="標楷體" charset="-120"/>
              </a:rPr>
              <a:t>, </a:t>
            </a:r>
            <a:r>
              <a:rPr lang="en-US" altLang="zh-TW" sz="1800" dirty="0">
                <a:latin typeface="Calibri" charset="0"/>
                <a:ea typeface="標楷體" charset="-120"/>
                <a:hlinkClick r:id="rId8"/>
              </a:rPr>
              <a:t>http://www.numpy.org/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Pandas, </a:t>
            </a:r>
            <a:r>
              <a:rPr lang="en-US" altLang="zh-TW" sz="1800" dirty="0">
                <a:latin typeface="Calibri" charset="0"/>
                <a:ea typeface="標楷體" charset="-120"/>
                <a:hlinkClick r:id="rId9"/>
              </a:rPr>
              <a:t>http://pandas.pydata.org/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 err="1">
                <a:latin typeface="Calibri" charset="0"/>
                <a:ea typeface="標楷體" charset="-120"/>
              </a:rPr>
              <a:t>Skikit</a:t>
            </a:r>
            <a:r>
              <a:rPr lang="en-US" altLang="zh-TW" sz="1800" dirty="0">
                <a:latin typeface="Calibri" charset="0"/>
                <a:ea typeface="標楷體" charset="-120"/>
              </a:rPr>
              <a:t>-learn, http://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scikit-learn.org</a:t>
            </a:r>
            <a:r>
              <a:rPr lang="en-US" altLang="zh-TW" sz="1800" dirty="0">
                <a:latin typeface="Calibri" charset="0"/>
                <a:ea typeface="標楷體" charset="-120"/>
              </a:rPr>
              <a:t>/</a:t>
            </a:r>
          </a:p>
          <a:p>
            <a:r>
              <a:rPr lang="en-US" altLang="zh-Hant" sz="1800" dirty="0">
                <a:latin typeface="Calibri" charset="0"/>
                <a:ea typeface="標楷體" charset="-120"/>
              </a:rPr>
              <a:t>Data School (2015), Machine learning in Python with </a:t>
            </a:r>
            <a:r>
              <a:rPr lang="en-US" altLang="zh-Hant" sz="1800" dirty="0" err="1">
                <a:latin typeface="Calibri" charset="0"/>
                <a:ea typeface="標楷體" charset="-120"/>
              </a:rPr>
              <a:t>scikit</a:t>
            </a:r>
            <a:r>
              <a:rPr lang="en-US" altLang="zh-Hant" sz="1800" dirty="0">
                <a:latin typeface="Calibri" charset="0"/>
                <a:ea typeface="標楷體" charset="-120"/>
              </a:rPr>
              <a:t>-learn,</a:t>
            </a:r>
            <a:r>
              <a:rPr lang="zh-Hant" altLang="en-US" sz="1800" dirty="0">
                <a:latin typeface="Calibri" charset="0"/>
                <a:ea typeface="標楷體" charset="-120"/>
              </a:rPr>
              <a:t> </a:t>
            </a:r>
            <a:r>
              <a:rPr lang="en-US" altLang="zh-TW" sz="1800" dirty="0">
                <a:latin typeface="Calibri" charset="0"/>
                <a:ea typeface="標楷體" charset="-120"/>
                <a:hlinkClick r:id="rId10"/>
              </a:rPr>
              <a:t>https://www.youtube.com/playlist?list=PL5-da3qGB5ICeMbQuqbbCOQWcS6OYBr5A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Jason Brownlee (2016), Your First Machine Learning Project in Python Step-By-Step, </a:t>
            </a:r>
            <a:r>
              <a:rPr lang="en-US" altLang="zh-TW" sz="1800" dirty="0">
                <a:latin typeface="Calibri" charset="0"/>
                <a:ea typeface="標楷體" charset="-120"/>
                <a:hlinkClick r:id="rId11"/>
              </a:rPr>
              <a:t>https://machinelearningmastery.com/machine-learning-in-python-step-by-step/</a:t>
            </a:r>
            <a:endParaRPr lang="en-US" sz="1800" dirty="0"/>
          </a:p>
          <a:p>
            <a:endParaRPr lang="en-US" sz="1600" dirty="0"/>
          </a:p>
          <a:p>
            <a:endParaRPr lang="zh-TW" altLang="en-US" sz="1600" dirty="0">
              <a:latin typeface="Calibri" charset="0"/>
              <a:ea typeface="標楷體" charset="-120"/>
            </a:endParaRPr>
          </a:p>
          <a:p>
            <a:endParaRPr lang="zh-TW" altLang="en-US" sz="1600" dirty="0">
              <a:latin typeface="Calibri" charset="0"/>
              <a:ea typeface="標楷體" charset="-120"/>
            </a:endParaRPr>
          </a:p>
        </p:txBody>
      </p:sp>
      <p:sp>
        <p:nvSpPr>
          <p:cNvPr id="747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4478E0-40E6-DF40-A191-6720D0B129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302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1660" y="3933056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633836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3511357" y="6558776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24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89" y="4262688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6488113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046484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1592796" y="6597352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39"/>
          <a:stretch/>
        </p:blipFill>
        <p:spPr>
          <a:xfrm>
            <a:off x="195796" y="2487081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687740" y="1646086"/>
            <a:ext cx="1810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3253370" y="1646086"/>
            <a:ext cx="2637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6467787" y="1667587"/>
            <a:ext cx="22942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1656488" y="639232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6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140"/>
          <a:stretch/>
        </p:blipFill>
        <p:spPr>
          <a:xfrm>
            <a:off x="1704942" y="1124744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7200" dirty="0">
                <a:solidFill>
                  <a:srgbClr val="FF0000"/>
                </a:solidFill>
              </a:rPr>
              <a:t>Iris</a:t>
            </a:r>
            <a:r>
              <a:rPr kumimoji="0" lang="en-US" sz="7200" dirty="0">
                <a:solidFill>
                  <a:schemeClr val="accent1"/>
                </a:solidFill>
              </a:rPr>
              <a:t> </a:t>
            </a:r>
            <a:r>
              <a:rPr kumimoji="0" lang="en-US" sz="7200" dirty="0" err="1">
                <a:solidFill>
                  <a:schemeClr val="accent1"/>
                </a:solidFill>
              </a:rPr>
              <a:t>Classfication</a:t>
            </a:r>
            <a:endParaRPr kumimoji="0"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1592796" y="6638767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961566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499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577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39"/>
          <a:stretch/>
        </p:blipFill>
        <p:spPr>
          <a:xfrm>
            <a:off x="5090368" y="1586595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5090368" y="1097486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23" y="5373216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5089527" y="4911551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6939214" y="3140968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2300788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20" y="1101720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1436595" y="6624479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197439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338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0" y="2458995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1079155" y="4576119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3604052" y="58653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07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Course Schedule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1   2019/09/10   Course Orientation on AI in Finance Big Data </a:t>
            </a:r>
            <a:br>
              <a:rPr lang="en-US" sz="2400" dirty="0"/>
            </a:br>
            <a:r>
              <a:rPr lang="en-US" sz="2400" dirty="0"/>
              <a:t>                              Analytics</a:t>
            </a:r>
          </a:p>
          <a:p>
            <a:pPr marL="0" indent="0">
              <a:buNone/>
            </a:pPr>
            <a:r>
              <a:rPr lang="en-US" sz="2400" dirty="0"/>
              <a:t>2   2019/09/17   AI in FinTech: Financial Services Innovation </a:t>
            </a:r>
            <a:br>
              <a:rPr lang="en-US" sz="2400" dirty="0"/>
            </a:br>
            <a:r>
              <a:rPr lang="en-US" sz="2400" dirty="0"/>
              <a:t>                              and Application</a:t>
            </a:r>
          </a:p>
          <a:p>
            <a:pPr marL="0" indent="0">
              <a:buNone/>
            </a:pPr>
            <a:r>
              <a:rPr lang="en-US" sz="2400" dirty="0"/>
              <a:t>3   2019/09/24   ABC: AI, Big Data, Cloud Computing</a:t>
            </a:r>
          </a:p>
          <a:p>
            <a:pPr marL="0" indent="0">
              <a:buNone/>
            </a:pPr>
            <a:r>
              <a:rPr lang="en-US" sz="2400" dirty="0"/>
              <a:t>4   2019/10/01   Business Models of Fintech</a:t>
            </a:r>
          </a:p>
          <a:p>
            <a:pPr marL="0" indent="0">
              <a:buNone/>
            </a:pPr>
            <a:r>
              <a:rPr lang="en-US" sz="2400" dirty="0"/>
              <a:t>5   2019/10/08   Event Studies in Finance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6   2019/10/15   Case Study on AI in Finance Big Data Analytics I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7   2019/10/22   Foundations of AI in Finance Big Data Analytics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                              with Python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8   2019/10/29   Case Study on Financial Industry Practice I</a:t>
            </a:r>
          </a:p>
          <a:p>
            <a:pPr marL="0" indent="0">
              <a:buNone/>
            </a:pPr>
            <a:r>
              <a:rPr lang="en-US" sz="2400" dirty="0"/>
              <a:t>9   2019/11/05   Quantitative Investing with Pandas in Python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16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5560541" y="2627873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64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6240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1692876" y="2879128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90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7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5708822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37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435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0" y="2580915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972475" y="4698039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3604052" y="58653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15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-1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26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582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1683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1683812" y="4478500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40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329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4896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3261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3261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48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970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4187074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09C4-191E-1149-B08A-5AB4131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E3DE-70DA-A044-A5A2-CF19F26D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29BE5B-47FD-7541-B496-EB9BC343F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835"/>
            <a:ext cx="9144000" cy="57195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940FFB-7655-0143-BE5F-6A10708DD648}"/>
              </a:ext>
            </a:extLst>
          </p:cNvPr>
          <p:cNvSpPr/>
          <p:nvPr/>
        </p:nvSpPr>
        <p:spPr>
          <a:xfrm>
            <a:off x="1436595" y="6624479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37E3E0-BB7F-7342-8568-64C77494F42C}"/>
              </a:ext>
            </a:extLst>
          </p:cNvPr>
          <p:cNvSpPr/>
          <p:nvPr/>
        </p:nvSpPr>
        <p:spPr>
          <a:xfrm>
            <a:off x="107504" y="655414"/>
            <a:ext cx="9109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https://colab.research.google.com/drive/1KRqtEUd2Hg4dM2au9bfVQKrxWnWN3O9-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90700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509372" y="111036"/>
            <a:ext cx="8140357" cy="1200329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806" y="1373476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1436595" y="6624479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80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Course Schedule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(2/2)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1" y="952448"/>
            <a:ext cx="8597900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Week    Date    Subject/Topics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10   2019/11/12   Midterm Project Report</a:t>
            </a:r>
          </a:p>
          <a:p>
            <a:pPr marL="0" indent="0">
              <a:buNone/>
            </a:pPr>
            <a:r>
              <a:rPr lang="en-US" sz="2400" dirty="0"/>
              <a:t>11   2019/11/19   Machine Learning in Finance Application with</a:t>
            </a:r>
            <a:br>
              <a:rPr lang="en-US" sz="2400" dirty="0"/>
            </a:br>
            <a:r>
              <a:rPr lang="en-US" sz="2400" dirty="0"/>
              <a:t>                                </a:t>
            </a:r>
            <a:r>
              <a:rPr lang="en-US" sz="2400" dirty="0" err="1"/>
              <a:t>Scikit</a:t>
            </a:r>
            <a:r>
              <a:rPr lang="en-US" sz="2400" dirty="0"/>
              <a:t>-Learn In Python</a:t>
            </a:r>
          </a:p>
          <a:p>
            <a:pPr marL="0" indent="0">
              <a:buNone/>
            </a:pPr>
            <a:r>
              <a:rPr lang="en-US" sz="2400" dirty="0"/>
              <a:t>12   2019/11/26   Deep Learning for Financial Time Series</a:t>
            </a:r>
            <a:br>
              <a:rPr lang="en-US" sz="2400" dirty="0"/>
            </a:br>
            <a:r>
              <a:rPr lang="en-US" sz="2400" dirty="0"/>
              <a:t>                                Forecasting with TensorFlow 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13   2019/12/03   Case Study on AI in Finance Big Data Analytics II</a:t>
            </a:r>
          </a:p>
          <a:p>
            <a:pPr marL="0" indent="0">
              <a:buNone/>
            </a:pPr>
            <a:r>
              <a:rPr lang="en-US" sz="2400" dirty="0"/>
              <a:t>14   2019/12/10   Deep Learning for Financial Time Series </a:t>
            </a:r>
            <a:br>
              <a:rPr lang="en-US" sz="2400" dirty="0"/>
            </a:br>
            <a:r>
              <a:rPr lang="en-US" sz="2400" dirty="0"/>
              <a:t>                                Forecasting with TensorFlow II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15   2019/12/17   Case Study on Financial Industry Practice II</a:t>
            </a:r>
          </a:p>
          <a:p>
            <a:pPr marL="0" indent="0">
              <a:buNone/>
            </a:pPr>
            <a:r>
              <a:rPr lang="en-US" sz="2400" dirty="0"/>
              <a:t>16   2019/12/24   Deep Learning for Financial Time Series</a:t>
            </a:r>
            <a:br>
              <a:rPr lang="en-US" sz="2400" dirty="0"/>
            </a:br>
            <a:r>
              <a:rPr lang="en-US" sz="2400" dirty="0"/>
              <a:t>                                Forecasting with TensorFlow III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17   2019/12/31   Final Project Presentation 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18   2020/01/07   Final Project Presentation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74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A5B8-AD90-EC49-A62D-75AE2C9F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CC316CC-00BA-584B-BEA4-415CA6313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457200"/>
            <a:ext cx="8713788" cy="614015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3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pd</a:t>
            </a:r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plt</a:t>
            </a:r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sns</a:t>
            </a:r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sz="1300" b="1" dirty="0">
              <a:latin typeface="Courier" charset="0"/>
              <a:ea typeface="標楷體" charset="-120"/>
            </a:endParaRP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# Load dataset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= "https://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names = ['sepal-length', 'sepal-width', 'petal-length', 'petal-width', 'class']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, names=names)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(10))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(10))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('class').size())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["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=False)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6AC89-CC51-B441-AA58-3539FE0B2A31}"/>
              </a:ext>
            </a:extLst>
          </p:cNvPr>
          <p:cNvSpPr/>
          <p:nvPr/>
        </p:nvSpPr>
        <p:spPr>
          <a:xfrm>
            <a:off x="1851522" y="6597352"/>
            <a:ext cx="53697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/machine-learning-in-python-step-by-step/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19823C-CD21-5244-946C-1380064CB458}"/>
              </a:ext>
            </a:extLst>
          </p:cNvPr>
          <p:cNvSpPr/>
          <p:nvPr/>
        </p:nvSpPr>
        <p:spPr>
          <a:xfrm>
            <a:off x="1" y="67077"/>
            <a:ext cx="9109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https://colab.research.google.com/drive/1KRqtEUd2Hg4dM2au9bfVQKrxWnWN3O9-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00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9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23522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984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96137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3426826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7020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3021243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29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85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53425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40" y="116632"/>
            <a:ext cx="8713788" cy="1252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2594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4058456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668" y="1406003"/>
            <a:ext cx="5893488" cy="520239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244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203793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60" y="932473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917456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272613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62" y="274637"/>
            <a:ext cx="8724276" cy="6245225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Foundations of </a:t>
            </a:r>
            <a:br>
              <a:rPr lang="en-US" sz="96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AI in Finance </a:t>
            </a:r>
            <a:br>
              <a:rPr lang="en-US" sz="96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Big Data Analytics</a:t>
            </a:r>
            <a:r>
              <a:rPr lang="zh-TW" altLang="en-US" sz="9600" dirty="0">
                <a:solidFill>
                  <a:srgbClr val="FF0000"/>
                </a:solidFill>
              </a:rPr>
              <a:t> </a:t>
            </a:r>
            <a:r>
              <a:rPr lang="en-US" sz="9600" dirty="0">
                <a:solidFill>
                  <a:srgbClr val="FF0000"/>
                </a:solidFill>
              </a:rPr>
              <a:t>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7157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07954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50651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3662360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984" y="1218654"/>
            <a:ext cx="8229600" cy="5416695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solidFill>
                  <a:srgbClr val="00B050"/>
                </a:solidFill>
              </a:rPr>
              <a:t>Anaconda</a:t>
            </a:r>
            <a:br>
              <a:rPr lang="en-US" altLang="zh-TW" sz="7200" dirty="0"/>
            </a:br>
            <a:r>
              <a:rPr lang="en-US" altLang="zh-TW" sz="7200" dirty="0"/>
              <a:t>The Most Popular </a:t>
            </a:r>
            <a:r>
              <a:rPr lang="en-US" altLang="zh-TW" sz="7200" dirty="0">
                <a:solidFill>
                  <a:srgbClr val="FF0000"/>
                </a:solidFill>
              </a:rPr>
              <a:t>Python</a:t>
            </a:r>
            <a:r>
              <a:rPr lang="en-US" altLang="zh-TW" sz="7200" dirty="0"/>
              <a:t>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Data Science </a:t>
            </a:r>
            <a:r>
              <a:rPr lang="en-US" altLang="zh-TW" sz="7200" dirty="0"/>
              <a:t>Platform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459356" y="6635350"/>
            <a:ext cx="22252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www.anaconda.com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0AB8-990B-2B46-92A2-56126843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112568"/>
            <a:ext cx="2933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37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3729-F8ED-3B46-B6C2-B37E786C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44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Download Anaconda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4741-35C4-884E-B598-4955D095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CA7EB-D733-FC45-95FC-A328273C3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9" y="1124744"/>
            <a:ext cx="9144000" cy="530941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76563-B4A8-AA4C-B987-0CD5B9C5F85F}"/>
              </a:ext>
            </a:extLst>
          </p:cNvPr>
          <p:cNvSpPr/>
          <p:nvPr/>
        </p:nvSpPr>
        <p:spPr>
          <a:xfrm>
            <a:off x="2771800" y="5301208"/>
            <a:ext cx="3528392" cy="504056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76E002-95A8-D94D-96E4-12B597FF5FAB}"/>
              </a:ext>
            </a:extLst>
          </p:cNvPr>
          <p:cNvSpPr/>
          <p:nvPr/>
        </p:nvSpPr>
        <p:spPr>
          <a:xfrm>
            <a:off x="2539263" y="6488668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https://www.anaconda.com/download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02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1243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accent1"/>
                </a:solidFill>
              </a:rPr>
              <a:t>Anaconda-Navigator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758950"/>
            <a:ext cx="7632700" cy="441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19672" y="5733256"/>
            <a:ext cx="360040" cy="402082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36690" y="532071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Launchpad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17136" y="1803368"/>
            <a:ext cx="1890767" cy="133760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089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8D8-78D9-0040-B8CA-A1B3B022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Anaconda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5B3B-071C-1643-96E1-AE2D91A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24909-8328-514D-85A3-E159472B2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92206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6892E1-A944-0243-B192-CC293BC2D8A9}"/>
              </a:ext>
            </a:extLst>
          </p:cNvPr>
          <p:cNvSpPr/>
          <p:nvPr/>
        </p:nvSpPr>
        <p:spPr>
          <a:xfrm>
            <a:off x="3995936" y="1844824"/>
            <a:ext cx="2160240" cy="2448272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1F4ABD-9683-C946-85FD-5F9D703DB9CF}"/>
              </a:ext>
            </a:extLst>
          </p:cNvPr>
          <p:cNvSpPr/>
          <p:nvPr/>
        </p:nvSpPr>
        <p:spPr>
          <a:xfrm>
            <a:off x="4644008" y="3789040"/>
            <a:ext cx="792088" cy="504056"/>
          </a:xfrm>
          <a:prstGeom prst="roundRect">
            <a:avLst>
              <a:gd name="adj" fmla="val 17840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10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C5FA-6C4E-074B-886D-47705D0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79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7A478-CB80-C448-8837-AFA666B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F5D52-103B-A747-B924-B8072A0D9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0" y="707992"/>
            <a:ext cx="8892480" cy="581187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1DB0BF-8F54-A14A-87BE-13CF7D4628FD}"/>
              </a:ext>
            </a:extLst>
          </p:cNvPr>
          <p:cNvSpPr/>
          <p:nvPr/>
        </p:nvSpPr>
        <p:spPr>
          <a:xfrm>
            <a:off x="457200" y="2852936"/>
            <a:ext cx="5698976" cy="1080120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325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780A3-83D8-8E43-B6D0-ED28D4AB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03BB4-3A25-1448-BABF-5C1DD8BA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18"/>
          <a:stretch/>
        </p:blipFill>
        <p:spPr>
          <a:xfrm>
            <a:off x="0" y="1772816"/>
            <a:ext cx="9144000" cy="47470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B98C78-AE8D-5F46-984F-F49960B409BF}"/>
              </a:ext>
            </a:extLst>
          </p:cNvPr>
          <p:cNvSpPr/>
          <p:nvPr/>
        </p:nvSpPr>
        <p:spPr>
          <a:xfrm>
            <a:off x="6732240" y="4149080"/>
            <a:ext cx="1728192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E5422B-DF4E-5645-B664-9066C384189C}"/>
              </a:ext>
            </a:extLst>
          </p:cNvPr>
          <p:cNvSpPr/>
          <p:nvPr/>
        </p:nvSpPr>
        <p:spPr>
          <a:xfrm>
            <a:off x="7956376" y="3677242"/>
            <a:ext cx="504056" cy="327822"/>
          </a:xfrm>
          <a:prstGeom prst="roundRect">
            <a:avLst>
              <a:gd name="adj" fmla="val 26527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CEBA32-E209-7240-822A-46D681E1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231"/>
            <a:ext cx="8229600" cy="165599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Jupyter</a:t>
            </a:r>
            <a:r>
              <a:rPr lang="en-US" sz="6000" dirty="0">
                <a:solidFill>
                  <a:schemeClr val="accent1"/>
                </a:solidFill>
              </a:rPr>
              <a:t> Notebook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New Python 3</a:t>
            </a:r>
          </a:p>
        </p:txBody>
      </p:sp>
    </p:spTree>
    <p:extLst>
      <p:ext uri="{BB962C8B-B14F-4D97-AF65-F5344CB8AC3E}">
        <p14:creationId xmlns:p14="http://schemas.microsoft.com/office/powerpoint/2010/main" val="3838144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CD37-0483-3B4A-881C-CCA2BC9A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69441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print("hello,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D15F-233D-1741-B106-A880590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29932-E85F-454F-9111-76A521E8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8" y="1052736"/>
            <a:ext cx="8347442" cy="54522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FF5865-F0F8-214E-A2C3-BFDB892E13B8}"/>
              </a:ext>
            </a:extLst>
          </p:cNvPr>
          <p:cNvSpPr/>
          <p:nvPr/>
        </p:nvSpPr>
        <p:spPr>
          <a:xfrm>
            <a:off x="1907704" y="3284984"/>
            <a:ext cx="1872208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4968EC-2283-2E47-AFDB-503BAA224278}"/>
              </a:ext>
            </a:extLst>
          </p:cNvPr>
          <p:cNvSpPr/>
          <p:nvPr/>
        </p:nvSpPr>
        <p:spPr>
          <a:xfrm>
            <a:off x="2987824" y="2564904"/>
            <a:ext cx="648072" cy="288032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939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9ABD-3F0C-394C-B3E1-D666CE74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C1FCDE-92A6-7544-BA86-F000E665E75E}"/>
              </a:ext>
            </a:extLst>
          </p:cNvPr>
          <p:cNvSpPr txBox="1">
            <a:spLocks/>
          </p:cNvSpPr>
          <p:nvPr/>
        </p:nvSpPr>
        <p:spPr bwMode="auto">
          <a:xfrm>
            <a:off x="234351" y="274638"/>
            <a:ext cx="8658129" cy="83099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alt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from platform import </a:t>
            </a:r>
            <a:r>
              <a:rPr lang="en-US" alt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python_version</a:t>
            </a:r>
            <a:endParaRPr lang="en-US" altLang="en-US" sz="2400" dirty="0">
              <a:solidFill>
                <a:srgbClr val="4F81BD"/>
              </a:solidFill>
              <a:latin typeface="Courier" charset="0"/>
              <a:ea typeface="新細明體" charset="-120"/>
            </a:endParaRPr>
          </a:p>
          <a:p>
            <a:pPr algn="l"/>
            <a:r>
              <a:rPr lang="en-US" alt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print("Python Version:", </a:t>
            </a:r>
            <a:r>
              <a:rPr lang="en-US" altLang="en-US" sz="2400" dirty="0" err="1">
                <a:solidFill>
                  <a:srgbClr val="FF0000"/>
                </a:solidFill>
                <a:latin typeface="Courier" charset="0"/>
                <a:ea typeface="新細明體" charset="-120"/>
              </a:rPr>
              <a:t>python_version</a:t>
            </a:r>
            <a:r>
              <a:rPr lang="en-US" altLang="en-US" sz="2400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()</a:t>
            </a:r>
            <a:r>
              <a:rPr lang="en-US" alt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31BF4-9E59-F841-AF63-5F7BC847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1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4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Outline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08B176-232F-354C-8E36-88380304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 fontScale="92500" lnSpcReduction="10000"/>
          </a:bodyPr>
          <a:lstStyle/>
          <a:p>
            <a:r>
              <a:rPr lang="en-US" sz="4300" b="1" dirty="0">
                <a:solidFill>
                  <a:schemeClr val="accent1"/>
                </a:solidFill>
              </a:rPr>
              <a:t>Foundations of AI in Finance Big Data Analytics with Python</a:t>
            </a:r>
          </a:p>
          <a:p>
            <a:pPr lvl="1"/>
            <a:r>
              <a:rPr lang="en-US" sz="4300" b="1" dirty="0">
                <a:solidFill>
                  <a:schemeClr val="accent1"/>
                </a:solidFill>
              </a:rPr>
              <a:t> Python</a:t>
            </a: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Programming language </a:t>
            </a:r>
          </a:p>
          <a:p>
            <a:pPr lvl="1"/>
            <a:r>
              <a:rPr lang="en-US" sz="4300" b="1" dirty="0">
                <a:solidFill>
                  <a:schemeClr val="accent1"/>
                </a:solidFill>
              </a:rPr>
              <a:t> </a:t>
            </a:r>
            <a:r>
              <a:rPr lang="en-US" sz="4300" b="1" dirty="0" err="1">
                <a:solidFill>
                  <a:schemeClr val="accent1"/>
                </a:solidFill>
              </a:rPr>
              <a:t>Numpy</a:t>
            </a:r>
            <a:endParaRPr lang="en-US" sz="4300" b="1" dirty="0">
              <a:solidFill>
                <a:schemeClr val="accent1"/>
              </a:solidFill>
            </a:endParaRP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Scientific computing </a:t>
            </a:r>
          </a:p>
          <a:p>
            <a:pPr lvl="1"/>
            <a:r>
              <a:rPr lang="en-US" sz="4300" b="1" dirty="0">
                <a:solidFill>
                  <a:schemeClr val="accent1"/>
                </a:solidFill>
              </a:rPr>
              <a:t> Pandas</a:t>
            </a: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Data structures and data analysis tools </a:t>
            </a:r>
          </a:p>
        </p:txBody>
      </p:sp>
    </p:spTree>
    <p:extLst>
      <p:ext uri="{BB962C8B-B14F-4D97-AF65-F5344CB8AC3E}">
        <p14:creationId xmlns:p14="http://schemas.microsoft.com/office/powerpoint/2010/main" val="19965117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8303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CADB4DB-4E0F-D64A-9C21-7356ECF10C8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2795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2292677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05087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Python Fiddle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719"/>
            <a:ext cx="9144000" cy="560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7033" y="6480284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http://pythonfiddle.com/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800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56BEE47-845C-9B4F-BD4B-7ABBEDFDED9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1187450" y="6581775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755650" y="465296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</p:txBody>
      </p:sp>
      <p:sp>
        <p:nvSpPr>
          <p:cNvPr id="100357" name="Rectangle 6"/>
          <p:cNvSpPr>
            <a:spLocks noChangeArrowheads="1"/>
          </p:cNvSpPr>
          <p:nvPr/>
        </p:nvSpPr>
        <p:spPr bwMode="auto">
          <a:xfrm>
            <a:off x="755650" y="53736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</p:txBody>
      </p:sp>
      <p:sp>
        <p:nvSpPr>
          <p:cNvPr id="100358" name="Rectangle 7"/>
          <p:cNvSpPr>
            <a:spLocks noChangeArrowheads="1"/>
          </p:cNvSpPr>
          <p:nvPr/>
        </p:nvSpPr>
        <p:spPr bwMode="auto">
          <a:xfrm>
            <a:off x="755650" y="3213100"/>
            <a:ext cx="7704138" cy="1200150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59" name="Rectangle 8"/>
          <p:cNvSpPr>
            <a:spLocks noChangeArrowheads="1"/>
          </p:cNvSpPr>
          <p:nvPr/>
        </p:nvSpPr>
        <p:spPr bwMode="auto">
          <a:xfrm>
            <a:off x="755650" y="2133600"/>
            <a:ext cx="7704138" cy="830263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60" name="Rectangle 9"/>
          <p:cNvSpPr>
            <a:spLocks noChangeArrowheads="1"/>
          </p:cNvSpPr>
          <p:nvPr/>
        </p:nvSpPr>
        <p:spPr bwMode="auto">
          <a:xfrm>
            <a:off x="755650" y="8366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</p:txBody>
      </p:sp>
      <p:sp>
        <p:nvSpPr>
          <p:cNvPr id="100361" name="Rectangle 10"/>
          <p:cNvSpPr>
            <a:spLocks noChangeArrowheads="1"/>
          </p:cNvSpPr>
          <p:nvPr/>
        </p:nvSpPr>
        <p:spPr bwMode="auto">
          <a:xfrm>
            <a:off x="755650" y="14843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</p:txBody>
      </p:sp>
      <p:sp>
        <p:nvSpPr>
          <p:cNvPr id="100362" name="Rectangle 11"/>
          <p:cNvSpPr>
            <a:spLocks noChangeArrowheads="1"/>
          </p:cNvSpPr>
          <p:nvPr/>
        </p:nvSpPr>
        <p:spPr bwMode="auto">
          <a:xfrm>
            <a:off x="755650" y="60213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</p:txBody>
      </p:sp>
      <p:pic>
        <p:nvPicPr>
          <p:cNvPr id="10036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6730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1F000-46C4-7642-A1B3-F0F6A2D3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941"/>
            <a:ext cx="9144000" cy="55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768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55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24826"/>
            <a:ext cx="6163587" cy="5622921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187450" y="6581775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4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</p:spTree>
    <p:extLst>
      <p:ext uri="{BB962C8B-B14F-4D97-AF65-F5344CB8AC3E}">
        <p14:creationId xmlns:p14="http://schemas.microsoft.com/office/powerpoint/2010/main" val="3077886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Variables</a:t>
            </a:r>
          </a:p>
        </p:txBody>
      </p:sp>
      <p:sp>
        <p:nvSpPr>
          <p:cNvPr id="1013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3296372-9560-5342-86CA-8FDBA5435FA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1379" name="Rectangle 4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1380" name="Rectangle 5"/>
          <p:cNvSpPr>
            <a:spLocks noChangeArrowheads="1"/>
          </p:cNvSpPr>
          <p:nvPr/>
        </p:nvSpPr>
        <p:spPr bwMode="auto">
          <a:xfrm>
            <a:off x="827088" y="1268413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sz="3200" dirty="0" err="1">
                <a:solidFill>
                  <a:srgbClr val="4F81BD"/>
                </a:solidFill>
                <a:latin typeface="Courier" charset="0"/>
              </a:rPr>
              <a:t>price</a:t>
            </a:r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 = 2.5</a:t>
            </a:r>
          </a:p>
          <a:p>
            <a:pPr eaLnBrk="1" hangingPunct="1"/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word = '</a:t>
            </a:r>
            <a:r>
              <a:rPr lang="nl-NL" altLang="en-US" sz="3200" dirty="0" err="1">
                <a:solidFill>
                  <a:srgbClr val="4F81BD"/>
                </a:solidFill>
                <a:latin typeface="Courier" charset="0"/>
              </a:rPr>
              <a:t>Hello</a:t>
            </a:r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'</a:t>
            </a:r>
            <a:endParaRPr lang="en-US" altLang="en-US" sz="32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1381" name="Rectangle 6"/>
          <p:cNvSpPr>
            <a:spLocks noChangeArrowheads="1"/>
          </p:cNvSpPr>
          <p:nvPr/>
        </p:nvSpPr>
        <p:spPr bwMode="auto">
          <a:xfrm>
            <a:off x="827088" y="4811713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x + 1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5</a:t>
            </a:r>
          </a:p>
        </p:txBody>
      </p:sp>
      <p:sp>
        <p:nvSpPr>
          <p:cNvPr id="101382" name="Rectangle 7"/>
          <p:cNvSpPr>
            <a:spLocks noChangeArrowheads="1"/>
          </p:cNvSpPr>
          <p:nvPr/>
        </p:nvSpPr>
        <p:spPr bwMode="auto">
          <a:xfrm>
            <a:off x="827088" y="3011488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'Hello'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"Hello"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'''Hello'''</a:t>
            </a:r>
          </a:p>
        </p:txBody>
      </p:sp>
      <p:pic>
        <p:nvPicPr>
          <p:cNvPr id="1013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3533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Python Basic Operators</a:t>
            </a:r>
          </a:p>
        </p:txBody>
      </p:sp>
      <p:sp>
        <p:nvSpPr>
          <p:cNvPr id="1024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291BD3D-73B4-B346-A7EC-9AAA3702C6E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2403" name="Rectangle 4"/>
          <p:cNvSpPr>
            <a:spLocks noChangeArrowheads="1"/>
          </p:cNvSpPr>
          <p:nvPr/>
        </p:nvSpPr>
        <p:spPr bwMode="auto">
          <a:xfrm>
            <a:off x="179388" y="1773238"/>
            <a:ext cx="5040312" cy="26765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+ 2 =', 7 + 2)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print('7 - 2 =', 7 - 2)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* 2 =', 7 *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/ 2 =', 7 /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// 2 =', 7 //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print('7 % 2 =', 7 %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** 2 =', 7 ** 2)</a:t>
            </a:r>
          </a:p>
        </p:txBody>
      </p:sp>
      <p:pic>
        <p:nvPicPr>
          <p:cNvPr id="10240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3779838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99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BMI Calculator in Python</a:t>
            </a:r>
          </a:p>
        </p:txBody>
      </p:sp>
      <p:sp>
        <p:nvSpPr>
          <p:cNvPr id="1034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C7CF66A-69E4-7149-A10D-A868A8DE73B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3427" name="Rectangle 4"/>
          <p:cNvSpPr>
            <a:spLocks noChangeArrowheads="1"/>
          </p:cNvSpPr>
          <p:nvPr/>
        </p:nvSpPr>
        <p:spPr bwMode="auto">
          <a:xfrm>
            <a:off x="323850" y="2133600"/>
            <a:ext cx="8569325" cy="2708275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2000" dirty="0">
                <a:solidFill>
                  <a:srgbClr val="4F81BD"/>
                </a:solidFill>
                <a:latin typeface="Courier" charset="0"/>
              </a:rPr>
              <a:t> = float(input("Enter your height in cm: "))</a:t>
            </a:r>
          </a:p>
          <a:p>
            <a:pPr eaLnBrk="1" hangingPunct="1"/>
            <a:r>
              <a:rPr lang="en-US" altLang="en-US" sz="20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2000" dirty="0">
                <a:solidFill>
                  <a:srgbClr val="4F81BD"/>
                </a:solidFill>
                <a:latin typeface="Courier" charset="0"/>
              </a:rPr>
              <a:t> = float(input("Enter your weight in kg: "))</a:t>
            </a:r>
          </a:p>
          <a:p>
            <a:pPr eaLnBrk="1" hangingPunct="1"/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 = 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BMI = (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/(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**2))</a:t>
            </a:r>
          </a:p>
          <a:p>
            <a:pPr eaLnBrk="1" hangingPunct="1"/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print("Your BMI is: " + 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(round(BMI,1)))</a:t>
            </a:r>
          </a:p>
        </p:txBody>
      </p:sp>
      <p:sp>
        <p:nvSpPr>
          <p:cNvPr id="103428" name="Rectangle 5"/>
          <p:cNvSpPr>
            <a:spLocks noChangeArrowheads="1"/>
          </p:cNvSpPr>
          <p:nvPr/>
        </p:nvSpPr>
        <p:spPr bwMode="auto">
          <a:xfrm>
            <a:off x="2268538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</a:t>
            </a:r>
            <a:r>
              <a:rPr lang="en-US" altLang="en-US" sz="1200" dirty="0" err="1">
                <a:solidFill>
                  <a:srgbClr val="BFBFBF"/>
                </a:solidFill>
              </a:rPr>
              <a:t>code.activestate.com</a:t>
            </a:r>
            <a:r>
              <a:rPr lang="en-US" altLang="en-US" sz="1200" dirty="0">
                <a:solidFill>
                  <a:srgbClr val="BFBFBF"/>
                </a:solidFill>
              </a:rPr>
              <a:t>/recipes/580615-bmi-code/</a:t>
            </a:r>
          </a:p>
        </p:txBody>
      </p:sp>
      <p:pic>
        <p:nvPicPr>
          <p:cNvPr id="1034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0063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59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395369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BMI Calculator in Python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68538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</a:t>
            </a:r>
            <a:r>
              <a:rPr lang="en-US" altLang="en-US" sz="1200" dirty="0" err="1">
                <a:solidFill>
                  <a:srgbClr val="BFBFBF"/>
                </a:solidFill>
              </a:rPr>
              <a:t>code.activestate.com</a:t>
            </a:r>
            <a:r>
              <a:rPr lang="en-US" altLang="en-US" sz="1200" dirty="0">
                <a:solidFill>
                  <a:srgbClr val="BFBFBF"/>
                </a:solidFill>
              </a:rPr>
              <a:t>/recipes/580615-bmi-code/</a:t>
            </a:r>
          </a:p>
        </p:txBody>
      </p:sp>
    </p:spTree>
    <p:extLst>
      <p:ext uri="{BB962C8B-B14F-4D97-AF65-F5344CB8AC3E}">
        <p14:creationId xmlns:p14="http://schemas.microsoft.com/office/powerpoint/2010/main" val="1699031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27156574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7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00808" y="6611779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180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5454" y="2138817"/>
            <a:ext cx="8713092" cy="18774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# How much is your $100 worth after 7 years?</a:t>
            </a:r>
          </a:p>
          <a:p>
            <a:pPr eaLnBrk="1" hangingPunct="1"/>
            <a:r>
              <a:rPr lang="en-US" altLang="en-US" sz="4800" dirty="0">
                <a:solidFill>
                  <a:schemeClr val="accent1"/>
                </a:solidFill>
                <a:latin typeface="Courier" charset="0"/>
              </a:rPr>
              <a:t>print(100 * 1.1 ** 7)</a:t>
            </a:r>
          </a:p>
          <a:p>
            <a:pPr eaLnBrk="1" hangingPunct="1"/>
            <a:r>
              <a:rPr lang="en-US" altLang="en-US" sz="4400" dirty="0">
                <a:solidFill>
                  <a:schemeClr val="accent1"/>
                </a:solidFill>
                <a:latin typeface="Courier" charset="0"/>
              </a:rPr>
              <a:t># output = 194.87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581128"/>
            <a:ext cx="4667705" cy="14571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00808" y="6611779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680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5454" y="1291094"/>
            <a:ext cx="8713092" cy="30469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100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0.1 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7</a:t>
            </a:r>
          </a:p>
          <a:p>
            <a:endParaRPr lang="mr-IN" altLang="en-US" sz="3200" dirty="0">
              <a:solidFill>
                <a:schemeClr val="accent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fv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* ((1 + 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)) ** 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round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fv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, 2))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403650"/>
            <a:ext cx="3880202" cy="22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198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612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5454" y="1338597"/>
            <a:ext cx="8713092" cy="230832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= 100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interest = 10 #10% = 0.01 * 10 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years = 7</a:t>
            </a:r>
          </a:p>
          <a:p>
            <a:endParaRPr lang="en-US" sz="2400" dirty="0">
              <a:solidFill>
                <a:schemeClr val="accent1"/>
              </a:solidFill>
              <a:latin typeface="Courier" charset="0"/>
              <a:ea typeface="新細明體" charset="-120"/>
            </a:endParaRPr>
          </a:p>
          <a:p>
            <a:r>
              <a:rPr lang="en-US" sz="24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 = </a:t>
            </a:r>
            <a:r>
              <a:rPr lang="en-US" sz="17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* ((1 + (0.01 * interest)) ** years)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print(round(</a:t>
            </a:r>
            <a:r>
              <a:rPr lang="en-US" sz="24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, 2))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0808" y="6611779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60" y="3942763"/>
            <a:ext cx="7869680" cy="21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4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if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statements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7A3C993-A874-4B48-9CCE-46CE9FAAFB3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19812" name="Rectangle 6"/>
          <p:cNvSpPr>
            <a:spLocks noChangeArrowheads="1"/>
          </p:cNvSpPr>
          <p:nvPr/>
        </p:nvSpPr>
        <p:spPr bwMode="auto">
          <a:xfrm>
            <a:off x="539750" y="1196975"/>
            <a:ext cx="8135938" cy="1816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&gt;   greater than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&lt;   smaller than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==  equals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!=  is not</a:t>
            </a: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539750" y="3213100"/>
            <a:ext cx="8135938" cy="3170238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score = 80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Courier" charset="0"/>
              </a:rPr>
              <a:t>if</a:t>
            </a:r>
            <a:r>
              <a:rPr lang="en-US" altLang="en-US" sz="4000" dirty="0">
                <a:solidFill>
                  <a:srgbClr val="FF0000"/>
                </a:solidFill>
                <a:latin typeface="Courier" charset="0"/>
              </a:rPr>
              <a:t> 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score &gt;=60 </a:t>
            </a:r>
            <a:r>
              <a:rPr lang="en-US" altLang="en-US" sz="4000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print("Pass")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Courier" charset="0"/>
              </a:rPr>
              <a:t>else: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print("Fail")</a:t>
            </a:r>
          </a:p>
        </p:txBody>
      </p:sp>
      <p:pic>
        <p:nvPicPr>
          <p:cNvPr id="1044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64704"/>
            <a:ext cx="3095576" cy="237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759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if </a:t>
            </a:r>
            <a:r>
              <a:rPr lang="en-US" altLang="en-US" sz="72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elif</a:t>
            </a:r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else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7A3C993-A874-4B48-9CCE-46CE9FAAFB3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504031" y="917575"/>
            <a:ext cx="4860057" cy="5262979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score = 90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grade = ""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&gt;=90: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"A"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 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score &gt;= 80: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"B"</a:t>
            </a:r>
          </a:p>
          <a:p>
            <a:r>
              <a:rPr 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 70: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"C"</a:t>
            </a:r>
          </a:p>
          <a:p>
            <a:r>
              <a:rPr 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 60: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"D"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else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"E"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print(grade)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# grade = ”A”</a:t>
            </a:r>
          </a:p>
        </p:txBody>
      </p:sp>
      <p:pic>
        <p:nvPicPr>
          <p:cNvPr id="1044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508104" y="1011149"/>
            <a:ext cx="3385071" cy="5232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5364088" y="593145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http://pythontutor.com/visualize.html</a:t>
            </a:r>
            <a:endParaRPr lang="en-US" dirty="0"/>
          </a:p>
          <a:p>
            <a:r>
              <a:rPr lang="en-US" dirty="0">
                <a:hlinkClick r:id="rId6"/>
              </a:rPr>
              <a:t>https://goo.gl/E6w5ph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03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for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54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2EB7FB-9350-E24F-8FC0-101E3D83A4A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5475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755650" y="1341438"/>
            <a:ext cx="7993063" cy="132238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ro-RO" altLang="en-US" sz="4000" b="1" dirty="0">
                <a:solidFill>
                  <a:srgbClr val="4F81BD"/>
                </a:solidFill>
                <a:latin typeface="Courier" charset="0"/>
              </a:rPr>
              <a:t>for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i </a:t>
            </a:r>
            <a:r>
              <a:rPr lang="ro-RO" altLang="en-US" sz="4000" b="1" dirty="0">
                <a:solidFill>
                  <a:srgbClr val="4F81BD"/>
                </a:solidFill>
                <a:latin typeface="Courier" charset="0"/>
              </a:rPr>
              <a:t>in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ro-RO" altLang="en-US" sz="40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(1,11):</a:t>
            </a:r>
          </a:p>
          <a:p>
            <a:pPr eaLnBrk="1" hangingPunct="1"/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   print(i)</a:t>
            </a:r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0837" name="Rectangle 7"/>
          <p:cNvSpPr>
            <a:spLocks noChangeArrowheads="1"/>
          </p:cNvSpPr>
          <p:nvPr/>
        </p:nvSpPr>
        <p:spPr bwMode="auto">
          <a:xfrm>
            <a:off x="755650" y="2781300"/>
            <a:ext cx="7993063" cy="3784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1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2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3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4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5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6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7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8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9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10</a:t>
            </a:r>
            <a:endParaRPr lang="en-US" sz="2400" dirty="0">
              <a:ea typeface="新細明體" charset="0"/>
              <a:cs typeface="新細明體" charset="0"/>
            </a:endParaRPr>
          </a:p>
        </p:txBody>
      </p:sp>
      <p:pic>
        <p:nvPicPr>
          <p:cNvPr id="1054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0324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for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554C07D-E9F7-D140-836A-917C331C33C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323850" y="1196975"/>
            <a:ext cx="8569325" cy="1476375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for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 i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in </a:t>
            </a:r>
            <a:r>
              <a:rPr lang="ro-RO" altLang="en-US" sz="32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(1,10):</a:t>
            </a:r>
          </a:p>
          <a:p>
            <a:pPr eaLnBrk="1" hangingPunct="1"/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  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 for 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j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in </a:t>
            </a:r>
            <a:r>
              <a:rPr lang="ro-RO" altLang="en-US" sz="32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(1,10):</a:t>
            </a:r>
          </a:p>
          <a:p>
            <a:pPr eaLnBrk="1" hangingPunct="1"/>
            <a:r>
              <a:rPr lang="ro-RO" altLang="en-US" sz="2600" dirty="0">
                <a:solidFill>
                  <a:srgbClr val="4F81BD"/>
                </a:solidFill>
                <a:latin typeface="Courier" charset="0"/>
              </a:rPr>
              <a:t>        print(i, ' * ' , j , ' = ', i*j)</a:t>
            </a:r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0839" name="Rectangle 10"/>
          <p:cNvSpPr>
            <a:spLocks noChangeArrowheads="1"/>
          </p:cNvSpPr>
          <p:nvPr/>
        </p:nvSpPr>
        <p:spPr bwMode="auto">
          <a:xfrm>
            <a:off x="395288" y="2852738"/>
            <a:ext cx="8497887" cy="34163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1  =  9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2  =  18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3  =  27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4  =  36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5  =  45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6  =  54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7  =  63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8  =  72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9  =  81</a:t>
            </a:r>
            <a:endParaRPr lang="en-US" sz="2400" dirty="0">
              <a:latin typeface="Calibri"/>
              <a:ea typeface="新細明體" charset="0"/>
              <a:cs typeface="Calibri"/>
            </a:endParaRPr>
          </a:p>
        </p:txBody>
      </p:sp>
      <p:pic>
        <p:nvPicPr>
          <p:cNvPr id="1065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0444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while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554C07D-E9F7-D140-836A-917C331C33C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1300913" y="6545263"/>
            <a:ext cx="6542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https://learnpython.trinket.io/learn-python-part-8-loops#/while-loops/about-while-loops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323851" y="1196975"/>
            <a:ext cx="5040238" cy="2554545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age = 10</a:t>
            </a:r>
          </a:p>
          <a:p>
            <a:endParaRPr lang="en-US" sz="3200" dirty="0">
              <a:solidFill>
                <a:srgbClr val="4F81BD"/>
              </a:solidFill>
              <a:latin typeface="Courier" charset="0"/>
              <a:ea typeface="新細明體" charset="-12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while</a:t>
            </a:r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age &lt; 20:</a:t>
            </a:r>
          </a:p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print(age)</a:t>
            </a:r>
          </a:p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age = age + 1</a:t>
            </a:r>
          </a:p>
        </p:txBody>
      </p:sp>
      <p:sp>
        <p:nvSpPr>
          <p:cNvPr id="120839" name="Rectangle 10"/>
          <p:cNvSpPr>
            <a:spLocks noChangeArrowheads="1"/>
          </p:cNvSpPr>
          <p:nvPr/>
        </p:nvSpPr>
        <p:spPr bwMode="auto">
          <a:xfrm>
            <a:off x="5508104" y="1196975"/>
            <a:ext cx="3385071" cy="440120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10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11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12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13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14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15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16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17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18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19</a:t>
            </a:r>
          </a:p>
        </p:txBody>
      </p:sp>
      <p:pic>
        <p:nvPicPr>
          <p:cNvPr id="1065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9051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Functions</a:t>
            </a:r>
          </a:p>
        </p:txBody>
      </p:sp>
      <p:sp>
        <p:nvSpPr>
          <p:cNvPr id="1075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6988D8-FBD7-CD44-8FDD-37A8B501775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250825" y="1052513"/>
            <a:ext cx="8713788" cy="440213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00"/>
                </a:solidFill>
                <a:latin typeface="Courier" charset="0"/>
              </a:rPr>
              <a:t>def</a:t>
            </a:r>
            <a:r>
              <a:rPr lang="en-US" altLang="en-US" sz="4000" dirty="0">
                <a:solidFill>
                  <a:srgbClr val="FF0000"/>
                </a:solidFill>
                <a:latin typeface="Courier" charset="0"/>
              </a:rPr>
              <a:t>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convertCMtoM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xcm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):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m =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xcm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sz="4000" b="1" dirty="0">
                <a:solidFill>
                  <a:srgbClr val="4F81BD"/>
                </a:solidFill>
                <a:latin typeface="Courier" charset="0"/>
              </a:rPr>
              <a:t>return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m</a:t>
            </a:r>
          </a:p>
          <a:p>
            <a:pPr eaLnBrk="1" hangingPunct="1"/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cm = 180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m =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convertCMtoM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(cm)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(m))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850" y="5732463"/>
            <a:ext cx="8640763" cy="58578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3200" dirty="0">
                <a:latin typeface="Calibri"/>
                <a:ea typeface="新細明體" charset="0"/>
                <a:cs typeface="Calibri"/>
              </a:rPr>
              <a:t>1.8</a:t>
            </a:r>
            <a:endParaRPr lang="en-US" sz="3200" dirty="0">
              <a:latin typeface="Calibri"/>
              <a:ea typeface="新細明體" charset="0"/>
              <a:cs typeface="Calibri"/>
            </a:endParaRPr>
          </a:p>
        </p:txBody>
      </p:sp>
      <p:pic>
        <p:nvPicPr>
          <p:cNvPr id="1075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691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89F2-596A-4E46-9057-01B9DFEC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2" y="365760"/>
            <a:ext cx="8517435" cy="62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964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</a:t>
            </a:r>
          </a:p>
        </p:txBody>
      </p:sp>
      <p:sp>
        <p:nvSpPr>
          <p:cNvPr id="1085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3B99EA9-64B0-9A4B-9403-BAD1F87F0D8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8547" name="Rectangle 5"/>
          <p:cNvSpPr>
            <a:spLocks noChangeArrowheads="1"/>
          </p:cNvSpPr>
          <p:nvPr/>
        </p:nvSpPr>
        <p:spPr bwMode="auto">
          <a:xfrm>
            <a:off x="468313" y="1341438"/>
            <a:ext cx="8424862" cy="3168650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x = [60, 70, 80, 90]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(x))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print(x[0])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print(x[1])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print(x[-1])</a:t>
            </a:r>
          </a:p>
        </p:txBody>
      </p:sp>
      <p:sp>
        <p:nvSpPr>
          <p:cNvPr id="122884" name="Rectangle 6"/>
          <p:cNvSpPr>
            <a:spLocks noChangeArrowheads="1"/>
          </p:cNvSpPr>
          <p:nvPr/>
        </p:nvSpPr>
        <p:spPr bwMode="auto">
          <a:xfrm>
            <a:off x="468313" y="4868863"/>
            <a:ext cx="8424862" cy="181588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4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60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70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90</a:t>
            </a:r>
          </a:p>
        </p:txBody>
      </p:sp>
      <p:pic>
        <p:nvPicPr>
          <p:cNvPr id="1085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96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Tuples</a:t>
            </a:r>
          </a:p>
        </p:txBody>
      </p:sp>
      <p:sp>
        <p:nvSpPr>
          <p:cNvPr id="1095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744D502-3565-6A48-BB2D-83D629E5251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9571" name="Rectangle 4"/>
          <p:cNvSpPr>
            <a:spLocks noChangeArrowheads="1"/>
          </p:cNvSpPr>
          <p:nvPr/>
        </p:nvSpPr>
        <p:spPr bwMode="auto">
          <a:xfrm>
            <a:off x="250825" y="3068638"/>
            <a:ext cx="8642350" cy="317023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 = (10, 20, 30, 40, 50)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[0])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[1])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[2])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[-1])</a:t>
            </a:r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3908" name="Rectangle 5"/>
          <p:cNvSpPr>
            <a:spLocks noChangeArrowheads="1"/>
          </p:cNvSpPr>
          <p:nvPr/>
        </p:nvSpPr>
        <p:spPr bwMode="auto">
          <a:xfrm>
            <a:off x="6011738" y="3861048"/>
            <a:ext cx="2952750" cy="23082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10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20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30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50</a:t>
            </a:r>
            <a:endParaRPr lang="en-US" sz="3600" dirty="0">
              <a:latin typeface="Courier"/>
              <a:ea typeface="新細明體" charset="0"/>
              <a:cs typeface="Courier"/>
            </a:endParaRPr>
          </a:p>
        </p:txBody>
      </p:sp>
      <p:sp>
        <p:nvSpPr>
          <p:cNvPr id="123909" name="Rectangle 6"/>
          <p:cNvSpPr>
            <a:spLocks noChangeArrowheads="1"/>
          </p:cNvSpPr>
          <p:nvPr/>
        </p:nvSpPr>
        <p:spPr bwMode="auto">
          <a:xfrm>
            <a:off x="250825" y="1125538"/>
            <a:ext cx="8677275" cy="17541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atin typeface="Calibri"/>
                <a:ea typeface="新細明體" charset="0"/>
                <a:cs typeface="Calibri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tuple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 in Python is a collection that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cannot be modified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latin typeface="Calibri"/>
                <a:ea typeface="新細明體" charset="0"/>
                <a:cs typeface="Calibri"/>
              </a:rPr>
              <a:t>A tuple is defined using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parenthesis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3713" y="6524625"/>
            <a:ext cx="558006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pythonprogramminglanguage.com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/tuples/</a:t>
            </a:r>
          </a:p>
        </p:txBody>
      </p:sp>
      <p:pic>
        <p:nvPicPr>
          <p:cNvPr id="1095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4728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72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Dictionary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8313" y="1341438"/>
            <a:ext cx="8424862" cy="95410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k = { '</a:t>
            </a:r>
            <a:r>
              <a:rPr lang="en-US" altLang="en-US" sz="2800" b="1" dirty="0" err="1">
                <a:solidFill>
                  <a:srgbClr val="4F81BD"/>
                </a:solidFill>
                <a:latin typeface="Courier" charset="0"/>
              </a:rPr>
              <a:t>EN':'English</a:t>
            </a:r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sz="2800" b="1" dirty="0" err="1">
                <a:solidFill>
                  <a:srgbClr val="4F81BD"/>
                </a:solidFill>
                <a:latin typeface="Courier" charset="0"/>
              </a:rPr>
              <a:t>FR':'French</a:t>
            </a:r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' }</a:t>
            </a:r>
          </a:p>
          <a:p>
            <a:pPr eaLnBrk="1" hangingPunct="1"/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print(k['EN'])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8313" y="5426060"/>
            <a:ext cx="8424862" cy="5232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English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80344" y="6623864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http://pythonprogramminglanguage.com/dictionary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767472"/>
            <a:ext cx="41910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156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592796" y="657931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2" y="2152608"/>
            <a:ext cx="8783263" cy="3384376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8712" y="1196752"/>
            <a:ext cx="8424862" cy="707886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animals = {'cat', 'dog'}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942384" y="4365104"/>
            <a:ext cx="3744416" cy="193899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animals = {'cat', 'dog'}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print('cat' in animals)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print('fish' in animals)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animals.add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('fish')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print('fish' in animals)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animals.add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('cat')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animals.remove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('cat')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</a:t>
            </a:r>
          </a:p>
        </p:txBody>
      </p:sp>
    </p:spTree>
    <p:extLst>
      <p:ext uri="{BB962C8B-B14F-4D97-AF65-F5344CB8AC3E}">
        <p14:creationId xmlns:p14="http://schemas.microsoft.com/office/powerpoint/2010/main" val="22438756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File Input /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939984" y="6611779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https://github.com/TiesdeKok/LearnPythonforResearch/blob/master/0_python_basics.ipynb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9569" y="1256203"/>
            <a:ext cx="8424862" cy="2308324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with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en-US" altLang="en-US" sz="1400" b="1" dirty="0">
                <a:solidFill>
                  <a:srgbClr val="4F81BD"/>
                </a:solidFill>
                <a:latin typeface="Courier" charset="0"/>
              </a:rPr>
              <a:t>'Hello World\</a:t>
            </a:r>
            <a:r>
              <a:rPr lang="en-US" altLang="en-US" sz="1400" b="1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sz="1400" b="1" dirty="0">
                <a:solidFill>
                  <a:srgbClr val="4F81BD"/>
                </a:solidFill>
                <a:latin typeface="Courier" charset="0"/>
              </a:rPr>
              <a:t> is Python File Input Output'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with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r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text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file.read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print(text)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3" y="3578907"/>
            <a:ext cx="6397625" cy="302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330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File Input /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939984" y="6611779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https://github.com/TiesdeKok/LearnPythonforResearch/blob/master/0_python_basics.ipynb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9569" y="1256203"/>
            <a:ext cx="8424862" cy="2308324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with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a+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('\n' + 'New line')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with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r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text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file.read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print(text)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9" y="3805917"/>
            <a:ext cx="47752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703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altLang="zh-TW" sz="8000" dirty="0">
                <a:solidFill>
                  <a:schemeClr val="accent1"/>
                </a:solidFill>
              </a:rPr>
              <a:t>Big Data Analytics </a:t>
            </a:r>
            <a:br>
              <a:rPr lang="en-US" altLang="zh-TW" sz="8000" dirty="0">
                <a:solidFill>
                  <a:schemeClr val="accent1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with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15000" dirty="0" err="1">
                <a:solidFill>
                  <a:srgbClr val="FF0000"/>
                </a:solidFill>
              </a:rPr>
              <a:t>Numpy</a:t>
            </a:r>
            <a:r>
              <a:rPr lang="en-US" altLang="zh-TW" sz="8000" dirty="0">
                <a:solidFill>
                  <a:srgbClr val="FF0000"/>
                </a:solidFill>
              </a:rPr>
              <a:t>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in </a:t>
            </a:r>
            <a:r>
              <a:rPr lang="en-US" altLang="zh-TW" sz="12000" dirty="0">
                <a:solidFill>
                  <a:srgbClr val="FF0000"/>
                </a:solidFill>
              </a:rPr>
              <a:t>Python</a:t>
            </a:r>
            <a:endParaRPr lang="en-US" sz="1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10392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1660" y="3933056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4583451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6938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921800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4929411"/>
          </a:xfrm>
        </p:spPr>
        <p:txBody>
          <a:bodyPr/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b="1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70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3375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B6524D-FE4F-9245-80B3-8E92376C27E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3203575" y="6488113"/>
            <a:ext cx="246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http://www.numpy.org/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" y="866384"/>
            <a:ext cx="8844265" cy="56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934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536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80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691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7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060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395288" y="1484313"/>
            <a:ext cx="8229600" cy="4752975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457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268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00" y="300715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313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7012" y="1367700"/>
            <a:ext cx="7857727" cy="309634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33899552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85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2796" y="657931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425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89"/>
            <a:ext cx="8229600" cy="54319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Quickstart</a:t>
            </a:r>
            <a:r>
              <a:rPr lang="en-US" dirty="0">
                <a:solidFill>
                  <a:schemeClr val="accent1"/>
                </a:solidFill>
              </a:rPr>
              <a:t> Tutorial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" y="620688"/>
            <a:ext cx="8589874" cy="59766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7704" y="6597352"/>
            <a:ext cx="5814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https://docs.scipy.org/doc/numpy-dev/user/quickstart.html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71033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24" y="1456710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97012" y="46857"/>
            <a:ext cx="8189788" cy="137078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34856" y="1737388"/>
            <a:ext cx="3826768" cy="148757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6424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450" y="973411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1546" y="6581001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2995937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596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4000" y="6550025"/>
            <a:ext cx="355600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8225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536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80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691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7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327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536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26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9512" y="72008"/>
            <a:ext cx="8784976" cy="1268760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24867783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91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7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94047"/>
            <a:ext cx="8712968" cy="88668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30235866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567643"/>
            <a:ext cx="8496944" cy="28613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0" y="3583322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8450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" y="2110825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701364" y="3501008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222216" y="629838"/>
            <a:ext cx="8886858" cy="11382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29747838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05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9"/>
            <a:ext cx="8229600" cy="785273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14" y="820061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959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881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0" y="692696"/>
            <a:ext cx="8468258" cy="5919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8887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https://github.com/wesm/pydata-book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204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10433"/>
            <a:ext cx="7886735" cy="57149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2796" y="6581001"/>
            <a:ext cx="5958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https://github.com/wesm/pydata-book/blob/2nd-edition/ch04.ipynb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874245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3328</TotalTime>
  <Words>5555</Words>
  <Application>Microsoft Macintosh PowerPoint</Application>
  <PresentationFormat>On-screen Show (4:3)</PresentationFormat>
  <Paragraphs>1057</Paragraphs>
  <Slides>119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5" baseType="lpstr">
      <vt:lpstr>標楷體</vt:lpstr>
      <vt:lpstr>新細明體</vt:lpstr>
      <vt:lpstr>Arial</vt:lpstr>
      <vt:lpstr>Calibri</vt:lpstr>
      <vt:lpstr>Courier</vt:lpstr>
      <vt:lpstr>Office Theme</vt:lpstr>
      <vt:lpstr>AI in Finance  Big Data Analytics</vt:lpstr>
      <vt:lpstr>Course Schedule (1/2)</vt:lpstr>
      <vt:lpstr>Course Schedule (2/2)</vt:lpstr>
      <vt:lpstr>Foundations of  AI in Finance  Big Data Analytics with Python</vt:lpstr>
      <vt:lpstr>Outline</vt:lpstr>
      <vt:lpstr>The Quant Finance PyData Stack</vt:lpstr>
      <vt:lpstr>PowerPoint Presentation</vt:lpstr>
      <vt:lpstr>Python</vt:lpstr>
      <vt:lpstr>Python is an  interpreted,  object-oriented,  high-level  programming language  with  dynamic semantics.</vt:lpstr>
      <vt:lpstr>Google Colab</vt:lpstr>
      <vt:lpstr>Python in Google Colab</vt:lpstr>
      <vt:lpstr>Numpy</vt:lpstr>
      <vt:lpstr>Python matplotlib</vt:lpstr>
      <vt:lpstr>Python Pandas</vt:lpstr>
      <vt:lpstr>Iris flower data set</vt:lpstr>
      <vt:lpstr>PowerPoint Presentation</vt:lpstr>
      <vt:lpstr>iris.data</vt:lpstr>
      <vt:lpstr>Iris Data Visualization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Data Visualization in 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PowerPoint Presentation</vt:lpstr>
      <vt:lpstr>Python Programming</vt:lpstr>
      <vt:lpstr>PowerPoint Presentation</vt:lpstr>
      <vt:lpstr>Python Fiddle</vt:lpstr>
      <vt:lpstr>Text input and output</vt:lpstr>
      <vt:lpstr>Python in Google Colab</vt:lpstr>
      <vt:lpstr>Text input and output</vt:lpstr>
      <vt:lpstr>Variables</vt:lpstr>
      <vt:lpstr>Python Basic Operators</vt:lpstr>
      <vt:lpstr>BMI Calculator in Python</vt:lpstr>
      <vt:lpstr>BMI Calculator in Python</vt:lpstr>
      <vt:lpstr>Future value  of a specified  principal amount,  rate of interest, and  a number of years</vt:lpstr>
      <vt:lpstr>Future Value (FV)</vt:lpstr>
      <vt:lpstr>Future Value (FV)</vt:lpstr>
      <vt:lpstr>Future Value (FV)</vt:lpstr>
      <vt:lpstr>if statements</vt:lpstr>
      <vt:lpstr>if elif else</vt:lpstr>
      <vt:lpstr>for loops</vt:lpstr>
      <vt:lpstr>for loops</vt:lpstr>
      <vt:lpstr>while loops</vt:lpstr>
      <vt:lpstr>Functions</vt:lpstr>
      <vt:lpstr>Lists</vt:lpstr>
      <vt:lpstr>Tuples</vt:lpstr>
      <vt:lpstr>Dictionary</vt:lpstr>
      <vt:lpstr>Sets</vt:lpstr>
      <vt:lpstr>File Input / Output</vt:lpstr>
      <vt:lpstr>File Input / Output</vt:lpstr>
      <vt:lpstr>Big Data Analytics  with  Numpy  in Python</vt:lpstr>
      <vt:lpstr>Numpy</vt:lpstr>
      <vt:lpstr>NumPy  is the  fundamental package  for  scientific computing  with Python.</vt:lpstr>
      <vt:lpstr>NumPy</vt:lpstr>
      <vt:lpstr>NumPy</vt:lpstr>
      <vt:lpstr>NumPy ndarray</vt:lpstr>
      <vt:lpstr>v = list(range(1, 6)) v 2 * v import numpy as np v = np.arange(1, 6) v 2 * v</vt:lpstr>
      <vt:lpstr>PowerPoint Presentation</vt:lpstr>
      <vt:lpstr>import numpy as np a = np.array([1, 2, 3]) b = np.array([4, 5, 6]) c = a * b c</vt:lpstr>
      <vt:lpstr>PowerPoint Presentation</vt:lpstr>
      <vt:lpstr>Numpy Quickstart Tutorial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Wes McKinney (2017), "Python for Data Analysis: Data Wrangling with Pandas, NumPy, and IPython", 2nd Edition, O'Reilly Media.</vt:lpstr>
      <vt:lpstr>Wes McKinney (2017), "Python for Data Analysis: Data Wrangling with Pandas, NumPy, and IPython", 2nd Edition, O'Reilly Media.</vt:lpstr>
      <vt:lpstr>Python Pandas</vt:lpstr>
      <vt:lpstr>Python Pandas  for Finance</vt:lpstr>
      <vt:lpstr>! pip install pandas_datareader</vt:lpstr>
      <vt:lpstr>PowerPoint Presentation</vt:lpstr>
      <vt:lpstr>PowerPoint Presentation</vt:lpstr>
      <vt:lpstr>Finance Data from Yahoo Finance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Finance Data from Quandl</vt:lpstr>
      <vt:lpstr>The Quant Finance PyData Stack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in Finance Big Data Analytics</dc:title>
  <dc:subject/>
  <dc:creator>MYDAY</dc:creator>
  <cp:keywords>AI, Finance, Big Data Analytics</cp:keywords>
  <dc:description>AI in Finance Big Data Analytics</dc:description>
  <cp:lastModifiedBy>Microsoft Office User</cp:lastModifiedBy>
  <cp:revision>245</cp:revision>
  <cp:lastPrinted>2019-10-21T14:48:54Z</cp:lastPrinted>
  <dcterms:created xsi:type="dcterms:W3CDTF">2013-09-24T21:30:58Z</dcterms:created>
  <dcterms:modified xsi:type="dcterms:W3CDTF">2019-10-21T14:53:44Z</dcterms:modified>
  <cp:category/>
</cp:coreProperties>
</file>