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handoutMasterIdLst>
    <p:handoutMasterId r:id="rId94"/>
  </p:handoutMasterIdLst>
  <p:sldIdLst>
    <p:sldId id="848" r:id="rId2"/>
    <p:sldId id="1166" r:id="rId3"/>
    <p:sldId id="1183" r:id="rId4"/>
    <p:sldId id="1184" r:id="rId5"/>
    <p:sldId id="1068" r:id="rId6"/>
    <p:sldId id="2452" r:id="rId7"/>
    <p:sldId id="2720" r:id="rId8"/>
    <p:sldId id="2683" r:id="rId9"/>
    <p:sldId id="2732" r:id="rId10"/>
    <p:sldId id="2504" r:id="rId11"/>
    <p:sldId id="2505" r:id="rId12"/>
    <p:sldId id="2733" r:id="rId13"/>
    <p:sldId id="1785" r:id="rId14"/>
    <p:sldId id="2735" r:id="rId15"/>
    <p:sldId id="2734" r:id="rId16"/>
    <p:sldId id="2722" r:id="rId17"/>
    <p:sldId id="2507" r:id="rId18"/>
    <p:sldId id="2508" r:id="rId19"/>
    <p:sldId id="1491" r:id="rId20"/>
    <p:sldId id="2723" r:id="rId21"/>
    <p:sldId id="2724" r:id="rId22"/>
    <p:sldId id="2725" r:id="rId23"/>
    <p:sldId id="2726" r:id="rId24"/>
    <p:sldId id="2727" r:id="rId25"/>
    <p:sldId id="1492" r:id="rId26"/>
    <p:sldId id="1493" r:id="rId27"/>
    <p:sldId id="1494" r:id="rId28"/>
    <p:sldId id="1495" r:id="rId29"/>
    <p:sldId id="1496" r:id="rId30"/>
    <p:sldId id="1497" r:id="rId31"/>
    <p:sldId id="2510" r:id="rId32"/>
    <p:sldId id="2511" r:id="rId33"/>
    <p:sldId id="2514" r:id="rId34"/>
    <p:sldId id="2515" r:id="rId35"/>
    <p:sldId id="2516" r:id="rId36"/>
    <p:sldId id="2517" r:id="rId37"/>
    <p:sldId id="2518" r:id="rId38"/>
    <p:sldId id="2519" r:id="rId39"/>
    <p:sldId id="2698" r:id="rId40"/>
    <p:sldId id="2684" r:id="rId41"/>
    <p:sldId id="2512" r:id="rId42"/>
    <p:sldId id="2696" r:id="rId43"/>
    <p:sldId id="2697" r:id="rId44"/>
    <p:sldId id="2691" r:id="rId45"/>
    <p:sldId id="2687" r:id="rId46"/>
    <p:sldId id="2693" r:id="rId47"/>
    <p:sldId id="2688" r:id="rId48"/>
    <p:sldId id="2694" r:id="rId49"/>
    <p:sldId id="2689" r:id="rId50"/>
    <p:sldId id="2695" r:id="rId51"/>
    <p:sldId id="2690" r:id="rId52"/>
    <p:sldId id="2686" r:id="rId53"/>
    <p:sldId id="2685" r:id="rId54"/>
    <p:sldId id="2699" r:id="rId55"/>
    <p:sldId id="2520" r:id="rId56"/>
    <p:sldId id="2521" r:id="rId57"/>
    <p:sldId id="2522" r:id="rId58"/>
    <p:sldId id="2523" r:id="rId59"/>
    <p:sldId id="2524" r:id="rId60"/>
    <p:sldId id="2525" r:id="rId61"/>
    <p:sldId id="2526" r:id="rId62"/>
    <p:sldId id="2527" r:id="rId63"/>
    <p:sldId id="2528" r:id="rId64"/>
    <p:sldId id="2529" r:id="rId65"/>
    <p:sldId id="2530" r:id="rId66"/>
    <p:sldId id="2531" r:id="rId67"/>
    <p:sldId id="2532" r:id="rId68"/>
    <p:sldId id="2728" r:id="rId69"/>
    <p:sldId id="2729" r:id="rId70"/>
    <p:sldId id="2730" r:id="rId71"/>
    <p:sldId id="2731" r:id="rId72"/>
    <p:sldId id="2533" r:id="rId73"/>
    <p:sldId id="2534" r:id="rId74"/>
    <p:sldId id="2535" r:id="rId75"/>
    <p:sldId id="2536" r:id="rId76"/>
    <p:sldId id="2537" r:id="rId77"/>
    <p:sldId id="2538" r:id="rId78"/>
    <p:sldId id="2539" r:id="rId79"/>
    <p:sldId id="2540" r:id="rId80"/>
    <p:sldId id="2700" r:id="rId81"/>
    <p:sldId id="2701" r:id="rId82"/>
    <p:sldId id="2702" r:id="rId83"/>
    <p:sldId id="2703" r:id="rId84"/>
    <p:sldId id="2704" r:id="rId85"/>
    <p:sldId id="2705" r:id="rId86"/>
    <p:sldId id="2706" r:id="rId87"/>
    <p:sldId id="2707" r:id="rId88"/>
    <p:sldId id="2708" r:id="rId89"/>
    <p:sldId id="2721" r:id="rId90"/>
    <p:sldId id="1350" r:id="rId91"/>
    <p:sldId id="2255" r:id="rId92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1" autoAdjust="0"/>
    <p:restoredTop sz="93629"/>
  </p:normalViewPr>
  <p:slideViewPr>
    <p:cSldViewPr>
      <p:cViewPr varScale="1">
        <p:scale>
          <a:sx n="85" d="100"/>
          <a:sy n="85" d="100"/>
        </p:scale>
        <p:origin x="184" y="4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2019/11/8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2019/11/8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 </a:t>
            </a:r>
            <a:r>
              <a:rPr lang="en-US" dirty="0" err="1"/>
              <a:t>numpy</a:t>
            </a:r>
            <a:r>
              <a:rPr lang="en-US" dirty="0"/>
              <a:t> as np</a:t>
            </a:r>
          </a:p>
          <a:p>
            <a:r>
              <a:rPr lang="en-US" dirty="0"/>
              <a:t>import pandas as </a:t>
            </a:r>
            <a:r>
              <a:rPr lang="en-US" dirty="0" err="1"/>
              <a:t>pd</a:t>
            </a:r>
            <a:endParaRPr lang="en-US" dirty="0"/>
          </a:p>
          <a:p>
            <a:r>
              <a:rPr lang="en-US" dirty="0" err="1"/>
              <a:t>df</a:t>
            </a:r>
            <a:r>
              <a:rPr lang="en-US" dirty="0"/>
              <a:t> = </a:t>
            </a:r>
            <a:r>
              <a:rPr lang="en-US" dirty="0" err="1"/>
              <a:t>pd.DataFrame</a:t>
            </a:r>
            <a:r>
              <a:rPr lang="en-US" dirty="0"/>
              <a:t>({"a": [4, 5, 6],</a:t>
            </a:r>
          </a:p>
          <a:p>
            <a:r>
              <a:rPr lang="en-US" dirty="0"/>
              <a:t>                   "b": [7, 8, 9],</a:t>
            </a:r>
          </a:p>
          <a:p>
            <a:r>
              <a:rPr lang="en-US" dirty="0"/>
              <a:t>                   "c": [10, 11, 12]},</a:t>
            </a:r>
          </a:p>
          <a:p>
            <a:r>
              <a:rPr lang="en-US" dirty="0"/>
              <a:t>                  index = [1, 2, 3])</a:t>
            </a:r>
          </a:p>
          <a:p>
            <a:r>
              <a:rPr lang="en-US" dirty="0" err="1"/>
              <a:t>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97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200" b="0" dirty="0">
                <a:latin typeface="Courier" charset="0"/>
                <a:ea typeface="標楷體" charset="-120"/>
              </a:rPr>
              <a:t># ! pip install </a:t>
            </a:r>
            <a:r>
              <a:rPr lang="en-US" sz="1200" b="0" dirty="0" err="1">
                <a:latin typeface="Courier" charset="0"/>
                <a:ea typeface="標楷體" charset="-120"/>
              </a:rPr>
              <a:t>quandl</a:t>
            </a:r>
            <a:endParaRPr lang="en-US" sz="1200" b="0" dirty="0">
              <a:latin typeface="Courier" charset="0"/>
              <a:ea typeface="標楷體" charset="-120"/>
            </a:endParaRPr>
          </a:p>
          <a:p>
            <a:pPr eaLnBrk="0" hangingPunct="0"/>
            <a:r>
              <a:rPr lang="en-US" sz="1800" b="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sz="1800" b="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quandl</a:t>
            </a:r>
            <a:r>
              <a:rPr lang="en-US" sz="1800" b="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</a:t>
            </a:r>
          </a:p>
          <a:p>
            <a:pPr eaLnBrk="0" hangingPunct="0"/>
            <a:r>
              <a:rPr lang="en-US" sz="1200" b="0" dirty="0">
                <a:latin typeface="Courier" charset="0"/>
                <a:ea typeface="標楷體" charset="-120"/>
              </a:rPr>
              <a:t># </a:t>
            </a:r>
            <a:r>
              <a:rPr lang="en-US" sz="1200" b="0" dirty="0" err="1">
                <a:latin typeface="Courier" charset="0"/>
                <a:ea typeface="標楷體" charset="-120"/>
              </a:rPr>
              <a:t>quandl.ApiConfig.api_key</a:t>
            </a:r>
            <a:r>
              <a:rPr lang="en-US" sz="1200" b="0" dirty="0">
                <a:latin typeface="Courier" charset="0"/>
                <a:ea typeface="標楷體" charset="-120"/>
              </a:rPr>
              <a:t> = "YOURAPIKEY"</a:t>
            </a:r>
          </a:p>
          <a:p>
            <a:pPr eaLnBrk="0" hangingPunct="0"/>
            <a:r>
              <a:rPr lang="en-US" sz="1400" b="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df</a:t>
            </a:r>
            <a:r>
              <a:rPr lang="en-US" sz="1400" b="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sz="1400" b="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quandl.get</a:t>
            </a:r>
            <a:r>
              <a:rPr lang="en-US" sz="1400" b="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("WIKI/AAPL"</a:t>
            </a:r>
            <a:r>
              <a:rPr lang="en-US" sz="1200" b="0" dirty="0">
                <a:solidFill>
                  <a:srgbClr val="FF0000"/>
                </a:solidFill>
                <a:latin typeface="Courier" charset="0"/>
                <a:ea typeface="標楷體" charset="-120"/>
              </a:rPr>
              <a:t>, </a:t>
            </a:r>
            <a:r>
              <a:rPr lang="en-US" sz="1200" b="0" dirty="0" err="1">
                <a:latin typeface="Courier" charset="0"/>
                <a:ea typeface="標楷體" charset="-120"/>
              </a:rPr>
              <a:t>start_date</a:t>
            </a:r>
            <a:r>
              <a:rPr lang="en-US" sz="1200" b="0" dirty="0">
                <a:latin typeface="Courier" charset="0"/>
                <a:ea typeface="標楷體" charset="-120"/>
              </a:rPr>
              <a:t>="2016-01-01", </a:t>
            </a:r>
            <a:r>
              <a:rPr lang="en-US" sz="1200" b="0" dirty="0" err="1">
                <a:latin typeface="Courier" charset="0"/>
                <a:ea typeface="標楷體" charset="-120"/>
              </a:rPr>
              <a:t>end_date</a:t>
            </a:r>
            <a:r>
              <a:rPr lang="en-US" sz="1200" b="0" dirty="0">
                <a:latin typeface="Courier" charset="0"/>
                <a:ea typeface="標楷體" charset="-120"/>
              </a:rPr>
              <a:t>="2017-12-31")</a:t>
            </a:r>
          </a:p>
          <a:p>
            <a:pPr eaLnBrk="0" hangingPunct="0"/>
            <a:r>
              <a:rPr lang="en-US" sz="1200" b="0" dirty="0" err="1">
                <a:latin typeface="Courier" charset="0"/>
                <a:ea typeface="標楷體" charset="-120"/>
              </a:rPr>
              <a:t>df.to_csv</a:t>
            </a:r>
            <a:r>
              <a:rPr lang="en-US" sz="1200" b="0" dirty="0">
                <a:latin typeface="Courier" charset="0"/>
                <a:ea typeface="標楷體" charset="-120"/>
              </a:rPr>
              <a:t>('</a:t>
            </a:r>
            <a:r>
              <a:rPr lang="en-US" sz="1200" b="0" dirty="0" err="1">
                <a:latin typeface="Courier" charset="0"/>
                <a:ea typeface="標楷體" charset="-120"/>
              </a:rPr>
              <a:t>AAPL.csv</a:t>
            </a:r>
            <a:r>
              <a:rPr lang="en-US" sz="1200" b="0" dirty="0">
                <a:latin typeface="Courier" charset="0"/>
                <a:ea typeface="標楷體" charset="-120"/>
              </a:rPr>
              <a:t>')</a:t>
            </a:r>
          </a:p>
          <a:p>
            <a:pPr eaLnBrk="0" hangingPunct="0"/>
            <a:r>
              <a:rPr lang="en-US" sz="1200" b="0" dirty="0" err="1">
                <a:latin typeface="Courier" charset="0"/>
                <a:ea typeface="標楷體" charset="-120"/>
              </a:rPr>
              <a:t>df.from_csv</a:t>
            </a:r>
            <a:r>
              <a:rPr lang="en-US" sz="1200" b="0" dirty="0">
                <a:latin typeface="Courier" charset="0"/>
                <a:ea typeface="標楷體" charset="-120"/>
              </a:rPr>
              <a:t>('</a:t>
            </a:r>
            <a:r>
              <a:rPr lang="en-US" sz="1200" b="0" dirty="0" err="1">
                <a:latin typeface="Courier" charset="0"/>
                <a:ea typeface="標楷體" charset="-120"/>
              </a:rPr>
              <a:t>AAPL.csv</a:t>
            </a:r>
            <a:r>
              <a:rPr lang="en-US" sz="1200" b="0" dirty="0">
                <a:latin typeface="Courier" charset="0"/>
                <a:ea typeface="標楷體" charset="-120"/>
              </a:rPr>
              <a:t>')</a:t>
            </a:r>
          </a:p>
          <a:p>
            <a:pPr eaLnBrk="0" hangingPunct="0"/>
            <a:r>
              <a:rPr lang="en-US" sz="1200" b="0" dirty="0" err="1">
                <a:latin typeface="Courier" charset="0"/>
                <a:ea typeface="標楷體" charset="-120"/>
              </a:rPr>
              <a:t>df.tail</a:t>
            </a:r>
            <a:r>
              <a:rPr lang="en-US" sz="1200" b="0" dirty="0">
                <a:latin typeface="Courier" charset="0"/>
                <a:ea typeface="標楷體" charset="-120"/>
              </a:rPr>
              <a:t>()</a:t>
            </a:r>
          </a:p>
          <a:p>
            <a:pPr eaLnBrk="0" hangingPunc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6808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# pip install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fix_yahoo_finance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fix_yahoo_finance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yf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yf.download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("^TWII", start="2017-07-01", end="2017-11-15")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data.to_csv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('TWII_201707_201711.csv')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data.tail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data.head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  <a:endParaRPr lang="en-US" dirty="0"/>
          </a:p>
          <a:p>
            <a:endParaRPr lang="en-US" dirty="0"/>
          </a:p>
          <a:p>
            <a:r>
              <a:rPr lang="en-US" dirty="0"/>
              <a:t># https://</a:t>
            </a:r>
            <a:r>
              <a:rPr lang="en-US" dirty="0" err="1"/>
              <a:t>pypi.python.org</a:t>
            </a:r>
            <a:r>
              <a:rPr lang="en-US" dirty="0"/>
              <a:t>/</a:t>
            </a:r>
            <a:r>
              <a:rPr lang="en-US" dirty="0" err="1"/>
              <a:t>pypi</a:t>
            </a:r>
            <a:r>
              <a:rPr lang="en-US" dirty="0"/>
              <a:t>/fix-yahoo-finance</a:t>
            </a:r>
          </a:p>
          <a:p>
            <a:r>
              <a:rPr lang="en-US" dirty="0"/>
              <a:t># pip install </a:t>
            </a:r>
            <a:r>
              <a:rPr lang="en-US" dirty="0" err="1"/>
              <a:t>fix_yahoo_finance</a:t>
            </a:r>
            <a:r>
              <a:rPr lang="en-US" dirty="0"/>
              <a:t> --upgrade --no-cache-</a:t>
            </a:r>
            <a:r>
              <a:rPr lang="en-US" dirty="0" err="1"/>
              <a:t>dir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1090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matplotlib.pyplot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%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matplotlib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inline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fix_yahoo_finance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yf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yf.download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("^TWII", start="2000-01-01", end="2017-11-15")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df.to_csv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('YF_TWII_2000_2017.csv')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df.head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fig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plt.figure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figsize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=(16,9))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Adj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Close"].plot()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fig.show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6065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# Source: 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ntguardian.wordpress.com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/2016/09/19/introduction-stock-market-data-python-1/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matplotlib.pyplot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from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matplotlib.dates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DateFormatter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WeekdayLocator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DayLocator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, MONDAY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from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matplotlib.finance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candlestick_ohlc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def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pandas_candlestick_ohlc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, stick = "day",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otherseries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None):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mondays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WeekdayLocator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(MONDAY)        # major ticks on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mondays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alldays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DayLocator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              # minor ticks on the days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dayFormatter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DateFormatter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('%d')      # e.g., 12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# Create a new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DataFrame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which includes OHLC data for each period specified by stick input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dat.loc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[:,["Open", "High", "Low", "Close"]]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if (type(stick) ==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str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if stick == "day":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stick = 1 # Used for plotting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elif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stick in ["week", "month", "year"]: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if stick == "week":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["week"]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pd.to_datetime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transdat.index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).map(lambda x: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x.isocalendar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()[1]) # Identify weeks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elif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stick == "month":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["month"]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pd.to_datetime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transdat.index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).map(lambda x: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x.month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 # Identify months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["year"]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pd.to_datetime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transdat.index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).map(lambda x: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x.isocalendar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()[0]) # Identify years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grouped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transdat.groupby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(list(set(["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year",stick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]))) # Group by year and other appropriate variable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pd.DataFrame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({"Open": [], "High": [], "Low": [], "Close": []}) # Create empty data frame containing what will be plotted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for name, group in grouped: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plotdat.append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pd.DataFrame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({"Open":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group.iloc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[0,0],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                "High": max(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group.High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                "Low": min(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group.Low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                "Close":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group.iloc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[-1,3]},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               index = 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group.index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[0]]))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if stick == "week": stick = 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elif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stick == "month": stick = 30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elif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stick == "year": stick = 365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elif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(type(stick) ==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and stick &gt;= 1):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["stick"] = 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np.floor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/ stick) for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in range(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transdat.index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))]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grouped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transdat.groupby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("stick")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pd.DataFrame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({"Open": [], "High": [], "Low": [], "Close": []}) # Create empty data frame containing what will be plotted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for name, group in grouped: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plotdat.append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pd.DataFrame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({"Open":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group.iloc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[0,0],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            "High": max(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group.High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            "Low": min(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group.Low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            "Close":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group.iloc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[-1,3]},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           index = 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group.index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[0]]))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else: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raise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ValueError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('Valid inputs to argument "stick" include the strings "day", "week", "month", "year", or a positive integer')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# Set plot parameters, including the axis object ax used for plotting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fig, ax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plt.subplots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fig.subplots_adjust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(bottom=0.2)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if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plotdat.index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[-1] 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plotdat.index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[0] &lt;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pd.Timedelta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('730 days'):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weekFormatter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DateFormatter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('%Y-%m-%d')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ax.xaxis.set_major_locator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mondays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ax.xaxis.set_minor_locator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alldays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else: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weekFormatter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DateFormatter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('%b %d, %Y')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ax.xaxis.set_major_formatter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weekFormatter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ax.grid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(True)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# Create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candelstick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chart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candlestick_ohlc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(ax, list(zip(list(date2num(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plotdat.index.tolist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())),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["Open"].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tolist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["High"].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tolist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["Low"].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tolist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["Close"].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tolist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())),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colorup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"red",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colordown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"green", width = stick * .4)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# Plot other series (such as moving averages) as lines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if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otherseries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!= None: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if type(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otherseries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 != list: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otherseries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otherseries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dat.loc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[:,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otherseries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].plot(ax = ax,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lw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1.3, grid = True)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ax.xaxis_date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ax.autoscale_view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plt.setp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plt.gca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().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get_xticklabels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(), rotation=45,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horizontalalignment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='right')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plt.show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pandas_candlestick_ohlc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(data)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3697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2019/11/8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2019/11/8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2019/11/8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2019/11/8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2019/11/8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2019/11/8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2019/11/8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2019/11/8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2019/11/8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2019/11/8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2019/11/8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2019/11/8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3" Type="http://schemas.openxmlformats.org/officeDocument/2006/relationships/hyperlink" Target="http://mail.tku.edu.tw/myday/cindex.htm" TargetMode="External"/><Relationship Id="rId7" Type="http://schemas.openxmlformats.org/officeDocument/2006/relationships/hyperlink" Target="http://www.im.tku.edu.tw/" TargetMode="External"/><Relationship Id="rId12" Type="http://schemas.openxmlformats.org/officeDocument/2006/relationships/image" Target="../media/image4.jpeg"/><Relationship Id="rId2" Type="http://schemas.openxmlformats.org/officeDocument/2006/relationships/hyperlink" Target="http://mail.tku.edu.tw/myday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tku.edu.tw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://english.tku.edu.tw/index.asp" TargetMode="External"/><Relationship Id="rId10" Type="http://schemas.openxmlformats.org/officeDocument/2006/relationships/image" Target="../media/image2.jpeg"/><Relationship Id="rId4" Type="http://schemas.openxmlformats.org/officeDocument/2006/relationships/hyperlink" Target="http://www.im.tku.edu.tw/en_index.html" TargetMode="External"/><Relationship Id="rId9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esm/pydata-book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esm/pydata-book/blob/2nd-edition/ch04.ipynb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ithub.com/wesm/pydata-book/blob/2nd-edition/ch05.ipynb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amazon.com/Python-Finance-Mastering-Data-Driven/dp/1492024333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yhilpisch/py4fi2n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github.com/yhilpisch/py4fi2nd/tree/master/code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github.com/yhilpisch/py4fi2nd/blob/master/code/ch08/08_financial_time_series.ipynb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pandas.pydata.org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pandas.pydata.org/pandas-docs/stable/ecosystem.html#seaborn" TargetMode="External"/><Relationship Id="rId13" Type="http://schemas.openxmlformats.org/officeDocument/2006/relationships/hyperlink" Target="http://pandas.pydata.org/pandas-docs/stable/ecosystem.html#ecosystem-ide" TargetMode="External"/><Relationship Id="rId18" Type="http://schemas.openxmlformats.org/officeDocument/2006/relationships/hyperlink" Target="http://pandas.pydata.org/pandas-docs/stable/ecosystem.html#pandas-datareader" TargetMode="External"/><Relationship Id="rId26" Type="http://schemas.openxmlformats.org/officeDocument/2006/relationships/hyperlink" Target="http://pandas.pydata.org/pandas-docs/stable/ecosystem.html#out-of-core" TargetMode="External"/><Relationship Id="rId3" Type="http://schemas.openxmlformats.org/officeDocument/2006/relationships/hyperlink" Target="http://pandas.pydata.org/pandas-docs/stable/ecosystem.html#statsmodels" TargetMode="External"/><Relationship Id="rId21" Type="http://schemas.openxmlformats.org/officeDocument/2006/relationships/hyperlink" Target="http://pandas.pydata.org/pandas-docs/stable/ecosystem.html#pandasdmx" TargetMode="External"/><Relationship Id="rId7" Type="http://schemas.openxmlformats.org/officeDocument/2006/relationships/hyperlink" Target="http://pandas.pydata.org/pandas-docs/stable/ecosystem.html#yhat-ggplot" TargetMode="External"/><Relationship Id="rId12" Type="http://schemas.openxmlformats.org/officeDocument/2006/relationships/hyperlink" Target="http://pandas.pydata.org/pandas-docs/stable/ecosystem.html#pandas-qt" TargetMode="External"/><Relationship Id="rId17" Type="http://schemas.openxmlformats.org/officeDocument/2006/relationships/hyperlink" Target="http://pandas.pydata.org/pandas-docs/stable/ecosystem.html#api" TargetMode="External"/><Relationship Id="rId25" Type="http://schemas.openxmlformats.org/officeDocument/2006/relationships/hyperlink" Target="http://pandas.pydata.org/pandas-docs/stable/ecosystem.html#xarray" TargetMode="External"/><Relationship Id="rId2" Type="http://schemas.openxmlformats.org/officeDocument/2006/relationships/hyperlink" Target="http://pandas.pydata.org/pandas-docs/stable/ecosystem.html#statistics-and-machine-learning" TargetMode="External"/><Relationship Id="rId16" Type="http://schemas.openxmlformats.org/officeDocument/2006/relationships/hyperlink" Target="http://pandas.pydata.org/pandas-docs/stable/ecosystem.html#spyder" TargetMode="External"/><Relationship Id="rId20" Type="http://schemas.openxmlformats.org/officeDocument/2006/relationships/hyperlink" Target="http://pandas.pydata.org/pandas-docs/stable/ecosystem.html#pydatastream" TargetMode="External"/><Relationship Id="rId29" Type="http://schemas.openxmlformats.org/officeDocument/2006/relationships/hyperlink" Target="http://pandas.pydata.org/pandas-docs/stable/ecosystem.html#od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andas.pydata.org/pandas-docs/stable/ecosystem.html#bokeh" TargetMode="External"/><Relationship Id="rId11" Type="http://schemas.openxmlformats.org/officeDocument/2006/relationships/hyperlink" Target="http://pandas.pydata.org/pandas-docs/stable/ecosystem.html#plotly" TargetMode="External"/><Relationship Id="rId24" Type="http://schemas.openxmlformats.org/officeDocument/2006/relationships/hyperlink" Target="http://pandas.pydata.org/pandas-docs/stable/ecosystem.html#geopandas" TargetMode="External"/><Relationship Id="rId5" Type="http://schemas.openxmlformats.org/officeDocument/2006/relationships/hyperlink" Target="http://pandas.pydata.org/pandas-docs/stable/ecosystem.html#visualization" TargetMode="External"/><Relationship Id="rId15" Type="http://schemas.openxmlformats.org/officeDocument/2006/relationships/hyperlink" Target="http://pandas.pydata.org/pandas-docs/stable/ecosystem.html#quantopian-qgrid" TargetMode="External"/><Relationship Id="rId23" Type="http://schemas.openxmlformats.org/officeDocument/2006/relationships/hyperlink" Target="http://pandas.pydata.org/pandas-docs/stable/ecosystem.html#domain-specific" TargetMode="External"/><Relationship Id="rId28" Type="http://schemas.openxmlformats.org/officeDocument/2006/relationships/hyperlink" Target="http://pandas.pydata.org/pandas-docs/stable/ecosystem.html#blaze" TargetMode="External"/><Relationship Id="rId10" Type="http://schemas.openxmlformats.org/officeDocument/2006/relationships/hyperlink" Target="http://pandas.pydata.org/pandas-docs/stable/ecosystem.html#ipython-vega" TargetMode="External"/><Relationship Id="rId19" Type="http://schemas.openxmlformats.org/officeDocument/2006/relationships/hyperlink" Target="http://pandas.pydata.org/pandas-docs/stable/ecosystem.html#quandl-python" TargetMode="External"/><Relationship Id="rId4" Type="http://schemas.openxmlformats.org/officeDocument/2006/relationships/hyperlink" Target="http://pandas.pydata.org/pandas-docs/stable/ecosystem.html#sklearn-pandas" TargetMode="External"/><Relationship Id="rId9" Type="http://schemas.openxmlformats.org/officeDocument/2006/relationships/hyperlink" Target="http://pandas.pydata.org/pandas-docs/stable/ecosystem.html#vincent" TargetMode="External"/><Relationship Id="rId14" Type="http://schemas.openxmlformats.org/officeDocument/2006/relationships/hyperlink" Target="http://pandas.pydata.org/pandas-docs/stable/ecosystem.html#ipython" TargetMode="External"/><Relationship Id="rId22" Type="http://schemas.openxmlformats.org/officeDocument/2006/relationships/hyperlink" Target="http://pandas.pydata.org/pandas-docs/stable/ecosystem.html#fredapi" TargetMode="External"/><Relationship Id="rId27" Type="http://schemas.openxmlformats.org/officeDocument/2006/relationships/hyperlink" Target="http://pandas.pydata.org/pandas-docs/stable/ecosystem.html#dask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andas-datareader.readthedocs.io/en/latest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dl.com/tools/python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ypi.org/project/PyDatastream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andasdmx.readthedocs.io/en/latest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stlouisfed.org/docs/api/fred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pandas.pydata.org/pandas-docs/version/0.18.0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andas-dev/pandas/blob/master/doc/cheatsheet/Pandas_Cheat_Sheet.pdf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pandas-dev/pandas/blob/master/doc/cheatsheet/Pandas_Cheat_Sheet.pdf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dl.com/tools/pytho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finance.yahoo.com/q?s=AAPL&amp;ql=1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finance.yahoo.com/quote/AAPL?p=AAPL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finance.yahoo.com/chart/AAPL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finance.yahoo.com/q/hp?s=AAPL+Historical+Prices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finance.yahoo.com/quote/AAPL/history?ltr=1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finance.yahoo.com/quote/AAPL/history?period1=345398400&amp;period2=1490112000&amp;interval=1d&amp;filter=history&amp;frequency=1d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finance.yahoo.com/quote/AAPL/history?period1=345398400&amp;period2=1490112000&amp;interval=1d&amp;filter=history&amp;frequency=1d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ichart.finance.yahoo.com/table.csv?s=AAPL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finance.yahoo.com/echarts?s=GOOG+Interactive#{&quot;showArea&quot;:false,&quot;showLine&quot;:false,&quot;showCandle&quot;:true,&quot;lineType&quot;:&quot;candle&quot;,&quot;range&quot;:&quot;5y&quot;,&quot;allowChartStacking&quot;:true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finance.yahoo.com/chart/%5eDJI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finance.yahoo.com/chart/%5eTWII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finance.yahoo.com/q?s=2330.TW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finance.yahoo.com/chart/2330.TW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finance.yahoo.com/quote/DX-Y.NYB/chart?p=DX-Y.NYB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finance.yahoo.com/quote/USDTWD%3DX/chart?p=USDTWD%3DX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tguardian.wordpress.com/2016/09/19/introduction-stock-market-data-python-1/" TargetMode="Externa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ta-lib.org/" TargetMode="Externa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quantopian.com/posts/technical-analysis-indicators-without-talib-code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quantopian.com/posts/technical-analysis-indicators-without-talib-code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quantopian.com/posts/technical-analysis-indicators-without-talib-code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esm/pydata-book" TargetMode="External"/><Relationship Id="rId2" Type="http://schemas.openxmlformats.org/officeDocument/2006/relationships/hyperlink" Target="https://www.amazon.com/Python-Data-Analysis-Wrangling-IPython-dp-1491957662/dp/149195766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topian.com/" TargetMode="Externa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hyperlink" Target="http://pythonprogramminglanguage.com/" TargetMode="External"/><Relationship Id="rId3" Type="http://schemas.openxmlformats.org/officeDocument/2006/relationships/hyperlink" Target="https://github.com/yhilpisch/py4fi2nd" TargetMode="External"/><Relationship Id="rId7" Type="http://schemas.openxmlformats.org/officeDocument/2006/relationships/hyperlink" Target="https://www.python.org/" TargetMode="External"/><Relationship Id="rId12" Type="http://schemas.openxmlformats.org/officeDocument/2006/relationships/hyperlink" Target="https://machinelearningmastery.com/machine-learning-in-python-step-by-step/" TargetMode="External"/><Relationship Id="rId2" Type="http://schemas.openxmlformats.org/officeDocument/2006/relationships/hyperlink" Target="https://github.com/wesm/pydata-boo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ythonprogramming.net/" TargetMode="External"/><Relationship Id="rId11" Type="http://schemas.openxmlformats.org/officeDocument/2006/relationships/hyperlink" Target="https://www.youtube.com/playlist?list=PL5-da3qGB5ICeMbQuqbbCOQWcS6OYBr5A" TargetMode="External"/><Relationship Id="rId5" Type="http://schemas.openxmlformats.org/officeDocument/2006/relationships/hyperlink" Target="https://www.udemy.com/pythonforbeginnersintro/" TargetMode="External"/><Relationship Id="rId10" Type="http://schemas.openxmlformats.org/officeDocument/2006/relationships/hyperlink" Target="http://pandas.pydata.org/" TargetMode="External"/><Relationship Id="rId4" Type="http://schemas.openxmlformats.org/officeDocument/2006/relationships/hyperlink" Target="https://github.com/TiesdeKok/LearnPythonforResearch" TargetMode="External"/><Relationship Id="rId9" Type="http://schemas.openxmlformats.org/officeDocument/2006/relationships/hyperlink" Target="http://www.numpy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ctrTitle"/>
          </p:nvPr>
        </p:nvSpPr>
        <p:spPr>
          <a:xfrm>
            <a:off x="360363" y="100087"/>
            <a:ext cx="8423275" cy="1168673"/>
          </a:xfrm>
        </p:spPr>
        <p:txBody>
          <a:bodyPr/>
          <a:lstStyle/>
          <a:p>
            <a:pPr eaLnBrk="1" hangingPunct="1"/>
            <a:r>
              <a:rPr lang="zh-TW" altLang="en-US" dirty="0">
                <a:solidFill>
                  <a:schemeClr val="tx2"/>
                </a:solidFill>
              </a:rPr>
              <a:t>人工智慧財務金融應用</a:t>
            </a:r>
            <a:br>
              <a:rPr lang="en-US" altLang="zh-TW" sz="3600" dirty="0">
                <a:solidFill>
                  <a:schemeClr val="tx2"/>
                </a:solidFill>
              </a:rPr>
            </a:br>
            <a:r>
              <a:rPr lang="en-US" altLang="zh-TW" sz="3000" dirty="0">
                <a:solidFill>
                  <a:schemeClr val="tx2"/>
                </a:solidFill>
              </a:rPr>
              <a:t>AI in Financial Application</a:t>
            </a:r>
            <a:endParaRPr lang="zh-TW" altLang="en-US" sz="3000" dirty="0">
              <a:solidFill>
                <a:schemeClr val="tx2"/>
              </a:solidFill>
            </a:endParaRPr>
          </a:p>
        </p:txBody>
      </p:sp>
      <p:sp>
        <p:nvSpPr>
          <p:cNvPr id="4099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100" name="文字方塊 5"/>
          <p:cNvSpPr txBox="1">
            <a:spLocks noChangeArrowheads="1"/>
          </p:cNvSpPr>
          <p:nvPr/>
        </p:nvSpPr>
        <p:spPr bwMode="auto">
          <a:xfrm>
            <a:off x="2268538" y="3429000"/>
            <a:ext cx="40322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400" dirty="0">
                <a:solidFill>
                  <a:srgbClr val="7F7F7F"/>
                </a:solidFill>
              </a:rPr>
              <a:t>1081AIFA06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400" dirty="0">
                <a:solidFill>
                  <a:srgbClr val="7F7F7F"/>
                </a:solidFill>
              </a:rPr>
              <a:t>EMBA, IMTKU </a:t>
            </a:r>
            <a:r>
              <a:rPr kumimoji="0" lang="is-IS" altLang="zh-TW" sz="1400" dirty="0">
                <a:solidFill>
                  <a:srgbClr val="7F7F7F"/>
                </a:solidFill>
              </a:rPr>
              <a:t>(M2457) (8413) (Fall 2019)</a:t>
            </a:r>
            <a:br>
              <a:rPr kumimoji="0" lang="is-IS" altLang="zh-TW" sz="1400" dirty="0">
                <a:solidFill>
                  <a:srgbClr val="7F7F7F"/>
                </a:solidFill>
              </a:rPr>
            </a:br>
            <a:r>
              <a:rPr kumimoji="0" lang="en-US" altLang="ja-JP" sz="1400" dirty="0">
                <a:solidFill>
                  <a:srgbClr val="7F7F7F"/>
                </a:solidFill>
              </a:rPr>
              <a:t> Fri 12,13,14 (19:20-22:10) (D301)</a:t>
            </a:r>
          </a:p>
        </p:txBody>
      </p:sp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291632"/>
            <a:ext cx="8784976" cy="2110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5000" b="1" dirty="0">
                <a:solidFill>
                  <a:srgbClr val="FF0000"/>
                </a:solidFill>
                <a:ea typeface="標楷體" pitchFamily="65" charset="-120"/>
              </a:rPr>
              <a:t> Python Pandas </a:t>
            </a:r>
            <a:r>
              <a:rPr lang="zh-TW" altLang="en-US" sz="5000" b="1" dirty="0">
                <a:solidFill>
                  <a:srgbClr val="FF0000"/>
                </a:solidFill>
                <a:ea typeface="標楷體" pitchFamily="65" charset="-120"/>
              </a:rPr>
              <a:t>量化投資分析 </a:t>
            </a:r>
            <a:br>
              <a:rPr lang="en-US" altLang="zh-TW" sz="5400" b="1" dirty="0">
                <a:solidFill>
                  <a:srgbClr val="FF0000"/>
                </a:solidFill>
                <a:ea typeface="標楷體" pitchFamily="65" charset="-120"/>
              </a:rPr>
            </a:br>
            <a:r>
              <a:rPr lang="en-US" altLang="zh-TW" sz="4800" b="1" dirty="0">
                <a:solidFill>
                  <a:srgbClr val="FF0000"/>
                </a:solidFill>
                <a:ea typeface="標楷體" pitchFamily="65" charset="-120"/>
              </a:rPr>
              <a:t>(Quantitative Investing </a:t>
            </a:r>
            <a:br>
              <a:rPr lang="en-US" altLang="zh-TW" sz="4800" b="1" dirty="0">
                <a:solidFill>
                  <a:srgbClr val="FF0000"/>
                </a:solidFill>
                <a:ea typeface="標楷體" pitchFamily="65" charset="-120"/>
              </a:rPr>
            </a:br>
            <a:r>
              <a:rPr lang="en-US" altLang="zh-TW" sz="4800" b="1" dirty="0">
                <a:solidFill>
                  <a:srgbClr val="FF0000"/>
                </a:solidFill>
                <a:ea typeface="標楷體" pitchFamily="65" charset="-120"/>
              </a:rPr>
              <a:t>with Pandas in Python)</a:t>
            </a:r>
          </a:p>
        </p:txBody>
      </p:sp>
      <p:sp>
        <p:nvSpPr>
          <p:cNvPr id="4102" name="副標題 2"/>
          <p:cNvSpPr txBox="1">
            <a:spLocks/>
          </p:cNvSpPr>
          <p:nvPr/>
        </p:nvSpPr>
        <p:spPr bwMode="auto">
          <a:xfrm>
            <a:off x="468313" y="4176713"/>
            <a:ext cx="82073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3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Dept. of Information Management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zh-TW" sz="2400" b="1" dirty="0" err="1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Tamkang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 University</a:t>
            </a:r>
            <a:endParaRPr kumimoji="0" lang="en-US" altLang="zh-TW" sz="24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hlinkClick r:id="rId6"/>
              </a:rPr>
              <a:t>淡江大學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</a:rPr>
              <a:t> 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pitchFamily="18" charset="0"/>
                <a:ea typeface="標楷體" pitchFamily="65" charset="-120"/>
                <a:hlinkClick r:id="rId7"/>
              </a:rPr>
              <a:t>資訊管理學系</a:t>
            </a:r>
            <a:endParaRPr kumimoji="0" lang="en-US" altLang="zh-TW" sz="24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http://mail. tku.edu.tw/</a:t>
            </a:r>
            <a:r>
              <a:rPr kumimoji="0" lang="en-US" altLang="zh-TW" sz="1200" b="1" dirty="0" err="1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myday</a:t>
            </a:r>
            <a:r>
              <a:rPr kumimoji="0" lang="en-US" altLang="zh-TW" sz="1200" b="1" dirty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endParaRPr kumimoji="0" lang="en-US" altLang="zh-TW" sz="1200" b="1" dirty="0">
              <a:solidFill>
                <a:srgbClr val="89898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2019-11-08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4103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21163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5" descr="C:\Users\myday\Downloads\TKU-logo-12c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979" y="60871"/>
            <a:ext cx="63341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文字方塊 14"/>
          <p:cNvSpPr txBox="1">
            <a:spLocks noChangeArrowheads="1"/>
          </p:cNvSpPr>
          <p:nvPr/>
        </p:nvSpPr>
        <p:spPr bwMode="auto">
          <a:xfrm>
            <a:off x="8100392" y="-1588"/>
            <a:ext cx="10245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600" b="1" dirty="0" err="1">
                <a:solidFill>
                  <a:srgbClr val="FF0000"/>
                </a:solidFill>
              </a:rPr>
              <a:t>Tamkang</a:t>
            </a:r>
            <a:r>
              <a:rPr kumimoji="0" lang="en-US" altLang="zh-TW" sz="1600" b="1" dirty="0">
                <a:solidFill>
                  <a:srgbClr val="FF0000"/>
                </a:solidFill>
              </a:rPr>
              <a:t> </a:t>
            </a:r>
            <a:br>
              <a:rPr kumimoji="0" lang="en-US" altLang="zh-TW" sz="1600" b="1" dirty="0">
                <a:solidFill>
                  <a:srgbClr val="FF0000"/>
                </a:solidFill>
              </a:rPr>
            </a:br>
            <a:r>
              <a:rPr kumimoji="0" lang="en-US" altLang="zh-TW" sz="1600" b="1" dirty="0">
                <a:solidFill>
                  <a:srgbClr val="FF0000"/>
                </a:solidFill>
              </a:rPr>
              <a:t>University</a:t>
            </a:r>
            <a:endParaRPr kumimoji="0" lang="zh-TW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4106" name="Picture 9" descr="qrcode.myday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8366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6" descr="C:\Users\myday\Downloads\TKU-title15cm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48680"/>
            <a:ext cx="895400" cy="23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3" y="0"/>
            <a:ext cx="8857557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(2017), "Python for Data Analysis: Data Wrangling with Pandas, </a:t>
            </a:r>
            <a:r>
              <a:rPr lang="en-US" sz="2400" dirty="0" err="1">
                <a:solidFill>
                  <a:schemeClr val="accent1"/>
                </a:solidFill>
              </a:rPr>
              <a:t>NumPy</a:t>
            </a:r>
            <a:r>
              <a:rPr lang="en-US" sz="2400" dirty="0">
                <a:solidFill>
                  <a:schemeClr val="accent1"/>
                </a:solidFill>
              </a:rPr>
              <a:t>, and </a:t>
            </a:r>
            <a:r>
              <a:rPr lang="en-US" sz="2400" dirty="0" err="1">
                <a:solidFill>
                  <a:schemeClr val="accent1"/>
                </a:solidFill>
              </a:rPr>
              <a:t>IPython</a:t>
            </a:r>
            <a:r>
              <a:rPr lang="en-US" sz="2400" dirty="0">
                <a:solidFill>
                  <a:schemeClr val="accent1"/>
                </a:solidFill>
              </a:rPr>
              <a:t>", 2nd Edition, O'Reilly Media.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0" y="692696"/>
            <a:ext cx="8468258" cy="59192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8887" y="653991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https://github.com/wesm/pydata-book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869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10433"/>
            <a:ext cx="7886735" cy="57149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92796" y="6581001"/>
            <a:ext cx="5958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https://github.com/wesm/pydata-book/blob/2nd-edition/ch04.ipynb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23" y="0"/>
            <a:ext cx="8857557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(2017), "Python for Data Analysis: Data Wrangling with Pandas, </a:t>
            </a:r>
            <a:r>
              <a:rPr lang="en-US" sz="2400" dirty="0" err="1">
                <a:solidFill>
                  <a:schemeClr val="accent1"/>
                </a:solidFill>
              </a:rPr>
              <a:t>NumPy</a:t>
            </a:r>
            <a:r>
              <a:rPr lang="en-US" sz="2400" dirty="0">
                <a:solidFill>
                  <a:schemeClr val="accent1"/>
                </a:solidFill>
              </a:rPr>
              <a:t>, and </a:t>
            </a:r>
            <a:r>
              <a:rPr lang="en-US" sz="2400" dirty="0" err="1">
                <a:solidFill>
                  <a:schemeClr val="accent1"/>
                </a:solidFill>
              </a:rPr>
              <a:t>IPython</a:t>
            </a:r>
            <a:r>
              <a:rPr lang="en-US" sz="2400" dirty="0">
                <a:solidFill>
                  <a:schemeClr val="accent1"/>
                </a:solidFill>
              </a:rPr>
              <a:t>", 2nd Edition,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874266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1592796" y="6581001"/>
            <a:ext cx="5958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https://github.com/wesm/pydata-book/blob/2nd-edition/ch05.ipynb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23" y="0"/>
            <a:ext cx="8857557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(2017), "Python for Data Analysis: Data Wrangling with Pandas, </a:t>
            </a:r>
            <a:r>
              <a:rPr lang="en-US" sz="2400" dirty="0" err="1">
                <a:solidFill>
                  <a:schemeClr val="accent1"/>
                </a:solidFill>
              </a:rPr>
              <a:t>NumPy</a:t>
            </a:r>
            <a:r>
              <a:rPr lang="en-US" sz="2400" dirty="0">
                <a:solidFill>
                  <a:schemeClr val="accent1"/>
                </a:solidFill>
              </a:rPr>
              <a:t>, and </a:t>
            </a:r>
            <a:r>
              <a:rPr lang="en-US" sz="2400" dirty="0" err="1">
                <a:solidFill>
                  <a:schemeClr val="accent1"/>
                </a:solidFill>
              </a:rPr>
              <a:t>IPython</a:t>
            </a:r>
            <a:r>
              <a:rPr lang="en-US" sz="2400" dirty="0">
                <a:solidFill>
                  <a:schemeClr val="accent1"/>
                </a:solidFill>
              </a:rPr>
              <a:t>", 2nd Edition, O'Reilly Media.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F7A0B6-9C96-6B4D-8C5A-9FE0C385A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75" y="825838"/>
            <a:ext cx="8894121" cy="569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11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1" y="0"/>
            <a:ext cx="8964488" cy="1557338"/>
          </a:xfrm>
        </p:spPr>
        <p:txBody>
          <a:bodyPr/>
          <a:lstStyle/>
          <a:p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Yves </a:t>
            </a:r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Hilpisch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(2018),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</a:rPr>
              <a:t>Python for Finance: Mastering Data-Driven Finance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2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O'Reilly</a:t>
            </a:r>
            <a:endParaRPr lang="zh-TW" altLang="en-US" sz="26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4579" name="矩形 4"/>
          <p:cNvSpPr>
            <a:spLocks noChangeArrowheads="1"/>
          </p:cNvSpPr>
          <p:nvPr/>
        </p:nvSpPr>
        <p:spPr bwMode="auto">
          <a:xfrm>
            <a:off x="2124075" y="6611938"/>
            <a:ext cx="53038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https://www.amazon.com/Python-Finance-Mastering-Data-Driven/dp/1492024333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9741C4-AA1B-B84D-84D2-0FA93F2A1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51" y="1556792"/>
            <a:ext cx="3554105" cy="46577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DFCE36-1C4A-5646-A2A2-E021192D1322}"/>
              </a:ext>
            </a:extLst>
          </p:cNvPr>
          <p:cNvSpPr/>
          <p:nvPr/>
        </p:nvSpPr>
        <p:spPr>
          <a:xfrm>
            <a:off x="2881468" y="6236925"/>
            <a:ext cx="3789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https://github.com/yhilpisch/py4fi2nd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06501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791293" y="6599072"/>
            <a:ext cx="73448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https://github.com/yhilpisch/py4fi2nd/tree/master/code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23" y="0"/>
            <a:ext cx="8857557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Yves </a:t>
            </a:r>
            <a:r>
              <a:rPr lang="en-US" sz="2400" dirty="0" err="1">
                <a:solidFill>
                  <a:schemeClr val="accent1"/>
                </a:solidFill>
              </a:rPr>
              <a:t>Hilpisch</a:t>
            </a:r>
            <a:r>
              <a:rPr lang="en-US" sz="2400" dirty="0">
                <a:solidFill>
                  <a:schemeClr val="accent1"/>
                </a:solidFill>
              </a:rPr>
              <a:t> (2018), “Python for Finance: Mastering Data-Driven Finance”, O'Reilly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E46867-22CB-DD4F-A845-6BED6DC98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244"/>
            <a:ext cx="9144000" cy="594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27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791293" y="6599072"/>
            <a:ext cx="73448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https://github.com/yhilpisch/py4fi2nd/blob/master/code/ch08/08_financial_time_series.ipynb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23" y="0"/>
            <a:ext cx="8857557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Yves </a:t>
            </a:r>
            <a:r>
              <a:rPr lang="en-US" sz="2400" dirty="0" err="1">
                <a:solidFill>
                  <a:schemeClr val="accent1"/>
                </a:solidFill>
              </a:rPr>
              <a:t>Hilpisch</a:t>
            </a:r>
            <a:r>
              <a:rPr lang="en-US" sz="2400" dirty="0">
                <a:solidFill>
                  <a:schemeClr val="accent1"/>
                </a:solidFill>
              </a:rPr>
              <a:t> (2018), “Python for Finance: Mastering Data-Driven Finance”, O'Reilly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2C699-AD0B-4841-ABA2-BBC8FECD4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26" y="809724"/>
            <a:ext cx="8489348" cy="574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20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337897"/>
            <a:ext cx="8229600" cy="5417219"/>
          </a:xfrm>
        </p:spPr>
        <p:txBody>
          <a:bodyPr/>
          <a:lstStyle/>
          <a:p>
            <a:r>
              <a:rPr lang="en-US" sz="12000" dirty="0">
                <a:solidFill>
                  <a:srgbClr val="FF0000"/>
                </a:solidFill>
              </a:rPr>
              <a:t>Python Pandas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872" y="64095"/>
            <a:ext cx="6114256" cy="127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89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B8B78E5-AA2B-3848-8C6C-495E6544E2E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765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en-US" sz="8000">
                <a:solidFill>
                  <a:schemeClr val="accent1"/>
                </a:solidFill>
                <a:latin typeface="Calibri" charset="0"/>
                <a:ea typeface="標楷體" charset="-120"/>
              </a:rPr>
              <a:t>pandas</a:t>
            </a: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3132138" y="6488113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http://pandas.pydata.org/</a:t>
            </a:r>
            <a:endParaRPr lang="en-US" alt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67" y="940102"/>
            <a:ext cx="7184065" cy="56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71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6330950"/>
          </a:xfrm>
        </p:spPr>
        <p:txBody>
          <a:bodyPr/>
          <a:lstStyle/>
          <a:p>
            <a:r>
              <a:rPr lang="en-US" altLang="en-US" sz="1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pandas</a:t>
            </a:r>
            <a:br>
              <a:rPr lang="en-US" altLang="en-US" sz="14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Python Data Analysis Library</a:t>
            </a:r>
            <a:br>
              <a:rPr lang="en-US" alt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providing high-performance, easy-to-use </a:t>
            </a:r>
            <a:b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data structures and data analysis tools </a:t>
            </a:r>
            <a:br>
              <a:rPr lang="en-US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for the Python programming language.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4D93CC-45B2-7F41-B034-2E622F6BA5C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36938" y="6583363"/>
            <a:ext cx="24606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645171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96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pandas Ecosystem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6673"/>
            <a:ext cx="3970784" cy="5102225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hlinkClick r:id="rId2"/>
              </a:rPr>
              <a:t>Statistics and Machine Learning</a:t>
            </a:r>
            <a:endParaRPr lang="en-US" sz="2000" dirty="0"/>
          </a:p>
          <a:p>
            <a:pPr lvl="1"/>
            <a:r>
              <a:rPr lang="en-US" sz="2000" dirty="0">
                <a:hlinkClick r:id="rId3"/>
              </a:rPr>
              <a:t>Statsmodels</a:t>
            </a:r>
            <a:endParaRPr lang="en-US" sz="2000" dirty="0"/>
          </a:p>
          <a:p>
            <a:pPr lvl="1"/>
            <a:r>
              <a:rPr lang="en-US" sz="2000" dirty="0">
                <a:hlinkClick r:id="rId4"/>
              </a:rPr>
              <a:t>sklearn-pandas</a:t>
            </a:r>
            <a:endParaRPr lang="en-US" sz="2000" dirty="0"/>
          </a:p>
          <a:p>
            <a:r>
              <a:rPr lang="en-US" sz="2000" dirty="0">
                <a:hlinkClick r:id="rId5"/>
              </a:rPr>
              <a:t>Visualization</a:t>
            </a:r>
            <a:endParaRPr lang="en-US" sz="2000" dirty="0"/>
          </a:p>
          <a:p>
            <a:pPr lvl="1"/>
            <a:r>
              <a:rPr lang="en-US" sz="2000" dirty="0">
                <a:hlinkClick r:id="rId6"/>
              </a:rPr>
              <a:t>Bokeh</a:t>
            </a:r>
            <a:endParaRPr lang="en-US" sz="2000" dirty="0"/>
          </a:p>
          <a:p>
            <a:pPr lvl="1"/>
            <a:r>
              <a:rPr lang="en-US" sz="2000" dirty="0">
                <a:hlinkClick r:id="rId7"/>
              </a:rPr>
              <a:t>yhat/ggplot</a:t>
            </a:r>
            <a:endParaRPr lang="en-US" sz="2000" dirty="0"/>
          </a:p>
          <a:p>
            <a:pPr lvl="1"/>
            <a:r>
              <a:rPr lang="en-US" sz="2000" dirty="0">
                <a:hlinkClick r:id="rId8"/>
              </a:rPr>
              <a:t>Seaborn</a:t>
            </a:r>
            <a:endParaRPr lang="en-US" sz="2000" dirty="0"/>
          </a:p>
          <a:p>
            <a:pPr lvl="1"/>
            <a:r>
              <a:rPr lang="en-US" sz="2000" dirty="0">
                <a:hlinkClick r:id="rId9"/>
              </a:rPr>
              <a:t>Vincent</a:t>
            </a:r>
            <a:endParaRPr lang="en-US" sz="2000" dirty="0"/>
          </a:p>
          <a:p>
            <a:pPr lvl="1"/>
            <a:r>
              <a:rPr lang="en-US" sz="2000" dirty="0">
                <a:hlinkClick r:id="rId10"/>
              </a:rPr>
              <a:t>IPython Vega</a:t>
            </a:r>
            <a:endParaRPr lang="en-US" sz="2000" dirty="0"/>
          </a:p>
          <a:p>
            <a:pPr lvl="1"/>
            <a:r>
              <a:rPr lang="en-US" sz="2000" dirty="0">
                <a:hlinkClick r:id="rId11"/>
              </a:rPr>
              <a:t>Plotly</a:t>
            </a:r>
            <a:endParaRPr lang="en-US" sz="2000" dirty="0"/>
          </a:p>
          <a:p>
            <a:pPr lvl="1"/>
            <a:r>
              <a:rPr lang="en-US" sz="2000" dirty="0">
                <a:hlinkClick r:id="rId12"/>
              </a:rPr>
              <a:t>Pandas-Qt</a:t>
            </a:r>
            <a:endParaRPr lang="en-US" sz="2000" dirty="0"/>
          </a:p>
          <a:p>
            <a:r>
              <a:rPr lang="en-US" sz="2000" dirty="0">
                <a:hlinkClick r:id="rId13"/>
              </a:rPr>
              <a:t>IDE</a:t>
            </a:r>
            <a:endParaRPr lang="en-US" sz="2000" dirty="0"/>
          </a:p>
          <a:p>
            <a:pPr lvl="1"/>
            <a:r>
              <a:rPr lang="en-US" sz="2000" dirty="0">
                <a:hlinkClick r:id="rId14"/>
              </a:rPr>
              <a:t>IPython</a:t>
            </a:r>
            <a:endParaRPr lang="en-US" sz="2000" dirty="0"/>
          </a:p>
          <a:p>
            <a:pPr lvl="1"/>
            <a:r>
              <a:rPr lang="en-US" sz="2000" dirty="0">
                <a:hlinkClick r:id="rId15"/>
              </a:rPr>
              <a:t>quantopian/qgrid</a:t>
            </a:r>
            <a:endParaRPr lang="en-US" sz="2000" dirty="0"/>
          </a:p>
          <a:p>
            <a:pPr lvl="1"/>
            <a:r>
              <a:rPr lang="en-US" sz="2000" dirty="0">
                <a:hlinkClick r:id="rId16"/>
              </a:rPr>
              <a:t>Spyder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160462" y="6611779"/>
            <a:ext cx="68230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pandas.pydata.org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/pandas-docs/stable/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index.html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788024" y="946673"/>
            <a:ext cx="4129507" cy="566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sz="2200" dirty="0">
                <a:hlinkClick r:id="rId17"/>
              </a:rPr>
              <a:t>API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18"/>
              </a:rPr>
              <a:t>pandas-datareader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19"/>
              </a:rPr>
              <a:t>quandl/Python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20"/>
              </a:rPr>
              <a:t>pydatastream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21"/>
              </a:rPr>
              <a:t>pandaSDMX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22"/>
              </a:rPr>
              <a:t>fredapi</a:t>
            </a:r>
            <a:endParaRPr kumimoji="0" lang="en-US" sz="2200" dirty="0"/>
          </a:p>
          <a:p>
            <a:r>
              <a:rPr kumimoji="0" lang="en-US" sz="2200" dirty="0">
                <a:hlinkClick r:id="rId23"/>
              </a:rPr>
              <a:t>Domain Specific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24"/>
              </a:rPr>
              <a:t>Geopandas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25"/>
              </a:rPr>
              <a:t>xarray</a:t>
            </a:r>
            <a:endParaRPr kumimoji="0" lang="en-US" sz="2200" dirty="0"/>
          </a:p>
          <a:p>
            <a:r>
              <a:rPr kumimoji="0" lang="en-US" sz="2200" dirty="0">
                <a:hlinkClick r:id="rId26"/>
              </a:rPr>
              <a:t>Out-of-core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27"/>
              </a:rPr>
              <a:t>Dask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28"/>
              </a:rPr>
              <a:t>Blaze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29"/>
              </a:rPr>
              <a:t>Odo</a:t>
            </a:r>
            <a:endParaRPr kumimoji="0" lang="en-US" sz="2200" dirty="0"/>
          </a:p>
          <a:p>
            <a:endParaRPr kumimoji="0" lang="en-US" sz="2200" dirty="0"/>
          </a:p>
        </p:txBody>
      </p:sp>
    </p:spTree>
    <p:extLst>
      <p:ext uri="{BB962C8B-B14F-4D97-AF65-F5344CB8AC3E}">
        <p14:creationId xmlns:p14="http://schemas.microsoft.com/office/powerpoint/2010/main" val="2750108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1   2019/09/13   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中秋節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(Mid-Autumn Festival) 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放假一天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(Day off)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2   2019/09/20   </a:t>
            </a:r>
            <a:r>
              <a:rPr lang="zh-TW" altLang="en-US" sz="2400" dirty="0">
                <a:latin typeface="Calibri" charset="0"/>
                <a:ea typeface="標楷體" charset="-120"/>
              </a:rPr>
              <a:t>人工智慧財務金融應用課程介紹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(Course Orientation for AI in Financial Application)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3   2019/09/27   </a:t>
            </a:r>
            <a:r>
              <a:rPr lang="zh-TW" altLang="en-US" sz="2400" dirty="0">
                <a:latin typeface="Calibri" charset="0"/>
                <a:ea typeface="標楷體" charset="-120"/>
              </a:rPr>
              <a:t>人工智慧投資分析與機器人理財顧問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</a:t>
            </a:r>
            <a:r>
              <a:rPr lang="en-US" altLang="zh-TW" sz="1900" dirty="0">
                <a:latin typeface="Calibri" charset="0"/>
                <a:ea typeface="標楷體" charset="-120"/>
              </a:rPr>
              <a:t>(Artificial Intelligence for Investment Analysis and </a:t>
            </a:r>
            <a:r>
              <a:rPr lang="en-US" altLang="zh-TW" sz="1900" dirty="0" err="1">
                <a:latin typeface="Calibri" charset="0"/>
                <a:ea typeface="標楷體" charset="-120"/>
              </a:rPr>
              <a:t>Robo</a:t>
            </a:r>
            <a:r>
              <a:rPr lang="en-US" altLang="zh-TW" sz="1900" dirty="0">
                <a:latin typeface="Calibri" charset="0"/>
                <a:ea typeface="標楷體" charset="-120"/>
              </a:rPr>
              <a:t>-Advisors)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4   2019/10/04   </a:t>
            </a:r>
            <a:r>
              <a:rPr lang="zh-TW" altLang="en-US" sz="2400" dirty="0">
                <a:latin typeface="Calibri" charset="0"/>
                <a:ea typeface="標楷體" charset="-120"/>
              </a:rPr>
              <a:t>金融科技對話式商務與智慧型交談機器人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</a:t>
            </a:r>
            <a:r>
              <a:rPr lang="en-US" altLang="zh-TW" sz="2000" dirty="0">
                <a:latin typeface="Calibri" charset="0"/>
                <a:ea typeface="標楷體" charset="-120"/>
              </a:rPr>
              <a:t>(Conversational Commerce and Intelligent Chatbots for Fintech)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5   2019/10/11   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國慶日補假 </a:t>
            </a:r>
            <a:r>
              <a:rPr lang="en-US" altLang="zh-TW" sz="20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(Bridge Holiday for National Day, Extra Day Off)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6   2019/10/18   </a:t>
            </a:r>
            <a:r>
              <a:rPr lang="zh-TW" altLang="en-US" sz="2400" dirty="0">
                <a:latin typeface="Calibri" charset="0"/>
                <a:ea typeface="標楷體" charset="-120"/>
              </a:rPr>
              <a:t>財務金融事件研究法 </a:t>
            </a:r>
            <a:r>
              <a:rPr lang="en-US" altLang="zh-TW" sz="2400" dirty="0">
                <a:latin typeface="Calibri" charset="0"/>
                <a:ea typeface="標楷體" charset="-120"/>
              </a:rPr>
              <a:t>(Event Studies in Finance)</a:t>
            </a:r>
            <a:endParaRPr lang="en-US" altLang="zh-TW" sz="2000" dirty="0">
              <a:latin typeface="Calibri" charset="0"/>
              <a:ea typeface="標楷體" charset="-120"/>
            </a:endParaRP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891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2E1B1-12F6-3D43-BC45-95F58AF8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pandas-</a:t>
            </a:r>
            <a:r>
              <a:rPr lang="en-US" dirty="0" err="1">
                <a:solidFill>
                  <a:schemeClr val="accent1"/>
                </a:solidFill>
              </a:rPr>
              <a:t>datareader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A987-A831-8B4D-985C-C9CF1DF9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A01D8B-EF9B-5F4D-9DAE-71A178D13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4" y="1184832"/>
            <a:ext cx="8820472" cy="52685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290C3B-DA13-5F46-95A7-E97F16CEE20A}"/>
              </a:ext>
            </a:extLst>
          </p:cNvPr>
          <p:cNvSpPr/>
          <p:nvPr/>
        </p:nvSpPr>
        <p:spPr>
          <a:xfrm>
            <a:off x="1556792" y="6485132"/>
            <a:ext cx="6030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https://pandas-datareader.readthedocs.io/en/latest/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696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2E1B1-12F6-3D43-BC45-95F58AF8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Quandl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A987-A831-8B4D-985C-C9CF1DF9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BF952-9DEA-0543-A799-99313591B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68760"/>
            <a:ext cx="8686800" cy="48781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3EC0DED-6097-EC40-8CE1-1A31FE491F1A}"/>
              </a:ext>
            </a:extLst>
          </p:cNvPr>
          <p:cNvSpPr/>
          <p:nvPr/>
        </p:nvSpPr>
        <p:spPr>
          <a:xfrm>
            <a:off x="2607327" y="6457683"/>
            <a:ext cx="3929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https://www.quandl.com/tools/python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041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2E1B1-12F6-3D43-BC45-95F58AF8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PyDatastream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A987-A831-8B4D-985C-C9CF1DF9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19422-48E1-6048-9106-29B5B09BC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8244408" cy="41395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068E06-E162-7649-8A78-DB080A600397}"/>
              </a:ext>
            </a:extLst>
          </p:cNvPr>
          <p:cNvSpPr/>
          <p:nvPr/>
        </p:nvSpPr>
        <p:spPr>
          <a:xfrm>
            <a:off x="2452105" y="6444063"/>
            <a:ext cx="42545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https://pypi.org/project/PyDatastream/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971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2E1B1-12F6-3D43-BC45-95F58AF8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pandasSDMX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A987-A831-8B4D-985C-C9CF1DF9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43B5F3-63CD-E146-96F0-9CE48CD78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24" y="1196752"/>
            <a:ext cx="7283152" cy="50834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35645A-52A3-6F4D-AF81-C705CB6BA96A}"/>
              </a:ext>
            </a:extLst>
          </p:cNvPr>
          <p:cNvSpPr/>
          <p:nvPr/>
        </p:nvSpPr>
        <p:spPr>
          <a:xfrm>
            <a:off x="1988840" y="6488230"/>
            <a:ext cx="5166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https://pandasdmx.readthedocs.io/en/latest/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403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2E1B1-12F6-3D43-BC45-95F58AF87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Fred API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A987-A831-8B4D-985C-C9CF1DF9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EBF3B0-3B8E-844A-BAA4-C450084C4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0" y="1415466"/>
            <a:ext cx="8532440" cy="49039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FD1B9D-9A99-9941-9B55-6F502257A2FD}"/>
              </a:ext>
            </a:extLst>
          </p:cNvPr>
          <p:cNvSpPr/>
          <p:nvPr/>
        </p:nvSpPr>
        <p:spPr>
          <a:xfrm>
            <a:off x="1844824" y="6453336"/>
            <a:ext cx="5454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https://research.stlouisfed.org/docs/api/fred/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962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34925" y="203200"/>
            <a:ext cx="9037638" cy="488950"/>
          </a:xfrm>
        </p:spPr>
        <p:txBody>
          <a:bodyPr>
            <a:normAutofit fontScale="90000"/>
          </a:bodyPr>
          <a:lstStyle/>
          <a:p>
            <a:r>
              <a:rPr lang="en-US" altLang="en-US" sz="3600">
                <a:solidFill>
                  <a:schemeClr val="accent1"/>
                </a:solidFill>
                <a:latin typeface="Calibri" charset="0"/>
                <a:ea typeface="標楷體" charset="-120"/>
              </a:rPr>
              <a:t>pandas: powerful Python data analysis toolkit</a:t>
            </a:r>
          </a:p>
        </p:txBody>
      </p:sp>
      <p:sp>
        <p:nvSpPr>
          <p:cNvPr id="296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FDE6C6E-B639-B745-9254-8C409F75B32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1476375" y="6491288"/>
            <a:ext cx="5886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 dirty="0">
                <a:hlinkClick r:id="rId2"/>
              </a:rPr>
              <a:t>http://pandas.pydata.org/pandas-docs/stable/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2" y="756019"/>
            <a:ext cx="8502904" cy="58054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1556792"/>
            <a:ext cx="2979537" cy="6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664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0200"/>
            <a:ext cx="8435280" cy="49196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3000" dirty="0">
                <a:solidFill>
                  <a:srgbClr val="FF0000"/>
                </a:solidFill>
              </a:rPr>
              <a:t>Tabular data </a:t>
            </a:r>
            <a:r>
              <a:rPr lang="en-US" sz="3000" dirty="0"/>
              <a:t>with </a:t>
            </a:r>
            <a:br>
              <a:rPr lang="en-US" sz="3000" dirty="0"/>
            </a:br>
            <a:r>
              <a:rPr lang="en-US" sz="3000" dirty="0">
                <a:solidFill>
                  <a:srgbClr val="FF0000"/>
                </a:solidFill>
              </a:rPr>
              <a:t>heterogeneously-typed columns</a:t>
            </a:r>
            <a:r>
              <a:rPr lang="en-US" sz="3000" dirty="0"/>
              <a:t>, </a:t>
            </a:r>
            <a:br>
              <a:rPr lang="en-US" sz="3000" dirty="0"/>
            </a:br>
            <a:r>
              <a:rPr lang="en-US" sz="3000" dirty="0"/>
              <a:t>as in an </a:t>
            </a:r>
            <a:r>
              <a:rPr lang="en-US" sz="3000" dirty="0">
                <a:solidFill>
                  <a:srgbClr val="FF0000"/>
                </a:solidFill>
              </a:rPr>
              <a:t>SQL table</a:t>
            </a:r>
            <a:r>
              <a:rPr lang="en-US" sz="3000" dirty="0"/>
              <a:t> or </a:t>
            </a:r>
            <a:r>
              <a:rPr lang="en-US" sz="3000" dirty="0">
                <a:solidFill>
                  <a:srgbClr val="FF0000"/>
                </a:solidFill>
              </a:rPr>
              <a:t>Excel spreadsheet</a:t>
            </a:r>
          </a:p>
          <a:p>
            <a:pPr>
              <a:defRPr/>
            </a:pPr>
            <a:r>
              <a:rPr lang="en-US" sz="3000" dirty="0"/>
              <a:t>Ordered and unordered (not necessarily fixed-frequency) </a:t>
            </a:r>
            <a:r>
              <a:rPr lang="en-US" sz="3000" dirty="0">
                <a:solidFill>
                  <a:srgbClr val="FF0000"/>
                </a:solidFill>
              </a:rPr>
              <a:t>time series data</a:t>
            </a:r>
            <a:r>
              <a:rPr lang="en-US" sz="3000" dirty="0"/>
              <a:t>.</a:t>
            </a:r>
          </a:p>
          <a:p>
            <a:pPr>
              <a:defRPr/>
            </a:pPr>
            <a:r>
              <a:rPr lang="en-US" sz="3000" dirty="0">
                <a:solidFill>
                  <a:srgbClr val="FF0000"/>
                </a:solidFill>
              </a:rPr>
              <a:t>Arbitrary matrix data </a:t>
            </a:r>
            <a:r>
              <a:rPr lang="en-US" sz="3000" dirty="0"/>
              <a:t>(homogeneously typed or heterogeneous) </a:t>
            </a:r>
            <a:r>
              <a:rPr lang="en-US" sz="3000" dirty="0">
                <a:solidFill>
                  <a:srgbClr val="FF0000"/>
                </a:solidFill>
              </a:rPr>
              <a:t>with row and column labels</a:t>
            </a:r>
          </a:p>
          <a:p>
            <a:pPr>
              <a:defRPr/>
            </a:pPr>
            <a:r>
              <a:rPr lang="en-US" sz="3000" dirty="0"/>
              <a:t>Any other form of observational / statistical data sets. The data actually need not be labeled at all to be placed into a pandas data structure</a:t>
            </a:r>
          </a:p>
          <a:p>
            <a:pPr marL="0" indent="0">
              <a:buFont typeface="Arial" charset="0"/>
              <a:buNone/>
              <a:defRPr/>
            </a:pPr>
            <a:endParaRPr lang="en-US" sz="3000" dirty="0"/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B7EBE4A-0642-D94A-98D5-6F77E04EABF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34925" y="115888"/>
            <a:ext cx="9037638" cy="1296987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pandas: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powerful Python data analysis toolkit</a:t>
            </a:r>
          </a:p>
        </p:txBody>
      </p:sp>
      <p:sp>
        <p:nvSpPr>
          <p:cNvPr id="7" name="Rectangle 6"/>
          <p:cNvSpPr/>
          <p:nvPr/>
        </p:nvSpPr>
        <p:spPr>
          <a:xfrm>
            <a:off x="1727200" y="6608763"/>
            <a:ext cx="56896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/pandas-docs/stable/</a:t>
            </a:r>
          </a:p>
        </p:txBody>
      </p:sp>
    </p:spTree>
    <p:extLst>
      <p:ext uri="{BB962C8B-B14F-4D97-AF65-F5344CB8AC3E}">
        <p14:creationId xmlns:p14="http://schemas.microsoft.com/office/powerpoint/2010/main" val="647787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584325"/>
          </a:xfrm>
        </p:spPr>
        <p:txBody>
          <a:bodyPr>
            <a:normAutofit fontScale="90000"/>
          </a:bodyPr>
          <a:lstStyle/>
          <a:p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Series </a:t>
            </a:r>
            <a:b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DataFrame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457200" y="1700213"/>
            <a:ext cx="8435975" cy="4824412"/>
          </a:xfrm>
        </p:spPr>
        <p:txBody>
          <a:bodyPr/>
          <a:lstStyle/>
          <a:p>
            <a:r>
              <a:rPr lang="en-US" altLang="en-US" sz="4000" dirty="0">
                <a:latin typeface="Calibri" charset="0"/>
                <a:ea typeface="標楷體" charset="-120"/>
              </a:rPr>
              <a:t>Primary data structures of pandas</a:t>
            </a:r>
          </a:p>
          <a:p>
            <a:pPr lvl="1"/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Series (1-dimensional)</a:t>
            </a:r>
            <a:r>
              <a:rPr lang="en-US" altLang="en-US" sz="3600" dirty="0">
                <a:latin typeface="Calibri" charset="0"/>
                <a:ea typeface="標楷體" charset="-120"/>
              </a:rPr>
              <a:t> </a:t>
            </a:r>
          </a:p>
          <a:p>
            <a:pPr lvl="1"/>
            <a:r>
              <a:rPr lang="en-US" altLang="en-US" sz="36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DataFrame</a:t>
            </a:r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(2-dimensional)</a:t>
            </a:r>
            <a:r>
              <a:rPr lang="en-US" altLang="en-US" sz="3600" dirty="0">
                <a:latin typeface="Calibri" charset="0"/>
                <a:ea typeface="標楷體" charset="-120"/>
              </a:rPr>
              <a:t> </a:t>
            </a:r>
          </a:p>
          <a:p>
            <a:r>
              <a:rPr lang="en-US" altLang="en-US" sz="4000" dirty="0">
                <a:latin typeface="Calibri" charset="0"/>
                <a:ea typeface="標楷體" charset="-120"/>
              </a:rPr>
              <a:t>Handle the vast majority of typical use cases in </a:t>
            </a:r>
            <a:r>
              <a:rPr lang="en-US" altLang="en-US" sz="4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finance</a:t>
            </a:r>
            <a:r>
              <a:rPr lang="en-US" altLang="en-US" sz="4000" dirty="0">
                <a:latin typeface="Calibri" charset="0"/>
                <a:ea typeface="標楷體" charset="-120"/>
              </a:rPr>
              <a:t>, statistics, social science, and many areas of engineering. 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A5EEE5-9A0C-C042-A74A-DD7746D05DE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27200" y="6608763"/>
            <a:ext cx="56896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/pandas-docs/stable/</a:t>
            </a:r>
          </a:p>
        </p:txBody>
      </p:sp>
    </p:spTree>
    <p:extLst>
      <p:ext uri="{BB962C8B-B14F-4D97-AF65-F5344CB8AC3E}">
        <p14:creationId xmlns:p14="http://schemas.microsoft.com/office/powerpoint/2010/main" val="3282029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pandas DataFrame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513" cy="4708525"/>
          </a:xfrm>
        </p:spPr>
        <p:txBody>
          <a:bodyPr/>
          <a:lstStyle/>
          <a:p>
            <a:r>
              <a:rPr lang="en-US" altLang="en-US" sz="4000">
                <a:solidFill>
                  <a:srgbClr val="FF0000"/>
                </a:solidFill>
                <a:latin typeface="Calibri" charset="0"/>
                <a:ea typeface="標楷體" charset="-120"/>
              </a:rPr>
              <a:t>DataFrame</a:t>
            </a:r>
            <a:r>
              <a:rPr lang="en-US" altLang="en-US" sz="4000">
                <a:latin typeface="Calibri" charset="0"/>
                <a:ea typeface="標楷體" charset="-120"/>
              </a:rPr>
              <a:t> provides everything that R’s data.frame provides and much more. </a:t>
            </a:r>
          </a:p>
          <a:p>
            <a:r>
              <a:rPr lang="en-US" altLang="en-US" sz="4000">
                <a:latin typeface="Calibri" charset="0"/>
                <a:ea typeface="標楷體" charset="-120"/>
              </a:rPr>
              <a:t>pandas is built on top of </a:t>
            </a:r>
            <a:r>
              <a:rPr lang="en-US" altLang="en-US" sz="4000">
                <a:solidFill>
                  <a:srgbClr val="FF0000"/>
                </a:solidFill>
                <a:latin typeface="Calibri" charset="0"/>
                <a:ea typeface="標楷體" charset="-120"/>
              </a:rPr>
              <a:t>NumPy </a:t>
            </a:r>
            <a:r>
              <a:rPr lang="en-US" altLang="en-US" sz="4000">
                <a:latin typeface="Calibri" charset="0"/>
                <a:ea typeface="標楷體" charset="-120"/>
              </a:rPr>
              <a:t>and is intended to integrate well within a scientific computing environment with many other 3rd party libraries.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FD62953-D7A0-5A4E-9FF8-F89E96B4EB4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204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22872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pandas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Comparison with SAS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68313" y="1773238"/>
          <a:ext cx="8229600" cy="4206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146">
                <a:tc>
                  <a:txBody>
                    <a:bodyPr/>
                    <a:lstStyle/>
                    <a:p>
                      <a:r>
                        <a:rPr lang="en-US" sz="4000" dirty="0"/>
                        <a:t>pandas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SAS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146">
                <a:tc>
                  <a:txBody>
                    <a:bodyPr/>
                    <a:lstStyle/>
                    <a:p>
                      <a:r>
                        <a:rPr lang="en-US" sz="4000" dirty="0" err="1"/>
                        <a:t>DataFrame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data set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146">
                <a:tc>
                  <a:txBody>
                    <a:bodyPr/>
                    <a:lstStyle/>
                    <a:p>
                      <a:r>
                        <a:rPr lang="en-US" sz="4000" dirty="0"/>
                        <a:t>column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variable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146">
                <a:tc>
                  <a:txBody>
                    <a:bodyPr/>
                    <a:lstStyle/>
                    <a:p>
                      <a:r>
                        <a:rPr lang="en-US" sz="4000" dirty="0"/>
                        <a:t>row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observation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146">
                <a:tc>
                  <a:txBody>
                    <a:bodyPr/>
                    <a:lstStyle/>
                    <a:p>
                      <a:r>
                        <a:rPr lang="en-US" sz="4000" dirty="0" err="1"/>
                        <a:t>groupby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BY-group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146">
                <a:tc>
                  <a:txBody>
                    <a:bodyPr/>
                    <a:lstStyle/>
                    <a:p>
                      <a:r>
                        <a:rPr lang="en-US" sz="4000" dirty="0" err="1"/>
                        <a:t>NaN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.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8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AB14394-A8F1-3941-B143-714DB529B0F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3818" name="Rectangle 5"/>
          <p:cNvSpPr>
            <a:spLocks noChangeArrowheads="1"/>
          </p:cNvSpPr>
          <p:nvPr/>
        </p:nvSpPr>
        <p:spPr bwMode="auto">
          <a:xfrm>
            <a:off x="1727200" y="6597650"/>
            <a:ext cx="5689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http://pandas.pydata.org/pandas-docs/stable/comparison_with_sas.html</a:t>
            </a:r>
          </a:p>
        </p:txBody>
      </p:sp>
    </p:spTree>
    <p:extLst>
      <p:ext uri="{BB962C8B-B14F-4D97-AF65-F5344CB8AC3E}">
        <p14:creationId xmlns:p14="http://schemas.microsoft.com/office/powerpoint/2010/main" val="1635787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73246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7   2019/10/25 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人工智慧財務金融應用個案研究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(Case Study on AI in Financial Application I)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8   2019/11/01   Python AI</a:t>
            </a:r>
            <a:r>
              <a:rPr lang="zh-TW" altLang="en-US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智慧金融分析基礎 </a:t>
            </a:r>
            <a:b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                        </a:t>
            </a:r>
            <a:r>
              <a:rPr lang="en-US" altLang="zh-TW" sz="2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(Foundations of AI in Finance Big Data Analytics with Python)</a:t>
            </a:r>
          </a:p>
          <a:p>
            <a:pPr>
              <a:buNone/>
            </a:pP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9   2019/11/08   Python Pandas </a:t>
            </a:r>
            <a:r>
              <a:rPr lang="zh-TW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量化投資分析 </a:t>
            </a:r>
            <a:b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                        (Quantitative Investing with Pandas in Python)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10   2019/11/15   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期中報告 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(Midterm Project Report)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11   2019/11/22   Python </a:t>
            </a:r>
            <a:r>
              <a:rPr lang="en-US" altLang="zh-TW" sz="24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Scikit</a:t>
            </a: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-Learn </a:t>
            </a:r>
            <a:r>
              <a:rPr lang="zh-TW" altLang="en-US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機器學習財務金融應用</a:t>
            </a:r>
            <a:b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                         </a:t>
            </a:r>
            <a:r>
              <a:rPr lang="zh-TW" altLang="en-US" sz="2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(Machine Learning in Finance Application with </a:t>
            </a:r>
            <a:r>
              <a:rPr lang="en-US" altLang="zh-TW" sz="18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Scikit</a:t>
            </a:r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-Learn In Python)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標楷體" charset="-120"/>
              </a:rPr>
              <a:t>12   2019/11/29   TensorFlow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標楷體" charset="-120"/>
              </a:rPr>
              <a:t>深度學習財務金融應用</a:t>
            </a: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標楷體" charset="-120"/>
              </a:rPr>
              <a:t>I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 </a:t>
            </a:r>
            <a:r>
              <a:rPr lang="en-US" altLang="zh-TW" sz="21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標楷體" charset="-120"/>
              </a:rPr>
              <a:t>(Deep Learning for Finance Application with TensorFlow I)</a:t>
            </a: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147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9401"/>
            <a:ext cx="8229600" cy="77809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Python Pandas Cheat 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7720978" cy="59644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18048" y="6669544"/>
            <a:ext cx="5328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https://github.com/pandas-dev/pandas/blob/master/doc/cheatsheet/Pandas_Cheat_Sheet.pdf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5766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1"/>
            <a:ext cx="8229600" cy="9626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Creating </a:t>
            </a:r>
            <a:r>
              <a:rPr lang="en-US" dirty="0" err="1">
                <a:solidFill>
                  <a:schemeClr val="accent1"/>
                </a:solidFill>
              </a:rPr>
              <a:t>pd.DataFrame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611560" y="1437719"/>
          <a:ext cx="3610744" cy="2151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2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4726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7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7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0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31</a:t>
            </a:fld>
            <a:endParaRPr lang="zh-TW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419815"/>
            <a:ext cx="4698624" cy="293532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11559" y="4450080"/>
            <a:ext cx="7919847" cy="2073394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b="1" dirty="0">
                <a:latin typeface="Courier" charset="0"/>
                <a:ea typeface="標楷體" charset="-120"/>
              </a:rPr>
              <a:t>({"a": [4, 5, 6],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 "b": [7, 8, 9],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 "c": [10, 11, 12]},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index = [1, 2, 3])</a:t>
            </a:r>
          </a:p>
        </p:txBody>
      </p:sp>
      <p:sp>
        <p:nvSpPr>
          <p:cNvPr id="9" name="Rectangle 8"/>
          <p:cNvSpPr/>
          <p:nvPr/>
        </p:nvSpPr>
        <p:spPr>
          <a:xfrm>
            <a:off x="1918048" y="6669544"/>
            <a:ext cx="5328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https://github.com/pandas-dev/pandas/blob/master/doc/cheatsheet/Pandas_Cheat_Sheet.pdf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3700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356992"/>
            <a:ext cx="7370464" cy="1842616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87624" y="2228416"/>
            <a:ext cx="6013016" cy="93689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type(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)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-1"/>
            <a:ext cx="8229600" cy="9626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Pandas </a:t>
            </a:r>
            <a:r>
              <a:rPr lang="en-US" dirty="0" err="1">
                <a:solidFill>
                  <a:schemeClr val="accent1"/>
                </a:solidFill>
              </a:rPr>
              <a:t>DataFrame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82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A2ACAF3-D326-7342-8345-CAAB2D0A4BC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468313" y="549275"/>
            <a:ext cx="8388350" cy="20161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pd</a:t>
            </a:r>
            <a:endParaRPr lang="en-US" altLang="en-US" sz="32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plt</a:t>
            </a:r>
            <a:endParaRPr lang="en-US" altLang="en-US" sz="32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print('pandas imported')</a:t>
            </a:r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468313" y="3213100"/>
            <a:ext cx="8351837" cy="1223963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pl-PL" altLang="en-US" sz="2800" b="1" dirty="0">
                <a:latin typeface="Courier" charset="0"/>
                <a:ea typeface="標楷體" charset="-120"/>
              </a:rPr>
              <a:t>s = </a:t>
            </a:r>
            <a:r>
              <a:rPr lang="pl-PL" altLang="en-US" sz="2800" b="1" dirty="0" err="1">
                <a:latin typeface="Courier" charset="0"/>
                <a:ea typeface="標楷體" charset="-120"/>
              </a:rPr>
              <a:t>pd.Series</a:t>
            </a:r>
            <a:r>
              <a:rPr lang="pl-PL" altLang="en-US" sz="2800" b="1" dirty="0">
                <a:latin typeface="Courier" charset="0"/>
                <a:ea typeface="標楷體" charset="-120"/>
              </a:rPr>
              <a:t>([1,3,5,np.nan,6,8])</a:t>
            </a:r>
          </a:p>
          <a:p>
            <a:r>
              <a:rPr lang="pl-PL" altLang="en-US" sz="2800" b="1" dirty="0">
                <a:latin typeface="Courier" charset="0"/>
                <a:ea typeface="標楷體" charset="-120"/>
              </a:rPr>
              <a:t>s</a:t>
            </a:r>
            <a:endParaRPr lang="en-US" altLang="en-US" sz="2800" b="1" dirty="0">
              <a:latin typeface="Courier" charset="0"/>
              <a:ea typeface="標楷體" charset="-120"/>
            </a:endParaRPr>
          </a:p>
        </p:txBody>
      </p:sp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539750" y="4710113"/>
            <a:ext cx="8280400" cy="18145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dates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pd.date_range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('20181001', periods=6)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dates</a:t>
            </a:r>
          </a:p>
        </p:txBody>
      </p:sp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2286000" y="6567488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BFBFBF"/>
                </a:solidFill>
              </a:rPr>
              <a:t>Source: http://pandas.pydata.org/pandas-docs/stable/10min.html</a:t>
            </a:r>
          </a:p>
        </p:txBody>
      </p:sp>
    </p:spTree>
    <p:extLst>
      <p:ext uri="{BB962C8B-B14F-4D97-AF65-F5344CB8AC3E}">
        <p14:creationId xmlns:p14="http://schemas.microsoft.com/office/powerpoint/2010/main" val="4031373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B2AE744-CA1A-F24D-9D9C-714DDD061B7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98D0D-DBD5-734A-BBC0-CE934F56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90" y="426720"/>
            <a:ext cx="8409460" cy="59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838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9620314-EC7D-CD45-8332-A74F8FDBD8C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1203" name="Rectangle 1"/>
          <p:cNvSpPr>
            <a:spLocks noChangeArrowheads="1"/>
          </p:cNvSpPr>
          <p:nvPr/>
        </p:nvSpPr>
        <p:spPr bwMode="auto">
          <a:xfrm>
            <a:off x="179388" y="188913"/>
            <a:ext cx="8785225" cy="18002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np.random.randn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(6,4), index=dates, columns=list('ABCD'))</a:t>
            </a:r>
          </a:p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endParaRPr lang="en-US" altLang="en-US" sz="2800" b="1" dirty="0">
              <a:latin typeface="Courier" charset="0"/>
              <a:ea typeface="標楷體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DB83C-05FE-3040-867C-68F4C377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07" y="2494280"/>
            <a:ext cx="79121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971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2E3FF23-50FD-5443-B1BF-F274B2A475B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388" y="188913"/>
            <a:ext cx="8785225" cy="1800225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df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 = </a:t>
            </a: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pd.DataFrame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(</a:t>
            </a: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np.random.randn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(3,5), index=['student1','student2','student3'], columns=list('ABCDE'))</a:t>
            </a:r>
          </a:p>
          <a:p>
            <a:pPr eaLnBrk="0" hangingPunct="0">
              <a:defRPr/>
            </a:pP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df</a:t>
            </a:r>
            <a:endParaRPr lang="en-US" sz="2800" b="1" dirty="0">
              <a:latin typeface="Courier" charset="0"/>
              <a:ea typeface="標楷體" charset="0"/>
              <a:cs typeface="標楷體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0A645-A192-8043-9D5C-9960BF9B4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96" y="2697480"/>
            <a:ext cx="8977744" cy="186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443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5C1146C-5F00-E14F-8274-92DA09B8361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3251" name="Rectangle 1"/>
          <p:cNvSpPr>
            <a:spLocks noChangeArrowheads="1"/>
          </p:cNvSpPr>
          <p:nvPr/>
        </p:nvSpPr>
        <p:spPr bwMode="auto">
          <a:xfrm>
            <a:off x="395288" y="260350"/>
            <a:ext cx="8424862" cy="208915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df2 =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pd.DataFrame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({ 'A' : 1.,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'B'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pd.Timestamp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('20181001'),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'C'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pd.Series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(2.5,index=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list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range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(4)),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dtype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='float32'),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'D'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np.array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([3] * 4,dtype='int32'),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'E'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pd.Categorical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(["test","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train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","test","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train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"]),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'F' : '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foo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' })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df2</a:t>
            </a:r>
            <a:endParaRPr lang="en-US" altLang="en-US" sz="1800" b="1" dirty="0">
              <a:latin typeface="Courier" charset="0"/>
              <a:ea typeface="標楷體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CB28D5-71E7-194E-BF73-91C4EB10D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389" y="2484120"/>
            <a:ext cx="7134180" cy="394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944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D8521D9-AA6C-9145-BDDE-A0465552B71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4275" name="Rectangle 1"/>
          <p:cNvSpPr>
            <a:spLocks noChangeArrowheads="1"/>
          </p:cNvSpPr>
          <p:nvPr/>
        </p:nvSpPr>
        <p:spPr bwMode="auto">
          <a:xfrm>
            <a:off x="827088" y="476250"/>
            <a:ext cx="7632700" cy="76993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4400" b="1" dirty="0">
                <a:latin typeface="Courier" charset="0"/>
                <a:ea typeface="標楷體" charset="-120"/>
              </a:rPr>
              <a:t>df2.dtypes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844824"/>
            <a:ext cx="4326055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604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09940"/>
            <a:ext cx="8229600" cy="5949280"/>
          </a:xfrm>
        </p:spPr>
        <p:txBody>
          <a:bodyPr/>
          <a:lstStyle/>
          <a:p>
            <a:r>
              <a:rPr lang="en-US" sz="9000">
                <a:solidFill>
                  <a:schemeClr val="accent1"/>
                </a:solidFill>
              </a:rPr>
              <a:t>Python Pandas </a:t>
            </a:r>
            <a:br>
              <a:rPr lang="en-US" sz="9000">
                <a:solidFill>
                  <a:schemeClr val="accent1"/>
                </a:solidFill>
              </a:rPr>
            </a:br>
            <a:r>
              <a:rPr lang="en-US" sz="9000">
                <a:solidFill>
                  <a:schemeClr val="accent1"/>
                </a:solidFill>
              </a:rPr>
              <a:t>for Finance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39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2123728" y="6578124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mapattack.wordpress.com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/2017/02/12/using-python-for-stocks-1/</a:t>
            </a:r>
          </a:p>
        </p:txBody>
      </p:sp>
    </p:spTree>
    <p:extLst>
      <p:ext uri="{BB962C8B-B14F-4D97-AF65-F5344CB8AC3E}">
        <p14:creationId xmlns:p14="http://schemas.microsoft.com/office/powerpoint/2010/main" val="1380915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週次 (Week)    日期 (Date)    內容 (Subject/Topics)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13   2019/12/06 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人工智慧財務金融應用個案研究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II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  (Case Study on AI in Financial Application II)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標楷體" charset="-120"/>
              </a:rPr>
              <a:t>14   2019/12/13   TensorFlow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標楷體" charset="-120"/>
              </a:rPr>
              <a:t>深度學習財務金融應用</a:t>
            </a: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標楷體" charset="-120"/>
              </a:rPr>
              <a:t>II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  </a:t>
            </a:r>
            <a:r>
              <a:rPr lang="en-US" altLang="zh-TW" sz="21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標楷體" charset="-120"/>
              </a:rPr>
              <a:t>(Deep Learning for Finance Application with TensorFlow II)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標楷體" charset="-120"/>
              </a:rPr>
              <a:t>15   2019/12/20   TensorFlow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標楷體" charset="-120"/>
              </a:rPr>
              <a:t>深度學習財務金融應用</a:t>
            </a: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標楷體" charset="-120"/>
              </a:rPr>
              <a:t>III </a:t>
            </a:r>
            <a:br>
              <a:rPr lang="en-US" altLang="zh-TW" sz="28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8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</a:t>
            </a:r>
            <a:r>
              <a:rPr lang="en-US" altLang="zh-TW" sz="21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標楷體" charset="-120"/>
              </a:rPr>
              <a:t>(Deep Learning for Finance Application with TensorFlow III)</a:t>
            </a:r>
            <a:endParaRPr lang="en-US" altLang="zh-TW" sz="2400" dirty="0">
              <a:solidFill>
                <a:schemeClr val="accent1">
                  <a:lumMod val="75000"/>
                </a:schemeClr>
              </a:solidFill>
              <a:latin typeface="Calibri" charset="0"/>
              <a:ea typeface="標楷體" charset="-120"/>
            </a:endParaRP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16   2019/12/27   </a:t>
            </a:r>
            <a:r>
              <a:rPr lang="zh-TW" altLang="en-US" sz="2400" dirty="0">
                <a:latin typeface="Calibri" charset="0"/>
                <a:ea typeface="標楷體" charset="-120"/>
              </a:rPr>
              <a:t>社會網絡分析財務金融應用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 (Social Network Analysis for Finance Application)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17   2020/01/03   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I (Final Project Presentation I)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18   2020/01/10   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II (Final Project Presentation II)</a:t>
            </a: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230C8-8BCB-294A-A0DB-72C01E7CEC7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45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CD1FA-ABA1-2C45-ACB6-58A8723F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5792"/>
            <a:ext cx="8229600" cy="922048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>
              <a:buFont typeface="Arial"/>
            </a:pPr>
            <a:r>
              <a:rPr lang="en-US" sz="3200" dirty="0">
                <a:latin typeface="Courier" charset="0"/>
                <a:ea typeface="標楷體" charset="-120"/>
                <a:cs typeface="+mn-cs"/>
              </a:rPr>
              <a:t>! pip install </a:t>
            </a:r>
            <a:r>
              <a:rPr lang="en-US" sz="3200" dirty="0" err="1">
                <a:latin typeface="Courier" charset="0"/>
                <a:ea typeface="標楷體" charset="-120"/>
                <a:cs typeface="+mn-cs"/>
              </a:rPr>
              <a:t>pandas_datareader</a:t>
            </a:r>
            <a:endParaRPr lang="en-US" sz="3200" dirty="0">
              <a:latin typeface="Courier" charset="0"/>
              <a:ea typeface="標楷體" charset="-120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05439A-522F-FC4B-BE7E-28860552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4110DF-332A-0C4E-B9C6-0BFD5A41C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9947"/>
            <a:ext cx="9144000" cy="29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773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118" y="260648"/>
            <a:ext cx="8229600" cy="790674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b="1" dirty="0" err="1">
                <a:latin typeface="Courier" charset="0"/>
                <a:ea typeface="標楷體" charset="-120"/>
              </a:rPr>
              <a:t>conda</a:t>
            </a:r>
            <a:r>
              <a:rPr lang="en-US" b="1" dirty="0">
                <a:latin typeface="Courier" charset="0"/>
                <a:ea typeface="標楷體" charset="-120"/>
              </a:rPr>
              <a:t> install pandas-</a:t>
            </a:r>
            <a:r>
              <a:rPr lang="en-US" b="1" dirty="0" err="1">
                <a:latin typeface="Courier" charset="0"/>
                <a:ea typeface="標楷體" charset="-120"/>
              </a:rPr>
              <a:t>datareader</a:t>
            </a:r>
            <a:endParaRPr lang="en-US" b="1" dirty="0">
              <a:latin typeface="Courier" charset="0"/>
              <a:ea typeface="標楷體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7673685" cy="480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272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8BB1D-1B45-7E4E-B52C-44198118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689F2-596A-4E46-9057-01B9DFEC3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2" y="365760"/>
            <a:ext cx="8517435" cy="624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159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169889" y="1692947"/>
            <a:ext cx="8648829" cy="384720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# </a:t>
            </a:r>
            <a:r>
              <a:rPr lang="en-US" sz="2800" dirty="0">
                <a:solidFill>
                  <a:srgbClr val="FF0000"/>
                </a:solidFill>
                <a:latin typeface="Courier" pitchFamily="2" charset="0"/>
              </a:rPr>
              <a:t>!pip install </a:t>
            </a:r>
            <a:r>
              <a:rPr lang="en-US" sz="2800" dirty="0" err="1">
                <a:solidFill>
                  <a:srgbClr val="FF0000"/>
                </a:solidFill>
                <a:latin typeface="Courier" pitchFamily="2" charset="0"/>
              </a:rPr>
              <a:t>pandas_datareader</a:t>
            </a:r>
            <a:endParaRPr lang="en-US" sz="2800" dirty="0">
              <a:solidFill>
                <a:srgbClr val="FF0000"/>
              </a:solidFill>
              <a:latin typeface="Courier" pitchFamily="2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urier" pitchFamily="2" charset="0"/>
              </a:rPr>
              <a:t>import </a:t>
            </a:r>
            <a:r>
              <a:rPr lang="en-US" sz="2800" dirty="0" err="1">
                <a:solidFill>
                  <a:srgbClr val="FF0000"/>
                </a:solidFill>
                <a:latin typeface="Courier" pitchFamily="2" charset="0"/>
              </a:rPr>
              <a:t>pandas_datareader.data</a:t>
            </a:r>
            <a:r>
              <a:rPr lang="en-US" sz="2800" dirty="0">
                <a:solidFill>
                  <a:srgbClr val="FF0000"/>
                </a:solidFill>
                <a:latin typeface="Courier" pitchFamily="2" charset="0"/>
              </a:rPr>
              <a:t> as web</a:t>
            </a:r>
          </a:p>
          <a:p>
            <a:r>
              <a:rPr lang="en-US" sz="2400" dirty="0">
                <a:latin typeface="Courier" pitchFamily="2" charset="0"/>
              </a:rPr>
              <a:t>import datetime as </a:t>
            </a:r>
            <a:r>
              <a:rPr lang="en-US" sz="2400" dirty="0" err="1">
                <a:latin typeface="Courier" pitchFamily="2" charset="0"/>
              </a:rPr>
              <a:t>dt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#Read Stock Data from Yahoo Finance</a:t>
            </a:r>
          </a:p>
          <a:p>
            <a:r>
              <a:rPr lang="en-US" sz="2400" dirty="0">
                <a:latin typeface="Courier" pitchFamily="2" charset="0"/>
              </a:rPr>
              <a:t>end = </a:t>
            </a:r>
            <a:r>
              <a:rPr lang="en-US" sz="2400" dirty="0" err="1">
                <a:latin typeface="Courier" pitchFamily="2" charset="0"/>
              </a:rPr>
              <a:t>dt.datetime</a:t>
            </a:r>
            <a:r>
              <a:rPr lang="en-US" sz="2400" dirty="0">
                <a:latin typeface="Courier" pitchFamily="2" charset="0"/>
              </a:rPr>
              <a:t>(2017, 12, 31)</a:t>
            </a:r>
          </a:p>
          <a:p>
            <a:r>
              <a:rPr lang="en-US" sz="2200" dirty="0">
                <a:latin typeface="Courier" pitchFamily="2" charset="0"/>
              </a:rPr>
              <a:t>start = </a:t>
            </a:r>
            <a:r>
              <a:rPr lang="en-US" sz="2200" dirty="0" err="1">
                <a:latin typeface="Courier" pitchFamily="2" charset="0"/>
              </a:rPr>
              <a:t>dt.datetime</a:t>
            </a:r>
            <a:r>
              <a:rPr lang="en-US" sz="2200" dirty="0">
                <a:latin typeface="Courier" pitchFamily="2" charset="0"/>
              </a:rPr>
              <a:t>(2016, 1, 1)</a:t>
            </a:r>
          </a:p>
          <a:p>
            <a:r>
              <a:rPr lang="en-US" sz="2200" dirty="0" err="1">
                <a:solidFill>
                  <a:srgbClr val="FF0000"/>
                </a:solidFill>
                <a:latin typeface="Courier" pitchFamily="2" charset="0"/>
              </a:rPr>
              <a:t>df</a:t>
            </a:r>
            <a:r>
              <a:rPr lang="en-US" sz="2200" dirty="0">
                <a:solidFill>
                  <a:srgbClr val="FF0000"/>
                </a:solidFill>
                <a:latin typeface="Courier" pitchFamily="2" charset="0"/>
              </a:rPr>
              <a:t> = </a:t>
            </a:r>
            <a:r>
              <a:rPr lang="en-US" sz="2200" dirty="0" err="1">
                <a:solidFill>
                  <a:srgbClr val="FF0000"/>
                </a:solidFill>
                <a:latin typeface="Courier" pitchFamily="2" charset="0"/>
              </a:rPr>
              <a:t>web.DataReader</a:t>
            </a:r>
            <a:r>
              <a:rPr lang="en-US" sz="2200" dirty="0">
                <a:solidFill>
                  <a:srgbClr val="FF0000"/>
                </a:solidFill>
                <a:latin typeface="Courier" pitchFamily="2" charset="0"/>
              </a:rPr>
              <a:t>("AAPL", 'yahoo', start, end)</a:t>
            </a:r>
          </a:p>
          <a:p>
            <a:r>
              <a:rPr lang="en-US" sz="2400" dirty="0" err="1">
                <a:latin typeface="Courier" pitchFamily="2" charset="0"/>
              </a:rPr>
              <a:t>df.to_csv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AAPL.csv</a:t>
            </a:r>
            <a:r>
              <a:rPr lang="en-US" sz="2400" dirty="0">
                <a:latin typeface="Courier" pitchFamily="2" charset="0"/>
              </a:rPr>
              <a:t>')</a:t>
            </a:r>
          </a:p>
          <a:p>
            <a:r>
              <a:rPr lang="en-US" sz="2400" dirty="0" err="1">
                <a:latin typeface="Courier" pitchFamily="2" charset="0"/>
              </a:rPr>
              <a:t>df.from_csv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AAPL.csv</a:t>
            </a:r>
            <a:r>
              <a:rPr lang="en-US" sz="2400" dirty="0">
                <a:latin typeface="Courier" pitchFamily="2" charset="0"/>
              </a:rPr>
              <a:t>')</a:t>
            </a:r>
          </a:p>
          <a:p>
            <a:r>
              <a:rPr lang="en-US" sz="2400" dirty="0" err="1">
                <a:latin typeface="Courier" pitchFamily="2" charset="0"/>
              </a:rPr>
              <a:t>df.tail</a:t>
            </a:r>
            <a:r>
              <a:rPr lang="en-US" sz="2400" dirty="0">
                <a:latin typeface="Courier" pitchFamily="2" charset="0"/>
              </a:rPr>
              <a:t>()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9F21A2-2650-8F42-B91A-9C0941AF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89" y="121920"/>
            <a:ext cx="8936140" cy="836712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Finance Data from Yahoo Finance</a:t>
            </a:r>
          </a:p>
        </p:txBody>
      </p:sp>
    </p:spTree>
    <p:extLst>
      <p:ext uri="{BB962C8B-B14F-4D97-AF65-F5344CB8AC3E}">
        <p14:creationId xmlns:p14="http://schemas.microsoft.com/office/powerpoint/2010/main" val="35388536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185129" y="336587"/>
            <a:ext cx="8648829" cy="624786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# !pip install </a:t>
            </a:r>
            <a:r>
              <a:rPr lang="en-US" sz="2400" dirty="0" err="1">
                <a:latin typeface="Courier" pitchFamily="2" charset="0"/>
              </a:rPr>
              <a:t>pandas_datareader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import pandas as </a:t>
            </a:r>
            <a:r>
              <a:rPr lang="en-US" sz="2400" dirty="0" err="1">
                <a:latin typeface="Courier" pitchFamily="2" charset="0"/>
              </a:rPr>
              <a:t>pd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import </a:t>
            </a:r>
            <a:r>
              <a:rPr lang="en-US" sz="2400" dirty="0" err="1">
                <a:latin typeface="Courier" pitchFamily="2" charset="0"/>
              </a:rPr>
              <a:t>pandas_datareader.data</a:t>
            </a:r>
            <a:r>
              <a:rPr lang="en-US" sz="2400" dirty="0">
                <a:latin typeface="Courier" pitchFamily="2" charset="0"/>
              </a:rPr>
              <a:t> as web</a:t>
            </a:r>
          </a:p>
          <a:p>
            <a:r>
              <a:rPr lang="en-US" sz="2400" dirty="0">
                <a:latin typeface="Courier" pitchFamily="2" charset="0"/>
              </a:rPr>
              <a:t>import </a:t>
            </a:r>
            <a:r>
              <a:rPr lang="en-US" sz="2400" dirty="0" err="1">
                <a:latin typeface="Courier" pitchFamily="2" charset="0"/>
              </a:rPr>
              <a:t>matplotlib.pyplot</a:t>
            </a:r>
            <a:r>
              <a:rPr lang="en-US" sz="2400" dirty="0">
                <a:latin typeface="Courier" pitchFamily="2" charset="0"/>
              </a:rPr>
              <a:t> as </a:t>
            </a:r>
            <a:r>
              <a:rPr lang="en-US" sz="2400" dirty="0" err="1">
                <a:latin typeface="Courier" pitchFamily="2" charset="0"/>
              </a:rPr>
              <a:t>plt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import seaborn as </a:t>
            </a:r>
            <a:r>
              <a:rPr lang="en-US" sz="2400" dirty="0" err="1">
                <a:latin typeface="Courier" pitchFamily="2" charset="0"/>
              </a:rPr>
              <a:t>sns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import datetime as </a:t>
            </a:r>
            <a:r>
              <a:rPr lang="en-US" sz="2400" dirty="0" err="1">
                <a:latin typeface="Courier" pitchFamily="2" charset="0"/>
              </a:rPr>
              <a:t>dt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%matplotlib inline</a:t>
            </a:r>
          </a:p>
          <a:p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#Read Stock Data from Yahoo Finance</a:t>
            </a:r>
          </a:p>
          <a:p>
            <a:r>
              <a:rPr lang="en-US" sz="2400" dirty="0">
                <a:latin typeface="Courier" pitchFamily="2" charset="0"/>
              </a:rPr>
              <a:t>end = </a:t>
            </a:r>
            <a:r>
              <a:rPr lang="en-US" sz="2400" dirty="0" err="1">
                <a:latin typeface="Courier" pitchFamily="2" charset="0"/>
              </a:rPr>
              <a:t>dt.datetime.now</a:t>
            </a:r>
            <a:r>
              <a:rPr lang="en-US" sz="2400" dirty="0">
                <a:latin typeface="Courier" pitchFamily="2" charset="0"/>
              </a:rPr>
              <a:t>()</a:t>
            </a:r>
          </a:p>
          <a:p>
            <a:r>
              <a:rPr lang="en-US" sz="2200" dirty="0">
                <a:latin typeface="Courier" pitchFamily="2" charset="0"/>
              </a:rPr>
              <a:t>#start = </a:t>
            </a:r>
            <a:r>
              <a:rPr lang="en-US" sz="2200" dirty="0" err="1">
                <a:latin typeface="Courier" pitchFamily="2" charset="0"/>
              </a:rPr>
              <a:t>dt.datetime</a:t>
            </a:r>
            <a:r>
              <a:rPr lang="en-US" sz="2200" dirty="0">
                <a:latin typeface="Courier" pitchFamily="2" charset="0"/>
              </a:rPr>
              <a:t>(end.year-2, </a:t>
            </a:r>
            <a:r>
              <a:rPr lang="en-US" sz="2200" dirty="0" err="1">
                <a:latin typeface="Courier" pitchFamily="2" charset="0"/>
              </a:rPr>
              <a:t>end.month</a:t>
            </a:r>
            <a:r>
              <a:rPr lang="en-US" sz="2200" dirty="0">
                <a:latin typeface="Courier" pitchFamily="2" charset="0"/>
              </a:rPr>
              <a:t>, </a:t>
            </a:r>
            <a:r>
              <a:rPr lang="en-US" sz="2200" dirty="0" err="1">
                <a:latin typeface="Courier" pitchFamily="2" charset="0"/>
              </a:rPr>
              <a:t>end.day</a:t>
            </a:r>
            <a:r>
              <a:rPr lang="en-US" sz="2200" dirty="0">
                <a:latin typeface="Courier" pitchFamily="2" charset="0"/>
              </a:rPr>
              <a:t>)</a:t>
            </a:r>
          </a:p>
          <a:p>
            <a:r>
              <a:rPr lang="en-US" sz="2200" dirty="0">
                <a:latin typeface="Courier" pitchFamily="2" charset="0"/>
              </a:rPr>
              <a:t>start = </a:t>
            </a:r>
            <a:r>
              <a:rPr lang="en-US" sz="2200" dirty="0" err="1">
                <a:latin typeface="Courier" pitchFamily="2" charset="0"/>
              </a:rPr>
              <a:t>dt.datetime</a:t>
            </a:r>
            <a:r>
              <a:rPr lang="en-US" sz="2200" dirty="0">
                <a:latin typeface="Courier" pitchFamily="2" charset="0"/>
              </a:rPr>
              <a:t>(2016, 1, 1)</a:t>
            </a:r>
          </a:p>
          <a:p>
            <a:r>
              <a:rPr lang="en-US" sz="2200" dirty="0" err="1">
                <a:latin typeface="Courier" pitchFamily="2" charset="0"/>
              </a:rPr>
              <a:t>df</a:t>
            </a:r>
            <a:r>
              <a:rPr lang="en-US" sz="2200" dirty="0">
                <a:latin typeface="Courier" pitchFamily="2" charset="0"/>
              </a:rPr>
              <a:t> = </a:t>
            </a:r>
            <a:r>
              <a:rPr lang="en-US" sz="2200" dirty="0" err="1">
                <a:latin typeface="Courier" pitchFamily="2" charset="0"/>
              </a:rPr>
              <a:t>web.DataReader</a:t>
            </a:r>
            <a:r>
              <a:rPr lang="en-US" sz="2200" dirty="0">
                <a:latin typeface="Courier" pitchFamily="2" charset="0"/>
              </a:rPr>
              <a:t>("AAPL", 'yahoo', start, end)</a:t>
            </a:r>
          </a:p>
          <a:p>
            <a:r>
              <a:rPr lang="en-US" sz="2400" dirty="0" err="1">
                <a:latin typeface="Courier" pitchFamily="2" charset="0"/>
              </a:rPr>
              <a:t>df.to_csv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AAPL.csv</a:t>
            </a:r>
            <a:r>
              <a:rPr lang="en-US" sz="2400" dirty="0">
                <a:latin typeface="Courier" pitchFamily="2" charset="0"/>
              </a:rPr>
              <a:t>')</a:t>
            </a:r>
          </a:p>
          <a:p>
            <a:r>
              <a:rPr lang="en-US" sz="2400" dirty="0" err="1">
                <a:latin typeface="Courier" pitchFamily="2" charset="0"/>
              </a:rPr>
              <a:t>df.from_csv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AAPL.csv</a:t>
            </a:r>
            <a:r>
              <a:rPr lang="en-US" sz="2400" dirty="0">
                <a:latin typeface="Courier" pitchFamily="2" charset="0"/>
              </a:rPr>
              <a:t>')</a:t>
            </a:r>
          </a:p>
          <a:p>
            <a:r>
              <a:rPr lang="en-US" sz="2400" dirty="0" err="1">
                <a:latin typeface="Courier" pitchFamily="2" charset="0"/>
              </a:rPr>
              <a:t>df.tail</a:t>
            </a:r>
            <a:r>
              <a:rPr lang="en-US" sz="2400" dirty="0">
                <a:latin typeface="Courier" pitchFamily="2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6193615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80672-42FE-D744-A986-2C9F4F4C6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62FBD4-679F-254E-85FB-9065B0726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1432878"/>
            <a:ext cx="7446010" cy="49394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9341C6-484B-AE45-99D0-81B886EEEE25}"/>
              </a:ext>
            </a:extLst>
          </p:cNvPr>
          <p:cNvSpPr/>
          <p:nvPr/>
        </p:nvSpPr>
        <p:spPr>
          <a:xfrm>
            <a:off x="308545" y="229907"/>
            <a:ext cx="8648829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Courier" pitchFamily="2" charset="0"/>
              </a:rPr>
              <a:t>df</a:t>
            </a:r>
            <a:r>
              <a:rPr lang="en-US" sz="2400" dirty="0">
                <a:solidFill>
                  <a:srgbClr val="FF0000"/>
                </a:solidFill>
                <a:latin typeface="Courier" pitchFamily="2" charset="0"/>
              </a:rPr>
              <a:t>['</a:t>
            </a:r>
            <a:r>
              <a:rPr lang="en-US" sz="2400" dirty="0" err="1">
                <a:solidFill>
                  <a:srgbClr val="FF0000"/>
                </a:solidFill>
                <a:latin typeface="Courier" pitchFamily="2" charset="0"/>
              </a:rPr>
              <a:t>Adj</a:t>
            </a:r>
            <a:r>
              <a:rPr lang="en-US" sz="2400" dirty="0">
                <a:solidFill>
                  <a:srgbClr val="FF0000"/>
                </a:solidFill>
                <a:latin typeface="Courier" pitchFamily="2" charset="0"/>
              </a:rPr>
              <a:t> Close'].plot</a:t>
            </a:r>
            <a:r>
              <a:rPr lang="en-US" sz="2400" dirty="0">
                <a:latin typeface="Courier" pitchFamily="2" charset="0"/>
              </a:rPr>
              <a:t>(legend=True, </a:t>
            </a:r>
            <a:r>
              <a:rPr lang="en-US" sz="2400" dirty="0" err="1">
                <a:latin typeface="Courier" pitchFamily="2" charset="0"/>
              </a:rPr>
              <a:t>figsize</a:t>
            </a:r>
            <a:r>
              <a:rPr lang="en-US" sz="2400" dirty="0">
                <a:latin typeface="Courier" pitchFamily="2" charset="0"/>
              </a:rPr>
              <a:t>=(12, 8), title='AAPL’, label='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Close')</a:t>
            </a:r>
          </a:p>
        </p:txBody>
      </p:sp>
    </p:spTree>
    <p:extLst>
      <p:ext uri="{BB962C8B-B14F-4D97-AF65-F5344CB8AC3E}">
        <p14:creationId xmlns:p14="http://schemas.microsoft.com/office/powerpoint/2010/main" val="37362597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307049" y="229907"/>
            <a:ext cx="8648829" cy="304698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Courier" pitchFamily="2" charset="0"/>
              </a:rPr>
              <a:t>plt.figure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figsize</a:t>
            </a:r>
            <a:r>
              <a:rPr lang="en-US" sz="2400" dirty="0">
                <a:latin typeface="Courier" pitchFamily="2" charset="0"/>
              </a:rPr>
              <a:t>=(12,9))</a:t>
            </a:r>
          </a:p>
          <a:p>
            <a:r>
              <a:rPr lang="en-US" sz="2400" dirty="0">
                <a:latin typeface="Courier" pitchFamily="2" charset="0"/>
              </a:rPr>
              <a:t>top = plt.subplot2grid((12,9), (0, 0), </a:t>
            </a:r>
            <a:r>
              <a:rPr lang="en-US" sz="2400" dirty="0" err="1">
                <a:latin typeface="Courier" pitchFamily="2" charset="0"/>
              </a:rPr>
              <a:t>rowspan</a:t>
            </a:r>
            <a:r>
              <a:rPr lang="en-US" sz="2400" dirty="0">
                <a:latin typeface="Courier" pitchFamily="2" charset="0"/>
              </a:rPr>
              <a:t>=10, </a:t>
            </a:r>
            <a:r>
              <a:rPr lang="en-US" sz="2400" dirty="0" err="1">
                <a:latin typeface="Courier" pitchFamily="2" charset="0"/>
              </a:rPr>
              <a:t>colspan</a:t>
            </a:r>
            <a:r>
              <a:rPr lang="en-US" sz="2400" dirty="0">
                <a:latin typeface="Courier" pitchFamily="2" charset="0"/>
              </a:rPr>
              <a:t>=9)</a:t>
            </a:r>
          </a:p>
          <a:p>
            <a:r>
              <a:rPr lang="en-US" sz="2400" dirty="0">
                <a:latin typeface="Courier" pitchFamily="2" charset="0"/>
              </a:rPr>
              <a:t>bottom = plt.subplot2grid((12,9), (10,0), </a:t>
            </a:r>
            <a:r>
              <a:rPr lang="en-US" sz="2400" dirty="0" err="1">
                <a:latin typeface="Courier" pitchFamily="2" charset="0"/>
              </a:rPr>
              <a:t>rowspan</a:t>
            </a:r>
            <a:r>
              <a:rPr lang="en-US" sz="2400" dirty="0">
                <a:latin typeface="Courier" pitchFamily="2" charset="0"/>
              </a:rPr>
              <a:t>=2, </a:t>
            </a:r>
            <a:r>
              <a:rPr lang="en-US" sz="2400" dirty="0" err="1">
                <a:latin typeface="Courier" pitchFamily="2" charset="0"/>
              </a:rPr>
              <a:t>colspan</a:t>
            </a:r>
            <a:r>
              <a:rPr lang="en-US" sz="2400" dirty="0">
                <a:latin typeface="Courier" pitchFamily="2" charset="0"/>
              </a:rPr>
              <a:t>=9)</a:t>
            </a:r>
          </a:p>
          <a:p>
            <a:r>
              <a:rPr lang="en-US" sz="2400" dirty="0" err="1">
                <a:latin typeface="Courier" pitchFamily="2" charset="0"/>
              </a:rPr>
              <a:t>top.plot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df.index</a:t>
            </a:r>
            <a:r>
              <a:rPr lang="en-US" sz="2400" dirty="0">
                <a:latin typeface="Courier" pitchFamily="2" charset="0"/>
              </a:rPr>
              <a:t>,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Close'], color='blue') #</a:t>
            </a:r>
            <a:r>
              <a:rPr lang="en-US" sz="2400" dirty="0" err="1">
                <a:latin typeface="Courier" pitchFamily="2" charset="0"/>
              </a:rPr>
              <a:t>df.index</a:t>
            </a:r>
            <a:r>
              <a:rPr lang="en-US" sz="2400" dirty="0">
                <a:latin typeface="Courier" pitchFamily="2" charset="0"/>
              </a:rPr>
              <a:t> gives the dates</a:t>
            </a:r>
          </a:p>
          <a:p>
            <a:r>
              <a:rPr lang="en-US" sz="2400" dirty="0" err="1">
                <a:latin typeface="Courier" pitchFamily="2" charset="0"/>
              </a:rPr>
              <a:t>bottom.bar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df.index</a:t>
            </a:r>
            <a:r>
              <a:rPr lang="en-US" sz="2400" dirty="0">
                <a:latin typeface="Courier" pitchFamily="2" charset="0"/>
              </a:rPr>
              <a:t>,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['Volume'])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2F0534-80A4-FB49-BF1F-7C1F4D755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753" y="3379366"/>
            <a:ext cx="4503420" cy="334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540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50F1B-7E55-8641-9B78-92D1453E0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2DDD39-D725-7A48-B436-5191763AF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54" y="579120"/>
            <a:ext cx="8122553" cy="602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601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185129" y="336587"/>
            <a:ext cx="8648829" cy="34163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 # set the labels</a:t>
            </a:r>
          </a:p>
          <a:p>
            <a:r>
              <a:rPr lang="en-US" sz="2400" dirty="0" err="1">
                <a:latin typeface="Courier" pitchFamily="2" charset="0"/>
              </a:rPr>
              <a:t>top.axes.get_xaxis</a:t>
            </a:r>
            <a:r>
              <a:rPr lang="en-US" sz="2400" dirty="0">
                <a:latin typeface="Courier" pitchFamily="2" charset="0"/>
              </a:rPr>
              <a:t>().</a:t>
            </a:r>
            <a:r>
              <a:rPr lang="en-US" sz="2400" dirty="0" err="1">
                <a:latin typeface="Courier" pitchFamily="2" charset="0"/>
              </a:rPr>
              <a:t>set_visible</a:t>
            </a:r>
            <a:r>
              <a:rPr lang="en-US" sz="2400" dirty="0">
                <a:latin typeface="Courier" pitchFamily="2" charset="0"/>
              </a:rPr>
              <a:t>(False)</a:t>
            </a:r>
          </a:p>
          <a:p>
            <a:r>
              <a:rPr lang="en-US" sz="2400" dirty="0" err="1">
                <a:latin typeface="Courier" pitchFamily="2" charset="0"/>
              </a:rPr>
              <a:t>top.set_title</a:t>
            </a:r>
            <a:r>
              <a:rPr lang="en-US" sz="2400" dirty="0">
                <a:latin typeface="Courier" pitchFamily="2" charset="0"/>
              </a:rPr>
              <a:t>('AAPL')</a:t>
            </a:r>
          </a:p>
          <a:p>
            <a:r>
              <a:rPr lang="en-US" sz="2400" dirty="0" err="1">
                <a:latin typeface="Courier" pitchFamily="2" charset="0"/>
              </a:rPr>
              <a:t>top.set_ylabel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Close')</a:t>
            </a:r>
          </a:p>
          <a:p>
            <a:r>
              <a:rPr lang="en-US" sz="2400" dirty="0" err="1">
                <a:latin typeface="Courier" pitchFamily="2" charset="0"/>
              </a:rPr>
              <a:t>bottom.set_ylabel</a:t>
            </a:r>
            <a:r>
              <a:rPr lang="en-US" sz="2400" dirty="0">
                <a:latin typeface="Courier" pitchFamily="2" charset="0"/>
              </a:rPr>
              <a:t>('Volume')</a:t>
            </a:r>
          </a:p>
          <a:p>
            <a:endParaRPr lang="en-US" sz="2400" dirty="0">
              <a:latin typeface="Courier" pitchFamily="2" charset="0"/>
            </a:endParaRPr>
          </a:p>
          <a:p>
            <a:r>
              <a:rPr lang="en-US" sz="2400" dirty="0" err="1">
                <a:latin typeface="Courier" pitchFamily="2" charset="0"/>
              </a:rPr>
              <a:t>plt.figure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figsize</a:t>
            </a:r>
            <a:r>
              <a:rPr lang="en-US" sz="2400" dirty="0">
                <a:latin typeface="Courier" pitchFamily="2" charset="0"/>
              </a:rPr>
              <a:t>=(12,9))</a:t>
            </a:r>
          </a:p>
          <a:p>
            <a:r>
              <a:rPr lang="en-US" sz="2400" dirty="0" err="1">
                <a:latin typeface="Courier" pitchFamily="2" charset="0"/>
              </a:rPr>
              <a:t>sns.distplot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Close'].</a:t>
            </a:r>
            <a:r>
              <a:rPr lang="en-US" sz="2400" dirty="0" err="1">
                <a:latin typeface="Courier" pitchFamily="2" charset="0"/>
              </a:rPr>
              <a:t>dropna</a:t>
            </a:r>
            <a:r>
              <a:rPr lang="en-US" sz="2400" dirty="0">
                <a:latin typeface="Courier" pitchFamily="2" charset="0"/>
              </a:rPr>
              <a:t>(), bins=50, color='purple')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C074EC-E118-B14C-ACC7-BFD9251ED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559" y="3836247"/>
            <a:ext cx="3867967" cy="288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694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B41B4-B055-DC4A-A208-9E516385B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638BA8-150D-6B45-8427-0C8BDB3A1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14" y="228600"/>
            <a:ext cx="8348293" cy="622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2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F337-A99C-7149-9019-1CB88F41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25" y="274637"/>
            <a:ext cx="8505172" cy="6331619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C00000"/>
                </a:solidFill>
              </a:rPr>
              <a:t>Quantitative Investing </a:t>
            </a:r>
            <a:br>
              <a:rPr lang="en-US" sz="8800" dirty="0">
                <a:solidFill>
                  <a:srgbClr val="C00000"/>
                </a:solidFill>
              </a:rPr>
            </a:br>
            <a:r>
              <a:rPr lang="en-US" sz="8800" dirty="0">
                <a:solidFill>
                  <a:srgbClr val="C00000"/>
                </a:solidFill>
              </a:rPr>
              <a:t>with </a:t>
            </a:r>
            <a:br>
              <a:rPr lang="en-US" sz="8800" dirty="0">
                <a:solidFill>
                  <a:srgbClr val="C00000"/>
                </a:solidFill>
              </a:rPr>
            </a:br>
            <a:r>
              <a:rPr lang="en-US" sz="8800" dirty="0">
                <a:solidFill>
                  <a:srgbClr val="C00000"/>
                </a:solidFill>
              </a:rPr>
              <a:t>Pandas in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A6621-F43A-B342-955D-CCB74AD6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061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185129" y="336587"/>
            <a:ext cx="8648829" cy="63709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# simple moving averages</a:t>
            </a:r>
          </a:p>
          <a:p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['MA05'] =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Close'].rolling(5).mean() #5 days</a:t>
            </a:r>
          </a:p>
          <a:p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['MA20'] =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Close'].rolling(20).mean() #20 days</a:t>
            </a:r>
          </a:p>
          <a:p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['MA60'] =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Close'].rolling(60).mean() #60 days</a:t>
            </a:r>
          </a:p>
          <a:p>
            <a:r>
              <a:rPr lang="en-US" sz="2400" dirty="0">
                <a:latin typeface="Courier" pitchFamily="2" charset="0"/>
              </a:rPr>
              <a:t>df2 = </a:t>
            </a:r>
            <a:r>
              <a:rPr lang="en-US" sz="2400" dirty="0" err="1">
                <a:latin typeface="Courier" pitchFamily="2" charset="0"/>
              </a:rPr>
              <a:t>pd.DataFrame</a:t>
            </a:r>
            <a:r>
              <a:rPr lang="en-US" sz="2400" dirty="0">
                <a:latin typeface="Courier" pitchFamily="2" charset="0"/>
              </a:rPr>
              <a:t>({'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Close':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Close'],'MA05':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['MA05'],'MA20':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['MA20'], 'MA60':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['MA60']})</a:t>
            </a:r>
          </a:p>
          <a:p>
            <a:r>
              <a:rPr lang="en-US" sz="2400" dirty="0">
                <a:latin typeface="Courier" pitchFamily="2" charset="0"/>
              </a:rPr>
              <a:t>df2.plot(</a:t>
            </a:r>
            <a:r>
              <a:rPr lang="en-US" sz="2400" dirty="0" err="1">
                <a:latin typeface="Courier" pitchFamily="2" charset="0"/>
              </a:rPr>
              <a:t>figsize</a:t>
            </a:r>
            <a:r>
              <a:rPr lang="en-US" sz="2400" dirty="0">
                <a:latin typeface="Courier" pitchFamily="2" charset="0"/>
              </a:rPr>
              <a:t>=(12, 9), legend=True, title='AAPL')</a:t>
            </a:r>
          </a:p>
          <a:p>
            <a:r>
              <a:rPr lang="en-US" sz="2400" dirty="0">
                <a:latin typeface="Courier" pitchFamily="2" charset="0"/>
              </a:rPr>
              <a:t>df2.to_csv('</a:t>
            </a:r>
            <a:r>
              <a:rPr lang="en-US" sz="2400" dirty="0" err="1">
                <a:latin typeface="Courier" pitchFamily="2" charset="0"/>
              </a:rPr>
              <a:t>AAPL_MA.csv</a:t>
            </a:r>
            <a:r>
              <a:rPr lang="en-US" sz="2400" dirty="0">
                <a:latin typeface="Courier" pitchFamily="2" charset="0"/>
              </a:rPr>
              <a:t>')</a:t>
            </a:r>
          </a:p>
          <a:p>
            <a:r>
              <a:rPr lang="en-US" sz="2400" dirty="0">
                <a:latin typeface="Courier" pitchFamily="2" charset="0"/>
              </a:rPr>
              <a:t>fig = </a:t>
            </a:r>
            <a:r>
              <a:rPr lang="en-US" sz="2400" dirty="0" err="1">
                <a:latin typeface="Courier" pitchFamily="2" charset="0"/>
              </a:rPr>
              <a:t>plt.gcf</a:t>
            </a:r>
            <a:r>
              <a:rPr lang="en-US" sz="2400" dirty="0">
                <a:latin typeface="Courier" pitchFamily="2" charset="0"/>
              </a:rPr>
              <a:t>()</a:t>
            </a:r>
          </a:p>
          <a:p>
            <a:r>
              <a:rPr lang="en-US" sz="2400" dirty="0" err="1">
                <a:latin typeface="Courier" pitchFamily="2" charset="0"/>
              </a:rPr>
              <a:t>fig.set_size_inches</a:t>
            </a:r>
            <a:r>
              <a:rPr lang="en-US" sz="2400" dirty="0">
                <a:latin typeface="Courier" pitchFamily="2" charset="0"/>
              </a:rPr>
              <a:t>(12, 9)</a:t>
            </a:r>
          </a:p>
          <a:p>
            <a:r>
              <a:rPr lang="en-US" sz="2400" dirty="0" err="1">
                <a:latin typeface="Courier" pitchFamily="2" charset="0"/>
              </a:rPr>
              <a:t>fig.savefig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AAPL_plot.png</a:t>
            </a:r>
            <a:r>
              <a:rPr lang="en-US" sz="2400" dirty="0">
                <a:latin typeface="Courier" pitchFamily="2" charset="0"/>
              </a:rPr>
              <a:t>', dpi=300)</a:t>
            </a:r>
          </a:p>
          <a:p>
            <a:r>
              <a:rPr lang="en-US" sz="2400" dirty="0" err="1">
                <a:latin typeface="Courier" pitchFamily="2" charset="0"/>
              </a:rPr>
              <a:t>plt.show</a:t>
            </a:r>
            <a:r>
              <a:rPr lang="en-US" sz="2400" dirty="0">
                <a:latin typeface="Courier" pitchFamily="2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2183268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8BB1D-1B45-7E4E-B52C-44198118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689F2-596A-4E46-9057-01B9DFEC3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2" y="365760"/>
            <a:ext cx="8517435" cy="624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540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185129" y="336587"/>
            <a:ext cx="8648829" cy="618630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900" dirty="0">
                <a:latin typeface="Courier" pitchFamily="2" charset="0"/>
              </a:rPr>
              <a:t># !pip install </a:t>
            </a:r>
            <a:r>
              <a:rPr lang="en-US" sz="900" dirty="0" err="1">
                <a:latin typeface="Courier" pitchFamily="2" charset="0"/>
              </a:rPr>
              <a:t>pandas_datareader</a:t>
            </a:r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import pandas as </a:t>
            </a:r>
            <a:r>
              <a:rPr lang="en-US" sz="900" dirty="0" err="1">
                <a:latin typeface="Courier" pitchFamily="2" charset="0"/>
              </a:rPr>
              <a:t>pd</a:t>
            </a:r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import </a:t>
            </a:r>
            <a:r>
              <a:rPr lang="en-US" sz="900" dirty="0" err="1">
                <a:latin typeface="Courier" pitchFamily="2" charset="0"/>
              </a:rPr>
              <a:t>pandas_datareader.data</a:t>
            </a:r>
            <a:r>
              <a:rPr lang="en-US" sz="900" dirty="0">
                <a:latin typeface="Courier" pitchFamily="2" charset="0"/>
              </a:rPr>
              <a:t> as web</a:t>
            </a:r>
          </a:p>
          <a:p>
            <a:r>
              <a:rPr lang="en-US" sz="900" dirty="0">
                <a:latin typeface="Courier" pitchFamily="2" charset="0"/>
              </a:rPr>
              <a:t>import </a:t>
            </a:r>
            <a:r>
              <a:rPr lang="en-US" sz="900" dirty="0" err="1">
                <a:latin typeface="Courier" pitchFamily="2" charset="0"/>
              </a:rPr>
              <a:t>matplotlib.pyplot</a:t>
            </a:r>
            <a:r>
              <a:rPr lang="en-US" sz="900" dirty="0">
                <a:latin typeface="Courier" pitchFamily="2" charset="0"/>
              </a:rPr>
              <a:t> as </a:t>
            </a:r>
            <a:r>
              <a:rPr lang="en-US" sz="900" dirty="0" err="1">
                <a:latin typeface="Courier" pitchFamily="2" charset="0"/>
              </a:rPr>
              <a:t>plt</a:t>
            </a:r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import seaborn as </a:t>
            </a:r>
            <a:r>
              <a:rPr lang="en-US" sz="900" dirty="0" err="1">
                <a:latin typeface="Courier" pitchFamily="2" charset="0"/>
              </a:rPr>
              <a:t>sns</a:t>
            </a:r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import datetime as </a:t>
            </a:r>
            <a:r>
              <a:rPr lang="en-US" sz="900" dirty="0" err="1">
                <a:latin typeface="Courier" pitchFamily="2" charset="0"/>
              </a:rPr>
              <a:t>dt</a:t>
            </a:r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%matplotlib inline</a:t>
            </a:r>
          </a:p>
          <a:p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#Read Stock Data from Yahoo Finance</a:t>
            </a:r>
          </a:p>
          <a:p>
            <a:r>
              <a:rPr lang="en-US" sz="900" dirty="0">
                <a:latin typeface="Courier" pitchFamily="2" charset="0"/>
              </a:rPr>
              <a:t>end = </a:t>
            </a:r>
            <a:r>
              <a:rPr lang="en-US" sz="900" dirty="0" err="1">
                <a:latin typeface="Courier" pitchFamily="2" charset="0"/>
              </a:rPr>
              <a:t>dt.datetime.now</a:t>
            </a:r>
            <a:r>
              <a:rPr lang="en-US" sz="900" dirty="0">
                <a:latin typeface="Courier" pitchFamily="2" charset="0"/>
              </a:rPr>
              <a:t>()</a:t>
            </a:r>
          </a:p>
          <a:p>
            <a:r>
              <a:rPr lang="en-US" sz="900" dirty="0">
                <a:latin typeface="Courier" pitchFamily="2" charset="0"/>
              </a:rPr>
              <a:t>#start = </a:t>
            </a:r>
            <a:r>
              <a:rPr lang="en-US" sz="900" dirty="0" err="1">
                <a:latin typeface="Courier" pitchFamily="2" charset="0"/>
              </a:rPr>
              <a:t>dt.datetime</a:t>
            </a:r>
            <a:r>
              <a:rPr lang="en-US" sz="900" dirty="0">
                <a:latin typeface="Courier" pitchFamily="2" charset="0"/>
              </a:rPr>
              <a:t>(end.year-2, </a:t>
            </a:r>
            <a:r>
              <a:rPr lang="en-US" sz="900" dirty="0" err="1">
                <a:latin typeface="Courier" pitchFamily="2" charset="0"/>
              </a:rPr>
              <a:t>end.month</a:t>
            </a:r>
            <a:r>
              <a:rPr lang="en-US" sz="900" dirty="0">
                <a:latin typeface="Courier" pitchFamily="2" charset="0"/>
              </a:rPr>
              <a:t>, </a:t>
            </a:r>
            <a:r>
              <a:rPr lang="en-US" sz="900" dirty="0" err="1">
                <a:latin typeface="Courier" pitchFamily="2" charset="0"/>
              </a:rPr>
              <a:t>end.day</a:t>
            </a:r>
            <a:r>
              <a:rPr lang="en-US" sz="900" dirty="0">
                <a:latin typeface="Courier" pitchFamily="2" charset="0"/>
              </a:rPr>
              <a:t>)</a:t>
            </a:r>
          </a:p>
          <a:p>
            <a:r>
              <a:rPr lang="en-US" sz="900" dirty="0">
                <a:latin typeface="Courier" pitchFamily="2" charset="0"/>
              </a:rPr>
              <a:t>start = </a:t>
            </a:r>
            <a:r>
              <a:rPr lang="en-US" sz="900" dirty="0" err="1">
                <a:latin typeface="Courier" pitchFamily="2" charset="0"/>
              </a:rPr>
              <a:t>dt.datetime</a:t>
            </a:r>
            <a:r>
              <a:rPr lang="en-US" sz="900" dirty="0">
                <a:latin typeface="Courier" pitchFamily="2" charset="0"/>
              </a:rPr>
              <a:t>(2016, 1, 1)</a:t>
            </a:r>
          </a:p>
          <a:p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 = </a:t>
            </a:r>
            <a:r>
              <a:rPr lang="en-US" sz="900" dirty="0" err="1">
                <a:latin typeface="Courier" pitchFamily="2" charset="0"/>
              </a:rPr>
              <a:t>web.DataReader</a:t>
            </a:r>
            <a:r>
              <a:rPr lang="en-US" sz="900" dirty="0">
                <a:latin typeface="Courier" pitchFamily="2" charset="0"/>
              </a:rPr>
              <a:t>("AAPL", 'yahoo', start, end)</a:t>
            </a:r>
          </a:p>
          <a:p>
            <a:r>
              <a:rPr lang="en-US" sz="900" dirty="0" err="1">
                <a:latin typeface="Courier" pitchFamily="2" charset="0"/>
              </a:rPr>
              <a:t>df.to_csv</a:t>
            </a:r>
            <a:r>
              <a:rPr lang="en-US" sz="900" dirty="0">
                <a:latin typeface="Courier" pitchFamily="2" charset="0"/>
              </a:rPr>
              <a:t>('</a:t>
            </a:r>
            <a:r>
              <a:rPr lang="en-US" sz="900" dirty="0" err="1">
                <a:latin typeface="Courier" pitchFamily="2" charset="0"/>
              </a:rPr>
              <a:t>AAPL.csv</a:t>
            </a:r>
            <a:r>
              <a:rPr lang="en-US" sz="900" dirty="0">
                <a:latin typeface="Courier" pitchFamily="2" charset="0"/>
              </a:rPr>
              <a:t>')</a:t>
            </a:r>
          </a:p>
          <a:p>
            <a:r>
              <a:rPr lang="en-US" sz="900" dirty="0" err="1">
                <a:latin typeface="Courier" pitchFamily="2" charset="0"/>
              </a:rPr>
              <a:t>df.from_csv</a:t>
            </a:r>
            <a:r>
              <a:rPr lang="en-US" sz="900" dirty="0">
                <a:latin typeface="Courier" pitchFamily="2" charset="0"/>
              </a:rPr>
              <a:t>('</a:t>
            </a:r>
            <a:r>
              <a:rPr lang="en-US" sz="900" dirty="0" err="1">
                <a:latin typeface="Courier" pitchFamily="2" charset="0"/>
              </a:rPr>
              <a:t>AAPL.csv</a:t>
            </a:r>
            <a:r>
              <a:rPr lang="en-US" sz="900" dirty="0">
                <a:latin typeface="Courier" pitchFamily="2" charset="0"/>
              </a:rPr>
              <a:t>')</a:t>
            </a:r>
          </a:p>
          <a:p>
            <a:r>
              <a:rPr lang="en-US" sz="900" dirty="0" err="1">
                <a:latin typeface="Courier" pitchFamily="2" charset="0"/>
              </a:rPr>
              <a:t>df.tail</a:t>
            </a:r>
            <a:r>
              <a:rPr lang="en-US" sz="900" dirty="0">
                <a:latin typeface="Courier" pitchFamily="2" charset="0"/>
              </a:rPr>
              <a:t>()</a:t>
            </a:r>
          </a:p>
          <a:p>
            <a:endParaRPr lang="en-US" sz="900" dirty="0">
              <a:latin typeface="Courier" pitchFamily="2" charset="0"/>
            </a:endParaRPr>
          </a:p>
          <a:p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Close'].plot(legend=True, </a:t>
            </a:r>
            <a:r>
              <a:rPr lang="en-US" sz="900" dirty="0" err="1">
                <a:latin typeface="Courier" pitchFamily="2" charset="0"/>
              </a:rPr>
              <a:t>figsize</a:t>
            </a:r>
            <a:r>
              <a:rPr lang="en-US" sz="900" dirty="0">
                <a:latin typeface="Courier" pitchFamily="2" charset="0"/>
              </a:rPr>
              <a:t>=(12, 8), title='AAPL', label='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Close')</a:t>
            </a:r>
          </a:p>
          <a:p>
            <a:r>
              <a:rPr lang="en-US" sz="900" dirty="0" err="1">
                <a:latin typeface="Courier" pitchFamily="2" charset="0"/>
              </a:rPr>
              <a:t>plt.figure</a:t>
            </a:r>
            <a:r>
              <a:rPr lang="en-US" sz="900" dirty="0">
                <a:latin typeface="Courier" pitchFamily="2" charset="0"/>
              </a:rPr>
              <a:t>(</a:t>
            </a:r>
            <a:r>
              <a:rPr lang="en-US" sz="900" dirty="0" err="1">
                <a:latin typeface="Courier" pitchFamily="2" charset="0"/>
              </a:rPr>
              <a:t>figsize</a:t>
            </a:r>
            <a:r>
              <a:rPr lang="en-US" sz="900" dirty="0">
                <a:latin typeface="Courier" pitchFamily="2" charset="0"/>
              </a:rPr>
              <a:t>=(12,9))</a:t>
            </a:r>
          </a:p>
          <a:p>
            <a:r>
              <a:rPr lang="en-US" sz="900" dirty="0">
                <a:latin typeface="Courier" pitchFamily="2" charset="0"/>
              </a:rPr>
              <a:t>top = plt.subplot2grid((12,9), (0, 0), </a:t>
            </a:r>
            <a:r>
              <a:rPr lang="en-US" sz="900" dirty="0" err="1">
                <a:latin typeface="Courier" pitchFamily="2" charset="0"/>
              </a:rPr>
              <a:t>rowspan</a:t>
            </a:r>
            <a:r>
              <a:rPr lang="en-US" sz="900" dirty="0">
                <a:latin typeface="Courier" pitchFamily="2" charset="0"/>
              </a:rPr>
              <a:t>=10, </a:t>
            </a:r>
            <a:r>
              <a:rPr lang="en-US" sz="900" dirty="0" err="1">
                <a:latin typeface="Courier" pitchFamily="2" charset="0"/>
              </a:rPr>
              <a:t>colspan</a:t>
            </a:r>
            <a:r>
              <a:rPr lang="en-US" sz="900" dirty="0">
                <a:latin typeface="Courier" pitchFamily="2" charset="0"/>
              </a:rPr>
              <a:t>=9)</a:t>
            </a:r>
          </a:p>
          <a:p>
            <a:r>
              <a:rPr lang="en-US" sz="900" dirty="0">
                <a:latin typeface="Courier" pitchFamily="2" charset="0"/>
              </a:rPr>
              <a:t>bottom = plt.subplot2grid((12,9), (10,0), </a:t>
            </a:r>
            <a:r>
              <a:rPr lang="en-US" sz="900" dirty="0" err="1">
                <a:latin typeface="Courier" pitchFamily="2" charset="0"/>
              </a:rPr>
              <a:t>rowspan</a:t>
            </a:r>
            <a:r>
              <a:rPr lang="en-US" sz="900" dirty="0">
                <a:latin typeface="Courier" pitchFamily="2" charset="0"/>
              </a:rPr>
              <a:t>=2, </a:t>
            </a:r>
            <a:r>
              <a:rPr lang="en-US" sz="900" dirty="0" err="1">
                <a:latin typeface="Courier" pitchFamily="2" charset="0"/>
              </a:rPr>
              <a:t>colspan</a:t>
            </a:r>
            <a:r>
              <a:rPr lang="en-US" sz="900" dirty="0">
                <a:latin typeface="Courier" pitchFamily="2" charset="0"/>
              </a:rPr>
              <a:t>=9)</a:t>
            </a:r>
          </a:p>
          <a:p>
            <a:r>
              <a:rPr lang="en-US" sz="900" dirty="0" err="1">
                <a:latin typeface="Courier" pitchFamily="2" charset="0"/>
              </a:rPr>
              <a:t>top.plot</a:t>
            </a:r>
            <a:r>
              <a:rPr lang="en-US" sz="900" dirty="0">
                <a:latin typeface="Courier" pitchFamily="2" charset="0"/>
              </a:rPr>
              <a:t>(</a:t>
            </a:r>
            <a:r>
              <a:rPr lang="en-US" sz="900" dirty="0" err="1">
                <a:latin typeface="Courier" pitchFamily="2" charset="0"/>
              </a:rPr>
              <a:t>df.index</a:t>
            </a:r>
            <a:r>
              <a:rPr lang="en-US" sz="900" dirty="0">
                <a:latin typeface="Courier" pitchFamily="2" charset="0"/>
              </a:rPr>
              <a:t>,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Close'], color='blue') #</a:t>
            </a:r>
            <a:r>
              <a:rPr lang="en-US" sz="900" dirty="0" err="1">
                <a:latin typeface="Courier" pitchFamily="2" charset="0"/>
              </a:rPr>
              <a:t>df.index</a:t>
            </a:r>
            <a:r>
              <a:rPr lang="en-US" sz="900" dirty="0">
                <a:latin typeface="Courier" pitchFamily="2" charset="0"/>
              </a:rPr>
              <a:t> gives the dates</a:t>
            </a:r>
          </a:p>
          <a:p>
            <a:r>
              <a:rPr lang="en-US" sz="900" dirty="0" err="1">
                <a:latin typeface="Courier" pitchFamily="2" charset="0"/>
              </a:rPr>
              <a:t>bottom.bar</a:t>
            </a:r>
            <a:r>
              <a:rPr lang="en-US" sz="900" dirty="0">
                <a:latin typeface="Courier" pitchFamily="2" charset="0"/>
              </a:rPr>
              <a:t>(</a:t>
            </a:r>
            <a:r>
              <a:rPr lang="en-US" sz="900" dirty="0" err="1">
                <a:latin typeface="Courier" pitchFamily="2" charset="0"/>
              </a:rPr>
              <a:t>df.index</a:t>
            </a:r>
            <a:r>
              <a:rPr lang="en-US" sz="900" dirty="0">
                <a:latin typeface="Courier" pitchFamily="2" charset="0"/>
              </a:rPr>
              <a:t>,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['Volume']) 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</a:p>
          <a:p>
            <a:r>
              <a:rPr lang="en-US" sz="900" dirty="0">
                <a:latin typeface="Courier" pitchFamily="2" charset="0"/>
              </a:rPr>
              <a:t># set the labels</a:t>
            </a:r>
          </a:p>
          <a:p>
            <a:r>
              <a:rPr lang="en-US" sz="900" dirty="0" err="1">
                <a:latin typeface="Courier" pitchFamily="2" charset="0"/>
              </a:rPr>
              <a:t>top.axes.get_xaxis</a:t>
            </a:r>
            <a:r>
              <a:rPr lang="en-US" sz="900" dirty="0">
                <a:latin typeface="Courier" pitchFamily="2" charset="0"/>
              </a:rPr>
              <a:t>().</a:t>
            </a:r>
            <a:r>
              <a:rPr lang="en-US" sz="900" dirty="0" err="1">
                <a:latin typeface="Courier" pitchFamily="2" charset="0"/>
              </a:rPr>
              <a:t>set_visible</a:t>
            </a:r>
            <a:r>
              <a:rPr lang="en-US" sz="900" dirty="0">
                <a:latin typeface="Courier" pitchFamily="2" charset="0"/>
              </a:rPr>
              <a:t>(False)</a:t>
            </a:r>
          </a:p>
          <a:p>
            <a:r>
              <a:rPr lang="en-US" sz="900" dirty="0" err="1">
                <a:latin typeface="Courier" pitchFamily="2" charset="0"/>
              </a:rPr>
              <a:t>top.set_title</a:t>
            </a:r>
            <a:r>
              <a:rPr lang="en-US" sz="900" dirty="0">
                <a:latin typeface="Courier" pitchFamily="2" charset="0"/>
              </a:rPr>
              <a:t>('AAPL')</a:t>
            </a:r>
          </a:p>
          <a:p>
            <a:r>
              <a:rPr lang="en-US" sz="900" dirty="0" err="1">
                <a:latin typeface="Courier" pitchFamily="2" charset="0"/>
              </a:rPr>
              <a:t>top.set_ylabel</a:t>
            </a:r>
            <a:r>
              <a:rPr lang="en-US" sz="900" dirty="0">
                <a:latin typeface="Courier" pitchFamily="2" charset="0"/>
              </a:rPr>
              <a:t>('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Close')</a:t>
            </a:r>
          </a:p>
          <a:p>
            <a:r>
              <a:rPr lang="en-US" sz="900" dirty="0" err="1">
                <a:latin typeface="Courier" pitchFamily="2" charset="0"/>
              </a:rPr>
              <a:t>bottom.set_ylabel</a:t>
            </a:r>
            <a:r>
              <a:rPr lang="en-US" sz="900" dirty="0">
                <a:latin typeface="Courier" pitchFamily="2" charset="0"/>
              </a:rPr>
              <a:t>('Volume')</a:t>
            </a:r>
          </a:p>
          <a:p>
            <a:endParaRPr lang="en-US" sz="900" dirty="0">
              <a:latin typeface="Courier" pitchFamily="2" charset="0"/>
            </a:endParaRPr>
          </a:p>
          <a:p>
            <a:r>
              <a:rPr lang="en-US" sz="900" dirty="0" err="1">
                <a:latin typeface="Courier" pitchFamily="2" charset="0"/>
              </a:rPr>
              <a:t>plt.figure</a:t>
            </a:r>
            <a:r>
              <a:rPr lang="en-US" sz="900" dirty="0">
                <a:latin typeface="Courier" pitchFamily="2" charset="0"/>
              </a:rPr>
              <a:t>(</a:t>
            </a:r>
            <a:r>
              <a:rPr lang="en-US" sz="900" dirty="0" err="1">
                <a:latin typeface="Courier" pitchFamily="2" charset="0"/>
              </a:rPr>
              <a:t>figsize</a:t>
            </a:r>
            <a:r>
              <a:rPr lang="en-US" sz="900" dirty="0">
                <a:latin typeface="Courier" pitchFamily="2" charset="0"/>
              </a:rPr>
              <a:t>=(12,9))</a:t>
            </a:r>
          </a:p>
          <a:p>
            <a:r>
              <a:rPr lang="en-US" sz="900" dirty="0" err="1">
                <a:latin typeface="Courier" pitchFamily="2" charset="0"/>
              </a:rPr>
              <a:t>sns.distplot</a:t>
            </a:r>
            <a:r>
              <a:rPr lang="en-US" sz="900" dirty="0">
                <a:latin typeface="Courier" pitchFamily="2" charset="0"/>
              </a:rPr>
              <a:t>(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Close'].</a:t>
            </a:r>
            <a:r>
              <a:rPr lang="en-US" sz="900" dirty="0" err="1">
                <a:latin typeface="Courier" pitchFamily="2" charset="0"/>
              </a:rPr>
              <a:t>dropna</a:t>
            </a:r>
            <a:r>
              <a:rPr lang="en-US" sz="900" dirty="0">
                <a:latin typeface="Courier" pitchFamily="2" charset="0"/>
              </a:rPr>
              <a:t>(), bins=50, color='purple')</a:t>
            </a:r>
          </a:p>
          <a:p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# simple moving averages</a:t>
            </a:r>
          </a:p>
          <a:p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['MA05'] =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Close'].rolling(5).mean() #5 days</a:t>
            </a:r>
          </a:p>
          <a:p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['MA20'] =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Close'].rolling(20).mean() #20 days</a:t>
            </a:r>
          </a:p>
          <a:p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['MA60'] =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Close'].rolling(60).mean() #60 days</a:t>
            </a:r>
          </a:p>
          <a:p>
            <a:r>
              <a:rPr lang="en-US" sz="900" dirty="0">
                <a:latin typeface="Courier" pitchFamily="2" charset="0"/>
              </a:rPr>
              <a:t>df2 = </a:t>
            </a:r>
            <a:r>
              <a:rPr lang="en-US" sz="900" dirty="0" err="1">
                <a:latin typeface="Courier" pitchFamily="2" charset="0"/>
              </a:rPr>
              <a:t>pd.DataFrame</a:t>
            </a:r>
            <a:r>
              <a:rPr lang="en-US" sz="900" dirty="0">
                <a:latin typeface="Courier" pitchFamily="2" charset="0"/>
              </a:rPr>
              <a:t>({'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Close':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Close'],'MA05':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['MA05'],'MA20':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['MA20'], 'MA60':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['MA60']})</a:t>
            </a:r>
          </a:p>
          <a:p>
            <a:r>
              <a:rPr lang="en-US" sz="900" dirty="0">
                <a:latin typeface="Courier" pitchFamily="2" charset="0"/>
              </a:rPr>
              <a:t>df2.plot(</a:t>
            </a:r>
            <a:r>
              <a:rPr lang="en-US" sz="900" dirty="0" err="1">
                <a:latin typeface="Courier" pitchFamily="2" charset="0"/>
              </a:rPr>
              <a:t>figsize</a:t>
            </a:r>
            <a:r>
              <a:rPr lang="en-US" sz="900" dirty="0">
                <a:latin typeface="Courier" pitchFamily="2" charset="0"/>
              </a:rPr>
              <a:t>=(12, 9), legend=True, title='AAPL')</a:t>
            </a:r>
          </a:p>
          <a:p>
            <a:r>
              <a:rPr lang="en-US" sz="900" dirty="0">
                <a:latin typeface="Courier" pitchFamily="2" charset="0"/>
              </a:rPr>
              <a:t>df2.to_csv('</a:t>
            </a:r>
            <a:r>
              <a:rPr lang="en-US" sz="900" dirty="0" err="1">
                <a:latin typeface="Courier" pitchFamily="2" charset="0"/>
              </a:rPr>
              <a:t>AAPL_MA.csv</a:t>
            </a:r>
            <a:r>
              <a:rPr lang="en-US" sz="900" dirty="0">
                <a:latin typeface="Courier" pitchFamily="2" charset="0"/>
              </a:rPr>
              <a:t>')</a:t>
            </a:r>
          </a:p>
          <a:p>
            <a:r>
              <a:rPr lang="en-US" sz="900" dirty="0">
                <a:latin typeface="Courier" pitchFamily="2" charset="0"/>
              </a:rPr>
              <a:t>fig = </a:t>
            </a:r>
            <a:r>
              <a:rPr lang="en-US" sz="900" dirty="0" err="1">
                <a:latin typeface="Courier" pitchFamily="2" charset="0"/>
              </a:rPr>
              <a:t>plt.gcf</a:t>
            </a:r>
            <a:r>
              <a:rPr lang="en-US" sz="900" dirty="0">
                <a:latin typeface="Courier" pitchFamily="2" charset="0"/>
              </a:rPr>
              <a:t>()</a:t>
            </a:r>
          </a:p>
          <a:p>
            <a:r>
              <a:rPr lang="en-US" sz="900" dirty="0" err="1">
                <a:latin typeface="Courier" pitchFamily="2" charset="0"/>
              </a:rPr>
              <a:t>fig.set_size_inches</a:t>
            </a:r>
            <a:r>
              <a:rPr lang="en-US" sz="900" dirty="0">
                <a:latin typeface="Courier" pitchFamily="2" charset="0"/>
              </a:rPr>
              <a:t>(12, 9)</a:t>
            </a:r>
          </a:p>
          <a:p>
            <a:r>
              <a:rPr lang="en-US" sz="900" dirty="0" err="1">
                <a:latin typeface="Courier" pitchFamily="2" charset="0"/>
              </a:rPr>
              <a:t>fig.savefig</a:t>
            </a:r>
            <a:r>
              <a:rPr lang="en-US" sz="900" dirty="0">
                <a:latin typeface="Courier" pitchFamily="2" charset="0"/>
              </a:rPr>
              <a:t>('</a:t>
            </a:r>
            <a:r>
              <a:rPr lang="en-US" sz="900" dirty="0" err="1">
                <a:latin typeface="Courier" pitchFamily="2" charset="0"/>
              </a:rPr>
              <a:t>AAPL_plot.png</a:t>
            </a:r>
            <a:r>
              <a:rPr lang="en-US" sz="900" dirty="0">
                <a:latin typeface="Courier" pitchFamily="2" charset="0"/>
              </a:rPr>
              <a:t>', dpi=300)</a:t>
            </a:r>
          </a:p>
          <a:p>
            <a:r>
              <a:rPr lang="en-US" sz="900" dirty="0" err="1">
                <a:latin typeface="Courier" pitchFamily="2" charset="0"/>
              </a:rPr>
              <a:t>plt.show</a:t>
            </a:r>
            <a:r>
              <a:rPr lang="en-US" sz="900" dirty="0">
                <a:latin typeface="Courier" pitchFamily="2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8226577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52719-1D82-5E49-8877-03D81B439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7859B-9E68-B646-876E-49FE30357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690B8E-60D4-EB4E-BAE1-36F7E84E3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490"/>
            <a:ext cx="9144000" cy="640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718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54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1772816" y="6589554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https://www.quandl.com/tools/python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07218" y="836712"/>
            <a:ext cx="8929563" cy="275992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# ! pip install </a:t>
            </a:r>
            <a:r>
              <a:rPr lang="en-US" sz="2000" b="1" dirty="0" err="1">
                <a:latin typeface="Courier" charset="0"/>
                <a:ea typeface="標楷體" charset="-120"/>
              </a:rPr>
              <a:t>quandl</a:t>
            </a:r>
            <a:endParaRPr lang="en-US" sz="2000" b="1" dirty="0">
              <a:latin typeface="Courier" charset="0"/>
              <a:ea typeface="標楷體" charset="-120"/>
            </a:endParaRPr>
          </a:p>
          <a:p>
            <a:pPr eaLnBrk="0" hangingPunct="0"/>
            <a:r>
              <a:rPr lang="en-US" sz="32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sz="3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quandl</a:t>
            </a:r>
            <a:r>
              <a:rPr lang="en-US" sz="32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# </a:t>
            </a:r>
            <a:r>
              <a:rPr lang="en-US" sz="2000" b="1" dirty="0" err="1">
                <a:latin typeface="Courier" charset="0"/>
                <a:ea typeface="標楷體" charset="-120"/>
              </a:rPr>
              <a:t>quandl.ApiConfig.api_key</a:t>
            </a:r>
            <a:r>
              <a:rPr lang="en-US" sz="2000" b="1" dirty="0">
                <a:latin typeface="Courier" charset="0"/>
                <a:ea typeface="標楷體" charset="-120"/>
              </a:rPr>
              <a:t> = "YOURAPIKEY"</a:t>
            </a:r>
          </a:p>
          <a:p>
            <a:pPr eaLnBrk="0" hangingPunct="0"/>
            <a:r>
              <a:rPr lang="en-US" sz="24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df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sz="24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quandl.get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("WIKI/AAPL"</a:t>
            </a:r>
            <a:r>
              <a:rPr 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, </a:t>
            </a:r>
            <a:r>
              <a:rPr lang="en-US" sz="2000" b="1" dirty="0" err="1">
                <a:latin typeface="Courier" charset="0"/>
                <a:ea typeface="標楷體" charset="-120"/>
              </a:rPr>
              <a:t>start_date</a:t>
            </a:r>
            <a:r>
              <a:rPr lang="en-US" sz="2000" b="1" dirty="0">
                <a:latin typeface="Courier" charset="0"/>
                <a:ea typeface="標楷體" charset="-120"/>
              </a:rPr>
              <a:t>="2016-01-01", </a:t>
            </a:r>
            <a:r>
              <a:rPr lang="en-US" sz="2000" b="1" dirty="0" err="1">
                <a:latin typeface="Courier" charset="0"/>
                <a:ea typeface="標楷體" charset="-120"/>
              </a:rPr>
              <a:t>end_date</a:t>
            </a:r>
            <a:r>
              <a:rPr lang="en-US" sz="2000" b="1" dirty="0">
                <a:latin typeface="Courier" charset="0"/>
                <a:ea typeface="標楷體" charset="-120"/>
              </a:rPr>
              <a:t>="2017-12-31")</a:t>
            </a:r>
          </a:p>
          <a:p>
            <a:pPr eaLnBrk="0" hangingPunct="0"/>
            <a:r>
              <a:rPr lang="en-US" sz="2000" b="1" dirty="0" err="1">
                <a:latin typeface="Courier" charset="0"/>
                <a:ea typeface="標楷體" charset="-120"/>
              </a:rPr>
              <a:t>df.to_csv</a:t>
            </a:r>
            <a:r>
              <a:rPr lang="en-US" sz="2000" b="1" dirty="0">
                <a:latin typeface="Courier" charset="0"/>
                <a:ea typeface="標楷體" charset="-120"/>
              </a:rPr>
              <a:t>('</a:t>
            </a:r>
            <a:r>
              <a:rPr lang="en-US" sz="2000" b="1" dirty="0" err="1">
                <a:latin typeface="Courier" charset="0"/>
                <a:ea typeface="標楷體" charset="-120"/>
              </a:rPr>
              <a:t>AAPL.csv</a:t>
            </a:r>
            <a:r>
              <a:rPr lang="en-US" sz="2000" b="1" dirty="0">
                <a:latin typeface="Courier" charset="0"/>
                <a:ea typeface="標楷體" charset="-120"/>
              </a:rPr>
              <a:t>')</a:t>
            </a:r>
          </a:p>
          <a:p>
            <a:pPr eaLnBrk="0" hangingPunct="0"/>
            <a:r>
              <a:rPr lang="en-US" sz="2000" b="1" dirty="0" err="1">
                <a:latin typeface="Courier" charset="0"/>
                <a:ea typeface="標楷體" charset="-120"/>
              </a:rPr>
              <a:t>df.from_csv</a:t>
            </a:r>
            <a:r>
              <a:rPr lang="en-US" sz="2000" b="1" dirty="0">
                <a:latin typeface="Courier" charset="0"/>
                <a:ea typeface="標楷體" charset="-120"/>
              </a:rPr>
              <a:t>('</a:t>
            </a:r>
            <a:r>
              <a:rPr lang="en-US" sz="2000" b="1" dirty="0" err="1">
                <a:latin typeface="Courier" charset="0"/>
                <a:ea typeface="標楷體" charset="-120"/>
              </a:rPr>
              <a:t>AAPL.csv</a:t>
            </a:r>
            <a:r>
              <a:rPr lang="en-US" sz="2000" b="1" dirty="0">
                <a:latin typeface="Courier" charset="0"/>
                <a:ea typeface="標楷體" charset="-120"/>
              </a:rPr>
              <a:t>')</a:t>
            </a:r>
          </a:p>
          <a:p>
            <a:pPr eaLnBrk="0" hangingPunct="0"/>
            <a:r>
              <a:rPr lang="en-US" sz="2000" b="1" dirty="0" err="1">
                <a:latin typeface="Courier" charset="0"/>
                <a:ea typeface="標楷體" charset="-120"/>
              </a:rPr>
              <a:t>df.tail</a:t>
            </a:r>
            <a:r>
              <a:rPr lang="en-US" sz="2000" b="1" dirty="0">
                <a:latin typeface="Courier" charset="0"/>
                <a:ea typeface="標楷體" charset="-120"/>
              </a:rPr>
              <a:t>()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Finance Data from </a:t>
            </a:r>
            <a:r>
              <a:rPr lang="en-US" sz="5400" dirty="0" err="1">
                <a:solidFill>
                  <a:srgbClr val="FF0000"/>
                </a:solidFill>
              </a:rPr>
              <a:t>Quandl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699AF6-D351-084C-A897-669D871D0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79" y="3668045"/>
            <a:ext cx="8549640" cy="290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762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642625" y="6496386"/>
            <a:ext cx="3858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dirty="0">
                <a:hlinkClick r:id="rId2"/>
              </a:rPr>
              <a:t>http://finance.yahoo.com/q?s=AAPL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29" y="1453036"/>
            <a:ext cx="6596839" cy="506682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8313" y="1"/>
            <a:ext cx="8229600" cy="1340768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Yahoo Finance Symbols:  AAPL Apple Inc. (AAPL)</a:t>
            </a:r>
          </a:p>
        </p:txBody>
      </p:sp>
    </p:spTree>
    <p:extLst>
      <p:ext uri="{BB962C8B-B14F-4D97-AF65-F5344CB8AC3E}">
        <p14:creationId xmlns:p14="http://schemas.microsoft.com/office/powerpoint/2010/main" val="23105292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468313" y="130175"/>
            <a:ext cx="8229600" cy="635000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Apple Inc. 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(AAPL) -</a:t>
            </a:r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NasdaqGS</a:t>
            </a:r>
            <a:endParaRPr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52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70EFADF-4A98-B442-8E78-63A8D1552B6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1" y="793529"/>
            <a:ext cx="8808403" cy="56834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49090" y="6472697"/>
            <a:ext cx="5382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http://finance.yahoo.com/quote/AAPL?p=AAPL</a:t>
            </a:r>
            <a:endParaRPr lang="en-US" dirty="0"/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7747476" y="3429001"/>
            <a:ext cx="1296988" cy="28803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6228184" y="2852936"/>
            <a:ext cx="1296988" cy="28803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8011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88514"/>
            <a:ext cx="7836511" cy="5860421"/>
          </a:xfrm>
          <a:prstGeom prst="rect">
            <a:avLst/>
          </a:prstGeom>
        </p:spPr>
      </p:pic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-14288" y="1"/>
            <a:ext cx="9123363" cy="692696"/>
          </a:xfrm>
        </p:spPr>
        <p:txBody>
          <a:bodyPr>
            <a:normAutofit fontScale="90000"/>
          </a:bodyPr>
          <a:lstStyle/>
          <a:p>
            <a:r>
              <a:rPr lang="en-US" altLang="en-US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Yahoo Finance Charts: Apple Inc. </a:t>
            </a:r>
            <a:r>
              <a:rPr lang="en-US" altLang="en-US" sz="4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(AAPL)</a:t>
            </a:r>
          </a:p>
        </p:txBody>
      </p:sp>
      <p:sp>
        <p:nvSpPr>
          <p:cNvPr id="563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AB15B04-96FE-3C46-8024-C830074A626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13182" y="6491609"/>
            <a:ext cx="3929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http://finance.yahoo.com/chart/AAPL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0721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Apple Inc. (AAPL) Historical Data </a:t>
            </a:r>
          </a:p>
        </p:txBody>
      </p:sp>
      <p:sp>
        <p:nvSpPr>
          <p:cNvPr id="573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FFC829A-70B5-3644-91B6-13FE26029CD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1304925" y="6488113"/>
            <a:ext cx="653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2"/>
              </a:rPr>
              <a:t>http://finance.yahoo.com/q/hp?s=AAPL+Historical+Prices</a:t>
            </a:r>
            <a:endParaRPr lang="en-US" alt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55426"/>
            <a:ext cx="7163903" cy="5632687"/>
          </a:xfrm>
          <a:prstGeom prst="rect">
            <a:avLst/>
          </a:prstGeom>
        </p:spPr>
      </p:pic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5940152" y="3861048"/>
            <a:ext cx="1044756" cy="36004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7234763" y="5758186"/>
            <a:ext cx="1044756" cy="26310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6811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74A3CC7-B5D2-FA4E-B6B5-06CAFE14907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8371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9697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Yahoo Finance Historical Prices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Apple Inc. 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(AAPL) </a:t>
            </a:r>
            <a:endParaRPr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1353098"/>
            <a:ext cx="6988663" cy="51085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6306" y="6488668"/>
            <a:ext cx="64119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http://finance.yahoo.com/quote/AAPL/history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7248832" y="2276872"/>
            <a:ext cx="1044756" cy="26310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313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1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6408" y="6597352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111312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07613"/>
            <a:ext cx="8686800" cy="5345723"/>
          </a:xfrm>
          <a:prstGeom prst="rect">
            <a:avLst/>
          </a:prstGeom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339752" y="2492896"/>
            <a:ext cx="684716" cy="28803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1187624" y="1797052"/>
            <a:ext cx="2088232" cy="335804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971600" y="3612572"/>
            <a:ext cx="936104" cy="39249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68313" y="0"/>
            <a:ext cx="82296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Yahoo Finance Historical Prices</a:t>
            </a:r>
            <a:br>
              <a:rPr kumimoji="0"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kumimoji="0"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Apple Inc. (AAPL) </a:t>
            </a:r>
            <a:endParaRPr kumimoji="0"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66022" y="6619563"/>
            <a:ext cx="714248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hlinkClick r:id="rId3"/>
              </a:rPr>
              <a:t>http://finance.yahoo.com/quote/AAPL/history?period1=345398400&amp;period2=1490112000&amp;interval=1d&amp;filter=history&amp;frequency=1d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0619144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43" y="1475628"/>
            <a:ext cx="7884368" cy="4960078"/>
          </a:xfrm>
          <a:prstGeom prst="rect">
            <a:avLst/>
          </a:prstGeom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7489181" y="2132856"/>
            <a:ext cx="1106188" cy="39249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7528379" y="2583338"/>
            <a:ext cx="1106188" cy="39249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68313" y="0"/>
            <a:ext cx="82296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Yahoo Finance Historical Prices</a:t>
            </a:r>
            <a:br>
              <a:rPr kumimoji="0"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kumimoji="0"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Apple Inc. </a:t>
            </a:r>
            <a:r>
              <a:rPr kumimoji="0"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(AAPL) </a:t>
            </a:r>
            <a:endParaRPr kumimoji="0"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66022" y="6619563"/>
            <a:ext cx="714248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hlinkClick r:id="rId3"/>
              </a:rPr>
              <a:t>http://finance.yahoo.com/quote/AAPL/history?period1=345398400&amp;period2=1490112000&amp;interval=1d&amp;filter=history&amp;frequency</a:t>
            </a:r>
            <a:r>
              <a:rPr lang="en-US" sz="900">
                <a:hlinkClick r:id="rId3"/>
              </a:rPr>
              <a:t>=1d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2735267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468313" y="58738"/>
            <a:ext cx="8229600" cy="490537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Yahoo Finance Historical Prices</a:t>
            </a:r>
          </a:p>
        </p:txBody>
      </p:sp>
      <p:sp>
        <p:nvSpPr>
          <p:cNvPr id="5939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BF89200-EB94-FA4B-9F14-659F5D913BE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539750" y="549275"/>
            <a:ext cx="7993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dirty="0">
                <a:hlinkClick r:id="rId2"/>
              </a:rPr>
              <a:t>http://ichart.finance.yahoo.com/table.csv?s=AAPL</a:t>
            </a:r>
            <a:endParaRPr lang="en-US" altLang="en-US" dirty="0"/>
          </a:p>
        </p:txBody>
      </p:sp>
      <p:sp>
        <p:nvSpPr>
          <p:cNvPr id="6" name="Rectangle 5"/>
          <p:cNvSpPr/>
          <p:nvPr/>
        </p:nvSpPr>
        <p:spPr>
          <a:xfrm>
            <a:off x="1763688" y="1620664"/>
            <a:ext cx="6913563" cy="46166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sz="1400" dirty="0" err="1"/>
              <a:t>Date,Open,High,Low,Close,Volume,Adj</a:t>
            </a:r>
            <a:r>
              <a:rPr lang="en-US" sz="1400" dirty="0"/>
              <a:t> Close</a:t>
            </a:r>
          </a:p>
          <a:p>
            <a:r>
              <a:rPr lang="en-US" sz="1400" dirty="0"/>
              <a:t>2017-03-21,142.110001,142.800003,139.729996,139.839996,39116800,139.839996</a:t>
            </a:r>
          </a:p>
          <a:p>
            <a:r>
              <a:rPr lang="en-US" sz="1400" dirty="0"/>
              <a:t>2017-03-20,140.399994,141.50,140.229996,141.460007,20213100,141.460007</a:t>
            </a:r>
          </a:p>
          <a:p>
            <a:r>
              <a:rPr lang="en-US" sz="1400" dirty="0"/>
              <a:t>2017-03-17,141.00,141.00,139.889999,139.990005,43597400,139.990005</a:t>
            </a:r>
          </a:p>
          <a:p>
            <a:r>
              <a:rPr lang="en-US" sz="1400" dirty="0"/>
              <a:t>2017-03-16,140.720001,141.020004,140.259995,140.690002,19132500,140.690002</a:t>
            </a:r>
          </a:p>
          <a:p>
            <a:r>
              <a:rPr lang="en-US" sz="1400" dirty="0"/>
              <a:t>2017-03-15,139.410004,140.75,139.029999,140.460007,25566800,140.460007</a:t>
            </a:r>
          </a:p>
          <a:p>
            <a:r>
              <a:rPr lang="en-US" sz="1400" dirty="0"/>
              <a:t>2017-03-14,139.300003,139.649994,138.839996,138.990005,15189700,138.990005</a:t>
            </a:r>
          </a:p>
          <a:p>
            <a:r>
              <a:rPr lang="en-US" sz="1400" dirty="0"/>
              <a:t>2017-03-13,138.850006,139.429993,138.820007,139.199997,17042400,139.199997</a:t>
            </a:r>
          </a:p>
          <a:p>
            <a:r>
              <a:rPr lang="en-US" sz="1400" dirty="0"/>
              <a:t>2017-03-10,139.25,139.360001,138.639999,139.139999,19488000,139.139999</a:t>
            </a:r>
          </a:p>
          <a:p>
            <a:r>
              <a:rPr lang="en-US" sz="1400" dirty="0"/>
              <a:t>2017-03-09,138.740005,138.789993,137.050003,138.679993,22065200,138.679993</a:t>
            </a:r>
          </a:p>
          <a:p>
            <a:r>
              <a:rPr lang="en-US" sz="1400" dirty="0"/>
              <a:t>2017-03-08,138.949997,139.800003,138.820007,139.00,18681800,139.00</a:t>
            </a:r>
          </a:p>
          <a:p>
            <a:r>
              <a:rPr lang="en-US" sz="1400" dirty="0"/>
              <a:t>2017-03-07,139.059998,139.979996,138.789993,139.520004,17267500,139.520004</a:t>
            </a:r>
          </a:p>
          <a:p>
            <a:r>
              <a:rPr lang="en-US" sz="1400" dirty="0"/>
              <a:t>2017-03-06,139.369995,139.770004,138.600006,139.339996,21155300,139.339996</a:t>
            </a:r>
          </a:p>
          <a:p>
            <a:r>
              <a:rPr lang="en-US" sz="1400" dirty="0"/>
              <a:t>2017-03-03,138.779999,139.830002,138.589996,139.779999,21108100,139.779999</a:t>
            </a:r>
          </a:p>
          <a:p>
            <a:r>
              <a:rPr lang="en-US" sz="1400" dirty="0"/>
              <a:t>2017-03-02,140.00,140.279999,138.759995,138.960007,26153300,138.960007</a:t>
            </a:r>
          </a:p>
          <a:p>
            <a:r>
              <a:rPr lang="en-US" sz="1400" dirty="0"/>
              <a:t>2017-03-01,137.889999,140.149994,137.600006,139.789993,36272400,139.789993</a:t>
            </a:r>
          </a:p>
          <a:p>
            <a:r>
              <a:rPr lang="en-US" sz="1400" dirty="0"/>
              <a:t>2017-02-28,137.080002,137.440002,136.699997,136.990005,23403500,136.990005</a:t>
            </a:r>
          </a:p>
          <a:p>
            <a:r>
              <a:rPr lang="en-US" sz="1400" dirty="0"/>
              <a:t>2017-02-27,137.139999,137.440002,136.279999,136.929993,20196400,136.929993</a:t>
            </a:r>
          </a:p>
          <a:p>
            <a:r>
              <a:rPr lang="en-US" sz="1400" dirty="0"/>
              <a:t>2017-02-24,135.910004,136.660004,135.279999,136.660004,21690900,136.660004</a:t>
            </a:r>
          </a:p>
          <a:p>
            <a:r>
              <a:rPr lang="en-US" sz="1400" dirty="0"/>
              <a:t>2017-02-23,137.380005,137.479996,136.300003,136.529999,20704100,136.529999</a:t>
            </a:r>
          </a:p>
          <a:p>
            <a:r>
              <a:rPr lang="en-US" sz="1400" dirty="0"/>
              <a:t>2017-02-22,136.429993,137.119995,136.110001,137.110001,20745300,137.110001</a:t>
            </a:r>
          </a:p>
        </p:txBody>
      </p:sp>
      <p:sp>
        <p:nvSpPr>
          <p:cNvPr id="59397" name="TextBox 7"/>
          <p:cNvSpPr txBox="1">
            <a:spLocks noChangeArrowheads="1"/>
          </p:cNvSpPr>
          <p:nvPr/>
        </p:nvSpPr>
        <p:spPr bwMode="auto">
          <a:xfrm>
            <a:off x="0" y="1412875"/>
            <a:ext cx="180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table.csv</a:t>
            </a:r>
          </a:p>
        </p:txBody>
      </p:sp>
    </p:spTree>
    <p:extLst>
      <p:ext uri="{BB962C8B-B14F-4D97-AF65-F5344CB8AC3E}">
        <p14:creationId xmlns:p14="http://schemas.microsoft.com/office/powerpoint/2010/main" val="41387840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3C7C565-C78E-1844-B0F0-4506F4F40B7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0419" name="Rectangle 5"/>
          <p:cNvSpPr>
            <a:spLocks noChangeArrowheads="1"/>
          </p:cNvSpPr>
          <p:nvPr/>
        </p:nvSpPr>
        <p:spPr bwMode="auto">
          <a:xfrm>
            <a:off x="179388" y="6615113"/>
            <a:ext cx="86042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800" dirty="0">
                <a:hlinkClick r:id="rId2"/>
              </a:rPr>
              <a:t>http://finance.yahoo.com/echarts?s=GOOG+Interactive#{"showArea":false,"showLine":false,"showCandle":true,"lineType":"candle","range":"5y","allowChartStacking":true</a:t>
            </a:r>
            <a:r>
              <a:rPr lang="en-US" altLang="en-US" sz="800" dirty="0"/>
              <a:t>}</a:t>
            </a:r>
          </a:p>
        </p:txBody>
      </p:sp>
      <p:sp>
        <p:nvSpPr>
          <p:cNvPr id="60420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9697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Yahoo Finance Charts 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Alphabet Inc. (GOOG)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23007"/>
            <a:ext cx="7032460" cy="5274345"/>
          </a:xfrm>
          <a:prstGeom prst="rect">
            <a:avLst/>
          </a:prstGeom>
        </p:spPr>
      </p:pic>
      <p:sp>
        <p:nvSpPr>
          <p:cNvPr id="60421" name="Rectangle 7"/>
          <p:cNvSpPr>
            <a:spLocks noChangeArrowheads="1"/>
          </p:cNvSpPr>
          <p:nvPr/>
        </p:nvSpPr>
        <p:spPr bwMode="auto">
          <a:xfrm>
            <a:off x="3332163" y="3244850"/>
            <a:ext cx="2479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/>
              <a:t>Alphabet Inc. (GOOG)</a:t>
            </a:r>
          </a:p>
        </p:txBody>
      </p:sp>
    </p:spTree>
    <p:extLst>
      <p:ext uri="{BB962C8B-B14F-4D97-AF65-F5344CB8AC3E}">
        <p14:creationId xmlns:p14="http://schemas.microsoft.com/office/powerpoint/2010/main" val="22572577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5538"/>
          </a:xfrm>
        </p:spPr>
        <p:txBody>
          <a:bodyPr>
            <a:normAutofit fontScale="90000"/>
          </a:bodyPr>
          <a:lstStyle/>
          <a:p>
            <a:r>
              <a:rPr lang="en-US" altLang="en-US" sz="4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Dow Jones Industrial Average </a:t>
            </a:r>
            <a:br>
              <a:rPr lang="en-US" altLang="en-US" sz="4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4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(^DJI) </a:t>
            </a:r>
          </a:p>
        </p:txBody>
      </p:sp>
      <p:sp>
        <p:nvSpPr>
          <p:cNvPr id="634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973140B-FD24-8741-803D-9EF1D7D555E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3492" name="Rectangle 5"/>
          <p:cNvSpPr>
            <a:spLocks noChangeArrowheads="1"/>
          </p:cNvSpPr>
          <p:nvPr/>
        </p:nvSpPr>
        <p:spPr bwMode="auto">
          <a:xfrm>
            <a:off x="2627313" y="6488113"/>
            <a:ext cx="37946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 invalidUrl="http://finance.yahoo.com/chart/^DJI"/>
              </a:rPr>
              <a:t>http://finance.yahoo.com/chart/^DJI</a:t>
            </a:r>
            <a:endParaRPr lang="en-US" alt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4744"/>
            <a:ext cx="7344816" cy="543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737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5538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TSEC weighted index (^TWII) - </a:t>
            </a:r>
            <a:r>
              <a:rPr lang="en-US" altLang="en-US" sz="36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Taiwan</a:t>
            </a:r>
          </a:p>
        </p:txBody>
      </p:sp>
      <p:sp>
        <p:nvSpPr>
          <p:cNvPr id="645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3AAC0B8-6F8E-934C-8FCB-52F9F667EA8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54949"/>
            <a:ext cx="7324648" cy="54696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37B398-FD7A-E545-A765-732C2C850803}"/>
              </a:ext>
            </a:extLst>
          </p:cNvPr>
          <p:cNvSpPr/>
          <p:nvPr/>
        </p:nvSpPr>
        <p:spPr>
          <a:xfrm>
            <a:off x="2562171" y="6536350"/>
            <a:ext cx="3806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http://finance.yahoo.com/chart/^TWII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9826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13DAB0-37F9-DE4B-B222-B630FAA57F6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1443" name="Rectangle 6"/>
          <p:cNvSpPr>
            <a:spLocks noChangeArrowheads="1"/>
          </p:cNvSpPr>
          <p:nvPr/>
        </p:nvSpPr>
        <p:spPr bwMode="auto">
          <a:xfrm>
            <a:off x="2124075" y="6488113"/>
            <a:ext cx="4211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http://finance.yahoo.com/q?s=2330.TW</a:t>
            </a:r>
            <a:endParaRPr lang="en-US" altLang="en-US" sz="1800" dirty="0"/>
          </a:p>
        </p:txBody>
      </p:sp>
      <p:sp>
        <p:nvSpPr>
          <p:cNvPr id="61444" name="Rectangle 7"/>
          <p:cNvSpPr>
            <a:spLocks noChangeArrowheads="1"/>
          </p:cNvSpPr>
          <p:nvPr/>
        </p:nvSpPr>
        <p:spPr bwMode="auto">
          <a:xfrm>
            <a:off x="0" y="44450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4F81BD"/>
                </a:solidFill>
                <a:latin typeface="Calibri" charset="0"/>
              </a:rPr>
              <a:t>Taiwan Semiconductor Manufacturing Company Limited (2330.TW)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31" y="1046990"/>
            <a:ext cx="7263069" cy="548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088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A311229-ACC6-C340-ADE1-9E09E499396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2467" name="Rectangle 5"/>
          <p:cNvSpPr>
            <a:spLocks noChangeArrowheads="1"/>
          </p:cNvSpPr>
          <p:nvPr/>
        </p:nvSpPr>
        <p:spPr bwMode="auto">
          <a:xfrm>
            <a:off x="395288" y="6588060"/>
            <a:ext cx="82089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 dirty="0">
                <a:hlinkClick r:id="rId2"/>
              </a:rPr>
              <a:t>http://finance.yahoo.com/chart/2330.TW</a:t>
            </a:r>
            <a:endParaRPr lang="en-US" altLang="en-US" sz="1800" dirty="0"/>
          </a:p>
        </p:txBody>
      </p:sp>
      <p:sp>
        <p:nvSpPr>
          <p:cNvPr id="62468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9697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Yahoo Finance Charts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TSMC (2330.TW)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05" y="1265172"/>
            <a:ext cx="7065315" cy="53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21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CD41F-8698-3D46-AFC5-9E16175CD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06029" cy="130780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Yahoo Finance Charts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US Dollar/USDX - Index - Cash (DX-Y.NYB)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5A5A3-23FA-5E46-A62F-6BA7053B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19AE25-1DE3-714D-AB22-50C42442343C}"/>
              </a:ext>
            </a:extLst>
          </p:cNvPr>
          <p:cNvSpPr/>
          <p:nvPr/>
        </p:nvSpPr>
        <p:spPr>
          <a:xfrm>
            <a:off x="953879" y="6466443"/>
            <a:ext cx="7577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https://finance.yahoo.com/quote/DX-Y.NYB/chart?p=DX-Y.NYB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8E9275-5CC4-FE43-98D2-93229DF55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37" y="1285858"/>
            <a:ext cx="8190121" cy="520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86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CD41F-8698-3D46-AFC5-9E16175CD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0780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Yahoo Finance Charts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USD/TWD (USDTWD=X)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5A5A3-23FA-5E46-A62F-6BA7053B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19AE25-1DE3-714D-AB22-50C42442343C}"/>
              </a:ext>
            </a:extLst>
          </p:cNvPr>
          <p:cNvSpPr/>
          <p:nvPr/>
        </p:nvSpPr>
        <p:spPr>
          <a:xfrm>
            <a:off x="953879" y="6466443"/>
            <a:ext cx="7577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https://finance.yahoo.com/quote/USDTWD%3DX/chart?p=USDTWD%3DX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C44822-40F7-244F-8BF2-1CE5B1FAA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16" y="1432628"/>
            <a:ext cx="7950984" cy="504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08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8BB1D-1B45-7E4E-B52C-44198118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689F2-596A-4E46-9057-01B9DFEC3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2" y="365760"/>
            <a:ext cx="8517435" cy="624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860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AE922-0557-9643-821A-DB6797221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854"/>
            <a:ext cx="8229600" cy="101325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US Dollar/USDX - Index - Cash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(DX-Y.NYB)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6DAD2-ECD3-BB44-B142-06909A178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D85E84-89A3-DF4A-9E31-94D211857019}"/>
              </a:ext>
            </a:extLst>
          </p:cNvPr>
          <p:cNvSpPr/>
          <p:nvPr/>
        </p:nvSpPr>
        <p:spPr>
          <a:xfrm>
            <a:off x="367260" y="1230518"/>
            <a:ext cx="8521908" cy="507831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#!pip install </a:t>
            </a:r>
            <a:r>
              <a:rPr lang="en-US" dirty="0" err="1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pandas_datareader</a:t>
            </a:r>
            <a:endParaRPr lang="en-US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pandas </a:t>
            </a:r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endParaRPr lang="en-US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pandas_datareader.data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web</a:t>
            </a:r>
            <a:endParaRPr lang="en-US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matplotlib.pyplot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plt</a:t>
            </a:r>
            <a:endParaRPr lang="en-US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seaborn </a:t>
            </a:r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sns</a:t>
            </a:r>
            <a:endParaRPr lang="en-US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datetime </a:t>
            </a:r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dt</a:t>
            </a:r>
            <a:endParaRPr lang="en-US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%matplotlib 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inline</a:t>
            </a:r>
            <a:endParaRPr lang="en-US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#Read Stock Data from Yahoo Finance</a:t>
            </a:r>
            <a:endParaRPr lang="en-US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end = 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dt.datetime.now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()</a:t>
            </a:r>
            <a:endParaRPr lang="en-US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#start = </a:t>
            </a:r>
            <a:r>
              <a:rPr lang="en-US" dirty="0" err="1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dt.datetime</a:t>
            </a:r>
            <a:r>
              <a:rPr lang="en-US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(end.year-2, </a:t>
            </a:r>
            <a:r>
              <a:rPr lang="en-US" dirty="0" err="1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end.month</a:t>
            </a:r>
            <a:r>
              <a:rPr lang="en-US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dirty="0" err="1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end.day</a:t>
            </a:r>
            <a:r>
              <a:rPr lang="en-US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start = 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dt.datetime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= 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web.DataReader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"DX-Y.NYB"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'yahoo'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start, end)</a:t>
            </a:r>
            <a:endParaRPr lang="en-US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df.to_csv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'DX-</a:t>
            </a:r>
            <a:r>
              <a:rPr lang="en-US" dirty="0" err="1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Y.NYB.csv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795E26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df.tail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())</a:t>
            </a:r>
            <a:endParaRPr lang="en-US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df2 = 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pd.read_csv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'DX-</a:t>
            </a:r>
            <a:r>
              <a:rPr lang="en-US" dirty="0" err="1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Y.NYB.csv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795E26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(df2.tail())</a:t>
            </a:r>
            <a:endParaRPr lang="en-US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dirty="0" err="1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Close'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].plot(legend=</a:t>
            </a:r>
            <a:r>
              <a:rPr lang="en-US" dirty="0">
                <a:solidFill>
                  <a:srgbClr val="0000FF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figsize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=(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 </a:t>
            </a:r>
            <a:b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title=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'DX-Y.NYB'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label=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dirty="0" err="1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Close'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1799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B252D-0FE2-0244-91E6-C18DE83D2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US Dollar/USDX - Index - Cash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(DX-Y.NYB)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E7751-40A3-A54A-9521-ABA9FE04E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C785EA-357C-1741-91A3-F1F6D021B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94" y="1512072"/>
            <a:ext cx="7520812" cy="499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91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437F753-2AEE-8F44-8FE5-A14755513AE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5539" name="Rectangle 1"/>
          <p:cNvSpPr>
            <a:spLocks noChangeArrowheads="1"/>
          </p:cNvSpPr>
          <p:nvPr/>
        </p:nvSpPr>
        <p:spPr bwMode="auto">
          <a:xfrm>
            <a:off x="179388" y="188639"/>
            <a:ext cx="8964612" cy="2133569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18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pd</a:t>
            </a:r>
            <a:endParaRPr lang="en-US" altLang="en-US" sz="1800" b="1" dirty="0">
              <a:latin typeface="Courier" charset="0"/>
              <a:ea typeface="標楷體" charset="-120"/>
            </a:endParaRPr>
          </a:p>
          <a:p>
            <a:r>
              <a:rPr lang="en-US" altLang="en-US" sz="18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pandas_datareader.data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as web</a:t>
            </a: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web.DataReader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('AAPL', 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data_source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='yahoo', start='1/1/2010', end='3/21/2017')</a:t>
            </a: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df.to_csv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('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AAPL.csv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')</a:t>
            </a: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2564904"/>
            <a:ext cx="8820472" cy="407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450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859DE0F-8FE0-6247-9BD9-BF144CF1A68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7827" name="Rectangle 5"/>
          <p:cNvSpPr>
            <a:spLocks noChangeArrowheads="1"/>
          </p:cNvSpPr>
          <p:nvPr/>
        </p:nvSpPr>
        <p:spPr bwMode="auto">
          <a:xfrm>
            <a:off x="539750" y="115888"/>
            <a:ext cx="8424863" cy="1512887"/>
          </a:xfrm>
          <a:prstGeom prst="rect">
            <a:avLst/>
          </a:prstGeom>
          <a:solidFill>
            <a:srgbClr val="FDE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web.DataReader</a:t>
            </a:r>
            <a:r>
              <a:rPr lang="en-US" altLang="en-US" b="1" dirty="0">
                <a:latin typeface="Courier" charset="0"/>
                <a:ea typeface="標楷體" charset="-120"/>
              </a:rPr>
              <a:t>('GOOG',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data_source</a:t>
            </a:r>
            <a:r>
              <a:rPr lang="en-US" altLang="en-US" b="1" dirty="0">
                <a:latin typeface="Courier" charset="0"/>
                <a:ea typeface="標楷體" charset="-120"/>
              </a:rPr>
              <a:t>='yahoo', start='1/1/1980', end='3/21/2017')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b="1" dirty="0">
                <a:latin typeface="Courier" charset="0"/>
                <a:ea typeface="標楷體" charset="-120"/>
              </a:rPr>
              <a:t>(10)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16176"/>
            <a:ext cx="8611018" cy="488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51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B2EA244-B2A6-5E46-900C-CD1ED52FE27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8851" name="Rectangle 5"/>
          <p:cNvSpPr>
            <a:spLocks noChangeArrowheads="1"/>
          </p:cNvSpPr>
          <p:nvPr/>
        </p:nvSpPr>
        <p:spPr bwMode="auto">
          <a:xfrm>
            <a:off x="539750" y="260350"/>
            <a:ext cx="8424863" cy="792163"/>
          </a:xfrm>
          <a:prstGeom prst="rect">
            <a:avLst/>
          </a:prstGeom>
          <a:solidFill>
            <a:srgbClr val="FDE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>
                <a:latin typeface="Courier" charset="0"/>
                <a:ea typeface="標楷體" charset="-120"/>
              </a:rPr>
              <a:t>df.tail(10)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74750"/>
            <a:ext cx="7741047" cy="522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686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2DBB37D-E758-9045-8760-6527DDAD20C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9874" name="Rectangle 6"/>
          <p:cNvSpPr>
            <a:spLocks noChangeArrowheads="1"/>
          </p:cNvSpPr>
          <p:nvPr/>
        </p:nvSpPr>
        <p:spPr bwMode="auto">
          <a:xfrm>
            <a:off x="900113" y="333375"/>
            <a:ext cx="7559675" cy="1008063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4400" b="1" dirty="0" err="1">
                <a:latin typeface="Courier" charset="0"/>
                <a:ea typeface="標楷體" charset="-120"/>
              </a:rPr>
              <a:t>df.count</a:t>
            </a:r>
            <a:r>
              <a:rPr lang="en-US" altLang="en-US" sz="4400" b="1" dirty="0">
                <a:latin typeface="Courier" charset="0"/>
                <a:ea typeface="標楷體" charset="-120"/>
              </a:rPr>
              <a:t>()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1847850"/>
            <a:ext cx="4074938" cy="388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891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FFE5374-AF79-7441-AF3E-92085D9FE1D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6563" name="Rectangle 1"/>
          <p:cNvSpPr>
            <a:spLocks noChangeArrowheads="1"/>
          </p:cNvSpPr>
          <p:nvPr/>
        </p:nvSpPr>
        <p:spPr bwMode="auto">
          <a:xfrm>
            <a:off x="251520" y="116632"/>
            <a:ext cx="8713788" cy="122413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mr-IN" altLang="en-US" sz="3600" b="1" dirty="0" err="1">
                <a:latin typeface="Courier" charset="0"/>
                <a:ea typeface="標楷體" charset="-120"/>
              </a:rPr>
              <a:t>df.ix</a:t>
            </a:r>
            <a:r>
              <a:rPr lang="mr-IN" altLang="en-US" sz="3600" b="1" dirty="0">
                <a:latin typeface="Courier" charset="0"/>
                <a:ea typeface="標楷體" charset="-120"/>
              </a:rPr>
              <a:t>['2015-12-31']</a:t>
            </a:r>
            <a:endParaRPr lang="en-US" altLang="en-US" sz="3600" b="1" dirty="0">
              <a:latin typeface="Courier" charset="0"/>
              <a:ea typeface="標楷體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76872"/>
            <a:ext cx="618642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562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3B5EACE-D7F0-4844-B3A9-A2E4A235B40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81922" name="Rectangle 4"/>
          <p:cNvSpPr>
            <a:spLocks noChangeArrowheads="1"/>
          </p:cNvSpPr>
          <p:nvPr/>
        </p:nvSpPr>
        <p:spPr bwMode="auto">
          <a:xfrm>
            <a:off x="47625" y="188640"/>
            <a:ext cx="9036050" cy="71913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600" b="1">
                <a:latin typeface="Courier" charset="0"/>
                <a:ea typeface="標楷體" charset="-120"/>
              </a:rPr>
              <a:t>df.to_csv</a:t>
            </a:r>
            <a:r>
              <a:rPr lang="en-US" altLang="en-US" sz="2600" b="1" dirty="0">
                <a:latin typeface="Courier" charset="0"/>
                <a:ea typeface="標楷體" charset="-120"/>
              </a:rPr>
              <a:t>('2330.TW.Yahoo.Finance.Data.csv')</a:t>
            </a:r>
          </a:p>
        </p:txBody>
      </p:sp>
      <p:pic>
        <p:nvPicPr>
          <p:cNvPr id="8192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614488"/>
            <a:ext cx="722630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2207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60848"/>
            <a:ext cx="8369300" cy="4064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79512" y="260648"/>
            <a:ext cx="8784976" cy="158417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fix_yahoo_finance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yf</a:t>
            </a:r>
            <a:endParaRPr lang="en-US" altLang="en-US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data = </a:t>
            </a:r>
            <a:r>
              <a:rPr lang="en-US" altLang="en-US" sz="2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yf.download</a:t>
            </a:r>
            <a:r>
              <a:rPr lang="en-US" altLang="en-US" sz="2200" b="1" dirty="0">
                <a:latin typeface="Courier" charset="0"/>
                <a:ea typeface="標楷體" charset="-120"/>
              </a:rPr>
              <a:t>("^TWII", 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start="2017-07-01", end="2017-11-15"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data.to_csv</a:t>
            </a:r>
            <a:r>
              <a:rPr lang="en-US" altLang="en-US" b="1" dirty="0">
                <a:latin typeface="Courier" charset="0"/>
                <a:ea typeface="標楷體" charset="-120"/>
              </a:rPr>
              <a:t>('TWII_201707_201711.csv')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data.tail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621402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err="1">
                <a:solidFill>
                  <a:schemeClr val="accent1"/>
                </a:solidFill>
              </a:rPr>
              <a:t>df.loc</a:t>
            </a:r>
            <a:r>
              <a:rPr lang="en-US" sz="6000" dirty="0">
                <a:solidFill>
                  <a:schemeClr val="accent1"/>
                </a:solidFill>
              </a:rPr>
              <a:t>[</a:t>
            </a:r>
            <a:r>
              <a:rPr lang="en-US" sz="6000" dirty="0" err="1">
                <a:solidFill>
                  <a:schemeClr val="accent1"/>
                </a:solidFill>
              </a:rPr>
              <a:t>start:end</a:t>
            </a:r>
            <a:r>
              <a:rPr lang="en-US" sz="6000" dirty="0">
                <a:solidFill>
                  <a:schemeClr val="accent1"/>
                </a:solidFill>
              </a:rPr>
              <a:t>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457200" y="2420888"/>
            <a:ext cx="8435280" cy="46166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2800" b="1" dirty="0" err="1">
                <a:latin typeface="Courier" charset="0"/>
                <a:ea typeface="標楷體" charset="-120"/>
              </a:rPr>
              <a:t>df</a:t>
            </a:r>
            <a:r>
              <a:rPr lang="en-US" sz="2800" b="1" dirty="0">
                <a:latin typeface="Courier" charset="0"/>
                <a:ea typeface="標楷體" charset="-120"/>
              </a:rPr>
              <a:t> = </a:t>
            </a:r>
            <a:r>
              <a:rPr lang="en-US" sz="2800" b="1" dirty="0" err="1">
                <a:latin typeface="Courier" charset="0"/>
                <a:ea typeface="標楷體" charset="-120"/>
              </a:rPr>
              <a:t>df.loc</a:t>
            </a:r>
            <a:r>
              <a:rPr lang="en-US" sz="2800" b="1" dirty="0">
                <a:latin typeface="Courier" charset="0"/>
                <a:ea typeface="標楷體" charset="-120"/>
              </a:rPr>
              <a:t>['2017-10-01':'2017-11-15']</a:t>
            </a:r>
          </a:p>
        </p:txBody>
      </p:sp>
    </p:spTree>
    <p:extLst>
      <p:ext uri="{BB962C8B-B14F-4D97-AF65-F5344CB8AC3E}">
        <p14:creationId xmlns:p14="http://schemas.microsoft.com/office/powerpoint/2010/main" val="640800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07504" y="662843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2C9EC0-91C4-1B43-9CC9-328F70839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07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8375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07504" y="116632"/>
            <a:ext cx="8847138" cy="298347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matplotlib.pyplot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plt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 </a:t>
            </a:r>
          </a:p>
          <a:p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%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matplotlib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inline</a:t>
            </a:r>
          </a:p>
          <a:p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fix_yahoo_finance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yf</a:t>
            </a:r>
            <a:endParaRPr lang="en-US" altLang="en-US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16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6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yf.download</a:t>
            </a:r>
            <a:r>
              <a:rPr lang="en-US" altLang="en-US" sz="1600" b="1" dirty="0">
                <a:latin typeface="Courier" charset="0"/>
                <a:ea typeface="標楷體" charset="-120"/>
              </a:rPr>
              <a:t>("^TWII", start="2000-01-01", end="2017-11-15")</a:t>
            </a:r>
          </a:p>
          <a:p>
            <a:r>
              <a:rPr lang="en-US" altLang="en-US" sz="16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df.to_csv</a:t>
            </a:r>
            <a:r>
              <a:rPr lang="en-US" altLang="en-US" sz="1600" b="1" dirty="0">
                <a:latin typeface="Courier" charset="0"/>
                <a:ea typeface="標楷體" charset="-120"/>
              </a:rPr>
              <a:t>('YF_TWII_2000_2017.csv')</a:t>
            </a:r>
          </a:p>
          <a:p>
            <a:r>
              <a:rPr lang="en-US" altLang="en-US" sz="16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600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sz="16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1600" b="1" dirty="0">
                <a:latin typeface="Courier" charset="0"/>
                <a:ea typeface="標楷體" charset="-120"/>
              </a:rPr>
              <a:t>fig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plt.figure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figsize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=(16,9))</a:t>
            </a:r>
          </a:p>
          <a:p>
            <a:r>
              <a:rPr lang="en-US" altLang="en-US" sz="16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df</a:t>
            </a:r>
            <a:r>
              <a:rPr lang="en-US" altLang="en-US" sz="16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["</a:t>
            </a:r>
            <a:r>
              <a:rPr lang="en-US" altLang="en-US" sz="16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Adj</a:t>
            </a:r>
            <a:r>
              <a:rPr lang="en-US" altLang="en-US" sz="16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Close"].plot()</a:t>
            </a:r>
          </a:p>
          <a:p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fig.show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953" y="3155407"/>
            <a:ext cx="6732240" cy="354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187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44824"/>
            <a:ext cx="8229600" cy="3096344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r>
              <a:rPr kumimoji="1" lang="en-US" sz="3200" dirty="0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  <a:t>import </a:t>
            </a:r>
            <a:r>
              <a:rPr kumimoji="1" lang="en-US" sz="3200" dirty="0" err="1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  <a:t>matplotlib.pyplot</a:t>
            </a:r>
            <a:r>
              <a:rPr kumimoji="1" lang="en-US" sz="3200" dirty="0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  <a:t> as </a:t>
            </a:r>
            <a:r>
              <a:rPr kumimoji="1" lang="en-US" sz="3200" dirty="0" err="1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  <a:t>plt</a:t>
            </a:r>
            <a:br>
              <a:rPr kumimoji="1" lang="en-US" sz="3200" dirty="0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</a:br>
            <a:br>
              <a:rPr kumimoji="1" lang="en-US" sz="3200" dirty="0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</a:br>
            <a:r>
              <a:rPr kumimoji="1" lang="en-US" sz="3200" dirty="0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  <a:t>from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  <a:t>matplotlib.finance</a:t>
            </a:r>
            <a:r>
              <a:rPr kumimoji="1" lang="en-US" sz="3200" dirty="0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  <a:t> 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  <a:t>candlestick_ohlc</a:t>
            </a:r>
            <a:endParaRPr kumimoji="1" lang="en-US" sz="4000" dirty="0">
              <a:solidFill>
                <a:srgbClr val="FF0000"/>
              </a:solidFill>
              <a:latin typeface="Courier" charset="0"/>
              <a:ea typeface="標楷體" charset="-12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371600" y="6563925"/>
            <a:ext cx="6400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matplotlib.org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pylab_examples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finance_demo.html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116632"/>
            <a:ext cx="8229600" cy="105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sz="6000">
                <a:solidFill>
                  <a:schemeClr val="accent1"/>
                </a:solidFill>
              </a:rPr>
              <a:t>candlestick_ohlc</a:t>
            </a:r>
            <a:endParaRPr kumimoji="0" lang="en-US" sz="6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947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64" y="2032057"/>
            <a:ext cx="8258884" cy="44644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64803" y="6611779"/>
            <a:ext cx="5814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https://ntguardian.wordpress.com/2016/09/19/introduction-stock-market-data-python-1/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61937" y="260648"/>
            <a:ext cx="8847138" cy="1656184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plt</a:t>
            </a:r>
            <a:endParaRPr lang="en-US" altLang="en-US" sz="2800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matplotlib.finance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candlestick_ohlc</a:t>
            </a:r>
            <a:endParaRPr lang="en-US" altLang="en-US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697163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daily_to_weekly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23528" y="1385218"/>
            <a:ext cx="8496944" cy="49244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1600" b="1" dirty="0">
                <a:latin typeface="Courier" charset="0"/>
                <a:ea typeface="標楷體" charset="-120"/>
              </a:rPr>
              <a:t>#Convert Daily Data to Weekly Data</a:t>
            </a:r>
          </a:p>
          <a:p>
            <a:pPr eaLnBrk="0" hangingPunct="0"/>
            <a:r>
              <a:rPr lang="en-US" sz="2000" b="1" dirty="0" err="1">
                <a:latin typeface="Courier" charset="0"/>
                <a:ea typeface="標楷體" charset="-120"/>
              </a:rPr>
              <a:t>def</a:t>
            </a:r>
            <a:r>
              <a:rPr lang="en-US" sz="2000" b="1" dirty="0">
                <a:latin typeface="Courier" charset="0"/>
                <a:ea typeface="標楷體" charset="-120"/>
              </a:rPr>
              <a:t> </a:t>
            </a:r>
            <a:r>
              <a:rPr lang="en-US" sz="2000" b="1" dirty="0" err="1">
                <a:latin typeface="Courier" charset="0"/>
                <a:ea typeface="標楷體" charset="-120"/>
              </a:rPr>
              <a:t>daily_to_weekly</a:t>
            </a:r>
            <a:r>
              <a:rPr lang="en-US" sz="2000" b="1" dirty="0">
                <a:latin typeface="Courier" charset="0"/>
                <a:ea typeface="標楷體" charset="-120"/>
              </a:rPr>
              <a:t>(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):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#</a:t>
            </a:r>
            <a:r>
              <a:rPr lang="en-US" sz="2000" b="1" dirty="0" err="1">
                <a:latin typeface="Courier" charset="0"/>
                <a:ea typeface="標楷體" charset="-120"/>
              </a:rPr>
              <a:t>dfWeekly</a:t>
            </a:r>
            <a:r>
              <a:rPr lang="en-US" sz="2000" b="1" dirty="0">
                <a:latin typeface="Courier" charset="0"/>
                <a:ea typeface="標楷體" charset="-120"/>
              </a:rPr>
              <a:t> = </a:t>
            </a:r>
            <a:r>
              <a:rPr lang="en-US" sz="2000" b="1" dirty="0" err="1">
                <a:latin typeface="Courier" charset="0"/>
                <a:ea typeface="標楷體" charset="-120"/>
              </a:rPr>
              <a:t>daily_to_weekly</a:t>
            </a:r>
            <a:r>
              <a:rPr lang="en-US" sz="2000" b="1" dirty="0">
                <a:latin typeface="Courier" charset="0"/>
                <a:ea typeface="標楷體" charset="-120"/>
              </a:rPr>
              <a:t>(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)</a:t>
            </a:r>
          </a:p>
          <a:p>
            <a:pPr eaLnBrk="0" hangingPunct="0"/>
            <a:r>
              <a:rPr lang="en-US" sz="1600" b="1" dirty="0">
                <a:latin typeface="Courier" charset="0"/>
                <a:ea typeface="標楷體" charset="-120"/>
              </a:rPr>
              <a:t>    #</a:t>
            </a:r>
            <a:r>
              <a:rPr lang="en-US" sz="1600" b="1" dirty="0" err="1">
                <a:latin typeface="Courier" charset="0"/>
                <a:ea typeface="標楷體" charset="-120"/>
              </a:rPr>
              <a:t>df.sort_index</a:t>
            </a:r>
            <a:r>
              <a:rPr lang="en-US" sz="1600" b="1" dirty="0">
                <a:latin typeface="Courier" charset="0"/>
                <a:ea typeface="標楷體" charset="-120"/>
              </a:rPr>
              <a:t>(axis=0, level=None, ascending=True, </a:t>
            </a:r>
            <a:r>
              <a:rPr lang="en-US" sz="1600" b="1" dirty="0" err="1">
                <a:latin typeface="Courier" charset="0"/>
                <a:ea typeface="標楷體" charset="-120"/>
              </a:rPr>
              <a:t>inplace</a:t>
            </a:r>
            <a:r>
              <a:rPr lang="en-US" sz="1600" b="1" dirty="0">
                <a:latin typeface="Courier" charset="0"/>
                <a:ea typeface="標楷體" charset="-120"/>
              </a:rPr>
              <a:t>=True)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Open = </a:t>
            </a:r>
            <a:r>
              <a:rPr lang="en-US" b="1" dirty="0" err="1">
                <a:latin typeface="Courier" charset="0"/>
                <a:ea typeface="標楷體" charset="-120"/>
              </a:rPr>
              <a:t>df.Open.resample</a:t>
            </a:r>
            <a:r>
              <a:rPr lang="en-US" b="1" dirty="0">
                <a:latin typeface="Courier" charset="0"/>
                <a:ea typeface="標楷體" charset="-120"/>
              </a:rPr>
              <a:t>('W-Fri').first() </a:t>
            </a:r>
            <a:r>
              <a:rPr lang="en-US" sz="1400" b="1" dirty="0">
                <a:latin typeface="Courier" charset="0"/>
                <a:ea typeface="標楷體" charset="-120"/>
              </a:rPr>
              <a:t>#W #W-MON #W-Fri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High = </a:t>
            </a:r>
            <a:r>
              <a:rPr lang="en-US" b="1" dirty="0" err="1">
                <a:latin typeface="Courier" charset="0"/>
                <a:ea typeface="標楷體" charset="-120"/>
              </a:rPr>
              <a:t>df.High.resample</a:t>
            </a:r>
            <a:r>
              <a:rPr lang="en-US" b="1" dirty="0">
                <a:latin typeface="Courier" charset="0"/>
                <a:ea typeface="標楷體" charset="-120"/>
              </a:rPr>
              <a:t>('W-Fri').max()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Low = </a:t>
            </a:r>
            <a:r>
              <a:rPr lang="en-US" b="1" dirty="0" err="1">
                <a:latin typeface="Courier" charset="0"/>
                <a:ea typeface="標楷體" charset="-120"/>
              </a:rPr>
              <a:t>df.Low.resample</a:t>
            </a:r>
            <a:r>
              <a:rPr lang="en-US" b="1" dirty="0">
                <a:latin typeface="Courier" charset="0"/>
                <a:ea typeface="標楷體" charset="-120"/>
              </a:rPr>
              <a:t>('W-Fri').min()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Close = </a:t>
            </a:r>
            <a:r>
              <a:rPr lang="en-US" b="1" dirty="0" err="1">
                <a:latin typeface="Courier" charset="0"/>
                <a:ea typeface="標楷體" charset="-120"/>
              </a:rPr>
              <a:t>df.Close.resample</a:t>
            </a:r>
            <a:r>
              <a:rPr lang="en-US" b="1" dirty="0">
                <a:latin typeface="Courier" charset="0"/>
                <a:ea typeface="標楷體" charset="-120"/>
              </a:rPr>
              <a:t>('W-Fri').last()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Volume = </a:t>
            </a:r>
            <a:r>
              <a:rPr lang="en-US" b="1" dirty="0" err="1">
                <a:latin typeface="Courier" charset="0"/>
                <a:ea typeface="標楷體" charset="-120"/>
              </a:rPr>
              <a:t>df.Volume.resample</a:t>
            </a:r>
            <a:r>
              <a:rPr lang="en-US" b="1" dirty="0">
                <a:latin typeface="Courier" charset="0"/>
                <a:ea typeface="標楷體" charset="-120"/>
              </a:rPr>
              <a:t>('W-Fri').sum()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Adj_Close</a:t>
            </a:r>
            <a:r>
              <a:rPr lang="en-US" b="1" dirty="0">
                <a:latin typeface="Courier" charset="0"/>
                <a:ea typeface="標楷體" charset="-120"/>
              </a:rPr>
              <a:t> =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["</a:t>
            </a:r>
            <a:r>
              <a:rPr lang="en-US" b="1" dirty="0" err="1">
                <a:latin typeface="Courier" charset="0"/>
                <a:ea typeface="標楷體" charset="-120"/>
              </a:rPr>
              <a:t>Adj</a:t>
            </a:r>
            <a:r>
              <a:rPr lang="en-US" b="1" dirty="0">
                <a:latin typeface="Courier" charset="0"/>
                <a:ea typeface="標楷體" charset="-120"/>
              </a:rPr>
              <a:t> Close"].resample('W-Fri').last()</a:t>
            </a:r>
          </a:p>
          <a:p>
            <a:pPr eaLnBrk="0" hangingPunct="0"/>
            <a:r>
              <a:rPr lang="en-US" sz="1600" b="1" dirty="0">
                <a:latin typeface="Courier" charset="0"/>
                <a:ea typeface="標楷體" charset="-120"/>
              </a:rPr>
              <a:t>    </a:t>
            </a:r>
            <a:r>
              <a:rPr lang="en-US" sz="1600" b="1" dirty="0" err="1">
                <a:latin typeface="Courier" charset="0"/>
                <a:ea typeface="標楷體" charset="-120"/>
              </a:rPr>
              <a:t>dfWeekly</a:t>
            </a:r>
            <a:r>
              <a:rPr lang="en-US" sz="1600" b="1" dirty="0">
                <a:latin typeface="Courier" charset="0"/>
                <a:ea typeface="標楷體" charset="-120"/>
              </a:rPr>
              <a:t> = </a:t>
            </a:r>
            <a:r>
              <a:rPr lang="en-US" sz="1600" b="1" dirty="0" err="1">
                <a:latin typeface="Courier" charset="0"/>
                <a:ea typeface="標楷體" charset="-120"/>
              </a:rPr>
              <a:t>pd.concat</a:t>
            </a:r>
            <a:r>
              <a:rPr lang="en-US" sz="1200" b="1" dirty="0">
                <a:latin typeface="Courier" charset="0"/>
                <a:ea typeface="標楷體" charset="-120"/>
              </a:rPr>
              <a:t>([Open, High, Low, Close, Volume, </a:t>
            </a:r>
            <a:r>
              <a:rPr lang="en-US" sz="1200" b="1" dirty="0" err="1">
                <a:latin typeface="Courier" charset="0"/>
                <a:ea typeface="標楷體" charset="-120"/>
              </a:rPr>
              <a:t>Adj_Close</a:t>
            </a:r>
            <a:r>
              <a:rPr lang="en-US" sz="1200" b="1" dirty="0">
                <a:latin typeface="Courier" charset="0"/>
                <a:ea typeface="標楷體" charset="-120"/>
              </a:rPr>
              <a:t>], axis=1)</a:t>
            </a:r>
          </a:p>
          <a:p>
            <a:pPr eaLnBrk="0" hangingPunct="0"/>
            <a:r>
              <a:rPr lang="en-US" sz="1600" b="1" dirty="0">
                <a:latin typeface="Courier" charset="0"/>
                <a:ea typeface="標楷體" charset="-120"/>
              </a:rPr>
              <a:t>    </a:t>
            </a:r>
            <a:r>
              <a:rPr lang="en-US" sz="1600" b="1" dirty="0" err="1">
                <a:latin typeface="Courier" charset="0"/>
                <a:ea typeface="標楷體" charset="-120"/>
              </a:rPr>
              <a:t>dfWeekly</a:t>
            </a:r>
            <a:r>
              <a:rPr lang="en-US" sz="1600" b="1" dirty="0">
                <a:latin typeface="Courier" charset="0"/>
                <a:ea typeface="標楷體" charset="-120"/>
              </a:rPr>
              <a:t> = </a:t>
            </a:r>
            <a:r>
              <a:rPr lang="en-US" sz="1600" b="1" dirty="0" err="1">
                <a:latin typeface="Courier" charset="0"/>
                <a:ea typeface="標楷體" charset="-120"/>
              </a:rPr>
              <a:t>dfWeekly</a:t>
            </a:r>
            <a:r>
              <a:rPr lang="en-US" sz="1600" b="1" dirty="0">
                <a:latin typeface="Courier" charset="0"/>
                <a:ea typeface="標楷體" charset="-120"/>
              </a:rPr>
              <a:t>[</a:t>
            </a:r>
            <a:r>
              <a:rPr lang="en-US" sz="1600" b="1" dirty="0" err="1">
                <a:latin typeface="Courier" charset="0"/>
                <a:ea typeface="標楷體" charset="-120"/>
              </a:rPr>
              <a:t>pd.notnull</a:t>
            </a:r>
            <a:r>
              <a:rPr lang="en-US" sz="1600" b="1" dirty="0">
                <a:latin typeface="Courier" charset="0"/>
                <a:ea typeface="標楷體" charset="-120"/>
              </a:rPr>
              <a:t>(</a:t>
            </a:r>
            <a:r>
              <a:rPr lang="en-US" sz="1600" b="1" dirty="0" err="1">
                <a:latin typeface="Courier" charset="0"/>
                <a:ea typeface="標楷體" charset="-120"/>
              </a:rPr>
              <a:t>dfWeekly</a:t>
            </a:r>
            <a:r>
              <a:rPr lang="en-US" sz="1600" b="1" dirty="0">
                <a:latin typeface="Courier" charset="0"/>
                <a:ea typeface="標楷體" charset="-120"/>
              </a:rPr>
              <a:t>['</a:t>
            </a:r>
            <a:r>
              <a:rPr lang="en-US" sz="1600" b="1" dirty="0" err="1">
                <a:latin typeface="Courier" charset="0"/>
                <a:ea typeface="標楷體" charset="-120"/>
              </a:rPr>
              <a:t>Adj</a:t>
            </a:r>
            <a:r>
              <a:rPr lang="en-US" sz="1600" b="1" dirty="0">
                <a:latin typeface="Courier" charset="0"/>
                <a:ea typeface="標楷體" charset="-120"/>
              </a:rPr>
              <a:t> Close'])]</a:t>
            </a:r>
          </a:p>
          <a:p>
            <a:pPr eaLnBrk="0" hangingPunct="0"/>
            <a:r>
              <a:rPr lang="en-US" sz="1600" b="1" dirty="0">
                <a:latin typeface="Courier" charset="0"/>
                <a:ea typeface="標楷體" charset="-120"/>
              </a:rPr>
              <a:t>    return </a:t>
            </a:r>
            <a:r>
              <a:rPr lang="en-US" sz="1600" b="1" dirty="0" err="1">
                <a:latin typeface="Courier" charset="0"/>
                <a:ea typeface="標楷體" charset="-120"/>
              </a:rPr>
              <a:t>dfWeekly</a:t>
            </a:r>
            <a:endParaRPr lang="en-US" sz="1600" b="1" dirty="0"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00218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daily_to_monthly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79512" y="1385218"/>
            <a:ext cx="8785547" cy="49244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#Convert Daily Data to Monthly Data</a:t>
            </a:r>
          </a:p>
          <a:p>
            <a:pPr eaLnBrk="0" hangingPunct="0"/>
            <a:r>
              <a:rPr lang="en-US" sz="2000" b="1" dirty="0" err="1">
                <a:latin typeface="Courier" charset="0"/>
                <a:ea typeface="標楷體" charset="-120"/>
              </a:rPr>
              <a:t>def</a:t>
            </a:r>
            <a:r>
              <a:rPr lang="en-US" sz="2000" b="1" dirty="0">
                <a:latin typeface="Courier" charset="0"/>
                <a:ea typeface="標楷體" charset="-120"/>
              </a:rPr>
              <a:t> </a:t>
            </a:r>
            <a:r>
              <a:rPr lang="en-US" sz="2000" b="1" dirty="0" err="1">
                <a:latin typeface="Courier" charset="0"/>
                <a:ea typeface="標楷體" charset="-120"/>
              </a:rPr>
              <a:t>daily_to_monthly</a:t>
            </a:r>
            <a:r>
              <a:rPr lang="en-US" sz="2000" b="1" dirty="0">
                <a:latin typeface="Courier" charset="0"/>
                <a:ea typeface="標楷體" charset="-120"/>
              </a:rPr>
              <a:t>(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):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#</a:t>
            </a:r>
            <a:r>
              <a:rPr lang="en-US" sz="2000" b="1" dirty="0" err="1">
                <a:latin typeface="Courier" charset="0"/>
                <a:ea typeface="標楷體" charset="-120"/>
              </a:rPr>
              <a:t>dfMonthly</a:t>
            </a:r>
            <a:r>
              <a:rPr lang="en-US" sz="2000" b="1" dirty="0">
                <a:latin typeface="Courier" charset="0"/>
                <a:ea typeface="標楷體" charset="-120"/>
              </a:rPr>
              <a:t> = </a:t>
            </a:r>
            <a:r>
              <a:rPr lang="en-US" sz="2000" b="1" dirty="0" err="1">
                <a:latin typeface="Courier" charset="0"/>
                <a:ea typeface="標楷體" charset="-120"/>
              </a:rPr>
              <a:t>daily_to_monthly</a:t>
            </a:r>
            <a:r>
              <a:rPr lang="en-US" sz="2000" b="1" dirty="0">
                <a:latin typeface="Courier" charset="0"/>
                <a:ea typeface="標楷體" charset="-120"/>
              </a:rPr>
              <a:t>(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)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Open = </a:t>
            </a:r>
            <a:r>
              <a:rPr lang="en-US" sz="2000" b="1" dirty="0" err="1">
                <a:latin typeface="Courier" charset="0"/>
                <a:ea typeface="標楷體" charset="-120"/>
              </a:rPr>
              <a:t>df.Open.resample</a:t>
            </a:r>
            <a:r>
              <a:rPr lang="en-US" sz="2000" b="1" dirty="0">
                <a:latin typeface="Courier" charset="0"/>
                <a:ea typeface="標楷體" charset="-120"/>
              </a:rPr>
              <a:t>('M').first()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High = </a:t>
            </a:r>
            <a:r>
              <a:rPr lang="en-US" sz="2000" b="1" dirty="0" err="1">
                <a:latin typeface="Courier" charset="0"/>
                <a:ea typeface="標楷體" charset="-120"/>
              </a:rPr>
              <a:t>df.High.resample</a:t>
            </a:r>
            <a:r>
              <a:rPr lang="en-US" sz="2000" b="1" dirty="0">
                <a:latin typeface="Courier" charset="0"/>
                <a:ea typeface="標楷體" charset="-120"/>
              </a:rPr>
              <a:t>('M').max()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Low = </a:t>
            </a:r>
            <a:r>
              <a:rPr lang="en-US" sz="2000" b="1" dirty="0" err="1">
                <a:latin typeface="Courier" charset="0"/>
                <a:ea typeface="標楷體" charset="-120"/>
              </a:rPr>
              <a:t>df.Low.resample</a:t>
            </a:r>
            <a:r>
              <a:rPr lang="en-US" sz="2000" b="1" dirty="0">
                <a:latin typeface="Courier" charset="0"/>
                <a:ea typeface="標楷體" charset="-120"/>
              </a:rPr>
              <a:t>('M').min()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Close = </a:t>
            </a:r>
            <a:r>
              <a:rPr lang="en-US" sz="2000" b="1" dirty="0" err="1">
                <a:latin typeface="Courier" charset="0"/>
                <a:ea typeface="標楷體" charset="-120"/>
              </a:rPr>
              <a:t>df.Close.resample</a:t>
            </a:r>
            <a:r>
              <a:rPr lang="en-US" sz="2000" b="1" dirty="0">
                <a:latin typeface="Courier" charset="0"/>
                <a:ea typeface="標楷體" charset="-120"/>
              </a:rPr>
              <a:t>('M').last()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Volume = </a:t>
            </a:r>
            <a:r>
              <a:rPr lang="en-US" sz="2000" b="1" dirty="0" err="1">
                <a:latin typeface="Courier" charset="0"/>
                <a:ea typeface="標楷體" charset="-120"/>
              </a:rPr>
              <a:t>df.Volume.resample</a:t>
            </a:r>
            <a:r>
              <a:rPr lang="en-US" sz="2000" b="1" dirty="0">
                <a:latin typeface="Courier" charset="0"/>
                <a:ea typeface="標楷體" charset="-120"/>
              </a:rPr>
              <a:t>('M').sum()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</a:t>
            </a:r>
            <a:r>
              <a:rPr lang="en-US" sz="2000" b="1" dirty="0" err="1">
                <a:latin typeface="Courier" charset="0"/>
                <a:ea typeface="標楷體" charset="-120"/>
              </a:rPr>
              <a:t>Adj_Close</a:t>
            </a:r>
            <a:r>
              <a:rPr lang="en-US" sz="2000" b="1" dirty="0">
                <a:latin typeface="Courier" charset="0"/>
                <a:ea typeface="標楷體" charset="-120"/>
              </a:rPr>
              <a:t> = 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["</a:t>
            </a:r>
            <a:r>
              <a:rPr lang="en-US" sz="2000" b="1" dirty="0" err="1">
                <a:latin typeface="Courier" charset="0"/>
                <a:ea typeface="標楷體" charset="-120"/>
              </a:rPr>
              <a:t>Adj</a:t>
            </a:r>
            <a:r>
              <a:rPr lang="en-US" sz="2000" b="1" dirty="0">
                <a:latin typeface="Courier" charset="0"/>
                <a:ea typeface="標楷體" charset="-120"/>
              </a:rPr>
              <a:t> Close"].resample('M').last()</a:t>
            </a:r>
          </a:p>
          <a:p>
            <a:pPr eaLnBrk="0" hangingPunct="0"/>
            <a:r>
              <a:rPr lang="en-US" sz="1600" b="1" dirty="0">
                <a:latin typeface="Courier" charset="0"/>
                <a:ea typeface="標楷體" charset="-120"/>
              </a:rPr>
              <a:t>    </a:t>
            </a:r>
            <a:r>
              <a:rPr lang="en-US" sz="1600" b="1" dirty="0" err="1">
                <a:latin typeface="Courier" charset="0"/>
                <a:ea typeface="標楷體" charset="-120"/>
              </a:rPr>
              <a:t>dfMonthly</a:t>
            </a:r>
            <a:r>
              <a:rPr lang="en-US" sz="1600" b="1" dirty="0">
                <a:latin typeface="Courier" charset="0"/>
                <a:ea typeface="標楷體" charset="-120"/>
              </a:rPr>
              <a:t> = </a:t>
            </a:r>
            <a:r>
              <a:rPr lang="en-US" sz="1600" b="1" dirty="0" err="1">
                <a:latin typeface="Courier" charset="0"/>
                <a:ea typeface="標楷體" charset="-120"/>
              </a:rPr>
              <a:t>pd.concat</a:t>
            </a:r>
            <a:r>
              <a:rPr lang="en-US" sz="1200" b="1" dirty="0">
                <a:latin typeface="Courier" charset="0"/>
                <a:ea typeface="標楷體" charset="-120"/>
              </a:rPr>
              <a:t>([Open, High, Low, Close, Volume, </a:t>
            </a:r>
            <a:r>
              <a:rPr lang="en-US" sz="1200" b="1" dirty="0" err="1">
                <a:latin typeface="Courier" charset="0"/>
                <a:ea typeface="標楷體" charset="-120"/>
              </a:rPr>
              <a:t>Adj_Close</a:t>
            </a:r>
            <a:r>
              <a:rPr lang="en-US" sz="1200" b="1" dirty="0">
                <a:latin typeface="Courier" charset="0"/>
                <a:ea typeface="標楷體" charset="-120"/>
              </a:rPr>
              <a:t>], axis=1)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dfMonthly</a:t>
            </a:r>
            <a:r>
              <a:rPr lang="en-US" b="1" dirty="0">
                <a:latin typeface="Courier" charset="0"/>
                <a:ea typeface="標楷體" charset="-120"/>
              </a:rPr>
              <a:t> = </a:t>
            </a:r>
            <a:r>
              <a:rPr lang="en-US" b="1" dirty="0" err="1">
                <a:latin typeface="Courier" charset="0"/>
                <a:ea typeface="標楷體" charset="-120"/>
              </a:rPr>
              <a:t>dfMonthly</a:t>
            </a:r>
            <a:r>
              <a:rPr lang="en-US" b="1" dirty="0">
                <a:latin typeface="Courier" charset="0"/>
                <a:ea typeface="標楷體" charset="-120"/>
              </a:rPr>
              <a:t>[</a:t>
            </a:r>
            <a:r>
              <a:rPr lang="en-US" b="1" dirty="0" err="1">
                <a:latin typeface="Courier" charset="0"/>
                <a:ea typeface="標楷體" charset="-120"/>
              </a:rPr>
              <a:t>pd.notnull</a:t>
            </a:r>
            <a:r>
              <a:rPr lang="en-US" b="1" dirty="0">
                <a:latin typeface="Courier" charset="0"/>
                <a:ea typeface="標楷體" charset="-120"/>
              </a:rPr>
              <a:t>(</a:t>
            </a:r>
            <a:r>
              <a:rPr lang="en-US" b="1" dirty="0" err="1">
                <a:latin typeface="Courier" charset="0"/>
                <a:ea typeface="標楷體" charset="-120"/>
              </a:rPr>
              <a:t>dfMonthly</a:t>
            </a:r>
            <a:r>
              <a:rPr lang="en-US" b="1" dirty="0">
                <a:latin typeface="Courier" charset="0"/>
                <a:ea typeface="標楷體" charset="-120"/>
              </a:rPr>
              <a:t>['</a:t>
            </a:r>
            <a:r>
              <a:rPr lang="en-US" b="1" dirty="0" err="1">
                <a:latin typeface="Courier" charset="0"/>
                <a:ea typeface="標楷體" charset="-120"/>
              </a:rPr>
              <a:t>Adj</a:t>
            </a:r>
            <a:r>
              <a:rPr lang="en-US" b="1" dirty="0">
                <a:latin typeface="Courier" charset="0"/>
                <a:ea typeface="標楷體" charset="-120"/>
              </a:rPr>
              <a:t> Close'])]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return </a:t>
            </a:r>
            <a:r>
              <a:rPr lang="en-US" sz="2000" b="1" dirty="0" err="1">
                <a:latin typeface="Courier" charset="0"/>
                <a:ea typeface="標楷體" charset="-120"/>
              </a:rPr>
              <a:t>dfMonthly</a:t>
            </a:r>
            <a:endParaRPr lang="en-US" sz="2000" b="1" dirty="0"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59633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TA-Lib: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Technical Analysis Library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0980"/>
            <a:ext cx="9144000" cy="46923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63888" y="6488668"/>
            <a:ext cx="1723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http://ta-lib.org/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617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Stochastic Oscillator (KD)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8600" y="934142"/>
            <a:ext cx="8735888" cy="557046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#Stochastic oscillator %D  </a:t>
            </a:r>
          </a:p>
          <a:p>
            <a:pPr eaLnBrk="0" hangingPunct="0"/>
            <a:r>
              <a:rPr lang="en-US" b="1" dirty="0" err="1">
                <a:latin typeface="Courier" charset="0"/>
                <a:ea typeface="標楷體" charset="-120"/>
              </a:rPr>
              <a:t>def</a:t>
            </a:r>
            <a:r>
              <a:rPr lang="en-US" b="1" dirty="0">
                <a:latin typeface="Courier" charset="0"/>
                <a:ea typeface="標楷體" charset="-120"/>
              </a:rPr>
              <a:t> KDJ(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, n, m1, m2):  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#KDJ(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, 9, 3, 3)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KDJ_n</a:t>
            </a:r>
            <a:r>
              <a:rPr lang="en-US" b="1" dirty="0">
                <a:latin typeface="Courier" charset="0"/>
                <a:ea typeface="標楷體" charset="-120"/>
              </a:rPr>
              <a:t> = n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KDJ_m1 = m1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KDJ_m2 = m2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</a:t>
            </a:r>
            <a:r>
              <a:rPr lang="en-US" b="1" dirty="0" err="1">
                <a:latin typeface="Courier" charset="0"/>
                <a:ea typeface="標楷體" charset="-120"/>
              </a:rPr>
              <a:t>Low_n</a:t>
            </a:r>
            <a:r>
              <a:rPr lang="en-US" b="1" dirty="0">
                <a:latin typeface="Courier" charset="0"/>
                <a:ea typeface="標楷體" charset="-120"/>
              </a:rPr>
              <a:t>'] = </a:t>
            </a:r>
            <a:r>
              <a:rPr lang="en-US" b="1" dirty="0" err="1">
                <a:latin typeface="Courier" charset="0"/>
                <a:ea typeface="標楷體" charset="-120"/>
              </a:rPr>
              <a:t>pd.rolling_min</a:t>
            </a:r>
            <a:r>
              <a:rPr lang="en-US" b="1" dirty="0">
                <a:latin typeface="Courier" charset="0"/>
                <a:ea typeface="標楷體" charset="-120"/>
              </a:rPr>
              <a:t>(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['Low'], </a:t>
            </a:r>
            <a:r>
              <a:rPr lang="en-US" b="1" dirty="0" err="1">
                <a:latin typeface="Courier" charset="0"/>
                <a:ea typeface="標楷體" charset="-120"/>
              </a:rPr>
              <a:t>KDJ_n</a:t>
            </a:r>
            <a:r>
              <a:rPr lang="en-US" b="1" dirty="0">
                <a:latin typeface="Courier" charset="0"/>
                <a:ea typeface="標楷體" charset="-120"/>
              </a:rPr>
              <a:t>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</a:t>
            </a:r>
            <a:r>
              <a:rPr lang="en-US" b="1" dirty="0" err="1">
                <a:latin typeface="Courier" charset="0"/>
                <a:ea typeface="標楷體" charset="-120"/>
              </a:rPr>
              <a:t>Low_n</a:t>
            </a:r>
            <a:r>
              <a:rPr lang="en-US" b="1" dirty="0">
                <a:latin typeface="Courier" charset="0"/>
                <a:ea typeface="標楷體" charset="-120"/>
              </a:rPr>
              <a:t>'].</a:t>
            </a:r>
            <a:r>
              <a:rPr lang="en-US" sz="1400" b="1" dirty="0" err="1">
                <a:latin typeface="Courier" charset="0"/>
                <a:ea typeface="標楷體" charset="-120"/>
              </a:rPr>
              <a:t>fillna</a:t>
            </a:r>
            <a:r>
              <a:rPr lang="en-US" sz="1400" b="1" dirty="0">
                <a:latin typeface="Courier" charset="0"/>
                <a:ea typeface="標楷體" charset="-120"/>
              </a:rPr>
              <a:t>(value=</a:t>
            </a:r>
            <a:r>
              <a:rPr lang="en-US" sz="1400" b="1" dirty="0" err="1">
                <a:latin typeface="Courier" charset="0"/>
                <a:ea typeface="標楷體" charset="-120"/>
              </a:rPr>
              <a:t>pd.expanding_min</a:t>
            </a:r>
            <a:r>
              <a:rPr lang="en-US" sz="1400" b="1" dirty="0">
                <a:latin typeface="Courier" charset="0"/>
                <a:ea typeface="標楷體" charset="-120"/>
              </a:rPr>
              <a:t>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['Low']), </a:t>
            </a:r>
            <a:r>
              <a:rPr lang="en-US" sz="1400" b="1" dirty="0" err="1">
                <a:latin typeface="Courier" charset="0"/>
                <a:ea typeface="標楷體" charset="-120"/>
              </a:rPr>
              <a:t>inplace</a:t>
            </a:r>
            <a:r>
              <a:rPr lang="en-US" sz="1400" b="1" dirty="0">
                <a:latin typeface="Courier" charset="0"/>
                <a:ea typeface="標楷體" charset="-120"/>
              </a:rPr>
              <a:t>=True)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</a:t>
            </a:r>
            <a:r>
              <a:rPr lang="en-US" b="1" dirty="0" err="1">
                <a:latin typeface="Courier" charset="0"/>
                <a:ea typeface="標楷體" charset="-120"/>
              </a:rPr>
              <a:t>High_n</a:t>
            </a:r>
            <a:r>
              <a:rPr lang="en-US" b="1" dirty="0">
                <a:latin typeface="Courier" charset="0"/>
                <a:ea typeface="標楷體" charset="-120"/>
              </a:rPr>
              <a:t>'] = </a:t>
            </a:r>
            <a:r>
              <a:rPr lang="en-US" b="1" dirty="0" err="1">
                <a:latin typeface="Courier" charset="0"/>
                <a:ea typeface="標楷體" charset="-120"/>
              </a:rPr>
              <a:t>pd.rolling_max</a:t>
            </a:r>
            <a:r>
              <a:rPr lang="en-US" b="1" dirty="0">
                <a:latin typeface="Courier" charset="0"/>
                <a:ea typeface="標楷體" charset="-120"/>
              </a:rPr>
              <a:t>(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['High'], </a:t>
            </a:r>
            <a:r>
              <a:rPr lang="en-US" b="1" dirty="0" err="1">
                <a:latin typeface="Courier" charset="0"/>
                <a:ea typeface="標楷體" charset="-120"/>
              </a:rPr>
              <a:t>KDJ_n</a:t>
            </a:r>
            <a:r>
              <a:rPr lang="en-US" b="1" dirty="0">
                <a:latin typeface="Courier" charset="0"/>
                <a:ea typeface="標楷體" charset="-120"/>
              </a:rPr>
              <a:t>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</a:t>
            </a:r>
            <a:r>
              <a:rPr lang="en-US" b="1" dirty="0" err="1">
                <a:latin typeface="Courier" charset="0"/>
                <a:ea typeface="標楷體" charset="-120"/>
              </a:rPr>
              <a:t>High_n</a:t>
            </a:r>
            <a:r>
              <a:rPr lang="en-US" b="1" dirty="0">
                <a:latin typeface="Courier" charset="0"/>
                <a:ea typeface="標楷體" charset="-120"/>
              </a:rPr>
              <a:t>'].</a:t>
            </a:r>
            <a:r>
              <a:rPr lang="en-US" sz="1400" b="1" dirty="0" err="1">
                <a:latin typeface="Courier" charset="0"/>
                <a:ea typeface="標楷體" charset="-120"/>
              </a:rPr>
              <a:t>fillna</a:t>
            </a:r>
            <a:r>
              <a:rPr lang="en-US" sz="1400" b="1" dirty="0">
                <a:latin typeface="Courier" charset="0"/>
                <a:ea typeface="標楷體" charset="-120"/>
              </a:rPr>
              <a:t>(value=</a:t>
            </a:r>
            <a:r>
              <a:rPr lang="en-US" sz="1400" b="1" dirty="0" err="1">
                <a:latin typeface="Courier" charset="0"/>
                <a:ea typeface="標楷體" charset="-120"/>
              </a:rPr>
              <a:t>pd.expanding_max</a:t>
            </a:r>
            <a:r>
              <a:rPr lang="en-US" sz="1400" b="1" dirty="0">
                <a:latin typeface="Courier" charset="0"/>
                <a:ea typeface="標楷體" charset="-120"/>
              </a:rPr>
              <a:t>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['High']), </a:t>
            </a:r>
            <a:r>
              <a:rPr lang="en-US" sz="1400" b="1" dirty="0" err="1">
                <a:latin typeface="Courier" charset="0"/>
                <a:ea typeface="標楷體" charset="-120"/>
              </a:rPr>
              <a:t>inplace</a:t>
            </a:r>
            <a:r>
              <a:rPr lang="en-US" sz="1400" b="1" dirty="0">
                <a:latin typeface="Courier" charset="0"/>
                <a:ea typeface="標楷體" charset="-120"/>
              </a:rPr>
              <a:t>=True)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 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['RSV'] = </a:t>
            </a:r>
            <a:r>
              <a:rPr lang="en-US" sz="1200" b="1" dirty="0">
                <a:latin typeface="Courier" charset="0"/>
                <a:ea typeface="標楷體" charset="-120"/>
              </a:rPr>
              <a:t>(</a:t>
            </a:r>
            <a:r>
              <a:rPr lang="en-US" sz="1200" b="1" dirty="0" err="1">
                <a:latin typeface="Courier" charset="0"/>
                <a:ea typeface="標楷體" charset="-120"/>
              </a:rPr>
              <a:t>df</a:t>
            </a:r>
            <a:r>
              <a:rPr lang="en-US" sz="1200" b="1" dirty="0">
                <a:latin typeface="Courier" charset="0"/>
                <a:ea typeface="標楷體" charset="-120"/>
              </a:rPr>
              <a:t>['Close'] - </a:t>
            </a:r>
            <a:r>
              <a:rPr lang="en-US" sz="1200" b="1" dirty="0" err="1">
                <a:latin typeface="Courier" charset="0"/>
                <a:ea typeface="標楷體" charset="-120"/>
              </a:rPr>
              <a:t>df</a:t>
            </a:r>
            <a:r>
              <a:rPr lang="en-US" sz="1200" b="1" dirty="0">
                <a:latin typeface="Courier" charset="0"/>
                <a:ea typeface="標楷體" charset="-120"/>
              </a:rPr>
              <a:t>['</a:t>
            </a:r>
            <a:r>
              <a:rPr lang="en-US" sz="1200" b="1" dirty="0" err="1">
                <a:latin typeface="Courier" charset="0"/>
                <a:ea typeface="標楷體" charset="-120"/>
              </a:rPr>
              <a:t>Low_n</a:t>
            </a:r>
            <a:r>
              <a:rPr lang="en-US" sz="1200" b="1" dirty="0">
                <a:latin typeface="Courier" charset="0"/>
                <a:ea typeface="標楷體" charset="-120"/>
              </a:rPr>
              <a:t>']) / (</a:t>
            </a:r>
            <a:r>
              <a:rPr lang="en-US" sz="1200" b="1" dirty="0" err="1">
                <a:latin typeface="Courier" charset="0"/>
                <a:ea typeface="標楷體" charset="-120"/>
              </a:rPr>
              <a:t>df</a:t>
            </a:r>
            <a:r>
              <a:rPr lang="en-US" sz="1200" b="1" dirty="0">
                <a:latin typeface="Courier" charset="0"/>
                <a:ea typeface="標楷體" charset="-120"/>
              </a:rPr>
              <a:t>['</a:t>
            </a:r>
            <a:r>
              <a:rPr lang="en-US" sz="1200" b="1" dirty="0" err="1">
                <a:latin typeface="Courier" charset="0"/>
                <a:ea typeface="標楷體" charset="-120"/>
              </a:rPr>
              <a:t>High_n</a:t>
            </a:r>
            <a:r>
              <a:rPr lang="en-US" sz="1200" b="1" dirty="0">
                <a:latin typeface="Courier" charset="0"/>
                <a:ea typeface="標楷體" charset="-120"/>
              </a:rPr>
              <a:t>'] - </a:t>
            </a:r>
            <a:r>
              <a:rPr lang="en-US" sz="1200" b="1" dirty="0" err="1">
                <a:latin typeface="Courier" charset="0"/>
                <a:ea typeface="標楷體" charset="-120"/>
              </a:rPr>
              <a:t>df</a:t>
            </a:r>
            <a:r>
              <a:rPr lang="en-US" sz="1200" b="1" dirty="0">
                <a:latin typeface="Courier" charset="0"/>
                <a:ea typeface="標楷體" charset="-120"/>
              </a:rPr>
              <a:t>['</a:t>
            </a:r>
            <a:r>
              <a:rPr lang="en-US" sz="1200" b="1" dirty="0" err="1">
                <a:latin typeface="Courier" charset="0"/>
                <a:ea typeface="標楷體" charset="-120"/>
              </a:rPr>
              <a:t>Low_n</a:t>
            </a:r>
            <a:r>
              <a:rPr lang="en-US" sz="1200" b="1" dirty="0">
                <a:latin typeface="Courier" charset="0"/>
                <a:ea typeface="標楷體" charset="-120"/>
              </a:rPr>
              <a:t>']) * 100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 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['KDJ_K'] = </a:t>
            </a:r>
            <a:r>
              <a:rPr lang="en-US" b="1" dirty="0" err="1">
                <a:latin typeface="Courier" charset="0"/>
                <a:ea typeface="標楷體" charset="-120"/>
              </a:rPr>
              <a:t>pd.ewma</a:t>
            </a:r>
            <a:r>
              <a:rPr lang="en-US" b="1" dirty="0">
                <a:latin typeface="Courier" charset="0"/>
                <a:ea typeface="標楷體" charset="-120"/>
              </a:rPr>
              <a:t>(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['RSV'], KDJ_m1)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['KDJ_D'] = </a:t>
            </a:r>
            <a:r>
              <a:rPr lang="en-US" b="1" dirty="0" err="1">
                <a:latin typeface="Courier" charset="0"/>
                <a:ea typeface="標楷體" charset="-120"/>
              </a:rPr>
              <a:t>pd.ewma</a:t>
            </a:r>
            <a:r>
              <a:rPr lang="en-US" b="1" dirty="0">
                <a:latin typeface="Courier" charset="0"/>
                <a:ea typeface="標楷體" charset="-120"/>
              </a:rPr>
              <a:t>(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['KDJ_K'], KDJ_m2)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['KDJ_J'] = 3 *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['KDJ_K'] - 2 *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['KDJ_D']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return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endParaRPr lang="en-US" b="1" dirty="0">
              <a:latin typeface="Courier" charset="0"/>
              <a:ea typeface="標楷體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3628" y="6597352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https://www.quantopian.com/posts/technical-analysis-indicators-without-talib-code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1813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Bollinger Bands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79512" y="1700808"/>
            <a:ext cx="8784976" cy="40324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#Bollinger Bands  </a:t>
            </a:r>
          </a:p>
          <a:p>
            <a:pPr eaLnBrk="0" hangingPunct="0"/>
            <a:r>
              <a:rPr lang="en-US" sz="2000" b="1" dirty="0" err="1">
                <a:latin typeface="Courier" charset="0"/>
                <a:ea typeface="標楷體" charset="-120"/>
              </a:rPr>
              <a:t>def</a:t>
            </a:r>
            <a:r>
              <a:rPr lang="en-US" sz="2000" b="1" dirty="0">
                <a:latin typeface="Courier" charset="0"/>
                <a:ea typeface="標楷體" charset="-120"/>
              </a:rPr>
              <a:t> BBANDS20(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, n):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MA = </a:t>
            </a:r>
            <a:r>
              <a:rPr lang="en-US" sz="2000" b="1" dirty="0" err="1">
                <a:latin typeface="Courier" charset="0"/>
                <a:ea typeface="標楷體" charset="-120"/>
              </a:rPr>
              <a:t>pd.Series</a:t>
            </a:r>
            <a:r>
              <a:rPr lang="en-US" sz="2000" b="1" dirty="0">
                <a:latin typeface="Courier" charset="0"/>
                <a:ea typeface="標楷體" charset="-120"/>
              </a:rPr>
              <a:t>(</a:t>
            </a:r>
            <a:r>
              <a:rPr lang="en-US" sz="2000" b="1" dirty="0" err="1">
                <a:latin typeface="Courier" charset="0"/>
                <a:ea typeface="標楷體" charset="-120"/>
              </a:rPr>
              <a:t>pd.rolling_mean</a:t>
            </a:r>
            <a:r>
              <a:rPr lang="en-US" sz="2000" b="1" dirty="0">
                <a:latin typeface="Courier" charset="0"/>
                <a:ea typeface="標楷體" charset="-120"/>
              </a:rPr>
              <a:t>(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['Close'], n))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MSD = </a:t>
            </a:r>
            <a:r>
              <a:rPr lang="en-US" sz="2000" b="1" dirty="0" err="1">
                <a:latin typeface="Courier" charset="0"/>
                <a:ea typeface="標楷體" charset="-120"/>
              </a:rPr>
              <a:t>pd.Series</a:t>
            </a:r>
            <a:r>
              <a:rPr lang="en-US" sz="2000" b="1" dirty="0">
                <a:latin typeface="Courier" charset="0"/>
                <a:ea typeface="標楷體" charset="-120"/>
              </a:rPr>
              <a:t>(</a:t>
            </a:r>
            <a:r>
              <a:rPr lang="en-US" sz="2000" b="1" dirty="0" err="1">
                <a:latin typeface="Courier" charset="0"/>
                <a:ea typeface="標楷體" charset="-120"/>
              </a:rPr>
              <a:t>pd.rolling_std</a:t>
            </a:r>
            <a:r>
              <a:rPr lang="en-US" sz="2000" b="1" dirty="0">
                <a:latin typeface="Courier" charset="0"/>
                <a:ea typeface="標楷體" charset="-120"/>
              </a:rPr>
              <a:t>(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['Close'], n))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b1 = 4 * MSD / MA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B1 = </a:t>
            </a:r>
            <a:r>
              <a:rPr lang="en-US" sz="2000" b="1" dirty="0" err="1">
                <a:latin typeface="Courier" charset="0"/>
                <a:ea typeface="標楷體" charset="-120"/>
              </a:rPr>
              <a:t>pd.Series</a:t>
            </a:r>
            <a:r>
              <a:rPr lang="en-US" sz="2000" b="1" dirty="0">
                <a:latin typeface="Courier" charset="0"/>
                <a:ea typeface="標楷體" charset="-120"/>
              </a:rPr>
              <a:t>(b1, name = '</a:t>
            </a:r>
            <a:r>
              <a:rPr lang="en-US" sz="2000" b="1" dirty="0" err="1">
                <a:latin typeface="Courier" charset="0"/>
                <a:ea typeface="標楷體" charset="-120"/>
              </a:rPr>
              <a:t>BollingerB</a:t>
            </a:r>
            <a:r>
              <a:rPr lang="en-US" sz="2000" b="1" dirty="0">
                <a:latin typeface="Courier" charset="0"/>
                <a:ea typeface="標楷體" charset="-120"/>
              </a:rPr>
              <a:t>_' + </a:t>
            </a:r>
            <a:r>
              <a:rPr lang="en-US" sz="2000" b="1" dirty="0" err="1">
                <a:latin typeface="Courier" charset="0"/>
                <a:ea typeface="標楷體" charset="-120"/>
              </a:rPr>
              <a:t>str</a:t>
            </a:r>
            <a:r>
              <a:rPr lang="en-US" sz="2000" b="1" dirty="0">
                <a:latin typeface="Courier" charset="0"/>
                <a:ea typeface="標楷體" charset="-120"/>
              </a:rPr>
              <a:t>(n))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 = </a:t>
            </a:r>
            <a:r>
              <a:rPr lang="en-US" sz="2000" b="1" dirty="0" err="1">
                <a:latin typeface="Courier" charset="0"/>
                <a:ea typeface="標楷體" charset="-120"/>
              </a:rPr>
              <a:t>df.join</a:t>
            </a:r>
            <a:r>
              <a:rPr lang="en-US" sz="2000" b="1" dirty="0">
                <a:latin typeface="Courier" charset="0"/>
                <a:ea typeface="標楷體" charset="-120"/>
              </a:rPr>
              <a:t>(B1)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b2 = (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['Close'] - MA + 2 * MSD) / (4 * MSD)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B2 = </a:t>
            </a:r>
            <a:r>
              <a:rPr lang="en-US" sz="2000" b="1" dirty="0" err="1">
                <a:latin typeface="Courier" charset="0"/>
                <a:ea typeface="標楷體" charset="-120"/>
              </a:rPr>
              <a:t>pd.Series</a:t>
            </a:r>
            <a:r>
              <a:rPr lang="en-US" sz="2000" b="1" dirty="0">
                <a:latin typeface="Courier" charset="0"/>
                <a:ea typeface="標楷體" charset="-120"/>
              </a:rPr>
              <a:t>(b2, name = '</a:t>
            </a:r>
            <a:r>
              <a:rPr lang="en-US" sz="2000" b="1" dirty="0" err="1">
                <a:latin typeface="Courier" charset="0"/>
                <a:ea typeface="標楷體" charset="-120"/>
              </a:rPr>
              <a:t>Bollinger%b</a:t>
            </a:r>
            <a:r>
              <a:rPr lang="en-US" sz="2000" b="1" dirty="0">
                <a:latin typeface="Courier" charset="0"/>
                <a:ea typeface="標楷體" charset="-120"/>
              </a:rPr>
              <a:t>_' + </a:t>
            </a:r>
            <a:r>
              <a:rPr lang="en-US" sz="2000" b="1" dirty="0" err="1">
                <a:latin typeface="Courier" charset="0"/>
                <a:ea typeface="標楷體" charset="-120"/>
              </a:rPr>
              <a:t>str</a:t>
            </a:r>
            <a:r>
              <a:rPr lang="en-US" sz="2000" b="1" dirty="0">
                <a:latin typeface="Courier" charset="0"/>
                <a:ea typeface="標楷體" charset="-120"/>
              </a:rPr>
              <a:t>(n))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 = </a:t>
            </a:r>
            <a:r>
              <a:rPr lang="en-US" sz="2000" b="1" dirty="0" err="1">
                <a:latin typeface="Courier" charset="0"/>
                <a:ea typeface="標楷體" charset="-120"/>
              </a:rPr>
              <a:t>df.join</a:t>
            </a:r>
            <a:r>
              <a:rPr lang="en-US" sz="2000" b="1" dirty="0">
                <a:latin typeface="Courier" charset="0"/>
                <a:ea typeface="標楷體" charset="-120"/>
              </a:rPr>
              <a:t>(B2)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return 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endParaRPr lang="en-US" sz="2000" b="1" dirty="0">
              <a:latin typeface="Courier" charset="0"/>
              <a:ea typeface="標楷體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3628" y="6597352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https://www.quantopian.com/posts/technical-analysis-indicators-without-talib-code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3749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Bollinger Bands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79512" y="1700808"/>
            <a:ext cx="8784976" cy="40324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#BB Bollinger Bands BB_20</a:t>
            </a:r>
          </a:p>
          <a:p>
            <a:pPr eaLnBrk="0" hangingPunct="0"/>
            <a:r>
              <a:rPr lang="en-US" sz="1400" b="1" dirty="0" err="1">
                <a:latin typeface="Courier" charset="0"/>
                <a:ea typeface="標楷體" charset="-120"/>
              </a:rPr>
              <a:t>def</a:t>
            </a:r>
            <a:r>
              <a:rPr lang="en-US" sz="1400" b="1" dirty="0">
                <a:latin typeface="Courier" charset="0"/>
                <a:ea typeface="標楷體" charset="-120"/>
              </a:rPr>
              <a:t> BB_20(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):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['BB_MA20'] = </a:t>
            </a:r>
            <a:r>
              <a:rPr lang="en-US" sz="1400" b="1" dirty="0" err="1">
                <a:latin typeface="Courier" charset="0"/>
                <a:ea typeface="標楷體" charset="-120"/>
              </a:rPr>
              <a:t>pd.stats.moments.rolling_mean</a:t>
            </a:r>
            <a:r>
              <a:rPr lang="en-US" sz="1400" b="1" dirty="0">
                <a:latin typeface="Courier" charset="0"/>
                <a:ea typeface="標楷體" charset="-120"/>
              </a:rPr>
              <a:t>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["</a:t>
            </a:r>
            <a:r>
              <a:rPr lang="en-US" sz="1400" b="1" dirty="0" err="1">
                <a:latin typeface="Courier" charset="0"/>
                <a:ea typeface="標楷體" charset="-120"/>
              </a:rPr>
              <a:t>Adj</a:t>
            </a:r>
            <a:r>
              <a:rPr lang="en-US" sz="1400" b="1" dirty="0">
                <a:latin typeface="Courier" charset="0"/>
                <a:ea typeface="標楷體" charset="-120"/>
              </a:rPr>
              <a:t> Close"], 20)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['BB_SD20'] = </a:t>
            </a:r>
            <a:r>
              <a:rPr lang="en-US" sz="1400" b="1" dirty="0" err="1">
                <a:latin typeface="Courier" charset="0"/>
                <a:ea typeface="標楷體" charset="-120"/>
              </a:rPr>
              <a:t>pd.stats.moments.rolling_std</a:t>
            </a:r>
            <a:r>
              <a:rPr lang="en-US" sz="1400" b="1" dirty="0">
                <a:latin typeface="Courier" charset="0"/>
                <a:ea typeface="標楷體" charset="-120"/>
              </a:rPr>
              <a:t>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Adj</a:t>
            </a:r>
            <a:r>
              <a:rPr lang="en-US" sz="1400" b="1" dirty="0">
                <a:latin typeface="Courier" charset="0"/>
                <a:ea typeface="標楷體" charset="-120"/>
              </a:rPr>
              <a:t> Close'],20)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BB_UpperBand</a:t>
            </a:r>
            <a:r>
              <a:rPr lang="en-US" sz="1400" b="1" dirty="0">
                <a:latin typeface="Courier" charset="0"/>
                <a:ea typeface="標楷體" charset="-120"/>
              </a:rPr>
              <a:t>'] =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['BB_MA20'] + 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['BB_SD20']*2) # Default 2*SD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BB_LowerBand</a:t>
            </a:r>
            <a:r>
              <a:rPr lang="en-US" sz="1400" b="1" dirty="0">
                <a:latin typeface="Courier" charset="0"/>
                <a:ea typeface="標楷體" charset="-120"/>
              </a:rPr>
              <a:t>'] =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['BB_MA20'] - 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['BB_SD20']*2)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['BB_PB'] = 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Adj</a:t>
            </a:r>
            <a:r>
              <a:rPr lang="en-US" sz="1400" b="1" dirty="0">
                <a:latin typeface="Courier" charset="0"/>
                <a:ea typeface="標楷體" charset="-120"/>
              </a:rPr>
              <a:t> Close'] -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BB_LowerBand</a:t>
            </a:r>
            <a:r>
              <a:rPr lang="en-US" sz="1400" b="1" dirty="0">
                <a:latin typeface="Courier" charset="0"/>
                <a:ea typeface="標楷體" charset="-120"/>
              </a:rPr>
              <a:t>']) / 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BB_UpperBand</a:t>
            </a:r>
            <a:r>
              <a:rPr lang="en-US" sz="1400" b="1" dirty="0">
                <a:latin typeface="Courier" charset="0"/>
                <a:ea typeface="標楷體" charset="-120"/>
              </a:rPr>
              <a:t>'] -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BB_LowerBand</a:t>
            </a:r>
            <a:r>
              <a:rPr lang="en-US" sz="1400" b="1" dirty="0">
                <a:latin typeface="Courier" charset="0"/>
                <a:ea typeface="標楷體" charset="-120"/>
              </a:rPr>
              <a:t>']) 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['BB_BW'] = 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BB_UpperBand</a:t>
            </a:r>
            <a:r>
              <a:rPr lang="en-US" sz="1400" b="1" dirty="0">
                <a:latin typeface="Courier" charset="0"/>
                <a:ea typeface="標楷體" charset="-120"/>
              </a:rPr>
              <a:t>'] -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BB_LowerBand</a:t>
            </a:r>
            <a:r>
              <a:rPr lang="en-US" sz="1400" b="1" dirty="0">
                <a:latin typeface="Courier" charset="0"/>
                <a:ea typeface="標楷體" charset="-120"/>
              </a:rPr>
              <a:t>']) /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['BB_MA20']   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['BB_UpperBand_1SD'] =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['BB_MA20'] + 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['BB_SD20'])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['BB_LowerBand_1SD'] =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['BB_MA20'] - 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['BB_SD20'])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#BB_PB: Bollinger Band Percent b (PB)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#BB_BW: Bollinger Band Band Width (BW)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return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endParaRPr lang="en-US" sz="1400" b="1" dirty="0">
              <a:latin typeface="Courier" charset="0"/>
              <a:ea typeface="標楷體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3628" y="6597352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https://www.quantopian.com/posts/technical-analysis-indicators-without-talib-code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454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1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6408" y="6597352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4286740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1" y="0"/>
            <a:ext cx="8964488" cy="1557338"/>
          </a:xfrm>
        </p:spPr>
        <p:txBody>
          <a:bodyPr/>
          <a:lstStyle/>
          <a:p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Wes McKinney (2017),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</a:rPr>
              <a:t>Python for Data Analysis: Data Wrangling with Pandas, NumPy, and </a:t>
            </a:r>
            <a:r>
              <a:rPr lang="en-US" altLang="zh-TW" sz="3200" dirty="0" err="1">
                <a:solidFill>
                  <a:srgbClr val="FF0000"/>
                </a:solidFill>
              </a:rPr>
              <a:t>IPython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2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O'Reilly</a:t>
            </a:r>
            <a:endParaRPr lang="zh-TW" altLang="en-US" sz="26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4579" name="矩形 4"/>
          <p:cNvSpPr>
            <a:spLocks noChangeArrowheads="1"/>
          </p:cNvSpPr>
          <p:nvPr/>
        </p:nvSpPr>
        <p:spPr bwMode="auto">
          <a:xfrm>
            <a:off x="1218084" y="6579314"/>
            <a:ext cx="652832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https://www.amazon.com/Python-Data-Analysis-Wrangling-IPython-dp-1491957662/dp/1491957662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DFCE36-1C4A-5646-A2A2-E021192D1322}"/>
              </a:ext>
            </a:extLst>
          </p:cNvPr>
          <p:cNvSpPr/>
          <p:nvPr/>
        </p:nvSpPr>
        <p:spPr>
          <a:xfrm>
            <a:off x="2772881" y="6236925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https://github.com/wesm/pydata-book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01B26A-BBBA-0246-8008-3455D32AB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822" y="1471183"/>
            <a:ext cx="3634342" cy="476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0570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9600" dirty="0" err="1">
                <a:solidFill>
                  <a:schemeClr val="accent1"/>
                </a:solidFill>
              </a:rPr>
              <a:t>Quantopian</a:t>
            </a:r>
            <a:endParaRPr lang="en-US" sz="9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49896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4840" y="6488668"/>
            <a:ext cx="3134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https://www.quantopian.com/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5293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4754" name="內容版面配置區 2"/>
          <p:cNvSpPr>
            <a:spLocks noGrp="1"/>
          </p:cNvSpPr>
          <p:nvPr>
            <p:ph idx="1"/>
          </p:nvPr>
        </p:nvSpPr>
        <p:spPr>
          <a:xfrm>
            <a:off x="179388" y="764704"/>
            <a:ext cx="8785225" cy="5977409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Wes McKinney (2017), "Python for Data Analysis: Data Wrangling with Pandas, NumPy, and </a:t>
            </a:r>
            <a:r>
              <a:rPr lang="en-US" sz="1800" dirty="0" err="1"/>
              <a:t>IPython</a:t>
            </a:r>
            <a:r>
              <a:rPr lang="en-US" sz="1800" dirty="0"/>
              <a:t>", 2nd Edition, O'Reilly Media.</a:t>
            </a:r>
            <a:br>
              <a:rPr lang="en-US" sz="1800" dirty="0"/>
            </a:br>
            <a:r>
              <a:rPr lang="en-US" sz="1800" dirty="0"/>
              <a:t> </a:t>
            </a:r>
            <a:r>
              <a:rPr lang="en-US" sz="1800" dirty="0">
                <a:hlinkClick r:id="rId2"/>
              </a:rPr>
              <a:t>https://github.com/wesm/pydata-book</a:t>
            </a:r>
            <a:endParaRPr lang="en-US" sz="1800" dirty="0"/>
          </a:p>
          <a:p>
            <a:r>
              <a:rPr lang="en-US" altLang="zh-TW" sz="1800" dirty="0"/>
              <a:t>Yves </a:t>
            </a:r>
            <a:r>
              <a:rPr lang="en-US" altLang="zh-TW" sz="1800" dirty="0" err="1"/>
              <a:t>Hilpisch</a:t>
            </a:r>
            <a:r>
              <a:rPr lang="en-US" altLang="zh-TW" sz="1800" dirty="0"/>
              <a:t> (2018), </a:t>
            </a:r>
            <a:r>
              <a:rPr lang="en-US" sz="1800" dirty="0"/>
              <a:t>"</a:t>
            </a:r>
            <a:r>
              <a:rPr lang="en-US" altLang="zh-TW" sz="1800" dirty="0"/>
              <a:t>Python for Finance: Mastering Data-Driven Finance</a:t>
            </a:r>
            <a:r>
              <a:rPr lang="en-US" sz="1800" dirty="0"/>
              <a:t>",</a:t>
            </a:r>
            <a:r>
              <a:rPr lang="zh-TW" altLang="en-US" sz="1800" dirty="0"/>
              <a:t> </a:t>
            </a:r>
            <a:r>
              <a:rPr lang="en-US" altLang="zh-TW" sz="1800" dirty="0"/>
              <a:t>2nd Edition, </a:t>
            </a:r>
            <a:r>
              <a:rPr lang="en-US" sz="1800" dirty="0"/>
              <a:t>O'Reilly Media.</a:t>
            </a:r>
            <a:br>
              <a:rPr lang="en-US" altLang="zh-TW" sz="1800" dirty="0"/>
            </a:br>
            <a:r>
              <a:rPr lang="en-US" sz="1800" dirty="0">
                <a:hlinkClick r:id="rId3"/>
              </a:rPr>
              <a:t>https://github.com/yhilpisch/py4fi2nd</a:t>
            </a:r>
            <a:endParaRPr lang="en-US" altLang="zh-TW" sz="1800" dirty="0"/>
          </a:p>
          <a:p>
            <a:r>
              <a:rPr lang="en-US" altLang="zh-TW" sz="1800" dirty="0" err="1"/>
              <a:t>Yuxing</a:t>
            </a:r>
            <a:r>
              <a:rPr lang="en-US" altLang="zh-TW" sz="1800" dirty="0"/>
              <a:t> Yan (2017), </a:t>
            </a:r>
            <a:r>
              <a:rPr lang="en-US" sz="1800" dirty="0"/>
              <a:t>"</a:t>
            </a:r>
            <a:r>
              <a:rPr lang="en-US" altLang="zh-TW" sz="1800" dirty="0"/>
              <a:t>Python for Finance: Apply powerful finance models and quantitative analysis with Python</a:t>
            </a:r>
            <a:r>
              <a:rPr lang="en-US" sz="1800" dirty="0"/>
              <a:t>"</a:t>
            </a:r>
            <a:r>
              <a:rPr lang="en-US" altLang="zh-TW" sz="1800" dirty="0"/>
              <a:t>, Second Edition, </a:t>
            </a:r>
            <a:r>
              <a:rPr lang="en-US" altLang="zh-TW" sz="1800" dirty="0" err="1"/>
              <a:t>Packt</a:t>
            </a:r>
            <a:r>
              <a:rPr lang="en-US" altLang="zh-TW" sz="1800" dirty="0"/>
              <a:t> Publishing.</a:t>
            </a:r>
          </a:p>
          <a:p>
            <a:r>
              <a:rPr lang="en-US" altLang="zh-TW" sz="1800" dirty="0"/>
              <a:t>Ties de </a:t>
            </a:r>
            <a:r>
              <a:rPr lang="en-US" altLang="zh-TW" sz="1800" dirty="0" err="1"/>
              <a:t>Kok</a:t>
            </a:r>
            <a:r>
              <a:rPr lang="en-US" altLang="zh-TW" sz="1800" dirty="0"/>
              <a:t> (2017), Learn Python for Research, </a:t>
            </a:r>
            <a:r>
              <a:rPr lang="en-US" altLang="zh-TW" sz="1800" dirty="0">
                <a:hlinkClick r:id="rId4"/>
              </a:rPr>
              <a:t>https://github.com/TiesdeKok/LearnPythonforResearch</a:t>
            </a:r>
            <a:endParaRPr lang="en-US" sz="1800" dirty="0"/>
          </a:p>
          <a:p>
            <a:r>
              <a:rPr lang="en-US" sz="1800" dirty="0" err="1"/>
              <a:t>Avinash</a:t>
            </a:r>
            <a:r>
              <a:rPr lang="en-US" sz="1800" dirty="0"/>
              <a:t> Jain (2017), Introduction To Python Programming, Udemy,  </a:t>
            </a:r>
            <a:r>
              <a:rPr lang="en-US" sz="1800" dirty="0">
                <a:hlinkClick r:id="rId5"/>
              </a:rPr>
              <a:t>https://www.udemy.com/pythonforbeginnersintro/</a:t>
            </a:r>
            <a:endParaRPr lang="en-US" sz="1800" dirty="0"/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Python Programming, </a:t>
            </a:r>
            <a:r>
              <a:rPr lang="en-US" altLang="zh-TW" sz="1800" dirty="0">
                <a:latin typeface="Calibri" charset="0"/>
                <a:ea typeface="標楷體" charset="-120"/>
                <a:hlinkClick r:id="rId6"/>
              </a:rPr>
              <a:t>https://pythonprogramming.net/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Python, </a:t>
            </a:r>
            <a:r>
              <a:rPr lang="en-US" altLang="zh-TW" sz="1800" dirty="0">
                <a:latin typeface="Calibri" charset="0"/>
                <a:ea typeface="標楷體" charset="-120"/>
                <a:hlinkClick r:id="rId7"/>
              </a:rPr>
              <a:t>https://www.python.org/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Python Programming Language, </a:t>
            </a:r>
            <a:r>
              <a:rPr lang="en-US" altLang="zh-TW" sz="1800" dirty="0">
                <a:latin typeface="Calibri" charset="0"/>
                <a:ea typeface="標楷體" charset="-120"/>
                <a:hlinkClick r:id="rId8"/>
              </a:rPr>
              <a:t>http://pythonprogramminglanguage.com/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 err="1">
                <a:latin typeface="Calibri" charset="0"/>
                <a:ea typeface="標楷體" charset="-120"/>
              </a:rPr>
              <a:t>Numpy</a:t>
            </a:r>
            <a:r>
              <a:rPr lang="en-US" altLang="zh-TW" sz="1800" dirty="0">
                <a:latin typeface="Calibri" charset="0"/>
                <a:ea typeface="標楷體" charset="-120"/>
              </a:rPr>
              <a:t>, </a:t>
            </a:r>
            <a:r>
              <a:rPr lang="en-US" altLang="zh-TW" sz="1800" dirty="0">
                <a:latin typeface="Calibri" charset="0"/>
                <a:ea typeface="標楷體" charset="-120"/>
                <a:hlinkClick r:id="rId9"/>
              </a:rPr>
              <a:t>http://www.numpy.org/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Pandas, </a:t>
            </a:r>
            <a:r>
              <a:rPr lang="en-US" altLang="zh-TW" sz="1800" dirty="0">
                <a:latin typeface="Calibri" charset="0"/>
                <a:ea typeface="標楷體" charset="-120"/>
                <a:hlinkClick r:id="rId10"/>
              </a:rPr>
              <a:t>http://pandas.pydata.org/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 err="1">
                <a:latin typeface="Calibri" charset="0"/>
                <a:ea typeface="標楷體" charset="-120"/>
              </a:rPr>
              <a:t>Skikit</a:t>
            </a:r>
            <a:r>
              <a:rPr lang="en-US" altLang="zh-TW" sz="1800" dirty="0">
                <a:latin typeface="Calibri" charset="0"/>
                <a:ea typeface="標楷體" charset="-120"/>
              </a:rPr>
              <a:t>-learn, http://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scikit-learn.org</a:t>
            </a:r>
            <a:r>
              <a:rPr lang="en-US" altLang="zh-TW" sz="1800" dirty="0">
                <a:latin typeface="Calibri" charset="0"/>
                <a:ea typeface="標楷體" charset="-120"/>
              </a:rPr>
              <a:t>/</a:t>
            </a:r>
          </a:p>
          <a:p>
            <a:r>
              <a:rPr lang="en-US" altLang="zh-Hant" sz="1800" dirty="0">
                <a:latin typeface="Calibri" charset="0"/>
                <a:ea typeface="標楷體" charset="-120"/>
              </a:rPr>
              <a:t>Data School (2015), Machine learning in Python with </a:t>
            </a:r>
            <a:r>
              <a:rPr lang="en-US" altLang="zh-Hant" sz="1800" dirty="0" err="1">
                <a:latin typeface="Calibri" charset="0"/>
                <a:ea typeface="標楷體" charset="-120"/>
              </a:rPr>
              <a:t>scikit</a:t>
            </a:r>
            <a:r>
              <a:rPr lang="en-US" altLang="zh-Hant" sz="1800" dirty="0">
                <a:latin typeface="Calibri" charset="0"/>
                <a:ea typeface="標楷體" charset="-120"/>
              </a:rPr>
              <a:t>-learn,</a:t>
            </a:r>
            <a:r>
              <a:rPr lang="zh-Hant" altLang="en-US" sz="1800" dirty="0">
                <a:latin typeface="Calibri" charset="0"/>
                <a:ea typeface="標楷體" charset="-120"/>
              </a:rPr>
              <a:t> </a:t>
            </a:r>
            <a:r>
              <a:rPr lang="en-US" altLang="zh-TW" sz="1800" dirty="0">
                <a:latin typeface="Calibri" charset="0"/>
                <a:ea typeface="標楷體" charset="-120"/>
                <a:hlinkClick r:id="rId11"/>
              </a:rPr>
              <a:t>https://www.youtube.com/playlist?list=PL5-da3qGB5ICeMbQuqbbCOQWcS6OYBr5A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Jason Brownlee (2016), Your First Machine Learning Project in Python Step-By-Step, </a:t>
            </a:r>
            <a:r>
              <a:rPr lang="en-US" altLang="zh-TW" sz="1800" dirty="0">
                <a:latin typeface="Calibri" charset="0"/>
                <a:ea typeface="標楷體" charset="-120"/>
                <a:hlinkClick r:id="rId12"/>
              </a:rPr>
              <a:t>https://machinelearningmastery.com/machine-learning-in-python-step-by-step/</a:t>
            </a:r>
            <a:endParaRPr lang="en-US" sz="1800" dirty="0"/>
          </a:p>
          <a:p>
            <a:endParaRPr lang="zh-TW" altLang="en-US" sz="1800" dirty="0">
              <a:latin typeface="Calibri" charset="0"/>
              <a:ea typeface="標楷體" charset="-120"/>
            </a:endParaRPr>
          </a:p>
          <a:p>
            <a:endParaRPr lang="zh-TW" altLang="en-US" sz="1800" dirty="0">
              <a:latin typeface="Calibri" charset="0"/>
              <a:ea typeface="標楷體" charset="-120"/>
            </a:endParaRPr>
          </a:p>
        </p:txBody>
      </p:sp>
      <p:sp>
        <p:nvSpPr>
          <p:cNvPr id="7475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A4478E0-40E6-DF40-A191-6720D0B1290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37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13619</TotalTime>
  <Words>4371</Words>
  <Application>Microsoft Macintosh PowerPoint</Application>
  <PresentationFormat>On-screen Show (4:3)</PresentationFormat>
  <Paragraphs>696</Paragraphs>
  <Slides>91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101" baseType="lpstr">
      <vt:lpstr>標楷體</vt:lpstr>
      <vt:lpstr>新細明體</vt:lpstr>
      <vt:lpstr>新細明體</vt:lpstr>
      <vt:lpstr>Arial</vt:lpstr>
      <vt:lpstr>Calibri</vt:lpstr>
      <vt:lpstr>Courier</vt:lpstr>
      <vt:lpstr>Courier New</vt:lpstr>
      <vt:lpstr>Mangal</vt:lpstr>
      <vt:lpstr>Times New Roman</vt:lpstr>
      <vt:lpstr>Office 佈景主題</vt:lpstr>
      <vt:lpstr>人工智慧財務金融應用 AI in Financial Application</vt:lpstr>
      <vt:lpstr>PowerPoint Presentation</vt:lpstr>
      <vt:lpstr>PowerPoint Presentation</vt:lpstr>
      <vt:lpstr>PowerPoint Presentation</vt:lpstr>
      <vt:lpstr>Quantitative Investing  with  Pandas in Python</vt:lpstr>
      <vt:lpstr>The Quant Finance PyData Stack</vt:lpstr>
      <vt:lpstr>PowerPoint Presentation</vt:lpstr>
      <vt:lpstr>Python in Google Colab</vt:lpstr>
      <vt:lpstr>Wes McKinney (2017),  Python for Data Analysis: Data Wrangling with Pandas, NumPy, and IPython, O'Reilly</vt:lpstr>
      <vt:lpstr>Wes McKinney (2017), "Python for Data Analysis: Data Wrangling with Pandas, NumPy, and IPython", 2nd Edition, O'Reilly Media.</vt:lpstr>
      <vt:lpstr>Wes McKinney (2017), "Python for Data Analysis: Data Wrangling with Pandas, NumPy, and IPython", 2nd Edition, O'Reilly Media.</vt:lpstr>
      <vt:lpstr>Wes McKinney (2017), "Python for Data Analysis: Data Wrangling with Pandas, NumPy, and IPython", 2nd Edition, O'Reilly Media.</vt:lpstr>
      <vt:lpstr>Yves Hilpisch (2018),  Python for Finance: Mastering Data-Driven Finance, O'Reilly</vt:lpstr>
      <vt:lpstr>Yves Hilpisch (2018), “Python for Finance: Mastering Data-Driven Finance”, O'Reilly</vt:lpstr>
      <vt:lpstr>Yves Hilpisch (2018), “Python for Finance: Mastering Data-Driven Finance”, O'Reilly</vt:lpstr>
      <vt:lpstr>Python Pandas</vt:lpstr>
      <vt:lpstr>pandas</vt:lpstr>
      <vt:lpstr>pandas Python Data Analysis Library providing high-performance, easy-to-use  data structures and data analysis tools  for the Python programming language.</vt:lpstr>
      <vt:lpstr>pandas Ecosystem</vt:lpstr>
      <vt:lpstr>pandas-datareader</vt:lpstr>
      <vt:lpstr>Quandl</vt:lpstr>
      <vt:lpstr>PyDatastream</vt:lpstr>
      <vt:lpstr>pandasSDMX</vt:lpstr>
      <vt:lpstr>Fred API</vt:lpstr>
      <vt:lpstr>pandas: powerful Python data analysis toolkit</vt:lpstr>
      <vt:lpstr>pandas:  powerful Python data analysis toolkit</vt:lpstr>
      <vt:lpstr>Series  DataFrame</vt:lpstr>
      <vt:lpstr>pandas DataFrame</vt:lpstr>
      <vt:lpstr>pandas  Comparison with SAS </vt:lpstr>
      <vt:lpstr>Python Pandas Cheat Sheet</vt:lpstr>
      <vt:lpstr>Creating pd.DataFrame</vt:lpstr>
      <vt:lpstr>Pandas DataFrame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Python Pandas  for Finance</vt:lpstr>
      <vt:lpstr>! pip install pandas_datareader</vt:lpstr>
      <vt:lpstr>PowerPoint Presentation</vt:lpstr>
      <vt:lpstr>PowerPoint Presentation</vt:lpstr>
      <vt:lpstr>Finance Data from Yahoo Finance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Finance Data from Quandl</vt:lpstr>
      <vt:lpstr>Yahoo Finance Symbols:  AAPL Apple Inc. (AAPL)</vt:lpstr>
      <vt:lpstr>Apple Inc. (AAPL) -NasdaqGS</vt:lpstr>
      <vt:lpstr>Yahoo Finance Charts: Apple Inc. (AAPL)</vt:lpstr>
      <vt:lpstr>Apple Inc. (AAPL) Historical Data </vt:lpstr>
      <vt:lpstr>Yahoo Finance Historical Prices Apple Inc. (AAPL) </vt:lpstr>
      <vt:lpstr>PowerPoint Presentation</vt:lpstr>
      <vt:lpstr>PowerPoint Presentation</vt:lpstr>
      <vt:lpstr>Yahoo Finance Historical Prices</vt:lpstr>
      <vt:lpstr>Yahoo Finance Charts  Alphabet Inc. (GOOG)</vt:lpstr>
      <vt:lpstr>Dow Jones Industrial Average  (^DJI) </vt:lpstr>
      <vt:lpstr>TSEC weighted index (^TWII) - Taiwan</vt:lpstr>
      <vt:lpstr>PowerPoint Presentation</vt:lpstr>
      <vt:lpstr>Yahoo Finance Charts  TSMC (2330.TW)</vt:lpstr>
      <vt:lpstr>Yahoo Finance Charts US Dollar/USDX - Index - Cash (DX-Y.NYB)</vt:lpstr>
      <vt:lpstr>Yahoo Finance Charts USD/TWD (USDTWD=X)</vt:lpstr>
      <vt:lpstr>US Dollar/USDX - Index - Cash  (DX-Y.NYB)</vt:lpstr>
      <vt:lpstr>US Dollar/USDX - Index - Cash  (DX-Y.NYB)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df.loc[start:end]</vt:lpstr>
      <vt:lpstr>PowerPoint Presentation</vt:lpstr>
      <vt:lpstr>import matplotlib.pyplot as plt  from matplotlib.finance import candlestick_ohlc</vt:lpstr>
      <vt:lpstr>PowerPoint Presentation</vt:lpstr>
      <vt:lpstr>daily_to_weekly</vt:lpstr>
      <vt:lpstr>daily_to_monthly</vt:lpstr>
      <vt:lpstr>TA-Lib: Technical Analysis Library</vt:lpstr>
      <vt:lpstr>Stochastic Oscillator (KD) </vt:lpstr>
      <vt:lpstr>Bollinger Bands</vt:lpstr>
      <vt:lpstr>Bollinger Bands</vt:lpstr>
      <vt:lpstr>The Quant Finance PyData Stack</vt:lpstr>
      <vt:lpstr>Quantopian</vt:lpstr>
      <vt:lpstr>References</vt:lpstr>
    </vt:vector>
  </TitlesOfParts>
  <Manager/>
  <Company>TKU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人工智慧財務金融應用 (AI in Financial Application)</dc:title>
  <dc:subject>人工智慧財務金融應用 (AI in Financial Application)</dc:subject>
  <dc:creator>myday</dc:creator>
  <cp:keywords>人工智慧, 財務金融應用, Artificial Intelligence, AI, Financial Application</cp:keywords>
  <dc:description>人工智慧財務金融應用 (AI in Financial Application)</dc:description>
  <cp:lastModifiedBy>Microsoft Office User</cp:lastModifiedBy>
  <cp:revision>855</cp:revision>
  <cp:lastPrinted>2019-11-08T00:33:56Z</cp:lastPrinted>
  <dcterms:created xsi:type="dcterms:W3CDTF">2011-02-14T23:24:00Z</dcterms:created>
  <dcterms:modified xsi:type="dcterms:W3CDTF">2019-11-08T00:41:01Z</dcterms:modified>
  <cp:category/>
</cp:coreProperties>
</file>