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handoutMasterIdLst>
    <p:handoutMasterId r:id="rId144"/>
  </p:handoutMasterIdLst>
  <p:sldIdLst>
    <p:sldId id="848" r:id="rId2"/>
    <p:sldId id="832" r:id="rId3"/>
    <p:sldId id="833" r:id="rId4"/>
    <p:sldId id="1216" r:id="rId5"/>
    <p:sldId id="1078" r:id="rId6"/>
    <p:sldId id="1079" r:id="rId7"/>
    <p:sldId id="1080" r:id="rId8"/>
    <p:sldId id="1081" r:id="rId9"/>
    <p:sldId id="1217" r:id="rId10"/>
    <p:sldId id="1218" r:id="rId11"/>
    <p:sldId id="1085" r:id="rId12"/>
    <p:sldId id="1086" r:id="rId13"/>
    <p:sldId id="1087" r:id="rId14"/>
    <p:sldId id="1088" r:id="rId15"/>
    <p:sldId id="1089" r:id="rId16"/>
    <p:sldId id="1090" r:id="rId17"/>
    <p:sldId id="1091" r:id="rId18"/>
    <p:sldId id="1092" r:id="rId19"/>
    <p:sldId id="1093" r:id="rId20"/>
    <p:sldId id="1094" r:id="rId21"/>
    <p:sldId id="1095" r:id="rId22"/>
    <p:sldId id="1096" r:id="rId23"/>
    <p:sldId id="1097" r:id="rId24"/>
    <p:sldId id="1098" r:id="rId25"/>
    <p:sldId id="1099" r:id="rId26"/>
    <p:sldId id="1100" r:id="rId27"/>
    <p:sldId id="1101" r:id="rId28"/>
    <p:sldId id="1102" r:id="rId29"/>
    <p:sldId id="1103" r:id="rId30"/>
    <p:sldId id="1104" r:id="rId31"/>
    <p:sldId id="1105" r:id="rId32"/>
    <p:sldId id="1106" r:id="rId33"/>
    <p:sldId id="1107" r:id="rId34"/>
    <p:sldId id="1108" r:id="rId35"/>
    <p:sldId id="1109" r:id="rId36"/>
    <p:sldId id="1110" r:id="rId37"/>
    <p:sldId id="1111" r:id="rId38"/>
    <p:sldId id="1112" r:id="rId39"/>
    <p:sldId id="1113" r:id="rId40"/>
    <p:sldId id="1114" r:id="rId41"/>
    <p:sldId id="1115" r:id="rId42"/>
    <p:sldId id="1116" r:id="rId43"/>
    <p:sldId id="1117" r:id="rId44"/>
    <p:sldId id="1118" r:id="rId45"/>
    <p:sldId id="1119" r:id="rId46"/>
    <p:sldId id="1120" r:id="rId47"/>
    <p:sldId id="1121" r:id="rId48"/>
    <p:sldId id="1122" r:id="rId49"/>
    <p:sldId id="1123" r:id="rId50"/>
    <p:sldId id="1124" r:id="rId51"/>
    <p:sldId id="1125" r:id="rId52"/>
    <p:sldId id="1126" r:id="rId53"/>
    <p:sldId id="1127" r:id="rId54"/>
    <p:sldId id="1128" r:id="rId55"/>
    <p:sldId id="1129" r:id="rId56"/>
    <p:sldId id="1130" r:id="rId57"/>
    <p:sldId id="1131" r:id="rId58"/>
    <p:sldId id="1132" r:id="rId59"/>
    <p:sldId id="1133" r:id="rId60"/>
    <p:sldId id="1134" r:id="rId61"/>
    <p:sldId id="1135" r:id="rId62"/>
    <p:sldId id="1136" r:id="rId63"/>
    <p:sldId id="1137" r:id="rId64"/>
    <p:sldId id="1138" r:id="rId65"/>
    <p:sldId id="1219" r:id="rId66"/>
    <p:sldId id="1140" r:id="rId67"/>
    <p:sldId id="1141" r:id="rId68"/>
    <p:sldId id="1142" r:id="rId69"/>
    <p:sldId id="1143" r:id="rId70"/>
    <p:sldId id="1144" r:id="rId71"/>
    <p:sldId id="1145" r:id="rId72"/>
    <p:sldId id="1146" r:id="rId73"/>
    <p:sldId id="1147" r:id="rId74"/>
    <p:sldId id="1148" r:id="rId75"/>
    <p:sldId id="1149" r:id="rId76"/>
    <p:sldId id="1150" r:id="rId77"/>
    <p:sldId id="1151" r:id="rId78"/>
    <p:sldId id="1152" r:id="rId79"/>
    <p:sldId id="1153" r:id="rId80"/>
    <p:sldId id="1154" r:id="rId81"/>
    <p:sldId id="1155" r:id="rId82"/>
    <p:sldId id="1156" r:id="rId83"/>
    <p:sldId id="1157" r:id="rId84"/>
    <p:sldId id="1158" r:id="rId85"/>
    <p:sldId id="1159" r:id="rId86"/>
    <p:sldId id="1160" r:id="rId87"/>
    <p:sldId id="1161" r:id="rId88"/>
    <p:sldId id="1162" r:id="rId89"/>
    <p:sldId id="1163" r:id="rId90"/>
    <p:sldId id="1164" r:id="rId91"/>
    <p:sldId id="1165" r:id="rId92"/>
    <p:sldId id="1166" r:id="rId93"/>
    <p:sldId id="1167" r:id="rId94"/>
    <p:sldId id="1168" r:id="rId95"/>
    <p:sldId id="1169" r:id="rId96"/>
    <p:sldId id="1170" r:id="rId97"/>
    <p:sldId id="1171" r:id="rId98"/>
    <p:sldId id="1172" r:id="rId99"/>
    <p:sldId id="1173" r:id="rId100"/>
    <p:sldId id="1174" r:id="rId101"/>
    <p:sldId id="1175" r:id="rId102"/>
    <p:sldId id="1176" r:id="rId103"/>
    <p:sldId id="1177" r:id="rId104"/>
    <p:sldId id="1178" r:id="rId105"/>
    <p:sldId id="1179" r:id="rId106"/>
    <p:sldId id="1180" r:id="rId107"/>
    <p:sldId id="1181" r:id="rId108"/>
    <p:sldId id="1182" r:id="rId109"/>
    <p:sldId id="1183" r:id="rId110"/>
    <p:sldId id="1184" r:id="rId111"/>
    <p:sldId id="1185" r:id="rId112"/>
    <p:sldId id="1186" r:id="rId113"/>
    <p:sldId id="1187" r:id="rId114"/>
    <p:sldId id="1188" r:id="rId115"/>
    <p:sldId id="1189" r:id="rId116"/>
    <p:sldId id="1190" r:id="rId117"/>
    <p:sldId id="1191" r:id="rId118"/>
    <p:sldId id="1192" r:id="rId119"/>
    <p:sldId id="1193" r:id="rId120"/>
    <p:sldId id="1194" r:id="rId121"/>
    <p:sldId id="1195" r:id="rId122"/>
    <p:sldId id="1196" r:id="rId123"/>
    <p:sldId id="1197" r:id="rId124"/>
    <p:sldId id="1198" r:id="rId125"/>
    <p:sldId id="1199" r:id="rId126"/>
    <p:sldId id="1200" r:id="rId127"/>
    <p:sldId id="1201" r:id="rId128"/>
    <p:sldId id="1202" r:id="rId129"/>
    <p:sldId id="1203" r:id="rId130"/>
    <p:sldId id="1204" r:id="rId131"/>
    <p:sldId id="1205" r:id="rId132"/>
    <p:sldId id="1206" r:id="rId133"/>
    <p:sldId id="1207" r:id="rId134"/>
    <p:sldId id="1208" r:id="rId135"/>
    <p:sldId id="1209" r:id="rId136"/>
    <p:sldId id="1210" r:id="rId137"/>
    <p:sldId id="1211" r:id="rId138"/>
    <p:sldId id="1212" r:id="rId139"/>
    <p:sldId id="1213" r:id="rId140"/>
    <p:sldId id="1214" r:id="rId141"/>
    <p:sldId id="1215" r:id="rId142"/>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14"/>
    <p:restoredTop sz="93629"/>
  </p:normalViewPr>
  <p:slideViewPr>
    <p:cSldViewPr>
      <p:cViewPr varScale="1">
        <p:scale>
          <a:sx n="87" d="100"/>
          <a:sy n="87" d="100"/>
        </p:scale>
        <p:origin x="200" y="464"/>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新細明體" pitchFamily="18" charset="-120"/>
              </a:defRPr>
            </a:lvl1pPr>
          </a:lstStyle>
          <a:p>
            <a:pPr>
              <a:defRPr/>
            </a:pPr>
            <a:fld id="{64506884-B449-4A42-8360-913D542277A4}" type="datetimeFigureOut">
              <a:rPr lang="zh-TW" altLang="en-US"/>
              <a:pPr>
                <a:defRPr/>
              </a:pPr>
              <a:t>2019/2/27</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3748860-24BA-4345-B2A0-E99BA9C29715}" type="slidenum">
              <a:rPr lang="zh-TW" altLang="en-US"/>
              <a:pPr/>
              <a:t>‹#›</a:t>
            </a:fld>
            <a:endParaRPr lang="zh-TW" altLang="en-US"/>
          </a:p>
        </p:txBody>
      </p:sp>
    </p:spTree>
    <p:extLst>
      <p:ext uri="{BB962C8B-B14F-4D97-AF65-F5344CB8AC3E}">
        <p14:creationId xmlns:p14="http://schemas.microsoft.com/office/powerpoint/2010/main" val="1702613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ea typeface="新細明體" pitchFamily="18" charset="-12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ea typeface="新細明體" pitchFamily="18" charset="-120"/>
              </a:defRPr>
            </a:lvl1pPr>
          </a:lstStyle>
          <a:p>
            <a:pPr>
              <a:defRPr/>
            </a:pPr>
            <a:fld id="{D08EEAF3-F626-B946-BE4F-401868C71B7D}" type="datetimeFigureOut">
              <a:rPr lang="zh-TW" altLang="en-US"/>
              <a:pPr>
                <a:defRPr/>
              </a:pPr>
              <a:t>2019/2/27</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ea typeface="新細明體" pitchFamily="18" charset="-12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charset="0"/>
              </a:defRPr>
            </a:lvl1pPr>
          </a:lstStyle>
          <a:p>
            <a:fld id="{5545BF1C-37C4-064A-89BA-6BE682330AC0}" type="slidenum">
              <a:rPr lang="zh-TW" altLang="en-US"/>
              <a:pPr/>
              <a:t>‹#›</a:t>
            </a:fld>
            <a:endParaRPr lang="zh-TW" altLang="en-US"/>
          </a:p>
        </p:txBody>
      </p:sp>
    </p:spTree>
    <p:extLst>
      <p:ext uri="{BB962C8B-B14F-4D97-AF65-F5344CB8AC3E}">
        <p14:creationId xmlns:p14="http://schemas.microsoft.com/office/powerpoint/2010/main" val="186522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6E8D6A7D-72E0-1943-9819-29699B3A97E0}" type="datetime1">
              <a:rPr lang="zh-TW" altLang="en-US"/>
              <a:pPr>
                <a:defRPr/>
              </a:pPr>
              <a:t>2019/2/27</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fld id="{77458DDC-CBD3-D544-88E5-8554C1604D66}" type="slidenum">
              <a:rPr lang="zh-TW" altLang="en-US"/>
              <a:pPr/>
              <a:t>‹#›</a:t>
            </a:fld>
            <a:endParaRPr lang="zh-TW" altLang="en-US"/>
          </a:p>
        </p:txBody>
      </p:sp>
    </p:spTree>
    <p:extLst>
      <p:ext uri="{BB962C8B-B14F-4D97-AF65-F5344CB8AC3E}">
        <p14:creationId xmlns:p14="http://schemas.microsoft.com/office/powerpoint/2010/main" val="381347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52589DF-59E5-CE47-99B8-99A0AA72D6B5}" type="datetime1">
              <a:rPr lang="zh-TW" altLang="en-US"/>
              <a:pPr>
                <a:defRPr/>
              </a:pPr>
              <a:t>2019/2/27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03D12DF5-A8D0-894F-BAE0-9D3DD30AC5AB}" type="slidenum">
              <a:rPr lang="zh-TW" altLang="en-US"/>
              <a:pPr/>
              <a:t>‹#›</a:t>
            </a:fld>
            <a:endParaRPr lang="zh-TW" altLang="en-US"/>
          </a:p>
        </p:txBody>
      </p:sp>
    </p:spTree>
    <p:extLst>
      <p:ext uri="{BB962C8B-B14F-4D97-AF65-F5344CB8AC3E}">
        <p14:creationId xmlns:p14="http://schemas.microsoft.com/office/powerpoint/2010/main" val="202335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D639E10-5172-1046-B0FE-097F11F95DC3}" type="datetime1">
              <a:rPr lang="zh-TW" altLang="en-US"/>
              <a:pPr>
                <a:defRPr/>
              </a:pPr>
              <a:t>2019/2/27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D74908BF-D4A8-F447-BB48-2BA869CAEFA3}" type="slidenum">
              <a:rPr lang="zh-TW" altLang="en-US"/>
              <a:pPr/>
              <a:t>‹#›</a:t>
            </a:fld>
            <a:endParaRPr lang="zh-TW" altLang="en-US"/>
          </a:p>
        </p:txBody>
      </p:sp>
    </p:spTree>
    <p:extLst>
      <p:ext uri="{BB962C8B-B14F-4D97-AF65-F5344CB8AC3E}">
        <p14:creationId xmlns:p14="http://schemas.microsoft.com/office/powerpoint/2010/main" val="116403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9AE1103A-881E-D747-99E2-18797C6B4756}" type="datetime1">
              <a:rPr lang="zh-TW" altLang="en-US"/>
              <a:pPr>
                <a:defRPr/>
              </a:pPr>
              <a:t>2019/2/27</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fld id="{E008237F-23CD-E54D-BDBA-FE95A073E4E0}" type="slidenum">
              <a:rPr lang="zh-TW" altLang="en-US"/>
              <a:pPr/>
              <a:t>‹#›</a:t>
            </a:fld>
            <a:endParaRPr lang="zh-TW" altLang="en-US"/>
          </a:p>
        </p:txBody>
      </p:sp>
    </p:spTree>
    <p:extLst>
      <p:ext uri="{BB962C8B-B14F-4D97-AF65-F5344CB8AC3E}">
        <p14:creationId xmlns:p14="http://schemas.microsoft.com/office/powerpoint/2010/main" val="121167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FF96A11-4F79-5747-A673-C9FBE11B4965}" type="datetime1">
              <a:rPr lang="zh-TW" altLang="en-US"/>
              <a:pPr>
                <a:defRPr/>
              </a:pPr>
              <a:t>2019/2/27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fld id="{F9F88CE9-6562-3C45-9F0A-172816C073A3}" type="slidenum">
              <a:rPr lang="zh-TW" altLang="en-US"/>
              <a:pPr/>
              <a:t>‹#›</a:t>
            </a:fld>
            <a:endParaRPr lang="zh-TW" altLang="en-US"/>
          </a:p>
        </p:txBody>
      </p:sp>
    </p:spTree>
    <p:extLst>
      <p:ext uri="{BB962C8B-B14F-4D97-AF65-F5344CB8AC3E}">
        <p14:creationId xmlns:p14="http://schemas.microsoft.com/office/powerpoint/2010/main" val="1118232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4D97289-0E89-C146-8F3B-675C6D5EDF60}" type="datetime1">
              <a:rPr lang="zh-TW" altLang="en-US"/>
              <a:pPr>
                <a:defRPr/>
              </a:pPr>
              <a:t>2019/2/27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E7D0104D-DECE-DC45-A731-DA616ADCD8AC}" type="slidenum">
              <a:rPr lang="zh-TW" altLang="en-US"/>
              <a:pPr/>
              <a:t>‹#›</a:t>
            </a:fld>
            <a:endParaRPr lang="zh-TW" altLang="en-US"/>
          </a:p>
        </p:txBody>
      </p:sp>
    </p:spTree>
    <p:extLst>
      <p:ext uri="{BB962C8B-B14F-4D97-AF65-F5344CB8AC3E}">
        <p14:creationId xmlns:p14="http://schemas.microsoft.com/office/powerpoint/2010/main" val="150428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0F30994-B044-D644-A285-B966077C6CBB}" type="datetime1">
              <a:rPr lang="zh-TW" altLang="en-US"/>
              <a:pPr>
                <a:defRPr/>
              </a:pPr>
              <a:t>2019/2/27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fld id="{9CDDA18A-9135-4641-8066-75948E6185D6}" type="slidenum">
              <a:rPr lang="zh-TW" altLang="en-US"/>
              <a:pPr/>
              <a:t>‹#›</a:t>
            </a:fld>
            <a:endParaRPr lang="zh-TW" altLang="en-US"/>
          </a:p>
        </p:txBody>
      </p:sp>
    </p:spTree>
    <p:extLst>
      <p:ext uri="{BB962C8B-B14F-4D97-AF65-F5344CB8AC3E}">
        <p14:creationId xmlns:p14="http://schemas.microsoft.com/office/powerpoint/2010/main" val="159808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0A048FF-81CB-0248-A082-D147ED4C5FFD}" type="datetime1">
              <a:rPr lang="zh-TW" altLang="en-US"/>
              <a:pPr>
                <a:defRPr/>
              </a:pPr>
              <a:t>2019/2/27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fld id="{8A7FBDD2-B031-E049-9773-B6E8F26C7D08}" type="slidenum">
              <a:rPr lang="zh-TW" altLang="en-US"/>
              <a:pPr/>
              <a:t>‹#›</a:t>
            </a:fld>
            <a:endParaRPr lang="zh-TW" altLang="en-US"/>
          </a:p>
        </p:txBody>
      </p:sp>
    </p:spTree>
    <p:extLst>
      <p:ext uri="{BB962C8B-B14F-4D97-AF65-F5344CB8AC3E}">
        <p14:creationId xmlns:p14="http://schemas.microsoft.com/office/powerpoint/2010/main" val="154248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8D0C36A-9434-704C-A412-A33ACBB3C3FE}" type="datetime1">
              <a:rPr lang="zh-TW" altLang="en-US"/>
              <a:pPr>
                <a:defRPr/>
              </a:pPr>
              <a:t>2019/2/27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fld id="{6F11B68E-F589-964F-B0F2-4F9B2730E063}" type="slidenum">
              <a:rPr lang="zh-TW" altLang="en-US"/>
              <a:pPr/>
              <a:t>‹#›</a:t>
            </a:fld>
            <a:endParaRPr lang="zh-TW" altLang="en-US"/>
          </a:p>
        </p:txBody>
      </p:sp>
    </p:spTree>
    <p:extLst>
      <p:ext uri="{BB962C8B-B14F-4D97-AF65-F5344CB8AC3E}">
        <p14:creationId xmlns:p14="http://schemas.microsoft.com/office/powerpoint/2010/main" val="47328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5913891-4CB1-4A44-AF32-83FECD638587}" type="datetime1">
              <a:rPr lang="zh-TW" altLang="en-US"/>
              <a:pPr>
                <a:defRPr/>
              </a:pPr>
              <a:t>2019/2/27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AB1E8DC0-446F-ED4E-AD96-0BEBF6C9807B}" type="slidenum">
              <a:rPr lang="zh-TW" altLang="en-US"/>
              <a:pPr/>
              <a:t>‹#›</a:t>
            </a:fld>
            <a:endParaRPr lang="zh-TW" altLang="en-US"/>
          </a:p>
        </p:txBody>
      </p:sp>
    </p:spTree>
    <p:extLst>
      <p:ext uri="{BB962C8B-B14F-4D97-AF65-F5344CB8AC3E}">
        <p14:creationId xmlns:p14="http://schemas.microsoft.com/office/powerpoint/2010/main" val="87575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7B3DA3-08DE-0040-817B-41EC4D06CA29}" type="datetime1">
              <a:rPr lang="zh-TW" altLang="en-US"/>
              <a:pPr>
                <a:defRPr/>
              </a:pPr>
              <a:t>2019/2/27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fld id="{D36734BC-E372-4C46-BB7E-ED14D3436498}" type="slidenum">
              <a:rPr lang="zh-TW" altLang="en-US"/>
              <a:pPr/>
              <a:t>‹#›</a:t>
            </a:fld>
            <a:endParaRPr lang="zh-TW" altLang="en-US"/>
          </a:p>
        </p:txBody>
      </p:sp>
    </p:spTree>
    <p:extLst>
      <p:ext uri="{BB962C8B-B14F-4D97-AF65-F5344CB8AC3E}">
        <p14:creationId xmlns:p14="http://schemas.microsoft.com/office/powerpoint/2010/main" val="210991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ea typeface="新細明體" pitchFamily="18" charset="-120"/>
              </a:defRPr>
            </a:lvl1pPr>
          </a:lstStyle>
          <a:p>
            <a:pPr>
              <a:defRPr/>
            </a:pPr>
            <a:fld id="{B9C59BCE-0AFE-C54E-A2C3-5B8CD118F3F3}" type="datetime1">
              <a:rPr lang="zh-TW" altLang="en-US"/>
              <a:pPr>
                <a:defRPr/>
              </a:pPr>
              <a:t>2019/2/27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ea typeface="新細明體" pitchFamily="18" charset="-12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charset="0"/>
              </a:defRPr>
            </a:lvl1pPr>
          </a:lstStyle>
          <a:p>
            <a:fld id="{2A7BC89D-3624-424E-AB98-5C0186B71BE1}"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3" Type="http://schemas.openxmlformats.org/officeDocument/2006/relationships/hyperlink" Target="http://mail.tku.edu.tw/myday/cindex.htm" TargetMode="External"/><Relationship Id="rId7" Type="http://schemas.openxmlformats.org/officeDocument/2006/relationships/hyperlink" Target="http://www.im.tku.edu.tw/" TargetMode="External"/><Relationship Id="rId12" Type="http://schemas.openxmlformats.org/officeDocument/2006/relationships/image" Target="../media/image4.jpeg"/><Relationship Id="rId2" Type="http://schemas.openxmlformats.org/officeDocument/2006/relationships/hyperlink" Target="http://mail.tku.edu.tw/myday/" TargetMode="External"/><Relationship Id="rId1" Type="http://schemas.openxmlformats.org/officeDocument/2006/relationships/slideLayout" Target="../slideLayouts/slideLayout1.xml"/><Relationship Id="rId6" Type="http://schemas.openxmlformats.org/officeDocument/2006/relationships/hyperlink" Target="http://www.tku.edu.tw/" TargetMode="External"/><Relationship Id="rId11" Type="http://schemas.openxmlformats.org/officeDocument/2006/relationships/image" Target="../media/image3.png"/><Relationship Id="rId5" Type="http://schemas.openxmlformats.org/officeDocument/2006/relationships/hyperlink" Target="http://english.tku.edu.tw/index.asp" TargetMode="External"/><Relationship Id="rId10" Type="http://schemas.openxmlformats.org/officeDocument/2006/relationships/image" Target="../media/image2.jpeg"/><Relationship Id="rId4" Type="http://schemas.openxmlformats.org/officeDocument/2006/relationships/hyperlink" Target="http://www.im.tku.edu.tw/en_index.html" TargetMode="Externa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mail.tku.edu.tw/myday/teaching.htm" TargetMode="External"/><Relationship Id="rId2" Type="http://schemas.openxmlformats.org/officeDocument/2006/relationships/hyperlink" Target="http://mail.tku.edu.tw/myday/resources/BDM/Data/EM_Data.zip"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115888"/>
            <a:ext cx="8423275" cy="1150937"/>
          </a:xfrm>
        </p:spPr>
        <p:txBody>
          <a:bodyPr/>
          <a:lstStyle/>
          <a:p>
            <a:pPr eaLnBrk="1" hangingPunct="1"/>
            <a:r>
              <a:rPr lang="en-US" altLang="zh-TW" sz="3600">
                <a:solidFill>
                  <a:schemeClr val="tx2"/>
                </a:solidFill>
                <a:latin typeface="Calibri" charset="0"/>
                <a:ea typeface="標楷體" charset="-120"/>
              </a:rPr>
              <a:t>Big Data Mining</a:t>
            </a:r>
            <a:br>
              <a:rPr lang="en-US" altLang="zh-TW" sz="3600">
                <a:solidFill>
                  <a:schemeClr val="tx2"/>
                </a:solidFill>
                <a:latin typeface="Calibri" charset="0"/>
                <a:ea typeface="標楷體" charset="-120"/>
              </a:rPr>
            </a:br>
            <a:r>
              <a:rPr lang="zh-TW" altLang="en-US" sz="3600">
                <a:solidFill>
                  <a:schemeClr val="tx2"/>
                </a:solidFill>
                <a:latin typeface="標楷體" charset="-120"/>
                <a:ea typeface="標楷體" charset="-120"/>
              </a:rPr>
              <a:t>巨量資料探勘</a:t>
            </a:r>
            <a:endParaRPr lang="zh-TW" altLang="en-US" sz="3600">
              <a:solidFill>
                <a:schemeClr val="tx2"/>
              </a:solidFill>
              <a:latin typeface="Calibri" charset="0"/>
              <a:ea typeface="標楷體" charset="-120"/>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3D507B4-136C-DD40-87D8-CDB1C3895CF6}" type="slidenum">
              <a:rPr lang="zh-TW" altLang="en-US" sz="1200">
                <a:solidFill>
                  <a:srgbClr val="898989"/>
                </a:solidFill>
              </a:rPr>
              <a:pPr eaLnBrk="1" hangingPunct="1">
                <a:spcBef>
                  <a:spcPct val="0"/>
                </a:spcBef>
                <a:buFontTx/>
                <a:buNone/>
              </a:pPr>
              <a:t>1</a:t>
            </a:fld>
            <a:endParaRPr lang="zh-TW" altLang="en-US" sz="1200">
              <a:solidFill>
                <a:srgbClr val="898989"/>
              </a:solidFill>
            </a:endParaRPr>
          </a:p>
        </p:txBody>
      </p:sp>
      <p:sp>
        <p:nvSpPr>
          <p:cNvPr id="4100" name="文字方塊 5"/>
          <p:cNvSpPr txBox="1">
            <a:spLocks noChangeArrowheads="1"/>
          </p:cNvSpPr>
          <p:nvPr/>
        </p:nvSpPr>
        <p:spPr bwMode="auto">
          <a:xfrm>
            <a:off x="2843213" y="3140968"/>
            <a:ext cx="3457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kumimoji="0" lang="en-US" altLang="zh-TW" sz="1800" dirty="0">
                <a:solidFill>
                  <a:srgbClr val="7F7F7F"/>
                </a:solidFill>
              </a:rPr>
              <a:t>1072DM08</a:t>
            </a:r>
          </a:p>
          <a:p>
            <a:pPr algn="ctr" eaLnBrk="1" hangingPunct="1">
              <a:spcBef>
                <a:spcPct val="0"/>
              </a:spcBef>
              <a:buFontTx/>
              <a:buNone/>
            </a:pPr>
            <a:r>
              <a:rPr kumimoji="0" lang="en-US" altLang="zh-TW" sz="1800" dirty="0">
                <a:solidFill>
                  <a:srgbClr val="7F7F7F"/>
                </a:solidFill>
              </a:rPr>
              <a:t>MI4 (M2244) (2849)</a:t>
            </a:r>
          </a:p>
          <a:p>
            <a:pPr algn="ctr" eaLnBrk="1" hangingPunct="1">
              <a:spcBef>
                <a:spcPct val="0"/>
              </a:spcBef>
              <a:buFontTx/>
              <a:buNone/>
            </a:pPr>
            <a:r>
              <a:rPr kumimoji="0" lang="en-US" altLang="ja-JP" sz="1800" dirty="0">
                <a:solidFill>
                  <a:srgbClr val="7F7F7F"/>
                </a:solidFill>
              </a:rPr>
              <a:t> Wed  6, 7 (13:10-15:00) (B206)</a:t>
            </a:r>
          </a:p>
        </p:txBody>
      </p:sp>
      <p:sp>
        <p:nvSpPr>
          <p:cNvPr id="4102" name="副標題 2"/>
          <p:cNvSpPr txBox="1">
            <a:spLocks/>
          </p:cNvSpPr>
          <p:nvPr/>
        </p:nvSpPr>
        <p:spPr bwMode="auto">
          <a:xfrm>
            <a:off x="468313" y="4106515"/>
            <a:ext cx="8207375" cy="2706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charset="0"/>
                <a:hlinkClick r:id="rId2"/>
              </a:rPr>
              <a:t>Min-Yuh Day</a:t>
            </a:r>
            <a:endParaRPr kumimoji="0" lang="en-US" altLang="zh-TW" sz="2400" b="1" dirty="0">
              <a:solidFill>
                <a:srgbClr val="898989"/>
              </a:solidFill>
              <a:latin typeface="Times New Roman" charset="0"/>
            </a:endParaRPr>
          </a:p>
          <a:p>
            <a:pPr algn="ctr" eaLnBrk="1" hangingPunct="1">
              <a:lnSpc>
                <a:spcPct val="80000"/>
              </a:lnSpc>
              <a:buFont typeface="Arial" charset="0"/>
              <a:buNone/>
            </a:pPr>
            <a:r>
              <a:rPr kumimoji="0" lang="zh-TW" altLang="en-US" sz="2400" b="1" dirty="0">
                <a:solidFill>
                  <a:srgbClr val="898989"/>
                </a:solidFill>
                <a:latin typeface="標楷體" charset="-120"/>
                <a:ea typeface="標楷體" charset="-120"/>
                <a:hlinkClick r:id="rId3"/>
              </a:rPr>
              <a:t>戴敏育</a:t>
            </a:r>
            <a:endParaRPr kumimoji="0" lang="en-US" altLang="zh-TW" sz="2400" b="1" dirty="0">
              <a:latin typeface="標楷體" charset="-120"/>
            </a:endParaRPr>
          </a:p>
          <a:p>
            <a:pPr algn="ctr" eaLnBrk="1" hangingPunct="1">
              <a:lnSpc>
                <a:spcPct val="80000"/>
              </a:lnSpc>
              <a:buFont typeface="Arial" charset="0"/>
              <a:buNone/>
            </a:pPr>
            <a:r>
              <a:rPr kumimoji="0" lang="en-US" altLang="zh-TW" sz="2400" b="1" dirty="0">
                <a:solidFill>
                  <a:schemeClr val="tx2"/>
                </a:solidFill>
                <a:latin typeface="Times New Roman"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charset="-120"/>
                <a:ea typeface="標楷體" charset="-120"/>
              </a:rPr>
              <a:t>專任助理教授</a:t>
            </a:r>
            <a:endParaRPr kumimoji="0" lang="en-US" altLang="zh-TW" sz="2400" b="1" dirty="0">
              <a:solidFill>
                <a:schemeClr val="tx2"/>
              </a:solidFill>
              <a:latin typeface="標楷體" charset="-120"/>
            </a:endParaRPr>
          </a:p>
          <a:p>
            <a:pPr algn="ctr" eaLnBrk="1" hangingPunct="1">
              <a:lnSpc>
                <a:spcPct val="80000"/>
              </a:lnSpc>
              <a:buFont typeface="Arial" charset="0"/>
              <a:buNone/>
            </a:pPr>
            <a:r>
              <a:rPr kumimoji="0" lang="zh-TW" altLang="en-US" sz="2400" b="1" dirty="0">
                <a:solidFill>
                  <a:schemeClr val="tx2"/>
                </a:solidFill>
                <a:latin typeface="標楷體" charset="-120"/>
                <a:ea typeface="標楷體" charset="-120"/>
              </a:rPr>
              <a:t> </a:t>
            </a:r>
            <a:r>
              <a:rPr kumimoji="0" lang="en-US" altLang="zh-TW" sz="2400" b="1" dirty="0">
                <a:solidFill>
                  <a:srgbClr val="898989"/>
                </a:solidFill>
                <a:latin typeface="Times New Roman" charset="0"/>
                <a:hlinkClick r:id="rId4"/>
              </a:rPr>
              <a:t>Dept. of Information Management</a:t>
            </a:r>
            <a:r>
              <a:rPr kumimoji="0" lang="en-US" altLang="zh-TW" sz="2400" b="1" dirty="0">
                <a:solidFill>
                  <a:srgbClr val="898989"/>
                </a:solidFill>
                <a:latin typeface="Times New Roman" charset="0"/>
              </a:rPr>
              <a:t>, </a:t>
            </a:r>
            <a:r>
              <a:rPr kumimoji="0" lang="en-US" altLang="zh-TW" sz="2400" b="1" dirty="0">
                <a:solidFill>
                  <a:srgbClr val="898989"/>
                </a:solidFill>
                <a:latin typeface="Times New Roman" charset="0"/>
                <a:hlinkClick r:id="rId5"/>
              </a:rPr>
              <a:t>Tamkang University</a:t>
            </a:r>
            <a:endParaRPr kumimoji="0" lang="en-US" altLang="zh-TW" sz="2400" b="1" dirty="0">
              <a:solidFill>
                <a:srgbClr val="898989"/>
              </a:solidFill>
              <a:latin typeface="Times New Roman" charset="0"/>
            </a:endParaRPr>
          </a:p>
          <a:p>
            <a:pPr algn="ctr" eaLnBrk="1" hangingPunct="1">
              <a:lnSpc>
                <a:spcPct val="80000"/>
              </a:lnSpc>
              <a:buFont typeface="Arial" charset="0"/>
              <a:buNone/>
            </a:pPr>
            <a:r>
              <a:rPr kumimoji="0" lang="zh-TW" altLang="en-US" sz="2400" b="1" dirty="0">
                <a:solidFill>
                  <a:srgbClr val="898989"/>
                </a:solidFill>
                <a:latin typeface="Times New Roman" charset="0"/>
                <a:ea typeface="標楷體" charset="-120"/>
                <a:hlinkClick r:id="rId6"/>
              </a:rPr>
              <a:t>淡江大學</a:t>
            </a:r>
            <a:r>
              <a:rPr kumimoji="0" lang="zh-TW" altLang="en-US" sz="2400" b="1" dirty="0">
                <a:solidFill>
                  <a:srgbClr val="898989"/>
                </a:solidFill>
                <a:latin typeface="Times New Roman" charset="0"/>
                <a:ea typeface="標楷體" charset="-120"/>
              </a:rPr>
              <a:t> </a:t>
            </a:r>
            <a:r>
              <a:rPr kumimoji="0" lang="zh-TW" altLang="en-US" sz="2400" b="1" dirty="0">
                <a:solidFill>
                  <a:srgbClr val="898989"/>
                </a:solidFill>
                <a:latin typeface="Times New Roman" charset="0"/>
                <a:ea typeface="標楷體" charset="-120"/>
                <a:hlinkClick r:id="rId7"/>
              </a:rPr>
              <a:t>資訊管理學系</a:t>
            </a:r>
            <a:endParaRPr kumimoji="0" lang="en-US" altLang="zh-TW" sz="2400" b="1" dirty="0">
              <a:solidFill>
                <a:srgbClr val="898989"/>
              </a:solidFill>
              <a:latin typeface="Times New Roman" charset="0"/>
            </a:endParaRPr>
          </a:p>
          <a:p>
            <a:pPr algn="ctr" eaLnBrk="1" hangingPunct="1">
              <a:lnSpc>
                <a:spcPct val="80000"/>
              </a:lnSpc>
              <a:buFont typeface="Arial" charset="0"/>
              <a:buNone/>
            </a:pPr>
            <a:endParaRPr kumimoji="0" lang="en-US" altLang="zh-TW" sz="900" b="1" dirty="0">
              <a:solidFill>
                <a:srgbClr val="898989"/>
              </a:solidFill>
              <a:hlinkClick r:id="rId8"/>
            </a:endParaRPr>
          </a:p>
          <a:p>
            <a:pPr algn="ctr" eaLnBrk="1" hangingPunct="1">
              <a:lnSpc>
                <a:spcPct val="80000"/>
              </a:lnSpc>
              <a:buFont typeface="Arial" charset="0"/>
              <a:buNone/>
            </a:pPr>
            <a:r>
              <a:rPr kumimoji="0" lang="en-US" altLang="zh-TW" sz="1200" b="1" dirty="0">
                <a:solidFill>
                  <a:srgbClr val="898989"/>
                </a:solidFill>
                <a:latin typeface="Times New Roman" charset="0"/>
                <a:hlinkClick r:id="rId2"/>
              </a:rPr>
              <a:t>http://mail. tku.edu.tw/myday/</a:t>
            </a:r>
            <a:endParaRPr kumimoji="0" lang="en-US" altLang="zh-TW" sz="1200" b="1" dirty="0">
              <a:solidFill>
                <a:srgbClr val="898989"/>
              </a:solidFill>
              <a:latin typeface="Times New Roman" charset="0"/>
            </a:endParaRPr>
          </a:p>
          <a:p>
            <a:pPr algn="ctr" eaLnBrk="1" hangingPunct="1">
              <a:lnSpc>
                <a:spcPct val="80000"/>
              </a:lnSpc>
              <a:buNone/>
            </a:pPr>
            <a:r>
              <a:rPr kumimoji="0" lang="en-US" altLang="zh-TW" sz="1200" b="1" dirty="0">
                <a:solidFill>
                  <a:srgbClr val="898989"/>
                </a:solidFill>
              </a:rPr>
              <a:t>2019/05/01</a:t>
            </a:r>
            <a:endParaRPr kumimoji="0" lang="zh-TW" altLang="en-US" sz="2500" b="1" dirty="0">
              <a:solidFill>
                <a:srgbClr val="898989"/>
              </a:solidFill>
              <a:ea typeface="標楷體" charset="-120"/>
            </a:endParaRPr>
          </a:p>
        </p:txBody>
      </p:sp>
      <p:pic>
        <p:nvPicPr>
          <p:cNvPr id="4103" name="Picture 4" descr="http://mail.tku.edu.tw/myday/images/Myday_Photo.jpg"/>
          <p:cNvPicPr>
            <a:picLocks noChangeAspect="1" noChangeArrowheads="1"/>
          </p:cNvPicPr>
          <p:nvPr/>
        </p:nvPicPr>
        <p:blipFill>
          <a:blip r:embed="rId9">
            <a:extLst>
              <a:ext uri="{28A0092B-C50C-407E-A947-70E740481C1C}">
                <a14:useLocalDpi xmlns:a14="http://schemas.microsoft.com/office/drawing/2010/main" val="0"/>
              </a:ext>
            </a:extLst>
          </a:blip>
          <a:srcRect l="10527" t="1544" r="10527" b="25148"/>
          <a:stretch>
            <a:fillRect/>
          </a:stretch>
        </p:blipFill>
        <p:spPr bwMode="auto">
          <a:xfrm>
            <a:off x="2051050" y="4149080"/>
            <a:ext cx="11350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descr="C:\Users\myday\Downloads\TKU-logo-12c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410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C:\Users\myday\Downloads\TKU-title15cm.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825" y="333375"/>
            <a:ext cx="13858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文字方塊 14"/>
          <p:cNvSpPr txBox="1">
            <a:spLocks noChangeArrowheads="1"/>
          </p:cNvSpPr>
          <p:nvPr/>
        </p:nvSpPr>
        <p:spPr bwMode="auto">
          <a:xfrm>
            <a:off x="-36513" y="-26988"/>
            <a:ext cx="2376488"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en-US" altLang="zh-TW" sz="2000" b="1">
                <a:solidFill>
                  <a:srgbClr val="FF0000"/>
                </a:solidFill>
                <a:latin typeface="Calibri" charset="0"/>
              </a:rPr>
              <a:t>Tamkang University</a:t>
            </a:r>
            <a:endParaRPr kumimoji="0" lang="zh-TW" altLang="en-US" sz="2000" b="1">
              <a:solidFill>
                <a:srgbClr val="FF0000"/>
              </a:solidFill>
              <a:latin typeface="Calibri" charset="0"/>
            </a:endParaRPr>
          </a:p>
        </p:txBody>
      </p:sp>
      <p:sp>
        <p:nvSpPr>
          <p:cNvPr id="13" name="標題 1">
            <a:extLst>
              <a:ext uri="{FF2B5EF4-FFF2-40B4-BE49-F238E27FC236}">
                <a16:creationId xmlns:a16="http://schemas.microsoft.com/office/drawing/2014/main" id="{ED1D80C0-E6FE-9648-B439-A6EB3EC8D78A}"/>
              </a:ext>
            </a:extLst>
          </p:cNvPr>
          <p:cNvSpPr txBox="1">
            <a:spLocks/>
          </p:cNvSpPr>
          <p:nvPr/>
        </p:nvSpPr>
        <p:spPr bwMode="auto">
          <a:xfrm>
            <a:off x="251520" y="1268760"/>
            <a:ext cx="8640960"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dirty="0">
                <a:solidFill>
                  <a:srgbClr val="FF0000"/>
                </a:solidFill>
                <a:latin typeface="Calibri" panose="020F0502020204030204" pitchFamily="34" charset="0"/>
                <a:ea typeface="標楷體" charset="-120"/>
                <a:cs typeface="Calibri" panose="020F0502020204030204" pitchFamily="34" charset="0"/>
              </a:rPr>
              <a:t>個案分析與實作三</a:t>
            </a:r>
            <a:br>
              <a:rPr lang="en-US" altLang="zh-TW" sz="4400" b="1" dirty="0">
                <a:solidFill>
                  <a:srgbClr val="FF0000"/>
                </a:solidFill>
                <a:latin typeface="Calibri" panose="020F0502020204030204" pitchFamily="34" charset="0"/>
                <a:ea typeface="標楷體" charset="-120"/>
                <a:cs typeface="Calibri" panose="020F0502020204030204" pitchFamily="34" charset="0"/>
              </a:rPr>
            </a:br>
            <a:r>
              <a:rPr lang="zh-TW" altLang="en-US" sz="4400" b="1" dirty="0">
                <a:solidFill>
                  <a:srgbClr val="FF0000"/>
                </a:solidFill>
                <a:latin typeface="Calibri" panose="020F0502020204030204" pitchFamily="34" charset="0"/>
                <a:ea typeface="標楷體" charset="-120"/>
                <a:cs typeface="Calibri" panose="020F0502020204030204" pitchFamily="34" charset="0"/>
              </a:rPr>
              <a:t> </a:t>
            </a:r>
            <a:r>
              <a:rPr lang="en-US" altLang="zh-TW" sz="4400" b="1" dirty="0">
                <a:solidFill>
                  <a:srgbClr val="FF0000"/>
                </a:solidFill>
                <a:latin typeface="Calibri" panose="020F0502020204030204" pitchFamily="34" charset="0"/>
                <a:ea typeface="標楷體" charset="-120"/>
                <a:cs typeface="Calibri" panose="020F0502020204030204" pitchFamily="34" charset="0"/>
              </a:rPr>
              <a:t>(SAS EM </a:t>
            </a:r>
            <a:r>
              <a:rPr lang="zh-TW" altLang="en-US" sz="4400" b="1" dirty="0">
                <a:solidFill>
                  <a:srgbClr val="FF0000"/>
                </a:solidFill>
                <a:latin typeface="Calibri" panose="020F0502020204030204" pitchFamily="34" charset="0"/>
                <a:ea typeface="標楷體" charset="-120"/>
                <a:cs typeface="Calibri" panose="020F0502020204030204" pitchFamily="34" charset="0"/>
              </a:rPr>
              <a:t>決策樹、模型評估</a:t>
            </a:r>
            <a:r>
              <a:rPr lang="en-US" altLang="zh-TW" sz="4400" b="1" dirty="0">
                <a:solidFill>
                  <a:srgbClr val="FF0000"/>
                </a:solidFill>
                <a:latin typeface="Calibri" panose="020F0502020204030204" pitchFamily="34" charset="0"/>
                <a:ea typeface="標楷體" charset="-120"/>
                <a:cs typeface="Calibri" panose="020F0502020204030204" pitchFamily="34" charset="0"/>
              </a:rPr>
              <a:t>)</a:t>
            </a:r>
            <a:r>
              <a:rPr lang="zh-TW" altLang="en-US" sz="4400" b="1" dirty="0">
                <a:solidFill>
                  <a:srgbClr val="FF0000"/>
                </a:solidFill>
                <a:latin typeface="Calibri" panose="020F0502020204030204" pitchFamily="34" charset="0"/>
                <a:ea typeface="標楷體" charset="-120"/>
                <a:cs typeface="Calibri" panose="020F0502020204030204" pitchFamily="34" charset="0"/>
              </a:rPr>
              <a:t>：</a:t>
            </a:r>
            <a:br>
              <a:rPr lang="zh-TW" altLang="en-US" sz="4400" b="1" dirty="0">
                <a:solidFill>
                  <a:srgbClr val="FF0000"/>
                </a:solidFill>
                <a:latin typeface="Calibri" panose="020F0502020204030204" pitchFamily="34" charset="0"/>
                <a:ea typeface="標楷體" charset="-120"/>
                <a:cs typeface="Calibri" panose="020F0502020204030204" pitchFamily="34" charset="0"/>
              </a:rPr>
            </a:br>
            <a:r>
              <a:rPr lang="en-US" altLang="zh-TW" sz="2600" b="1" dirty="0">
                <a:solidFill>
                  <a:srgbClr val="FF0000"/>
                </a:solidFill>
                <a:latin typeface="Calibri" panose="020F0502020204030204" pitchFamily="34" charset="0"/>
                <a:ea typeface="標楷體" charset="-120"/>
                <a:cs typeface="Calibri" panose="020F0502020204030204" pitchFamily="34" charset="0"/>
              </a:rPr>
              <a:t>Case Study 3 (Decision Tree, Model Evaluation using SAS 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FE6BC37-2DC9-9242-A95F-242163794EBD}" type="slidenum">
              <a:rPr lang="zh-TW" altLang="en-US" sz="1200">
                <a:solidFill>
                  <a:srgbClr val="898989"/>
                </a:solidFill>
              </a:rPr>
              <a:pPr eaLnBrk="1" hangingPunct="1">
                <a:spcBef>
                  <a:spcPct val="0"/>
                </a:spcBef>
                <a:buFontTx/>
                <a:buNone/>
              </a:pPr>
              <a:t>10</a:t>
            </a:fld>
            <a:endParaRPr lang="zh-TW" altLang="en-US" sz="1200">
              <a:solidFill>
                <a:srgbClr val="898989"/>
              </a:solidFill>
            </a:endParaRPr>
          </a:p>
        </p:txBody>
      </p:sp>
      <p:sp>
        <p:nvSpPr>
          <p:cNvPr id="13317" name="Rectangle 4"/>
          <p:cNvSpPr>
            <a:spLocks noChangeArrowheads="1"/>
          </p:cNvSpPr>
          <p:nvPr/>
        </p:nvSpPr>
        <p:spPr bwMode="auto">
          <a:xfrm>
            <a:off x="0" y="646812"/>
            <a:ext cx="9145588"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defRPr/>
            </a:pPr>
            <a:r>
              <a:rPr lang="en-US" altLang="zh-TW" sz="8800" dirty="0">
                <a:latin typeface="+mj-lt"/>
              </a:rPr>
              <a:t>Download </a:t>
            </a:r>
          </a:p>
          <a:p>
            <a:pPr algn="ctr" eaLnBrk="1" hangingPunct="1">
              <a:spcBef>
                <a:spcPct val="0"/>
              </a:spcBef>
              <a:buFontTx/>
              <a:buNone/>
              <a:defRPr/>
            </a:pPr>
            <a:r>
              <a:rPr lang="en-US" altLang="zh-TW" sz="8800" b="1" dirty="0" err="1">
                <a:solidFill>
                  <a:srgbClr val="FF0000"/>
                </a:solidFill>
                <a:latin typeface="+mj-lt"/>
              </a:rPr>
              <a:t>EM_Data.zip</a:t>
            </a:r>
            <a:r>
              <a:rPr lang="en-US" altLang="zh-TW" sz="8800" dirty="0">
                <a:latin typeface="+mj-lt"/>
              </a:rPr>
              <a:t> </a:t>
            </a:r>
            <a:br>
              <a:rPr lang="en-US" altLang="zh-TW" sz="8800" dirty="0">
                <a:latin typeface="+mj-lt"/>
              </a:rPr>
            </a:br>
            <a:r>
              <a:rPr lang="en-US" altLang="zh-TW" sz="8800" dirty="0">
                <a:latin typeface="+mj-lt"/>
              </a:rPr>
              <a:t>[</a:t>
            </a:r>
            <a:r>
              <a:rPr lang="en-US" altLang="zh-TW" sz="8800" dirty="0" err="1">
                <a:latin typeface="+mj-lt"/>
              </a:rPr>
              <a:t>EM_Data</a:t>
            </a:r>
            <a:r>
              <a:rPr lang="en-US" altLang="zh-TW" sz="8800" dirty="0">
                <a:latin typeface="+mj-lt"/>
              </a:rPr>
              <a:t>]</a:t>
            </a:r>
          </a:p>
          <a:p>
            <a:pPr algn="ctr" eaLnBrk="1" hangingPunct="1">
              <a:spcBef>
                <a:spcPct val="0"/>
              </a:spcBef>
              <a:buFontTx/>
              <a:buNone/>
              <a:defRPr/>
            </a:pPr>
            <a:r>
              <a:rPr lang="en-US" altLang="zh-TW" sz="8800" dirty="0">
                <a:latin typeface="+mj-lt"/>
              </a:rPr>
              <a:t>(SAS EM Datasets)</a:t>
            </a:r>
          </a:p>
          <a:p>
            <a:pPr algn="ctr" eaLnBrk="1" hangingPunct="1">
              <a:spcBef>
                <a:spcPct val="0"/>
              </a:spcBef>
              <a:buFontTx/>
              <a:buNone/>
              <a:defRPr/>
            </a:pPr>
            <a:r>
              <a:rPr lang="en-US" altLang="zh-TW" sz="2400" dirty="0">
                <a:latin typeface="+mj-lt"/>
                <a:hlinkClick r:id="rId2"/>
              </a:rPr>
              <a:t>http://mail.tku.edu.tw/myday/resources/BDM/Data/EM_Data.zip</a:t>
            </a:r>
            <a:endParaRPr lang="en-US" altLang="zh-TW" sz="2400" dirty="0">
              <a:latin typeface="+mj-lt"/>
            </a:endParaRPr>
          </a:p>
        </p:txBody>
      </p:sp>
      <p:sp>
        <p:nvSpPr>
          <p:cNvPr id="2" name="Rectangle 2"/>
          <p:cNvSpPr>
            <a:spLocks noChangeArrowheads="1"/>
          </p:cNvSpPr>
          <p:nvPr/>
        </p:nvSpPr>
        <p:spPr bwMode="auto">
          <a:xfrm>
            <a:off x="1043608" y="28004"/>
            <a:ext cx="679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800" dirty="0">
                <a:latin typeface="Arial" charset="0"/>
                <a:hlinkClick r:id="rId3"/>
              </a:rPr>
              <a:t>http://mail.tku.edu.tw/myday/teaching.htm</a:t>
            </a:r>
            <a:endParaRPr lang="en-US" altLang="zh-TW" sz="2800" dirty="0">
              <a:latin typeface="Arial" charset="0"/>
            </a:endParaRPr>
          </a:p>
        </p:txBody>
      </p:sp>
    </p:spTree>
    <p:extLst>
      <p:ext uri="{BB962C8B-B14F-4D97-AF65-F5344CB8AC3E}">
        <p14:creationId xmlns:p14="http://schemas.microsoft.com/office/powerpoint/2010/main" val="4900824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1BB16C7-5EE4-C049-9699-22BE4CA4B669}" type="slidenum">
              <a:rPr lang="zh-TW" altLang="en-US" sz="1200">
                <a:solidFill>
                  <a:srgbClr val="898989"/>
                </a:solidFill>
                <a:ea typeface="MS PGothic" charset="-128"/>
              </a:rPr>
              <a:pPr eaLnBrk="1" hangingPunct="1">
                <a:spcBef>
                  <a:spcPct val="0"/>
                </a:spcBef>
                <a:buFontTx/>
                <a:buNone/>
              </a:pPr>
              <a:t>100</a:t>
            </a:fld>
            <a:endParaRPr lang="zh-TW" altLang="en-US" sz="1200">
              <a:solidFill>
                <a:srgbClr val="898989"/>
              </a:solidFill>
              <a:ea typeface="MS PGothic" charset="-128"/>
            </a:endParaRPr>
          </a:p>
        </p:txBody>
      </p:sp>
      <p:pic>
        <p:nvPicPr>
          <p:cNvPr id="1054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627313" y="2708275"/>
            <a:ext cx="3744912"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3635375" y="5013325"/>
            <a:ext cx="7207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5478"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a:p>
            <a:pPr algn="ctr">
              <a:spcBef>
                <a:spcPct val="0"/>
              </a:spcBef>
              <a:buFontTx/>
              <a:buNone/>
            </a:pPr>
            <a:r>
              <a:rPr lang="zh-TW" altLang="en-US" b="1">
                <a:ea typeface="標楷體" charset="-120"/>
              </a:rPr>
              <a:t>分割節點</a:t>
            </a:r>
            <a:r>
              <a:rPr lang="en-US" altLang="zh-TW" b="1">
                <a:ea typeface="標楷體" charset="-120"/>
              </a:rPr>
              <a:t> (Split Node)</a:t>
            </a:r>
          </a:p>
        </p:txBody>
      </p:sp>
    </p:spTree>
    <p:extLst>
      <p:ext uri="{BB962C8B-B14F-4D97-AF65-F5344CB8AC3E}">
        <p14:creationId xmlns:p14="http://schemas.microsoft.com/office/powerpoint/2010/main" val="722080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8DA6F44-68D7-3944-8E75-897BAE6A6DDE}" type="slidenum">
              <a:rPr lang="zh-TW" altLang="en-US" sz="1200">
                <a:solidFill>
                  <a:srgbClr val="898989"/>
                </a:solidFill>
                <a:ea typeface="MS PGothic" charset="-128"/>
              </a:rPr>
              <a:pPr eaLnBrk="1" hangingPunct="1">
                <a:spcBef>
                  <a:spcPct val="0"/>
                </a:spcBef>
                <a:buFontTx/>
                <a:buNone/>
              </a:pPr>
              <a:t>101</a:t>
            </a:fld>
            <a:endParaRPr lang="zh-TW" altLang="en-US" sz="1200">
              <a:solidFill>
                <a:srgbClr val="898989"/>
              </a:solidFill>
              <a:ea typeface="MS PGothic" charset="-128"/>
            </a:endParaRPr>
          </a:p>
        </p:txBody>
      </p:sp>
      <p:pic>
        <p:nvPicPr>
          <p:cNvPr id="1064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35553648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6C4DDA4-2D1E-3143-8EED-D1063807D0E2}" type="slidenum">
              <a:rPr lang="zh-TW" altLang="en-US" sz="1200">
                <a:solidFill>
                  <a:srgbClr val="898989"/>
                </a:solidFill>
                <a:ea typeface="MS PGothic" charset="-128"/>
              </a:rPr>
              <a:pPr eaLnBrk="1" hangingPunct="1">
                <a:spcBef>
                  <a:spcPct val="0"/>
                </a:spcBef>
                <a:buFontTx/>
                <a:buNone/>
              </a:pPr>
              <a:t>102</a:t>
            </a:fld>
            <a:endParaRPr lang="zh-TW" altLang="en-US" sz="1200">
              <a:solidFill>
                <a:srgbClr val="898989"/>
              </a:solidFill>
              <a:ea typeface="MS PGothic" charset="-128"/>
            </a:endParaRPr>
          </a:p>
        </p:txBody>
      </p:sp>
      <p:pic>
        <p:nvPicPr>
          <p:cNvPr id="1075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042988" y="4868863"/>
            <a:ext cx="11525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7525"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23108754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38C360D-A96F-9C42-9FFC-0046D7A54C85}" type="slidenum">
              <a:rPr lang="zh-TW" altLang="en-US" sz="1200">
                <a:solidFill>
                  <a:srgbClr val="898989"/>
                </a:solidFill>
                <a:ea typeface="MS PGothic" charset="-128"/>
              </a:rPr>
              <a:pPr eaLnBrk="1" hangingPunct="1">
                <a:spcBef>
                  <a:spcPct val="0"/>
                </a:spcBef>
                <a:buFontTx/>
                <a:buNone/>
              </a:pPr>
              <a:t>103</a:t>
            </a:fld>
            <a:endParaRPr lang="zh-TW" altLang="en-US" sz="1200">
              <a:solidFill>
                <a:srgbClr val="898989"/>
              </a:solidFill>
              <a:ea typeface="MS PGothic" charset="-128"/>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858254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D58D0B3-A8A3-6C41-8D9D-50BF4D7BBD33}" type="slidenum">
              <a:rPr lang="zh-TW" altLang="en-US" sz="1200">
                <a:solidFill>
                  <a:srgbClr val="898989"/>
                </a:solidFill>
                <a:ea typeface="MS PGothic" charset="-128"/>
              </a:rPr>
              <a:pPr eaLnBrk="1" hangingPunct="1">
                <a:spcBef>
                  <a:spcPct val="0"/>
                </a:spcBef>
                <a:buFontTx/>
                <a:buNone/>
              </a:pPr>
              <a:t>104</a:t>
            </a:fld>
            <a:endParaRPr lang="zh-TW" altLang="en-US" sz="1200">
              <a:solidFill>
                <a:srgbClr val="898989"/>
              </a:solidFill>
              <a:ea typeface="MS PGothic" charset="-128"/>
            </a:endParaRPr>
          </a:p>
        </p:txBody>
      </p:sp>
      <p:pic>
        <p:nvPicPr>
          <p:cNvPr id="1095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87675" y="4797425"/>
            <a:ext cx="11525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9573"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23807713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13EF979-DE34-2945-A07F-1241581553EE}" type="slidenum">
              <a:rPr lang="zh-TW" altLang="en-US" sz="1200">
                <a:solidFill>
                  <a:srgbClr val="898989"/>
                </a:solidFill>
                <a:ea typeface="MS PGothic" charset="-128"/>
              </a:rPr>
              <a:pPr eaLnBrk="1" hangingPunct="1">
                <a:spcBef>
                  <a:spcPct val="0"/>
                </a:spcBef>
                <a:buFontTx/>
                <a:buNone/>
              </a:pPr>
              <a:t>105</a:t>
            </a:fld>
            <a:endParaRPr lang="zh-TW" altLang="en-US" sz="1200">
              <a:solidFill>
                <a:srgbClr val="898989"/>
              </a:solidFill>
              <a:ea typeface="MS PGothic" charset="-128"/>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1845231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799A653-0F68-A445-B360-5FC709E27F17}" type="slidenum">
              <a:rPr lang="zh-TW" altLang="en-US" sz="1200">
                <a:solidFill>
                  <a:srgbClr val="898989"/>
                </a:solidFill>
                <a:ea typeface="MS PGothic" charset="-128"/>
              </a:rPr>
              <a:pPr eaLnBrk="1" hangingPunct="1">
                <a:spcBef>
                  <a:spcPct val="0"/>
                </a:spcBef>
                <a:buFontTx/>
                <a:buNone/>
              </a:pPr>
              <a:t>106</a:t>
            </a:fld>
            <a:endParaRPr lang="zh-TW" altLang="en-US" sz="1200">
              <a:solidFill>
                <a:srgbClr val="898989"/>
              </a:solidFill>
              <a:ea typeface="MS PGothic" charset="-128"/>
            </a:endParaRPr>
          </a:p>
        </p:txBody>
      </p:sp>
      <p:pic>
        <p:nvPicPr>
          <p:cNvPr id="1116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22234772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176D740-94D7-1C40-B2BB-CFAF013CAFE7}" type="slidenum">
              <a:rPr lang="zh-TW" altLang="en-US" sz="1200">
                <a:solidFill>
                  <a:srgbClr val="898989"/>
                </a:solidFill>
                <a:ea typeface="MS PGothic" charset="-128"/>
              </a:rPr>
              <a:pPr eaLnBrk="1" hangingPunct="1">
                <a:spcBef>
                  <a:spcPct val="0"/>
                </a:spcBef>
                <a:buFontTx/>
                <a:buNone/>
              </a:pPr>
              <a:t>107</a:t>
            </a:fld>
            <a:endParaRPr lang="zh-TW" altLang="en-US" sz="1200">
              <a:solidFill>
                <a:srgbClr val="898989"/>
              </a:solidFill>
              <a:ea typeface="MS PGothic" charset="-128"/>
            </a:endParaRPr>
          </a:p>
        </p:txBody>
      </p:sp>
      <p:pic>
        <p:nvPicPr>
          <p:cNvPr id="1126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11171993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88E1E16-1A0E-A449-961E-4886A9B5E56F}" type="slidenum">
              <a:rPr lang="zh-TW" altLang="en-US" sz="1200">
                <a:solidFill>
                  <a:srgbClr val="898989"/>
                </a:solidFill>
                <a:ea typeface="MS PGothic" charset="-128"/>
              </a:rPr>
              <a:pPr eaLnBrk="1" hangingPunct="1">
                <a:spcBef>
                  <a:spcPct val="0"/>
                </a:spcBef>
                <a:buFontTx/>
                <a:buNone/>
              </a:pPr>
              <a:t>108</a:t>
            </a:fld>
            <a:endParaRPr lang="zh-TW" altLang="en-US" sz="1200">
              <a:solidFill>
                <a:srgbClr val="898989"/>
              </a:solidFill>
              <a:ea typeface="MS PGothic" charset="-128"/>
            </a:endParaRPr>
          </a:p>
        </p:txBody>
      </p:sp>
      <p:pic>
        <p:nvPicPr>
          <p:cNvPr id="1136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219700" y="5157788"/>
            <a:ext cx="11525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3669"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35630823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BAD1E5A-BD53-2845-89D9-3F5C4989FAFF}" type="slidenum">
              <a:rPr lang="zh-TW" altLang="en-US" sz="1200">
                <a:solidFill>
                  <a:srgbClr val="898989"/>
                </a:solidFill>
                <a:ea typeface="MS PGothic" charset="-128"/>
              </a:rPr>
              <a:pPr eaLnBrk="1" hangingPunct="1">
                <a:spcBef>
                  <a:spcPct val="0"/>
                </a:spcBef>
                <a:buFontTx/>
                <a:buNone/>
              </a:pPr>
              <a:t>109</a:t>
            </a:fld>
            <a:endParaRPr lang="zh-TW" altLang="en-US" sz="1200">
              <a:solidFill>
                <a:srgbClr val="898989"/>
              </a:solidFill>
              <a:ea typeface="MS PGothic" charset="-128"/>
            </a:endParaRPr>
          </a:p>
        </p:txBody>
      </p:sp>
      <p:pic>
        <p:nvPicPr>
          <p:cNvPr id="1146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97476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15888"/>
            <a:ext cx="8229600" cy="490537"/>
          </a:xfrm>
        </p:spPr>
        <p:txBody>
          <a:bodyPr/>
          <a:lstStyle/>
          <a:p>
            <a:r>
              <a:rPr lang="en-US" altLang="zh-TW" sz="3600">
                <a:latin typeface="Calibri" charset="0"/>
                <a:ea typeface="標楷體" charset="-120"/>
              </a:rPr>
              <a:t>Upzip EM_Data.zip to C:\DATA\EM_Data</a:t>
            </a:r>
          </a:p>
        </p:txBody>
      </p:sp>
      <p:sp>
        <p:nvSpPr>
          <p:cNvPr id="143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9066885-9E8E-5E49-991E-27C6340C0ECA}" type="slidenum">
              <a:rPr lang="zh-TW" altLang="en-US" sz="1200">
                <a:solidFill>
                  <a:srgbClr val="898989"/>
                </a:solidFill>
                <a:ea typeface="MS PGothic" charset="-128"/>
              </a:rPr>
              <a:pPr eaLnBrk="1" hangingPunct="1">
                <a:spcBef>
                  <a:spcPct val="0"/>
                </a:spcBef>
                <a:buFontTx/>
                <a:buNone/>
              </a:pPr>
              <a:t>11</a:t>
            </a:fld>
            <a:endParaRPr lang="zh-TW" altLang="en-US" sz="1200">
              <a:solidFill>
                <a:srgbClr val="898989"/>
              </a:solidFill>
              <a:ea typeface="MS PGothic" charset="-128"/>
            </a:endParaRPr>
          </a:p>
        </p:txBody>
      </p:sp>
      <p:pic>
        <p:nvPicPr>
          <p:cNvPr id="143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3438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FD1A0B7-9558-874A-B5C7-B2A4DBE11F10}" type="slidenum">
              <a:rPr lang="zh-TW" altLang="en-US" sz="1200">
                <a:solidFill>
                  <a:srgbClr val="898989"/>
                </a:solidFill>
                <a:ea typeface="MS PGothic" charset="-128"/>
              </a:rPr>
              <a:pPr eaLnBrk="1" hangingPunct="1">
                <a:spcBef>
                  <a:spcPct val="0"/>
                </a:spcBef>
                <a:buFontTx/>
                <a:buNone/>
              </a:pPr>
              <a:t>110</a:t>
            </a:fld>
            <a:endParaRPr lang="zh-TW" altLang="en-US" sz="1200">
              <a:solidFill>
                <a:srgbClr val="898989"/>
              </a:solidFill>
              <a:ea typeface="MS PGothic" charset="-128"/>
            </a:endParaRPr>
          </a:p>
        </p:txBody>
      </p:sp>
      <p:pic>
        <p:nvPicPr>
          <p:cNvPr id="1157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364163" y="5516563"/>
            <a:ext cx="1079500"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5717"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2800" b="1">
                <a:ea typeface="標楷體" charset="-120"/>
              </a:rPr>
              <a:t>互動式決策樹</a:t>
            </a:r>
            <a:r>
              <a:rPr lang="en-US" altLang="zh-TW" sz="2800" b="1">
                <a:ea typeface="標楷體" charset="-120"/>
              </a:rPr>
              <a:t> (Interactive Decision Tree)</a:t>
            </a:r>
          </a:p>
          <a:p>
            <a:pPr algn="ctr">
              <a:spcBef>
                <a:spcPct val="0"/>
              </a:spcBef>
              <a:buFontTx/>
              <a:buNone/>
            </a:pPr>
            <a:r>
              <a:rPr lang="zh-TW" altLang="en-US" sz="2800" b="1">
                <a:ea typeface="標楷體" charset="-120"/>
              </a:rPr>
              <a:t>修剪節點</a:t>
            </a:r>
            <a:r>
              <a:rPr lang="en-US" altLang="zh-TW" sz="2800" b="1">
                <a:ea typeface="標楷體" charset="-120"/>
              </a:rPr>
              <a:t> (Prune Node)</a:t>
            </a:r>
          </a:p>
        </p:txBody>
      </p:sp>
    </p:spTree>
    <p:extLst>
      <p:ext uri="{BB962C8B-B14F-4D97-AF65-F5344CB8AC3E}">
        <p14:creationId xmlns:p14="http://schemas.microsoft.com/office/powerpoint/2010/main" val="2263231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3760F57-7EBF-CD4B-99E6-3F6F35BA6308}" type="slidenum">
              <a:rPr lang="zh-TW" altLang="en-US" sz="1200">
                <a:solidFill>
                  <a:srgbClr val="898989"/>
                </a:solidFill>
                <a:ea typeface="MS PGothic" charset="-128"/>
              </a:rPr>
              <a:pPr eaLnBrk="1" hangingPunct="1">
                <a:spcBef>
                  <a:spcPct val="0"/>
                </a:spcBef>
                <a:buFontTx/>
                <a:buNone/>
              </a:pPr>
              <a:t>111</a:t>
            </a:fld>
            <a:endParaRPr lang="zh-TW" altLang="en-US" sz="1200">
              <a:solidFill>
                <a:srgbClr val="898989"/>
              </a:solidFill>
              <a:ea typeface="MS PGothic" charset="-128"/>
            </a:endParaRPr>
          </a:p>
        </p:txBody>
      </p:sp>
      <p:pic>
        <p:nvPicPr>
          <p:cNvPr id="1167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21339566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DE1F77A-F42D-4E4F-AC1A-04FA7677E63E}" type="slidenum">
              <a:rPr lang="zh-TW" altLang="en-US" sz="1200">
                <a:solidFill>
                  <a:srgbClr val="898989"/>
                </a:solidFill>
                <a:ea typeface="MS PGothic" charset="-128"/>
              </a:rPr>
              <a:pPr eaLnBrk="1" hangingPunct="1">
                <a:spcBef>
                  <a:spcPct val="0"/>
                </a:spcBef>
                <a:buFontTx/>
                <a:buNone/>
              </a:pPr>
              <a:t>112</a:t>
            </a:fld>
            <a:endParaRPr lang="zh-TW" altLang="en-US" sz="1200">
              <a:solidFill>
                <a:srgbClr val="898989"/>
              </a:solidFill>
              <a:ea typeface="MS PGothic" charset="-128"/>
            </a:endParaRPr>
          </a:p>
        </p:txBody>
      </p:sp>
      <p:pic>
        <p:nvPicPr>
          <p:cNvPr id="117763" name="Picture 2" descr="Fullscreen_2014_4_9_上午11_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211638" y="3644900"/>
            <a:ext cx="1584325" cy="1444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7765"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3471131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55B3422-2959-4448-BFDE-3E72EE963F50}" type="slidenum">
              <a:rPr lang="zh-TW" altLang="en-US" sz="1200">
                <a:solidFill>
                  <a:srgbClr val="898989"/>
                </a:solidFill>
                <a:ea typeface="MS PGothic" charset="-128"/>
              </a:rPr>
              <a:pPr eaLnBrk="1" hangingPunct="1">
                <a:spcBef>
                  <a:spcPct val="0"/>
                </a:spcBef>
                <a:buFontTx/>
                <a:buNone/>
              </a:pPr>
              <a:t>113</a:t>
            </a:fld>
            <a:endParaRPr lang="zh-TW" altLang="en-US" sz="1200">
              <a:solidFill>
                <a:srgbClr val="898989"/>
              </a:solidFill>
              <a:ea typeface="MS PGothic" charset="-128"/>
            </a:endParaRPr>
          </a:p>
        </p:txBody>
      </p:sp>
      <p:pic>
        <p:nvPicPr>
          <p:cNvPr id="118787" name="Picture 2" descr="Fullscreen_2014_4_9_上午11_4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580063" y="4437063"/>
            <a:ext cx="5048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8789"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p:txBody>
      </p:sp>
    </p:spTree>
    <p:extLst>
      <p:ext uri="{BB962C8B-B14F-4D97-AF65-F5344CB8AC3E}">
        <p14:creationId xmlns:p14="http://schemas.microsoft.com/office/powerpoint/2010/main" val="6017378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7E4CA36-21D2-D247-916E-BE04A4A33BF1}" type="slidenum">
              <a:rPr lang="zh-TW" altLang="en-US" sz="1200">
                <a:solidFill>
                  <a:srgbClr val="898989"/>
                </a:solidFill>
                <a:ea typeface="MS PGothic" charset="-128"/>
              </a:rPr>
              <a:pPr eaLnBrk="1" hangingPunct="1">
                <a:spcBef>
                  <a:spcPct val="0"/>
                </a:spcBef>
                <a:buFontTx/>
                <a:buNone/>
              </a:pPr>
              <a:t>114</a:t>
            </a:fld>
            <a:endParaRPr lang="zh-TW" altLang="en-US" sz="1200">
              <a:solidFill>
                <a:srgbClr val="898989"/>
              </a:solidFill>
              <a:ea typeface="MS PGothic" charset="-128"/>
            </a:endParaRPr>
          </a:p>
        </p:txBody>
      </p:sp>
      <p:pic>
        <p:nvPicPr>
          <p:cNvPr id="1198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2800" b="1">
                <a:ea typeface="標楷體" charset="-120"/>
              </a:rPr>
              <a:t>互動式決策樹</a:t>
            </a:r>
            <a:r>
              <a:rPr lang="en-US" altLang="zh-TW" sz="2800" b="1">
                <a:ea typeface="標楷體" charset="-120"/>
              </a:rPr>
              <a:t> (Interactive Decision Tree)</a:t>
            </a:r>
          </a:p>
          <a:p>
            <a:pPr algn="ctr">
              <a:spcBef>
                <a:spcPct val="0"/>
              </a:spcBef>
              <a:buFontTx/>
              <a:buNone/>
            </a:pPr>
            <a:r>
              <a:rPr lang="zh-TW" altLang="en-US" sz="2800" b="1">
                <a:ea typeface="標楷體" charset="-120"/>
              </a:rPr>
              <a:t>結果</a:t>
            </a:r>
            <a:endParaRPr lang="en-US" altLang="zh-TW" sz="2800" b="1">
              <a:ea typeface="標楷體" charset="-120"/>
            </a:endParaRPr>
          </a:p>
        </p:txBody>
      </p:sp>
    </p:spTree>
    <p:extLst>
      <p:ext uri="{BB962C8B-B14F-4D97-AF65-F5344CB8AC3E}">
        <p14:creationId xmlns:p14="http://schemas.microsoft.com/office/powerpoint/2010/main" val="30613192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63536F7-8D43-5D40-ABB7-559D495B0DC6}" type="slidenum">
              <a:rPr lang="zh-TW" altLang="en-US" sz="1200">
                <a:solidFill>
                  <a:srgbClr val="898989"/>
                </a:solidFill>
                <a:ea typeface="MS PGothic" charset="-128"/>
              </a:rPr>
              <a:pPr eaLnBrk="1" hangingPunct="1">
                <a:spcBef>
                  <a:spcPct val="0"/>
                </a:spcBef>
                <a:buFontTx/>
                <a:buNone/>
              </a:pPr>
              <a:t>115</a:t>
            </a:fld>
            <a:endParaRPr lang="zh-TW" altLang="en-US" sz="1200">
              <a:solidFill>
                <a:srgbClr val="898989"/>
              </a:solidFill>
              <a:ea typeface="MS PGothic" charset="-128"/>
            </a:endParaRPr>
          </a:p>
        </p:txBody>
      </p:sp>
      <p:pic>
        <p:nvPicPr>
          <p:cNvPr id="120835" name="Picture 4" descr="Fullscreen_2014_4_9_上午11_4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492500" y="3573463"/>
            <a:ext cx="935038" cy="3603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8" idx="2"/>
            <a:endCxn id="6" idx="0"/>
          </p:cNvCxnSpPr>
          <p:nvPr/>
        </p:nvCxnSpPr>
        <p:spPr bwMode="auto">
          <a:xfrm>
            <a:off x="2484438" y="1700213"/>
            <a:ext cx="1474787" cy="18732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p:nvPr/>
        </p:nvSpPr>
        <p:spPr>
          <a:xfrm>
            <a:off x="2411413" y="1484313"/>
            <a:ext cx="1444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20839"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決策樹</a:t>
            </a:r>
            <a:r>
              <a:rPr lang="en-US" altLang="zh-TW" sz="4400" b="1">
                <a:ea typeface="標楷體" charset="-120"/>
              </a:rPr>
              <a:t> </a:t>
            </a:r>
            <a:r>
              <a:rPr lang="en-US" altLang="zh-TW" b="1">
                <a:ea typeface="標楷體" charset="-120"/>
              </a:rPr>
              <a:t>(Decision Tree)</a:t>
            </a:r>
          </a:p>
        </p:txBody>
      </p:sp>
    </p:spTree>
    <p:extLst>
      <p:ext uri="{BB962C8B-B14F-4D97-AF65-F5344CB8AC3E}">
        <p14:creationId xmlns:p14="http://schemas.microsoft.com/office/powerpoint/2010/main" val="2573215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E1572B0-BB4F-814A-AB9F-F72C4C9B0A49}" type="slidenum">
              <a:rPr lang="zh-TW" altLang="en-US" sz="1200">
                <a:solidFill>
                  <a:srgbClr val="898989"/>
                </a:solidFill>
                <a:ea typeface="MS PGothic" charset="-128"/>
              </a:rPr>
              <a:pPr eaLnBrk="1" hangingPunct="1">
                <a:spcBef>
                  <a:spcPct val="0"/>
                </a:spcBef>
                <a:buFontTx/>
                <a:buNone/>
              </a:pPr>
              <a:t>116</a:t>
            </a:fld>
            <a:endParaRPr lang="zh-TW" altLang="en-US" sz="1200">
              <a:solidFill>
                <a:srgbClr val="898989"/>
              </a:solidFill>
              <a:ea typeface="MS PGothic" charset="-128"/>
            </a:endParaRPr>
          </a:p>
        </p:txBody>
      </p:sp>
      <p:pic>
        <p:nvPicPr>
          <p:cNvPr id="121859" name="Picture 2" descr="Fullscreen_2014_4_9_上午11_4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itle 1"/>
          <p:cNvSpPr txBox="1">
            <a:spLocks/>
          </p:cNvSpPr>
          <p:nvPr/>
        </p:nvSpPr>
        <p:spPr bwMode="auto">
          <a:xfrm>
            <a:off x="457200" y="44450"/>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決策樹</a:t>
            </a:r>
            <a:r>
              <a:rPr lang="en-US" altLang="zh-TW" sz="4400" b="1">
                <a:ea typeface="標楷體" charset="-120"/>
              </a:rPr>
              <a:t> </a:t>
            </a:r>
            <a:r>
              <a:rPr lang="en-US" altLang="zh-TW" b="1">
                <a:ea typeface="標楷體" charset="-120"/>
              </a:rPr>
              <a:t>(Decision Tree) </a:t>
            </a:r>
            <a:r>
              <a:rPr lang="zh-TW" altLang="en-US" b="1">
                <a:ea typeface="標楷體" charset="-120"/>
              </a:rPr>
              <a:t>－執行</a:t>
            </a:r>
            <a:r>
              <a:rPr lang="en-US" altLang="zh-TW" b="1">
                <a:ea typeface="標楷體" charset="-120"/>
              </a:rPr>
              <a:t> (</a:t>
            </a:r>
            <a:r>
              <a:rPr lang="zh-TW" altLang="en-US" b="1">
                <a:ea typeface="標楷體" charset="-120"/>
              </a:rPr>
              <a:t>全自動</a:t>
            </a:r>
            <a:r>
              <a:rPr lang="en-US" altLang="zh-TW" b="1">
                <a:ea typeface="標楷體" charset="-120"/>
              </a:rPr>
              <a:t>)</a:t>
            </a:r>
          </a:p>
        </p:txBody>
      </p:sp>
      <p:sp>
        <p:nvSpPr>
          <p:cNvPr id="6" name="Rounded Rectangle 5"/>
          <p:cNvSpPr/>
          <p:nvPr/>
        </p:nvSpPr>
        <p:spPr>
          <a:xfrm>
            <a:off x="4211638" y="4005263"/>
            <a:ext cx="15843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7194944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C056898-AA97-904F-85EA-551EB29C59AD}" type="slidenum">
              <a:rPr lang="zh-TW" altLang="en-US" sz="1200">
                <a:solidFill>
                  <a:srgbClr val="898989"/>
                </a:solidFill>
                <a:ea typeface="MS PGothic" charset="-128"/>
              </a:rPr>
              <a:pPr eaLnBrk="1" hangingPunct="1">
                <a:spcBef>
                  <a:spcPct val="0"/>
                </a:spcBef>
                <a:buFontTx/>
                <a:buNone/>
              </a:pPr>
              <a:t>117</a:t>
            </a:fld>
            <a:endParaRPr lang="zh-TW" altLang="en-US" sz="1200">
              <a:solidFill>
                <a:srgbClr val="898989"/>
              </a:solidFill>
              <a:ea typeface="MS PGothic" charset="-128"/>
            </a:endParaRPr>
          </a:p>
        </p:txBody>
      </p:sp>
      <p:pic>
        <p:nvPicPr>
          <p:cNvPr id="122883" name="Picture 2" descr="Fullscreen_2014_4_9_上午11_5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859338" y="4437063"/>
            <a:ext cx="7207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22885" name="Title 1"/>
          <p:cNvSpPr txBox="1">
            <a:spLocks/>
          </p:cNvSpPr>
          <p:nvPr/>
        </p:nvSpPr>
        <p:spPr bwMode="auto">
          <a:xfrm>
            <a:off x="457200" y="44450"/>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決策樹</a:t>
            </a:r>
            <a:r>
              <a:rPr lang="en-US" altLang="zh-TW" sz="4400" b="1">
                <a:ea typeface="標楷體" charset="-120"/>
              </a:rPr>
              <a:t> </a:t>
            </a:r>
            <a:r>
              <a:rPr lang="en-US" altLang="zh-TW" b="1">
                <a:ea typeface="標楷體" charset="-120"/>
              </a:rPr>
              <a:t>(Decision Tree)</a:t>
            </a:r>
          </a:p>
        </p:txBody>
      </p:sp>
    </p:spTree>
    <p:extLst>
      <p:ext uri="{BB962C8B-B14F-4D97-AF65-F5344CB8AC3E}">
        <p14:creationId xmlns:p14="http://schemas.microsoft.com/office/powerpoint/2010/main" val="20648444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a:t>
            </a:r>
          </a:p>
        </p:txBody>
      </p:sp>
      <p:sp>
        <p:nvSpPr>
          <p:cNvPr id="1239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45CDB0C-C285-7E48-B66E-9F9EE8B6F358}" type="slidenum">
              <a:rPr lang="zh-TW" altLang="en-US" sz="1200">
                <a:solidFill>
                  <a:srgbClr val="898989"/>
                </a:solidFill>
                <a:ea typeface="MS PGothic" charset="-128"/>
              </a:rPr>
              <a:pPr eaLnBrk="1" hangingPunct="1">
                <a:spcBef>
                  <a:spcPct val="0"/>
                </a:spcBef>
                <a:buFontTx/>
                <a:buNone/>
              </a:pPr>
              <a:t>118</a:t>
            </a:fld>
            <a:endParaRPr lang="zh-TW" altLang="en-US" sz="1200">
              <a:solidFill>
                <a:srgbClr val="898989"/>
              </a:solidFill>
              <a:ea typeface="MS PGothic" charset="-128"/>
            </a:endParaRPr>
          </a:p>
        </p:txBody>
      </p:sp>
      <p:pic>
        <p:nvPicPr>
          <p:cNvPr id="123908" name="Picture 2" descr="Fullscreen_2014_4_9_上午11_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580063" y="4437063"/>
            <a:ext cx="5048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046315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DB61BF8-3417-9540-ACCD-F40D8FE7D943}" type="slidenum">
              <a:rPr lang="zh-TW" altLang="en-US" sz="1200">
                <a:solidFill>
                  <a:srgbClr val="898989"/>
                </a:solidFill>
                <a:ea typeface="MS PGothic" charset="-128"/>
              </a:rPr>
              <a:pPr eaLnBrk="1" hangingPunct="1">
                <a:spcBef>
                  <a:spcPct val="0"/>
                </a:spcBef>
                <a:buFontTx/>
                <a:buNone/>
              </a:pPr>
              <a:t>119</a:t>
            </a:fld>
            <a:endParaRPr lang="zh-TW" altLang="en-US" sz="1200">
              <a:solidFill>
                <a:srgbClr val="898989"/>
              </a:solidFill>
              <a:ea typeface="MS PGothic" charset="-128"/>
            </a:endParaRP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2484516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3062288"/>
            <a:ext cx="1087437" cy="18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305050"/>
            <a:ext cx="5243513" cy="393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itle 1"/>
          <p:cNvSpPr>
            <a:spLocks noGrp="1"/>
          </p:cNvSpPr>
          <p:nvPr>
            <p:ph type="title"/>
          </p:nvPr>
        </p:nvSpPr>
        <p:spPr>
          <a:xfrm>
            <a:off x="457200" y="188913"/>
            <a:ext cx="8229600" cy="1655762"/>
          </a:xfrm>
        </p:spPr>
        <p:txBody>
          <a:bodyPr/>
          <a:lstStyle/>
          <a:p>
            <a:r>
              <a:rPr lang="en-US" altLang="zh-TW">
                <a:solidFill>
                  <a:schemeClr val="accent1"/>
                </a:solidFill>
                <a:latin typeface="Calibri" charset="0"/>
                <a:ea typeface="標楷體" charset="-120"/>
              </a:rPr>
              <a:t>VMware Horizon View Client</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softcloud.tku.edu.tw</a:t>
            </a:r>
            <a:br>
              <a:rPr lang="en-US" altLang="zh-TW">
                <a:solidFill>
                  <a:schemeClr val="accent1"/>
                </a:solidFill>
                <a:latin typeface="Calibri" charset="0"/>
                <a:ea typeface="標楷體" charset="-120"/>
              </a:rPr>
            </a:br>
            <a:r>
              <a:rPr lang="en-US" altLang="zh-TW">
                <a:solidFill>
                  <a:schemeClr val="accent1"/>
                </a:solidFill>
                <a:latin typeface="Calibri" charset="0"/>
                <a:ea typeface="標楷體" charset="-120"/>
              </a:rPr>
              <a:t>SAS Enterprise Miner</a:t>
            </a:r>
          </a:p>
        </p:txBody>
      </p:sp>
      <p:sp>
        <p:nvSpPr>
          <p:cNvPr id="153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BA4C13A-225F-9F41-A620-B92513EB5786}" type="slidenum">
              <a:rPr lang="zh-TW" altLang="en-US" sz="1200">
                <a:solidFill>
                  <a:srgbClr val="898989"/>
                </a:solidFill>
              </a:rPr>
              <a:pPr eaLnBrk="1" hangingPunct="1">
                <a:spcBef>
                  <a:spcPct val="0"/>
                </a:spcBef>
                <a:buFontTx/>
                <a:buNone/>
              </a:pPr>
              <a:t>12</a:t>
            </a:fld>
            <a:endParaRPr lang="zh-TW" altLang="en-US" sz="1200">
              <a:solidFill>
                <a:srgbClr val="898989"/>
              </a:solidFill>
            </a:endParaRPr>
          </a:p>
        </p:txBody>
      </p:sp>
      <p:pic>
        <p:nvPicPr>
          <p:cNvPr id="1536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975" y="3213100"/>
            <a:ext cx="1636713" cy="197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5"/>
          <p:cNvSpPr/>
          <p:nvPr/>
        </p:nvSpPr>
        <p:spPr>
          <a:xfrm>
            <a:off x="215900" y="2889250"/>
            <a:ext cx="1295400" cy="2124075"/>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
        <p:nvSpPr>
          <p:cNvPr id="10" name="Rounded Rectangle 5"/>
          <p:cNvSpPr/>
          <p:nvPr/>
        </p:nvSpPr>
        <p:spPr>
          <a:xfrm>
            <a:off x="1800225" y="2932113"/>
            <a:ext cx="1152525" cy="1144587"/>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
        <p:nvSpPr>
          <p:cNvPr id="11" name="Rounded Rectangle 5"/>
          <p:cNvSpPr/>
          <p:nvPr/>
        </p:nvSpPr>
        <p:spPr>
          <a:xfrm>
            <a:off x="7118350" y="3228975"/>
            <a:ext cx="1557338" cy="1954213"/>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9757994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A2C2A10-C197-B44E-A2D9-15BCDBB6A412}" type="slidenum">
              <a:rPr lang="zh-TW" altLang="en-US" sz="1200">
                <a:solidFill>
                  <a:srgbClr val="898989"/>
                </a:solidFill>
                <a:ea typeface="MS PGothic" charset="-128"/>
              </a:rPr>
              <a:pPr eaLnBrk="1" hangingPunct="1">
                <a:spcBef>
                  <a:spcPct val="0"/>
                </a:spcBef>
                <a:buFontTx/>
                <a:buNone/>
              </a:pPr>
              <a:t>120</a:t>
            </a:fld>
            <a:endParaRPr lang="zh-TW" altLang="en-US" sz="1200">
              <a:solidFill>
                <a:srgbClr val="898989"/>
              </a:solidFill>
              <a:ea typeface="MS PGothic" charset="-128"/>
            </a:endParaRPr>
          </a:p>
        </p:txBody>
      </p:sp>
      <p:pic>
        <p:nvPicPr>
          <p:cNvPr id="1259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36269707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A809E47-FB04-D742-B860-32FE7CFDEA7A}" type="slidenum">
              <a:rPr lang="zh-TW" altLang="en-US" sz="1200">
                <a:solidFill>
                  <a:srgbClr val="898989"/>
                </a:solidFill>
                <a:ea typeface="MS PGothic" charset="-128"/>
              </a:rPr>
              <a:pPr eaLnBrk="1" hangingPunct="1">
                <a:spcBef>
                  <a:spcPct val="0"/>
                </a:spcBef>
                <a:buFontTx/>
                <a:buNone/>
              </a:pPr>
              <a:t>121</a:t>
            </a:fld>
            <a:endParaRPr lang="zh-TW" altLang="en-US" sz="1200">
              <a:solidFill>
                <a:srgbClr val="898989"/>
              </a:solidFill>
              <a:ea typeface="MS PGothic" charset="-128"/>
            </a:endParaRPr>
          </a:p>
        </p:txBody>
      </p:sp>
      <p:pic>
        <p:nvPicPr>
          <p:cNvPr id="1269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12145036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13AE0E1-1B00-E448-84AB-FCB1838CCDA3}" type="slidenum">
              <a:rPr lang="zh-TW" altLang="en-US" sz="1200">
                <a:solidFill>
                  <a:srgbClr val="898989"/>
                </a:solidFill>
                <a:ea typeface="MS PGothic" charset="-128"/>
              </a:rPr>
              <a:pPr eaLnBrk="1" hangingPunct="1">
                <a:spcBef>
                  <a:spcPct val="0"/>
                </a:spcBef>
                <a:buFontTx/>
                <a:buNone/>
              </a:pPr>
              <a:t>122</a:t>
            </a:fld>
            <a:endParaRPr lang="zh-TW" altLang="en-US" sz="1200">
              <a:solidFill>
                <a:srgbClr val="898989"/>
              </a:solidFill>
              <a:ea typeface="MS PGothic" charset="-128"/>
            </a:endParaRPr>
          </a:p>
        </p:txBody>
      </p:sp>
      <p:pic>
        <p:nvPicPr>
          <p:cNvPr id="1280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31651305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0CC8415-FB25-5447-A96B-5E1A732172DB}" type="slidenum">
              <a:rPr lang="zh-TW" altLang="en-US" sz="1200">
                <a:solidFill>
                  <a:srgbClr val="898989"/>
                </a:solidFill>
                <a:ea typeface="MS PGothic" charset="-128"/>
              </a:rPr>
              <a:pPr eaLnBrk="1" hangingPunct="1">
                <a:spcBef>
                  <a:spcPct val="0"/>
                </a:spcBef>
                <a:buFontTx/>
                <a:buNone/>
              </a:pPr>
              <a:t>123</a:t>
            </a:fld>
            <a:endParaRPr lang="zh-TW" altLang="en-US" sz="1200">
              <a:solidFill>
                <a:srgbClr val="898989"/>
              </a:solidFill>
              <a:ea typeface="MS PGothic" charset="-128"/>
            </a:endParaRPr>
          </a:p>
        </p:txBody>
      </p:sp>
      <p:pic>
        <p:nvPicPr>
          <p:cNvPr id="1290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40022890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88F8BEC-B005-8D4A-992F-9C56C04A0879}" type="slidenum">
              <a:rPr lang="zh-TW" altLang="en-US" sz="1200">
                <a:solidFill>
                  <a:srgbClr val="898989"/>
                </a:solidFill>
                <a:ea typeface="MS PGothic" charset="-128"/>
              </a:rPr>
              <a:pPr eaLnBrk="1" hangingPunct="1">
                <a:spcBef>
                  <a:spcPct val="0"/>
                </a:spcBef>
                <a:buFontTx/>
                <a:buNone/>
              </a:pPr>
              <a:t>124</a:t>
            </a:fld>
            <a:endParaRPr lang="zh-TW" altLang="en-US" sz="1200">
              <a:solidFill>
                <a:srgbClr val="898989"/>
              </a:solidFill>
              <a:ea typeface="MS PGothic" charset="-128"/>
            </a:endParaRPr>
          </a:p>
        </p:txBody>
      </p:sp>
      <p:pic>
        <p:nvPicPr>
          <p:cNvPr id="1300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
        <p:nvSpPr>
          <p:cNvPr id="6" name="Rounded Rectangle 5"/>
          <p:cNvSpPr/>
          <p:nvPr/>
        </p:nvSpPr>
        <p:spPr>
          <a:xfrm>
            <a:off x="1403350" y="2708275"/>
            <a:ext cx="792163" cy="1444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3600669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0ABA82C-BDAB-2F47-8884-A6E02CF64FBF}" type="slidenum">
              <a:rPr lang="zh-TW" altLang="en-US" sz="1200">
                <a:solidFill>
                  <a:srgbClr val="898989"/>
                </a:solidFill>
                <a:ea typeface="MS PGothic" charset="-128"/>
              </a:rPr>
              <a:pPr eaLnBrk="1" hangingPunct="1">
                <a:spcBef>
                  <a:spcPct val="0"/>
                </a:spcBef>
                <a:buFontTx/>
                <a:buNone/>
              </a:pPr>
              <a:t>125</a:t>
            </a:fld>
            <a:endParaRPr lang="zh-TW" altLang="en-US" sz="1200">
              <a:solidFill>
                <a:srgbClr val="898989"/>
              </a:solidFill>
              <a:ea typeface="MS PGothic" charset="-128"/>
            </a:endParaRPr>
          </a:p>
        </p:txBody>
      </p:sp>
      <p:pic>
        <p:nvPicPr>
          <p:cNvPr id="131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403350" y="3213100"/>
            <a:ext cx="792163"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1077"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29878053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61024D1-C65F-6249-8311-2AFD12499FD3}" type="slidenum">
              <a:rPr lang="zh-TW" altLang="en-US" sz="1200">
                <a:solidFill>
                  <a:srgbClr val="898989"/>
                </a:solidFill>
                <a:ea typeface="MS PGothic" charset="-128"/>
              </a:rPr>
              <a:pPr eaLnBrk="1" hangingPunct="1">
                <a:spcBef>
                  <a:spcPct val="0"/>
                </a:spcBef>
                <a:buFontTx/>
                <a:buNone/>
              </a:pPr>
              <a:t>126</a:t>
            </a:fld>
            <a:endParaRPr lang="zh-TW" altLang="en-US" sz="1200">
              <a:solidFill>
                <a:srgbClr val="898989"/>
              </a:solidFill>
              <a:ea typeface="MS PGothic" charset="-128"/>
            </a:endParaRPr>
          </a:p>
        </p:txBody>
      </p:sp>
      <p:pic>
        <p:nvPicPr>
          <p:cNvPr id="132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31692121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1C53059-7185-424F-9F9B-C0EDBBFC2EFB}" type="slidenum">
              <a:rPr lang="zh-TW" altLang="en-US" sz="1200">
                <a:solidFill>
                  <a:srgbClr val="898989"/>
                </a:solidFill>
                <a:ea typeface="MS PGothic" charset="-128"/>
              </a:rPr>
              <a:pPr eaLnBrk="1" hangingPunct="1">
                <a:spcBef>
                  <a:spcPct val="0"/>
                </a:spcBef>
                <a:buFontTx/>
                <a:buNone/>
              </a:pPr>
              <a:t>127</a:t>
            </a:fld>
            <a:endParaRPr lang="zh-TW" altLang="en-US" sz="1200">
              <a:solidFill>
                <a:srgbClr val="898989"/>
              </a:solidFill>
              <a:ea typeface="MS PGothic" charset="-128"/>
            </a:endParaRPr>
          </a:p>
        </p:txBody>
      </p:sp>
      <p:pic>
        <p:nvPicPr>
          <p:cNvPr id="1331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572000" y="1435100"/>
            <a:ext cx="4464050" cy="5040313"/>
          </a:xfrm>
          <a:prstGeom prst="roundRect">
            <a:avLst>
              <a:gd name="adj" fmla="val 4724"/>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3125" name="Title 1"/>
          <p:cNvSpPr>
            <a:spLocks noGrp="1"/>
          </p:cNvSpPr>
          <p:nvPr>
            <p:ph type="title"/>
          </p:nvPr>
        </p:nvSpPr>
        <p:spPr>
          <a:xfrm>
            <a:off x="468313" y="115888"/>
            <a:ext cx="8229600" cy="649287"/>
          </a:xfrm>
        </p:spPr>
        <p:txBody>
          <a:bodyPr/>
          <a:lstStyle/>
          <a:p>
            <a:r>
              <a:rPr lang="zh-TW" altLang="en-US">
                <a:latin typeface="Calibri" charset="0"/>
                <a:ea typeface="標楷體" charset="-120"/>
              </a:rPr>
              <a:t>決策樹</a:t>
            </a:r>
            <a:r>
              <a:rPr lang="en-US" altLang="zh-TW">
                <a:latin typeface="Calibri" charset="0"/>
                <a:ea typeface="標楷體" charset="-120"/>
              </a:rPr>
              <a:t> (</a:t>
            </a:r>
            <a:r>
              <a:rPr lang="zh-TW" altLang="en-US">
                <a:latin typeface="Calibri" charset="0"/>
                <a:ea typeface="標楷體" charset="-120"/>
              </a:rPr>
              <a:t>自動</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9335317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74DC5E6-44AA-2144-B196-870134CBCABC}" type="slidenum">
              <a:rPr lang="zh-TW" altLang="en-US" sz="1200">
                <a:solidFill>
                  <a:srgbClr val="898989"/>
                </a:solidFill>
                <a:ea typeface="MS PGothic" charset="-128"/>
              </a:rPr>
              <a:pPr eaLnBrk="1" hangingPunct="1">
                <a:spcBef>
                  <a:spcPct val="0"/>
                </a:spcBef>
                <a:buFontTx/>
                <a:buNone/>
              </a:pPr>
              <a:t>128</a:t>
            </a:fld>
            <a:endParaRPr lang="zh-TW" altLang="en-US" sz="1200">
              <a:solidFill>
                <a:srgbClr val="898989"/>
              </a:solidFill>
              <a:ea typeface="MS PGothic" charset="-128"/>
            </a:endParaRPr>
          </a:p>
        </p:txBody>
      </p:sp>
      <p:pic>
        <p:nvPicPr>
          <p:cNvPr id="134147" name="Picture 2" descr="Fullscreen_2014_4_9_下午12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492500" y="4076700"/>
            <a:ext cx="863600" cy="3587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6" name="Straight Arrow Connector 5"/>
          <p:cNvCxnSpPr>
            <a:cxnSpLocks noChangeShapeType="1"/>
            <a:stCxn id="7" idx="2"/>
            <a:endCxn id="5" idx="0"/>
          </p:cNvCxnSpPr>
          <p:nvPr/>
        </p:nvCxnSpPr>
        <p:spPr bwMode="auto">
          <a:xfrm flipH="1">
            <a:off x="3924300" y="1700213"/>
            <a:ext cx="395288" cy="237648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Rounded Rectangle 6"/>
          <p:cNvSpPr/>
          <p:nvPr/>
        </p:nvSpPr>
        <p:spPr>
          <a:xfrm>
            <a:off x="4211638"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4151" name="Title 1"/>
          <p:cNvSpPr>
            <a:spLocks noGrp="1"/>
          </p:cNvSpPr>
          <p:nvPr>
            <p:ph type="title"/>
          </p:nvPr>
        </p:nvSpPr>
        <p:spPr>
          <a:xfrm>
            <a:off x="468313" y="115888"/>
            <a:ext cx="8229600" cy="563562"/>
          </a:xfrm>
        </p:spPr>
        <p:txBody>
          <a:bodyPr/>
          <a:lstStyle/>
          <a:p>
            <a:r>
              <a:rPr lang="zh-TW" altLang="en-US">
                <a:latin typeface="Calibri" charset="0"/>
                <a:ea typeface="標楷體" charset="-120"/>
              </a:rPr>
              <a:t>模型－迴歸</a:t>
            </a:r>
            <a:r>
              <a:rPr lang="en-US" altLang="zh-TW">
                <a:latin typeface="Calibri" charset="0"/>
                <a:ea typeface="標楷體" charset="-120"/>
              </a:rPr>
              <a:t> (Regression)</a:t>
            </a:r>
          </a:p>
        </p:txBody>
      </p:sp>
    </p:spTree>
    <p:extLst>
      <p:ext uri="{BB962C8B-B14F-4D97-AF65-F5344CB8AC3E}">
        <p14:creationId xmlns:p14="http://schemas.microsoft.com/office/powerpoint/2010/main" val="15417509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794F0F2-22C4-174E-A647-E820A1C2FFEA}" type="slidenum">
              <a:rPr lang="zh-TW" altLang="en-US" sz="1200">
                <a:solidFill>
                  <a:srgbClr val="898989"/>
                </a:solidFill>
                <a:ea typeface="MS PGothic" charset="-128"/>
              </a:rPr>
              <a:pPr eaLnBrk="1" hangingPunct="1">
                <a:spcBef>
                  <a:spcPct val="0"/>
                </a:spcBef>
                <a:buFontTx/>
                <a:buNone/>
              </a:pPr>
              <a:t>129</a:t>
            </a:fld>
            <a:endParaRPr lang="zh-TW" altLang="en-US" sz="1200">
              <a:solidFill>
                <a:srgbClr val="898989"/>
              </a:solidFill>
              <a:ea typeface="MS PGothic" charset="-128"/>
            </a:endParaRPr>
          </a:p>
        </p:txBody>
      </p:sp>
      <p:pic>
        <p:nvPicPr>
          <p:cNvPr id="135171" name="Picture 2" descr="Fullscreen_2014_4_9_下午12_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157788"/>
            <a:ext cx="535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419475" y="4005263"/>
            <a:ext cx="1008063" cy="4318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8" idx="2"/>
            <a:endCxn id="6" idx="0"/>
          </p:cNvCxnSpPr>
          <p:nvPr/>
        </p:nvCxnSpPr>
        <p:spPr bwMode="auto">
          <a:xfrm flipH="1">
            <a:off x="3924300" y="1700213"/>
            <a:ext cx="395288" cy="230505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p:nvPr/>
        </p:nvSpPr>
        <p:spPr>
          <a:xfrm>
            <a:off x="4211638"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 name="Rounded Rectangle 10"/>
          <p:cNvSpPr/>
          <p:nvPr/>
        </p:nvSpPr>
        <p:spPr>
          <a:xfrm>
            <a:off x="6300788" y="5157788"/>
            <a:ext cx="358775" cy="3587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2" name="Rounded Rectangle 11"/>
          <p:cNvSpPr/>
          <p:nvPr/>
        </p:nvSpPr>
        <p:spPr>
          <a:xfrm>
            <a:off x="4211638" y="5516563"/>
            <a:ext cx="576262" cy="43338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5178" name="Title 1"/>
          <p:cNvSpPr>
            <a:spLocks noGrp="1"/>
          </p:cNvSpPr>
          <p:nvPr>
            <p:ph type="title"/>
          </p:nvPr>
        </p:nvSpPr>
        <p:spPr>
          <a:xfrm>
            <a:off x="468313" y="115888"/>
            <a:ext cx="8229600" cy="563562"/>
          </a:xfrm>
        </p:spPr>
        <p:txBody>
          <a:bodyPr/>
          <a:lstStyle/>
          <a:p>
            <a:r>
              <a:rPr lang="zh-TW" altLang="en-US">
                <a:latin typeface="Calibri" charset="0"/>
                <a:ea typeface="標楷體" charset="-120"/>
              </a:rPr>
              <a:t>模型－迴歸</a:t>
            </a:r>
            <a:r>
              <a:rPr lang="en-US" altLang="zh-TW">
                <a:latin typeface="Calibri" charset="0"/>
                <a:ea typeface="標楷體" charset="-120"/>
              </a:rPr>
              <a:t> (Regression)</a:t>
            </a:r>
          </a:p>
        </p:txBody>
      </p:sp>
    </p:spTree>
    <p:extLst>
      <p:ext uri="{BB962C8B-B14F-4D97-AF65-F5344CB8AC3E}">
        <p14:creationId xmlns:p14="http://schemas.microsoft.com/office/powerpoint/2010/main" val="335840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561975"/>
          </a:xfrm>
        </p:spPr>
        <p:txBody>
          <a:bodyPr/>
          <a:lstStyle/>
          <a:p>
            <a:r>
              <a:rPr lang="en-US" altLang="zh-TW">
                <a:latin typeface="Calibri" charset="0"/>
                <a:ea typeface="標楷體" charset="-120"/>
              </a:rPr>
              <a:t>SAS Enterprise Guide (SAS EG) </a:t>
            </a:r>
          </a:p>
        </p:txBody>
      </p:sp>
      <p:sp>
        <p:nvSpPr>
          <p:cNvPr id="163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AB1E64F-0A98-9840-93FF-9070064CF176}" type="slidenum">
              <a:rPr lang="zh-TW" altLang="en-US" sz="1200">
                <a:solidFill>
                  <a:srgbClr val="898989"/>
                </a:solidFill>
              </a:rPr>
              <a:pPr eaLnBrk="1" hangingPunct="1">
                <a:spcBef>
                  <a:spcPct val="0"/>
                </a:spcBef>
                <a:buFontTx/>
                <a:buNone/>
              </a:pPr>
              <a:t>13</a:t>
            </a:fld>
            <a:endParaRPr lang="zh-TW" altLang="en-US" sz="1200">
              <a:solidFill>
                <a:srgbClr val="898989"/>
              </a:solidFill>
            </a:endParaRPr>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185863"/>
            <a:ext cx="9113838" cy="512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19063" y="4652963"/>
            <a:ext cx="1573212" cy="128587"/>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189294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59F9C0E-C63D-B34E-9BE5-BACB6763D3C3}" type="slidenum">
              <a:rPr lang="zh-TW" altLang="en-US" sz="1200">
                <a:solidFill>
                  <a:srgbClr val="898989"/>
                </a:solidFill>
                <a:ea typeface="MS PGothic" charset="-128"/>
              </a:rPr>
              <a:pPr eaLnBrk="1" hangingPunct="1">
                <a:spcBef>
                  <a:spcPct val="0"/>
                </a:spcBef>
                <a:buFontTx/>
                <a:buNone/>
              </a:pPr>
              <a:t>130</a:t>
            </a:fld>
            <a:endParaRPr lang="zh-TW" altLang="en-US" sz="1200">
              <a:solidFill>
                <a:srgbClr val="898989"/>
              </a:solidFill>
              <a:ea typeface="MS PGothic" charset="-128"/>
            </a:endParaRPr>
          </a:p>
        </p:txBody>
      </p:sp>
      <p:pic>
        <p:nvPicPr>
          <p:cNvPr id="136195" name="Picture 4" descr="Fullscreen_2014_4_9_下午12_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itle 1"/>
          <p:cNvSpPr txBox="1">
            <a:spLocks/>
          </p:cNvSpPr>
          <p:nvPr/>
        </p:nvSpPr>
        <p:spPr bwMode="auto">
          <a:xfrm>
            <a:off x="468313" y="11588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模型－迴歸</a:t>
            </a:r>
            <a:r>
              <a:rPr lang="en-US" altLang="zh-TW" sz="4400" b="1">
                <a:ea typeface="標楷體" charset="-120"/>
              </a:rPr>
              <a:t> (Regression)</a:t>
            </a:r>
          </a:p>
        </p:txBody>
      </p:sp>
    </p:spTree>
    <p:extLst>
      <p:ext uri="{BB962C8B-B14F-4D97-AF65-F5344CB8AC3E}">
        <p14:creationId xmlns:p14="http://schemas.microsoft.com/office/powerpoint/2010/main" val="11891723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0A71756-4BC7-6041-8C85-DF7564F028ED}" type="slidenum">
              <a:rPr lang="zh-TW" altLang="en-US" sz="1200">
                <a:solidFill>
                  <a:srgbClr val="898989"/>
                </a:solidFill>
                <a:ea typeface="MS PGothic" charset="-128"/>
              </a:rPr>
              <a:pPr eaLnBrk="1" hangingPunct="1">
                <a:spcBef>
                  <a:spcPct val="0"/>
                </a:spcBef>
                <a:buFontTx/>
                <a:buNone/>
              </a:pPr>
              <a:t>131</a:t>
            </a:fld>
            <a:endParaRPr lang="zh-TW" altLang="en-US" sz="1200">
              <a:solidFill>
                <a:srgbClr val="898989"/>
              </a:solidFill>
              <a:ea typeface="MS PGothic" charset="-128"/>
            </a:endParaRPr>
          </a:p>
        </p:txBody>
      </p:sp>
      <p:pic>
        <p:nvPicPr>
          <p:cNvPr id="137219" name="Picture 5" descr="Fullscreen_2014_4_9_下午12_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itle 1"/>
          <p:cNvSpPr>
            <a:spLocks noGrp="1"/>
          </p:cNvSpPr>
          <p:nvPr>
            <p:ph type="title"/>
          </p:nvPr>
        </p:nvSpPr>
        <p:spPr>
          <a:xfrm>
            <a:off x="468313" y="115888"/>
            <a:ext cx="8229600" cy="563562"/>
          </a:xfrm>
        </p:spPr>
        <p:txBody>
          <a:bodyPr/>
          <a:lstStyle/>
          <a:p>
            <a:r>
              <a:rPr lang="zh-TW" altLang="en-US">
                <a:latin typeface="Calibri" charset="0"/>
                <a:ea typeface="標楷體" charset="-120"/>
              </a:rPr>
              <a:t>模型－迴歸</a:t>
            </a:r>
            <a:r>
              <a:rPr lang="en-US" altLang="zh-TW">
                <a:latin typeface="Calibri" charset="0"/>
                <a:ea typeface="標楷體" charset="-120"/>
              </a:rPr>
              <a:t> (Regression)</a:t>
            </a:r>
          </a:p>
        </p:txBody>
      </p:sp>
    </p:spTree>
    <p:extLst>
      <p:ext uri="{BB962C8B-B14F-4D97-AF65-F5344CB8AC3E}">
        <p14:creationId xmlns:p14="http://schemas.microsoft.com/office/powerpoint/2010/main" val="2372408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AD596EA-79FA-A947-B947-3561BF4962BD}" type="slidenum">
              <a:rPr lang="zh-TW" altLang="en-US" sz="1200">
                <a:solidFill>
                  <a:srgbClr val="898989"/>
                </a:solidFill>
                <a:ea typeface="MS PGothic" charset="-128"/>
              </a:rPr>
              <a:pPr eaLnBrk="1" hangingPunct="1">
                <a:spcBef>
                  <a:spcPct val="0"/>
                </a:spcBef>
                <a:buFontTx/>
                <a:buNone/>
              </a:pPr>
              <a:t>132</a:t>
            </a:fld>
            <a:endParaRPr lang="zh-TW" altLang="en-US" sz="1200">
              <a:solidFill>
                <a:srgbClr val="898989"/>
              </a:solidFill>
              <a:ea typeface="MS PGothic" charset="-128"/>
            </a:endParaRPr>
          </a:p>
        </p:txBody>
      </p:sp>
      <p:pic>
        <p:nvPicPr>
          <p:cNvPr id="138243" name="Picture 2" descr="Fullscreen_2014_4_9_下午12_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itle 1"/>
          <p:cNvSpPr>
            <a:spLocks noGrp="1"/>
          </p:cNvSpPr>
          <p:nvPr>
            <p:ph type="title"/>
          </p:nvPr>
        </p:nvSpPr>
        <p:spPr>
          <a:xfrm>
            <a:off x="468313" y="115888"/>
            <a:ext cx="8229600" cy="563562"/>
          </a:xfrm>
        </p:spPr>
        <p:txBody>
          <a:bodyPr/>
          <a:lstStyle/>
          <a:p>
            <a:r>
              <a:rPr lang="zh-TW" altLang="en-US">
                <a:latin typeface="Calibri" charset="0"/>
                <a:ea typeface="標楷體" charset="-120"/>
              </a:rPr>
              <a:t>模型－迴歸</a:t>
            </a:r>
            <a:r>
              <a:rPr lang="en-US" altLang="zh-TW">
                <a:latin typeface="Calibri" charset="0"/>
                <a:ea typeface="標楷體" charset="-120"/>
              </a:rPr>
              <a:t> (Regression)</a:t>
            </a:r>
          </a:p>
        </p:txBody>
      </p:sp>
    </p:spTree>
    <p:extLst>
      <p:ext uri="{BB962C8B-B14F-4D97-AF65-F5344CB8AC3E}">
        <p14:creationId xmlns:p14="http://schemas.microsoft.com/office/powerpoint/2010/main" val="39591445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468313" y="115888"/>
            <a:ext cx="8229600" cy="563562"/>
          </a:xfrm>
        </p:spPr>
        <p:txBody>
          <a:bodyPr/>
          <a:lstStyle/>
          <a:p>
            <a:r>
              <a:rPr lang="zh-TW" altLang="en-US">
                <a:latin typeface="Calibri" charset="0"/>
                <a:ea typeface="標楷體" charset="-120"/>
              </a:rPr>
              <a:t>迴歸</a:t>
            </a:r>
            <a:r>
              <a:rPr lang="en-US" altLang="zh-TW">
                <a:latin typeface="Calibri" charset="0"/>
                <a:ea typeface="標楷體" charset="-120"/>
              </a:rPr>
              <a:t> (Regression) </a:t>
            </a:r>
            <a:r>
              <a:rPr lang="zh-TW" altLang="en-US">
                <a:latin typeface="Calibri" charset="0"/>
                <a:ea typeface="標楷體" charset="-120"/>
              </a:rPr>
              <a:t>結果</a:t>
            </a:r>
            <a:endParaRPr lang="en-US" altLang="zh-TW">
              <a:latin typeface="Calibri" charset="0"/>
              <a:ea typeface="標楷體" charset="-120"/>
            </a:endParaRPr>
          </a:p>
        </p:txBody>
      </p:sp>
      <p:sp>
        <p:nvSpPr>
          <p:cNvPr id="1392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C3E9EB0-0645-A54E-96AC-B181D8AE544E}" type="slidenum">
              <a:rPr lang="zh-TW" altLang="en-US" sz="1200">
                <a:solidFill>
                  <a:srgbClr val="898989"/>
                </a:solidFill>
                <a:ea typeface="MS PGothic" charset="-128"/>
              </a:rPr>
              <a:pPr eaLnBrk="1" hangingPunct="1">
                <a:spcBef>
                  <a:spcPct val="0"/>
                </a:spcBef>
                <a:buFontTx/>
                <a:buNone/>
              </a:pPr>
              <a:t>133</a:t>
            </a:fld>
            <a:endParaRPr lang="zh-TW" altLang="en-US" sz="1200">
              <a:solidFill>
                <a:srgbClr val="898989"/>
              </a:solidFill>
              <a:ea typeface="MS PGothic" charset="-128"/>
            </a:endParaRPr>
          </a:p>
        </p:txBody>
      </p:sp>
      <p:pic>
        <p:nvPicPr>
          <p:cNvPr id="13926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071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A2E5E1C-B358-D94F-8E60-29C7F85877AF}" type="slidenum">
              <a:rPr lang="zh-TW" altLang="en-US" sz="1200">
                <a:solidFill>
                  <a:srgbClr val="898989"/>
                </a:solidFill>
                <a:ea typeface="MS PGothic" charset="-128"/>
              </a:rPr>
              <a:pPr eaLnBrk="1" hangingPunct="1">
                <a:spcBef>
                  <a:spcPct val="0"/>
                </a:spcBef>
                <a:buFontTx/>
                <a:buNone/>
              </a:pPr>
              <a:t>134</a:t>
            </a:fld>
            <a:endParaRPr lang="zh-TW" altLang="en-US" sz="1200">
              <a:solidFill>
                <a:srgbClr val="898989"/>
              </a:solidFill>
              <a:ea typeface="MS PGothic" charset="-128"/>
            </a:endParaRPr>
          </a:p>
        </p:txBody>
      </p:sp>
      <p:pic>
        <p:nvPicPr>
          <p:cNvPr id="140291" name="Picture 2" descr="Fullscreen_2014_4_9_下午12_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5157788"/>
            <a:ext cx="5397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555875" y="1557338"/>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3203575" y="5229225"/>
            <a:ext cx="360363"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 name="Rounded Rectangle 9"/>
          <p:cNvSpPr/>
          <p:nvPr/>
        </p:nvSpPr>
        <p:spPr>
          <a:xfrm>
            <a:off x="4500563" y="5516563"/>
            <a:ext cx="576262" cy="43338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40296" name="Title 1"/>
          <p:cNvSpPr>
            <a:spLocks noGrp="1"/>
          </p:cNvSpPr>
          <p:nvPr>
            <p:ph type="title"/>
          </p:nvPr>
        </p:nvSpPr>
        <p:spPr>
          <a:xfrm>
            <a:off x="323850" y="115888"/>
            <a:ext cx="8496300" cy="720725"/>
          </a:xfrm>
        </p:spPr>
        <p:txBody>
          <a:bodyPr/>
          <a:lstStyle/>
          <a:p>
            <a:r>
              <a:rPr lang="zh-TW" altLang="en-US">
                <a:latin typeface="Calibri" charset="0"/>
                <a:ea typeface="標楷體" charset="-120"/>
              </a:rPr>
              <a:t>評估－模型比較</a:t>
            </a:r>
            <a:r>
              <a:rPr lang="en-US" altLang="zh-TW">
                <a:latin typeface="Calibri" charset="0"/>
                <a:ea typeface="標楷體" charset="-120"/>
              </a:rPr>
              <a:t> </a:t>
            </a:r>
            <a:r>
              <a:rPr lang="en-US" altLang="zh-TW" sz="3600">
                <a:latin typeface="Calibri" charset="0"/>
                <a:ea typeface="標楷體" charset="-120"/>
              </a:rPr>
              <a:t>(Model Comparison)</a:t>
            </a:r>
          </a:p>
        </p:txBody>
      </p:sp>
    </p:spTree>
    <p:extLst>
      <p:ext uri="{BB962C8B-B14F-4D97-AF65-F5344CB8AC3E}">
        <p14:creationId xmlns:p14="http://schemas.microsoft.com/office/powerpoint/2010/main" val="17955142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6" descr="Fullscreen_2014_4_9_下午12_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a:spLocks noGrp="1"/>
          </p:cNvSpPr>
          <p:nvPr>
            <p:ph type="title"/>
          </p:nvPr>
        </p:nvSpPr>
        <p:spPr>
          <a:xfrm>
            <a:off x="323850" y="115888"/>
            <a:ext cx="8496300" cy="720725"/>
          </a:xfrm>
        </p:spPr>
        <p:txBody>
          <a:bodyPr/>
          <a:lstStyle/>
          <a:p>
            <a:r>
              <a:rPr lang="zh-TW" altLang="en-US">
                <a:latin typeface="Calibri" charset="0"/>
                <a:ea typeface="標楷體" charset="-120"/>
              </a:rPr>
              <a:t>評估－模型比較</a:t>
            </a:r>
            <a:r>
              <a:rPr lang="en-US" altLang="zh-TW">
                <a:latin typeface="Calibri" charset="0"/>
                <a:ea typeface="標楷體" charset="-120"/>
              </a:rPr>
              <a:t> </a:t>
            </a:r>
            <a:r>
              <a:rPr lang="en-US" altLang="zh-TW" sz="3600">
                <a:latin typeface="Calibri" charset="0"/>
                <a:ea typeface="標楷體" charset="-120"/>
              </a:rPr>
              <a:t>(Model Comparison)</a:t>
            </a:r>
          </a:p>
        </p:txBody>
      </p:sp>
      <p:sp>
        <p:nvSpPr>
          <p:cNvPr id="1413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B155363-7A04-BF40-99AB-5E3B88A3BF81}" type="slidenum">
              <a:rPr lang="zh-TW" altLang="en-US" sz="1200">
                <a:solidFill>
                  <a:srgbClr val="898989"/>
                </a:solidFill>
                <a:ea typeface="MS PGothic" charset="-128"/>
              </a:rPr>
              <a:pPr eaLnBrk="1" hangingPunct="1">
                <a:spcBef>
                  <a:spcPct val="0"/>
                </a:spcBef>
                <a:buFontTx/>
                <a:buNone/>
              </a:pPr>
              <a:t>135</a:t>
            </a:fld>
            <a:endParaRPr lang="zh-TW" altLang="en-US" sz="1200">
              <a:solidFill>
                <a:srgbClr val="898989"/>
              </a:solidFill>
              <a:ea typeface="MS PGothic" charset="-128"/>
            </a:endParaRPr>
          </a:p>
        </p:txBody>
      </p:sp>
      <p:sp>
        <p:nvSpPr>
          <p:cNvPr id="6" name="Rounded Rectangle 5"/>
          <p:cNvSpPr/>
          <p:nvPr/>
        </p:nvSpPr>
        <p:spPr>
          <a:xfrm>
            <a:off x="4932363" y="3500438"/>
            <a:ext cx="1008062" cy="43338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8" idx="2"/>
            <a:endCxn id="6" idx="0"/>
          </p:cNvCxnSpPr>
          <p:nvPr/>
        </p:nvCxnSpPr>
        <p:spPr bwMode="auto">
          <a:xfrm>
            <a:off x="2663825" y="1700213"/>
            <a:ext cx="2771775" cy="18002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p:nvPr/>
        </p:nvSpPr>
        <p:spPr>
          <a:xfrm>
            <a:off x="2555875"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pic>
        <p:nvPicPr>
          <p:cNvPr id="1413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5157788"/>
            <a:ext cx="53975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3203575" y="5229225"/>
            <a:ext cx="360363"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 name="Rounded Rectangle 12"/>
          <p:cNvSpPr/>
          <p:nvPr/>
        </p:nvSpPr>
        <p:spPr>
          <a:xfrm>
            <a:off x="4500563" y="5516563"/>
            <a:ext cx="576262" cy="43338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1075635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A5A9F51-2CED-874E-A400-07C30BFD2B39}" type="slidenum">
              <a:rPr lang="zh-TW" altLang="en-US" sz="1200">
                <a:solidFill>
                  <a:srgbClr val="898989"/>
                </a:solidFill>
                <a:ea typeface="MS PGothic" charset="-128"/>
              </a:rPr>
              <a:pPr eaLnBrk="1" hangingPunct="1">
                <a:spcBef>
                  <a:spcPct val="0"/>
                </a:spcBef>
                <a:buFontTx/>
                <a:buNone/>
              </a:pPr>
              <a:t>136</a:t>
            </a:fld>
            <a:endParaRPr lang="zh-TW" altLang="en-US" sz="1200">
              <a:solidFill>
                <a:srgbClr val="898989"/>
              </a:solidFill>
              <a:ea typeface="MS PGothic" charset="-128"/>
            </a:endParaRPr>
          </a:p>
        </p:txBody>
      </p:sp>
      <p:pic>
        <p:nvPicPr>
          <p:cNvPr id="142339" name="Picture 4" descr="Fullscreen_2014_4_9_下午12_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itle 1"/>
          <p:cNvSpPr>
            <a:spLocks noGrp="1"/>
          </p:cNvSpPr>
          <p:nvPr>
            <p:ph type="title"/>
          </p:nvPr>
        </p:nvSpPr>
        <p:spPr>
          <a:xfrm>
            <a:off x="323850" y="115888"/>
            <a:ext cx="8496300" cy="720725"/>
          </a:xfrm>
        </p:spPr>
        <p:txBody>
          <a:bodyPr/>
          <a:lstStyle/>
          <a:p>
            <a:r>
              <a:rPr lang="zh-TW" altLang="en-US">
                <a:latin typeface="Calibri" charset="0"/>
                <a:ea typeface="標楷體" charset="-120"/>
              </a:rPr>
              <a:t>評估－模型比較</a:t>
            </a:r>
            <a:r>
              <a:rPr lang="en-US" altLang="zh-TW">
                <a:latin typeface="Calibri" charset="0"/>
                <a:ea typeface="標楷體" charset="-120"/>
              </a:rPr>
              <a:t> </a:t>
            </a:r>
            <a:r>
              <a:rPr lang="en-US" altLang="zh-TW" sz="3600">
                <a:latin typeface="Calibri" charset="0"/>
                <a:ea typeface="標楷體" charset="-120"/>
              </a:rPr>
              <a:t>(Model Comparison)</a:t>
            </a:r>
          </a:p>
        </p:txBody>
      </p:sp>
      <p:sp>
        <p:nvSpPr>
          <p:cNvPr id="6" name="Rounded Rectangle 5"/>
          <p:cNvSpPr/>
          <p:nvPr/>
        </p:nvSpPr>
        <p:spPr>
          <a:xfrm>
            <a:off x="5724525" y="4149725"/>
            <a:ext cx="1584325" cy="1428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455996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D7F0096-2EB9-A24D-B8D8-B72389D1E5C0}" type="slidenum">
              <a:rPr lang="zh-TW" altLang="en-US" sz="1200">
                <a:solidFill>
                  <a:srgbClr val="898989"/>
                </a:solidFill>
                <a:ea typeface="MS PGothic" charset="-128"/>
              </a:rPr>
              <a:pPr eaLnBrk="1" hangingPunct="1">
                <a:spcBef>
                  <a:spcPct val="0"/>
                </a:spcBef>
                <a:buFontTx/>
                <a:buNone/>
              </a:pPr>
              <a:t>137</a:t>
            </a:fld>
            <a:endParaRPr lang="zh-TW" altLang="en-US" sz="1200">
              <a:solidFill>
                <a:srgbClr val="898989"/>
              </a:solidFill>
              <a:ea typeface="MS PGothic" charset="-128"/>
            </a:endParaRPr>
          </a:p>
        </p:txBody>
      </p:sp>
      <p:pic>
        <p:nvPicPr>
          <p:cNvPr id="143363" name="Picture 4" descr="Fullscreen_2014_4_9_下午12_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itle 1"/>
          <p:cNvSpPr>
            <a:spLocks noGrp="1"/>
          </p:cNvSpPr>
          <p:nvPr>
            <p:ph type="title"/>
          </p:nvPr>
        </p:nvSpPr>
        <p:spPr>
          <a:xfrm>
            <a:off x="323850" y="115888"/>
            <a:ext cx="8496300" cy="720725"/>
          </a:xfrm>
        </p:spPr>
        <p:txBody>
          <a:bodyPr/>
          <a:lstStyle/>
          <a:p>
            <a:r>
              <a:rPr lang="zh-TW" altLang="en-US">
                <a:latin typeface="Calibri" charset="0"/>
                <a:ea typeface="標楷體" charset="-120"/>
              </a:rPr>
              <a:t>評估－模型比較</a:t>
            </a:r>
            <a:r>
              <a:rPr lang="en-US" altLang="zh-TW">
                <a:latin typeface="Calibri" charset="0"/>
                <a:ea typeface="標楷體" charset="-120"/>
              </a:rPr>
              <a:t> </a:t>
            </a:r>
            <a:r>
              <a:rPr lang="en-US" altLang="zh-TW" sz="3600">
                <a:latin typeface="Calibri" charset="0"/>
                <a:ea typeface="標楷體" charset="-120"/>
              </a:rPr>
              <a:t>(Model Comparison)</a:t>
            </a:r>
          </a:p>
        </p:txBody>
      </p:sp>
      <p:sp>
        <p:nvSpPr>
          <p:cNvPr id="6" name="Rounded Rectangle 5"/>
          <p:cNvSpPr/>
          <p:nvPr/>
        </p:nvSpPr>
        <p:spPr>
          <a:xfrm>
            <a:off x="6084888" y="4868863"/>
            <a:ext cx="719137"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0129373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2D9A720-5B2C-4242-9B08-F9E8850AA082}" type="slidenum">
              <a:rPr lang="zh-TW" altLang="en-US" sz="1200">
                <a:solidFill>
                  <a:srgbClr val="898989"/>
                </a:solidFill>
                <a:ea typeface="MS PGothic" charset="-128"/>
              </a:rPr>
              <a:pPr eaLnBrk="1" hangingPunct="1">
                <a:spcBef>
                  <a:spcPct val="0"/>
                </a:spcBef>
                <a:buFontTx/>
                <a:buNone/>
              </a:pPr>
              <a:t>138</a:t>
            </a:fld>
            <a:endParaRPr lang="zh-TW" altLang="en-US" sz="1200">
              <a:solidFill>
                <a:srgbClr val="898989"/>
              </a:solidFill>
              <a:ea typeface="MS PGothic" charset="-128"/>
            </a:endParaRPr>
          </a:p>
        </p:txBody>
      </p:sp>
      <p:pic>
        <p:nvPicPr>
          <p:cNvPr id="144387" name="Picture 4" descr="Fullscreen_2014_4_9_下午12_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itle 1"/>
          <p:cNvSpPr>
            <a:spLocks noGrp="1"/>
          </p:cNvSpPr>
          <p:nvPr>
            <p:ph type="title"/>
          </p:nvPr>
        </p:nvSpPr>
        <p:spPr>
          <a:xfrm>
            <a:off x="323850" y="115888"/>
            <a:ext cx="8496300" cy="720725"/>
          </a:xfrm>
        </p:spPr>
        <p:txBody>
          <a:bodyPr/>
          <a:lstStyle/>
          <a:p>
            <a:r>
              <a:rPr lang="zh-TW" altLang="en-US">
                <a:latin typeface="Calibri" charset="0"/>
                <a:ea typeface="標楷體" charset="-120"/>
              </a:rPr>
              <a:t>評估－模型比較</a:t>
            </a:r>
            <a:r>
              <a:rPr lang="en-US" altLang="zh-TW">
                <a:latin typeface="Calibri" charset="0"/>
                <a:ea typeface="標楷體" charset="-120"/>
              </a:rPr>
              <a:t> </a:t>
            </a:r>
            <a:r>
              <a:rPr lang="en-US" altLang="zh-TW" sz="3600">
                <a:latin typeface="Calibri" charset="0"/>
                <a:ea typeface="標楷體" charset="-120"/>
              </a:rPr>
              <a:t>(Model Comparison)</a:t>
            </a:r>
          </a:p>
        </p:txBody>
      </p:sp>
      <p:sp>
        <p:nvSpPr>
          <p:cNvPr id="6" name="Rounded Rectangle 5"/>
          <p:cNvSpPr/>
          <p:nvPr/>
        </p:nvSpPr>
        <p:spPr>
          <a:xfrm>
            <a:off x="7019925" y="4868863"/>
            <a:ext cx="504825"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6207888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57200" y="115888"/>
            <a:ext cx="8229600" cy="792162"/>
          </a:xfrm>
        </p:spPr>
        <p:txBody>
          <a:bodyPr/>
          <a:lstStyle/>
          <a:p>
            <a:r>
              <a:rPr lang="zh-TW" altLang="en-US">
                <a:latin typeface="Calibri" charset="0"/>
                <a:ea typeface="標楷體" charset="-120"/>
              </a:rPr>
              <a:t>跨模型比較</a:t>
            </a:r>
            <a:r>
              <a:rPr lang="en-US" altLang="zh-TW" sz="3200">
                <a:latin typeface="Calibri" charset="0"/>
                <a:ea typeface="標楷體" charset="-120"/>
              </a:rPr>
              <a:t>(Model Comparison) </a:t>
            </a:r>
            <a:r>
              <a:rPr lang="zh-TW" altLang="en-US">
                <a:latin typeface="Calibri" charset="0"/>
                <a:ea typeface="標楷體" charset="-120"/>
              </a:rPr>
              <a:t>結果</a:t>
            </a:r>
            <a:endParaRPr lang="en-US" altLang="zh-TW">
              <a:latin typeface="Calibri" charset="0"/>
              <a:ea typeface="標楷體" charset="-120"/>
            </a:endParaRPr>
          </a:p>
        </p:txBody>
      </p:sp>
      <p:sp>
        <p:nvSpPr>
          <p:cNvPr id="145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F79640F-932A-4149-928B-B4C0A4AA9AD6}" type="slidenum">
              <a:rPr lang="zh-TW" altLang="en-US" sz="1200">
                <a:solidFill>
                  <a:srgbClr val="898989"/>
                </a:solidFill>
                <a:ea typeface="MS PGothic" charset="-128"/>
              </a:rPr>
              <a:pPr eaLnBrk="1" hangingPunct="1">
                <a:spcBef>
                  <a:spcPct val="0"/>
                </a:spcBef>
                <a:buFontTx/>
                <a:buNone/>
              </a:pPr>
              <a:t>139</a:t>
            </a:fld>
            <a:endParaRPr lang="zh-TW" altLang="en-US" sz="1200">
              <a:solidFill>
                <a:srgbClr val="898989"/>
              </a:solidFill>
              <a:ea typeface="MS PGothic" charset="-128"/>
            </a:endParaRPr>
          </a:p>
        </p:txBody>
      </p:sp>
      <p:pic>
        <p:nvPicPr>
          <p:cNvPr id="1454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87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68313" y="188913"/>
            <a:ext cx="8229600" cy="633412"/>
          </a:xfrm>
        </p:spPr>
        <p:txBody>
          <a:bodyPr/>
          <a:lstStyle/>
          <a:p>
            <a:r>
              <a:rPr lang="en-US" altLang="zh-TW">
                <a:latin typeface="Calibri" charset="0"/>
                <a:ea typeface="標楷體" charset="-120"/>
              </a:rPr>
              <a:t>SAS EG New Project</a:t>
            </a:r>
          </a:p>
        </p:txBody>
      </p:sp>
      <p:sp>
        <p:nvSpPr>
          <p:cNvPr id="174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4525A4B-0A7F-CD4C-B63F-19C19272AC69}" type="slidenum">
              <a:rPr lang="zh-TW" altLang="en-US" sz="1200">
                <a:solidFill>
                  <a:srgbClr val="898989"/>
                </a:solidFill>
                <a:ea typeface="MS PGothic" charset="-128"/>
              </a:rPr>
              <a:pPr eaLnBrk="1" hangingPunct="1">
                <a:spcBef>
                  <a:spcPct val="0"/>
                </a:spcBef>
                <a:buFontTx/>
                <a:buNone/>
              </a:pPr>
              <a:t>14</a:t>
            </a:fld>
            <a:endParaRPr lang="zh-TW" altLang="en-US" sz="1200">
              <a:solidFill>
                <a:srgbClr val="898989"/>
              </a:solidFill>
              <a:ea typeface="MS PGothic" charset="-128"/>
            </a:endParaRPr>
          </a:p>
        </p:txBody>
      </p:sp>
      <p:pic>
        <p:nvPicPr>
          <p:cNvPr id="17412" name="Picture 4" descr="Fullscreen_2014_3_26_上午07_4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268538" y="3482975"/>
            <a:ext cx="1295400" cy="215900"/>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638995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115888"/>
            <a:ext cx="8229600" cy="792162"/>
          </a:xfrm>
        </p:spPr>
        <p:txBody>
          <a:bodyPr/>
          <a:lstStyle/>
          <a:p>
            <a:r>
              <a:rPr lang="en-US" altLang="zh-TW">
                <a:latin typeface="Calibri" charset="0"/>
                <a:ea typeface="標楷體" charset="-120"/>
              </a:rPr>
              <a:t>ROC</a:t>
            </a:r>
          </a:p>
        </p:txBody>
      </p:sp>
      <p:sp>
        <p:nvSpPr>
          <p:cNvPr id="1464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9076499-EF15-434A-ADEC-F09827E1E402}" type="slidenum">
              <a:rPr lang="zh-TW" altLang="en-US" sz="1200">
                <a:solidFill>
                  <a:srgbClr val="898989"/>
                </a:solidFill>
                <a:ea typeface="MS PGothic" charset="-128"/>
              </a:rPr>
              <a:pPr eaLnBrk="1" hangingPunct="1">
                <a:spcBef>
                  <a:spcPct val="0"/>
                </a:spcBef>
                <a:buFontTx/>
                <a:buNone/>
              </a:pPr>
              <a:t>140</a:t>
            </a:fld>
            <a:endParaRPr lang="zh-TW" altLang="en-US" sz="1200">
              <a:solidFill>
                <a:srgbClr val="898989"/>
              </a:solidFill>
              <a:ea typeface="MS PGothic" charset="-128"/>
            </a:endParaRPr>
          </a:p>
        </p:txBody>
      </p:sp>
      <p:pic>
        <p:nvPicPr>
          <p:cNvPr id="14643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7274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zh-TW">
                <a:solidFill>
                  <a:schemeClr val="accent1"/>
                </a:solidFill>
                <a:latin typeface="Calibri" charset="0"/>
                <a:ea typeface="標楷體" charset="-120"/>
              </a:rPr>
              <a:t>Reference</a:t>
            </a:r>
          </a:p>
        </p:txBody>
      </p:sp>
      <p:sp>
        <p:nvSpPr>
          <p:cNvPr id="147459" name="Content Placeholder 2"/>
          <p:cNvSpPr>
            <a:spLocks noGrp="1"/>
          </p:cNvSpPr>
          <p:nvPr>
            <p:ph idx="1"/>
          </p:nvPr>
        </p:nvSpPr>
        <p:spPr/>
        <p:txBody>
          <a:bodyPr/>
          <a:lstStyle/>
          <a:p>
            <a:pPr marL="342900" lvl="1" indent="-342900">
              <a:buFont typeface="Arial" charset="0"/>
              <a:buChar char="•"/>
            </a:pPr>
            <a:r>
              <a:rPr lang="zh-TW" altLang="en-US">
                <a:solidFill>
                  <a:srgbClr val="FF0000"/>
                </a:solidFill>
                <a:latin typeface="Calibri" charset="0"/>
                <a:ea typeface="標楷體" charset="-120"/>
              </a:rPr>
              <a:t>資料採礦運用</a:t>
            </a:r>
            <a:r>
              <a:rPr lang="en-US" altLang="zh-TW">
                <a:solidFill>
                  <a:srgbClr val="FF0000"/>
                </a:solidFill>
                <a:latin typeface="Calibri" charset="0"/>
                <a:ea typeface="標楷體" charset="-120"/>
              </a:rPr>
              <a:t>: </a:t>
            </a:r>
            <a:r>
              <a:rPr lang="zh-TW" altLang="en-US">
                <a:solidFill>
                  <a:srgbClr val="FF0000"/>
                </a:solidFill>
                <a:latin typeface="Calibri" charset="0"/>
                <a:ea typeface="標楷體" charset="-120"/>
              </a:rPr>
              <a:t>以</a:t>
            </a:r>
            <a:r>
              <a:rPr lang="en-US" altLang="zh-TW">
                <a:solidFill>
                  <a:srgbClr val="FF0000"/>
                </a:solidFill>
                <a:latin typeface="Calibri" charset="0"/>
                <a:ea typeface="標楷體" charset="-120"/>
              </a:rPr>
              <a:t>SAS Enterprise Miner</a:t>
            </a:r>
            <a:r>
              <a:rPr lang="zh-TW" altLang="en-US">
                <a:solidFill>
                  <a:srgbClr val="FF0000"/>
                </a:solidFill>
                <a:latin typeface="Calibri" charset="0"/>
                <a:ea typeface="標楷體" charset="-120"/>
              </a:rPr>
              <a:t>為工具，</a:t>
            </a:r>
            <a:br>
              <a:rPr lang="en-US" altLang="zh-TW">
                <a:solidFill>
                  <a:srgbClr val="FF0000"/>
                </a:solidFill>
                <a:latin typeface="Calibri" charset="0"/>
                <a:ea typeface="標楷體" charset="-120"/>
              </a:rPr>
            </a:br>
            <a:r>
              <a:rPr lang="zh-TW" altLang="en-US">
                <a:solidFill>
                  <a:srgbClr val="FF0000"/>
                </a:solidFill>
                <a:latin typeface="Calibri" charset="0"/>
                <a:ea typeface="標楷體" charset="-120"/>
              </a:rPr>
              <a:t>李淑娟，</a:t>
            </a:r>
            <a:r>
              <a:rPr lang="en-US" altLang="zh-TW">
                <a:solidFill>
                  <a:srgbClr val="FF0000"/>
                </a:solidFill>
                <a:latin typeface="Calibri" charset="0"/>
                <a:ea typeface="標楷體" charset="-120"/>
              </a:rPr>
              <a:t>2015</a:t>
            </a:r>
            <a:r>
              <a:rPr lang="zh-TW" altLang="en-US">
                <a:solidFill>
                  <a:srgbClr val="FF0000"/>
                </a:solidFill>
                <a:latin typeface="Calibri" charset="0"/>
                <a:ea typeface="標楷體" charset="-120"/>
              </a:rPr>
              <a:t>，</a:t>
            </a:r>
            <a:r>
              <a:rPr lang="en-US" altLang="zh-TW">
                <a:solidFill>
                  <a:srgbClr val="FF0000"/>
                </a:solidFill>
                <a:latin typeface="Calibri" charset="0"/>
                <a:ea typeface="標楷體" charset="-120"/>
              </a:rPr>
              <a:t>SAS</a:t>
            </a:r>
            <a:r>
              <a:rPr lang="zh-TW" altLang="en-US">
                <a:solidFill>
                  <a:srgbClr val="FF0000"/>
                </a:solidFill>
                <a:latin typeface="Calibri" charset="0"/>
                <a:ea typeface="標楷體" charset="-120"/>
              </a:rPr>
              <a:t>賽仕電腦軟體</a:t>
            </a:r>
            <a:endParaRPr lang="en-US" altLang="zh-TW">
              <a:latin typeface="Calibri" charset="0"/>
              <a:ea typeface="標楷體" charset="-120"/>
            </a:endParaRPr>
          </a:p>
          <a:p>
            <a:pPr marL="342900" lvl="1" indent="-342900">
              <a:buFont typeface="Arial" charset="0"/>
              <a:buChar char="•"/>
            </a:pPr>
            <a:r>
              <a:rPr lang="en-US" altLang="zh-TW">
                <a:latin typeface="Calibri" charset="0"/>
                <a:ea typeface="標楷體" charset="-120"/>
              </a:rPr>
              <a:t>Jim Georges, Jeff Thompson and Chip Wells, </a:t>
            </a:r>
            <a:br>
              <a:rPr lang="en-US" altLang="zh-TW">
                <a:latin typeface="Calibri" charset="0"/>
                <a:ea typeface="標楷體" charset="-120"/>
              </a:rPr>
            </a:br>
            <a:r>
              <a:rPr lang="en-US" altLang="zh-TW">
                <a:latin typeface="Calibri" charset="0"/>
                <a:ea typeface="標楷體" charset="-120"/>
              </a:rPr>
              <a:t>Applied Analytics Using SAS Enterprise Miner, </a:t>
            </a:r>
            <a:br>
              <a:rPr lang="en-US" altLang="zh-TW">
                <a:latin typeface="Calibri" charset="0"/>
                <a:ea typeface="標楷體" charset="-120"/>
              </a:rPr>
            </a:br>
            <a:r>
              <a:rPr lang="en-US" altLang="zh-TW">
                <a:latin typeface="Calibri" charset="0"/>
                <a:ea typeface="標楷體" charset="-120"/>
              </a:rPr>
              <a:t>SAS, 2010</a:t>
            </a:r>
          </a:p>
          <a:p>
            <a:r>
              <a:rPr lang="en-US" altLang="zh-TW" sz="2800">
                <a:latin typeface="Calibri" charset="0"/>
                <a:ea typeface="標楷體" charset="-120"/>
              </a:rPr>
              <a:t>SAS Enterprise Miner Course Notes, 2014, SAS</a:t>
            </a:r>
          </a:p>
          <a:p>
            <a:r>
              <a:rPr lang="en-US" altLang="zh-TW" sz="2800">
                <a:latin typeface="Calibri" charset="0"/>
                <a:ea typeface="標楷體" charset="-120"/>
              </a:rPr>
              <a:t>SAS Enterprise Miner Training Course, 2014, SAS</a:t>
            </a:r>
          </a:p>
          <a:p>
            <a:r>
              <a:rPr lang="en-US" altLang="zh-TW" sz="2800">
                <a:latin typeface="Calibri" charset="0"/>
                <a:ea typeface="標楷體" charset="-120"/>
              </a:rPr>
              <a:t>SAS Enterprise Guide Training Course, 2014, SAS</a:t>
            </a:r>
          </a:p>
          <a:p>
            <a:endParaRPr lang="en-US" altLang="zh-TW" sz="2800">
              <a:latin typeface="Calibri" charset="0"/>
              <a:ea typeface="標楷體" charset="-120"/>
            </a:endParaRPr>
          </a:p>
        </p:txBody>
      </p:sp>
      <p:sp>
        <p:nvSpPr>
          <p:cNvPr id="147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4109429-C57A-FE4A-B8E8-1730617F659F}" type="slidenum">
              <a:rPr lang="zh-TW" altLang="en-US" sz="1200">
                <a:solidFill>
                  <a:srgbClr val="898989"/>
                </a:solidFill>
              </a:rPr>
              <a:pPr eaLnBrk="1" hangingPunct="1">
                <a:spcBef>
                  <a:spcPct val="0"/>
                </a:spcBef>
                <a:buFontTx/>
                <a:buNone/>
              </a:pPr>
              <a:t>141</a:t>
            </a:fld>
            <a:endParaRPr lang="zh-TW" altLang="en-US" sz="1200">
              <a:solidFill>
                <a:srgbClr val="898989"/>
              </a:solidFill>
            </a:endParaRPr>
          </a:p>
        </p:txBody>
      </p:sp>
    </p:spTree>
    <p:extLst>
      <p:ext uri="{BB962C8B-B14F-4D97-AF65-F5344CB8AC3E}">
        <p14:creationId xmlns:p14="http://schemas.microsoft.com/office/powerpoint/2010/main" val="210718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8313" y="115888"/>
            <a:ext cx="8229600" cy="792162"/>
          </a:xfrm>
        </p:spPr>
        <p:txBody>
          <a:bodyPr/>
          <a:lstStyle/>
          <a:p>
            <a:r>
              <a:rPr lang="en-US" altLang="zh-TW">
                <a:latin typeface="Calibri" charset="0"/>
                <a:ea typeface="標楷體" charset="-120"/>
              </a:rPr>
              <a:t>SAS EG Open Data</a:t>
            </a:r>
          </a:p>
        </p:txBody>
      </p:sp>
      <p:sp>
        <p:nvSpPr>
          <p:cNvPr id="184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4A84300-F471-6341-8382-017D2DD4D9ED}" type="slidenum">
              <a:rPr lang="zh-TW" altLang="en-US" sz="1200">
                <a:solidFill>
                  <a:srgbClr val="898989"/>
                </a:solidFill>
                <a:ea typeface="MS PGothic" charset="-128"/>
              </a:rPr>
              <a:pPr eaLnBrk="1" hangingPunct="1">
                <a:spcBef>
                  <a:spcPct val="0"/>
                </a:spcBef>
                <a:buFontTx/>
                <a:buNone/>
              </a:pPr>
              <a:t>15</a:t>
            </a:fld>
            <a:endParaRPr lang="zh-TW" altLang="en-US" sz="1200">
              <a:solidFill>
                <a:srgbClr val="898989"/>
              </a:solidFill>
              <a:ea typeface="MS PGothic" charset="-128"/>
            </a:endParaRPr>
          </a:p>
        </p:txBody>
      </p:sp>
      <p:pic>
        <p:nvPicPr>
          <p:cNvPr id="18436" name="Picture 4" descr="Fullscreen_2014_3_26_上午07_4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250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88913"/>
            <a:ext cx="8229600" cy="647700"/>
          </a:xfrm>
        </p:spPr>
        <p:txBody>
          <a:bodyPr/>
          <a:lstStyle/>
          <a:p>
            <a:r>
              <a:rPr lang="en-US" altLang="zh-TW">
                <a:latin typeface="Calibri" charset="0"/>
                <a:ea typeface="標楷體" charset="-120"/>
              </a:rPr>
              <a:t>SAS EG Open </a:t>
            </a:r>
            <a:r>
              <a:rPr lang="en-US" altLang="zh-TW">
                <a:solidFill>
                  <a:srgbClr val="FF0000"/>
                </a:solidFill>
                <a:latin typeface="Calibri" charset="0"/>
                <a:ea typeface="標楷體" charset="-120"/>
              </a:rPr>
              <a:t>inq2006.sas7bdat</a:t>
            </a:r>
          </a:p>
        </p:txBody>
      </p:sp>
      <p:sp>
        <p:nvSpPr>
          <p:cNvPr id="194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623CDAB-FD7B-664B-942C-26369C75AB44}" type="slidenum">
              <a:rPr lang="zh-TW" altLang="en-US" sz="1200">
                <a:solidFill>
                  <a:srgbClr val="898989"/>
                </a:solidFill>
                <a:ea typeface="MS PGothic" charset="-128"/>
              </a:rPr>
              <a:pPr eaLnBrk="1" hangingPunct="1">
                <a:spcBef>
                  <a:spcPct val="0"/>
                </a:spcBef>
                <a:buFontTx/>
                <a:buNone/>
              </a:pPr>
              <a:t>16</a:t>
            </a:fld>
            <a:endParaRPr lang="zh-TW" altLang="en-US" sz="1200">
              <a:solidFill>
                <a:srgbClr val="898989"/>
              </a:solidFill>
              <a:ea typeface="MS PGothic" charset="-128"/>
            </a:endParaRPr>
          </a:p>
        </p:txBody>
      </p:sp>
      <p:pic>
        <p:nvPicPr>
          <p:cNvPr id="19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399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9E61425-A97A-714C-98E1-F47B98DCA33E}" type="slidenum">
              <a:rPr lang="zh-TW" altLang="en-US" sz="1200">
                <a:solidFill>
                  <a:srgbClr val="898989"/>
                </a:solidFill>
                <a:ea typeface="MS PGothic" charset="-128"/>
              </a:rPr>
              <a:pPr eaLnBrk="1" hangingPunct="1">
                <a:spcBef>
                  <a:spcPct val="0"/>
                </a:spcBef>
                <a:buFontTx/>
                <a:buNone/>
              </a:pPr>
              <a:t>17</a:t>
            </a:fld>
            <a:endParaRPr lang="zh-TW" altLang="en-US" sz="1200">
              <a:solidFill>
                <a:srgbClr val="898989"/>
              </a:solidFill>
              <a:ea typeface="MS PGothic" charset="-128"/>
            </a:endParaRPr>
          </a:p>
        </p:txBody>
      </p:sp>
      <p:pic>
        <p:nvPicPr>
          <p:cNvPr id="20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352715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81BD37C-FD78-2A4D-9DF7-FD832F2518C7}" type="slidenum">
              <a:rPr lang="zh-TW" altLang="en-US" sz="1200">
                <a:solidFill>
                  <a:srgbClr val="898989"/>
                </a:solidFill>
                <a:ea typeface="MS PGothic" charset="-128"/>
              </a:rPr>
              <a:pPr eaLnBrk="1" hangingPunct="1">
                <a:spcBef>
                  <a:spcPct val="0"/>
                </a:spcBef>
                <a:buFontTx/>
                <a:buNone/>
              </a:pPr>
              <a:t>18</a:t>
            </a:fld>
            <a:endParaRPr lang="zh-TW" altLang="en-US" sz="1200">
              <a:solidFill>
                <a:srgbClr val="898989"/>
              </a:solidFill>
              <a:ea typeface="MS PGothic" charset="-128"/>
            </a:endParaRPr>
          </a:p>
        </p:txBody>
      </p:sp>
      <p:pic>
        <p:nvPicPr>
          <p:cNvPr id="2150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361624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246D39E-A39D-9B44-826E-B38AC8C900A0}" type="slidenum">
              <a:rPr lang="zh-TW" altLang="en-US" sz="1200">
                <a:solidFill>
                  <a:srgbClr val="898989"/>
                </a:solidFill>
                <a:ea typeface="MS PGothic" charset="-128"/>
              </a:rPr>
              <a:pPr eaLnBrk="1" hangingPunct="1">
                <a:spcBef>
                  <a:spcPct val="0"/>
                </a:spcBef>
                <a:buFontTx/>
                <a:buNone/>
              </a:pPr>
              <a:t>19</a:t>
            </a:fld>
            <a:endParaRPr lang="zh-TW" altLang="en-US" sz="1200">
              <a:solidFill>
                <a:srgbClr val="898989"/>
              </a:solidFill>
              <a:ea typeface="MS PGothic" charset="-128"/>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357144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None/>
            </a:pPr>
            <a:r>
              <a:rPr lang="zh-TW" altLang="en-US" sz="2400" dirty="0">
                <a:latin typeface="Calibri" charset="0"/>
                <a:ea typeface="標楷體" charset="-120"/>
              </a:rPr>
              <a:t>週次 </a:t>
            </a:r>
            <a:r>
              <a:rPr lang="en-US" altLang="zh-TW" sz="2400" dirty="0">
                <a:latin typeface="Calibri" charset="0"/>
                <a:ea typeface="標楷體" charset="-120"/>
              </a:rPr>
              <a:t>(</a:t>
            </a:r>
            <a:r>
              <a:rPr lang="en-US" altLang="en-US" sz="2400" dirty="0">
                <a:latin typeface="Calibri" charset="0"/>
                <a:ea typeface="標楷體" charset="-120"/>
              </a:rPr>
              <a:t>Week)   </a:t>
            </a:r>
            <a:r>
              <a:rPr lang="zh-TW" altLang="en-US" sz="2400" dirty="0">
                <a:latin typeface="Calibri" charset="0"/>
                <a:ea typeface="標楷體" charset="-120"/>
              </a:rPr>
              <a:t>日期 </a:t>
            </a:r>
            <a:r>
              <a:rPr lang="en-US" altLang="zh-TW" sz="2400" dirty="0">
                <a:latin typeface="Calibri" charset="0"/>
                <a:ea typeface="標楷體" charset="-120"/>
              </a:rPr>
              <a:t>(</a:t>
            </a:r>
            <a:r>
              <a:rPr lang="en-US" altLang="en-US" sz="2400" dirty="0">
                <a:latin typeface="Calibri" charset="0"/>
                <a:ea typeface="標楷體" charset="-120"/>
              </a:rPr>
              <a:t>Date)   </a:t>
            </a:r>
            <a:r>
              <a:rPr lang="zh-TW" altLang="en-US" sz="2400" dirty="0">
                <a:latin typeface="Calibri" charset="0"/>
                <a:ea typeface="標楷體" charset="-120"/>
              </a:rPr>
              <a:t>內容</a:t>
            </a:r>
            <a:r>
              <a:rPr lang="en-US" altLang="zh-TW" sz="2400" dirty="0">
                <a:latin typeface="Calibri" charset="0"/>
                <a:ea typeface="標楷體" charset="-120"/>
              </a:rPr>
              <a:t>(</a:t>
            </a:r>
            <a:r>
              <a:rPr lang="en-US" altLang="en-US" sz="2400" dirty="0">
                <a:latin typeface="Calibri" charset="0"/>
                <a:ea typeface="標楷體" charset="-120"/>
              </a:rPr>
              <a:t>Subject/Topics)</a:t>
            </a:r>
          </a:p>
          <a:p>
            <a:pPr>
              <a:buNone/>
            </a:pPr>
            <a:r>
              <a:rPr lang="en-US" altLang="zh-TW" sz="2400" dirty="0">
                <a:latin typeface="Calibri" charset="0"/>
                <a:ea typeface="標楷體" charset="-120"/>
              </a:rPr>
              <a:t>1   2019/02/20   </a:t>
            </a:r>
            <a:r>
              <a:rPr lang="zh-TW" altLang="en-US" sz="2400" dirty="0">
                <a:latin typeface="Calibri" charset="0"/>
                <a:ea typeface="標楷體" charset="-120"/>
              </a:rPr>
              <a:t>巨量資料探勘課程介紹 </a:t>
            </a:r>
            <a:br>
              <a:rPr lang="en-US" altLang="zh-TW" sz="2400" dirty="0">
                <a:latin typeface="Calibri" charset="0"/>
                <a:ea typeface="標楷體" charset="-120"/>
              </a:rPr>
            </a:br>
            <a:r>
              <a:rPr lang="en-US" altLang="zh-TW" sz="2400" dirty="0">
                <a:latin typeface="Calibri" charset="0"/>
                <a:ea typeface="標楷體" charset="-120"/>
              </a:rPr>
              <a:t>                         (</a:t>
            </a:r>
            <a:r>
              <a:rPr lang="en-US" altLang="en-US" sz="2400" dirty="0">
                <a:latin typeface="Calibri" charset="0"/>
                <a:ea typeface="標楷體" charset="-120"/>
              </a:rPr>
              <a:t>Course Orientation for Big Data Mining)</a:t>
            </a:r>
          </a:p>
          <a:p>
            <a:pPr>
              <a:buNone/>
            </a:pPr>
            <a:r>
              <a:rPr lang="en-US" altLang="en-US" sz="2400" dirty="0">
                <a:solidFill>
                  <a:srgbClr val="7030A0"/>
                </a:solidFill>
                <a:latin typeface="Calibri" charset="0"/>
                <a:ea typeface="標楷體" charset="-120"/>
              </a:rPr>
              <a:t>2   2019/02/27   AI</a:t>
            </a:r>
            <a:r>
              <a:rPr lang="zh-TW" altLang="en-US" sz="2400" dirty="0">
                <a:solidFill>
                  <a:srgbClr val="7030A0"/>
                </a:solidFill>
                <a:latin typeface="Calibri" charset="0"/>
                <a:ea typeface="標楷體" charset="-120"/>
              </a:rPr>
              <a:t>人工智慧與大數據分析 </a:t>
            </a:r>
            <a:br>
              <a:rPr lang="en-US" altLang="zh-TW" sz="2400" dirty="0">
                <a:solidFill>
                  <a:srgbClr val="7030A0"/>
                </a:solidFill>
                <a:latin typeface="Calibri" charset="0"/>
                <a:ea typeface="標楷體" charset="-120"/>
              </a:rPr>
            </a:br>
            <a:r>
              <a:rPr lang="en-US" altLang="zh-TW" sz="2400" dirty="0">
                <a:solidFill>
                  <a:srgbClr val="7030A0"/>
                </a:solidFill>
                <a:latin typeface="Calibri" charset="0"/>
                <a:ea typeface="標楷體" charset="-120"/>
              </a:rPr>
              <a:t>                        (</a:t>
            </a:r>
            <a:r>
              <a:rPr lang="en-US" altLang="en-US" sz="2400" dirty="0">
                <a:solidFill>
                  <a:srgbClr val="7030A0"/>
                </a:solidFill>
                <a:latin typeface="Calibri" charset="0"/>
                <a:ea typeface="標楷體" charset="-120"/>
              </a:rPr>
              <a:t>Artificial Intelligence and Big Data Analytics)</a:t>
            </a:r>
          </a:p>
          <a:p>
            <a:pPr>
              <a:buNone/>
            </a:pPr>
            <a:r>
              <a:rPr lang="en-US" altLang="en-US" sz="2400" dirty="0">
                <a:latin typeface="Calibri" charset="0"/>
                <a:ea typeface="標楷體" charset="-120"/>
              </a:rPr>
              <a:t>3   2019/03/06   </a:t>
            </a:r>
            <a:r>
              <a:rPr lang="zh-TW" altLang="en-US" sz="2400" dirty="0">
                <a:latin typeface="Calibri" charset="0"/>
                <a:ea typeface="標楷體" charset="-120"/>
              </a:rPr>
              <a:t>分群分析 </a:t>
            </a:r>
            <a:r>
              <a:rPr lang="en-US" altLang="zh-TW" sz="2400" dirty="0">
                <a:latin typeface="Calibri" charset="0"/>
                <a:ea typeface="標楷體" charset="-120"/>
              </a:rPr>
              <a:t>(</a:t>
            </a:r>
            <a:r>
              <a:rPr lang="en-US" altLang="en-US" sz="2400" dirty="0">
                <a:latin typeface="Calibri" charset="0"/>
                <a:ea typeface="標楷體" charset="-120"/>
              </a:rPr>
              <a:t>Cluster Analysis)</a:t>
            </a:r>
          </a:p>
          <a:p>
            <a:pPr>
              <a:buNone/>
            </a:pPr>
            <a:r>
              <a:rPr lang="en-US" altLang="en-US" sz="2400" dirty="0">
                <a:solidFill>
                  <a:schemeClr val="accent5">
                    <a:lumMod val="75000"/>
                  </a:schemeClr>
                </a:solidFill>
                <a:latin typeface="Calibri" charset="0"/>
                <a:ea typeface="標楷體" charset="-120"/>
              </a:rPr>
              <a:t>4   2019/03/13   </a:t>
            </a:r>
            <a:r>
              <a:rPr lang="zh-TW" altLang="en-US" sz="2400" dirty="0">
                <a:solidFill>
                  <a:schemeClr val="accent5">
                    <a:lumMod val="75000"/>
                  </a:schemeClr>
                </a:solidFill>
                <a:latin typeface="Calibri" charset="0"/>
                <a:ea typeface="標楷體" charset="-120"/>
              </a:rPr>
              <a:t>個案分析與實作一 </a:t>
            </a:r>
            <a:r>
              <a:rPr lang="en-US" altLang="zh-TW" sz="2400" dirty="0">
                <a:solidFill>
                  <a:schemeClr val="accent5">
                    <a:lumMod val="75000"/>
                  </a:schemeClr>
                </a:solidFill>
                <a:latin typeface="Calibri" charset="0"/>
                <a:ea typeface="標楷體" charset="-120"/>
              </a:rPr>
              <a:t>(</a:t>
            </a:r>
            <a:r>
              <a:rPr lang="en-US" altLang="en-US" sz="2400" dirty="0">
                <a:solidFill>
                  <a:schemeClr val="accent5">
                    <a:lumMod val="75000"/>
                  </a:schemeClr>
                </a:solidFill>
                <a:latin typeface="Calibri" charset="0"/>
                <a:ea typeface="標楷體" charset="-120"/>
              </a:rPr>
              <a:t>SAS EM </a:t>
            </a:r>
            <a:r>
              <a:rPr lang="zh-TW" altLang="en-US" sz="2400" dirty="0">
                <a:solidFill>
                  <a:schemeClr val="accent5">
                    <a:lumMod val="75000"/>
                  </a:schemeClr>
                </a:solidFill>
                <a:latin typeface="Calibri" charset="0"/>
                <a:ea typeface="標楷體" charset="-120"/>
              </a:rPr>
              <a:t>分群分析</a:t>
            </a:r>
            <a:r>
              <a:rPr lang="en-US" altLang="zh-TW" sz="2400" dirty="0">
                <a:solidFill>
                  <a:schemeClr val="accent5">
                    <a:lumMod val="75000"/>
                  </a:schemeClr>
                </a:solidFill>
                <a:latin typeface="Calibri" charset="0"/>
                <a:ea typeface="標楷體" charset="-120"/>
              </a:rPr>
              <a:t>)</a:t>
            </a:r>
            <a:r>
              <a:rPr lang="zh-TW" altLang="en-US" sz="2400" dirty="0">
                <a:solidFill>
                  <a:schemeClr val="accent5">
                    <a:lumMod val="75000"/>
                  </a:schemeClr>
                </a:solidFill>
                <a:latin typeface="Calibri" charset="0"/>
                <a:ea typeface="標楷體" charset="-120"/>
              </a:rPr>
              <a:t>：</a:t>
            </a:r>
            <a:br>
              <a:rPr lang="en-US" altLang="zh-TW" sz="2400" dirty="0">
                <a:solidFill>
                  <a:schemeClr val="accent5">
                    <a:lumMod val="75000"/>
                  </a:schemeClr>
                </a:solidFill>
                <a:latin typeface="Calibri" charset="0"/>
                <a:ea typeface="標楷體" charset="-120"/>
              </a:rPr>
            </a:br>
            <a:r>
              <a:rPr lang="en-US" altLang="zh-TW" sz="2200" dirty="0">
                <a:solidFill>
                  <a:schemeClr val="accent5">
                    <a:lumMod val="75000"/>
                  </a:schemeClr>
                </a:solidFill>
                <a:latin typeface="Calibri" charset="0"/>
                <a:ea typeface="標楷體" charset="-120"/>
              </a:rPr>
              <a:t>                           </a:t>
            </a:r>
            <a:r>
              <a:rPr lang="en-US" altLang="en-US" sz="2200" dirty="0">
                <a:solidFill>
                  <a:schemeClr val="accent5">
                    <a:lumMod val="75000"/>
                  </a:schemeClr>
                </a:solidFill>
                <a:latin typeface="Calibri" charset="0"/>
                <a:ea typeface="標楷體" charset="-120"/>
              </a:rPr>
              <a:t>Case Study 1 (Cluster Analysis - K-Means using SAS EM) </a:t>
            </a:r>
          </a:p>
          <a:p>
            <a:pPr>
              <a:buNone/>
            </a:pPr>
            <a:r>
              <a:rPr lang="en-US" altLang="en-US" sz="2400" dirty="0">
                <a:latin typeface="Calibri" charset="0"/>
                <a:ea typeface="標楷體" charset="-120"/>
              </a:rPr>
              <a:t>5   2019/03/20   </a:t>
            </a:r>
            <a:r>
              <a:rPr lang="zh-TW" altLang="en-US" sz="2400" dirty="0">
                <a:latin typeface="Calibri" charset="0"/>
                <a:ea typeface="標楷體" charset="-120"/>
              </a:rPr>
              <a:t>關連分析 </a:t>
            </a:r>
            <a:r>
              <a:rPr lang="en-US" altLang="zh-TW" sz="2400" dirty="0">
                <a:latin typeface="Calibri" charset="0"/>
                <a:ea typeface="標楷體" charset="-120"/>
              </a:rPr>
              <a:t>(</a:t>
            </a:r>
            <a:r>
              <a:rPr lang="en-US" altLang="en-US" sz="2400" dirty="0">
                <a:latin typeface="Calibri" charset="0"/>
                <a:ea typeface="標楷體" charset="-120"/>
              </a:rPr>
              <a:t>Association Analysis)</a:t>
            </a:r>
          </a:p>
          <a:p>
            <a:pPr>
              <a:buNone/>
            </a:pPr>
            <a:r>
              <a:rPr lang="en-US" altLang="en-US" sz="2400" dirty="0">
                <a:solidFill>
                  <a:schemeClr val="accent5">
                    <a:lumMod val="75000"/>
                  </a:schemeClr>
                </a:solidFill>
                <a:latin typeface="Calibri" charset="0"/>
                <a:ea typeface="標楷體" charset="-120"/>
              </a:rPr>
              <a:t>6   2019/03/27   </a:t>
            </a:r>
            <a:r>
              <a:rPr lang="zh-TW" altLang="en-US" sz="2400" dirty="0">
                <a:solidFill>
                  <a:schemeClr val="accent5">
                    <a:lumMod val="75000"/>
                  </a:schemeClr>
                </a:solidFill>
                <a:latin typeface="Calibri" charset="0"/>
                <a:ea typeface="標楷體" charset="-120"/>
              </a:rPr>
              <a:t>個案分析與實作二 </a:t>
            </a:r>
            <a:r>
              <a:rPr lang="en-US" altLang="zh-TW" sz="2400" dirty="0">
                <a:solidFill>
                  <a:schemeClr val="accent5">
                    <a:lumMod val="75000"/>
                  </a:schemeClr>
                </a:solidFill>
                <a:latin typeface="Calibri" charset="0"/>
                <a:ea typeface="標楷體" charset="-120"/>
              </a:rPr>
              <a:t>(</a:t>
            </a:r>
            <a:r>
              <a:rPr lang="en-US" altLang="en-US" sz="2400" dirty="0">
                <a:solidFill>
                  <a:schemeClr val="accent5">
                    <a:lumMod val="75000"/>
                  </a:schemeClr>
                </a:solidFill>
                <a:latin typeface="Calibri" charset="0"/>
                <a:ea typeface="標楷體" charset="-120"/>
              </a:rPr>
              <a:t>SAS EM </a:t>
            </a:r>
            <a:r>
              <a:rPr lang="zh-TW" altLang="en-US" sz="2400" dirty="0">
                <a:solidFill>
                  <a:schemeClr val="accent5">
                    <a:lumMod val="75000"/>
                  </a:schemeClr>
                </a:solidFill>
                <a:latin typeface="Calibri" charset="0"/>
                <a:ea typeface="標楷體" charset="-120"/>
              </a:rPr>
              <a:t>關連分析</a:t>
            </a:r>
            <a:r>
              <a:rPr lang="en-US" altLang="zh-TW" sz="2400" dirty="0">
                <a:solidFill>
                  <a:schemeClr val="accent5">
                    <a:lumMod val="75000"/>
                  </a:schemeClr>
                </a:solidFill>
                <a:latin typeface="Calibri" charset="0"/>
                <a:ea typeface="標楷體" charset="-120"/>
              </a:rPr>
              <a:t>)</a:t>
            </a:r>
            <a:r>
              <a:rPr lang="zh-TW" altLang="en-US" sz="2400" dirty="0">
                <a:solidFill>
                  <a:schemeClr val="accent5">
                    <a:lumMod val="75000"/>
                  </a:schemeClr>
                </a:solidFill>
                <a:latin typeface="Calibri" charset="0"/>
                <a:ea typeface="標楷體" charset="-120"/>
              </a:rPr>
              <a:t>：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a:t>
            </a:r>
            <a:r>
              <a:rPr lang="en-US" altLang="en-US" sz="2400" dirty="0">
                <a:solidFill>
                  <a:schemeClr val="accent5">
                    <a:lumMod val="75000"/>
                  </a:schemeClr>
                </a:solidFill>
                <a:latin typeface="Calibri" charset="0"/>
                <a:ea typeface="標楷體" charset="-120"/>
              </a:rPr>
              <a:t>Case Study 2 (Association Analysis using SAS EM)</a:t>
            </a:r>
          </a:p>
          <a:p>
            <a:pPr>
              <a:buNone/>
            </a:pPr>
            <a:r>
              <a:rPr lang="en-US" altLang="en-US" sz="2400" dirty="0">
                <a:solidFill>
                  <a:schemeClr val="bg1">
                    <a:lumMod val="50000"/>
                  </a:schemeClr>
                </a:solidFill>
                <a:latin typeface="Calibri" charset="0"/>
                <a:ea typeface="標楷體" charset="-120"/>
              </a:rPr>
              <a:t>7   2019/04/03   </a:t>
            </a:r>
            <a:r>
              <a:rPr lang="zh-TW" altLang="en-US" sz="2400" dirty="0">
                <a:solidFill>
                  <a:schemeClr val="bg1">
                    <a:lumMod val="50000"/>
                  </a:schemeClr>
                </a:solidFill>
                <a:latin typeface="Calibri" charset="0"/>
                <a:ea typeface="標楷體" charset="-120"/>
              </a:rPr>
              <a:t>教學行政觀摩日 </a:t>
            </a:r>
            <a:r>
              <a:rPr lang="en-US" altLang="zh-TW" sz="2400" dirty="0">
                <a:solidFill>
                  <a:schemeClr val="bg1">
                    <a:lumMod val="50000"/>
                  </a:schemeClr>
                </a:solidFill>
                <a:latin typeface="Calibri" charset="0"/>
                <a:ea typeface="標楷體" charset="-120"/>
              </a:rPr>
              <a:t>(</a:t>
            </a:r>
            <a:r>
              <a:rPr lang="en-US" altLang="en-US" sz="2400" dirty="0">
                <a:solidFill>
                  <a:schemeClr val="bg1">
                    <a:lumMod val="50000"/>
                  </a:schemeClr>
                </a:solidFill>
                <a:latin typeface="Calibri" charset="0"/>
                <a:ea typeface="標楷體" charset="-120"/>
              </a:rPr>
              <a:t>Off-campus study)</a:t>
            </a:r>
          </a:p>
          <a:p>
            <a:pPr>
              <a:buNone/>
            </a:pPr>
            <a:r>
              <a:rPr lang="en-US" altLang="en-US" sz="2400" dirty="0">
                <a:latin typeface="Calibri" charset="0"/>
                <a:ea typeface="標楷體" charset="-120"/>
              </a:rPr>
              <a:t>8   2019/04/10   </a:t>
            </a:r>
            <a:r>
              <a:rPr lang="zh-TW" altLang="en-US" sz="2400" dirty="0">
                <a:latin typeface="Calibri" charset="0"/>
                <a:ea typeface="標楷體" charset="-120"/>
              </a:rPr>
              <a:t>分類與預測 </a:t>
            </a:r>
            <a:r>
              <a:rPr lang="en-US" altLang="zh-TW" sz="2400" dirty="0">
                <a:latin typeface="Calibri" charset="0"/>
                <a:ea typeface="標楷體" charset="-120"/>
              </a:rPr>
              <a:t>(</a:t>
            </a:r>
            <a:r>
              <a:rPr lang="en-US" altLang="en-US" sz="2400" dirty="0">
                <a:latin typeface="Calibri" charset="0"/>
                <a:ea typeface="標楷體" charset="-120"/>
              </a:rPr>
              <a:t>Classification and Prediction)  </a:t>
            </a:r>
          </a:p>
          <a:p>
            <a:pPr>
              <a:buNone/>
            </a:pPr>
            <a:endParaRPr lang="en-US" altLang="en-US" sz="2400" dirty="0">
              <a:latin typeface="Calibri" charset="0"/>
              <a:ea typeface="標楷體" charset="-120"/>
            </a:endParaRPr>
          </a:p>
        </p:txBody>
      </p:sp>
      <p:sp>
        <p:nvSpPr>
          <p:cNvPr id="9219"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9220"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D7A051B-E58C-BA4C-A85A-B404C1A444A1}" type="slidenum">
              <a:rPr lang="zh-TW" altLang="en-US" sz="1200">
                <a:solidFill>
                  <a:srgbClr val="898989"/>
                </a:solidFill>
              </a:rPr>
              <a:pPr eaLnBrk="1" hangingPunct="1">
                <a:spcBef>
                  <a:spcPct val="0"/>
                </a:spcBef>
                <a:buFontTx/>
                <a:buNone/>
              </a:pPr>
              <a:t>2</a:t>
            </a:fld>
            <a:endParaRPr lang="zh-TW" altLang="en-US" sz="1200">
              <a:solidFill>
                <a:srgbClr val="89898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960FC12-E70E-DA45-86C3-824364BDA16C}" type="slidenum">
              <a:rPr lang="zh-TW" altLang="en-US" sz="1200">
                <a:solidFill>
                  <a:srgbClr val="898989"/>
                </a:solidFill>
                <a:ea typeface="MS PGothic" charset="-128"/>
              </a:rPr>
              <a:pPr eaLnBrk="1" hangingPunct="1">
                <a:spcBef>
                  <a:spcPct val="0"/>
                </a:spcBef>
                <a:buFontTx/>
                <a:buNone/>
              </a:pPr>
              <a:t>20</a:t>
            </a:fld>
            <a:endParaRPr lang="zh-TW" altLang="en-US" sz="1200">
              <a:solidFill>
                <a:srgbClr val="898989"/>
              </a:solidFill>
              <a:ea typeface="MS PGothic" charset="-128"/>
            </a:endParaRPr>
          </a:p>
        </p:txBody>
      </p:sp>
      <p:pic>
        <p:nvPicPr>
          <p:cNvPr id="2355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448773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4FB3935-7978-3F4B-8DA2-1777931EB639}" type="slidenum">
              <a:rPr lang="zh-TW" altLang="en-US" sz="1200">
                <a:solidFill>
                  <a:srgbClr val="898989"/>
                </a:solidFill>
                <a:ea typeface="MS PGothic" charset="-128"/>
              </a:rPr>
              <a:pPr eaLnBrk="1" hangingPunct="1">
                <a:spcBef>
                  <a:spcPct val="0"/>
                </a:spcBef>
                <a:buFontTx/>
                <a:buNone/>
              </a:pPr>
              <a:t>21</a:t>
            </a:fld>
            <a:endParaRPr lang="zh-TW" altLang="en-US" sz="1200">
              <a:solidFill>
                <a:srgbClr val="898989"/>
              </a:solidFill>
              <a:ea typeface="MS PGothic" charset="-128"/>
            </a:endParaRPr>
          </a:p>
        </p:txBody>
      </p:sp>
      <p:pic>
        <p:nvPicPr>
          <p:cNvPr id="2457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2884624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16AF2FA-BDD2-154E-916D-6410190F7156}" type="slidenum">
              <a:rPr lang="zh-TW" altLang="en-US" sz="1200">
                <a:solidFill>
                  <a:srgbClr val="898989"/>
                </a:solidFill>
                <a:ea typeface="MS PGothic" charset="-128"/>
              </a:rPr>
              <a:pPr eaLnBrk="1" hangingPunct="1">
                <a:spcBef>
                  <a:spcPct val="0"/>
                </a:spcBef>
                <a:buFontTx/>
                <a:buNone/>
              </a:pPr>
              <a:t>22</a:t>
            </a:fld>
            <a:endParaRPr lang="zh-TW" altLang="en-US" sz="1200">
              <a:solidFill>
                <a:srgbClr val="898989"/>
              </a:solidFill>
              <a:ea typeface="MS PGothic" charset="-128"/>
            </a:endParaRPr>
          </a:p>
        </p:txBody>
      </p:sp>
      <p:pic>
        <p:nvPicPr>
          <p:cNvPr id="2560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390573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7788DED-8444-2446-8C54-C9505B4E7BD0}" type="slidenum">
              <a:rPr lang="zh-TW" altLang="en-US" sz="1200">
                <a:solidFill>
                  <a:srgbClr val="898989"/>
                </a:solidFill>
                <a:ea typeface="MS PGothic" charset="-128"/>
              </a:rPr>
              <a:pPr eaLnBrk="1" hangingPunct="1">
                <a:spcBef>
                  <a:spcPct val="0"/>
                </a:spcBef>
                <a:buFontTx/>
                <a:buNone/>
              </a:pPr>
              <a:t>23</a:t>
            </a:fld>
            <a:endParaRPr lang="zh-TW" altLang="en-US" sz="1200">
              <a:solidFill>
                <a:srgbClr val="898989"/>
              </a:solidFill>
              <a:ea typeface="MS PGothic" charset="-128"/>
            </a:endParaRPr>
          </a:p>
        </p:txBody>
      </p:sp>
      <p:pic>
        <p:nvPicPr>
          <p:cNvPr id="266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380006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8044C81-FFF5-1F40-9C86-508F37C10DBA}" type="slidenum">
              <a:rPr lang="zh-TW" altLang="en-US" sz="1200">
                <a:solidFill>
                  <a:srgbClr val="898989"/>
                </a:solidFill>
                <a:ea typeface="MS PGothic" charset="-128"/>
              </a:rPr>
              <a:pPr eaLnBrk="1" hangingPunct="1">
                <a:spcBef>
                  <a:spcPct val="0"/>
                </a:spcBef>
                <a:buFontTx/>
                <a:buNone/>
              </a:pPr>
              <a:t>24</a:t>
            </a:fld>
            <a:endParaRPr lang="zh-TW" altLang="en-US" sz="1200">
              <a:solidFill>
                <a:srgbClr val="898989"/>
              </a:solidFill>
              <a:ea typeface="MS PGothic" charset="-128"/>
            </a:endParaRPr>
          </a:p>
        </p:txBody>
      </p:sp>
      <p:pic>
        <p:nvPicPr>
          <p:cNvPr id="276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itle 1"/>
          <p:cNvSpPr txBox="1">
            <a:spLocks/>
          </p:cNvSpPr>
          <p:nvPr/>
        </p:nvSpPr>
        <p:spPr bwMode="auto">
          <a:xfrm>
            <a:off x="468313" y="33338"/>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4400" b="1">
                <a:solidFill>
                  <a:srgbClr val="FF0000"/>
                </a:solidFill>
                <a:ea typeface="標楷體" charset="-120"/>
              </a:rPr>
              <a:t>inq2006.sas7bdat</a:t>
            </a:r>
          </a:p>
        </p:txBody>
      </p:sp>
    </p:spTree>
    <p:extLst>
      <p:ext uri="{BB962C8B-B14F-4D97-AF65-F5344CB8AC3E}">
        <p14:creationId xmlns:p14="http://schemas.microsoft.com/office/powerpoint/2010/main" val="676853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1FA5BB6-62E8-A148-9709-05D4CB172475}" type="slidenum">
              <a:rPr lang="zh-TW" altLang="en-US" sz="1200">
                <a:solidFill>
                  <a:srgbClr val="898989"/>
                </a:solidFill>
                <a:ea typeface="MS PGothic" charset="-128"/>
              </a:rPr>
              <a:pPr eaLnBrk="1" hangingPunct="1">
                <a:spcBef>
                  <a:spcPct val="0"/>
                </a:spcBef>
                <a:buFontTx/>
                <a:buNone/>
              </a:pPr>
              <a:t>25</a:t>
            </a:fld>
            <a:endParaRPr lang="zh-TW" altLang="en-US" sz="1200">
              <a:solidFill>
                <a:srgbClr val="898989"/>
              </a:solidFill>
              <a:ea typeface="MS PGothic" charset="-128"/>
            </a:endParaRPr>
          </a:p>
        </p:txBody>
      </p:sp>
      <p:pic>
        <p:nvPicPr>
          <p:cNvPr id="286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le 1"/>
          <p:cNvSpPr txBox="1">
            <a:spLocks/>
          </p:cNvSpPr>
          <p:nvPr/>
        </p:nvSpPr>
        <p:spPr bwMode="auto">
          <a:xfrm>
            <a:off x="468313"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en-US" altLang="zh-TW" sz="2800" b="1">
                <a:solidFill>
                  <a:srgbClr val="FF0000"/>
                </a:solidFill>
                <a:ea typeface="標楷體" charset="-120"/>
              </a:rPr>
              <a:t>inq2006.sas7bdat</a:t>
            </a:r>
            <a:br>
              <a:rPr lang="en-US" altLang="zh-TW" sz="2800" b="1">
                <a:solidFill>
                  <a:srgbClr val="FF0000"/>
                </a:solidFill>
                <a:ea typeface="標楷體" charset="-120"/>
              </a:rPr>
            </a:br>
            <a:r>
              <a:rPr lang="zh-TW" altLang="en-US" sz="2800" b="1">
                <a:solidFill>
                  <a:schemeClr val="tx2"/>
                </a:solidFill>
                <a:ea typeface="標楷體" charset="-120"/>
              </a:rPr>
              <a:t>篩選和排序</a:t>
            </a:r>
            <a:endParaRPr lang="en-US" altLang="zh-TW" sz="2800" b="1">
              <a:solidFill>
                <a:schemeClr val="tx2"/>
              </a:solidFill>
              <a:ea typeface="標楷體" charset="-120"/>
            </a:endParaRPr>
          </a:p>
        </p:txBody>
      </p:sp>
    </p:spTree>
    <p:extLst>
      <p:ext uri="{BB962C8B-B14F-4D97-AF65-F5344CB8AC3E}">
        <p14:creationId xmlns:p14="http://schemas.microsoft.com/office/powerpoint/2010/main" val="2740451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F5A29EC-60A4-A34A-A437-05ECA991D6B1}" type="slidenum">
              <a:rPr lang="zh-TW" altLang="en-US" sz="1200">
                <a:solidFill>
                  <a:srgbClr val="898989"/>
                </a:solidFill>
                <a:ea typeface="MS PGothic" charset="-128"/>
              </a:rPr>
              <a:pPr eaLnBrk="1" hangingPunct="1">
                <a:spcBef>
                  <a:spcPct val="0"/>
                </a:spcBef>
                <a:buFontTx/>
                <a:buNone/>
              </a:pPr>
              <a:t>26</a:t>
            </a:fld>
            <a:endParaRPr lang="zh-TW" altLang="en-US" sz="1200">
              <a:solidFill>
                <a:srgbClr val="898989"/>
              </a:solidFill>
              <a:ea typeface="MS PGothic" charset="-128"/>
            </a:endParaRPr>
          </a:p>
        </p:txBody>
      </p:sp>
      <p:pic>
        <p:nvPicPr>
          <p:cNvPr id="296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217192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428DC5C-96A8-CA47-93E2-16EB31C1EDBB}" type="slidenum">
              <a:rPr lang="zh-TW" altLang="en-US" sz="1200">
                <a:solidFill>
                  <a:srgbClr val="898989"/>
                </a:solidFill>
                <a:ea typeface="MS PGothic" charset="-128"/>
              </a:rPr>
              <a:pPr eaLnBrk="1" hangingPunct="1">
                <a:spcBef>
                  <a:spcPct val="0"/>
                </a:spcBef>
                <a:buFontTx/>
                <a:buNone/>
              </a:pPr>
              <a:t>27</a:t>
            </a:fld>
            <a:endParaRPr lang="zh-TW" altLang="en-US" sz="1200">
              <a:solidFill>
                <a:srgbClr val="898989"/>
              </a:solidFill>
              <a:ea typeface="MS PGothic" charset="-128"/>
            </a:endParaRPr>
          </a:p>
        </p:txBody>
      </p:sp>
      <p:pic>
        <p:nvPicPr>
          <p:cNvPr id="3072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670836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F573712-C8A9-C54F-85CD-638EBA5A0752}" type="slidenum">
              <a:rPr lang="zh-TW" altLang="en-US" sz="1200">
                <a:solidFill>
                  <a:srgbClr val="898989"/>
                </a:solidFill>
                <a:ea typeface="MS PGothic" charset="-128"/>
              </a:rPr>
              <a:pPr eaLnBrk="1" hangingPunct="1">
                <a:spcBef>
                  <a:spcPct val="0"/>
                </a:spcBef>
                <a:buFontTx/>
                <a:buNone/>
              </a:pPr>
              <a:t>28</a:t>
            </a:fld>
            <a:endParaRPr lang="zh-TW" altLang="en-US" sz="1200">
              <a:solidFill>
                <a:srgbClr val="898989"/>
              </a:solidFill>
              <a:ea typeface="MS PGothic" charset="-128"/>
            </a:endParaRPr>
          </a:p>
        </p:txBody>
      </p:sp>
      <p:pic>
        <p:nvPicPr>
          <p:cNvPr id="317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4915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69BCAD6-F5E9-AE4B-96D4-1ED32300F806}" type="slidenum">
              <a:rPr lang="zh-TW" altLang="en-US" sz="1200">
                <a:solidFill>
                  <a:srgbClr val="898989"/>
                </a:solidFill>
                <a:ea typeface="MS PGothic" charset="-128"/>
              </a:rPr>
              <a:pPr eaLnBrk="1" hangingPunct="1">
                <a:spcBef>
                  <a:spcPct val="0"/>
                </a:spcBef>
                <a:buFontTx/>
                <a:buNone/>
              </a:pPr>
              <a:t>29</a:t>
            </a:fld>
            <a:endParaRPr lang="zh-TW" altLang="en-US" sz="1200">
              <a:solidFill>
                <a:srgbClr val="898989"/>
              </a:solidFill>
              <a:ea typeface="MS PGothic" charset="-128"/>
            </a:endParaRPr>
          </a:p>
        </p:txBody>
      </p:sp>
      <p:pic>
        <p:nvPicPr>
          <p:cNvPr id="327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226139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內容版面配置區 2"/>
          <p:cNvSpPr>
            <a:spLocks noGrp="1"/>
          </p:cNvSpPr>
          <p:nvPr>
            <p:ph idx="1"/>
          </p:nvPr>
        </p:nvSpPr>
        <p:spPr>
          <a:xfrm>
            <a:off x="107950" y="1125538"/>
            <a:ext cx="8893175" cy="5472112"/>
          </a:xfrm>
        </p:spPr>
        <p:txBody>
          <a:bodyPr/>
          <a:lstStyle/>
          <a:p>
            <a:pPr>
              <a:buFont typeface="Arial" charset="0"/>
              <a:buNone/>
            </a:pPr>
            <a:r>
              <a:rPr lang="en-US" altLang="en-US" sz="2400" dirty="0">
                <a:latin typeface="Calibri" charset="0"/>
                <a:ea typeface="標楷體" charset="-120"/>
              </a:rPr>
              <a:t>週次</a:t>
            </a:r>
            <a:r>
              <a:rPr lang="en-US" altLang="zh-TW" sz="2400" dirty="0">
                <a:latin typeface="Calibri" charset="0"/>
                <a:ea typeface="標楷體" charset="-120"/>
              </a:rPr>
              <a:t> (Week)    </a:t>
            </a:r>
            <a:r>
              <a:rPr lang="en-US" altLang="en-US" sz="2400" dirty="0">
                <a:latin typeface="Calibri" charset="0"/>
                <a:ea typeface="標楷體" charset="-120"/>
              </a:rPr>
              <a:t>日期</a:t>
            </a:r>
            <a:r>
              <a:rPr lang="en-US" altLang="zh-TW" sz="2400" dirty="0">
                <a:latin typeface="Calibri" charset="0"/>
                <a:ea typeface="標楷體" charset="-120"/>
              </a:rPr>
              <a:t> (Date)    </a:t>
            </a:r>
            <a:r>
              <a:rPr lang="en-US" altLang="en-US" sz="2400" dirty="0">
                <a:latin typeface="Calibri" charset="0"/>
                <a:ea typeface="標楷體" charset="-120"/>
              </a:rPr>
              <a:t>內容</a:t>
            </a:r>
            <a:r>
              <a:rPr lang="en-US" altLang="zh-TW" sz="2400" dirty="0">
                <a:latin typeface="Calibri" charset="0"/>
                <a:ea typeface="標楷體" charset="-120"/>
              </a:rPr>
              <a:t> (Subject/Topics)</a:t>
            </a:r>
          </a:p>
          <a:p>
            <a:pPr>
              <a:buNone/>
            </a:pPr>
            <a:r>
              <a:rPr lang="en-US" altLang="zh-TW" sz="2400" dirty="0">
                <a:solidFill>
                  <a:schemeClr val="accent6">
                    <a:lumMod val="50000"/>
                  </a:schemeClr>
                </a:solidFill>
                <a:latin typeface="Calibri" charset="0"/>
                <a:ea typeface="標楷體" charset="-120"/>
              </a:rPr>
              <a:t>9   2019/04/17   </a:t>
            </a:r>
            <a:r>
              <a:rPr lang="zh-TW" altLang="en-US" sz="2400" dirty="0">
                <a:solidFill>
                  <a:schemeClr val="accent6">
                    <a:lumMod val="50000"/>
                  </a:schemeClr>
                </a:solidFill>
                <a:latin typeface="Calibri" charset="0"/>
                <a:ea typeface="標楷體" charset="-120"/>
              </a:rPr>
              <a:t>期中報告 </a:t>
            </a:r>
            <a:r>
              <a:rPr lang="en-US" altLang="zh-TW" sz="2400" dirty="0">
                <a:solidFill>
                  <a:schemeClr val="accent6">
                    <a:lumMod val="50000"/>
                  </a:schemeClr>
                </a:solidFill>
                <a:latin typeface="Calibri" charset="0"/>
                <a:ea typeface="標楷體" charset="-120"/>
              </a:rPr>
              <a:t>(Midterm Project Presentation)</a:t>
            </a:r>
          </a:p>
          <a:p>
            <a:pPr>
              <a:buNone/>
            </a:pPr>
            <a:r>
              <a:rPr lang="en-US" altLang="zh-TW" sz="2400" dirty="0">
                <a:solidFill>
                  <a:srgbClr val="C00000"/>
                </a:solidFill>
                <a:latin typeface="Calibri" charset="0"/>
                <a:ea typeface="標楷體" charset="-120"/>
              </a:rPr>
              <a:t>10   2019/04/24   </a:t>
            </a:r>
            <a:r>
              <a:rPr lang="zh-TW" altLang="en-US" sz="2400" dirty="0">
                <a:solidFill>
                  <a:srgbClr val="C00000"/>
                </a:solidFill>
                <a:latin typeface="Calibri" charset="0"/>
                <a:ea typeface="標楷體" charset="-120"/>
              </a:rPr>
              <a:t>期中考試週 </a:t>
            </a:r>
            <a:r>
              <a:rPr lang="en-US" altLang="zh-TW" sz="2400" dirty="0">
                <a:solidFill>
                  <a:srgbClr val="C00000"/>
                </a:solidFill>
                <a:latin typeface="Calibri" charset="0"/>
                <a:ea typeface="標楷體" charset="-120"/>
              </a:rPr>
              <a:t>(Midterm Exam)</a:t>
            </a:r>
          </a:p>
          <a:p>
            <a:pPr>
              <a:buNone/>
            </a:pPr>
            <a:r>
              <a:rPr lang="en-US" altLang="zh-TW" sz="2400" dirty="0">
                <a:solidFill>
                  <a:srgbClr val="FF0000"/>
                </a:solidFill>
                <a:latin typeface="Calibri" charset="0"/>
                <a:ea typeface="標楷體" charset="-120"/>
              </a:rPr>
              <a:t>11   2019/05/01   </a:t>
            </a:r>
            <a:r>
              <a:rPr lang="zh-TW" altLang="en-US" sz="2400" dirty="0">
                <a:solidFill>
                  <a:srgbClr val="FF0000"/>
                </a:solidFill>
                <a:latin typeface="Calibri" charset="0"/>
                <a:ea typeface="標楷體" charset="-120"/>
              </a:rPr>
              <a:t>個案分析與實作三 </a:t>
            </a:r>
            <a:r>
              <a:rPr lang="en-US" altLang="zh-TW" sz="2400" dirty="0">
                <a:solidFill>
                  <a:srgbClr val="FF0000"/>
                </a:solidFill>
                <a:latin typeface="Calibri" charset="0"/>
                <a:ea typeface="標楷體" charset="-120"/>
              </a:rPr>
              <a:t>(SAS EM </a:t>
            </a:r>
            <a:r>
              <a:rPr lang="zh-TW" altLang="en-US" sz="2400" dirty="0">
                <a:solidFill>
                  <a:srgbClr val="FF0000"/>
                </a:solidFill>
                <a:latin typeface="Calibri" charset="0"/>
                <a:ea typeface="標楷體" charset="-120"/>
              </a:rPr>
              <a:t>決策樹、模型評估</a:t>
            </a:r>
            <a:r>
              <a:rPr lang="en-US" altLang="zh-TW" sz="2400" dirty="0">
                <a:solidFill>
                  <a:srgbClr val="FF0000"/>
                </a:solidFill>
                <a:latin typeface="Calibri" charset="0"/>
                <a:ea typeface="標楷體" charset="-120"/>
              </a:rPr>
              <a:t>)</a:t>
            </a:r>
            <a:r>
              <a:rPr lang="zh-TW" altLang="en-US" sz="2400" dirty="0">
                <a:solidFill>
                  <a:srgbClr val="FF0000"/>
                </a:solidFill>
                <a:latin typeface="Calibri" charset="0"/>
                <a:ea typeface="標楷體" charset="-120"/>
              </a:rPr>
              <a:t>：</a:t>
            </a:r>
            <a:br>
              <a:rPr lang="en-US" altLang="zh-TW" sz="2400" dirty="0">
                <a:solidFill>
                  <a:srgbClr val="FF0000"/>
                </a:solidFill>
                <a:latin typeface="Calibri" charset="0"/>
                <a:ea typeface="標楷體" charset="-120"/>
              </a:rPr>
            </a:br>
            <a:r>
              <a:rPr lang="en-US" altLang="zh-TW" sz="2000" dirty="0">
                <a:solidFill>
                  <a:srgbClr val="FF0000"/>
                </a:solidFill>
                <a:latin typeface="Calibri" charset="0"/>
                <a:ea typeface="標楷體" charset="-120"/>
              </a:rPr>
              <a:t>                                 Case Study 3 (Decision Tree, Model Evaluation using SAS EM)</a:t>
            </a:r>
          </a:p>
          <a:p>
            <a:pPr>
              <a:buNone/>
            </a:pPr>
            <a:r>
              <a:rPr lang="en-US" altLang="zh-TW" sz="2400" dirty="0">
                <a:solidFill>
                  <a:schemeClr val="accent5">
                    <a:lumMod val="75000"/>
                  </a:schemeClr>
                </a:solidFill>
                <a:latin typeface="Calibri" charset="0"/>
                <a:ea typeface="標楷體" charset="-120"/>
              </a:rPr>
              <a:t>12   2019/05/08   </a:t>
            </a:r>
            <a:r>
              <a:rPr lang="zh-TW" altLang="en-US" sz="2400" dirty="0">
                <a:solidFill>
                  <a:schemeClr val="accent5">
                    <a:lumMod val="75000"/>
                  </a:schemeClr>
                </a:solidFill>
                <a:latin typeface="Calibri" charset="0"/>
                <a:ea typeface="標楷體" charset="-120"/>
              </a:rPr>
              <a:t>個案分析與實作四 </a:t>
            </a:r>
            <a:r>
              <a:rPr lang="en-US" altLang="zh-TW" sz="2000" dirty="0">
                <a:solidFill>
                  <a:schemeClr val="accent5">
                    <a:lumMod val="75000"/>
                  </a:schemeClr>
                </a:solidFill>
                <a:latin typeface="Calibri" charset="0"/>
                <a:ea typeface="標楷體" charset="-120"/>
              </a:rPr>
              <a:t>(SAS EM </a:t>
            </a:r>
            <a:r>
              <a:rPr lang="zh-TW" altLang="en-US" sz="2000" dirty="0">
                <a:solidFill>
                  <a:schemeClr val="accent5">
                    <a:lumMod val="75000"/>
                  </a:schemeClr>
                </a:solidFill>
                <a:latin typeface="Calibri" charset="0"/>
                <a:ea typeface="標楷體" charset="-120"/>
              </a:rPr>
              <a:t>迴歸分析、類神經網路</a:t>
            </a:r>
            <a:r>
              <a:rPr lang="en-US" altLang="zh-TW" sz="2000" dirty="0">
                <a:solidFill>
                  <a:schemeClr val="accent5">
                    <a:lumMod val="75000"/>
                  </a:schemeClr>
                </a:solidFill>
                <a:latin typeface="Calibri" charset="0"/>
                <a:ea typeface="標楷體" charset="-120"/>
              </a:rPr>
              <a:t>)</a:t>
            </a:r>
            <a:r>
              <a:rPr lang="zh-TW" altLang="en-US" sz="2000" dirty="0">
                <a:solidFill>
                  <a:schemeClr val="accent5">
                    <a:lumMod val="75000"/>
                  </a:schemeClr>
                </a:solidFill>
                <a:latin typeface="Calibri" charset="0"/>
                <a:ea typeface="標楷體" charset="-120"/>
              </a:rPr>
              <a:t>：</a:t>
            </a:r>
            <a:br>
              <a:rPr lang="en-US" altLang="zh-TW" sz="2000" dirty="0">
                <a:solidFill>
                  <a:schemeClr val="accent5">
                    <a:lumMod val="75000"/>
                  </a:schemeClr>
                </a:solidFill>
                <a:latin typeface="Calibri" charset="0"/>
                <a:ea typeface="標楷體" charset="-120"/>
              </a:rPr>
            </a:br>
            <a:r>
              <a:rPr lang="en-US" altLang="zh-TW" sz="2000" dirty="0">
                <a:solidFill>
                  <a:schemeClr val="accent5">
                    <a:lumMod val="75000"/>
                  </a:schemeClr>
                </a:solidFill>
                <a:latin typeface="Calibri" charset="0"/>
                <a:ea typeface="標楷體" charset="-120"/>
              </a:rPr>
              <a:t>                                </a:t>
            </a:r>
            <a:r>
              <a:rPr lang="en-US" altLang="zh-TW" sz="1700" dirty="0">
                <a:solidFill>
                  <a:schemeClr val="accent5">
                    <a:lumMod val="75000"/>
                  </a:schemeClr>
                </a:solidFill>
                <a:latin typeface="Calibri" charset="0"/>
                <a:ea typeface="標楷體" charset="-120"/>
              </a:rPr>
              <a:t>Case Study 4 (Regression Analysis, Artificial Neural Network using SAS EM)</a:t>
            </a:r>
          </a:p>
          <a:p>
            <a:pPr>
              <a:buNone/>
            </a:pPr>
            <a:r>
              <a:rPr lang="en-US" altLang="zh-TW" sz="2400" dirty="0">
                <a:solidFill>
                  <a:srgbClr val="7030A0"/>
                </a:solidFill>
                <a:latin typeface="Calibri" charset="0"/>
                <a:ea typeface="標楷體" charset="-120"/>
              </a:rPr>
              <a:t>13   2019/05/15   </a:t>
            </a:r>
            <a:r>
              <a:rPr lang="zh-TW" altLang="en-US" sz="2400" dirty="0">
                <a:solidFill>
                  <a:srgbClr val="7030A0"/>
                </a:solidFill>
                <a:latin typeface="Calibri" charset="0"/>
                <a:ea typeface="標楷體" charset="-120"/>
              </a:rPr>
              <a:t>機器學習與深度學習 </a:t>
            </a:r>
            <a:br>
              <a:rPr lang="en-US" altLang="zh-TW" sz="2400" dirty="0">
                <a:solidFill>
                  <a:srgbClr val="7030A0"/>
                </a:solidFill>
                <a:latin typeface="Calibri" charset="0"/>
                <a:ea typeface="標楷體" charset="-120"/>
              </a:rPr>
            </a:br>
            <a:r>
              <a:rPr lang="en-US" altLang="zh-TW" sz="2400" dirty="0">
                <a:solidFill>
                  <a:srgbClr val="7030A0"/>
                </a:solidFill>
                <a:latin typeface="Calibri" charset="0"/>
                <a:ea typeface="標楷體" charset="-120"/>
              </a:rPr>
              <a:t>                           (Machine Learning and Deep Learning)</a:t>
            </a:r>
          </a:p>
          <a:p>
            <a:pPr>
              <a:buNone/>
            </a:pPr>
            <a:r>
              <a:rPr lang="en-US" altLang="zh-TW" sz="2400" dirty="0">
                <a:solidFill>
                  <a:schemeClr val="accent6">
                    <a:lumMod val="50000"/>
                  </a:schemeClr>
                </a:solidFill>
                <a:latin typeface="Calibri" charset="0"/>
                <a:ea typeface="標楷體" charset="-120"/>
              </a:rPr>
              <a:t>14   2019/05/22   </a:t>
            </a:r>
            <a:r>
              <a:rPr lang="zh-TW" altLang="en-US" sz="2400" dirty="0">
                <a:solidFill>
                  <a:schemeClr val="accent6">
                    <a:lumMod val="50000"/>
                  </a:schemeClr>
                </a:solidFill>
                <a:latin typeface="Calibri" charset="0"/>
                <a:ea typeface="標楷體" charset="-120"/>
              </a:rPr>
              <a:t>期末報告 </a:t>
            </a:r>
            <a:r>
              <a:rPr lang="en-US" altLang="zh-TW" sz="2400" dirty="0">
                <a:solidFill>
                  <a:schemeClr val="accent6">
                    <a:lumMod val="50000"/>
                  </a:schemeClr>
                </a:solidFill>
                <a:latin typeface="Calibri" charset="0"/>
                <a:ea typeface="標楷體" charset="-120"/>
              </a:rPr>
              <a:t>(Final Project Presentation)</a:t>
            </a:r>
          </a:p>
          <a:p>
            <a:pPr>
              <a:buNone/>
            </a:pPr>
            <a:r>
              <a:rPr lang="en-US" altLang="zh-TW" sz="2400" dirty="0">
                <a:solidFill>
                  <a:srgbClr val="C00000"/>
                </a:solidFill>
                <a:latin typeface="Calibri" charset="0"/>
                <a:ea typeface="標楷體" charset="-120"/>
              </a:rPr>
              <a:t>15   2019/05/29   </a:t>
            </a:r>
            <a:r>
              <a:rPr lang="zh-TW" altLang="en-US" sz="2400" dirty="0">
                <a:solidFill>
                  <a:srgbClr val="C00000"/>
                </a:solidFill>
                <a:latin typeface="Calibri" charset="0"/>
                <a:ea typeface="標楷體" charset="-120"/>
              </a:rPr>
              <a:t>畢業考試週 </a:t>
            </a:r>
            <a:r>
              <a:rPr lang="en-US" altLang="zh-TW" sz="2400" dirty="0">
                <a:solidFill>
                  <a:srgbClr val="C00000"/>
                </a:solidFill>
                <a:latin typeface="Calibri" charset="0"/>
                <a:ea typeface="標楷體" charset="-120"/>
              </a:rPr>
              <a:t>(Final Exam)</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AA42500-F427-F34D-A4B9-1567237F6646}"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78D1A25-B3F0-D44A-BE2A-76B2B8B84320}" type="slidenum">
              <a:rPr lang="zh-TW" altLang="en-US" sz="1200">
                <a:solidFill>
                  <a:srgbClr val="898989"/>
                </a:solidFill>
                <a:ea typeface="MS PGothic" charset="-128"/>
              </a:rPr>
              <a:pPr eaLnBrk="1" hangingPunct="1">
                <a:spcBef>
                  <a:spcPct val="0"/>
                </a:spcBef>
                <a:buFontTx/>
                <a:buNone/>
              </a:pPr>
              <a:t>30</a:t>
            </a:fld>
            <a:endParaRPr lang="zh-TW" altLang="en-US" sz="1200">
              <a:solidFill>
                <a:srgbClr val="898989"/>
              </a:solidFill>
              <a:ea typeface="MS PGothic" charset="-128"/>
            </a:endParaRPr>
          </a:p>
        </p:txBody>
      </p:sp>
      <p:pic>
        <p:nvPicPr>
          <p:cNvPr id="337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500563" y="1844675"/>
            <a:ext cx="935037" cy="4464050"/>
          </a:xfrm>
          <a:prstGeom prst="roundRect">
            <a:avLst>
              <a:gd name="adj" fmla="val 9710"/>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33797"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67910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225F026-9FEB-9D49-8A46-B372FBD3817E}" type="slidenum">
              <a:rPr lang="zh-TW" altLang="en-US" sz="1200">
                <a:solidFill>
                  <a:srgbClr val="898989"/>
                </a:solidFill>
                <a:ea typeface="MS PGothic" charset="-128"/>
              </a:rPr>
              <a:pPr eaLnBrk="1" hangingPunct="1">
                <a:spcBef>
                  <a:spcPct val="0"/>
                </a:spcBef>
                <a:buFontTx/>
                <a:buNone/>
              </a:pPr>
              <a:t>31</a:t>
            </a:fld>
            <a:endParaRPr lang="zh-TW" altLang="en-US" sz="1200">
              <a:solidFill>
                <a:srgbClr val="898989"/>
              </a:solidFill>
              <a:ea typeface="MS PGothic" charset="-128"/>
            </a:endParaRPr>
          </a:p>
        </p:txBody>
      </p:sp>
      <p:pic>
        <p:nvPicPr>
          <p:cNvPr id="348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500563" y="1844675"/>
            <a:ext cx="935037" cy="4464050"/>
          </a:xfrm>
          <a:prstGeom prst="roundRect">
            <a:avLst>
              <a:gd name="adj" fmla="val 9710"/>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1331913" y="1844675"/>
            <a:ext cx="7632700" cy="2305050"/>
          </a:xfrm>
          <a:prstGeom prst="roundRect">
            <a:avLst>
              <a:gd name="adj" fmla="val 3875"/>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34822"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Tree>
    <p:extLst>
      <p:ext uri="{BB962C8B-B14F-4D97-AF65-F5344CB8AC3E}">
        <p14:creationId xmlns:p14="http://schemas.microsoft.com/office/powerpoint/2010/main" val="220807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4119A50-1C83-424A-B343-D9AD0454B05E}" type="slidenum">
              <a:rPr lang="zh-TW" altLang="en-US" sz="1200">
                <a:solidFill>
                  <a:srgbClr val="898989"/>
                </a:solidFill>
                <a:ea typeface="MS PGothic" charset="-128"/>
              </a:rPr>
              <a:pPr eaLnBrk="1" hangingPunct="1">
                <a:spcBef>
                  <a:spcPct val="0"/>
                </a:spcBef>
                <a:buFontTx/>
                <a:buNone/>
              </a:pPr>
              <a:t>32</a:t>
            </a:fld>
            <a:endParaRPr lang="zh-TW" altLang="en-US" sz="1200">
              <a:solidFill>
                <a:srgbClr val="898989"/>
              </a:solidFill>
              <a:ea typeface="MS PGothic" charset="-128"/>
            </a:endParaRPr>
          </a:p>
        </p:txBody>
      </p:sp>
      <p:pic>
        <p:nvPicPr>
          <p:cNvPr id="358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
        <p:nvSpPr>
          <p:cNvPr id="7" name="Rounded Rectangle 6"/>
          <p:cNvSpPr/>
          <p:nvPr/>
        </p:nvSpPr>
        <p:spPr>
          <a:xfrm>
            <a:off x="1331913" y="1844675"/>
            <a:ext cx="7632700" cy="2305050"/>
          </a:xfrm>
          <a:prstGeom prst="roundRect">
            <a:avLst>
              <a:gd name="adj" fmla="val 3875"/>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97169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E099AC9-B4E7-1143-B3F3-39D56000A340}" type="slidenum">
              <a:rPr lang="zh-TW" altLang="en-US" sz="1200">
                <a:solidFill>
                  <a:srgbClr val="898989"/>
                </a:solidFill>
                <a:ea typeface="MS PGothic" charset="-128"/>
              </a:rPr>
              <a:pPr eaLnBrk="1" hangingPunct="1">
                <a:spcBef>
                  <a:spcPct val="0"/>
                </a:spcBef>
                <a:buFontTx/>
                <a:buNone/>
              </a:pPr>
              <a:t>33</a:t>
            </a:fld>
            <a:endParaRPr lang="zh-TW" altLang="en-US" sz="1200">
              <a:solidFill>
                <a:srgbClr val="898989"/>
              </a:solidFill>
              <a:ea typeface="MS PGothic" charset="-128"/>
            </a:endParaRPr>
          </a:p>
        </p:txBody>
      </p:sp>
      <p:pic>
        <p:nvPicPr>
          <p:cNvPr id="368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itle 1"/>
          <p:cNvSpPr>
            <a:spLocks noGrp="1"/>
          </p:cNvSpPr>
          <p:nvPr>
            <p:ph type="title"/>
          </p:nvPr>
        </p:nvSpPr>
        <p:spPr>
          <a:xfrm>
            <a:off x="468313" y="0"/>
            <a:ext cx="8229600" cy="836613"/>
          </a:xfrm>
        </p:spPr>
        <p:txBody>
          <a:bodyPr/>
          <a:lstStyle/>
          <a:p>
            <a:r>
              <a:rPr lang="en-US" altLang="zh-TW" sz="2800">
                <a:solidFill>
                  <a:srgbClr val="FF0000"/>
                </a:solidFill>
                <a:latin typeface="Calibri" charset="0"/>
                <a:ea typeface="標楷體" charset="-120"/>
              </a:rPr>
              <a:t>inq2006.sas7bdat</a:t>
            </a:r>
            <a:br>
              <a:rPr lang="en-US" altLang="zh-TW" sz="2800">
                <a:solidFill>
                  <a:srgbClr val="FF0000"/>
                </a:solidFill>
                <a:latin typeface="Calibri" charset="0"/>
                <a:ea typeface="標楷體" charset="-120"/>
              </a:rPr>
            </a:br>
            <a:r>
              <a:rPr lang="zh-TW" altLang="en-US" sz="2800">
                <a:solidFill>
                  <a:schemeClr val="tx2"/>
                </a:solidFill>
                <a:latin typeface="Calibri" charset="0"/>
                <a:ea typeface="標楷體" charset="-120"/>
              </a:rPr>
              <a:t>篩選和排序</a:t>
            </a:r>
            <a:endParaRPr lang="en-US" altLang="zh-TW" sz="2800">
              <a:solidFill>
                <a:schemeClr val="tx2"/>
              </a:solidFill>
              <a:latin typeface="Calibri" charset="0"/>
              <a:ea typeface="標楷體" charset="-120"/>
            </a:endParaRPr>
          </a:p>
        </p:txBody>
      </p:sp>
      <p:sp>
        <p:nvSpPr>
          <p:cNvPr id="7" name="Rounded Rectangle 6"/>
          <p:cNvSpPr/>
          <p:nvPr/>
        </p:nvSpPr>
        <p:spPr>
          <a:xfrm>
            <a:off x="1331913" y="1844675"/>
            <a:ext cx="7632700" cy="2305050"/>
          </a:xfrm>
          <a:prstGeom prst="roundRect">
            <a:avLst>
              <a:gd name="adj" fmla="val 3875"/>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648599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7BF1094-E498-9249-8780-90197ABF700A}" type="slidenum">
              <a:rPr lang="zh-TW" altLang="en-US" sz="1200">
                <a:solidFill>
                  <a:srgbClr val="898989"/>
                </a:solidFill>
                <a:ea typeface="MS PGothic" charset="-128"/>
              </a:rPr>
              <a:pPr eaLnBrk="1" hangingPunct="1">
                <a:spcBef>
                  <a:spcPct val="0"/>
                </a:spcBef>
                <a:buFontTx/>
                <a:buNone/>
              </a:pPr>
              <a:t>34</a:t>
            </a:fld>
            <a:endParaRPr lang="zh-TW" altLang="en-US" sz="1200">
              <a:solidFill>
                <a:srgbClr val="898989"/>
              </a:solidFill>
              <a:ea typeface="MS PGothic" charset="-128"/>
            </a:endParaRPr>
          </a:p>
        </p:txBody>
      </p:sp>
      <p:graphicFrame>
        <p:nvGraphicFramePr>
          <p:cNvPr id="5" name="Table 4"/>
          <p:cNvGraphicFramePr>
            <a:graphicFrameLocks noGrp="1"/>
          </p:cNvGraphicFramePr>
          <p:nvPr/>
        </p:nvGraphicFramePr>
        <p:xfrm>
          <a:off x="468313" y="663575"/>
          <a:ext cx="8280399" cy="5862630"/>
        </p:xfrm>
        <a:graphic>
          <a:graphicData uri="http://schemas.openxmlformats.org/drawingml/2006/table">
            <a:tbl>
              <a:tblPr/>
              <a:tblGrid>
                <a:gridCol w="424636">
                  <a:extLst>
                    <a:ext uri="{9D8B030D-6E8A-4147-A177-3AD203B41FA5}">
                      <a16:colId xmlns:a16="http://schemas.microsoft.com/office/drawing/2014/main" val="20000"/>
                    </a:ext>
                  </a:extLst>
                </a:gridCol>
                <a:gridCol w="2335497">
                  <a:extLst>
                    <a:ext uri="{9D8B030D-6E8A-4147-A177-3AD203B41FA5}">
                      <a16:colId xmlns:a16="http://schemas.microsoft.com/office/drawing/2014/main" val="20001"/>
                    </a:ext>
                  </a:extLst>
                </a:gridCol>
                <a:gridCol w="778499">
                  <a:extLst>
                    <a:ext uri="{9D8B030D-6E8A-4147-A177-3AD203B41FA5}">
                      <a16:colId xmlns:a16="http://schemas.microsoft.com/office/drawing/2014/main" val="20002"/>
                    </a:ext>
                  </a:extLst>
                </a:gridCol>
                <a:gridCol w="1344680">
                  <a:extLst>
                    <a:ext uri="{9D8B030D-6E8A-4147-A177-3AD203B41FA5}">
                      <a16:colId xmlns:a16="http://schemas.microsoft.com/office/drawing/2014/main" val="20003"/>
                    </a:ext>
                  </a:extLst>
                </a:gridCol>
                <a:gridCol w="3397087">
                  <a:extLst>
                    <a:ext uri="{9D8B030D-6E8A-4147-A177-3AD203B41FA5}">
                      <a16:colId xmlns:a16="http://schemas.microsoft.com/office/drawing/2014/main" val="20004"/>
                    </a:ext>
                  </a:extLst>
                </a:gridCol>
              </a:tblGrid>
              <a:tr h="283088">
                <a:tc>
                  <a:txBody>
                    <a:bodyPr/>
                    <a:lstStyle/>
                    <a:p>
                      <a:pPr algn="l" fontAlgn="b"/>
                      <a:r>
                        <a:rPr lang="en-US" sz="1200" b="0" i="0" u="none" strike="noStrike">
                          <a:solidFill>
                            <a:srgbClr val="000000"/>
                          </a:solidFill>
                          <a:effectLst/>
                          <a:latin typeface="Calibri"/>
                        </a:rPr>
                        <a:t>VarID</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Name</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Model Role</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Measurement Level</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Description</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192398">
                <a:tc>
                  <a:txBody>
                    <a:bodyPr/>
                    <a:lstStyle/>
                    <a:p>
                      <a:pPr algn="r" fontAlgn="b"/>
                      <a:r>
                        <a:rPr lang="en-US" sz="1200" b="0" i="0" u="none" strike="noStrike">
                          <a:solidFill>
                            <a:srgbClr val="000000"/>
                          </a:solidFill>
                          <a:effectLst/>
                          <a:latin typeface="Calibri"/>
                        </a:rPr>
                        <a:t>1</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ACADEMIC_INTEREST_1</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Primary academic interest code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1"/>
                  </a:ext>
                </a:extLst>
              </a:tr>
              <a:tr h="192398">
                <a:tc>
                  <a:txBody>
                    <a:bodyPr/>
                    <a:lstStyle/>
                    <a:p>
                      <a:pPr algn="r" fontAlgn="b"/>
                      <a:r>
                        <a:rPr lang="en-US" sz="1200" b="0" i="0" u="none" strike="noStrike">
                          <a:solidFill>
                            <a:srgbClr val="000000"/>
                          </a:solidFill>
                          <a:effectLst/>
                          <a:latin typeface="Calibri"/>
                        </a:rPr>
                        <a:t>2</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ACADEMIC_INTEREST_2</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Secondary academic interest code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2"/>
                  </a:ext>
                </a:extLst>
              </a:tr>
              <a:tr h="192398">
                <a:tc>
                  <a:txBody>
                    <a:bodyPr/>
                    <a:lstStyle/>
                    <a:p>
                      <a:pPr algn="r" fontAlgn="b"/>
                      <a:r>
                        <a:rPr lang="en-US" sz="1200" b="0" i="0" u="none" strike="noStrike">
                          <a:solidFill>
                            <a:srgbClr val="000000"/>
                          </a:solidFill>
                          <a:effectLst/>
                          <a:latin typeface="Calibri"/>
                        </a:rPr>
                        <a:t>3</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AVG_INCOME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Commercial  HH income estimate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3"/>
                  </a:ext>
                </a:extLst>
              </a:tr>
              <a:tr h="192398">
                <a:tc>
                  <a:txBody>
                    <a:bodyPr/>
                    <a:lstStyle/>
                    <a:p>
                      <a:pPr algn="r" fontAlgn="b"/>
                      <a:r>
                        <a:rPr lang="en-US" sz="1200" b="0" i="0" u="none" strike="noStrike">
                          <a:solidFill>
                            <a:srgbClr val="000000"/>
                          </a:solidFill>
                          <a:effectLst/>
                          <a:latin typeface="Calibri"/>
                        </a:rPr>
                        <a:t>4</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CAMPUS_VISIT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Campus visit code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4"/>
                  </a:ext>
                </a:extLst>
              </a:tr>
              <a:tr h="192398">
                <a:tc>
                  <a:txBody>
                    <a:bodyPr/>
                    <a:lstStyle/>
                    <a:p>
                      <a:pPr algn="r" fontAlgn="b"/>
                      <a:r>
                        <a:rPr lang="en-US" sz="1200" b="0" i="0" u="none" strike="noStrike">
                          <a:solidFill>
                            <a:srgbClr val="000000"/>
                          </a:solidFill>
                          <a:effectLst/>
                          <a:latin typeface="Calibri"/>
                        </a:rPr>
                        <a:t>5</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CONTACT_CODE1</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First contact code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5"/>
                  </a:ext>
                </a:extLst>
              </a:tr>
              <a:tr h="192398">
                <a:tc>
                  <a:txBody>
                    <a:bodyPr/>
                    <a:lstStyle/>
                    <a:p>
                      <a:pPr algn="r" fontAlgn="b"/>
                      <a:r>
                        <a:rPr lang="en-US" sz="1200" b="0" i="0" u="none" strike="noStrike">
                          <a:solidFill>
                            <a:srgbClr val="000000"/>
                          </a:solidFill>
                          <a:effectLst/>
                          <a:latin typeface="Calibri"/>
                        </a:rPr>
                        <a:t>6</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CONTACT_DATE1</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First contact date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6"/>
                  </a:ext>
                </a:extLst>
              </a:tr>
              <a:tr h="192398">
                <a:tc>
                  <a:txBody>
                    <a:bodyPr/>
                    <a:lstStyle/>
                    <a:p>
                      <a:pPr algn="r" fontAlgn="b"/>
                      <a:r>
                        <a:rPr lang="en-US" sz="1200" b="0" i="0" u="none" strike="noStrike">
                          <a:solidFill>
                            <a:srgbClr val="000000"/>
                          </a:solidFill>
                          <a:effectLst/>
                          <a:latin typeface="Calibri"/>
                        </a:rPr>
                        <a:t>7</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DISTANCE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Distance from university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7"/>
                  </a:ext>
                </a:extLst>
              </a:tr>
              <a:tr h="192398">
                <a:tc>
                  <a:txBody>
                    <a:bodyPr/>
                    <a:lstStyle/>
                    <a:p>
                      <a:pPr algn="r" fontAlgn="b"/>
                      <a:r>
                        <a:rPr lang="en-US" sz="1200" b="0" i="0" u="none" strike="noStrike" dirty="0">
                          <a:solidFill>
                            <a:srgbClr val="FF0000"/>
                          </a:solidFill>
                          <a:effectLst/>
                          <a:latin typeface="Calibri"/>
                        </a:rPr>
                        <a:t>8</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FF0000"/>
                          </a:solidFill>
                          <a:effectLst/>
                          <a:latin typeface="Times New Roman"/>
                        </a:rPr>
                        <a:t>ENROLL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FF0000"/>
                          </a:solidFill>
                          <a:effectLst/>
                          <a:latin typeface="Times New Roman"/>
                        </a:rPr>
                        <a:t>Target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FF0000"/>
                          </a:solidFill>
                          <a:effectLst/>
                          <a:latin typeface="Times New Roman"/>
                        </a:rPr>
                        <a:t>Binary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dirty="0">
                          <a:solidFill>
                            <a:srgbClr val="FF0000"/>
                          </a:solidFill>
                          <a:effectLst/>
                          <a:latin typeface="Times New Roman"/>
                        </a:rPr>
                        <a:t>1=Enrolled F2004, 0=Not enrolled F2004</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8"/>
                  </a:ext>
                </a:extLst>
              </a:tr>
              <a:tr h="192398">
                <a:tc>
                  <a:txBody>
                    <a:bodyPr/>
                    <a:lstStyle/>
                    <a:p>
                      <a:pPr algn="r" fontAlgn="b"/>
                      <a:r>
                        <a:rPr lang="en-US" sz="1200" b="0" i="0" u="none" strike="noStrike">
                          <a:solidFill>
                            <a:srgbClr val="000000"/>
                          </a:solidFill>
                          <a:effectLst/>
                          <a:latin typeface="Calibri"/>
                        </a:rPr>
                        <a:t>9</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ETHNICITY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dirty="0">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dirty="0">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dirty="0">
                          <a:solidFill>
                            <a:srgbClr val="000000"/>
                          </a:solidFill>
                          <a:effectLst/>
                          <a:latin typeface="Times New Roman"/>
                        </a:rPr>
                        <a:t>Ethnicity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9"/>
                  </a:ext>
                </a:extLst>
              </a:tr>
              <a:tr h="192398">
                <a:tc>
                  <a:txBody>
                    <a:bodyPr/>
                    <a:lstStyle/>
                    <a:p>
                      <a:pPr algn="r" fontAlgn="b"/>
                      <a:r>
                        <a:rPr lang="en-US" sz="1200" b="0" i="0" u="none" strike="noStrike">
                          <a:solidFill>
                            <a:srgbClr val="000000"/>
                          </a:solidFill>
                          <a:effectLst/>
                          <a:latin typeface="Calibri"/>
                        </a:rPr>
                        <a:t>10</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HSCRAT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5-year high school enrollment rate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0"/>
                  </a:ext>
                </a:extLst>
              </a:tr>
              <a:tr h="192398">
                <a:tc>
                  <a:txBody>
                    <a:bodyPr/>
                    <a:lstStyle/>
                    <a:p>
                      <a:pPr algn="r" fontAlgn="b"/>
                      <a:r>
                        <a:rPr lang="en-US" sz="1200" b="0" i="0" u="none" strike="noStrike">
                          <a:solidFill>
                            <a:srgbClr val="000000"/>
                          </a:solidFill>
                          <a:effectLst/>
                          <a:latin typeface="Calibri"/>
                        </a:rPr>
                        <a:t>11</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INIT_SPAN</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Time from first contact to enrollment date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1"/>
                  </a:ext>
                </a:extLst>
              </a:tr>
              <a:tr h="192398">
                <a:tc>
                  <a:txBody>
                    <a:bodyPr/>
                    <a:lstStyle/>
                    <a:p>
                      <a:pPr algn="r" fontAlgn="b"/>
                      <a:r>
                        <a:rPr lang="en-US" sz="1200" b="0" i="0" u="none" strike="noStrike">
                          <a:solidFill>
                            <a:srgbClr val="000000"/>
                          </a:solidFill>
                          <a:effectLst/>
                          <a:latin typeface="Calibri"/>
                        </a:rPr>
                        <a:t>12</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INSTATE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1=In state, 0=Out of state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2"/>
                  </a:ext>
                </a:extLst>
              </a:tr>
              <a:tr h="192398">
                <a:tc>
                  <a:txBody>
                    <a:bodyPr/>
                    <a:lstStyle/>
                    <a:p>
                      <a:pPr algn="r" fontAlgn="b"/>
                      <a:r>
                        <a:rPr lang="en-US" sz="1200" b="0" i="0" u="none" strike="noStrike">
                          <a:solidFill>
                            <a:srgbClr val="000000"/>
                          </a:solidFill>
                          <a:effectLst/>
                          <a:latin typeface="Calibri"/>
                        </a:rPr>
                        <a:t>13</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INT1RAT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5-year primary interest code rate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3"/>
                  </a:ext>
                </a:extLst>
              </a:tr>
              <a:tr h="192398">
                <a:tc>
                  <a:txBody>
                    <a:bodyPr/>
                    <a:lstStyle/>
                    <a:p>
                      <a:pPr algn="r" fontAlgn="b"/>
                      <a:r>
                        <a:rPr lang="en-US" sz="1200" b="0" i="0" u="none" strike="noStrike">
                          <a:solidFill>
                            <a:srgbClr val="000000"/>
                          </a:solidFill>
                          <a:effectLst/>
                          <a:latin typeface="Calibri"/>
                        </a:rPr>
                        <a:t>14</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INT2RAT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5-year secondary interest code rate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4"/>
                  </a:ext>
                </a:extLst>
              </a:tr>
              <a:tr h="192398">
                <a:tc>
                  <a:txBody>
                    <a:bodyPr/>
                    <a:lstStyle/>
                    <a:p>
                      <a:pPr algn="r" fontAlgn="b"/>
                      <a:r>
                        <a:rPr lang="en-US" sz="1200" b="0" i="0" u="none" strike="noStrike">
                          <a:solidFill>
                            <a:srgbClr val="000000"/>
                          </a:solidFill>
                          <a:effectLst/>
                          <a:latin typeface="Calibri"/>
                        </a:rPr>
                        <a:t>15</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INTEREST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Number of indicated extracurricular interests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5"/>
                  </a:ext>
                </a:extLst>
              </a:tr>
              <a:tr h="192398">
                <a:tc>
                  <a:txBody>
                    <a:bodyPr/>
                    <a:lstStyle/>
                    <a:p>
                      <a:pPr algn="r" fontAlgn="b"/>
                      <a:r>
                        <a:rPr lang="en-US" sz="1200" b="0" i="0" u="none" strike="noStrike">
                          <a:solidFill>
                            <a:srgbClr val="000000"/>
                          </a:solidFill>
                          <a:effectLst/>
                          <a:latin typeface="Calibri"/>
                        </a:rPr>
                        <a:t>16</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IRSCHOOL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High school code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6"/>
                  </a:ext>
                </a:extLst>
              </a:tr>
              <a:tr h="192398">
                <a:tc>
                  <a:txBody>
                    <a:bodyPr/>
                    <a:lstStyle/>
                    <a:p>
                      <a:pPr algn="r" fontAlgn="b"/>
                      <a:r>
                        <a:rPr lang="en-US" sz="1200" b="0" i="0" u="none" strike="noStrike">
                          <a:solidFill>
                            <a:srgbClr val="000000"/>
                          </a:solidFill>
                          <a:effectLst/>
                          <a:latin typeface="Calibri"/>
                        </a:rPr>
                        <a:t>17</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LEVEL_YEAR</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Unary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Student academic level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7"/>
                  </a:ext>
                </a:extLst>
              </a:tr>
              <a:tr h="192398">
                <a:tc>
                  <a:txBody>
                    <a:bodyPr/>
                    <a:lstStyle/>
                    <a:p>
                      <a:pPr algn="r" fontAlgn="b"/>
                      <a:r>
                        <a:rPr lang="en-US" sz="1200" b="0" i="0" u="none" strike="noStrike">
                          <a:solidFill>
                            <a:srgbClr val="000000"/>
                          </a:solidFill>
                          <a:effectLst/>
                          <a:latin typeface="Calibri"/>
                        </a:rPr>
                        <a:t>18</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MAILQ</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Mail qualifying score (1=very interested)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8"/>
                  </a:ext>
                </a:extLst>
              </a:tr>
              <a:tr h="192398">
                <a:tc>
                  <a:txBody>
                    <a:bodyPr/>
                    <a:lstStyle/>
                    <a:p>
                      <a:pPr algn="r" fontAlgn="b"/>
                      <a:r>
                        <a:rPr lang="en-US" sz="1200" b="0" i="0" u="none" strike="noStrike">
                          <a:solidFill>
                            <a:srgbClr val="000000"/>
                          </a:solidFill>
                          <a:effectLst/>
                          <a:latin typeface="Calibri"/>
                        </a:rPr>
                        <a:t>19</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PREMIERE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1=Attended campus recruitment event, 0=Did not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9"/>
                  </a:ext>
                </a:extLst>
              </a:tr>
              <a:tr h="192398">
                <a:tc>
                  <a:txBody>
                    <a:bodyPr/>
                    <a:lstStyle/>
                    <a:p>
                      <a:pPr algn="r" fontAlgn="b"/>
                      <a:r>
                        <a:rPr lang="en-US" sz="1200" b="0" i="0" u="none" strike="noStrike">
                          <a:solidFill>
                            <a:srgbClr val="000000"/>
                          </a:solidFill>
                          <a:effectLst/>
                          <a:latin typeface="Calibri"/>
                        </a:rPr>
                        <a:t>20</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REFERRAL_CNTCTS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Referral contact count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0"/>
                  </a:ext>
                </a:extLst>
              </a:tr>
              <a:tr h="192398">
                <a:tc>
                  <a:txBody>
                    <a:bodyPr/>
                    <a:lstStyle/>
                    <a:p>
                      <a:pPr algn="r" fontAlgn="b"/>
                      <a:r>
                        <a:rPr lang="en-US" sz="1200" b="0" i="0" u="none" strike="noStrike">
                          <a:solidFill>
                            <a:srgbClr val="000000"/>
                          </a:solidFill>
                          <a:effectLst/>
                          <a:latin typeface="Calibri"/>
                        </a:rPr>
                        <a:t>21</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SATSCORE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SAT (original) score</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1"/>
                  </a:ext>
                </a:extLst>
              </a:tr>
              <a:tr h="192398">
                <a:tc>
                  <a:txBody>
                    <a:bodyPr/>
                    <a:lstStyle/>
                    <a:p>
                      <a:pPr algn="r" fontAlgn="b"/>
                      <a:r>
                        <a:rPr lang="en-US" sz="1200" b="0" i="0" u="none" strike="noStrike">
                          <a:solidFill>
                            <a:srgbClr val="000000"/>
                          </a:solidFill>
                          <a:effectLst/>
                          <a:latin typeface="Calibri"/>
                        </a:rPr>
                        <a:t>22</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SELF_INIT_CNTCTS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Self initiated contact count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2"/>
                  </a:ext>
                </a:extLst>
              </a:tr>
              <a:tr h="192398">
                <a:tc>
                  <a:txBody>
                    <a:bodyPr/>
                    <a:lstStyle/>
                    <a:p>
                      <a:pPr algn="r" fontAlgn="b"/>
                      <a:r>
                        <a:rPr lang="en-US" sz="1200" b="0" i="0" u="none" strike="noStrike">
                          <a:solidFill>
                            <a:srgbClr val="000000"/>
                          </a:solidFill>
                          <a:effectLst/>
                          <a:latin typeface="Calibri"/>
                        </a:rPr>
                        <a:t>23</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SEX</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Sex</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3"/>
                  </a:ext>
                </a:extLst>
              </a:tr>
              <a:tr h="192398">
                <a:tc>
                  <a:txBody>
                    <a:bodyPr/>
                    <a:lstStyle/>
                    <a:p>
                      <a:pPr algn="r" fontAlgn="b"/>
                      <a:r>
                        <a:rPr lang="en-US" sz="1200" b="0" i="0" u="none" strike="noStrike">
                          <a:solidFill>
                            <a:srgbClr val="000000"/>
                          </a:solidFill>
                          <a:effectLst/>
                          <a:latin typeface="Calibri"/>
                        </a:rPr>
                        <a:t>24</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SOLICITED_CNTCTS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Solicited contact count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4"/>
                  </a:ext>
                </a:extLst>
              </a:tr>
              <a:tr h="192398">
                <a:tc>
                  <a:txBody>
                    <a:bodyPr/>
                    <a:lstStyle/>
                    <a:p>
                      <a:pPr algn="r" fontAlgn="b"/>
                      <a:r>
                        <a:rPr lang="en-US" sz="1200" b="0" i="0" u="none" strike="noStrike">
                          <a:solidFill>
                            <a:srgbClr val="000000"/>
                          </a:solidFill>
                          <a:effectLst/>
                          <a:latin typeface="Calibri"/>
                        </a:rPr>
                        <a:t>25</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STUEMAIL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Binary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1=Have e-mail address, 0=Do not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5"/>
                  </a:ext>
                </a:extLst>
              </a:tr>
              <a:tr h="192398">
                <a:tc>
                  <a:txBody>
                    <a:bodyPr/>
                    <a:lstStyle/>
                    <a:p>
                      <a:pPr algn="r" fontAlgn="b"/>
                      <a:r>
                        <a:rPr lang="en-US" sz="1200" b="0" i="0" u="none" strike="noStrike">
                          <a:solidFill>
                            <a:srgbClr val="000000"/>
                          </a:solidFill>
                          <a:effectLst/>
                          <a:latin typeface="Calibri"/>
                        </a:rPr>
                        <a:t>26</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TELECQ</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Telecounciling qualifying score (1=very interested)</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6"/>
                  </a:ext>
                </a:extLst>
              </a:tr>
              <a:tr h="192398">
                <a:tc>
                  <a:txBody>
                    <a:bodyPr/>
                    <a:lstStyle/>
                    <a:p>
                      <a:pPr algn="r" fontAlgn="b"/>
                      <a:r>
                        <a:rPr lang="en-US" sz="1200" b="0" i="0" u="none" strike="noStrike">
                          <a:solidFill>
                            <a:srgbClr val="000000"/>
                          </a:solidFill>
                          <a:effectLst/>
                          <a:latin typeface="Calibri"/>
                        </a:rPr>
                        <a:t>27</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TERRITORY</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Recruitment area</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7"/>
                  </a:ext>
                </a:extLst>
              </a:tr>
              <a:tr h="192398">
                <a:tc>
                  <a:txBody>
                    <a:bodyPr/>
                    <a:lstStyle/>
                    <a:p>
                      <a:pPr algn="r" fontAlgn="b"/>
                      <a:r>
                        <a:rPr lang="en-US" sz="1200" b="0" i="0" u="none" strike="noStrike">
                          <a:solidFill>
                            <a:srgbClr val="000000"/>
                          </a:solidFill>
                          <a:effectLst/>
                          <a:latin typeface="Calibri"/>
                        </a:rPr>
                        <a:t>28</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TOTAL_CONTACTS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Total contact count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8"/>
                  </a:ext>
                </a:extLst>
              </a:tr>
              <a:tr h="192398">
                <a:tc>
                  <a:txBody>
                    <a:bodyPr/>
                    <a:lstStyle/>
                    <a:p>
                      <a:pPr algn="r" fontAlgn="b"/>
                      <a:r>
                        <a:rPr lang="en-US" sz="1200" b="0" i="0" u="none" strike="noStrike">
                          <a:solidFill>
                            <a:srgbClr val="000000"/>
                          </a:solidFill>
                          <a:effectLst/>
                          <a:latin typeface="Calibri"/>
                        </a:rPr>
                        <a:t>29</a:t>
                      </a:r>
                    </a:p>
                  </a:txBody>
                  <a:tcPr marL="9499" marR="9499" marT="94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TRAVEL_INIT_CNTCTS</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Ordinal</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dirty="0">
                          <a:solidFill>
                            <a:srgbClr val="000000"/>
                          </a:solidFill>
                          <a:effectLst/>
                          <a:latin typeface="Times New Roman"/>
                        </a:rPr>
                        <a:t>Travel initiated contact count</a:t>
                      </a:r>
                    </a:p>
                  </a:txBody>
                  <a:tcPr marL="9499" marR="9499" marT="94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9"/>
                  </a:ext>
                </a:extLst>
              </a:tr>
            </a:tbl>
          </a:graphicData>
        </a:graphic>
      </p:graphicFrame>
      <p:sp>
        <p:nvSpPr>
          <p:cNvPr id="38079" name="Title 1"/>
          <p:cNvSpPr>
            <a:spLocks noGrp="1"/>
          </p:cNvSpPr>
          <p:nvPr>
            <p:ph type="title"/>
          </p:nvPr>
        </p:nvSpPr>
        <p:spPr>
          <a:xfrm>
            <a:off x="457200" y="0"/>
            <a:ext cx="8229600" cy="692150"/>
          </a:xfrm>
        </p:spPr>
        <p:txBody>
          <a:bodyPr/>
          <a:lstStyle/>
          <a:p>
            <a:r>
              <a:rPr lang="en-US" altLang="en-US" sz="4000">
                <a:latin typeface="Calibri" charset="0"/>
                <a:ea typeface="標楷體" charset="-120"/>
              </a:rPr>
              <a:t>資料欄位說明</a:t>
            </a:r>
            <a:r>
              <a:rPr lang="en-US" altLang="zh-TW" sz="4000">
                <a:latin typeface="Calibri" charset="0"/>
                <a:ea typeface="標楷體" charset="-120"/>
              </a:rPr>
              <a:t> </a:t>
            </a:r>
            <a:r>
              <a:rPr lang="en-US" altLang="zh-TW" sz="2800">
                <a:latin typeface="Calibri" charset="0"/>
                <a:ea typeface="標楷體" charset="-120"/>
              </a:rPr>
              <a:t>(Order by Variable Name)</a:t>
            </a:r>
          </a:p>
        </p:txBody>
      </p:sp>
    </p:spTree>
    <p:extLst>
      <p:ext uri="{BB962C8B-B14F-4D97-AF65-F5344CB8AC3E}">
        <p14:creationId xmlns:p14="http://schemas.microsoft.com/office/powerpoint/2010/main" val="2837562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23850" y="44450"/>
            <a:ext cx="8640763" cy="706438"/>
          </a:xfrm>
        </p:spPr>
        <p:txBody>
          <a:bodyPr/>
          <a:lstStyle/>
          <a:p>
            <a:r>
              <a:rPr lang="en-US" altLang="zh-TW">
                <a:solidFill>
                  <a:srgbClr val="4F81BD"/>
                </a:solidFill>
                <a:latin typeface="Calibri" charset="0"/>
                <a:ea typeface="標楷體" charset="-120"/>
              </a:rPr>
              <a:t>SAS Enterprise Miner 13.1 (SAS EM)</a:t>
            </a:r>
          </a:p>
        </p:txBody>
      </p:sp>
      <p:sp>
        <p:nvSpPr>
          <p:cNvPr id="389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A6F421C-6B23-BB4C-A01C-160FBE597E9F}" type="slidenum">
              <a:rPr lang="zh-TW" altLang="en-US" sz="1200">
                <a:solidFill>
                  <a:srgbClr val="898989"/>
                </a:solidFill>
              </a:rPr>
              <a:pPr eaLnBrk="1" hangingPunct="1">
                <a:spcBef>
                  <a:spcPct val="0"/>
                </a:spcBef>
                <a:buFontTx/>
                <a:buNone/>
              </a:pPr>
              <a:t>35</a:t>
            </a:fld>
            <a:endParaRPr lang="zh-TW" altLang="en-US" sz="1200">
              <a:solidFill>
                <a:srgbClr val="898989"/>
              </a:solidFill>
            </a:endParaRP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79513"/>
            <a:ext cx="9123363" cy="5129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47625" y="4784725"/>
            <a:ext cx="1608138" cy="157163"/>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734165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zh-TW">
                <a:latin typeface="Calibri" charset="0"/>
                <a:ea typeface="標楷體" charset="-120"/>
              </a:rPr>
              <a:t>SAS EM </a:t>
            </a:r>
            <a:r>
              <a:rPr lang="zh-TW" altLang="en-US">
                <a:latin typeface="Calibri" charset="0"/>
                <a:ea typeface="標楷體" charset="-120"/>
              </a:rPr>
              <a:t>資料匯入</a:t>
            </a:r>
            <a:r>
              <a:rPr lang="en-US" altLang="zh-TW">
                <a:latin typeface="Calibri" charset="0"/>
                <a:ea typeface="標楷體" charset="-120"/>
              </a:rPr>
              <a:t>4</a:t>
            </a:r>
            <a:r>
              <a:rPr lang="zh-TW" altLang="en-US">
                <a:latin typeface="Calibri" charset="0"/>
                <a:ea typeface="標楷體" charset="-120"/>
              </a:rPr>
              <a:t>步驟</a:t>
            </a:r>
            <a:endParaRPr lang="en-US" altLang="zh-TW">
              <a:latin typeface="Calibri" charset="0"/>
              <a:ea typeface="標楷體" charset="-120"/>
            </a:endParaRPr>
          </a:p>
        </p:txBody>
      </p:sp>
      <p:sp>
        <p:nvSpPr>
          <p:cNvPr id="39939" name="Content Placeholder 2"/>
          <p:cNvSpPr>
            <a:spLocks noGrp="1"/>
          </p:cNvSpPr>
          <p:nvPr>
            <p:ph idx="1"/>
          </p:nvPr>
        </p:nvSpPr>
        <p:spPr/>
        <p:txBody>
          <a:bodyPr/>
          <a:lstStyle/>
          <a:p>
            <a:r>
              <a:rPr lang="en-US" altLang="zh-TW">
                <a:latin typeface="Calibri" charset="0"/>
                <a:ea typeface="標楷體" charset="-120"/>
              </a:rPr>
              <a:t>Step 1. </a:t>
            </a:r>
            <a:r>
              <a:rPr lang="zh-TW" altLang="en-US">
                <a:latin typeface="Calibri" charset="0"/>
                <a:ea typeface="標楷體" charset="-120"/>
              </a:rPr>
              <a:t>新增專案</a:t>
            </a:r>
            <a:r>
              <a:rPr lang="en-US" altLang="zh-TW">
                <a:latin typeface="Calibri" charset="0"/>
                <a:ea typeface="標楷體" charset="-120"/>
              </a:rPr>
              <a:t> (New Project)</a:t>
            </a:r>
          </a:p>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(New / Library)</a:t>
            </a:r>
          </a:p>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(Create Data Source)</a:t>
            </a:r>
          </a:p>
          <a:p>
            <a:r>
              <a:rPr lang="en-US" altLang="zh-TW">
                <a:latin typeface="Calibri" charset="0"/>
                <a:ea typeface="標楷體" charset="-120"/>
              </a:rPr>
              <a:t>Step 4. </a:t>
            </a:r>
            <a:r>
              <a:rPr lang="zh-TW" altLang="en-US">
                <a:latin typeface="Calibri" charset="0"/>
                <a:ea typeface="標楷體" charset="-120"/>
              </a:rPr>
              <a:t>建立流程圖</a:t>
            </a:r>
            <a:r>
              <a:rPr lang="en-US" altLang="zh-TW">
                <a:latin typeface="Calibri" charset="0"/>
                <a:ea typeface="標楷體" charset="-120"/>
              </a:rPr>
              <a:t> (Create Diagram)</a:t>
            </a:r>
            <a:r>
              <a:rPr lang="en-US" altLang="ja-JP">
                <a:latin typeface="Calibri" charset="0"/>
                <a:ea typeface="標楷體" charset="-120"/>
              </a:rPr>
              <a:t>  </a:t>
            </a:r>
            <a:endParaRPr lang="en-US" altLang="zh-TW">
              <a:latin typeface="Calibri" charset="0"/>
              <a:ea typeface="標楷體" charset="-120"/>
            </a:endParaRPr>
          </a:p>
          <a:p>
            <a:endParaRPr lang="en-US" altLang="zh-TW">
              <a:latin typeface="Calibri" charset="0"/>
              <a:ea typeface="標楷體" charset="-120"/>
            </a:endParaRPr>
          </a:p>
        </p:txBody>
      </p:sp>
      <p:sp>
        <p:nvSpPr>
          <p:cNvPr id="399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1212652-7FCE-E246-950C-FF2E2CA2C587}" type="slidenum">
              <a:rPr lang="zh-TW" altLang="en-US" sz="1200">
                <a:solidFill>
                  <a:srgbClr val="898989"/>
                </a:solidFill>
                <a:ea typeface="MS PGothic" charset="-128"/>
              </a:rPr>
              <a:pPr eaLnBrk="1" hangingPunct="1">
                <a:spcBef>
                  <a:spcPct val="0"/>
                </a:spcBef>
                <a:buFontTx/>
                <a:buNone/>
              </a:pPr>
              <a:t>36</a:t>
            </a:fld>
            <a:endParaRPr lang="zh-TW" altLang="en-US" sz="1200">
              <a:solidFill>
                <a:srgbClr val="898989"/>
              </a:solidFill>
              <a:ea typeface="MS PGothic" charset="-128"/>
            </a:endParaRPr>
          </a:p>
        </p:txBody>
      </p:sp>
    </p:spTree>
    <p:extLst>
      <p:ext uri="{BB962C8B-B14F-4D97-AF65-F5344CB8AC3E}">
        <p14:creationId xmlns:p14="http://schemas.microsoft.com/office/powerpoint/2010/main" val="2181335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44450"/>
            <a:ext cx="8229600" cy="647700"/>
          </a:xfrm>
        </p:spPr>
        <p:txBody>
          <a:bodyPr/>
          <a:lstStyle/>
          <a:p>
            <a:r>
              <a:rPr lang="en-US" altLang="zh-TW">
                <a:latin typeface="Calibri" charset="0"/>
                <a:ea typeface="標楷體" charset="-120"/>
              </a:rPr>
              <a:t>Step 1. </a:t>
            </a:r>
            <a:r>
              <a:rPr lang="zh-TW" altLang="en-US">
                <a:latin typeface="Calibri" charset="0"/>
                <a:ea typeface="標楷體" charset="-120"/>
              </a:rPr>
              <a:t>新增專案</a:t>
            </a:r>
            <a:r>
              <a:rPr lang="en-US" altLang="zh-TW">
                <a:latin typeface="Calibri" charset="0"/>
                <a:ea typeface="標楷體" charset="-120"/>
              </a:rPr>
              <a:t> (New Project)</a:t>
            </a:r>
          </a:p>
        </p:txBody>
      </p:sp>
      <p:sp>
        <p:nvSpPr>
          <p:cNvPr id="409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D01EE51-6C6A-0749-A688-DBCBE029A65A}" type="slidenum">
              <a:rPr lang="zh-TW" altLang="en-US" sz="1200">
                <a:solidFill>
                  <a:srgbClr val="898989"/>
                </a:solidFill>
                <a:ea typeface="MS PGothic" charset="-128"/>
              </a:rPr>
              <a:pPr eaLnBrk="1" hangingPunct="1">
                <a:spcBef>
                  <a:spcPct val="0"/>
                </a:spcBef>
                <a:buFontTx/>
                <a:buNone/>
              </a:pPr>
              <a:t>37</a:t>
            </a:fld>
            <a:endParaRPr lang="zh-TW" altLang="en-US" sz="1200">
              <a:solidFill>
                <a:srgbClr val="898989"/>
              </a:solidFill>
              <a:ea typeface="MS PGothic" charset="-128"/>
            </a:endParaRPr>
          </a:p>
        </p:txBody>
      </p:sp>
      <p:pic>
        <p:nvPicPr>
          <p:cNvPr id="40964" name="Picture 1" descr="Fullscreen_2014_3_26_上午07_5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900113" y="2133600"/>
            <a:ext cx="1079500"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166708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Fullscreen_2014_4_9_上午06_0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5171A4B-F922-AC49-9DAD-F6F81EA33235}" type="slidenum">
              <a:rPr lang="zh-TW" altLang="en-US" sz="1200">
                <a:solidFill>
                  <a:srgbClr val="898989"/>
                </a:solidFill>
                <a:ea typeface="MS PGothic" charset="-128"/>
              </a:rPr>
              <a:pPr eaLnBrk="1" hangingPunct="1">
                <a:spcBef>
                  <a:spcPct val="0"/>
                </a:spcBef>
                <a:buFontTx/>
                <a:buNone/>
              </a:pPr>
              <a:t>38</a:t>
            </a:fld>
            <a:endParaRPr lang="zh-TW" altLang="en-US" sz="1200">
              <a:solidFill>
                <a:srgbClr val="898989"/>
              </a:solidFill>
              <a:ea typeface="MS PGothic" charset="-128"/>
            </a:endParaRPr>
          </a:p>
        </p:txBody>
      </p:sp>
      <p:sp>
        <p:nvSpPr>
          <p:cNvPr id="41988" name="Title 1"/>
          <p:cNvSpPr>
            <a:spLocks noGrp="1"/>
          </p:cNvSpPr>
          <p:nvPr>
            <p:ph type="title"/>
          </p:nvPr>
        </p:nvSpPr>
        <p:spPr>
          <a:xfrm>
            <a:off x="457200" y="44450"/>
            <a:ext cx="8229600" cy="647700"/>
          </a:xfrm>
        </p:spPr>
        <p:txBody>
          <a:bodyPr/>
          <a:lstStyle/>
          <a:p>
            <a:r>
              <a:rPr lang="en-US" altLang="zh-TW">
                <a:latin typeface="Calibri" charset="0"/>
                <a:ea typeface="標楷體" charset="-120"/>
              </a:rPr>
              <a:t>Step 1. </a:t>
            </a:r>
            <a:r>
              <a:rPr lang="zh-TW" altLang="en-US">
                <a:latin typeface="Calibri" charset="0"/>
                <a:ea typeface="標楷體" charset="-120"/>
              </a:rPr>
              <a:t>新增專案</a:t>
            </a:r>
            <a:r>
              <a:rPr lang="en-US" altLang="zh-TW">
                <a:latin typeface="Calibri" charset="0"/>
                <a:ea typeface="標楷體" charset="-120"/>
              </a:rPr>
              <a:t> (New Project)</a:t>
            </a:r>
          </a:p>
        </p:txBody>
      </p:sp>
      <p:sp>
        <p:nvSpPr>
          <p:cNvPr id="5" name="Rounded Rectangle 4"/>
          <p:cNvSpPr/>
          <p:nvPr/>
        </p:nvSpPr>
        <p:spPr>
          <a:xfrm>
            <a:off x="4211638" y="4365625"/>
            <a:ext cx="865187"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5867400" y="4005263"/>
            <a:ext cx="649288"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3563938" y="3500438"/>
            <a:ext cx="1223962" cy="3603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3563938" y="3860800"/>
            <a:ext cx="1223962" cy="4318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879502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Fullscreen_2014_4_9_上午06_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36F3B98-6EEB-254F-AC4E-571D340399A6}" type="slidenum">
              <a:rPr lang="zh-TW" altLang="en-US" sz="1200">
                <a:solidFill>
                  <a:srgbClr val="898989"/>
                </a:solidFill>
                <a:ea typeface="MS PGothic" charset="-128"/>
              </a:rPr>
              <a:pPr eaLnBrk="1" hangingPunct="1">
                <a:spcBef>
                  <a:spcPct val="0"/>
                </a:spcBef>
                <a:buFontTx/>
                <a:buNone/>
              </a:pPr>
              <a:t>39</a:t>
            </a:fld>
            <a:endParaRPr lang="zh-TW" altLang="en-US" sz="1200">
              <a:solidFill>
                <a:srgbClr val="898989"/>
              </a:solidFill>
              <a:ea typeface="MS PGothic" charset="-128"/>
            </a:endParaRPr>
          </a:p>
        </p:txBody>
      </p:sp>
      <p:sp>
        <p:nvSpPr>
          <p:cNvPr id="43012" name="Title 1"/>
          <p:cNvSpPr>
            <a:spLocks noGrp="1"/>
          </p:cNvSpPr>
          <p:nvPr>
            <p:ph type="title"/>
          </p:nvPr>
        </p:nvSpPr>
        <p:spPr>
          <a:xfrm>
            <a:off x="457200" y="44450"/>
            <a:ext cx="8229600" cy="647700"/>
          </a:xfrm>
        </p:spPr>
        <p:txBody>
          <a:bodyPr/>
          <a:lstStyle/>
          <a:p>
            <a:r>
              <a:rPr lang="en-US" altLang="zh-TW">
                <a:latin typeface="Calibri" charset="0"/>
                <a:ea typeface="標楷體" charset="-120"/>
              </a:rPr>
              <a:t>Step 1. </a:t>
            </a:r>
            <a:r>
              <a:rPr lang="zh-TW" altLang="en-US">
                <a:latin typeface="Calibri" charset="0"/>
                <a:ea typeface="標楷體" charset="-120"/>
              </a:rPr>
              <a:t>新增專案</a:t>
            </a:r>
            <a:r>
              <a:rPr lang="en-US" altLang="zh-TW">
                <a:latin typeface="Calibri" charset="0"/>
                <a:ea typeface="標楷體" charset="-120"/>
              </a:rPr>
              <a:t> (New Project)</a:t>
            </a:r>
          </a:p>
        </p:txBody>
      </p:sp>
      <p:sp>
        <p:nvSpPr>
          <p:cNvPr id="5" name="Rounded Rectangle 4"/>
          <p:cNvSpPr/>
          <p:nvPr/>
        </p:nvSpPr>
        <p:spPr>
          <a:xfrm>
            <a:off x="4427538" y="4437063"/>
            <a:ext cx="649287"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31737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9EA8F12-8086-A14C-AECA-563D7A9AD793}" type="slidenum">
              <a:rPr lang="zh-TW" altLang="en-US" sz="1200">
                <a:solidFill>
                  <a:srgbClr val="898989"/>
                </a:solidFill>
                <a:ea typeface="MS PGothic" charset="-128"/>
              </a:rPr>
              <a:pPr eaLnBrk="1" hangingPunct="1">
                <a:spcBef>
                  <a:spcPct val="0"/>
                </a:spcBef>
                <a:buFontTx/>
                <a:buNone/>
              </a:pPr>
              <a:t>4</a:t>
            </a:fld>
            <a:endParaRPr lang="zh-TW" altLang="en-US" sz="1200">
              <a:solidFill>
                <a:srgbClr val="898989"/>
              </a:solidFill>
              <a:ea typeface="MS PGothic" charset="-128"/>
            </a:endParaRPr>
          </a:p>
        </p:txBody>
      </p:sp>
      <p:sp>
        <p:nvSpPr>
          <p:cNvPr id="12291" name="標題 1"/>
          <p:cNvSpPr txBox="1">
            <a:spLocks/>
          </p:cNvSpPr>
          <p:nvPr/>
        </p:nvSpPr>
        <p:spPr bwMode="auto">
          <a:xfrm>
            <a:off x="611188" y="17463"/>
            <a:ext cx="81375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 typeface="Arial" charset="0"/>
              <a:buNone/>
            </a:pPr>
            <a:r>
              <a:rPr lang="en-US" altLang="en-US" sz="2400" b="1">
                <a:solidFill>
                  <a:srgbClr val="FF0000"/>
                </a:solidFill>
                <a:ea typeface="標楷體" charset="-120"/>
              </a:rPr>
              <a:t>個案分析與實作三</a:t>
            </a:r>
            <a:r>
              <a:rPr lang="en-US" altLang="zh-TW" sz="2400" b="1">
                <a:solidFill>
                  <a:srgbClr val="FF0000"/>
                </a:solidFill>
                <a:ea typeface="標楷體" charset="-120"/>
              </a:rPr>
              <a:t> (SAS EM </a:t>
            </a:r>
            <a:r>
              <a:rPr lang="en-US" altLang="en-US" sz="2400" b="1">
                <a:solidFill>
                  <a:srgbClr val="FF0000"/>
                </a:solidFill>
                <a:ea typeface="標楷體" charset="-120"/>
              </a:rPr>
              <a:t>決策樹、模型評估</a:t>
            </a:r>
            <a:r>
              <a:rPr lang="en-US" altLang="zh-TW" sz="2400" b="1">
                <a:solidFill>
                  <a:srgbClr val="FF0000"/>
                </a:solidFill>
                <a:ea typeface="標楷體" charset="-120"/>
              </a:rPr>
              <a:t>)</a:t>
            </a:r>
            <a:r>
              <a:rPr lang="en-US" altLang="en-US" sz="2400" b="1">
                <a:solidFill>
                  <a:srgbClr val="FF0000"/>
                </a:solidFill>
                <a:ea typeface="標楷體" charset="-120"/>
              </a:rPr>
              <a:t>：</a:t>
            </a:r>
            <a:br>
              <a:rPr lang="en-US" altLang="zh-TW" sz="2400" b="1">
                <a:solidFill>
                  <a:srgbClr val="FF0000"/>
                </a:solidFill>
                <a:ea typeface="標楷體" charset="-120"/>
              </a:rPr>
            </a:br>
            <a:r>
              <a:rPr lang="en-US" altLang="zh-TW" sz="2400" b="1">
                <a:solidFill>
                  <a:srgbClr val="FF0000"/>
                </a:solidFill>
                <a:ea typeface="標楷體" charset="-120"/>
              </a:rPr>
              <a:t>Case Study 3 (Decision Tree, Model Evaluation using SAS EM)</a:t>
            </a:r>
          </a:p>
          <a:p>
            <a:pPr algn="ctr">
              <a:spcBef>
                <a:spcPct val="0"/>
              </a:spcBef>
              <a:buFont typeface="Arial" charset="0"/>
              <a:buNone/>
            </a:pPr>
            <a:r>
              <a:rPr lang="en-US" altLang="zh-TW" sz="2400" b="1">
                <a:solidFill>
                  <a:srgbClr val="FF0000"/>
                </a:solidFill>
                <a:ea typeface="標楷體" charset="-120"/>
              </a:rPr>
              <a:t>Enrollment Management </a:t>
            </a:r>
          </a:p>
        </p:txBody>
      </p:sp>
      <p:pic>
        <p:nvPicPr>
          <p:cNvPr id="1229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44000" cy="525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5"/>
          <p:cNvSpPr/>
          <p:nvPr/>
        </p:nvSpPr>
        <p:spPr>
          <a:xfrm>
            <a:off x="3348038" y="1341438"/>
            <a:ext cx="1079500" cy="5472112"/>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pic>
        <p:nvPicPr>
          <p:cNvPr id="122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88" y="4519613"/>
            <a:ext cx="4486275" cy="22939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522788"/>
            <a:ext cx="3635375" cy="22733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40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Fullscreen_2014_4_9_上午06_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250825" y="44450"/>
            <a:ext cx="8893175" cy="792163"/>
          </a:xfrm>
        </p:spPr>
        <p:txBody>
          <a:bodyPr/>
          <a:lstStyle/>
          <a:p>
            <a:r>
              <a:rPr lang="en-US" altLang="zh-TW">
                <a:latin typeface="Calibri" charset="0"/>
                <a:ea typeface="標楷體" charset="-120"/>
              </a:rPr>
              <a:t>SAS Enterprise Miner (EM_Project3)</a:t>
            </a:r>
          </a:p>
        </p:txBody>
      </p:sp>
      <p:sp>
        <p:nvSpPr>
          <p:cNvPr id="440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2ECF8D5-7770-1849-B91E-E207F719FB52}" type="slidenum">
              <a:rPr lang="zh-TW" altLang="en-US" sz="1200">
                <a:solidFill>
                  <a:srgbClr val="898989"/>
                </a:solidFill>
                <a:ea typeface="MS PGothic" charset="-128"/>
              </a:rPr>
              <a:pPr eaLnBrk="1" hangingPunct="1">
                <a:spcBef>
                  <a:spcPct val="0"/>
                </a:spcBef>
                <a:buFontTx/>
                <a:buNone/>
              </a:pPr>
              <a:t>40</a:t>
            </a:fld>
            <a:endParaRPr lang="zh-TW" altLang="en-US" sz="1200">
              <a:solidFill>
                <a:srgbClr val="898989"/>
              </a:solidFill>
              <a:ea typeface="MS PGothic" charset="-128"/>
            </a:endParaRPr>
          </a:p>
        </p:txBody>
      </p:sp>
      <p:sp>
        <p:nvSpPr>
          <p:cNvPr id="5" name="Rounded Rectangle 4"/>
          <p:cNvSpPr/>
          <p:nvPr/>
        </p:nvSpPr>
        <p:spPr>
          <a:xfrm>
            <a:off x="0" y="1484313"/>
            <a:ext cx="755650"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856902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Fullscreen_2014_4_9_上午06_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457200" y="115888"/>
            <a:ext cx="8229600" cy="649287"/>
          </a:xfrm>
        </p:spPr>
        <p:txBody>
          <a:bodyPr/>
          <a:lstStyle/>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a:t>
            </a:r>
            <a:r>
              <a:rPr lang="en-US" altLang="zh-TW" sz="3600">
                <a:latin typeface="Calibri" charset="0"/>
                <a:ea typeface="標楷體" charset="-120"/>
              </a:rPr>
              <a:t>(New / Library)</a:t>
            </a:r>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D406C0E-1F17-7447-A411-25A16F0D8283}" type="slidenum">
              <a:rPr lang="zh-TW" altLang="en-US" sz="1200">
                <a:solidFill>
                  <a:srgbClr val="898989"/>
                </a:solidFill>
                <a:ea typeface="MS PGothic" charset="-128"/>
              </a:rPr>
              <a:pPr eaLnBrk="1" hangingPunct="1">
                <a:spcBef>
                  <a:spcPct val="0"/>
                </a:spcBef>
                <a:buFontTx/>
                <a:buNone/>
              </a:pPr>
              <a:t>41</a:t>
            </a:fld>
            <a:endParaRPr lang="zh-TW" altLang="en-US" sz="1200">
              <a:solidFill>
                <a:srgbClr val="898989"/>
              </a:solidFill>
              <a:ea typeface="MS PGothic" charset="-128"/>
            </a:endParaRPr>
          </a:p>
        </p:txBody>
      </p:sp>
      <p:sp>
        <p:nvSpPr>
          <p:cNvPr id="6" name="Rounded Rectangle 5"/>
          <p:cNvSpPr/>
          <p:nvPr/>
        </p:nvSpPr>
        <p:spPr>
          <a:xfrm>
            <a:off x="2339975" y="1773238"/>
            <a:ext cx="15843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6350" y="1268413"/>
            <a:ext cx="23336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0" y="1125538"/>
            <a:ext cx="395288" cy="1428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431009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descr="Fullscreen_2014_4_9_上午06_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4AA8CA7-9E05-DC44-8668-9893115353F0}" type="slidenum">
              <a:rPr lang="zh-TW" altLang="en-US" sz="1200">
                <a:solidFill>
                  <a:srgbClr val="898989"/>
                </a:solidFill>
                <a:ea typeface="MS PGothic" charset="-128"/>
              </a:rPr>
              <a:pPr eaLnBrk="1" hangingPunct="1">
                <a:spcBef>
                  <a:spcPct val="0"/>
                </a:spcBef>
                <a:buFontTx/>
                <a:buNone/>
              </a:pPr>
              <a:t>42</a:t>
            </a:fld>
            <a:endParaRPr lang="zh-TW" altLang="en-US" sz="1200">
              <a:solidFill>
                <a:srgbClr val="898989"/>
              </a:solidFill>
              <a:ea typeface="MS PGothic" charset="-128"/>
            </a:endParaRPr>
          </a:p>
        </p:txBody>
      </p:sp>
      <p:sp>
        <p:nvSpPr>
          <p:cNvPr id="46084" name="Title 1"/>
          <p:cNvSpPr>
            <a:spLocks noGrp="1"/>
          </p:cNvSpPr>
          <p:nvPr>
            <p:ph type="title"/>
          </p:nvPr>
        </p:nvSpPr>
        <p:spPr>
          <a:xfrm>
            <a:off x="457200" y="115888"/>
            <a:ext cx="8229600" cy="649287"/>
          </a:xfrm>
        </p:spPr>
        <p:txBody>
          <a:bodyPr/>
          <a:lstStyle/>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a:t>
            </a:r>
            <a:r>
              <a:rPr lang="en-US" altLang="zh-TW" sz="3600">
                <a:latin typeface="Calibri" charset="0"/>
                <a:ea typeface="標楷體" charset="-120"/>
              </a:rPr>
              <a:t>(New / Library)</a:t>
            </a:r>
          </a:p>
        </p:txBody>
      </p:sp>
      <p:sp>
        <p:nvSpPr>
          <p:cNvPr id="5" name="Rounded Rectangle 4"/>
          <p:cNvSpPr/>
          <p:nvPr/>
        </p:nvSpPr>
        <p:spPr>
          <a:xfrm>
            <a:off x="4859338" y="5013325"/>
            <a:ext cx="863600"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79531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Fullscreen_2014_4_9_上午06_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7A68345-82C1-9946-AF51-A2674EC753B8}" type="slidenum">
              <a:rPr lang="zh-TW" altLang="en-US" sz="1200">
                <a:solidFill>
                  <a:srgbClr val="898989"/>
                </a:solidFill>
                <a:ea typeface="MS PGothic" charset="-128"/>
              </a:rPr>
              <a:pPr eaLnBrk="1" hangingPunct="1">
                <a:spcBef>
                  <a:spcPct val="0"/>
                </a:spcBef>
                <a:buFontTx/>
                <a:buNone/>
              </a:pPr>
              <a:t>43</a:t>
            </a:fld>
            <a:endParaRPr lang="zh-TW" altLang="en-US" sz="1200">
              <a:solidFill>
                <a:srgbClr val="898989"/>
              </a:solidFill>
              <a:ea typeface="MS PGothic" charset="-128"/>
            </a:endParaRPr>
          </a:p>
        </p:txBody>
      </p:sp>
      <p:sp>
        <p:nvSpPr>
          <p:cNvPr id="47108" name="Title 1"/>
          <p:cNvSpPr>
            <a:spLocks noGrp="1"/>
          </p:cNvSpPr>
          <p:nvPr>
            <p:ph type="title"/>
          </p:nvPr>
        </p:nvSpPr>
        <p:spPr>
          <a:xfrm>
            <a:off x="457200" y="115888"/>
            <a:ext cx="8229600" cy="649287"/>
          </a:xfrm>
        </p:spPr>
        <p:txBody>
          <a:bodyPr/>
          <a:lstStyle/>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a:t>
            </a:r>
            <a:r>
              <a:rPr lang="en-US" altLang="zh-TW" sz="3600">
                <a:latin typeface="Calibri" charset="0"/>
                <a:ea typeface="標楷體" charset="-120"/>
              </a:rPr>
              <a:t>(New / Library)</a:t>
            </a:r>
          </a:p>
        </p:txBody>
      </p:sp>
      <p:sp>
        <p:nvSpPr>
          <p:cNvPr id="5" name="Rounded Rectangle 4"/>
          <p:cNvSpPr/>
          <p:nvPr/>
        </p:nvSpPr>
        <p:spPr>
          <a:xfrm>
            <a:off x="4859338" y="5014913"/>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6443663" y="3646488"/>
            <a:ext cx="792162"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2338388" y="3644900"/>
            <a:ext cx="1008062"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2266950" y="2781300"/>
            <a:ext cx="10795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955042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Fullscreen_2014_4_9_上午06_1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0BD7876-4801-2748-9F5A-6A600C6D4A35}" type="slidenum">
              <a:rPr lang="zh-TW" altLang="en-US" sz="1200">
                <a:solidFill>
                  <a:srgbClr val="898989"/>
                </a:solidFill>
                <a:ea typeface="MS PGothic" charset="-128"/>
              </a:rPr>
              <a:pPr eaLnBrk="1" hangingPunct="1">
                <a:spcBef>
                  <a:spcPct val="0"/>
                </a:spcBef>
                <a:buFontTx/>
                <a:buNone/>
              </a:pPr>
              <a:t>44</a:t>
            </a:fld>
            <a:endParaRPr lang="zh-TW" altLang="en-US" sz="1200">
              <a:solidFill>
                <a:srgbClr val="898989"/>
              </a:solidFill>
              <a:ea typeface="MS PGothic" charset="-128"/>
            </a:endParaRPr>
          </a:p>
        </p:txBody>
      </p:sp>
      <p:sp>
        <p:nvSpPr>
          <p:cNvPr id="48132" name="Title 1"/>
          <p:cNvSpPr>
            <a:spLocks noGrp="1"/>
          </p:cNvSpPr>
          <p:nvPr>
            <p:ph type="title"/>
          </p:nvPr>
        </p:nvSpPr>
        <p:spPr>
          <a:xfrm>
            <a:off x="457200" y="115888"/>
            <a:ext cx="8229600" cy="649287"/>
          </a:xfrm>
        </p:spPr>
        <p:txBody>
          <a:bodyPr/>
          <a:lstStyle/>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a:t>
            </a:r>
            <a:r>
              <a:rPr lang="en-US" altLang="zh-TW" sz="3600">
                <a:latin typeface="Calibri" charset="0"/>
                <a:ea typeface="標楷體" charset="-120"/>
              </a:rPr>
              <a:t>(New / Library)</a:t>
            </a:r>
          </a:p>
        </p:txBody>
      </p:sp>
      <p:sp>
        <p:nvSpPr>
          <p:cNvPr id="5" name="Rounded Rectangle 4"/>
          <p:cNvSpPr/>
          <p:nvPr/>
        </p:nvSpPr>
        <p:spPr>
          <a:xfrm>
            <a:off x="6515100" y="5013325"/>
            <a:ext cx="7207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3490913" y="5013325"/>
            <a:ext cx="2808287"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576979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Fullscreen_2014_4_9_上午06_1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246EB65-8F50-CC42-897E-3C0DEB18E8D9}" type="slidenum">
              <a:rPr lang="zh-TW" altLang="en-US" sz="1200">
                <a:solidFill>
                  <a:srgbClr val="898989"/>
                </a:solidFill>
                <a:ea typeface="MS PGothic" charset="-128"/>
              </a:rPr>
              <a:pPr eaLnBrk="1" hangingPunct="1">
                <a:spcBef>
                  <a:spcPct val="0"/>
                </a:spcBef>
                <a:buFontTx/>
                <a:buNone/>
              </a:pPr>
              <a:t>45</a:t>
            </a:fld>
            <a:endParaRPr lang="zh-TW" altLang="en-US" sz="1200">
              <a:solidFill>
                <a:srgbClr val="898989"/>
              </a:solidFill>
              <a:ea typeface="MS PGothic" charset="-128"/>
            </a:endParaRPr>
          </a:p>
        </p:txBody>
      </p:sp>
      <p:sp>
        <p:nvSpPr>
          <p:cNvPr id="49156" name="Title 1"/>
          <p:cNvSpPr>
            <a:spLocks noGrp="1"/>
          </p:cNvSpPr>
          <p:nvPr>
            <p:ph type="title"/>
          </p:nvPr>
        </p:nvSpPr>
        <p:spPr>
          <a:xfrm>
            <a:off x="457200" y="115888"/>
            <a:ext cx="8229600" cy="649287"/>
          </a:xfrm>
        </p:spPr>
        <p:txBody>
          <a:bodyPr/>
          <a:lstStyle/>
          <a:p>
            <a:r>
              <a:rPr lang="en-US" altLang="zh-TW">
                <a:latin typeface="Calibri" charset="0"/>
                <a:ea typeface="標楷體" charset="-120"/>
              </a:rPr>
              <a:t>Step 2. </a:t>
            </a:r>
            <a:r>
              <a:rPr lang="zh-TW" altLang="en-US">
                <a:latin typeface="Calibri" charset="0"/>
                <a:ea typeface="標楷體" charset="-120"/>
              </a:rPr>
              <a:t>新增資料館</a:t>
            </a:r>
            <a:r>
              <a:rPr lang="en-US" altLang="zh-TW">
                <a:latin typeface="Calibri" charset="0"/>
                <a:ea typeface="標楷體" charset="-120"/>
              </a:rPr>
              <a:t> </a:t>
            </a:r>
            <a:r>
              <a:rPr lang="en-US" altLang="zh-TW" sz="3600">
                <a:latin typeface="Calibri" charset="0"/>
                <a:ea typeface="標楷體" charset="-120"/>
              </a:rPr>
              <a:t>(New / Library)</a:t>
            </a:r>
          </a:p>
        </p:txBody>
      </p:sp>
      <p:sp>
        <p:nvSpPr>
          <p:cNvPr id="5" name="Rounded Rectangle 4"/>
          <p:cNvSpPr/>
          <p:nvPr/>
        </p:nvSpPr>
        <p:spPr>
          <a:xfrm>
            <a:off x="5076825" y="5013325"/>
            <a:ext cx="647700"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973369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Fullscreen_2014_4_9_上午06_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0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5968C85-4AF7-3C42-BB00-9508DF85A675}" type="slidenum">
              <a:rPr lang="zh-TW" altLang="en-US" sz="1200">
                <a:solidFill>
                  <a:srgbClr val="898989"/>
                </a:solidFill>
                <a:ea typeface="MS PGothic" charset="-128"/>
              </a:rPr>
              <a:pPr eaLnBrk="1" hangingPunct="1">
                <a:spcBef>
                  <a:spcPct val="0"/>
                </a:spcBef>
                <a:buFontTx/>
                <a:buNone/>
              </a:pPr>
              <a:t>46</a:t>
            </a:fld>
            <a:endParaRPr lang="zh-TW" altLang="en-US" sz="1200">
              <a:solidFill>
                <a:srgbClr val="898989"/>
              </a:solidFill>
              <a:ea typeface="MS PGothic" charset="-128"/>
            </a:endParaRPr>
          </a:p>
        </p:txBody>
      </p:sp>
      <p:sp>
        <p:nvSpPr>
          <p:cNvPr id="6" name="Rounded Rectangle 5"/>
          <p:cNvSpPr/>
          <p:nvPr/>
        </p:nvSpPr>
        <p:spPr>
          <a:xfrm>
            <a:off x="0" y="1412875"/>
            <a:ext cx="2195513" cy="1368425"/>
          </a:xfrm>
          <a:prstGeom prst="roundRect">
            <a:avLst>
              <a:gd name="adj" fmla="val 9727"/>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684213" y="1628775"/>
            <a:ext cx="1079500"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760220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Fullscreen_2014_4_9_上午06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8D31D06-DDBB-4442-B38F-894B27979A39}" type="slidenum">
              <a:rPr lang="zh-TW" altLang="en-US" sz="1200">
                <a:solidFill>
                  <a:srgbClr val="898989"/>
                </a:solidFill>
                <a:ea typeface="MS PGothic" charset="-128"/>
              </a:rPr>
              <a:pPr eaLnBrk="1" hangingPunct="1">
                <a:spcBef>
                  <a:spcPct val="0"/>
                </a:spcBef>
                <a:buFontTx/>
                <a:buNone/>
              </a:pPr>
              <a:t>47</a:t>
            </a:fld>
            <a:endParaRPr lang="zh-TW" altLang="en-US" sz="1200">
              <a:solidFill>
                <a:srgbClr val="898989"/>
              </a:solidFill>
              <a:ea typeface="MS PGothic" charset="-128"/>
            </a:endParaRPr>
          </a:p>
        </p:txBody>
      </p:sp>
      <p:sp>
        <p:nvSpPr>
          <p:cNvPr id="51204"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5003800" y="49418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084011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Fullscreen_2014_4_9_上午06_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050C967-9A3E-204A-BD25-EA78A07C5D3D}" type="slidenum">
              <a:rPr lang="zh-TW" altLang="en-US" sz="1200">
                <a:solidFill>
                  <a:srgbClr val="898989"/>
                </a:solidFill>
                <a:ea typeface="MS PGothic" charset="-128"/>
              </a:rPr>
              <a:pPr eaLnBrk="1" hangingPunct="1">
                <a:spcBef>
                  <a:spcPct val="0"/>
                </a:spcBef>
                <a:buFontTx/>
                <a:buNone/>
              </a:pPr>
              <a:t>48</a:t>
            </a:fld>
            <a:endParaRPr lang="zh-TW" altLang="en-US" sz="1200">
              <a:solidFill>
                <a:srgbClr val="898989"/>
              </a:solidFill>
              <a:ea typeface="MS PGothic" charset="-128"/>
            </a:endParaRPr>
          </a:p>
        </p:txBody>
      </p:sp>
      <p:sp>
        <p:nvSpPr>
          <p:cNvPr id="52228"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6516688" y="3716338"/>
            <a:ext cx="719137"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543487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Fullscreen_2014_4_9_上午06_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E58C829-FAD7-6041-8B4B-A421FD61B245}" type="slidenum">
              <a:rPr lang="zh-TW" altLang="en-US" sz="1200">
                <a:solidFill>
                  <a:srgbClr val="898989"/>
                </a:solidFill>
                <a:ea typeface="MS PGothic" charset="-128"/>
              </a:rPr>
              <a:pPr eaLnBrk="1" hangingPunct="1">
                <a:spcBef>
                  <a:spcPct val="0"/>
                </a:spcBef>
                <a:buFontTx/>
                <a:buNone/>
              </a:pPr>
              <a:t>49</a:t>
            </a:fld>
            <a:endParaRPr lang="zh-TW" altLang="en-US" sz="1200">
              <a:solidFill>
                <a:srgbClr val="898989"/>
              </a:solidFill>
              <a:ea typeface="MS PGothic" charset="-128"/>
            </a:endParaRPr>
          </a:p>
        </p:txBody>
      </p:sp>
      <p:sp>
        <p:nvSpPr>
          <p:cNvPr id="53252"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2555875" y="2133600"/>
            <a:ext cx="792163"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3348038" y="2420938"/>
            <a:ext cx="316865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5292725" y="5300663"/>
            <a:ext cx="647700"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363893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5962650"/>
          </a:xfrm>
        </p:spPr>
        <p:txBody>
          <a:bodyPr/>
          <a:lstStyle/>
          <a:p>
            <a:r>
              <a:rPr lang="en-US" altLang="en-US" sz="9600">
                <a:solidFill>
                  <a:schemeClr val="accent1"/>
                </a:solidFill>
                <a:latin typeface="Calibri" charset="0"/>
                <a:ea typeface="標楷體" charset="-120"/>
              </a:rPr>
              <a:t>大學招生入學</a:t>
            </a:r>
            <a:br>
              <a:rPr lang="en-US" altLang="en-US" sz="9600">
                <a:solidFill>
                  <a:schemeClr val="accent1"/>
                </a:solidFill>
                <a:latin typeface="Calibri" charset="0"/>
                <a:ea typeface="標楷體" charset="-120"/>
              </a:rPr>
            </a:br>
            <a:r>
              <a:rPr lang="en-US" altLang="en-US" sz="9600">
                <a:solidFill>
                  <a:schemeClr val="accent1"/>
                </a:solidFill>
                <a:latin typeface="Calibri" charset="0"/>
                <a:ea typeface="標楷體" charset="-120"/>
              </a:rPr>
              <a:t>預測模型</a:t>
            </a:r>
            <a:endParaRPr lang="en-US" altLang="zh-TW" sz="9600">
              <a:solidFill>
                <a:schemeClr val="accent1"/>
              </a:solidFill>
              <a:latin typeface="Calibri" charset="0"/>
              <a:ea typeface="標楷體" charset="-120"/>
            </a:endParaRPr>
          </a:p>
        </p:txBody>
      </p:sp>
      <p:sp>
        <p:nvSpPr>
          <p:cNvPr id="71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515688F-B83A-2840-A2D3-27586B0981EC}" type="slidenum">
              <a:rPr lang="zh-TW" altLang="en-US" sz="1200">
                <a:solidFill>
                  <a:srgbClr val="898989"/>
                </a:solidFill>
                <a:ea typeface="MS PGothic" charset="-128"/>
              </a:rPr>
              <a:pPr eaLnBrk="1" hangingPunct="1">
                <a:spcBef>
                  <a:spcPct val="0"/>
                </a:spcBef>
                <a:buFontTx/>
                <a:buNone/>
              </a:pPr>
              <a:t>5</a:t>
            </a:fld>
            <a:endParaRPr lang="zh-TW" altLang="en-US" sz="1200">
              <a:solidFill>
                <a:srgbClr val="898989"/>
              </a:solidFill>
              <a:ea typeface="MS PGothic" charset="-128"/>
            </a:endParaRPr>
          </a:p>
        </p:txBody>
      </p:sp>
      <p:sp>
        <p:nvSpPr>
          <p:cNvPr id="6" name="Rectangle 5"/>
          <p:cNvSpPr/>
          <p:nvPr/>
        </p:nvSpPr>
        <p:spPr>
          <a:xfrm>
            <a:off x="2871788" y="6581775"/>
            <a:ext cx="3571875" cy="276225"/>
          </a:xfrm>
          <a:prstGeom prst="rect">
            <a:avLst/>
          </a:prstGeom>
        </p:spPr>
        <p:txBody>
          <a:bodyPr wrap="none">
            <a:spAutoFit/>
          </a:bodyPr>
          <a:lstStyle/>
          <a:p>
            <a:pPr>
              <a:defRPr/>
            </a:pPr>
            <a:r>
              <a:rPr lang="en-US" sz="1200" dirty="0">
                <a:solidFill>
                  <a:schemeClr val="bg1">
                    <a:lumMod val="75000"/>
                  </a:schemeClr>
                </a:solidFill>
                <a:latin typeface="Calibri" charset="0"/>
                <a:ea typeface="標楷體" charset="0"/>
                <a:cs typeface="標楷體" charset="0"/>
              </a:rPr>
              <a:t>Source: SAS Enterprise Miner Course Notes, 2014, SAS</a:t>
            </a:r>
          </a:p>
        </p:txBody>
      </p:sp>
    </p:spTree>
    <p:extLst>
      <p:ext uri="{BB962C8B-B14F-4D97-AF65-F5344CB8AC3E}">
        <p14:creationId xmlns:p14="http://schemas.microsoft.com/office/powerpoint/2010/main" val="1570625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Fullscreen_2014_4_9_上午06_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2EEBB47-7C37-974A-B9EC-029FC52847F6}" type="slidenum">
              <a:rPr lang="zh-TW" altLang="en-US" sz="1200">
                <a:solidFill>
                  <a:srgbClr val="898989"/>
                </a:solidFill>
                <a:ea typeface="MS PGothic" charset="-128"/>
              </a:rPr>
              <a:pPr eaLnBrk="1" hangingPunct="1">
                <a:spcBef>
                  <a:spcPct val="0"/>
                </a:spcBef>
                <a:buFontTx/>
                <a:buNone/>
              </a:pPr>
              <a:t>50</a:t>
            </a:fld>
            <a:endParaRPr lang="zh-TW" altLang="en-US" sz="1200">
              <a:solidFill>
                <a:srgbClr val="898989"/>
              </a:solidFill>
              <a:ea typeface="MS PGothic" charset="-128"/>
            </a:endParaRPr>
          </a:p>
        </p:txBody>
      </p:sp>
      <p:sp>
        <p:nvSpPr>
          <p:cNvPr id="54276" name="Rectangle 5"/>
          <p:cNvSpPr>
            <a:spLocks noChangeArrowheads="1"/>
          </p:cNvSpPr>
          <p:nvPr/>
        </p:nvSpPr>
        <p:spPr bwMode="auto">
          <a:xfrm>
            <a:off x="3492500" y="3419475"/>
            <a:ext cx="201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1800" b="1">
                <a:solidFill>
                  <a:srgbClr val="FF0000"/>
                </a:solidFill>
                <a:latin typeface="Arial" charset="0"/>
                <a:ea typeface="MS PGothic" charset="-128"/>
              </a:rPr>
              <a:t>EM_LIB.INQ2006</a:t>
            </a:r>
          </a:p>
        </p:txBody>
      </p:sp>
      <p:sp>
        <p:nvSpPr>
          <p:cNvPr id="54277"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4278" name="Rectangle 5"/>
          <p:cNvSpPr>
            <a:spLocks noChangeArrowheads="1"/>
          </p:cNvSpPr>
          <p:nvPr/>
        </p:nvSpPr>
        <p:spPr bwMode="auto">
          <a:xfrm>
            <a:off x="2986088" y="3068638"/>
            <a:ext cx="2738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1800">
                <a:solidFill>
                  <a:srgbClr val="FF0000"/>
                </a:solidFill>
                <a:latin typeface="Arial" charset="0"/>
                <a:ea typeface="MS PGothic" charset="-128"/>
              </a:rPr>
              <a:t>LibraryName.TableName</a:t>
            </a:r>
          </a:p>
        </p:txBody>
      </p:sp>
      <p:sp>
        <p:nvSpPr>
          <p:cNvPr id="54279" name="Rectangle 5"/>
          <p:cNvSpPr>
            <a:spLocks noChangeArrowheads="1"/>
          </p:cNvSpPr>
          <p:nvPr/>
        </p:nvSpPr>
        <p:spPr bwMode="auto">
          <a:xfrm>
            <a:off x="2703513" y="2482850"/>
            <a:ext cx="3021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1800">
                <a:solidFill>
                  <a:srgbClr val="FF0000"/>
                </a:solidFill>
                <a:latin typeface="Arial" charset="0"/>
                <a:ea typeface="MS PGothic" charset="-128"/>
              </a:rPr>
              <a:t>DatabaseName.TableName</a:t>
            </a:r>
          </a:p>
        </p:txBody>
      </p:sp>
      <p:sp>
        <p:nvSpPr>
          <p:cNvPr id="8" name="Rounded Rectangle 7"/>
          <p:cNvSpPr/>
          <p:nvPr/>
        </p:nvSpPr>
        <p:spPr>
          <a:xfrm>
            <a:off x="5003800" y="49418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3276600" y="3789363"/>
            <a:ext cx="12954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454076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Fullscreen_2014_4_9_上午06_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3340BF4-8C98-424C-96D8-C5EC31FB4675}" type="slidenum">
              <a:rPr lang="zh-TW" altLang="en-US" sz="1200">
                <a:solidFill>
                  <a:srgbClr val="898989"/>
                </a:solidFill>
                <a:ea typeface="MS PGothic" charset="-128"/>
              </a:rPr>
              <a:pPr eaLnBrk="1" hangingPunct="1">
                <a:spcBef>
                  <a:spcPct val="0"/>
                </a:spcBef>
                <a:buFontTx/>
                <a:buNone/>
              </a:pPr>
              <a:t>51</a:t>
            </a:fld>
            <a:endParaRPr lang="zh-TW" altLang="en-US" sz="1200">
              <a:solidFill>
                <a:srgbClr val="898989"/>
              </a:solidFill>
              <a:ea typeface="MS PGothic" charset="-128"/>
            </a:endParaRPr>
          </a:p>
        </p:txBody>
      </p:sp>
      <p:sp>
        <p:nvSpPr>
          <p:cNvPr id="55300"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5003800" y="49418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965201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Fullscreen_2014_4_9_上午06_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A9ACB14-9BCE-FB4D-954D-2D52B3063212}" type="slidenum">
              <a:rPr lang="zh-TW" altLang="en-US" sz="1200">
                <a:solidFill>
                  <a:srgbClr val="898989"/>
                </a:solidFill>
                <a:ea typeface="MS PGothic" charset="-128"/>
              </a:rPr>
              <a:pPr eaLnBrk="1" hangingPunct="1">
                <a:spcBef>
                  <a:spcPct val="0"/>
                </a:spcBef>
                <a:buFontTx/>
                <a:buNone/>
              </a:pPr>
              <a:t>52</a:t>
            </a:fld>
            <a:endParaRPr lang="zh-TW" altLang="en-US" sz="1200">
              <a:solidFill>
                <a:srgbClr val="898989"/>
              </a:solidFill>
              <a:ea typeface="MS PGothic" charset="-128"/>
            </a:endParaRPr>
          </a:p>
        </p:txBody>
      </p:sp>
      <p:sp>
        <p:nvSpPr>
          <p:cNvPr id="56324"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7" name="Rounded Rectangle 6"/>
          <p:cNvSpPr/>
          <p:nvPr/>
        </p:nvSpPr>
        <p:spPr>
          <a:xfrm>
            <a:off x="4211638" y="4292600"/>
            <a:ext cx="5762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5003800" y="4941888"/>
            <a:ext cx="792163"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594178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Fullscreen_2014_4_9_上午06_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56183C6-CF5B-164D-8F75-12FB6C7041D5}" type="slidenum">
              <a:rPr lang="zh-TW" altLang="en-US" sz="1200">
                <a:solidFill>
                  <a:srgbClr val="898989"/>
                </a:solidFill>
                <a:ea typeface="MS PGothic" charset="-128"/>
              </a:rPr>
              <a:pPr eaLnBrk="1" hangingPunct="1">
                <a:spcBef>
                  <a:spcPct val="0"/>
                </a:spcBef>
                <a:buFontTx/>
                <a:buNone/>
              </a:pPr>
              <a:t>53</a:t>
            </a:fld>
            <a:endParaRPr lang="zh-TW" altLang="en-US" sz="1200">
              <a:solidFill>
                <a:srgbClr val="898989"/>
              </a:solidFill>
              <a:ea typeface="MS PGothic" charset="-128"/>
            </a:endParaRPr>
          </a:p>
        </p:txBody>
      </p:sp>
      <p:sp>
        <p:nvSpPr>
          <p:cNvPr id="57348"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2843213" y="2997200"/>
            <a:ext cx="4537075" cy="1871663"/>
          </a:xfrm>
          <a:prstGeom prst="roundRect">
            <a:avLst>
              <a:gd name="adj" fmla="val 7622"/>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82155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ED7D787-D9C8-2B49-8C02-B7833D192FD0}" type="slidenum">
              <a:rPr lang="zh-TW" altLang="en-US" sz="1200">
                <a:solidFill>
                  <a:srgbClr val="898989"/>
                </a:solidFill>
                <a:ea typeface="MS PGothic" charset="-128"/>
              </a:rPr>
              <a:pPr eaLnBrk="1" hangingPunct="1">
                <a:spcBef>
                  <a:spcPct val="0"/>
                </a:spcBef>
                <a:buFontTx/>
                <a:buNone/>
              </a:pPr>
              <a:t>54</a:t>
            </a:fld>
            <a:endParaRPr lang="zh-TW" altLang="en-US" sz="1200">
              <a:solidFill>
                <a:srgbClr val="898989"/>
              </a:solidFill>
              <a:ea typeface="MS PGothic" charset="-128"/>
            </a:endParaRPr>
          </a:p>
        </p:txBody>
      </p:sp>
      <p:sp>
        <p:nvSpPr>
          <p:cNvPr id="58372"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3276600" y="2636838"/>
            <a:ext cx="5399088" cy="2520950"/>
          </a:xfrm>
          <a:prstGeom prst="roundRect">
            <a:avLst>
              <a:gd name="adj" fmla="val 3812"/>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4572000" y="3141663"/>
            <a:ext cx="576263" cy="136525"/>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 name="Rounded Rectangle 9"/>
          <p:cNvSpPr/>
          <p:nvPr/>
        </p:nvSpPr>
        <p:spPr>
          <a:xfrm>
            <a:off x="5148263" y="2924175"/>
            <a:ext cx="576262" cy="144463"/>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 name="Rounded Rectangle 10"/>
          <p:cNvSpPr/>
          <p:nvPr/>
        </p:nvSpPr>
        <p:spPr>
          <a:xfrm>
            <a:off x="5148263" y="3141663"/>
            <a:ext cx="576262" cy="142875"/>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2" name="Rounded Rectangle 11"/>
          <p:cNvSpPr/>
          <p:nvPr/>
        </p:nvSpPr>
        <p:spPr>
          <a:xfrm>
            <a:off x="5148263" y="3500438"/>
            <a:ext cx="576262" cy="144462"/>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 name="Rounded Rectangle 12"/>
          <p:cNvSpPr/>
          <p:nvPr/>
        </p:nvSpPr>
        <p:spPr>
          <a:xfrm>
            <a:off x="5148263" y="4076700"/>
            <a:ext cx="576262" cy="144463"/>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4" name="Rounded Rectangle 13"/>
          <p:cNvSpPr/>
          <p:nvPr/>
        </p:nvSpPr>
        <p:spPr>
          <a:xfrm>
            <a:off x="5148263" y="3933825"/>
            <a:ext cx="576262" cy="142875"/>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5" name="Rounded Rectangle 14"/>
          <p:cNvSpPr/>
          <p:nvPr/>
        </p:nvSpPr>
        <p:spPr>
          <a:xfrm>
            <a:off x="5148263" y="4652963"/>
            <a:ext cx="576262" cy="144462"/>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6" name="Rounded Rectangle 15"/>
          <p:cNvSpPr/>
          <p:nvPr/>
        </p:nvSpPr>
        <p:spPr>
          <a:xfrm>
            <a:off x="5148263" y="4797425"/>
            <a:ext cx="576262" cy="144463"/>
          </a:xfrm>
          <a:prstGeom prst="roundRect">
            <a:avLst>
              <a:gd name="adj" fmla="val 3812"/>
            </a:avLst>
          </a:prstGeom>
          <a:noFill/>
          <a:ln w="1905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TextBox 5"/>
          <p:cNvSpPr txBox="1"/>
          <p:nvPr/>
        </p:nvSpPr>
        <p:spPr>
          <a:xfrm>
            <a:off x="11113" y="2636838"/>
            <a:ext cx="3265487" cy="2740025"/>
          </a:xfrm>
          <a:prstGeom prst="rect">
            <a:avLst/>
          </a:prstGeom>
          <a:solidFill>
            <a:schemeClr val="accent6">
              <a:lumMod val="20000"/>
              <a:lumOff val="80000"/>
            </a:schemeClr>
          </a:solidFill>
          <a:ln>
            <a:solidFill>
              <a:srgbClr val="FF0000"/>
            </a:solidFill>
            <a:prstDash val="dash"/>
          </a:ln>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a:ea typeface="MS PGothic" charset="-128"/>
              </a:rPr>
              <a:t>1. </a:t>
            </a:r>
            <a:r>
              <a:rPr lang="zh-TW" altLang="en-US" sz="2000">
                <a:ea typeface="MS PGothic" charset="-128"/>
              </a:rPr>
              <a:t>變數角色調整：</a:t>
            </a:r>
            <a:endParaRPr lang="en-US" altLang="zh-TW" sz="2000">
              <a:ea typeface="MS PGothic" charset="-128"/>
            </a:endParaRPr>
          </a:p>
          <a:p>
            <a:pPr eaLnBrk="1" hangingPunct="1">
              <a:spcBef>
                <a:spcPct val="0"/>
              </a:spcBef>
              <a:buFontTx/>
              <a:buNone/>
            </a:pPr>
            <a:r>
              <a:rPr lang="zh-TW" altLang="en-US" sz="1400">
                <a:ea typeface="MS PGothic" charset="-128"/>
              </a:rPr>
              <a:t>將</a:t>
            </a:r>
            <a:r>
              <a:rPr lang="en-US" altLang="zh-TW" sz="1400">
                <a:ea typeface="MS PGothic" charset="-128"/>
              </a:rPr>
              <a:t> Enroll_Target </a:t>
            </a:r>
            <a:r>
              <a:rPr lang="zh-TW" altLang="en-US" sz="1400">
                <a:ea typeface="MS PGothic" charset="-128"/>
              </a:rPr>
              <a:t>的變數角色設為</a:t>
            </a:r>
            <a:r>
              <a:rPr lang="en-US" altLang="zh-TW" sz="1400">
                <a:ea typeface="MS PGothic" charset="-128"/>
              </a:rPr>
              <a:t> Target</a:t>
            </a:r>
          </a:p>
          <a:p>
            <a:pPr eaLnBrk="1" hangingPunct="1">
              <a:spcBef>
                <a:spcPct val="0"/>
              </a:spcBef>
              <a:buFontTx/>
              <a:buNone/>
            </a:pPr>
            <a:endParaRPr lang="en-US" altLang="zh-TW" sz="2000">
              <a:ea typeface="MS PGothic" charset="-128"/>
            </a:endParaRPr>
          </a:p>
          <a:p>
            <a:pPr eaLnBrk="1" hangingPunct="1">
              <a:spcBef>
                <a:spcPct val="0"/>
              </a:spcBef>
              <a:buFontTx/>
              <a:buNone/>
            </a:pPr>
            <a:r>
              <a:rPr lang="en-US" altLang="zh-TW" sz="2000">
                <a:ea typeface="MS PGothic" charset="-128"/>
              </a:rPr>
              <a:t>2. </a:t>
            </a:r>
            <a:r>
              <a:rPr lang="zh-TW" altLang="en-US" sz="2000">
                <a:ea typeface="MS PGothic" charset="-128"/>
              </a:rPr>
              <a:t>資料型態</a:t>
            </a:r>
            <a:r>
              <a:rPr lang="en-US" altLang="zh-TW" sz="2000">
                <a:ea typeface="MS PGothic" charset="-128"/>
              </a:rPr>
              <a:t> (</a:t>
            </a:r>
            <a:r>
              <a:rPr lang="zh-TW" altLang="en-US" sz="2000">
                <a:ea typeface="MS PGothic" charset="-128"/>
              </a:rPr>
              <a:t>層級</a:t>
            </a:r>
            <a:r>
              <a:rPr lang="en-US" altLang="zh-TW" sz="2000">
                <a:ea typeface="MS PGothic" charset="-128"/>
              </a:rPr>
              <a:t>) </a:t>
            </a:r>
            <a:r>
              <a:rPr lang="zh-TW" altLang="en-US" sz="2000">
                <a:ea typeface="MS PGothic" charset="-128"/>
              </a:rPr>
              <a:t>修改：</a:t>
            </a:r>
            <a:endParaRPr lang="en-US" altLang="zh-TW" sz="2000">
              <a:ea typeface="MS PGothic" charset="-128"/>
            </a:endParaRPr>
          </a:p>
          <a:p>
            <a:pPr eaLnBrk="1" hangingPunct="1">
              <a:spcBef>
                <a:spcPct val="0"/>
              </a:spcBef>
              <a:buFontTx/>
              <a:buNone/>
            </a:pPr>
            <a:r>
              <a:rPr lang="zh-TW" altLang="en-US" sz="1400">
                <a:ea typeface="MS PGothic" charset="-128"/>
              </a:rPr>
              <a:t>將</a:t>
            </a:r>
            <a:r>
              <a:rPr lang="en-US" altLang="zh-TW" sz="1400">
                <a:ea typeface="MS PGothic" charset="-128"/>
              </a:rPr>
              <a:t> CAMPUS_VISIT </a:t>
            </a:r>
            <a:r>
              <a:rPr lang="zh-TW" altLang="en-US" sz="1400">
                <a:ea typeface="MS PGothic" charset="-128"/>
              </a:rPr>
              <a:t>資料型態改為</a:t>
            </a:r>
            <a:r>
              <a:rPr lang="en-US" altLang="zh-TW" sz="1400">
                <a:ea typeface="MS PGothic" charset="-128"/>
              </a:rPr>
              <a:t> Nominal</a:t>
            </a:r>
          </a:p>
          <a:p>
            <a:pPr eaLnBrk="1" hangingPunct="1">
              <a:spcBef>
                <a:spcPct val="0"/>
              </a:spcBef>
              <a:buFontTx/>
              <a:buNone/>
            </a:pPr>
            <a:r>
              <a:rPr lang="zh-TW" altLang="en-US" sz="1400">
                <a:ea typeface="MS PGothic" charset="-128"/>
              </a:rPr>
              <a:t>將</a:t>
            </a:r>
            <a:r>
              <a:rPr lang="en-US" altLang="zh-TW" sz="1400">
                <a:ea typeface="MS PGothic" charset="-128"/>
              </a:rPr>
              <a:t> Enroll_Target </a:t>
            </a:r>
            <a:r>
              <a:rPr lang="zh-TW" altLang="en-US" sz="1400">
                <a:ea typeface="MS PGothic" charset="-128"/>
              </a:rPr>
              <a:t>資料型態改為</a:t>
            </a:r>
            <a:r>
              <a:rPr lang="en-US" altLang="zh-TW" sz="1400">
                <a:ea typeface="MS PGothic" charset="-128"/>
              </a:rPr>
              <a:t> Binary</a:t>
            </a:r>
          </a:p>
          <a:p>
            <a:pPr eaLnBrk="1" hangingPunct="1">
              <a:spcBef>
                <a:spcPct val="0"/>
              </a:spcBef>
              <a:buFontTx/>
              <a:buNone/>
            </a:pPr>
            <a:r>
              <a:rPr lang="zh-TW" altLang="en-US" sz="1400">
                <a:ea typeface="MS PGothic" charset="-128"/>
              </a:rPr>
              <a:t>將</a:t>
            </a:r>
            <a:r>
              <a:rPr lang="en-US" altLang="zh-TW" sz="1400">
                <a:ea typeface="MS PGothic" charset="-128"/>
              </a:rPr>
              <a:t> Instate </a:t>
            </a:r>
            <a:r>
              <a:rPr lang="zh-TW" altLang="en-US" sz="1400">
                <a:ea typeface="MS PGothic" charset="-128"/>
              </a:rPr>
              <a:t>資料型態改為</a:t>
            </a:r>
            <a:r>
              <a:rPr lang="en-US" altLang="zh-TW" sz="1400">
                <a:ea typeface="MS PGothic" charset="-128"/>
              </a:rPr>
              <a:t> Binary</a:t>
            </a:r>
          </a:p>
          <a:p>
            <a:pPr eaLnBrk="1" hangingPunct="1">
              <a:spcBef>
                <a:spcPct val="0"/>
              </a:spcBef>
              <a:buFontTx/>
              <a:buNone/>
            </a:pPr>
            <a:r>
              <a:rPr lang="zh-TW" altLang="en-US" sz="1400">
                <a:ea typeface="MS PGothic" charset="-128"/>
              </a:rPr>
              <a:t>將</a:t>
            </a:r>
            <a:r>
              <a:rPr lang="en-US" altLang="zh-TW" sz="1400">
                <a:ea typeface="MS PGothic" charset="-128"/>
              </a:rPr>
              <a:t> Mailq </a:t>
            </a:r>
            <a:r>
              <a:rPr lang="zh-TW" altLang="en-US" sz="1400">
                <a:ea typeface="MS PGothic" charset="-128"/>
              </a:rPr>
              <a:t>資料型態改為</a:t>
            </a:r>
            <a:r>
              <a:rPr lang="en-US" altLang="zh-TW" sz="1400">
                <a:ea typeface="MS PGothic" charset="-128"/>
              </a:rPr>
              <a:t> Ordinary</a:t>
            </a:r>
          </a:p>
          <a:p>
            <a:pPr eaLnBrk="1" hangingPunct="1">
              <a:spcBef>
                <a:spcPct val="0"/>
              </a:spcBef>
              <a:buFontTx/>
              <a:buNone/>
            </a:pPr>
            <a:r>
              <a:rPr lang="zh-TW" altLang="en-US" sz="1400">
                <a:ea typeface="MS PGothic" charset="-128"/>
              </a:rPr>
              <a:t>將</a:t>
            </a:r>
            <a:r>
              <a:rPr lang="en-US" altLang="zh-TW" sz="1400">
                <a:ea typeface="MS PGothic" charset="-128"/>
              </a:rPr>
              <a:t> Premiere </a:t>
            </a:r>
            <a:r>
              <a:rPr lang="zh-TW" altLang="en-US" sz="1400">
                <a:ea typeface="MS PGothic" charset="-128"/>
              </a:rPr>
              <a:t>資料型態改為</a:t>
            </a:r>
            <a:r>
              <a:rPr lang="en-US" altLang="zh-TW" sz="1400">
                <a:ea typeface="MS PGothic" charset="-128"/>
              </a:rPr>
              <a:t> Binary</a:t>
            </a:r>
          </a:p>
          <a:p>
            <a:pPr eaLnBrk="1" hangingPunct="1">
              <a:spcBef>
                <a:spcPct val="0"/>
              </a:spcBef>
              <a:buFontTx/>
              <a:buNone/>
            </a:pPr>
            <a:r>
              <a:rPr lang="zh-TW" altLang="en-US" sz="1400">
                <a:ea typeface="MS PGothic" charset="-128"/>
              </a:rPr>
              <a:t>將</a:t>
            </a:r>
            <a:r>
              <a:rPr lang="en-US" altLang="zh-TW" sz="1400">
                <a:ea typeface="MS PGothic" charset="-128"/>
              </a:rPr>
              <a:t> Stuemail </a:t>
            </a:r>
            <a:r>
              <a:rPr lang="zh-TW" altLang="en-US" sz="1400">
                <a:ea typeface="MS PGothic" charset="-128"/>
              </a:rPr>
              <a:t>資料型態改為</a:t>
            </a:r>
            <a:r>
              <a:rPr lang="en-US" altLang="zh-TW" sz="1400">
                <a:ea typeface="MS PGothic" charset="-128"/>
              </a:rPr>
              <a:t> Binary</a:t>
            </a:r>
          </a:p>
          <a:p>
            <a:pPr eaLnBrk="1" hangingPunct="1">
              <a:spcBef>
                <a:spcPct val="0"/>
              </a:spcBef>
              <a:buFontTx/>
              <a:buNone/>
            </a:pPr>
            <a:r>
              <a:rPr lang="zh-TW" altLang="en-US" sz="1400">
                <a:ea typeface="MS PGothic" charset="-128"/>
              </a:rPr>
              <a:t>將</a:t>
            </a:r>
            <a:r>
              <a:rPr lang="en-US" altLang="zh-TW" sz="1400">
                <a:ea typeface="MS PGothic" charset="-128"/>
              </a:rPr>
              <a:t> TERRITORY </a:t>
            </a:r>
            <a:r>
              <a:rPr lang="zh-TW" altLang="en-US" sz="1400">
                <a:ea typeface="MS PGothic" charset="-128"/>
              </a:rPr>
              <a:t>資料型態改為</a:t>
            </a:r>
            <a:r>
              <a:rPr lang="en-US" altLang="zh-TW" sz="1400">
                <a:ea typeface="MS PGothic" charset="-128"/>
              </a:rPr>
              <a:t> Nominal</a:t>
            </a:r>
          </a:p>
        </p:txBody>
      </p:sp>
    </p:spTree>
    <p:extLst>
      <p:ext uri="{BB962C8B-B14F-4D97-AF65-F5344CB8AC3E}">
        <p14:creationId xmlns:p14="http://schemas.microsoft.com/office/powerpoint/2010/main" val="146188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475AD74-8C1D-BD46-9921-4B2679343EC1}" type="slidenum">
              <a:rPr lang="zh-TW" altLang="en-US" sz="1200">
                <a:solidFill>
                  <a:srgbClr val="898989"/>
                </a:solidFill>
                <a:ea typeface="MS PGothic" charset="-128"/>
              </a:rPr>
              <a:pPr eaLnBrk="1" hangingPunct="1">
                <a:spcBef>
                  <a:spcPct val="0"/>
                </a:spcBef>
                <a:buFontTx/>
                <a:buNone/>
              </a:pPr>
              <a:t>55</a:t>
            </a:fld>
            <a:endParaRPr lang="zh-TW" altLang="en-US" sz="1200">
              <a:solidFill>
                <a:srgbClr val="898989"/>
              </a:solidFill>
              <a:ea typeface="MS PGothic" charset="-128"/>
            </a:endParaRPr>
          </a:p>
        </p:txBody>
      </p:sp>
      <p:sp>
        <p:nvSpPr>
          <p:cNvPr id="59396"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7" name="Rounded Rectangle 6"/>
          <p:cNvSpPr/>
          <p:nvPr/>
        </p:nvSpPr>
        <p:spPr>
          <a:xfrm>
            <a:off x="4859338" y="4437063"/>
            <a:ext cx="792162"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3995738" y="6237288"/>
            <a:ext cx="1081087" cy="3603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1471783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632B3F6-656B-B441-AEF3-37F2B301C5F1}" type="slidenum">
              <a:rPr lang="zh-TW" altLang="en-US" sz="1200">
                <a:solidFill>
                  <a:srgbClr val="898989"/>
                </a:solidFill>
                <a:ea typeface="MS PGothic" charset="-128"/>
              </a:rPr>
              <a:pPr eaLnBrk="1" hangingPunct="1">
                <a:spcBef>
                  <a:spcPct val="0"/>
                </a:spcBef>
                <a:buFontTx/>
                <a:buNone/>
              </a:pPr>
              <a:t>56</a:t>
            </a:fld>
            <a:endParaRPr lang="zh-TW" altLang="en-US" sz="1200">
              <a:solidFill>
                <a:srgbClr val="898989"/>
              </a:solidFill>
              <a:ea typeface="MS PGothic" charset="-128"/>
            </a:endParaRPr>
          </a:p>
        </p:txBody>
      </p:sp>
      <p:sp>
        <p:nvSpPr>
          <p:cNvPr id="60420"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6" name="Rounded Rectangle 5"/>
          <p:cNvSpPr/>
          <p:nvPr/>
        </p:nvSpPr>
        <p:spPr>
          <a:xfrm>
            <a:off x="1116013" y="2492375"/>
            <a:ext cx="8027987" cy="2736850"/>
          </a:xfrm>
          <a:prstGeom prst="roundRect">
            <a:avLst>
              <a:gd name="adj" fmla="val 3789"/>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6732588" y="62372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425350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Fullscreen_2014_4_9_上午07_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9099E02-E302-8E4A-AB69-CEB7B3EA90B6}" type="slidenum">
              <a:rPr lang="zh-TW" altLang="en-US" sz="1200">
                <a:solidFill>
                  <a:srgbClr val="898989"/>
                </a:solidFill>
                <a:ea typeface="MS PGothic" charset="-128"/>
              </a:rPr>
              <a:pPr eaLnBrk="1" hangingPunct="1">
                <a:spcBef>
                  <a:spcPct val="0"/>
                </a:spcBef>
                <a:buFontTx/>
                <a:buNone/>
              </a:pPr>
              <a:t>57</a:t>
            </a:fld>
            <a:endParaRPr lang="zh-TW" altLang="en-US" sz="1200">
              <a:solidFill>
                <a:srgbClr val="898989"/>
              </a:solidFill>
              <a:ea typeface="MS PGothic" charset="-128"/>
            </a:endParaRPr>
          </a:p>
        </p:txBody>
      </p:sp>
      <p:sp>
        <p:nvSpPr>
          <p:cNvPr id="61444"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6732588" y="62372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739565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Fullscreen_2014_4_9_上午07_0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A76DD96-E72E-EE46-814E-B036CE220153}" type="slidenum">
              <a:rPr lang="zh-TW" altLang="en-US" sz="1200">
                <a:solidFill>
                  <a:srgbClr val="898989"/>
                </a:solidFill>
                <a:ea typeface="MS PGothic" charset="-128"/>
              </a:rPr>
              <a:pPr eaLnBrk="1" hangingPunct="1">
                <a:spcBef>
                  <a:spcPct val="0"/>
                </a:spcBef>
                <a:buFontTx/>
                <a:buNone/>
              </a:pPr>
              <a:t>58</a:t>
            </a:fld>
            <a:endParaRPr lang="zh-TW" altLang="en-US" sz="1200">
              <a:solidFill>
                <a:srgbClr val="898989"/>
              </a:solidFill>
              <a:ea typeface="MS PGothic" charset="-128"/>
            </a:endParaRPr>
          </a:p>
        </p:txBody>
      </p:sp>
      <p:sp>
        <p:nvSpPr>
          <p:cNvPr id="62468"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6732588" y="62372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287694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Fullscreen_2014_4_9_上午07_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31C81B90-3932-5A42-B7F9-4D9B551504B5}" type="slidenum">
              <a:rPr lang="zh-TW" altLang="en-US" sz="1200">
                <a:solidFill>
                  <a:srgbClr val="898989"/>
                </a:solidFill>
                <a:ea typeface="MS PGothic" charset="-128"/>
              </a:rPr>
              <a:pPr eaLnBrk="1" hangingPunct="1">
                <a:spcBef>
                  <a:spcPct val="0"/>
                </a:spcBef>
                <a:buFontTx/>
                <a:buNone/>
              </a:pPr>
              <a:t>59</a:t>
            </a:fld>
            <a:endParaRPr lang="zh-TW" altLang="en-US" sz="1200">
              <a:solidFill>
                <a:srgbClr val="898989"/>
              </a:solidFill>
              <a:ea typeface="MS PGothic" charset="-128"/>
            </a:endParaRPr>
          </a:p>
        </p:txBody>
      </p:sp>
      <p:sp>
        <p:nvSpPr>
          <p:cNvPr id="63492"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7" name="Rounded Rectangle 6"/>
          <p:cNvSpPr/>
          <p:nvPr/>
        </p:nvSpPr>
        <p:spPr>
          <a:xfrm>
            <a:off x="1258888" y="4005263"/>
            <a:ext cx="7634287"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3494" name="Rectangle 5"/>
          <p:cNvSpPr>
            <a:spLocks noChangeArrowheads="1"/>
          </p:cNvSpPr>
          <p:nvPr/>
        </p:nvSpPr>
        <p:spPr bwMode="auto">
          <a:xfrm>
            <a:off x="5867400" y="2598738"/>
            <a:ext cx="3197225" cy="830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400">
                <a:solidFill>
                  <a:srgbClr val="FF0000"/>
                </a:solidFill>
                <a:latin typeface="Arial" charset="0"/>
                <a:ea typeface="MS PGothic" charset="-128"/>
              </a:rPr>
              <a:t>Data Source Attribute</a:t>
            </a:r>
          </a:p>
          <a:p>
            <a:pPr eaLnBrk="1" hangingPunct="1">
              <a:spcBef>
                <a:spcPct val="0"/>
              </a:spcBef>
              <a:buFontTx/>
              <a:buNone/>
            </a:pPr>
            <a:r>
              <a:rPr lang="en-US" altLang="zh-TW" sz="2400">
                <a:solidFill>
                  <a:srgbClr val="FF0000"/>
                </a:solidFill>
                <a:latin typeface="Arial" charset="0"/>
                <a:ea typeface="MS PGothic" charset="-128"/>
              </a:rPr>
              <a:t>Role: </a:t>
            </a:r>
            <a:r>
              <a:rPr lang="en-US" altLang="zh-TW" sz="2400" b="1">
                <a:solidFill>
                  <a:srgbClr val="FF0000"/>
                </a:solidFill>
                <a:latin typeface="Arial" charset="0"/>
                <a:ea typeface="MS PGothic" charset="-128"/>
              </a:rPr>
              <a:t>Raw</a:t>
            </a:r>
          </a:p>
        </p:txBody>
      </p:sp>
      <p:sp>
        <p:nvSpPr>
          <p:cNvPr id="8" name="Rounded Rectangle 7"/>
          <p:cNvSpPr/>
          <p:nvPr/>
        </p:nvSpPr>
        <p:spPr>
          <a:xfrm>
            <a:off x="6732588" y="623728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66470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922337"/>
          </a:xfrm>
        </p:spPr>
        <p:txBody>
          <a:bodyPr/>
          <a:lstStyle/>
          <a:p>
            <a:r>
              <a:rPr lang="en-US" altLang="en-US">
                <a:latin typeface="Calibri" charset="0"/>
                <a:ea typeface="標楷體" charset="-120"/>
              </a:rPr>
              <a:t>案例情境</a:t>
            </a:r>
            <a:endParaRPr lang="en-US" altLang="zh-TW">
              <a:latin typeface="Calibri" charset="0"/>
              <a:ea typeface="標楷體" charset="-120"/>
            </a:endParaRPr>
          </a:p>
        </p:txBody>
      </p:sp>
      <p:sp>
        <p:nvSpPr>
          <p:cNvPr id="8195" name="Content Placeholder 2"/>
          <p:cNvSpPr>
            <a:spLocks noGrp="1"/>
          </p:cNvSpPr>
          <p:nvPr>
            <p:ph idx="1"/>
          </p:nvPr>
        </p:nvSpPr>
        <p:spPr>
          <a:xfrm>
            <a:off x="457200" y="1268413"/>
            <a:ext cx="8578850" cy="5040312"/>
          </a:xfrm>
        </p:spPr>
        <p:txBody>
          <a:bodyPr/>
          <a:lstStyle/>
          <a:p>
            <a:r>
              <a:rPr lang="en-US" altLang="en-US" sz="2800">
                <a:latin typeface="Calibri" charset="0"/>
                <a:ea typeface="標楷體" charset="-120"/>
              </a:rPr>
              <a:t>某大型私立大學董事會今年要求負責招生的教務處與該校的資料分析研究中心共同合作，希望透過分析來找出今年哪些申請入學學生最有可能明年來註冊成為該校新鮮人。</a:t>
            </a:r>
            <a:endParaRPr lang="en-US" altLang="zh-TW" sz="2800">
              <a:latin typeface="Calibri" charset="0"/>
              <a:ea typeface="標楷體" charset="-120"/>
            </a:endParaRPr>
          </a:p>
          <a:p>
            <a:r>
              <a:rPr lang="en-US" altLang="en-US" sz="2800">
                <a:latin typeface="Calibri" charset="0"/>
                <a:ea typeface="標楷體" charset="-120"/>
              </a:rPr>
              <a:t>董事會希望透過這個專案可以達成以下目標：</a:t>
            </a:r>
            <a:endParaRPr lang="en-US" altLang="zh-TW" sz="2800">
              <a:latin typeface="Calibri" charset="0"/>
              <a:ea typeface="標楷體" charset="-120"/>
            </a:endParaRPr>
          </a:p>
          <a:p>
            <a:pPr lvl="1"/>
            <a:r>
              <a:rPr lang="en-US" altLang="en-US" sz="2400">
                <a:latin typeface="Calibri" charset="0"/>
                <a:ea typeface="標楷體" charset="-120"/>
              </a:rPr>
              <a:t>提升大一新鮮人的招生申請</a:t>
            </a:r>
            <a:endParaRPr lang="en-US" altLang="zh-TW" sz="2400">
              <a:latin typeface="Calibri" charset="0"/>
              <a:ea typeface="標楷體" charset="-120"/>
            </a:endParaRPr>
          </a:p>
          <a:p>
            <a:pPr lvl="1"/>
            <a:r>
              <a:rPr lang="en-US" altLang="en-US" sz="2400">
                <a:latin typeface="Calibri" charset="0"/>
                <a:ea typeface="標楷體" charset="-120"/>
              </a:rPr>
              <a:t>增加入學的多元性</a:t>
            </a:r>
            <a:endParaRPr lang="en-US" altLang="zh-TW" sz="2400">
              <a:latin typeface="Calibri" charset="0"/>
              <a:ea typeface="標楷體" charset="-120"/>
            </a:endParaRPr>
          </a:p>
          <a:p>
            <a:pPr lvl="1"/>
            <a:r>
              <a:rPr lang="en-US" altLang="en-US" sz="2400">
                <a:latin typeface="Calibri" charset="0"/>
                <a:ea typeface="標楷體" charset="-120"/>
              </a:rPr>
              <a:t>增加入學學生的</a:t>
            </a:r>
            <a:r>
              <a:rPr lang="en-US" altLang="zh-TW" sz="2400">
                <a:latin typeface="Calibri" charset="0"/>
                <a:ea typeface="標楷體" charset="-120"/>
              </a:rPr>
              <a:t>SAT</a:t>
            </a:r>
            <a:r>
              <a:rPr lang="en-US" altLang="en-US" sz="2400">
                <a:latin typeface="Calibri" charset="0"/>
                <a:ea typeface="標楷體" charset="-120"/>
              </a:rPr>
              <a:t>成績</a:t>
            </a:r>
            <a:endParaRPr lang="en-US" altLang="zh-TW" sz="2400">
              <a:latin typeface="Calibri" charset="0"/>
              <a:ea typeface="標楷體" charset="-120"/>
            </a:endParaRPr>
          </a:p>
          <a:p>
            <a:r>
              <a:rPr lang="en-US" altLang="en-US" sz="2800">
                <a:latin typeface="Calibri" charset="0"/>
                <a:ea typeface="標楷體" charset="-120"/>
              </a:rPr>
              <a:t>從歷年的入學申請經驗，申請入學學生大約超過</a:t>
            </a:r>
            <a:r>
              <a:rPr lang="en-US" altLang="zh-TW" sz="2800">
                <a:latin typeface="Calibri" charset="0"/>
                <a:ea typeface="標楷體" charset="-120"/>
              </a:rPr>
              <a:t>90,000</a:t>
            </a:r>
            <a:r>
              <a:rPr lang="en-US" altLang="en-US" sz="2800">
                <a:latin typeface="Calibri" charset="0"/>
                <a:ea typeface="標楷體" charset="-120"/>
              </a:rPr>
              <a:t>，最後申請通過且會來註冊的學生數大約在</a:t>
            </a:r>
            <a:r>
              <a:rPr lang="en-US" altLang="zh-TW" sz="2800">
                <a:latin typeface="Calibri" charset="0"/>
                <a:ea typeface="標楷體" charset="-120"/>
              </a:rPr>
              <a:t>2,400~2,800</a:t>
            </a:r>
            <a:r>
              <a:rPr lang="en-US" altLang="en-US" sz="2800">
                <a:latin typeface="Calibri" charset="0"/>
                <a:ea typeface="標楷體" charset="-120"/>
              </a:rPr>
              <a:t>人。</a:t>
            </a:r>
            <a:endParaRPr lang="en-US" altLang="zh-TW" sz="2800">
              <a:latin typeface="Calibri" charset="0"/>
              <a:ea typeface="標楷體" charset="-120"/>
            </a:endParaRPr>
          </a:p>
        </p:txBody>
      </p:sp>
      <p:sp>
        <p:nvSpPr>
          <p:cNvPr id="81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C76956F-0D2D-E045-BA8D-0E8D323A0224}" type="slidenum">
              <a:rPr lang="zh-TW" altLang="en-US" sz="1200">
                <a:solidFill>
                  <a:srgbClr val="898989"/>
                </a:solidFill>
                <a:ea typeface="MS PGothic" charset="-128"/>
              </a:rPr>
              <a:pPr eaLnBrk="1" hangingPunct="1">
                <a:spcBef>
                  <a:spcPct val="0"/>
                </a:spcBef>
                <a:buFontTx/>
                <a:buNone/>
              </a:pPr>
              <a:t>6</a:t>
            </a:fld>
            <a:endParaRPr lang="zh-TW" altLang="en-US" sz="1200">
              <a:solidFill>
                <a:srgbClr val="898989"/>
              </a:solidFill>
              <a:ea typeface="MS PGothic" charset="-128"/>
            </a:endParaRPr>
          </a:p>
        </p:txBody>
      </p:sp>
      <p:sp>
        <p:nvSpPr>
          <p:cNvPr id="5" name="Rectangle 4"/>
          <p:cNvSpPr/>
          <p:nvPr/>
        </p:nvSpPr>
        <p:spPr>
          <a:xfrm>
            <a:off x="2871788" y="6581775"/>
            <a:ext cx="3571875" cy="276225"/>
          </a:xfrm>
          <a:prstGeom prst="rect">
            <a:avLst/>
          </a:prstGeom>
        </p:spPr>
        <p:txBody>
          <a:bodyPr wrap="none">
            <a:spAutoFit/>
          </a:bodyPr>
          <a:lstStyle/>
          <a:p>
            <a:pPr>
              <a:defRPr/>
            </a:pPr>
            <a:r>
              <a:rPr lang="en-US" sz="1200" dirty="0">
                <a:solidFill>
                  <a:schemeClr val="bg1">
                    <a:lumMod val="75000"/>
                  </a:schemeClr>
                </a:solidFill>
                <a:latin typeface="Calibri" charset="0"/>
                <a:ea typeface="標楷體" charset="0"/>
                <a:cs typeface="標楷體" charset="0"/>
              </a:rPr>
              <a:t>Source: SAS Enterprise Miner Course Notes, 2014, SAS</a:t>
            </a:r>
          </a:p>
        </p:txBody>
      </p:sp>
    </p:spTree>
    <p:extLst>
      <p:ext uri="{BB962C8B-B14F-4D97-AF65-F5344CB8AC3E}">
        <p14:creationId xmlns:p14="http://schemas.microsoft.com/office/powerpoint/2010/main" val="3858710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EBD3DEE-247E-EE4F-89AE-1C5C4FEABB44}" type="slidenum">
              <a:rPr lang="zh-TW" altLang="en-US" sz="1200">
                <a:solidFill>
                  <a:srgbClr val="898989"/>
                </a:solidFill>
                <a:ea typeface="MS PGothic" charset="-128"/>
              </a:rPr>
              <a:pPr eaLnBrk="1" hangingPunct="1">
                <a:spcBef>
                  <a:spcPct val="0"/>
                </a:spcBef>
                <a:buFontTx/>
                <a:buNone/>
              </a:pPr>
              <a:t>60</a:t>
            </a:fld>
            <a:endParaRPr lang="zh-TW" altLang="en-US" sz="1200">
              <a:solidFill>
                <a:srgbClr val="898989"/>
              </a:solidFill>
              <a:ea typeface="MS PGothic" charset="-128"/>
            </a:endParaRPr>
          </a:p>
        </p:txBody>
      </p:sp>
      <p:sp>
        <p:nvSpPr>
          <p:cNvPr id="64516"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6948488" y="6308725"/>
            <a:ext cx="647700"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5866354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Fullscreen_2014_4_9_上午07_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70CE76C-F7D0-484C-91CC-609314FE0C9E}" type="slidenum">
              <a:rPr lang="zh-TW" altLang="en-US" sz="1200">
                <a:solidFill>
                  <a:srgbClr val="898989"/>
                </a:solidFill>
                <a:ea typeface="MS PGothic" charset="-128"/>
              </a:rPr>
              <a:pPr eaLnBrk="1" hangingPunct="1">
                <a:spcBef>
                  <a:spcPct val="0"/>
                </a:spcBef>
                <a:buFontTx/>
                <a:buNone/>
              </a:pPr>
              <a:t>61</a:t>
            </a:fld>
            <a:endParaRPr lang="zh-TW" altLang="en-US" sz="1200">
              <a:solidFill>
                <a:srgbClr val="898989"/>
              </a:solidFill>
              <a:ea typeface="MS PGothic" charset="-128"/>
            </a:endParaRPr>
          </a:p>
        </p:txBody>
      </p:sp>
      <p:sp>
        <p:nvSpPr>
          <p:cNvPr id="65540"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3. </a:t>
            </a:r>
            <a:r>
              <a:rPr lang="zh-TW" altLang="en-US">
                <a:latin typeface="Calibri" charset="0"/>
                <a:ea typeface="標楷體" charset="-120"/>
              </a:rPr>
              <a:t>建立資料來源</a:t>
            </a:r>
            <a:r>
              <a:rPr lang="en-US" altLang="zh-TW">
                <a:latin typeface="Calibri" charset="0"/>
                <a:ea typeface="標楷體" charset="-120"/>
              </a:rPr>
              <a:t> </a:t>
            </a:r>
            <a:r>
              <a:rPr lang="en-US" altLang="zh-TW" sz="2400">
                <a:latin typeface="Calibri" charset="0"/>
                <a:ea typeface="標楷體" charset="-120"/>
              </a:rPr>
              <a:t>(Create Data Source)</a:t>
            </a:r>
            <a:r>
              <a:rPr lang="en-US" altLang="ja-JP" sz="2400">
                <a:latin typeface="Calibri" charset="0"/>
                <a:ea typeface="標楷體" charset="-120"/>
              </a:rPr>
              <a:t> </a:t>
            </a:r>
            <a:endParaRPr lang="en-US" altLang="zh-TW" sz="2400">
              <a:latin typeface="Calibri" charset="0"/>
              <a:ea typeface="標楷體" charset="-120"/>
            </a:endParaRPr>
          </a:p>
        </p:txBody>
      </p:sp>
      <p:sp>
        <p:nvSpPr>
          <p:cNvPr id="5" name="Rounded Rectangle 4"/>
          <p:cNvSpPr/>
          <p:nvPr/>
        </p:nvSpPr>
        <p:spPr>
          <a:xfrm>
            <a:off x="0" y="1484313"/>
            <a:ext cx="2195513" cy="1368425"/>
          </a:xfrm>
          <a:prstGeom prst="roundRect">
            <a:avLst>
              <a:gd name="adj" fmla="val 7081"/>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275160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Fullscreen_2014_4_9_上午07_2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2D74AA4-4489-D042-93E6-B87AA07737B1}" type="slidenum">
              <a:rPr lang="zh-TW" altLang="en-US" sz="1200">
                <a:solidFill>
                  <a:srgbClr val="898989"/>
                </a:solidFill>
                <a:ea typeface="MS PGothic" charset="-128"/>
              </a:rPr>
              <a:pPr eaLnBrk="1" hangingPunct="1">
                <a:spcBef>
                  <a:spcPct val="0"/>
                </a:spcBef>
                <a:buFontTx/>
                <a:buNone/>
              </a:pPr>
              <a:t>62</a:t>
            </a:fld>
            <a:endParaRPr lang="zh-TW" altLang="en-US" sz="1200">
              <a:solidFill>
                <a:srgbClr val="898989"/>
              </a:solidFill>
              <a:ea typeface="MS PGothic" charset="-128"/>
            </a:endParaRPr>
          </a:p>
        </p:txBody>
      </p:sp>
      <p:sp>
        <p:nvSpPr>
          <p:cNvPr id="66564"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4. </a:t>
            </a:r>
            <a:r>
              <a:rPr lang="zh-TW" altLang="en-US">
                <a:latin typeface="Calibri" charset="0"/>
                <a:ea typeface="標楷體" charset="-120"/>
              </a:rPr>
              <a:t>建立流程圖</a:t>
            </a:r>
            <a:r>
              <a:rPr lang="en-US" altLang="zh-TW">
                <a:latin typeface="Calibri" charset="0"/>
                <a:ea typeface="標楷體" charset="-120"/>
              </a:rPr>
              <a:t> </a:t>
            </a:r>
            <a:r>
              <a:rPr lang="en-US" altLang="zh-TW" sz="2800">
                <a:latin typeface="Calibri" charset="0"/>
                <a:ea typeface="標楷體" charset="-120"/>
              </a:rPr>
              <a:t>(Create Diagram)</a:t>
            </a:r>
            <a:r>
              <a:rPr lang="en-US" altLang="ja-JP" sz="2800">
                <a:latin typeface="Calibri" charset="0"/>
                <a:ea typeface="標楷體" charset="-120"/>
              </a:rPr>
              <a:t> </a:t>
            </a:r>
            <a:endParaRPr lang="en-US" altLang="zh-TW" sz="2800">
              <a:latin typeface="Calibri" charset="0"/>
              <a:ea typeface="標楷體" charset="-120"/>
            </a:endParaRPr>
          </a:p>
        </p:txBody>
      </p:sp>
      <p:sp>
        <p:nvSpPr>
          <p:cNvPr id="7" name="Rounded Rectangle 6"/>
          <p:cNvSpPr/>
          <p:nvPr/>
        </p:nvSpPr>
        <p:spPr>
          <a:xfrm>
            <a:off x="23813" y="1484313"/>
            <a:ext cx="2100262" cy="1368425"/>
          </a:xfrm>
          <a:prstGeom prst="roundRect">
            <a:avLst>
              <a:gd name="adj" fmla="val 6001"/>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611188" y="1916113"/>
            <a:ext cx="1439862" cy="144462"/>
          </a:xfrm>
          <a:prstGeom prst="roundRect">
            <a:avLst>
              <a:gd name="adj" fmla="val 6001"/>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342750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Fullscreen_2014_4_9_上午07_2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8BE3B23-5F49-8140-9B36-EB7214FEE66F}" type="slidenum">
              <a:rPr lang="zh-TW" altLang="en-US" sz="1200">
                <a:solidFill>
                  <a:srgbClr val="898989"/>
                </a:solidFill>
                <a:ea typeface="MS PGothic" charset="-128"/>
              </a:rPr>
              <a:pPr eaLnBrk="1" hangingPunct="1">
                <a:spcBef>
                  <a:spcPct val="0"/>
                </a:spcBef>
                <a:buFontTx/>
                <a:buNone/>
              </a:pPr>
              <a:t>63</a:t>
            </a:fld>
            <a:endParaRPr lang="zh-TW" altLang="en-US" sz="1200">
              <a:solidFill>
                <a:srgbClr val="898989"/>
              </a:solidFill>
              <a:ea typeface="MS PGothic" charset="-128"/>
            </a:endParaRPr>
          </a:p>
        </p:txBody>
      </p:sp>
      <p:sp>
        <p:nvSpPr>
          <p:cNvPr id="67588"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4. </a:t>
            </a:r>
            <a:r>
              <a:rPr lang="zh-TW" altLang="en-US">
                <a:latin typeface="Calibri" charset="0"/>
                <a:ea typeface="標楷體" charset="-120"/>
              </a:rPr>
              <a:t>建立流程圖</a:t>
            </a:r>
            <a:r>
              <a:rPr lang="en-US" altLang="zh-TW">
                <a:latin typeface="Calibri" charset="0"/>
                <a:ea typeface="標楷體" charset="-120"/>
              </a:rPr>
              <a:t> </a:t>
            </a:r>
            <a:r>
              <a:rPr lang="en-US" altLang="zh-TW" sz="2800">
                <a:latin typeface="Calibri" charset="0"/>
                <a:ea typeface="標楷體" charset="-120"/>
              </a:rPr>
              <a:t>(Create Diagram)</a:t>
            </a:r>
            <a:r>
              <a:rPr lang="en-US" altLang="ja-JP" sz="2800">
                <a:latin typeface="Calibri" charset="0"/>
                <a:ea typeface="標楷體" charset="-120"/>
              </a:rPr>
              <a:t> </a:t>
            </a:r>
            <a:endParaRPr lang="en-US" altLang="zh-TW" sz="2800">
              <a:latin typeface="Calibri" charset="0"/>
              <a:ea typeface="標楷體" charset="-120"/>
            </a:endParaRPr>
          </a:p>
        </p:txBody>
      </p:sp>
      <p:sp>
        <p:nvSpPr>
          <p:cNvPr id="5" name="Rounded Rectangle 4"/>
          <p:cNvSpPr/>
          <p:nvPr/>
        </p:nvSpPr>
        <p:spPr>
          <a:xfrm>
            <a:off x="2987675" y="3213100"/>
            <a:ext cx="1655763" cy="144463"/>
          </a:xfrm>
          <a:prstGeom prst="roundRect">
            <a:avLst>
              <a:gd name="adj" fmla="val 6001"/>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3492500" y="3500438"/>
            <a:ext cx="719138" cy="215900"/>
          </a:xfrm>
          <a:prstGeom prst="roundRect">
            <a:avLst>
              <a:gd name="adj" fmla="val 6001"/>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550727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Fullscreen_2014_4_9_上午07_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69E89885-EE8A-9A40-829B-11D3C1811904}" type="slidenum">
              <a:rPr lang="zh-TW" altLang="en-US" sz="1200">
                <a:solidFill>
                  <a:srgbClr val="898989"/>
                </a:solidFill>
                <a:ea typeface="MS PGothic" charset="-128"/>
              </a:rPr>
              <a:pPr eaLnBrk="1" hangingPunct="1">
                <a:spcBef>
                  <a:spcPct val="0"/>
                </a:spcBef>
                <a:buFontTx/>
                <a:buNone/>
              </a:pPr>
              <a:t>64</a:t>
            </a:fld>
            <a:endParaRPr lang="zh-TW" altLang="en-US" sz="1200">
              <a:solidFill>
                <a:srgbClr val="898989"/>
              </a:solidFill>
              <a:ea typeface="MS PGothic" charset="-128"/>
            </a:endParaRPr>
          </a:p>
        </p:txBody>
      </p:sp>
      <p:sp>
        <p:nvSpPr>
          <p:cNvPr id="68612" name="Title 1"/>
          <p:cNvSpPr>
            <a:spLocks noGrp="1"/>
          </p:cNvSpPr>
          <p:nvPr>
            <p:ph type="title"/>
          </p:nvPr>
        </p:nvSpPr>
        <p:spPr>
          <a:xfrm>
            <a:off x="457200" y="0"/>
            <a:ext cx="8578850" cy="908050"/>
          </a:xfrm>
        </p:spPr>
        <p:txBody>
          <a:bodyPr/>
          <a:lstStyle/>
          <a:p>
            <a:r>
              <a:rPr lang="en-US" altLang="zh-TW">
                <a:latin typeface="Calibri" charset="0"/>
                <a:ea typeface="標楷體" charset="-120"/>
              </a:rPr>
              <a:t>Step 4. </a:t>
            </a:r>
            <a:r>
              <a:rPr lang="zh-TW" altLang="en-US">
                <a:latin typeface="Calibri" charset="0"/>
                <a:ea typeface="標楷體" charset="-120"/>
              </a:rPr>
              <a:t>建立流程圖</a:t>
            </a:r>
            <a:r>
              <a:rPr lang="en-US" altLang="zh-TW">
                <a:latin typeface="Calibri" charset="0"/>
                <a:ea typeface="標楷體" charset="-120"/>
              </a:rPr>
              <a:t> </a:t>
            </a:r>
            <a:r>
              <a:rPr lang="en-US" altLang="zh-TW" sz="2800">
                <a:latin typeface="Calibri" charset="0"/>
                <a:ea typeface="標楷體" charset="-120"/>
              </a:rPr>
              <a:t>(Create Diagram)</a:t>
            </a:r>
            <a:r>
              <a:rPr lang="en-US" altLang="ja-JP" sz="2800">
                <a:latin typeface="Calibri" charset="0"/>
                <a:ea typeface="標楷體" charset="-120"/>
              </a:rPr>
              <a:t> </a:t>
            </a:r>
            <a:endParaRPr lang="en-US" altLang="zh-TW" sz="2800">
              <a:latin typeface="Calibri" charset="0"/>
              <a:ea typeface="標楷體" charset="-120"/>
            </a:endParaRPr>
          </a:p>
        </p:txBody>
      </p:sp>
      <p:sp>
        <p:nvSpPr>
          <p:cNvPr id="5" name="Rounded Rectangle 4"/>
          <p:cNvSpPr/>
          <p:nvPr/>
        </p:nvSpPr>
        <p:spPr>
          <a:xfrm>
            <a:off x="23813" y="1484313"/>
            <a:ext cx="2100262" cy="1368425"/>
          </a:xfrm>
          <a:prstGeom prst="roundRect">
            <a:avLst>
              <a:gd name="adj" fmla="val 6001"/>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2195513" y="1916113"/>
            <a:ext cx="6840537" cy="4537075"/>
          </a:xfrm>
          <a:prstGeom prst="roundRect">
            <a:avLst>
              <a:gd name="adj" fmla="val 2654"/>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553056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zh-TW">
                <a:solidFill>
                  <a:srgbClr val="4F81BD"/>
                </a:solidFill>
                <a:latin typeface="Calibri" charset="0"/>
                <a:ea typeface="標楷體" charset="-120"/>
              </a:rPr>
              <a:t>SAS Enterprise Miner (SAS EM)  </a:t>
            </a:r>
            <a:br>
              <a:rPr lang="en-US" altLang="zh-TW">
                <a:solidFill>
                  <a:srgbClr val="4F81BD"/>
                </a:solidFill>
                <a:latin typeface="Calibri" charset="0"/>
                <a:ea typeface="標楷體" charset="-120"/>
              </a:rPr>
            </a:br>
            <a:r>
              <a:rPr lang="en-US" altLang="zh-TW">
                <a:solidFill>
                  <a:srgbClr val="4F81BD"/>
                </a:solidFill>
                <a:latin typeface="Calibri" charset="0"/>
                <a:ea typeface="標楷體" charset="-120"/>
              </a:rPr>
              <a:t>Case Study</a:t>
            </a:r>
          </a:p>
        </p:txBody>
      </p:sp>
      <p:sp>
        <p:nvSpPr>
          <p:cNvPr id="47107" name="Content Placeholder 2"/>
          <p:cNvSpPr>
            <a:spLocks noGrp="1"/>
          </p:cNvSpPr>
          <p:nvPr>
            <p:ph idx="1"/>
          </p:nvPr>
        </p:nvSpPr>
        <p:spPr/>
        <p:txBody>
          <a:bodyPr/>
          <a:lstStyle/>
          <a:p>
            <a:r>
              <a:rPr lang="en-US" altLang="zh-TW" sz="4800" dirty="0">
                <a:solidFill>
                  <a:schemeClr val="accent1"/>
                </a:solidFill>
                <a:latin typeface="Calibri" charset="0"/>
                <a:ea typeface="標楷體" charset="-120"/>
              </a:rPr>
              <a:t>SAS EM </a:t>
            </a:r>
            <a:r>
              <a:rPr lang="zh-TW" altLang="en-US" sz="4800" dirty="0">
                <a:solidFill>
                  <a:schemeClr val="accent1"/>
                </a:solidFill>
                <a:latin typeface="Calibri" charset="0"/>
                <a:ea typeface="標楷體" charset="-120"/>
              </a:rPr>
              <a:t>資料匯入</a:t>
            </a:r>
            <a:r>
              <a:rPr lang="en-US" altLang="zh-TW" sz="4800" dirty="0">
                <a:solidFill>
                  <a:schemeClr val="accent1"/>
                </a:solidFill>
                <a:latin typeface="Calibri" charset="0"/>
                <a:ea typeface="標楷體" charset="-120"/>
              </a:rPr>
              <a:t>4</a:t>
            </a:r>
            <a:r>
              <a:rPr lang="zh-TW" altLang="en-US" sz="4800" dirty="0">
                <a:solidFill>
                  <a:schemeClr val="accent1"/>
                </a:solidFill>
                <a:latin typeface="Calibri" charset="0"/>
                <a:ea typeface="標楷體" charset="-120"/>
              </a:rPr>
              <a:t>步驟</a:t>
            </a:r>
            <a:endParaRPr lang="en-US" altLang="ja-JP" sz="4800" dirty="0">
              <a:solidFill>
                <a:schemeClr val="accent1"/>
              </a:solidFill>
              <a:latin typeface="Calibri" charset="0"/>
              <a:ea typeface="標楷體" charset="-120"/>
            </a:endParaRPr>
          </a:p>
          <a:p>
            <a:pPr lvl="1"/>
            <a:r>
              <a:rPr lang="en-US" altLang="zh-TW" dirty="0">
                <a:latin typeface="Calibri" charset="0"/>
                <a:ea typeface="標楷體" charset="-120"/>
              </a:rPr>
              <a:t>Step 1. </a:t>
            </a:r>
            <a:r>
              <a:rPr lang="zh-TW" altLang="en-US" dirty="0">
                <a:latin typeface="Calibri" charset="0"/>
                <a:ea typeface="標楷體" charset="-120"/>
              </a:rPr>
              <a:t>新增專案</a:t>
            </a:r>
            <a:r>
              <a:rPr lang="en-US" altLang="zh-TW" dirty="0">
                <a:latin typeface="Calibri" charset="0"/>
                <a:ea typeface="標楷體" charset="-120"/>
              </a:rPr>
              <a:t> (New Project)</a:t>
            </a:r>
          </a:p>
          <a:p>
            <a:pPr lvl="1"/>
            <a:r>
              <a:rPr lang="en-US" altLang="zh-TW" dirty="0">
                <a:latin typeface="Calibri" charset="0"/>
                <a:ea typeface="標楷體" charset="-120"/>
              </a:rPr>
              <a:t>Step 2. </a:t>
            </a:r>
            <a:r>
              <a:rPr lang="zh-TW" altLang="en-US" dirty="0">
                <a:latin typeface="Calibri" charset="0"/>
                <a:ea typeface="標楷體" charset="-120"/>
              </a:rPr>
              <a:t>新增資料館</a:t>
            </a:r>
            <a:r>
              <a:rPr lang="en-US" altLang="zh-TW" dirty="0">
                <a:latin typeface="Calibri" charset="0"/>
                <a:ea typeface="標楷體" charset="-120"/>
              </a:rPr>
              <a:t> (New / Library)</a:t>
            </a:r>
          </a:p>
          <a:p>
            <a:pPr lvl="1"/>
            <a:r>
              <a:rPr lang="en-US" altLang="zh-TW" dirty="0">
                <a:latin typeface="Calibri" charset="0"/>
                <a:ea typeface="標楷體" charset="-120"/>
              </a:rPr>
              <a:t>Step 3. </a:t>
            </a:r>
            <a:r>
              <a:rPr lang="zh-TW" altLang="en-US" dirty="0">
                <a:latin typeface="Calibri" charset="0"/>
                <a:ea typeface="標楷體" charset="-120"/>
              </a:rPr>
              <a:t>建立資料來源</a:t>
            </a:r>
            <a:r>
              <a:rPr lang="en-US" altLang="zh-TW" dirty="0">
                <a:latin typeface="Calibri" charset="0"/>
                <a:ea typeface="標楷體" charset="-120"/>
              </a:rPr>
              <a:t> (Create Data Source)</a:t>
            </a:r>
          </a:p>
          <a:p>
            <a:pPr lvl="1"/>
            <a:r>
              <a:rPr lang="en-US" altLang="zh-TW" dirty="0">
                <a:latin typeface="Calibri" charset="0"/>
                <a:ea typeface="標楷體" charset="-120"/>
              </a:rPr>
              <a:t>Step 4. </a:t>
            </a:r>
            <a:r>
              <a:rPr lang="zh-TW" altLang="en-US" dirty="0">
                <a:latin typeface="Calibri" charset="0"/>
                <a:ea typeface="標楷體" charset="-120"/>
              </a:rPr>
              <a:t>建立流程圖</a:t>
            </a:r>
            <a:r>
              <a:rPr lang="en-US" altLang="zh-TW" dirty="0">
                <a:latin typeface="Calibri" charset="0"/>
                <a:ea typeface="標楷體" charset="-120"/>
              </a:rPr>
              <a:t> (Create Diagram)</a:t>
            </a:r>
            <a:r>
              <a:rPr lang="en-US" altLang="ja-JP" dirty="0">
                <a:latin typeface="Calibri" charset="0"/>
                <a:ea typeface="標楷體" charset="-120"/>
              </a:rPr>
              <a:t>  </a:t>
            </a:r>
          </a:p>
          <a:p>
            <a:r>
              <a:rPr lang="en-US" altLang="zh-TW" sz="5400" dirty="0">
                <a:solidFill>
                  <a:srgbClr val="FF0000"/>
                </a:solidFill>
                <a:latin typeface="Calibri" charset="0"/>
                <a:ea typeface="標楷體" charset="-120"/>
              </a:rPr>
              <a:t>SAS EM SEMMA </a:t>
            </a:r>
            <a:r>
              <a:rPr lang="zh-TW" altLang="en-US" sz="5400" dirty="0">
                <a:solidFill>
                  <a:srgbClr val="FF0000"/>
                </a:solidFill>
                <a:latin typeface="Calibri" charset="0"/>
                <a:ea typeface="標楷體" charset="-120"/>
              </a:rPr>
              <a:t>建模流程</a:t>
            </a:r>
            <a:endParaRPr lang="en-US" altLang="zh-TW" sz="5400" dirty="0">
              <a:solidFill>
                <a:srgbClr val="FF0000"/>
              </a:solidFill>
              <a:latin typeface="Calibri" charset="0"/>
              <a:ea typeface="標楷體" charset="-120"/>
            </a:endParaRPr>
          </a:p>
          <a:p>
            <a:endParaRPr lang="en-US" altLang="zh-TW" dirty="0">
              <a:latin typeface="Calibri" charset="0"/>
              <a:ea typeface="標楷體" charset="-120"/>
            </a:endParaRPr>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588BFF8-0BEC-464C-8782-0EA27AB37871}" type="slidenum">
              <a:rPr lang="zh-TW" altLang="en-US" sz="1200">
                <a:solidFill>
                  <a:srgbClr val="898989"/>
                </a:solidFill>
              </a:rPr>
              <a:pPr eaLnBrk="1" hangingPunct="1">
                <a:spcBef>
                  <a:spcPct val="0"/>
                </a:spcBef>
                <a:buFontTx/>
                <a:buNone/>
              </a:pPr>
              <a:t>65</a:t>
            </a:fld>
            <a:endParaRPr lang="zh-TW" altLang="en-US" sz="1200">
              <a:solidFill>
                <a:srgbClr val="898989"/>
              </a:solidFill>
            </a:endParaRPr>
          </a:p>
        </p:txBody>
      </p:sp>
    </p:spTree>
    <p:extLst>
      <p:ext uri="{BB962C8B-B14F-4D97-AF65-F5344CB8AC3E}">
        <p14:creationId xmlns:p14="http://schemas.microsoft.com/office/powerpoint/2010/main" val="3941428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39C00AD-1E5C-F04A-B5DC-46306E87390E}" type="slidenum">
              <a:rPr lang="zh-TW" altLang="en-US" sz="1200">
                <a:solidFill>
                  <a:srgbClr val="898989"/>
                </a:solidFill>
                <a:ea typeface="MS PGothic" charset="-128"/>
              </a:rPr>
              <a:pPr eaLnBrk="1" hangingPunct="1">
                <a:spcBef>
                  <a:spcPct val="0"/>
                </a:spcBef>
                <a:buFontTx/>
                <a:buNone/>
              </a:pPr>
              <a:t>66</a:t>
            </a:fld>
            <a:endParaRPr lang="zh-TW" altLang="en-US" sz="1200">
              <a:solidFill>
                <a:srgbClr val="898989"/>
              </a:solidFill>
              <a:ea typeface="MS PGothic" charset="-128"/>
            </a:endParaRPr>
          </a:p>
        </p:txBody>
      </p:sp>
      <p:sp>
        <p:nvSpPr>
          <p:cNvPr id="70659" name="標題 1"/>
          <p:cNvSpPr>
            <a:spLocks noGrp="1"/>
          </p:cNvSpPr>
          <p:nvPr>
            <p:ph type="title"/>
          </p:nvPr>
        </p:nvSpPr>
        <p:spPr>
          <a:xfrm>
            <a:off x="457200" y="0"/>
            <a:ext cx="8229600" cy="692150"/>
          </a:xfrm>
        </p:spPr>
        <p:txBody>
          <a:bodyPr/>
          <a:lstStyle/>
          <a:p>
            <a:r>
              <a:rPr lang="zh-TW" altLang="en-US">
                <a:latin typeface="Calibri" charset="0"/>
                <a:ea typeface="標楷體" charset="-120"/>
              </a:rPr>
              <a:t>案例情境模型流程</a:t>
            </a:r>
          </a:p>
        </p:txBody>
      </p:sp>
      <p:pic>
        <p:nvPicPr>
          <p:cNvPr id="706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82899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349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ullscreen_2014_4_9_上午07_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itle 1"/>
          <p:cNvSpPr>
            <a:spLocks noGrp="1"/>
          </p:cNvSpPr>
          <p:nvPr>
            <p:ph type="title"/>
          </p:nvPr>
        </p:nvSpPr>
        <p:spPr>
          <a:xfrm>
            <a:off x="457200" y="274638"/>
            <a:ext cx="8229600" cy="561975"/>
          </a:xfrm>
        </p:spPr>
        <p:txBody>
          <a:bodyPr/>
          <a:lstStyle/>
          <a:p>
            <a:r>
              <a:rPr lang="zh-TW" altLang="en-US">
                <a:latin typeface="Calibri" charset="0"/>
                <a:ea typeface="標楷體" charset="-120"/>
              </a:rPr>
              <a:t>樣本資料匯入</a:t>
            </a:r>
            <a:r>
              <a:rPr lang="en-US" altLang="zh-TW">
                <a:latin typeface="Calibri" charset="0"/>
                <a:ea typeface="標楷體" charset="-120"/>
              </a:rPr>
              <a:t> (Sample)</a:t>
            </a:r>
          </a:p>
        </p:txBody>
      </p:sp>
      <p:sp>
        <p:nvSpPr>
          <p:cNvPr id="716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7A30521-9DD2-3E40-B0F7-D50F2A59287B}" type="slidenum">
              <a:rPr lang="zh-TW" altLang="en-US" sz="1200">
                <a:solidFill>
                  <a:srgbClr val="898989"/>
                </a:solidFill>
              </a:rPr>
              <a:pPr eaLnBrk="1" hangingPunct="1">
                <a:spcBef>
                  <a:spcPct val="0"/>
                </a:spcBef>
                <a:buFontTx/>
                <a:buNone/>
              </a:pPr>
              <a:t>67</a:t>
            </a:fld>
            <a:endParaRPr lang="zh-TW" altLang="en-US" sz="1200">
              <a:solidFill>
                <a:srgbClr val="898989"/>
              </a:solidFill>
            </a:endParaRPr>
          </a:p>
        </p:txBody>
      </p:sp>
      <p:sp>
        <p:nvSpPr>
          <p:cNvPr id="6" name="Rounded Rectangle 5"/>
          <p:cNvSpPr/>
          <p:nvPr/>
        </p:nvSpPr>
        <p:spPr>
          <a:xfrm>
            <a:off x="179388" y="1700213"/>
            <a:ext cx="1008062"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2484438" y="2349500"/>
            <a:ext cx="1008062" cy="4318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新細明體" pitchFamily="18" charset="-120"/>
              </a:defRPr>
            </a:lvl1pPr>
            <a:lvl2pPr marL="742950" indent="-285750" eaLnBrk="0" hangingPunct="0">
              <a:defRPr kumimoji="1" sz="2400">
                <a:solidFill>
                  <a:schemeClr val="tx1"/>
                </a:solidFill>
                <a:latin typeface="Arial" pitchFamily="34" charset="0"/>
                <a:ea typeface="新細明體" pitchFamily="18" charset="-120"/>
              </a:defRPr>
            </a:lvl2pPr>
            <a:lvl3pPr marL="1143000" indent="-228600" eaLnBrk="0" hangingPunct="0">
              <a:defRPr kumimoji="1" sz="2400">
                <a:solidFill>
                  <a:schemeClr val="tx1"/>
                </a:solidFill>
                <a:latin typeface="Arial" pitchFamily="34" charset="0"/>
                <a:ea typeface="新細明體" pitchFamily="18" charset="-120"/>
              </a:defRPr>
            </a:lvl3pPr>
            <a:lvl4pPr marL="1600200" indent="-228600" eaLnBrk="0" hangingPunct="0">
              <a:defRPr kumimoji="1" sz="2400">
                <a:solidFill>
                  <a:schemeClr val="tx1"/>
                </a:solidFill>
                <a:latin typeface="Arial" pitchFamily="34" charset="0"/>
                <a:ea typeface="新細明體" pitchFamily="18" charset="-120"/>
              </a:defRPr>
            </a:lvl4pPr>
            <a:lvl5pPr marL="2057400" indent="-228600" eaLnBrk="0" hangingPunct="0">
              <a:defRPr kumimoji="1" sz="2400">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Arial" pitchFamily="34" charset="0"/>
                <a:ea typeface="新細明體" pitchFamily="18" charset="-120"/>
              </a:defRPr>
            </a:lvl9pPr>
          </a:lstStyle>
          <a:p>
            <a:pPr algn="ctr" eaLnBrk="1" hangingPunct="1">
              <a:defRPr/>
            </a:pPr>
            <a:endParaRPr lang="en-US" altLang="zh-TW" sz="1800">
              <a:solidFill>
                <a:srgbClr val="FFFFFF"/>
              </a:solidFill>
              <a:latin typeface="Calibri" pitchFamily="34" charset="0"/>
            </a:endParaRPr>
          </a:p>
        </p:txBody>
      </p:sp>
      <p:cxnSp>
        <p:nvCxnSpPr>
          <p:cNvPr id="9" name="Straight Arrow Connector 8"/>
          <p:cNvCxnSpPr>
            <a:cxnSpLocks noChangeShapeType="1"/>
            <a:stCxn id="6" idx="3"/>
          </p:cNvCxnSpPr>
          <p:nvPr/>
        </p:nvCxnSpPr>
        <p:spPr bwMode="auto">
          <a:xfrm>
            <a:off x="1187450" y="1773238"/>
            <a:ext cx="1368425" cy="576262"/>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7456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ullscreen_2014_4_9_上午07_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le 1"/>
          <p:cNvSpPr>
            <a:spLocks noGrp="1"/>
          </p:cNvSpPr>
          <p:nvPr>
            <p:ph type="title"/>
          </p:nvPr>
        </p:nvSpPr>
        <p:spPr>
          <a:xfrm>
            <a:off x="457200" y="115888"/>
            <a:ext cx="8229600" cy="576262"/>
          </a:xfrm>
        </p:spPr>
        <p:txBody>
          <a:bodyPr/>
          <a:lstStyle/>
          <a:p>
            <a:r>
              <a:rPr lang="en-US" altLang="zh-TW">
                <a:latin typeface="Calibri" charset="0"/>
                <a:ea typeface="標楷體" charset="-120"/>
              </a:rPr>
              <a:t>EM_LIB.INQ2006</a:t>
            </a: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F1C8050-A2E5-5F4C-832D-7B111E5730B9}" type="slidenum">
              <a:rPr lang="zh-TW" altLang="en-US" sz="1200">
                <a:solidFill>
                  <a:srgbClr val="898989"/>
                </a:solidFill>
                <a:ea typeface="MS PGothic" charset="-128"/>
              </a:rPr>
              <a:pPr eaLnBrk="1" hangingPunct="1">
                <a:spcBef>
                  <a:spcPct val="0"/>
                </a:spcBef>
                <a:buFontTx/>
                <a:buNone/>
              </a:pPr>
              <a:t>68</a:t>
            </a:fld>
            <a:endParaRPr lang="zh-TW" altLang="en-US" sz="1200">
              <a:solidFill>
                <a:srgbClr val="898989"/>
              </a:solidFill>
              <a:ea typeface="MS PGothic" charset="-128"/>
            </a:endParaRPr>
          </a:p>
        </p:txBody>
      </p:sp>
      <p:sp>
        <p:nvSpPr>
          <p:cNvPr id="6" name="Rounded Rectangle 5"/>
          <p:cNvSpPr/>
          <p:nvPr/>
        </p:nvSpPr>
        <p:spPr>
          <a:xfrm>
            <a:off x="1835150" y="2781300"/>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2484438" y="2349500"/>
            <a:ext cx="1008062"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4427538" y="4508500"/>
            <a:ext cx="792162" cy="3587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5219700" y="1125538"/>
            <a:ext cx="3816350" cy="5472112"/>
          </a:xfrm>
          <a:prstGeom prst="roundRect">
            <a:avLst>
              <a:gd name="adj" fmla="val 7199"/>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390098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069B40F-1A0F-1949-8CC2-F824664905F1}" type="slidenum">
              <a:rPr lang="zh-TW" altLang="en-US" sz="1200">
                <a:solidFill>
                  <a:srgbClr val="898989"/>
                </a:solidFill>
                <a:ea typeface="MS PGothic" charset="-128"/>
              </a:rPr>
              <a:pPr eaLnBrk="1" hangingPunct="1">
                <a:spcBef>
                  <a:spcPct val="0"/>
                </a:spcBef>
                <a:buFontTx/>
                <a:buNone/>
              </a:pPr>
              <a:t>69</a:t>
            </a:fld>
            <a:endParaRPr lang="zh-TW" altLang="en-US" sz="1200">
              <a:solidFill>
                <a:srgbClr val="898989"/>
              </a:solidFill>
              <a:ea typeface="MS PGothic" charset="-128"/>
            </a:endParaRPr>
          </a:p>
        </p:txBody>
      </p:sp>
      <p:pic>
        <p:nvPicPr>
          <p:cNvPr id="73731" name="Picture 4" descr="Fullscreen_2014_4_9_上午07_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348038"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3563938" y="2349500"/>
            <a:ext cx="1008062" cy="4318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8" name="Straight Arrow Connector 7"/>
          <p:cNvCxnSpPr>
            <a:cxnSpLocks noChangeShapeType="1"/>
            <a:stCxn id="6" idx="2"/>
            <a:endCxn id="7" idx="0"/>
          </p:cNvCxnSpPr>
          <p:nvPr/>
        </p:nvCxnSpPr>
        <p:spPr bwMode="auto">
          <a:xfrm>
            <a:off x="3455988" y="1700213"/>
            <a:ext cx="611187" cy="64928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3735" name="Title 1"/>
          <p:cNvSpPr>
            <a:spLocks noGrp="1"/>
          </p:cNvSpPr>
          <p:nvPr>
            <p:ph type="title"/>
          </p:nvPr>
        </p:nvSpPr>
        <p:spPr>
          <a:xfrm>
            <a:off x="457200" y="115888"/>
            <a:ext cx="8229600" cy="720725"/>
          </a:xfrm>
        </p:spPr>
        <p:txBody>
          <a:bodyPr/>
          <a:lstStyle/>
          <a:p>
            <a:r>
              <a:rPr lang="zh-TW" altLang="en-US">
                <a:latin typeface="Calibri" charset="0"/>
                <a:ea typeface="標楷體" charset="-120"/>
              </a:rPr>
              <a:t>樣本</a:t>
            </a:r>
            <a:r>
              <a:rPr lang="en-US" altLang="zh-TW">
                <a:latin typeface="Calibri" charset="0"/>
                <a:ea typeface="標楷體" charset="-120"/>
              </a:rPr>
              <a:t> (Sample)</a:t>
            </a:r>
          </a:p>
        </p:txBody>
      </p:sp>
    </p:spTree>
    <p:extLst>
      <p:ext uri="{BB962C8B-B14F-4D97-AF65-F5344CB8AC3E}">
        <p14:creationId xmlns:p14="http://schemas.microsoft.com/office/powerpoint/2010/main" val="175232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0"/>
            <a:ext cx="8229600" cy="692150"/>
          </a:xfrm>
        </p:spPr>
        <p:txBody>
          <a:bodyPr/>
          <a:lstStyle/>
          <a:p>
            <a:r>
              <a:rPr lang="en-US" altLang="en-US" sz="4000">
                <a:latin typeface="Calibri" charset="0"/>
                <a:ea typeface="標楷體" charset="-120"/>
              </a:rPr>
              <a:t>資料欄位說明</a:t>
            </a:r>
            <a:endParaRPr lang="en-US" altLang="zh-TW" sz="4000">
              <a:latin typeface="Calibri" charset="0"/>
              <a:ea typeface="標楷體" charset="-120"/>
            </a:endParaRPr>
          </a:p>
        </p:txBody>
      </p:sp>
      <p:sp>
        <p:nvSpPr>
          <p:cNvPr id="92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AD5F6AE-DFBD-2D4C-8A18-26BA8F9988C3}" type="slidenum">
              <a:rPr lang="zh-TW" altLang="en-US" sz="1200">
                <a:solidFill>
                  <a:srgbClr val="898989"/>
                </a:solidFill>
                <a:ea typeface="MS PGothic" charset="-128"/>
              </a:rPr>
              <a:pPr eaLnBrk="1" hangingPunct="1">
                <a:spcBef>
                  <a:spcPct val="0"/>
                </a:spcBef>
                <a:buFontTx/>
                <a:buNone/>
              </a:pPr>
              <a:t>7</a:t>
            </a:fld>
            <a:endParaRPr lang="zh-TW" altLang="en-US" sz="1200">
              <a:solidFill>
                <a:srgbClr val="898989"/>
              </a:solidFill>
              <a:ea typeface="MS PGothic" charset="-128"/>
            </a:endParaRPr>
          </a:p>
        </p:txBody>
      </p:sp>
      <p:graphicFrame>
        <p:nvGraphicFramePr>
          <p:cNvPr id="5" name="Table 4"/>
          <p:cNvGraphicFramePr>
            <a:graphicFrameLocks noGrp="1"/>
          </p:cNvGraphicFramePr>
          <p:nvPr/>
        </p:nvGraphicFramePr>
        <p:xfrm>
          <a:off x="539750" y="744538"/>
          <a:ext cx="8064500" cy="5780280"/>
        </p:xfrm>
        <a:graphic>
          <a:graphicData uri="http://schemas.openxmlformats.org/drawingml/2006/table">
            <a:tbl>
              <a:tblPr/>
              <a:tblGrid>
                <a:gridCol w="484393">
                  <a:extLst>
                    <a:ext uri="{9D8B030D-6E8A-4147-A177-3AD203B41FA5}">
                      <a16:colId xmlns:a16="http://schemas.microsoft.com/office/drawing/2014/main" val="20000"/>
                    </a:ext>
                  </a:extLst>
                </a:gridCol>
                <a:gridCol w="2055401">
                  <a:extLst>
                    <a:ext uri="{9D8B030D-6E8A-4147-A177-3AD203B41FA5}">
                      <a16:colId xmlns:a16="http://schemas.microsoft.com/office/drawing/2014/main" val="20001"/>
                    </a:ext>
                  </a:extLst>
                </a:gridCol>
                <a:gridCol w="916421">
                  <a:extLst>
                    <a:ext uri="{9D8B030D-6E8A-4147-A177-3AD203B41FA5}">
                      <a16:colId xmlns:a16="http://schemas.microsoft.com/office/drawing/2014/main" val="20002"/>
                    </a:ext>
                  </a:extLst>
                </a:gridCol>
                <a:gridCol w="1387722">
                  <a:extLst>
                    <a:ext uri="{9D8B030D-6E8A-4147-A177-3AD203B41FA5}">
                      <a16:colId xmlns:a16="http://schemas.microsoft.com/office/drawing/2014/main" val="20003"/>
                    </a:ext>
                  </a:extLst>
                </a:gridCol>
                <a:gridCol w="3220563">
                  <a:extLst>
                    <a:ext uri="{9D8B030D-6E8A-4147-A177-3AD203B41FA5}">
                      <a16:colId xmlns:a16="http://schemas.microsoft.com/office/drawing/2014/main" val="20004"/>
                    </a:ext>
                  </a:extLst>
                </a:gridCol>
              </a:tblGrid>
              <a:tr h="192670">
                <a:tc>
                  <a:txBody>
                    <a:bodyPr/>
                    <a:lstStyle/>
                    <a:p>
                      <a:pPr algn="l" fontAlgn="b"/>
                      <a:r>
                        <a:rPr lang="en-US" sz="1200" b="0" i="0" u="none" strike="noStrike">
                          <a:solidFill>
                            <a:srgbClr val="000000"/>
                          </a:solidFill>
                          <a:effectLst/>
                          <a:latin typeface="Calibri"/>
                        </a:rPr>
                        <a:t>VarID</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a:rPr>
                        <a:t>Name</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Model Role</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Measurement Level</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b"/>
                      <a:r>
                        <a:rPr lang="en-US" sz="1200" b="0" i="0" u="none" strike="noStrike">
                          <a:solidFill>
                            <a:srgbClr val="000000"/>
                          </a:solidFill>
                          <a:effectLst/>
                          <a:latin typeface="Calibri"/>
                        </a:rPr>
                        <a:t>Description</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192670">
                <a:tc>
                  <a:txBody>
                    <a:bodyPr/>
                    <a:lstStyle/>
                    <a:p>
                      <a:pPr algn="r" fontAlgn="b"/>
                      <a:r>
                        <a:rPr lang="en-US" sz="1200" b="0" i="0" u="none" strike="noStrike">
                          <a:solidFill>
                            <a:srgbClr val="000000"/>
                          </a:solidFill>
                          <a:effectLst/>
                          <a:latin typeface="Calibri"/>
                        </a:rPr>
                        <a:t>1</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ACADEMIC_INTEREST_1</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Primary academic interest code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1"/>
                  </a:ext>
                </a:extLst>
              </a:tr>
              <a:tr h="192670">
                <a:tc>
                  <a:txBody>
                    <a:bodyPr/>
                    <a:lstStyle/>
                    <a:p>
                      <a:pPr algn="r" fontAlgn="b"/>
                      <a:r>
                        <a:rPr lang="en-US" sz="1200" b="0" i="0" u="none" strike="noStrike">
                          <a:solidFill>
                            <a:srgbClr val="000000"/>
                          </a:solidFill>
                          <a:effectLst/>
                          <a:latin typeface="Calibri"/>
                        </a:rPr>
                        <a:t>2</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ACADEMIC_INTEREST_2</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Secondary academic interest code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2"/>
                  </a:ext>
                </a:extLst>
              </a:tr>
              <a:tr h="192670">
                <a:tc>
                  <a:txBody>
                    <a:bodyPr/>
                    <a:lstStyle/>
                    <a:p>
                      <a:pPr algn="r" fontAlgn="b"/>
                      <a:r>
                        <a:rPr lang="en-US" sz="1200" b="0" i="0" u="none" strike="noStrike">
                          <a:solidFill>
                            <a:srgbClr val="000000"/>
                          </a:solidFill>
                          <a:effectLst/>
                          <a:latin typeface="Calibri"/>
                        </a:rPr>
                        <a:t>3</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CAMPUS_VISIT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Campus visit code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3"/>
                  </a:ext>
                </a:extLst>
              </a:tr>
              <a:tr h="192670">
                <a:tc>
                  <a:txBody>
                    <a:bodyPr/>
                    <a:lstStyle/>
                    <a:p>
                      <a:pPr algn="r" fontAlgn="b"/>
                      <a:r>
                        <a:rPr lang="en-US" sz="1200" b="0" i="0" u="none" strike="noStrike">
                          <a:solidFill>
                            <a:srgbClr val="000000"/>
                          </a:solidFill>
                          <a:effectLst/>
                          <a:latin typeface="Calibri"/>
                        </a:rPr>
                        <a:t>4</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CONTACT_CODE1</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First contact code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4"/>
                  </a:ext>
                </a:extLst>
              </a:tr>
              <a:tr h="192670">
                <a:tc>
                  <a:txBody>
                    <a:bodyPr/>
                    <a:lstStyle/>
                    <a:p>
                      <a:pPr algn="r" fontAlgn="b"/>
                      <a:r>
                        <a:rPr lang="en-US" sz="1200" b="0" i="0" u="none" strike="noStrike">
                          <a:solidFill>
                            <a:srgbClr val="000000"/>
                          </a:solidFill>
                          <a:effectLst/>
                          <a:latin typeface="Calibri"/>
                        </a:rPr>
                        <a:t>5</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CONTACT_DATE1</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First contact date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5"/>
                  </a:ext>
                </a:extLst>
              </a:tr>
              <a:tr h="192670">
                <a:tc>
                  <a:txBody>
                    <a:bodyPr/>
                    <a:lstStyle/>
                    <a:p>
                      <a:pPr algn="r" fontAlgn="b"/>
                      <a:r>
                        <a:rPr lang="en-US" sz="1200" b="0" i="0" u="none" strike="noStrike">
                          <a:solidFill>
                            <a:srgbClr val="000000"/>
                          </a:solidFill>
                          <a:effectLst/>
                          <a:latin typeface="Calibri"/>
                        </a:rPr>
                        <a:t>6</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ETHNICITY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Ethnicity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6"/>
                  </a:ext>
                </a:extLst>
              </a:tr>
              <a:tr h="192670">
                <a:tc>
                  <a:txBody>
                    <a:bodyPr/>
                    <a:lstStyle/>
                    <a:p>
                      <a:pPr algn="r" fontAlgn="b"/>
                      <a:r>
                        <a:rPr lang="en-US" sz="1200" b="0" i="0" u="none" strike="noStrike" dirty="0">
                          <a:solidFill>
                            <a:srgbClr val="FF0000"/>
                          </a:solidFill>
                          <a:effectLst/>
                          <a:latin typeface="Calibri"/>
                        </a:rPr>
                        <a:t>7</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FF0000"/>
                          </a:solidFill>
                          <a:effectLst/>
                          <a:latin typeface="Times New Roman"/>
                        </a:rPr>
                        <a:t>ENROLL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dirty="0">
                          <a:solidFill>
                            <a:srgbClr val="FF0000"/>
                          </a:solidFill>
                          <a:effectLst/>
                          <a:latin typeface="Times New Roman"/>
                        </a:rPr>
                        <a:t>Target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dirty="0">
                          <a:solidFill>
                            <a:srgbClr val="FF0000"/>
                          </a:solidFill>
                          <a:effectLst/>
                          <a:latin typeface="Times New Roman"/>
                        </a:rPr>
                        <a:t>Binary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dirty="0">
                          <a:solidFill>
                            <a:srgbClr val="FF0000"/>
                          </a:solidFill>
                          <a:effectLst/>
                          <a:latin typeface="Times New Roman"/>
                        </a:rPr>
                        <a:t>1=Enrolled F2004, 0=Not enrolled F2004</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7"/>
                  </a:ext>
                </a:extLst>
              </a:tr>
              <a:tr h="192670">
                <a:tc>
                  <a:txBody>
                    <a:bodyPr/>
                    <a:lstStyle/>
                    <a:p>
                      <a:pPr algn="r" fontAlgn="b"/>
                      <a:r>
                        <a:rPr lang="en-US" sz="1200" b="0" i="0" u="none" strike="noStrike">
                          <a:solidFill>
                            <a:srgbClr val="000000"/>
                          </a:solidFill>
                          <a:effectLst/>
                          <a:latin typeface="Calibri"/>
                        </a:rPr>
                        <a:t>8</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IRSCHOOL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High school code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8"/>
                  </a:ext>
                </a:extLst>
              </a:tr>
              <a:tr h="192670">
                <a:tc>
                  <a:txBody>
                    <a:bodyPr/>
                    <a:lstStyle/>
                    <a:p>
                      <a:pPr algn="r" fontAlgn="b"/>
                      <a:r>
                        <a:rPr lang="en-US" sz="1200" b="0" i="0" u="none" strike="noStrike">
                          <a:solidFill>
                            <a:srgbClr val="000000"/>
                          </a:solidFill>
                          <a:effectLst/>
                          <a:latin typeface="Calibri"/>
                        </a:rPr>
                        <a:t>9</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INSTATE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1=In state, 0=Out of state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09"/>
                  </a:ext>
                </a:extLst>
              </a:tr>
              <a:tr h="192670">
                <a:tc>
                  <a:txBody>
                    <a:bodyPr/>
                    <a:lstStyle/>
                    <a:p>
                      <a:pPr algn="r" fontAlgn="b"/>
                      <a:r>
                        <a:rPr lang="en-US" sz="1200" b="0" i="0" u="none" strike="noStrike">
                          <a:solidFill>
                            <a:srgbClr val="000000"/>
                          </a:solidFill>
                          <a:effectLst/>
                          <a:latin typeface="Calibri"/>
                        </a:rPr>
                        <a:t>10</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LEVEL_YEAR</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Unary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Student academic level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0"/>
                  </a:ext>
                </a:extLst>
              </a:tr>
              <a:tr h="192670">
                <a:tc>
                  <a:txBody>
                    <a:bodyPr/>
                    <a:lstStyle/>
                    <a:p>
                      <a:pPr algn="r" fontAlgn="b"/>
                      <a:r>
                        <a:rPr lang="en-US" sz="1200" b="0" i="0" u="none" strike="noStrike">
                          <a:solidFill>
                            <a:srgbClr val="000000"/>
                          </a:solidFill>
                          <a:effectLst/>
                          <a:latin typeface="Calibri"/>
                        </a:rPr>
                        <a:t>11</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REFERRAL_CNTCTS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Referral contact count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1"/>
                  </a:ext>
                </a:extLst>
              </a:tr>
              <a:tr h="192670">
                <a:tc>
                  <a:txBody>
                    <a:bodyPr/>
                    <a:lstStyle/>
                    <a:p>
                      <a:pPr algn="r" fontAlgn="b"/>
                      <a:r>
                        <a:rPr lang="en-US" sz="1200" b="0" i="0" u="none" strike="noStrike">
                          <a:solidFill>
                            <a:srgbClr val="000000"/>
                          </a:solidFill>
                          <a:effectLst/>
                          <a:latin typeface="Calibri"/>
                        </a:rPr>
                        <a:t>12</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SELF_INIT_CNTCTS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Self initiated contact count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2"/>
                  </a:ext>
                </a:extLst>
              </a:tr>
              <a:tr h="192670">
                <a:tc>
                  <a:txBody>
                    <a:bodyPr/>
                    <a:lstStyle/>
                    <a:p>
                      <a:pPr algn="r" fontAlgn="b"/>
                      <a:r>
                        <a:rPr lang="en-US" sz="1200" b="0" i="0" u="none" strike="noStrike">
                          <a:solidFill>
                            <a:srgbClr val="000000"/>
                          </a:solidFill>
                          <a:effectLst/>
                          <a:latin typeface="Calibri"/>
                        </a:rPr>
                        <a:t>13</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SOLICITED_CNTCTS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Solicited contact count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3"/>
                  </a:ext>
                </a:extLst>
              </a:tr>
              <a:tr h="192670">
                <a:tc>
                  <a:txBody>
                    <a:bodyPr/>
                    <a:lstStyle/>
                    <a:p>
                      <a:pPr algn="r" fontAlgn="b"/>
                      <a:r>
                        <a:rPr lang="en-US" sz="1200" b="0" i="0" u="none" strike="noStrike">
                          <a:solidFill>
                            <a:srgbClr val="000000"/>
                          </a:solidFill>
                          <a:effectLst/>
                          <a:latin typeface="Calibri"/>
                        </a:rPr>
                        <a:t>14</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TERRITORY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Nominal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Recruitment area</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4"/>
                  </a:ext>
                </a:extLst>
              </a:tr>
              <a:tr h="192670">
                <a:tc>
                  <a:txBody>
                    <a:bodyPr/>
                    <a:lstStyle/>
                    <a:p>
                      <a:pPr algn="r" fontAlgn="b"/>
                      <a:r>
                        <a:rPr lang="en-US" sz="1200" b="0" i="0" u="none" strike="noStrike">
                          <a:solidFill>
                            <a:srgbClr val="000000"/>
                          </a:solidFill>
                          <a:effectLst/>
                          <a:latin typeface="Calibri"/>
                        </a:rPr>
                        <a:t>15</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TOTAL_CONTACTS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Total contact count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5"/>
                  </a:ext>
                </a:extLst>
              </a:tr>
              <a:tr h="192670">
                <a:tc>
                  <a:txBody>
                    <a:bodyPr/>
                    <a:lstStyle/>
                    <a:p>
                      <a:pPr algn="r" fontAlgn="b"/>
                      <a:r>
                        <a:rPr lang="en-US" sz="1200" b="0" i="0" u="none" strike="noStrike">
                          <a:solidFill>
                            <a:srgbClr val="000000"/>
                          </a:solidFill>
                          <a:effectLst/>
                          <a:latin typeface="Calibri"/>
                        </a:rPr>
                        <a:t>16</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TRAVEL_INIT_CNTCTS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Travel initiated contact count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6"/>
                  </a:ext>
                </a:extLst>
              </a:tr>
              <a:tr h="192670">
                <a:tc>
                  <a:txBody>
                    <a:bodyPr/>
                    <a:lstStyle/>
                    <a:p>
                      <a:pPr algn="r" fontAlgn="b"/>
                      <a:r>
                        <a:rPr lang="en-US" sz="1200" b="0" i="0" u="none" strike="noStrike">
                          <a:solidFill>
                            <a:srgbClr val="000000"/>
                          </a:solidFill>
                          <a:effectLst/>
                          <a:latin typeface="Calibri"/>
                        </a:rPr>
                        <a:t>17</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AVG_INCOME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Commercial  HH income estimate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7"/>
                  </a:ext>
                </a:extLst>
              </a:tr>
              <a:tr h="192670">
                <a:tc>
                  <a:txBody>
                    <a:bodyPr/>
                    <a:lstStyle/>
                    <a:p>
                      <a:pPr algn="r" fontAlgn="b"/>
                      <a:r>
                        <a:rPr lang="en-US" sz="1200" b="0" i="0" u="none" strike="noStrike">
                          <a:solidFill>
                            <a:srgbClr val="000000"/>
                          </a:solidFill>
                          <a:effectLst/>
                          <a:latin typeface="Calibri"/>
                        </a:rPr>
                        <a:t>18</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DISTANCE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Distance from university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18"/>
                  </a:ext>
                </a:extLst>
              </a:tr>
              <a:tr h="192670">
                <a:tc>
                  <a:txBody>
                    <a:bodyPr/>
                    <a:lstStyle/>
                    <a:p>
                      <a:pPr algn="r" fontAlgn="b"/>
                      <a:r>
                        <a:rPr lang="en-US" sz="1200" b="0" i="0" u="none" strike="noStrike">
                          <a:solidFill>
                            <a:srgbClr val="000000"/>
                          </a:solidFill>
                          <a:effectLst/>
                          <a:latin typeface="Calibri"/>
                        </a:rPr>
                        <a:t>19</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HSCRAT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5-year high school enrollment rate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19"/>
                  </a:ext>
                </a:extLst>
              </a:tr>
              <a:tr h="192670">
                <a:tc>
                  <a:txBody>
                    <a:bodyPr/>
                    <a:lstStyle/>
                    <a:p>
                      <a:pPr algn="r" fontAlgn="b"/>
                      <a:r>
                        <a:rPr lang="en-US" sz="1200" b="0" i="0" u="none" strike="noStrike">
                          <a:solidFill>
                            <a:srgbClr val="000000"/>
                          </a:solidFill>
                          <a:effectLst/>
                          <a:latin typeface="Calibri"/>
                        </a:rPr>
                        <a:t>20</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INIT_SPAN</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Time from first contact to enrollment date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0"/>
                  </a:ext>
                </a:extLst>
              </a:tr>
              <a:tr h="192670">
                <a:tc>
                  <a:txBody>
                    <a:bodyPr/>
                    <a:lstStyle/>
                    <a:p>
                      <a:pPr algn="r" fontAlgn="b"/>
                      <a:r>
                        <a:rPr lang="en-US" sz="1200" b="0" i="0" u="none" strike="noStrike">
                          <a:solidFill>
                            <a:srgbClr val="000000"/>
                          </a:solidFill>
                          <a:effectLst/>
                          <a:latin typeface="Calibri"/>
                        </a:rPr>
                        <a:t>21</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INT1RAT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5-year primary interest code rate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1"/>
                  </a:ext>
                </a:extLst>
              </a:tr>
              <a:tr h="192670">
                <a:tc>
                  <a:txBody>
                    <a:bodyPr/>
                    <a:lstStyle/>
                    <a:p>
                      <a:pPr algn="r" fontAlgn="b"/>
                      <a:r>
                        <a:rPr lang="en-US" sz="1200" b="0" i="0" u="none" strike="noStrike">
                          <a:solidFill>
                            <a:srgbClr val="000000"/>
                          </a:solidFill>
                          <a:effectLst/>
                          <a:latin typeface="Calibri"/>
                        </a:rPr>
                        <a:t>22</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INT2RAT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5-year secondary interest code rate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2"/>
                  </a:ext>
                </a:extLst>
              </a:tr>
              <a:tr h="192670">
                <a:tc>
                  <a:txBody>
                    <a:bodyPr/>
                    <a:lstStyle/>
                    <a:p>
                      <a:pPr algn="r" fontAlgn="b"/>
                      <a:r>
                        <a:rPr lang="en-US" sz="1200" b="0" i="0" u="none" strike="noStrike">
                          <a:solidFill>
                            <a:srgbClr val="000000"/>
                          </a:solidFill>
                          <a:effectLst/>
                          <a:latin typeface="Calibri"/>
                        </a:rPr>
                        <a:t>23</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INTEREST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Number of indicated extracurricular interests</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3"/>
                  </a:ext>
                </a:extLst>
              </a:tr>
              <a:tr h="192670">
                <a:tc>
                  <a:txBody>
                    <a:bodyPr/>
                    <a:lstStyle/>
                    <a:p>
                      <a:pPr algn="r" fontAlgn="b"/>
                      <a:r>
                        <a:rPr lang="en-US" sz="1200" b="0" i="0" u="none" strike="noStrike">
                          <a:solidFill>
                            <a:srgbClr val="000000"/>
                          </a:solidFill>
                          <a:effectLst/>
                          <a:latin typeface="Calibri"/>
                        </a:rPr>
                        <a:t>24</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MAILQ</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Mail qualifying score (1=very interested)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4"/>
                  </a:ext>
                </a:extLst>
              </a:tr>
              <a:tr h="192670">
                <a:tc>
                  <a:txBody>
                    <a:bodyPr/>
                    <a:lstStyle/>
                    <a:p>
                      <a:pPr algn="r" fontAlgn="b"/>
                      <a:r>
                        <a:rPr lang="en-US" sz="1200" b="0" i="0" u="none" strike="noStrike">
                          <a:solidFill>
                            <a:srgbClr val="000000"/>
                          </a:solidFill>
                          <a:effectLst/>
                          <a:latin typeface="Calibri"/>
                        </a:rPr>
                        <a:t>25</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PREMIERE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1=Attended campus recruitment event, 0=Did not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5"/>
                  </a:ext>
                </a:extLst>
              </a:tr>
              <a:tr h="192670">
                <a:tc>
                  <a:txBody>
                    <a:bodyPr/>
                    <a:lstStyle/>
                    <a:p>
                      <a:pPr algn="r" fontAlgn="b"/>
                      <a:r>
                        <a:rPr lang="en-US" sz="1200" b="0" i="0" u="none" strike="noStrike">
                          <a:solidFill>
                            <a:srgbClr val="000000"/>
                          </a:solidFill>
                          <a:effectLst/>
                          <a:latin typeface="Calibri"/>
                        </a:rPr>
                        <a:t>26</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SATSCORE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Interval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SAT (original) score</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6"/>
                  </a:ext>
                </a:extLst>
              </a:tr>
              <a:tr h="192670">
                <a:tc>
                  <a:txBody>
                    <a:bodyPr/>
                    <a:lstStyle/>
                    <a:p>
                      <a:pPr algn="r" fontAlgn="b"/>
                      <a:r>
                        <a:rPr lang="en-US" sz="1200" b="0" i="0" u="none" strike="noStrike">
                          <a:solidFill>
                            <a:srgbClr val="000000"/>
                          </a:solidFill>
                          <a:effectLst/>
                          <a:latin typeface="Calibri"/>
                        </a:rPr>
                        <a:t>27</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SEX</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Binary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Sex</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7"/>
                  </a:ext>
                </a:extLst>
              </a:tr>
              <a:tr h="192670">
                <a:tc>
                  <a:txBody>
                    <a:bodyPr/>
                    <a:lstStyle/>
                    <a:p>
                      <a:pPr algn="r" fontAlgn="b"/>
                      <a:r>
                        <a:rPr lang="en-US" sz="1200" b="0" i="0" u="none" strike="noStrike">
                          <a:solidFill>
                            <a:srgbClr val="000000"/>
                          </a:solidFill>
                          <a:effectLst/>
                          <a:latin typeface="Calibri"/>
                        </a:rPr>
                        <a:t>28</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STUEMAIL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Input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Binary</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tc>
                  <a:txBody>
                    <a:bodyPr/>
                    <a:lstStyle/>
                    <a:p>
                      <a:pPr algn="l" fontAlgn="ctr"/>
                      <a:r>
                        <a:rPr lang="en-US" sz="1200" b="0" i="0" u="none" strike="noStrike">
                          <a:solidFill>
                            <a:srgbClr val="000000"/>
                          </a:solidFill>
                          <a:effectLst/>
                          <a:latin typeface="Times New Roman"/>
                        </a:rPr>
                        <a:t>1=Have e-mail address, 0=Do not</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28"/>
                  </a:ext>
                </a:extLst>
              </a:tr>
              <a:tr h="192670">
                <a:tc>
                  <a:txBody>
                    <a:bodyPr/>
                    <a:lstStyle/>
                    <a:p>
                      <a:pPr algn="r" fontAlgn="b"/>
                      <a:r>
                        <a:rPr lang="en-US" sz="1200" b="0" i="0" u="none" strike="noStrike">
                          <a:solidFill>
                            <a:srgbClr val="000000"/>
                          </a:solidFill>
                          <a:effectLst/>
                          <a:latin typeface="Calibri"/>
                        </a:rPr>
                        <a:t>29</a:t>
                      </a:r>
                    </a:p>
                  </a:txBody>
                  <a:tcPr marL="9796" marR="9796" marT="979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Times New Roman"/>
                        </a:rPr>
                        <a:t>TELECQ</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Rejected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a:solidFill>
                            <a:srgbClr val="000000"/>
                          </a:solidFill>
                          <a:effectLst/>
                          <a:latin typeface="Times New Roman"/>
                        </a:rPr>
                        <a:t>Ordinal</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tc>
                  <a:txBody>
                    <a:bodyPr/>
                    <a:lstStyle/>
                    <a:p>
                      <a:pPr algn="l" fontAlgn="ctr"/>
                      <a:r>
                        <a:rPr lang="en-US" sz="1200" b="0" i="0" u="none" strike="noStrike" dirty="0" err="1">
                          <a:solidFill>
                            <a:srgbClr val="000000"/>
                          </a:solidFill>
                          <a:effectLst/>
                          <a:latin typeface="Times New Roman"/>
                        </a:rPr>
                        <a:t>Telecounciling</a:t>
                      </a:r>
                      <a:r>
                        <a:rPr lang="en-US" sz="1200" b="0" i="0" u="none" strike="noStrike" dirty="0">
                          <a:solidFill>
                            <a:srgbClr val="000000"/>
                          </a:solidFill>
                          <a:effectLst/>
                          <a:latin typeface="Times New Roman"/>
                        </a:rPr>
                        <a:t> qualifying score (1=very interested)</a:t>
                      </a:r>
                    </a:p>
                  </a:txBody>
                  <a:tcPr marL="9796" marR="9796" marT="9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F3F3"/>
                    </a:solidFill>
                  </a:tcPr>
                </a:tc>
                <a:extLst>
                  <a:ext uri="{0D108BD9-81ED-4DB2-BD59-A6C34878D82A}">
                    <a16:rowId xmlns:a16="http://schemas.microsoft.com/office/drawing/2014/main" val="10029"/>
                  </a:ext>
                </a:extLst>
              </a:tr>
            </a:tbl>
          </a:graphicData>
        </a:graphic>
      </p:graphicFrame>
      <p:sp>
        <p:nvSpPr>
          <p:cNvPr id="6" name="Rectangle 5"/>
          <p:cNvSpPr/>
          <p:nvPr/>
        </p:nvSpPr>
        <p:spPr>
          <a:xfrm>
            <a:off x="2871788" y="6581775"/>
            <a:ext cx="3571875" cy="276225"/>
          </a:xfrm>
          <a:prstGeom prst="rect">
            <a:avLst/>
          </a:prstGeom>
        </p:spPr>
        <p:txBody>
          <a:bodyPr wrap="none">
            <a:spAutoFit/>
          </a:bodyPr>
          <a:lstStyle/>
          <a:p>
            <a:pPr>
              <a:defRPr/>
            </a:pPr>
            <a:r>
              <a:rPr lang="en-US" sz="1200" dirty="0">
                <a:solidFill>
                  <a:schemeClr val="bg1">
                    <a:lumMod val="75000"/>
                  </a:schemeClr>
                </a:solidFill>
                <a:latin typeface="Calibri" charset="0"/>
                <a:ea typeface="標楷體" charset="0"/>
                <a:cs typeface="標楷體" charset="0"/>
              </a:rPr>
              <a:t>Source: SAS Enterprise Miner Course Notes, 2014, SAS</a:t>
            </a:r>
          </a:p>
        </p:txBody>
      </p:sp>
    </p:spTree>
    <p:extLst>
      <p:ext uri="{BB962C8B-B14F-4D97-AF65-F5344CB8AC3E}">
        <p14:creationId xmlns:p14="http://schemas.microsoft.com/office/powerpoint/2010/main" val="32312764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B6D6D29-E6A3-1A43-B53A-AD738B53C23B}" type="slidenum">
              <a:rPr lang="zh-TW" altLang="en-US" sz="1200">
                <a:solidFill>
                  <a:srgbClr val="898989"/>
                </a:solidFill>
                <a:ea typeface="MS PGothic" charset="-128"/>
              </a:rPr>
              <a:pPr eaLnBrk="1" hangingPunct="1">
                <a:spcBef>
                  <a:spcPct val="0"/>
                </a:spcBef>
                <a:buFontTx/>
                <a:buNone/>
              </a:pPr>
              <a:t>70</a:t>
            </a:fld>
            <a:endParaRPr lang="zh-TW" altLang="en-US" sz="1200">
              <a:solidFill>
                <a:srgbClr val="898989"/>
              </a:solidFill>
              <a:ea typeface="MS PGothic" charset="-128"/>
            </a:endParaRPr>
          </a:p>
        </p:txBody>
      </p:sp>
      <p:pic>
        <p:nvPicPr>
          <p:cNvPr id="74755" name="Picture 4" descr="Fullscreen_2014_4_9_上午07_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itle 1"/>
          <p:cNvSpPr>
            <a:spLocks noGrp="1"/>
          </p:cNvSpPr>
          <p:nvPr>
            <p:ph type="title"/>
          </p:nvPr>
        </p:nvSpPr>
        <p:spPr>
          <a:xfrm>
            <a:off x="457200" y="115888"/>
            <a:ext cx="8229600" cy="720725"/>
          </a:xfrm>
        </p:spPr>
        <p:txBody>
          <a:bodyPr/>
          <a:lstStyle/>
          <a:p>
            <a:r>
              <a:rPr lang="zh-TW" altLang="en-US">
                <a:latin typeface="Calibri" charset="0"/>
                <a:ea typeface="標楷體" charset="-120"/>
              </a:rPr>
              <a:t>樣本</a:t>
            </a:r>
            <a:r>
              <a:rPr lang="en-US" altLang="zh-TW">
                <a:latin typeface="Calibri" charset="0"/>
                <a:ea typeface="標楷體" charset="-120"/>
              </a:rPr>
              <a:t> (Sample)</a:t>
            </a:r>
          </a:p>
        </p:txBody>
      </p:sp>
      <p:sp>
        <p:nvSpPr>
          <p:cNvPr id="6" name="Rounded Rectangle 5"/>
          <p:cNvSpPr/>
          <p:nvPr/>
        </p:nvSpPr>
        <p:spPr>
          <a:xfrm>
            <a:off x="2627313" y="2924175"/>
            <a:ext cx="720725"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3708400" y="2924175"/>
            <a:ext cx="719138" cy="3603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8" name="Straight Arrow Connector 7"/>
          <p:cNvCxnSpPr>
            <a:cxnSpLocks noChangeShapeType="1"/>
            <a:stCxn id="6" idx="3"/>
            <a:endCxn id="7" idx="1"/>
          </p:cNvCxnSpPr>
          <p:nvPr/>
        </p:nvCxnSpPr>
        <p:spPr bwMode="auto">
          <a:xfrm>
            <a:off x="3348038" y="3105150"/>
            <a:ext cx="360362" cy="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74219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B1B7B29-99A1-7447-B684-855F3D39073E}" type="slidenum">
              <a:rPr lang="zh-TW" altLang="en-US" sz="1200">
                <a:solidFill>
                  <a:srgbClr val="898989"/>
                </a:solidFill>
                <a:ea typeface="MS PGothic" charset="-128"/>
              </a:rPr>
              <a:pPr eaLnBrk="1" hangingPunct="1">
                <a:spcBef>
                  <a:spcPct val="0"/>
                </a:spcBef>
                <a:buFontTx/>
                <a:buNone/>
              </a:pPr>
              <a:t>71</a:t>
            </a:fld>
            <a:endParaRPr lang="zh-TW" altLang="en-US" sz="1200">
              <a:solidFill>
                <a:srgbClr val="898989"/>
              </a:solidFill>
              <a:ea typeface="MS PGothic" charset="-128"/>
            </a:endParaRPr>
          </a:p>
        </p:txBody>
      </p:sp>
      <p:pic>
        <p:nvPicPr>
          <p:cNvPr id="75779" name="Picture 4" descr="Fullscreen_2014_4_9_上午07_4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3338" y="3429000"/>
            <a:ext cx="194627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34925" y="4005263"/>
            <a:ext cx="1947863"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0" y="4652963"/>
            <a:ext cx="1979613"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pic>
        <p:nvPicPr>
          <p:cNvPr id="7578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068638"/>
            <a:ext cx="35052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p:nvPr/>
        </p:nvSpPr>
        <p:spPr>
          <a:xfrm>
            <a:off x="3132138" y="2997200"/>
            <a:ext cx="3671887" cy="3168650"/>
          </a:xfrm>
          <a:prstGeom prst="roundRect">
            <a:avLst>
              <a:gd name="adj" fmla="val 7199"/>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1" name="Rounded Rectangle 10"/>
          <p:cNvSpPr/>
          <p:nvPr/>
        </p:nvSpPr>
        <p:spPr>
          <a:xfrm>
            <a:off x="15875" y="3141663"/>
            <a:ext cx="2108200" cy="1800225"/>
          </a:xfrm>
          <a:prstGeom prst="roundRect">
            <a:avLst>
              <a:gd name="adj" fmla="val 4847"/>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2" name="Rounded Rectangle 11"/>
          <p:cNvSpPr/>
          <p:nvPr/>
        </p:nvSpPr>
        <p:spPr>
          <a:xfrm>
            <a:off x="3273425" y="3644900"/>
            <a:ext cx="3386138"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3" name="Rounded Rectangle 12"/>
          <p:cNvSpPr/>
          <p:nvPr/>
        </p:nvSpPr>
        <p:spPr>
          <a:xfrm>
            <a:off x="3276600" y="5661025"/>
            <a:ext cx="3386138"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4" name="Rounded Rectangle 13"/>
          <p:cNvSpPr/>
          <p:nvPr/>
        </p:nvSpPr>
        <p:spPr>
          <a:xfrm>
            <a:off x="3276600" y="5876925"/>
            <a:ext cx="3386138"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5" name="Rounded Rectangle 14"/>
          <p:cNvSpPr/>
          <p:nvPr/>
        </p:nvSpPr>
        <p:spPr>
          <a:xfrm>
            <a:off x="3348038" y="4652963"/>
            <a:ext cx="33115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5790" name="Title 1"/>
          <p:cNvSpPr>
            <a:spLocks noGrp="1"/>
          </p:cNvSpPr>
          <p:nvPr>
            <p:ph type="title"/>
          </p:nvPr>
        </p:nvSpPr>
        <p:spPr>
          <a:xfrm>
            <a:off x="395288" y="0"/>
            <a:ext cx="8229600" cy="908050"/>
          </a:xfrm>
        </p:spPr>
        <p:txBody>
          <a:bodyPr/>
          <a:lstStyle/>
          <a:p>
            <a:r>
              <a:rPr lang="zh-TW" altLang="en-US" sz="3200">
                <a:latin typeface="Calibri" charset="0"/>
                <a:ea typeface="標楷體" charset="-120"/>
              </a:rPr>
              <a:t>樣本</a:t>
            </a:r>
            <a:r>
              <a:rPr lang="en-US" altLang="zh-TW" sz="3200">
                <a:latin typeface="Calibri" charset="0"/>
                <a:ea typeface="標楷體" charset="-120"/>
              </a:rPr>
              <a:t> (Sample)</a:t>
            </a:r>
            <a:br>
              <a:rPr lang="en-US" altLang="zh-TW" sz="3200">
                <a:latin typeface="Calibri" charset="0"/>
                <a:ea typeface="標楷體" charset="-120"/>
              </a:rPr>
            </a:br>
            <a:r>
              <a:rPr lang="zh-TW" altLang="en-US" sz="3200">
                <a:latin typeface="Calibri" charset="0"/>
                <a:ea typeface="標楷體" charset="-120"/>
              </a:rPr>
              <a:t>分層</a:t>
            </a:r>
            <a:r>
              <a:rPr lang="en-US" altLang="zh-TW" sz="3200">
                <a:latin typeface="Calibri" charset="0"/>
                <a:ea typeface="標楷體" charset="-120"/>
              </a:rPr>
              <a:t> </a:t>
            </a:r>
            <a:r>
              <a:rPr lang="zh-TW" altLang="en-US" sz="3200">
                <a:latin typeface="Calibri" charset="0"/>
                <a:ea typeface="標楷體" charset="-120"/>
              </a:rPr>
              <a:t>準則－以層級為基礎；樣本比例</a:t>
            </a:r>
            <a:r>
              <a:rPr lang="en-US" altLang="zh-TW" sz="3200">
                <a:latin typeface="Calibri" charset="0"/>
                <a:ea typeface="標楷體" charset="-120"/>
              </a:rPr>
              <a:t> 12.5</a:t>
            </a:r>
          </a:p>
        </p:txBody>
      </p:sp>
    </p:spTree>
    <p:extLst>
      <p:ext uri="{BB962C8B-B14F-4D97-AF65-F5344CB8AC3E}">
        <p14:creationId xmlns:p14="http://schemas.microsoft.com/office/powerpoint/2010/main" val="2989361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C8075D9-E96B-2E42-A71F-D1DB268B96E8}" type="slidenum">
              <a:rPr lang="zh-TW" altLang="en-US" sz="1200">
                <a:solidFill>
                  <a:srgbClr val="898989"/>
                </a:solidFill>
                <a:ea typeface="MS PGothic" charset="-128"/>
              </a:rPr>
              <a:pPr eaLnBrk="1" hangingPunct="1">
                <a:spcBef>
                  <a:spcPct val="0"/>
                </a:spcBef>
                <a:buFontTx/>
                <a:buNone/>
              </a:pPr>
              <a:t>72</a:t>
            </a:fld>
            <a:endParaRPr lang="zh-TW" altLang="en-US" sz="1200">
              <a:solidFill>
                <a:srgbClr val="898989"/>
              </a:solidFill>
              <a:ea typeface="MS PGothic" charset="-128"/>
            </a:endParaRPr>
          </a:p>
        </p:txBody>
      </p:sp>
      <p:pic>
        <p:nvPicPr>
          <p:cNvPr id="76803" name="Picture 4" descr="Fullscreen_2014_4_9_上午07_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itle 1"/>
          <p:cNvSpPr>
            <a:spLocks noGrp="1"/>
          </p:cNvSpPr>
          <p:nvPr>
            <p:ph type="title"/>
          </p:nvPr>
        </p:nvSpPr>
        <p:spPr>
          <a:xfrm>
            <a:off x="457200" y="115888"/>
            <a:ext cx="8229600" cy="720725"/>
          </a:xfrm>
        </p:spPr>
        <p:txBody>
          <a:bodyPr/>
          <a:lstStyle/>
          <a:p>
            <a:r>
              <a:rPr lang="zh-TW" altLang="en-US">
                <a:latin typeface="Calibri" charset="0"/>
                <a:ea typeface="標楷體" charset="-120"/>
              </a:rPr>
              <a:t>樣本</a:t>
            </a:r>
            <a:r>
              <a:rPr lang="en-US" altLang="zh-TW">
                <a:latin typeface="Calibri" charset="0"/>
                <a:ea typeface="標楷體" charset="-120"/>
              </a:rPr>
              <a:t> (Sample)</a:t>
            </a:r>
          </a:p>
        </p:txBody>
      </p:sp>
    </p:spTree>
    <p:extLst>
      <p:ext uri="{BB962C8B-B14F-4D97-AF65-F5344CB8AC3E}">
        <p14:creationId xmlns:p14="http://schemas.microsoft.com/office/powerpoint/2010/main" val="3943414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FBE7AB6-C4FC-C448-8619-080DBED55535}" type="slidenum">
              <a:rPr lang="zh-TW" altLang="en-US" sz="1200">
                <a:solidFill>
                  <a:srgbClr val="898989"/>
                </a:solidFill>
                <a:ea typeface="MS PGothic" charset="-128"/>
              </a:rPr>
              <a:pPr eaLnBrk="1" hangingPunct="1">
                <a:spcBef>
                  <a:spcPct val="0"/>
                </a:spcBef>
                <a:buFontTx/>
                <a:buNone/>
              </a:pPr>
              <a:t>73</a:t>
            </a:fld>
            <a:endParaRPr lang="zh-TW" altLang="en-US" sz="1200">
              <a:solidFill>
                <a:srgbClr val="898989"/>
              </a:solidFill>
              <a:ea typeface="MS PGothic" charset="-128"/>
            </a:endParaRPr>
          </a:p>
        </p:txBody>
      </p:sp>
      <p:pic>
        <p:nvPicPr>
          <p:cNvPr id="77827" name="Picture 4" descr="Fullscreen_2014_4_9_上午07_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651500" y="4437063"/>
            <a:ext cx="504825"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7829" name="Title 1"/>
          <p:cNvSpPr>
            <a:spLocks noGrp="1"/>
          </p:cNvSpPr>
          <p:nvPr>
            <p:ph type="title"/>
          </p:nvPr>
        </p:nvSpPr>
        <p:spPr>
          <a:xfrm>
            <a:off x="457200" y="115888"/>
            <a:ext cx="8229600" cy="720725"/>
          </a:xfrm>
        </p:spPr>
        <p:txBody>
          <a:bodyPr/>
          <a:lstStyle/>
          <a:p>
            <a:r>
              <a:rPr lang="zh-TW" altLang="en-US">
                <a:latin typeface="Calibri" charset="0"/>
                <a:ea typeface="標楷體" charset="-120"/>
              </a:rPr>
              <a:t>樣本</a:t>
            </a:r>
            <a:r>
              <a:rPr lang="en-US" altLang="zh-TW">
                <a:latin typeface="Calibri" charset="0"/>
                <a:ea typeface="標楷體" charset="-120"/>
              </a:rPr>
              <a:t> (Sample)</a:t>
            </a:r>
          </a:p>
        </p:txBody>
      </p:sp>
    </p:spTree>
    <p:extLst>
      <p:ext uri="{BB962C8B-B14F-4D97-AF65-F5344CB8AC3E}">
        <p14:creationId xmlns:p14="http://schemas.microsoft.com/office/powerpoint/2010/main" val="3789318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5B3B0DE-878C-BC43-822D-FA7CA3F24B72}" type="slidenum">
              <a:rPr lang="zh-TW" altLang="en-US" sz="1200">
                <a:solidFill>
                  <a:srgbClr val="898989"/>
                </a:solidFill>
                <a:ea typeface="MS PGothic" charset="-128"/>
              </a:rPr>
              <a:pPr eaLnBrk="1" hangingPunct="1">
                <a:spcBef>
                  <a:spcPct val="0"/>
                </a:spcBef>
                <a:buFontTx/>
                <a:buNone/>
              </a:pPr>
              <a:t>74</a:t>
            </a:fld>
            <a:endParaRPr lang="zh-TW" altLang="en-US" sz="1200">
              <a:solidFill>
                <a:srgbClr val="898989"/>
              </a:solidFill>
              <a:ea typeface="MS PGothic" charset="-128"/>
            </a:endParaRPr>
          </a:p>
        </p:txBody>
      </p:sp>
      <p:pic>
        <p:nvPicPr>
          <p:cNvPr id="788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itle 1"/>
          <p:cNvSpPr>
            <a:spLocks noGrp="1"/>
          </p:cNvSpPr>
          <p:nvPr>
            <p:ph type="title"/>
          </p:nvPr>
        </p:nvSpPr>
        <p:spPr>
          <a:xfrm>
            <a:off x="457200" y="115888"/>
            <a:ext cx="8229600" cy="720725"/>
          </a:xfrm>
        </p:spPr>
        <p:txBody>
          <a:bodyPr/>
          <a:lstStyle/>
          <a:p>
            <a:r>
              <a:rPr lang="zh-TW" altLang="en-US">
                <a:latin typeface="Calibri" charset="0"/>
                <a:ea typeface="標楷體" charset="-120"/>
              </a:rPr>
              <a:t>樣本</a:t>
            </a:r>
            <a:r>
              <a:rPr lang="en-US" altLang="zh-TW">
                <a:latin typeface="Calibri" charset="0"/>
                <a:ea typeface="標楷體" charset="-120"/>
              </a:rPr>
              <a:t> (Sample)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38992746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188913"/>
            <a:ext cx="8229600" cy="647700"/>
          </a:xfrm>
        </p:spPr>
        <p:txBody>
          <a:bodyPr/>
          <a:lstStyle/>
          <a:p>
            <a:r>
              <a:rPr lang="zh-TW" altLang="en-US">
                <a:latin typeface="Calibri" charset="0"/>
                <a:ea typeface="標楷體" charset="-120"/>
              </a:rPr>
              <a:t>勘查－</a:t>
            </a:r>
            <a:r>
              <a:rPr lang="en-US" altLang="zh-TW">
                <a:latin typeface="Calibri" charset="0"/>
                <a:ea typeface="標楷體" charset="-120"/>
              </a:rPr>
              <a:t>StatExplore (</a:t>
            </a:r>
            <a:r>
              <a:rPr lang="zh-TW" altLang="en-US">
                <a:latin typeface="Calibri" charset="0"/>
                <a:ea typeface="標楷體" charset="-120"/>
              </a:rPr>
              <a:t>摘要統計</a:t>
            </a:r>
            <a:r>
              <a:rPr lang="en-US" altLang="zh-TW">
                <a:latin typeface="Calibri" charset="0"/>
                <a:ea typeface="標楷體" charset="-120"/>
              </a:rPr>
              <a:t>)</a:t>
            </a:r>
          </a:p>
        </p:txBody>
      </p:sp>
      <p:sp>
        <p:nvSpPr>
          <p:cNvPr id="798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BBEC8FB-26B2-1049-B1F1-735ACF6CB86F}" type="slidenum">
              <a:rPr lang="zh-TW" altLang="en-US" sz="1200">
                <a:solidFill>
                  <a:srgbClr val="898989"/>
                </a:solidFill>
                <a:ea typeface="MS PGothic" charset="-128"/>
              </a:rPr>
              <a:pPr eaLnBrk="1" hangingPunct="1">
                <a:spcBef>
                  <a:spcPct val="0"/>
                </a:spcBef>
                <a:buFontTx/>
                <a:buNone/>
              </a:pPr>
              <a:t>75</a:t>
            </a:fld>
            <a:endParaRPr lang="zh-TW" altLang="en-US" sz="1200">
              <a:solidFill>
                <a:srgbClr val="898989"/>
              </a:solidFill>
              <a:ea typeface="MS PGothic" charset="-128"/>
            </a:endParaRPr>
          </a:p>
        </p:txBody>
      </p:sp>
      <p:pic>
        <p:nvPicPr>
          <p:cNvPr id="79876" name="Picture 4" descr="Fullscreen_2014_4_9_上午07_4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3708400" y="1484313"/>
            <a:ext cx="14287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 name="Rounded Rectangle 9"/>
          <p:cNvSpPr/>
          <p:nvPr/>
        </p:nvSpPr>
        <p:spPr>
          <a:xfrm>
            <a:off x="4716463" y="242093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277730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F88EE11-CA79-FC47-9F3D-FA042BDBC0CA}" type="slidenum">
              <a:rPr lang="zh-TW" altLang="en-US" sz="1200">
                <a:solidFill>
                  <a:srgbClr val="898989"/>
                </a:solidFill>
                <a:ea typeface="MS PGothic" charset="-128"/>
              </a:rPr>
              <a:pPr eaLnBrk="1" hangingPunct="1">
                <a:spcBef>
                  <a:spcPct val="0"/>
                </a:spcBef>
                <a:buFontTx/>
                <a:buNone/>
              </a:pPr>
              <a:t>76</a:t>
            </a:fld>
            <a:endParaRPr lang="zh-TW" altLang="en-US" sz="1200">
              <a:solidFill>
                <a:srgbClr val="898989"/>
              </a:solidFill>
              <a:ea typeface="MS PGothic" charset="-128"/>
            </a:endParaRPr>
          </a:p>
        </p:txBody>
      </p:sp>
      <p:pic>
        <p:nvPicPr>
          <p:cNvPr id="80899" name="Picture 2" descr="Fullscreen_2014_4_9_上午07_4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708400" y="1484313"/>
            <a:ext cx="14287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4716463" y="2420938"/>
            <a:ext cx="863600"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5" idx="2"/>
            <a:endCxn id="6" idx="0"/>
          </p:cNvCxnSpPr>
          <p:nvPr/>
        </p:nvCxnSpPr>
        <p:spPr bwMode="auto">
          <a:xfrm>
            <a:off x="3779838" y="1700213"/>
            <a:ext cx="1368425" cy="7207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0903" name="Title 1"/>
          <p:cNvSpPr>
            <a:spLocks noGrp="1"/>
          </p:cNvSpPr>
          <p:nvPr>
            <p:ph type="title"/>
          </p:nvPr>
        </p:nvSpPr>
        <p:spPr>
          <a:xfrm>
            <a:off x="457200" y="188913"/>
            <a:ext cx="8229600" cy="647700"/>
          </a:xfrm>
        </p:spPr>
        <p:txBody>
          <a:bodyPr/>
          <a:lstStyle/>
          <a:p>
            <a:r>
              <a:rPr lang="zh-TW" altLang="en-US">
                <a:latin typeface="Calibri" charset="0"/>
                <a:ea typeface="標楷體" charset="-120"/>
              </a:rPr>
              <a:t>勘查－</a:t>
            </a:r>
            <a:r>
              <a:rPr lang="en-US" altLang="zh-TW">
                <a:latin typeface="Calibri" charset="0"/>
                <a:ea typeface="標楷體" charset="-120"/>
              </a:rPr>
              <a:t>StatExplore (</a:t>
            </a:r>
            <a:r>
              <a:rPr lang="zh-TW" altLang="en-US">
                <a:latin typeface="Calibri" charset="0"/>
                <a:ea typeface="標楷體" charset="-120"/>
              </a:rPr>
              <a:t>摘要統計</a:t>
            </a:r>
            <a:r>
              <a:rPr lang="en-US" altLang="zh-TW">
                <a:latin typeface="Calibri" charset="0"/>
                <a:ea typeface="標楷體" charset="-120"/>
              </a:rPr>
              <a:t>)</a:t>
            </a:r>
          </a:p>
        </p:txBody>
      </p:sp>
    </p:spTree>
    <p:extLst>
      <p:ext uri="{BB962C8B-B14F-4D97-AF65-F5344CB8AC3E}">
        <p14:creationId xmlns:p14="http://schemas.microsoft.com/office/powerpoint/2010/main" val="26745248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DE9C8ED4-6C24-CD45-830E-2A6B39A85FF5}" type="slidenum">
              <a:rPr lang="zh-TW" altLang="en-US" sz="1200">
                <a:solidFill>
                  <a:srgbClr val="898989"/>
                </a:solidFill>
                <a:ea typeface="MS PGothic" charset="-128"/>
              </a:rPr>
              <a:pPr eaLnBrk="1" hangingPunct="1">
                <a:spcBef>
                  <a:spcPct val="0"/>
                </a:spcBef>
                <a:buFontTx/>
                <a:buNone/>
              </a:pPr>
              <a:t>77</a:t>
            </a:fld>
            <a:endParaRPr lang="zh-TW" altLang="en-US" sz="1200">
              <a:solidFill>
                <a:srgbClr val="898989"/>
              </a:solidFill>
              <a:ea typeface="MS PGothic" charset="-128"/>
            </a:endParaRPr>
          </a:p>
        </p:txBody>
      </p:sp>
      <p:pic>
        <p:nvPicPr>
          <p:cNvPr id="81923" name="Picture 2" descr="Fullscreen_2014_4_9_上午07_5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le 1"/>
          <p:cNvSpPr>
            <a:spLocks noGrp="1"/>
          </p:cNvSpPr>
          <p:nvPr>
            <p:ph type="title"/>
          </p:nvPr>
        </p:nvSpPr>
        <p:spPr>
          <a:xfrm>
            <a:off x="457200" y="188913"/>
            <a:ext cx="8229600" cy="647700"/>
          </a:xfrm>
        </p:spPr>
        <p:txBody>
          <a:bodyPr/>
          <a:lstStyle/>
          <a:p>
            <a:r>
              <a:rPr lang="zh-TW" altLang="en-US">
                <a:latin typeface="Calibri" charset="0"/>
                <a:ea typeface="標楷體" charset="-120"/>
              </a:rPr>
              <a:t>勘查－</a:t>
            </a:r>
            <a:r>
              <a:rPr lang="en-US" altLang="zh-TW">
                <a:latin typeface="Calibri" charset="0"/>
                <a:ea typeface="標楷體" charset="-120"/>
              </a:rPr>
              <a:t>StatExplore (</a:t>
            </a:r>
            <a:r>
              <a:rPr lang="zh-TW" altLang="en-US">
                <a:latin typeface="Calibri" charset="0"/>
                <a:ea typeface="標楷體" charset="-120"/>
              </a:rPr>
              <a:t>摘要統計</a:t>
            </a:r>
            <a:r>
              <a:rPr lang="en-US" altLang="zh-TW">
                <a:latin typeface="Calibri" charset="0"/>
                <a:ea typeface="標楷體" charset="-120"/>
              </a:rPr>
              <a:t>)</a:t>
            </a:r>
          </a:p>
        </p:txBody>
      </p:sp>
    </p:spTree>
    <p:extLst>
      <p:ext uri="{BB962C8B-B14F-4D97-AF65-F5344CB8AC3E}">
        <p14:creationId xmlns:p14="http://schemas.microsoft.com/office/powerpoint/2010/main" val="34086718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814B49A-E865-1B45-9D09-F24AB457EEA3}" type="slidenum">
              <a:rPr lang="zh-TW" altLang="en-US" sz="1200">
                <a:solidFill>
                  <a:srgbClr val="898989"/>
                </a:solidFill>
                <a:ea typeface="MS PGothic" charset="-128"/>
              </a:rPr>
              <a:pPr eaLnBrk="1" hangingPunct="1">
                <a:spcBef>
                  <a:spcPct val="0"/>
                </a:spcBef>
                <a:buFontTx/>
                <a:buNone/>
              </a:pPr>
              <a:t>78</a:t>
            </a:fld>
            <a:endParaRPr lang="zh-TW" altLang="en-US" sz="1200">
              <a:solidFill>
                <a:srgbClr val="898989"/>
              </a:solidFill>
              <a:ea typeface="MS PGothic" charset="-128"/>
            </a:endParaRPr>
          </a:p>
        </p:txBody>
      </p:sp>
      <p:pic>
        <p:nvPicPr>
          <p:cNvPr id="829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itle 1"/>
          <p:cNvSpPr>
            <a:spLocks noGrp="1"/>
          </p:cNvSpPr>
          <p:nvPr>
            <p:ph type="title"/>
          </p:nvPr>
        </p:nvSpPr>
        <p:spPr>
          <a:xfrm>
            <a:off x="323850" y="115888"/>
            <a:ext cx="8569325" cy="649287"/>
          </a:xfrm>
        </p:spPr>
        <p:txBody>
          <a:bodyPr/>
          <a:lstStyle/>
          <a:p>
            <a:r>
              <a:rPr lang="zh-TW" altLang="en-US">
                <a:latin typeface="Calibri" charset="0"/>
                <a:ea typeface="標楷體" charset="-120"/>
              </a:rPr>
              <a:t>勘查－</a:t>
            </a:r>
            <a:r>
              <a:rPr lang="en-US" altLang="zh-TW">
                <a:latin typeface="Calibri" charset="0"/>
                <a:ea typeface="標楷體" charset="-120"/>
              </a:rPr>
              <a:t>StatExplore (</a:t>
            </a:r>
            <a:r>
              <a:rPr lang="zh-TW" altLang="en-US">
                <a:latin typeface="Calibri" charset="0"/>
                <a:ea typeface="標楷體" charset="-120"/>
              </a:rPr>
              <a:t>摘要統計</a:t>
            </a:r>
            <a:r>
              <a:rPr lang="en-US" altLang="zh-TW">
                <a:latin typeface="Calibri" charset="0"/>
                <a:ea typeface="標楷體" charset="-120"/>
              </a:rPr>
              <a:t>) </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3070851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83356F09-D704-EA4B-A432-EFA5C17CBF4C}" type="slidenum">
              <a:rPr lang="zh-TW" altLang="en-US" sz="1200">
                <a:solidFill>
                  <a:srgbClr val="898989"/>
                </a:solidFill>
                <a:ea typeface="MS PGothic" charset="-128"/>
              </a:rPr>
              <a:pPr eaLnBrk="1" hangingPunct="1">
                <a:spcBef>
                  <a:spcPct val="0"/>
                </a:spcBef>
                <a:buFontTx/>
                <a:buNone/>
              </a:pPr>
              <a:t>79</a:t>
            </a:fld>
            <a:endParaRPr lang="zh-TW" altLang="en-US" sz="1200">
              <a:solidFill>
                <a:srgbClr val="898989"/>
              </a:solidFill>
              <a:ea typeface="MS PGothic" charset="-128"/>
            </a:endParaRPr>
          </a:p>
        </p:txBody>
      </p:sp>
      <p:pic>
        <p:nvPicPr>
          <p:cNvPr id="839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itle 1"/>
          <p:cNvSpPr>
            <a:spLocks noGrp="1"/>
          </p:cNvSpPr>
          <p:nvPr>
            <p:ph type="title"/>
          </p:nvPr>
        </p:nvSpPr>
        <p:spPr>
          <a:xfrm>
            <a:off x="323850" y="115888"/>
            <a:ext cx="8569325" cy="649287"/>
          </a:xfrm>
        </p:spPr>
        <p:txBody>
          <a:bodyPr/>
          <a:lstStyle/>
          <a:p>
            <a:r>
              <a:rPr lang="zh-TW" altLang="en-US" sz="3600">
                <a:latin typeface="Calibri" charset="0"/>
                <a:ea typeface="標楷體" charset="-120"/>
              </a:rPr>
              <a:t>勘查－</a:t>
            </a:r>
            <a:r>
              <a:rPr lang="en-US" altLang="zh-TW" sz="3600">
                <a:latin typeface="Calibri" charset="0"/>
                <a:ea typeface="標楷體" charset="-120"/>
              </a:rPr>
              <a:t>StatExplore (</a:t>
            </a:r>
            <a:r>
              <a:rPr lang="zh-TW" altLang="en-US" sz="3600">
                <a:latin typeface="Calibri" charset="0"/>
                <a:ea typeface="標楷體" charset="-120"/>
              </a:rPr>
              <a:t>摘要統計</a:t>
            </a:r>
            <a:r>
              <a:rPr lang="en-US" altLang="zh-TW" sz="3600">
                <a:latin typeface="Calibri" charset="0"/>
                <a:ea typeface="標楷體" charset="-120"/>
              </a:rPr>
              <a:t>) </a:t>
            </a:r>
            <a:r>
              <a:rPr lang="zh-TW" altLang="en-US" sz="3600">
                <a:latin typeface="Calibri" charset="0"/>
                <a:ea typeface="標楷體" charset="-120"/>
              </a:rPr>
              <a:t>結果</a:t>
            </a:r>
            <a:r>
              <a:rPr lang="en-US" altLang="zh-TW" sz="3600">
                <a:latin typeface="Calibri" charset="0"/>
                <a:ea typeface="標楷體" charset="-120"/>
              </a:rPr>
              <a:t> </a:t>
            </a:r>
            <a:r>
              <a:rPr lang="zh-TW" altLang="en-US" sz="3600">
                <a:latin typeface="Calibri" charset="0"/>
                <a:ea typeface="標楷體" charset="-120"/>
              </a:rPr>
              <a:t>輸出</a:t>
            </a:r>
            <a:endParaRPr lang="en-US" altLang="zh-TW" sz="3600">
              <a:latin typeface="Calibri" charset="0"/>
              <a:ea typeface="標楷體" charset="-120"/>
            </a:endParaRPr>
          </a:p>
        </p:txBody>
      </p:sp>
    </p:spTree>
    <p:extLst>
      <p:ext uri="{BB962C8B-B14F-4D97-AF65-F5344CB8AC3E}">
        <p14:creationId xmlns:p14="http://schemas.microsoft.com/office/powerpoint/2010/main" val="28778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F38CD48B-B09A-014D-9455-EB8ACFF2E589}" type="slidenum">
              <a:rPr lang="zh-TW" altLang="en-US" sz="1200">
                <a:solidFill>
                  <a:srgbClr val="898989"/>
                </a:solidFill>
                <a:ea typeface="MS PGothic" charset="-128"/>
              </a:rPr>
              <a:pPr eaLnBrk="1" hangingPunct="1">
                <a:spcBef>
                  <a:spcPct val="0"/>
                </a:spcBef>
                <a:buFontTx/>
                <a:buNone/>
              </a:pPr>
              <a:t>8</a:t>
            </a:fld>
            <a:endParaRPr lang="zh-TW" altLang="en-US" sz="1200">
              <a:solidFill>
                <a:srgbClr val="898989"/>
              </a:solidFill>
              <a:ea typeface="MS PGothic" charset="-128"/>
            </a:endParaRPr>
          </a:p>
        </p:txBody>
      </p:sp>
      <p:sp>
        <p:nvSpPr>
          <p:cNvPr id="10243" name="內容版面配置區 13"/>
          <p:cNvSpPr>
            <a:spLocks noGrp="1"/>
          </p:cNvSpPr>
          <p:nvPr>
            <p:ph idx="1"/>
          </p:nvPr>
        </p:nvSpPr>
        <p:spPr>
          <a:xfrm>
            <a:off x="638175" y="908050"/>
            <a:ext cx="8201025" cy="1800225"/>
          </a:xfrm>
        </p:spPr>
        <p:txBody>
          <a:bodyPr/>
          <a:lstStyle/>
          <a:p>
            <a:pPr>
              <a:buFont typeface="Monotype Sorts" charset="2"/>
              <a:buNone/>
            </a:pPr>
            <a:r>
              <a:rPr lang="zh-TW" altLang="en-US" b="1" dirty="0">
                <a:solidFill>
                  <a:schemeClr val="tx2"/>
                </a:solidFill>
                <a:latin typeface="Heiti SC Light" charset="-122"/>
                <a:ea typeface="Heiti SC Light" charset="-122"/>
                <a:cs typeface="Heiti SC Light" charset="-122"/>
              </a:rPr>
              <a:t>分析目的</a:t>
            </a:r>
            <a:endParaRPr lang="en-US" altLang="zh-TW" b="1" dirty="0">
              <a:solidFill>
                <a:schemeClr val="tx2"/>
              </a:solidFill>
              <a:latin typeface="Heiti SC Light" charset="-122"/>
              <a:ea typeface="Heiti SC Light" charset="-122"/>
              <a:cs typeface="Heiti SC Light" charset="-122"/>
            </a:endParaRPr>
          </a:p>
          <a:p>
            <a:pPr>
              <a:buFont typeface="Monotype Sorts" charset="2"/>
              <a:buNone/>
            </a:pPr>
            <a:r>
              <a:rPr lang="en-US" altLang="zh-TW" dirty="0">
                <a:latin typeface="Heiti SC Light" charset="-122"/>
                <a:ea typeface="Heiti SC Light" charset="-122"/>
                <a:cs typeface="Heiti SC Light" charset="-122"/>
              </a:rPr>
              <a:t>   </a:t>
            </a:r>
            <a:r>
              <a:rPr lang="zh-TW" altLang="en-US" sz="2400" b="1" dirty="0">
                <a:latin typeface="Heiti SC Light" charset="-122"/>
                <a:ea typeface="Heiti SC Light" charset="-122"/>
                <a:cs typeface="Heiti SC Light" charset="-122"/>
              </a:rPr>
              <a:t>依據可能影響申請學生正式註冊入學的考量因素，利用決策樹等分類演算方法建立入學預測模型。</a:t>
            </a:r>
          </a:p>
        </p:txBody>
      </p:sp>
      <p:grpSp>
        <p:nvGrpSpPr>
          <p:cNvPr id="6" name="Group 36"/>
          <p:cNvGrpSpPr>
            <a:grpSpLocks/>
          </p:cNvGrpSpPr>
          <p:nvPr/>
        </p:nvGrpSpPr>
        <p:grpSpPr bwMode="auto">
          <a:xfrm>
            <a:off x="609599" y="2708920"/>
            <a:ext cx="7822328" cy="3456384"/>
            <a:chOff x="3348842" y="2618651"/>
            <a:chExt cx="5047012" cy="2390077"/>
          </a:xfrm>
          <a:effectLst>
            <a:outerShdw blurRad="101600" dist="63500" dir="2700000" algn="tl" rotWithShape="0">
              <a:prstClr val="black">
                <a:alpha val="40000"/>
              </a:prstClr>
            </a:outerShdw>
          </a:effectLst>
        </p:grpSpPr>
        <p:sp>
          <p:nvSpPr>
            <p:cNvPr id="7" name="Rectangle 3"/>
            <p:cNvSpPr>
              <a:spLocks noChangeAspect="1" noChangeArrowheads="1"/>
            </p:cNvSpPr>
            <p:nvPr/>
          </p:nvSpPr>
          <p:spPr bwMode="auto">
            <a:xfrm>
              <a:off x="3348842" y="2618651"/>
              <a:ext cx="5047012" cy="2390077"/>
            </a:xfrm>
            <a:prstGeom prst="rect">
              <a:avLst/>
            </a:prstGeom>
            <a:gradFill flip="none" rotWithShape="1">
              <a:gsLst>
                <a:gs pos="0">
                  <a:srgbClr val="CC9900"/>
                </a:gs>
                <a:gs pos="50000">
                  <a:srgbClr val="FFCD37"/>
                </a:gs>
                <a:gs pos="100000">
                  <a:srgbClr val="FFCC33"/>
                </a:gs>
              </a:gsLst>
              <a:lin ang="10800000" scaled="1"/>
              <a:tileRect/>
            </a:gradFill>
            <a:ln>
              <a:noFill/>
              <a:headEnd/>
              <a:tailEnd type="none" w="med" len="lg"/>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a:latin typeface="Heiti TC Light"/>
                <a:ea typeface="Heiti TC Light"/>
                <a:cs typeface="Heiti TC Light"/>
              </a:endParaRPr>
            </a:p>
          </p:txBody>
        </p:sp>
        <p:sp>
          <p:nvSpPr>
            <p:cNvPr id="8" name="Rectangle 3"/>
            <p:cNvSpPr>
              <a:spLocks noChangeArrowheads="1"/>
            </p:cNvSpPr>
            <p:nvPr/>
          </p:nvSpPr>
          <p:spPr bwMode="auto">
            <a:xfrm>
              <a:off x="3353416" y="2633547"/>
              <a:ext cx="5024972" cy="2360819"/>
            </a:xfrm>
            <a:prstGeom prst="rect">
              <a:avLst/>
            </a:prstGeom>
            <a:gradFill flip="none" rotWithShape="1">
              <a:gsLst>
                <a:gs pos="0">
                  <a:srgbClr val="FFCC33"/>
                </a:gs>
                <a:gs pos="50000">
                  <a:srgbClr val="FFFBE5"/>
                </a:gs>
                <a:gs pos="100000">
                  <a:srgbClr val="FFFDEF"/>
                </a:gs>
              </a:gsLst>
              <a:lin ang="10800000" scaled="1"/>
              <a:tileRect/>
            </a:gradFill>
            <a:ln>
              <a:noFill/>
              <a:headEnd/>
              <a:tailEnd type="none" w="med" len="lg"/>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a:latin typeface="Heiti TC Light"/>
                <a:ea typeface="Heiti TC Light"/>
                <a:cs typeface="Heiti TC Light"/>
              </a:endParaRPr>
            </a:p>
          </p:txBody>
        </p:sp>
        <p:sp>
          <p:nvSpPr>
            <p:cNvPr id="9" name="Rectangle 3"/>
            <p:cNvSpPr>
              <a:spLocks noChangeArrowheads="1"/>
            </p:cNvSpPr>
            <p:nvPr/>
          </p:nvSpPr>
          <p:spPr bwMode="auto">
            <a:xfrm>
              <a:off x="3367137" y="2641810"/>
              <a:ext cx="4990616" cy="2334494"/>
            </a:xfrm>
            <a:prstGeom prst="rect">
              <a:avLst/>
            </a:prstGeom>
            <a:gradFill flip="none" rotWithShape="1">
              <a:gsLst>
                <a:gs pos="0">
                  <a:srgbClr val="FFCC33"/>
                </a:gs>
                <a:gs pos="50000">
                  <a:srgbClr val="FFE263"/>
                </a:gs>
                <a:gs pos="100000">
                  <a:srgbClr val="FFF790"/>
                </a:gs>
              </a:gsLst>
              <a:lin ang="10800000" scaled="1"/>
              <a:tileRect/>
            </a:gradFill>
            <a:ln>
              <a:noFill/>
              <a:headEnd/>
              <a:tailEnd type="none" w="med" len="lg"/>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a:latin typeface="Heiti TC Light"/>
                <a:ea typeface="Heiti TC Light"/>
                <a:cs typeface="Heiti TC Light"/>
              </a:endParaRPr>
            </a:p>
          </p:txBody>
        </p:sp>
      </p:grpSp>
      <p:sp>
        <p:nvSpPr>
          <p:cNvPr id="10245" name="Text Box 5"/>
          <p:cNvSpPr txBox="1">
            <a:spLocks noChangeArrowheads="1"/>
          </p:cNvSpPr>
          <p:nvPr/>
        </p:nvSpPr>
        <p:spPr bwMode="auto">
          <a:xfrm>
            <a:off x="755650" y="2781300"/>
            <a:ext cx="2327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800" b="1">
                <a:solidFill>
                  <a:schemeClr val="tx2"/>
                </a:solidFill>
                <a:latin typeface="Heiti SC Light" charset="-122"/>
                <a:ea typeface="Heiti SC Light" charset="-122"/>
                <a:cs typeface="Heiti SC Light" charset="-122"/>
              </a:rPr>
              <a:t>演練重點</a:t>
            </a:r>
            <a:r>
              <a:rPr lang="en-US" altLang="zh-TW" sz="2800" b="1">
                <a:solidFill>
                  <a:schemeClr val="tx2"/>
                </a:solidFill>
                <a:latin typeface="Heiti SC Light" charset="-122"/>
                <a:ea typeface="Heiti SC Light" charset="-122"/>
                <a:cs typeface="Heiti SC Light" charset="-122"/>
              </a:rPr>
              <a:t>:</a:t>
            </a:r>
          </a:p>
        </p:txBody>
      </p:sp>
      <p:sp>
        <p:nvSpPr>
          <p:cNvPr id="11" name="標題 1"/>
          <p:cNvSpPr txBox="1">
            <a:spLocks/>
          </p:cNvSpPr>
          <p:nvPr/>
        </p:nvSpPr>
        <p:spPr>
          <a:xfrm>
            <a:off x="611188" y="260350"/>
            <a:ext cx="8205787" cy="735013"/>
          </a:xfrm>
          <a:prstGeom prst="rect">
            <a:avLst/>
          </a:prstGeom>
        </p:spPr>
        <p:txBody>
          <a:bodyPr/>
          <a:lstStyle/>
          <a:p>
            <a:pPr>
              <a:lnSpc>
                <a:spcPct val="83000"/>
              </a:lnSpc>
              <a:defRPr/>
            </a:pPr>
            <a:r>
              <a:rPr lang="zh-TW" altLang="en-US" sz="3600" b="1" kern="0" dirty="0">
                <a:solidFill>
                  <a:srgbClr val="0053C3"/>
                </a:solidFill>
                <a:latin typeface="Heiti SC Light" charset="-122"/>
                <a:ea typeface="Heiti SC Light" charset="-122"/>
                <a:cs typeface="Heiti SC Light" charset="-122"/>
              </a:rPr>
              <a:t>預測模型實機演練</a:t>
            </a:r>
          </a:p>
        </p:txBody>
      </p:sp>
      <p:sp>
        <p:nvSpPr>
          <p:cNvPr id="10247" name="Text Box 6"/>
          <p:cNvSpPr txBox="1">
            <a:spLocks noChangeArrowheads="1"/>
          </p:cNvSpPr>
          <p:nvPr/>
        </p:nvSpPr>
        <p:spPr bwMode="auto">
          <a:xfrm>
            <a:off x="1547813" y="3429000"/>
            <a:ext cx="61436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資料瀏覽</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a:t>
            </a:r>
            <a:r>
              <a:rPr lang="zh-TW" altLang="en-US" sz="2000" b="1">
                <a:solidFill>
                  <a:schemeClr val="tx2"/>
                </a:solidFill>
                <a:latin typeface="Heiti SC Light" charset="-122"/>
                <a:ea typeface="Heiti SC Light" charset="-122"/>
                <a:cs typeface="Heiti SC Light" charset="-122"/>
              </a:rPr>
              <a:t>   遺失值處理</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衍生變數產出</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資料集分割</a:t>
            </a:r>
            <a:r>
              <a:rPr lang="en-US" altLang="zh-TW" sz="2000" b="1">
                <a:solidFill>
                  <a:schemeClr val="tx2"/>
                </a:solidFill>
                <a:latin typeface="Heiti SC Light" charset="-122"/>
                <a:ea typeface="Heiti SC Light" charset="-122"/>
                <a:cs typeface="Heiti SC Light" charset="-122"/>
              </a:rPr>
              <a:t>(</a:t>
            </a:r>
            <a:r>
              <a:rPr lang="zh-TW" altLang="en-US" sz="2000" b="1">
                <a:solidFill>
                  <a:schemeClr val="tx2"/>
                </a:solidFill>
                <a:latin typeface="Heiti SC Light" charset="-122"/>
                <a:ea typeface="Heiti SC Light" charset="-122"/>
                <a:cs typeface="Heiti SC Light" charset="-122"/>
              </a:rPr>
              <a:t>訓練、驗證、測試資料集</a:t>
            </a:r>
            <a:r>
              <a:rPr lang="en-US" altLang="zh-TW" sz="2000" b="1">
                <a:solidFill>
                  <a:schemeClr val="tx2"/>
                </a:solidFill>
                <a:latin typeface="Heiti SC Light" charset="-122"/>
                <a:ea typeface="Heiti SC Light" charset="-122"/>
                <a:cs typeface="Heiti SC Light" charset="-122"/>
              </a:rPr>
              <a:t>)</a:t>
            </a: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預測模型變數篩選</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決策樹預測模型建置</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決策樹模型參數設定與模型解讀</a:t>
            </a:r>
            <a:endParaRPr lang="en-US" altLang="zh-TW" sz="2000" b="1">
              <a:solidFill>
                <a:schemeClr val="tx2"/>
              </a:solidFill>
              <a:latin typeface="Heiti SC Light" charset="-122"/>
              <a:ea typeface="Heiti SC Light" charset="-122"/>
              <a:cs typeface="Heiti SC Light" charset="-122"/>
            </a:endParaRPr>
          </a:p>
          <a:p>
            <a:pPr eaLnBrk="1" hangingPunct="1">
              <a:spcBef>
                <a:spcPct val="0"/>
              </a:spcBef>
              <a:buFontTx/>
              <a:buNone/>
            </a:pPr>
            <a:r>
              <a:rPr lang="en-US" altLang="zh-TW" sz="2000" b="1">
                <a:solidFill>
                  <a:schemeClr val="tx2"/>
                </a:solidFill>
                <a:latin typeface="Heiti SC Light" charset="-122"/>
                <a:ea typeface="Heiti SC Light" charset="-122"/>
                <a:cs typeface="Heiti SC Light" charset="-122"/>
              </a:rPr>
              <a:t>•   </a:t>
            </a:r>
            <a:r>
              <a:rPr lang="zh-TW" altLang="en-US" sz="2000" b="1">
                <a:solidFill>
                  <a:schemeClr val="tx2"/>
                </a:solidFill>
                <a:latin typeface="Heiti SC Light" charset="-122"/>
                <a:ea typeface="Heiti SC Light" charset="-122"/>
                <a:cs typeface="Heiti SC Light" charset="-122"/>
              </a:rPr>
              <a:t>跨模型評估方法</a:t>
            </a:r>
            <a:endParaRPr lang="en-US" altLang="zh-TW" sz="2000" b="1">
              <a:solidFill>
                <a:schemeClr val="tx2"/>
              </a:solidFill>
              <a:latin typeface="Heiti SC Light" charset="-122"/>
              <a:ea typeface="Heiti SC Light" charset="-122"/>
              <a:cs typeface="Heiti SC Light" charset="-122"/>
            </a:endParaRPr>
          </a:p>
        </p:txBody>
      </p:sp>
      <p:sp>
        <p:nvSpPr>
          <p:cNvPr id="13" name="Rectangle 12"/>
          <p:cNvSpPr/>
          <p:nvPr/>
        </p:nvSpPr>
        <p:spPr>
          <a:xfrm>
            <a:off x="2871788" y="6581775"/>
            <a:ext cx="3571875" cy="276225"/>
          </a:xfrm>
          <a:prstGeom prst="rect">
            <a:avLst/>
          </a:prstGeom>
        </p:spPr>
        <p:txBody>
          <a:bodyPr wrap="none">
            <a:spAutoFit/>
          </a:bodyPr>
          <a:lstStyle/>
          <a:p>
            <a:pPr>
              <a:defRPr/>
            </a:pPr>
            <a:r>
              <a:rPr lang="en-US" sz="1200" dirty="0">
                <a:solidFill>
                  <a:schemeClr val="bg1">
                    <a:lumMod val="75000"/>
                  </a:schemeClr>
                </a:solidFill>
                <a:latin typeface="Calibri" charset="0"/>
                <a:ea typeface="標楷體" charset="0"/>
                <a:cs typeface="標楷體" charset="0"/>
              </a:rPr>
              <a:t>Source: SAS Enterprise Miner Course Notes, 2014, SAS</a:t>
            </a:r>
          </a:p>
        </p:txBody>
      </p:sp>
    </p:spTree>
    <p:extLst>
      <p:ext uri="{BB962C8B-B14F-4D97-AF65-F5344CB8AC3E}">
        <p14:creationId xmlns:p14="http://schemas.microsoft.com/office/powerpoint/2010/main" val="140144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C0C9382-93A5-CE47-AF7F-B451BEA57FBB}" type="slidenum">
              <a:rPr lang="zh-TW" altLang="en-US" sz="1200">
                <a:solidFill>
                  <a:srgbClr val="898989"/>
                </a:solidFill>
                <a:ea typeface="MS PGothic" charset="-128"/>
              </a:rPr>
              <a:pPr eaLnBrk="1" hangingPunct="1">
                <a:spcBef>
                  <a:spcPct val="0"/>
                </a:spcBef>
                <a:buFontTx/>
                <a:buNone/>
              </a:pPr>
              <a:t>80</a:t>
            </a:fld>
            <a:endParaRPr lang="zh-TW" altLang="en-US" sz="1200">
              <a:solidFill>
                <a:srgbClr val="898989"/>
              </a:solidFill>
              <a:ea typeface="MS PGothic" charset="-128"/>
            </a:endParaRPr>
          </a:p>
        </p:txBody>
      </p:sp>
      <p:pic>
        <p:nvPicPr>
          <p:cNvPr id="84995" name="Picture 4" descr="Fullscreen_2014_4_9_上午07_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221163"/>
            <a:ext cx="5422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411413"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3203575" y="4292600"/>
            <a:ext cx="288925"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3851275" y="4652963"/>
            <a:ext cx="504825"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5000" name="TextBox 9"/>
          <p:cNvSpPr txBox="1">
            <a:spLocks noChangeArrowheads="1"/>
          </p:cNvSpPr>
          <p:nvPr/>
        </p:nvSpPr>
        <p:spPr bwMode="auto">
          <a:xfrm>
            <a:off x="3635375" y="3716338"/>
            <a:ext cx="367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400">
                <a:solidFill>
                  <a:srgbClr val="FF0000"/>
                </a:solidFill>
                <a:latin typeface="Heiti TC Light" charset="-120"/>
                <a:ea typeface="Heiti TC Light" charset="-120"/>
                <a:cs typeface="Heiti TC Light" charset="-120"/>
              </a:rPr>
              <a:t>遺失值處理</a:t>
            </a:r>
            <a:r>
              <a:rPr lang="en-US" altLang="zh-TW" sz="2400">
                <a:solidFill>
                  <a:srgbClr val="FF0000"/>
                </a:solidFill>
                <a:latin typeface="Heiti TC Light" charset="-120"/>
                <a:ea typeface="Heiti TC Light" charset="-120"/>
                <a:cs typeface="Heiti TC Light" charset="-120"/>
              </a:rPr>
              <a:t> </a:t>
            </a:r>
            <a:r>
              <a:rPr lang="en-US" altLang="ja-JP" sz="2400">
                <a:solidFill>
                  <a:srgbClr val="FF0000"/>
                </a:solidFill>
                <a:latin typeface="Arial" charset="0"/>
                <a:ea typeface="MS PGothic" charset="-128"/>
              </a:rPr>
              <a:t>Impute </a:t>
            </a:r>
            <a:endParaRPr lang="en-US" altLang="zh-TW" sz="2400">
              <a:solidFill>
                <a:srgbClr val="FF0000"/>
              </a:solidFill>
              <a:latin typeface="Arial" charset="0"/>
              <a:ea typeface="MS PGothic" charset="-128"/>
            </a:endParaRPr>
          </a:p>
        </p:txBody>
      </p:sp>
      <p:sp>
        <p:nvSpPr>
          <p:cNvPr id="85001" name="Title 1"/>
          <p:cNvSpPr>
            <a:spLocks noGrp="1"/>
          </p:cNvSpPr>
          <p:nvPr>
            <p:ph type="title"/>
          </p:nvPr>
        </p:nvSpPr>
        <p:spPr>
          <a:xfrm>
            <a:off x="457200" y="115888"/>
            <a:ext cx="8229600" cy="649287"/>
          </a:xfrm>
        </p:spPr>
        <p:txBody>
          <a:bodyPr/>
          <a:lstStyle/>
          <a:p>
            <a:r>
              <a:rPr lang="zh-TW" altLang="en-US">
                <a:latin typeface="Calibri" charset="0"/>
                <a:ea typeface="標楷體" charset="-120"/>
              </a:rPr>
              <a:t>修改－設算</a:t>
            </a:r>
            <a:r>
              <a:rPr lang="en-US" altLang="zh-TW" sz="3200">
                <a:latin typeface="Calibri" charset="0"/>
                <a:ea typeface="標楷體" charset="-120"/>
              </a:rPr>
              <a:t>(Impute)</a:t>
            </a:r>
            <a:r>
              <a:rPr lang="zh-TW" altLang="en-US">
                <a:latin typeface="Calibri" charset="0"/>
                <a:ea typeface="標楷體" charset="-120"/>
              </a:rPr>
              <a:t>－遺失值處理</a:t>
            </a:r>
            <a:endParaRPr lang="en-US" altLang="zh-TW">
              <a:latin typeface="Calibri" charset="0"/>
              <a:ea typeface="標楷體" charset="-120"/>
            </a:endParaRPr>
          </a:p>
        </p:txBody>
      </p:sp>
    </p:spTree>
    <p:extLst>
      <p:ext uri="{BB962C8B-B14F-4D97-AF65-F5344CB8AC3E}">
        <p14:creationId xmlns:p14="http://schemas.microsoft.com/office/powerpoint/2010/main" val="33504691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E7C785C-B005-6E41-9F0E-0DE237542F1E}" type="slidenum">
              <a:rPr lang="zh-TW" altLang="en-US" sz="1200">
                <a:solidFill>
                  <a:srgbClr val="898989"/>
                </a:solidFill>
                <a:ea typeface="MS PGothic" charset="-128"/>
              </a:rPr>
              <a:pPr eaLnBrk="1" hangingPunct="1">
                <a:spcBef>
                  <a:spcPct val="0"/>
                </a:spcBef>
                <a:buFontTx/>
                <a:buNone/>
              </a:pPr>
              <a:t>81</a:t>
            </a:fld>
            <a:endParaRPr lang="zh-TW" altLang="en-US" sz="1200">
              <a:solidFill>
                <a:srgbClr val="898989"/>
              </a:solidFill>
              <a:ea typeface="MS PGothic" charset="-128"/>
            </a:endParaRPr>
          </a:p>
        </p:txBody>
      </p:sp>
      <p:pic>
        <p:nvPicPr>
          <p:cNvPr id="86019" name="Picture 2" descr="Fullscreen_2014_4_9_上午08_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221163"/>
            <a:ext cx="5422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203575" y="4292600"/>
            <a:ext cx="288925"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3851275" y="4652963"/>
            <a:ext cx="504825"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6023" name="TextBox 7"/>
          <p:cNvSpPr txBox="1">
            <a:spLocks noChangeArrowheads="1"/>
          </p:cNvSpPr>
          <p:nvPr/>
        </p:nvSpPr>
        <p:spPr bwMode="auto">
          <a:xfrm>
            <a:off x="3635375" y="3716338"/>
            <a:ext cx="367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2400">
                <a:solidFill>
                  <a:srgbClr val="FF0000"/>
                </a:solidFill>
                <a:latin typeface="Heiti TC Light" charset="-120"/>
                <a:ea typeface="Heiti TC Light" charset="-120"/>
                <a:cs typeface="Heiti TC Light" charset="-120"/>
              </a:rPr>
              <a:t>遺失值處理</a:t>
            </a:r>
            <a:r>
              <a:rPr lang="en-US" altLang="zh-TW" sz="2400">
                <a:solidFill>
                  <a:srgbClr val="FF0000"/>
                </a:solidFill>
                <a:latin typeface="Heiti TC Light" charset="-120"/>
                <a:ea typeface="Heiti TC Light" charset="-120"/>
                <a:cs typeface="Heiti TC Light" charset="-120"/>
              </a:rPr>
              <a:t> </a:t>
            </a:r>
            <a:r>
              <a:rPr lang="en-US" altLang="ja-JP" sz="2400">
                <a:solidFill>
                  <a:srgbClr val="FF0000"/>
                </a:solidFill>
                <a:latin typeface="Arial" charset="0"/>
                <a:ea typeface="MS PGothic" charset="-128"/>
              </a:rPr>
              <a:t>Impute </a:t>
            </a:r>
            <a:endParaRPr lang="en-US" altLang="zh-TW" sz="2400">
              <a:solidFill>
                <a:srgbClr val="FF0000"/>
              </a:solidFill>
              <a:latin typeface="Arial" charset="0"/>
              <a:ea typeface="MS PGothic" charset="-128"/>
            </a:endParaRPr>
          </a:p>
        </p:txBody>
      </p:sp>
      <p:sp>
        <p:nvSpPr>
          <p:cNvPr id="10" name="Rounded Rectangle 9"/>
          <p:cNvSpPr/>
          <p:nvPr/>
        </p:nvSpPr>
        <p:spPr>
          <a:xfrm>
            <a:off x="5795963" y="2349500"/>
            <a:ext cx="863600" cy="35877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11" name="Straight Arrow Connector 10"/>
          <p:cNvCxnSpPr>
            <a:cxnSpLocks noChangeShapeType="1"/>
            <a:stCxn id="12" idx="2"/>
            <a:endCxn id="10" idx="0"/>
          </p:cNvCxnSpPr>
          <p:nvPr/>
        </p:nvCxnSpPr>
        <p:spPr bwMode="auto">
          <a:xfrm>
            <a:off x="2519363" y="1700213"/>
            <a:ext cx="3708400" cy="64928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Rounded Rectangle 11"/>
          <p:cNvSpPr/>
          <p:nvPr/>
        </p:nvSpPr>
        <p:spPr>
          <a:xfrm>
            <a:off x="2411413"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6027" name="Title 1"/>
          <p:cNvSpPr>
            <a:spLocks noGrp="1"/>
          </p:cNvSpPr>
          <p:nvPr>
            <p:ph type="title"/>
          </p:nvPr>
        </p:nvSpPr>
        <p:spPr>
          <a:xfrm>
            <a:off x="457200" y="115888"/>
            <a:ext cx="8229600" cy="649287"/>
          </a:xfrm>
        </p:spPr>
        <p:txBody>
          <a:bodyPr/>
          <a:lstStyle/>
          <a:p>
            <a:r>
              <a:rPr lang="zh-TW" altLang="en-US">
                <a:latin typeface="Calibri" charset="0"/>
                <a:ea typeface="標楷體" charset="-120"/>
              </a:rPr>
              <a:t>修改－設算</a:t>
            </a:r>
            <a:r>
              <a:rPr lang="en-US" altLang="zh-TW" sz="3200">
                <a:latin typeface="Calibri" charset="0"/>
                <a:ea typeface="標楷體" charset="-120"/>
              </a:rPr>
              <a:t>(Impute)</a:t>
            </a:r>
            <a:r>
              <a:rPr lang="zh-TW" altLang="en-US">
                <a:latin typeface="Calibri" charset="0"/>
                <a:ea typeface="標楷體" charset="-120"/>
              </a:rPr>
              <a:t>－遺失值處理</a:t>
            </a:r>
            <a:endParaRPr lang="en-US" altLang="zh-TW">
              <a:latin typeface="Calibri" charset="0"/>
              <a:ea typeface="標楷體" charset="-120"/>
            </a:endParaRPr>
          </a:p>
        </p:txBody>
      </p:sp>
    </p:spTree>
    <p:extLst>
      <p:ext uri="{BB962C8B-B14F-4D97-AF65-F5344CB8AC3E}">
        <p14:creationId xmlns:p14="http://schemas.microsoft.com/office/powerpoint/2010/main" val="2532263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5FA5A97-F336-B84B-8B21-02E39E3E0A57}" type="slidenum">
              <a:rPr lang="zh-TW" altLang="en-US" sz="1200">
                <a:solidFill>
                  <a:srgbClr val="898989"/>
                </a:solidFill>
                <a:ea typeface="MS PGothic" charset="-128"/>
              </a:rPr>
              <a:pPr eaLnBrk="1" hangingPunct="1">
                <a:spcBef>
                  <a:spcPct val="0"/>
                </a:spcBef>
                <a:buFontTx/>
                <a:buNone/>
              </a:pPr>
              <a:t>82</a:t>
            </a:fld>
            <a:endParaRPr lang="zh-TW" altLang="en-US" sz="1200">
              <a:solidFill>
                <a:srgbClr val="898989"/>
              </a:solidFill>
              <a:ea typeface="MS PGothic" charset="-128"/>
            </a:endParaRPr>
          </a:p>
        </p:txBody>
      </p:sp>
      <p:pic>
        <p:nvPicPr>
          <p:cNvPr id="87043" name="Picture 2" descr="Fullscreen_2014_4_9_上午08_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0" y="4076700"/>
            <a:ext cx="1979613" cy="360363"/>
          </a:xfrm>
          <a:prstGeom prst="roundRect">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6" name="Rounded Rectangle 5"/>
          <p:cNvSpPr/>
          <p:nvPr/>
        </p:nvSpPr>
        <p:spPr>
          <a:xfrm>
            <a:off x="5795963" y="2420938"/>
            <a:ext cx="863600" cy="3603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6588125" y="3068638"/>
            <a:ext cx="1584325"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7047" name="Title 1"/>
          <p:cNvSpPr txBox="1">
            <a:spLocks/>
          </p:cNvSpPr>
          <p:nvPr/>
        </p:nvSpPr>
        <p:spPr bwMode="auto">
          <a:xfrm>
            <a:off x="457200" y="0"/>
            <a:ext cx="82296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設算</a:t>
            </a:r>
            <a:r>
              <a:rPr lang="en-US" altLang="zh-TW" b="1">
                <a:ea typeface="標楷體" charset="-120"/>
              </a:rPr>
              <a:t>(Impute)</a:t>
            </a:r>
            <a:r>
              <a:rPr lang="zh-TW" altLang="en-US" b="1">
                <a:ea typeface="標楷體" charset="-120"/>
              </a:rPr>
              <a:t>－遺失值處理</a:t>
            </a:r>
            <a:endParaRPr lang="en-US" altLang="zh-TW" b="1">
              <a:ea typeface="標楷體" charset="-120"/>
            </a:endParaRPr>
          </a:p>
          <a:p>
            <a:pPr algn="ctr">
              <a:spcBef>
                <a:spcPct val="0"/>
              </a:spcBef>
              <a:buFontTx/>
              <a:buNone/>
            </a:pPr>
            <a:r>
              <a:rPr lang="zh-TW" altLang="en-US" b="1">
                <a:ea typeface="標楷體" charset="-120"/>
              </a:rPr>
              <a:t>設定</a:t>
            </a:r>
            <a:r>
              <a:rPr lang="en-US" altLang="zh-TW" b="1">
                <a:ea typeface="標楷體" charset="-120"/>
              </a:rPr>
              <a:t> </a:t>
            </a:r>
            <a:r>
              <a:rPr lang="zh-TW" altLang="en-US" b="1">
                <a:ea typeface="標楷體" charset="-120"/>
              </a:rPr>
              <a:t>間隔變數</a:t>
            </a:r>
            <a:r>
              <a:rPr lang="en-US" altLang="zh-TW" b="1">
                <a:ea typeface="標楷體" charset="-120"/>
              </a:rPr>
              <a:t>/</a:t>
            </a:r>
            <a:r>
              <a:rPr lang="zh-TW" altLang="en-US" b="1">
                <a:ea typeface="標楷體" charset="-120"/>
              </a:rPr>
              <a:t>預設輸入方法</a:t>
            </a:r>
            <a:r>
              <a:rPr lang="zh-TW" altLang="en-US" b="1">
                <a:ea typeface="標楷體" charset="-120"/>
                <a:sym typeface="Wingdings" charset="2"/>
              </a:rPr>
              <a:t></a:t>
            </a:r>
            <a:r>
              <a:rPr lang="zh-TW" altLang="en-US" b="1">
                <a:solidFill>
                  <a:srgbClr val="FF0000"/>
                </a:solidFill>
                <a:ea typeface="標楷體" charset="-120"/>
              </a:rPr>
              <a:t>樹</a:t>
            </a:r>
            <a:r>
              <a:rPr lang="en-US" altLang="zh-TW" b="1">
                <a:solidFill>
                  <a:srgbClr val="FF0000"/>
                </a:solidFill>
                <a:ea typeface="標楷體" charset="-120"/>
              </a:rPr>
              <a:t> (Tree)</a:t>
            </a:r>
          </a:p>
        </p:txBody>
      </p:sp>
      <p:sp>
        <p:nvSpPr>
          <p:cNvPr id="87048" name="Rectangle 1"/>
          <p:cNvSpPr>
            <a:spLocks noChangeArrowheads="1"/>
          </p:cNvSpPr>
          <p:nvPr/>
        </p:nvSpPr>
        <p:spPr bwMode="auto">
          <a:xfrm>
            <a:off x="2268538" y="3789363"/>
            <a:ext cx="3816350" cy="922337"/>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1800">
                <a:ea typeface="標楷體" charset="-120"/>
              </a:rPr>
              <a:t>遺失值處理</a:t>
            </a:r>
            <a:endParaRPr lang="en-US" altLang="zh-TW" sz="1800">
              <a:ea typeface="標楷體" charset="-120"/>
            </a:endParaRPr>
          </a:p>
          <a:p>
            <a:pPr eaLnBrk="1" hangingPunct="1">
              <a:spcBef>
                <a:spcPct val="0"/>
              </a:spcBef>
              <a:buFontTx/>
              <a:buNone/>
            </a:pPr>
            <a:r>
              <a:rPr lang="zh-TW" altLang="en-US" sz="1800">
                <a:ea typeface="標楷體" charset="-120"/>
              </a:rPr>
              <a:t>設定</a:t>
            </a:r>
            <a:r>
              <a:rPr lang="en-US" altLang="zh-TW" sz="1800">
                <a:ea typeface="標楷體" charset="-120"/>
              </a:rPr>
              <a:t> </a:t>
            </a:r>
            <a:r>
              <a:rPr lang="zh-TW" altLang="en-US" sz="1800">
                <a:ea typeface="標楷體" charset="-120"/>
              </a:rPr>
              <a:t>間隔變數</a:t>
            </a:r>
            <a:r>
              <a:rPr lang="en-US" altLang="zh-TW" sz="1800">
                <a:ea typeface="標楷體" charset="-120"/>
              </a:rPr>
              <a:t>/</a:t>
            </a:r>
            <a:r>
              <a:rPr lang="zh-TW" altLang="en-US" sz="1800">
                <a:ea typeface="標楷體" charset="-120"/>
              </a:rPr>
              <a:t>預設輸入方法</a:t>
            </a:r>
            <a:endParaRPr lang="en-US" altLang="zh-TW" sz="1800">
              <a:ea typeface="標楷體" charset="-120"/>
            </a:endParaRPr>
          </a:p>
          <a:p>
            <a:pPr eaLnBrk="1" hangingPunct="1">
              <a:spcBef>
                <a:spcPct val="0"/>
              </a:spcBef>
              <a:buFontTx/>
              <a:buNone/>
            </a:pPr>
            <a:r>
              <a:rPr lang="zh-TW" altLang="en-US" sz="1800">
                <a:ea typeface="標楷體" charset="-120"/>
                <a:sym typeface="Wingdings" charset="2"/>
              </a:rPr>
              <a:t>將預設</a:t>
            </a:r>
            <a:r>
              <a:rPr lang="en-US" altLang="zh-TW" sz="1800">
                <a:ea typeface="標楷體" charset="-120"/>
                <a:sym typeface="Wingdings" charset="2"/>
              </a:rPr>
              <a:t> </a:t>
            </a:r>
            <a:r>
              <a:rPr lang="zh-TW" altLang="en-US" sz="1800">
                <a:solidFill>
                  <a:schemeClr val="accent1"/>
                </a:solidFill>
                <a:ea typeface="標楷體" charset="-120"/>
                <a:sym typeface="Wingdings" charset="2"/>
              </a:rPr>
              <a:t>平均值</a:t>
            </a:r>
            <a:r>
              <a:rPr lang="en-US" altLang="zh-TW" sz="1800">
                <a:ea typeface="標楷體" charset="-120"/>
                <a:sym typeface="Wingdings" charset="2"/>
              </a:rPr>
              <a:t> </a:t>
            </a:r>
            <a:r>
              <a:rPr lang="zh-TW" altLang="en-US" sz="1800">
                <a:ea typeface="標楷體" charset="-120"/>
                <a:sym typeface="Wingdings" charset="2"/>
              </a:rPr>
              <a:t>改為</a:t>
            </a:r>
            <a:r>
              <a:rPr lang="en-US" altLang="zh-TW" sz="1800">
                <a:ea typeface="標楷體" charset="-120"/>
                <a:sym typeface="Wingdings" charset="2"/>
              </a:rPr>
              <a:t> </a:t>
            </a:r>
            <a:r>
              <a:rPr lang="zh-TW" altLang="en-US" sz="1800">
                <a:solidFill>
                  <a:srgbClr val="FF0000"/>
                </a:solidFill>
                <a:ea typeface="標楷體" charset="-120"/>
              </a:rPr>
              <a:t>樹</a:t>
            </a:r>
            <a:r>
              <a:rPr lang="en-US" altLang="zh-TW" sz="1800">
                <a:solidFill>
                  <a:srgbClr val="FF0000"/>
                </a:solidFill>
                <a:ea typeface="標楷體" charset="-120"/>
              </a:rPr>
              <a:t> (Tree) </a:t>
            </a:r>
            <a:r>
              <a:rPr lang="zh-TW" altLang="en-US" sz="1800">
                <a:ea typeface="標楷體" charset="-120"/>
              </a:rPr>
              <a:t>補值</a:t>
            </a:r>
            <a:endParaRPr lang="en-US" altLang="zh-TW" sz="1800">
              <a:ea typeface="標楷體" charset="-120"/>
            </a:endParaRPr>
          </a:p>
        </p:txBody>
      </p:sp>
      <p:sp>
        <p:nvSpPr>
          <p:cNvPr id="3" name="Left Arrow 2"/>
          <p:cNvSpPr>
            <a:spLocks noChangeArrowheads="1"/>
          </p:cNvSpPr>
          <p:nvPr/>
        </p:nvSpPr>
        <p:spPr bwMode="auto">
          <a:xfrm>
            <a:off x="1979613" y="4149725"/>
            <a:ext cx="288925" cy="142875"/>
          </a:xfrm>
          <a:prstGeom prst="leftArrow">
            <a:avLst>
              <a:gd name="adj1" fmla="val 50000"/>
              <a:gd name="adj2" fmla="val 50003"/>
            </a:avLst>
          </a:prstGeom>
          <a:solidFill>
            <a:srgbClr val="FF0000"/>
          </a:solidFill>
          <a:ln w="9525">
            <a:solidFill>
              <a:srgbClr val="4A7EBB"/>
            </a:solidFill>
            <a:miter lim="800000"/>
            <a:headEnd/>
            <a:tailEnd/>
          </a:ln>
          <a:effectLst>
            <a:outerShdw blurRad="40000" dist="23000" dir="5400000" rotWithShape="0">
              <a:srgbClr val="000000">
                <a:alpha val="34998"/>
              </a:srgbClr>
            </a:outerShdw>
          </a:effectLst>
        </p:spPr>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7446301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FC22854-E81C-E046-A904-EB58E9179F1C}" type="slidenum">
              <a:rPr lang="zh-TW" altLang="en-US" sz="1200">
                <a:solidFill>
                  <a:srgbClr val="898989"/>
                </a:solidFill>
                <a:ea typeface="MS PGothic" charset="-128"/>
              </a:rPr>
              <a:pPr eaLnBrk="1" hangingPunct="1">
                <a:spcBef>
                  <a:spcPct val="0"/>
                </a:spcBef>
                <a:buFontTx/>
                <a:buNone/>
              </a:pPr>
              <a:t>83</a:t>
            </a:fld>
            <a:endParaRPr lang="zh-TW" altLang="en-US" sz="1200">
              <a:solidFill>
                <a:srgbClr val="898989"/>
              </a:solidFill>
              <a:ea typeface="MS PGothic" charset="-128"/>
            </a:endParaRPr>
          </a:p>
        </p:txBody>
      </p:sp>
      <p:pic>
        <p:nvPicPr>
          <p:cNvPr id="88067" name="Picture 2" descr="Fullscreen_2014_4_9_上午08_1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932363" y="4437063"/>
            <a:ext cx="719137"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8069" name="Title 1"/>
          <p:cNvSpPr>
            <a:spLocks noGrp="1"/>
          </p:cNvSpPr>
          <p:nvPr>
            <p:ph type="title"/>
          </p:nvPr>
        </p:nvSpPr>
        <p:spPr>
          <a:xfrm>
            <a:off x="457200" y="115888"/>
            <a:ext cx="8229600" cy="649287"/>
          </a:xfrm>
        </p:spPr>
        <p:txBody>
          <a:bodyPr/>
          <a:lstStyle/>
          <a:p>
            <a:r>
              <a:rPr lang="zh-TW" altLang="en-US">
                <a:latin typeface="Calibri" charset="0"/>
                <a:ea typeface="標楷體" charset="-120"/>
              </a:rPr>
              <a:t>設算</a:t>
            </a:r>
            <a:r>
              <a:rPr lang="en-US" altLang="zh-TW" sz="3200">
                <a:latin typeface="Calibri" charset="0"/>
                <a:ea typeface="標楷體" charset="-120"/>
              </a:rPr>
              <a:t>(Impute)</a:t>
            </a:r>
            <a:r>
              <a:rPr lang="zh-TW" altLang="en-US">
                <a:latin typeface="Calibri" charset="0"/>
                <a:ea typeface="標楷體" charset="-120"/>
              </a:rPr>
              <a:t>－遺失值處理</a:t>
            </a:r>
            <a:endParaRPr lang="en-US" altLang="zh-TW">
              <a:latin typeface="Calibri" charset="0"/>
              <a:ea typeface="標楷體" charset="-120"/>
            </a:endParaRPr>
          </a:p>
        </p:txBody>
      </p:sp>
    </p:spTree>
    <p:extLst>
      <p:ext uri="{BB962C8B-B14F-4D97-AF65-F5344CB8AC3E}">
        <p14:creationId xmlns:p14="http://schemas.microsoft.com/office/powerpoint/2010/main" val="275940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BD6EF6F-77FA-8945-AB21-885873A8E3A8}" type="slidenum">
              <a:rPr lang="zh-TW" altLang="en-US" sz="1200">
                <a:solidFill>
                  <a:srgbClr val="898989"/>
                </a:solidFill>
                <a:ea typeface="MS PGothic" charset="-128"/>
              </a:rPr>
              <a:pPr eaLnBrk="1" hangingPunct="1">
                <a:spcBef>
                  <a:spcPct val="0"/>
                </a:spcBef>
                <a:buFontTx/>
                <a:buNone/>
              </a:pPr>
              <a:t>84</a:t>
            </a:fld>
            <a:endParaRPr lang="zh-TW" altLang="en-US" sz="1200">
              <a:solidFill>
                <a:srgbClr val="898989"/>
              </a:solidFill>
              <a:ea typeface="MS PGothic" charset="-128"/>
            </a:endParaRPr>
          </a:p>
        </p:txBody>
      </p:sp>
      <p:pic>
        <p:nvPicPr>
          <p:cNvPr id="89091" name="Picture 2" descr="Fullscreen_2014_4_9_上午08_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651500" y="4437063"/>
            <a:ext cx="504825" cy="28733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9093" name="Title 1"/>
          <p:cNvSpPr>
            <a:spLocks noGrp="1"/>
          </p:cNvSpPr>
          <p:nvPr>
            <p:ph type="title"/>
          </p:nvPr>
        </p:nvSpPr>
        <p:spPr>
          <a:xfrm>
            <a:off x="457200" y="115888"/>
            <a:ext cx="8229600" cy="649287"/>
          </a:xfrm>
        </p:spPr>
        <p:txBody>
          <a:bodyPr/>
          <a:lstStyle/>
          <a:p>
            <a:r>
              <a:rPr lang="zh-TW" altLang="en-US">
                <a:latin typeface="Calibri" charset="0"/>
                <a:ea typeface="標楷體" charset="-120"/>
              </a:rPr>
              <a:t>設算</a:t>
            </a:r>
            <a:r>
              <a:rPr lang="en-US" altLang="zh-TW" sz="3200">
                <a:latin typeface="Calibri" charset="0"/>
                <a:ea typeface="標楷體" charset="-120"/>
              </a:rPr>
              <a:t>(Impute)</a:t>
            </a:r>
            <a:r>
              <a:rPr lang="zh-TW" altLang="en-US">
                <a:latin typeface="Calibri" charset="0"/>
                <a:ea typeface="標楷體" charset="-120"/>
              </a:rPr>
              <a:t>－遺失值處理</a:t>
            </a:r>
            <a:endParaRPr lang="en-US" altLang="zh-TW">
              <a:latin typeface="Calibri" charset="0"/>
              <a:ea typeface="標楷體" charset="-120"/>
            </a:endParaRPr>
          </a:p>
        </p:txBody>
      </p:sp>
    </p:spTree>
    <p:extLst>
      <p:ext uri="{BB962C8B-B14F-4D97-AF65-F5344CB8AC3E}">
        <p14:creationId xmlns:p14="http://schemas.microsoft.com/office/powerpoint/2010/main" val="1416412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FA57671-EE67-694B-86C3-4417B86FDB52}" type="slidenum">
              <a:rPr lang="zh-TW" altLang="en-US" sz="1200">
                <a:solidFill>
                  <a:srgbClr val="898989"/>
                </a:solidFill>
                <a:ea typeface="MS PGothic" charset="-128"/>
              </a:rPr>
              <a:pPr eaLnBrk="1" hangingPunct="1">
                <a:spcBef>
                  <a:spcPct val="0"/>
                </a:spcBef>
                <a:buFontTx/>
                <a:buNone/>
              </a:pPr>
              <a:t>85</a:t>
            </a:fld>
            <a:endParaRPr lang="zh-TW" altLang="en-US" sz="1200">
              <a:solidFill>
                <a:srgbClr val="898989"/>
              </a:solidFill>
              <a:ea typeface="MS PGothic" charset="-128"/>
            </a:endParaRPr>
          </a:p>
        </p:txBody>
      </p:sp>
      <p:pic>
        <p:nvPicPr>
          <p:cNvPr id="901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itle 1"/>
          <p:cNvSpPr>
            <a:spLocks noGrp="1"/>
          </p:cNvSpPr>
          <p:nvPr>
            <p:ph type="title"/>
          </p:nvPr>
        </p:nvSpPr>
        <p:spPr>
          <a:xfrm>
            <a:off x="457200" y="115888"/>
            <a:ext cx="8229600" cy="649287"/>
          </a:xfrm>
        </p:spPr>
        <p:txBody>
          <a:bodyPr/>
          <a:lstStyle/>
          <a:p>
            <a:r>
              <a:rPr lang="zh-TW" altLang="en-US">
                <a:latin typeface="Calibri" charset="0"/>
                <a:ea typeface="標楷體" charset="-120"/>
              </a:rPr>
              <a:t>修改－設算</a:t>
            </a:r>
            <a:r>
              <a:rPr lang="en-US" altLang="zh-TW" sz="3200">
                <a:latin typeface="Calibri" charset="0"/>
                <a:ea typeface="標楷體" charset="-120"/>
              </a:rPr>
              <a:t>(Impute)</a:t>
            </a:r>
            <a:r>
              <a:rPr lang="zh-TW" altLang="en-US">
                <a:latin typeface="Calibri" charset="0"/>
                <a:ea typeface="標楷體" charset="-120"/>
              </a:rPr>
              <a:t>－結果</a:t>
            </a:r>
            <a:endParaRPr lang="en-US" altLang="zh-TW">
              <a:latin typeface="Calibri" charset="0"/>
              <a:ea typeface="標楷體" charset="-120"/>
            </a:endParaRPr>
          </a:p>
        </p:txBody>
      </p:sp>
    </p:spTree>
    <p:extLst>
      <p:ext uri="{BB962C8B-B14F-4D97-AF65-F5344CB8AC3E}">
        <p14:creationId xmlns:p14="http://schemas.microsoft.com/office/powerpoint/2010/main" val="17169944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Fullscreen_2014_4_9_上午08_1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itle 1"/>
          <p:cNvSpPr>
            <a:spLocks noGrp="1"/>
          </p:cNvSpPr>
          <p:nvPr>
            <p:ph type="title"/>
          </p:nvPr>
        </p:nvSpPr>
        <p:spPr>
          <a:xfrm>
            <a:off x="468313" y="12700"/>
            <a:ext cx="8229600" cy="823913"/>
          </a:xfrm>
        </p:spPr>
        <p:txBody>
          <a:bodyPr/>
          <a:lstStyle/>
          <a:p>
            <a:r>
              <a:rPr lang="zh-TW" altLang="en-US">
                <a:latin typeface="Calibri" charset="0"/>
                <a:ea typeface="標楷體" charset="-120"/>
              </a:rPr>
              <a:t>設算</a:t>
            </a:r>
            <a:r>
              <a:rPr lang="en-US" altLang="zh-TW" sz="3200">
                <a:latin typeface="Calibri" charset="0"/>
                <a:ea typeface="標楷體" charset="-120"/>
              </a:rPr>
              <a:t>(Impute)</a:t>
            </a:r>
            <a:r>
              <a:rPr lang="zh-TW" altLang="en-US">
                <a:latin typeface="Calibri" charset="0"/>
                <a:ea typeface="標楷體" charset="-120"/>
              </a:rPr>
              <a:t>－匯出的資料－瀏覽</a:t>
            </a:r>
            <a:endParaRPr lang="en-US" altLang="zh-TW">
              <a:latin typeface="Calibri" charset="0"/>
              <a:ea typeface="標楷體" charset="-120"/>
            </a:endParaRPr>
          </a:p>
        </p:txBody>
      </p:sp>
      <p:sp>
        <p:nvSpPr>
          <p:cNvPr id="911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26F315B3-112E-A645-9CC9-EC926EC76F02}" type="slidenum">
              <a:rPr lang="zh-TW" altLang="en-US" sz="1200">
                <a:solidFill>
                  <a:srgbClr val="898989"/>
                </a:solidFill>
                <a:ea typeface="MS PGothic" charset="-128"/>
              </a:rPr>
              <a:pPr eaLnBrk="1" hangingPunct="1">
                <a:spcBef>
                  <a:spcPct val="0"/>
                </a:spcBef>
                <a:buFontTx/>
                <a:buNone/>
              </a:pPr>
              <a:t>86</a:t>
            </a:fld>
            <a:endParaRPr lang="zh-TW" altLang="en-US" sz="1200">
              <a:solidFill>
                <a:srgbClr val="898989"/>
              </a:solidFill>
              <a:ea typeface="MS PGothic" charset="-128"/>
            </a:endParaRPr>
          </a:p>
        </p:txBody>
      </p:sp>
      <p:sp>
        <p:nvSpPr>
          <p:cNvPr id="5" name="Rounded Rectangle 4"/>
          <p:cNvSpPr/>
          <p:nvPr/>
        </p:nvSpPr>
        <p:spPr>
          <a:xfrm>
            <a:off x="1835150" y="2924175"/>
            <a:ext cx="144463" cy="144463"/>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2484438" y="3500438"/>
            <a:ext cx="4967287"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4572000" y="4724400"/>
            <a:ext cx="720725" cy="21748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34023269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1C93001-ADCD-2B44-B6E7-B6CC3A929CFA}" type="slidenum">
              <a:rPr lang="zh-TW" altLang="en-US" sz="1200">
                <a:solidFill>
                  <a:srgbClr val="898989"/>
                </a:solidFill>
                <a:ea typeface="MS PGothic" charset="-128"/>
              </a:rPr>
              <a:pPr eaLnBrk="1" hangingPunct="1">
                <a:spcBef>
                  <a:spcPct val="0"/>
                </a:spcBef>
                <a:buFontTx/>
                <a:buNone/>
              </a:pPr>
              <a:t>87</a:t>
            </a:fld>
            <a:endParaRPr lang="zh-TW" altLang="en-US" sz="1200">
              <a:solidFill>
                <a:srgbClr val="898989"/>
              </a:solidFill>
              <a:ea typeface="MS PGothic" charset="-128"/>
            </a:endParaRPr>
          </a:p>
        </p:txBody>
      </p:sp>
      <p:pic>
        <p:nvPicPr>
          <p:cNvPr id="921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txBox="1">
            <a:spLocks/>
          </p:cNvSpPr>
          <p:nvPr/>
        </p:nvSpPr>
        <p:spPr bwMode="auto">
          <a:xfrm>
            <a:off x="468313" y="12700"/>
            <a:ext cx="8229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2800" b="1">
                <a:ea typeface="標楷體" charset="-120"/>
              </a:rPr>
              <a:t>設算</a:t>
            </a:r>
            <a:r>
              <a:rPr lang="en-US" altLang="zh-TW" sz="2800" b="1">
                <a:ea typeface="標楷體" charset="-120"/>
              </a:rPr>
              <a:t>(Impute)</a:t>
            </a:r>
            <a:r>
              <a:rPr lang="zh-TW" altLang="en-US" sz="2800" b="1">
                <a:ea typeface="標楷體" charset="-120"/>
              </a:rPr>
              <a:t>－匯出的資料－瀏覽</a:t>
            </a:r>
            <a:endParaRPr lang="en-US" altLang="zh-TW" sz="2800" b="1">
              <a:ea typeface="標楷體" charset="-120"/>
            </a:endParaRPr>
          </a:p>
          <a:p>
            <a:pPr algn="ctr">
              <a:spcBef>
                <a:spcPct val="0"/>
              </a:spcBef>
              <a:buFontTx/>
              <a:buNone/>
            </a:pPr>
            <a:r>
              <a:rPr lang="zh-TW" altLang="en-US" sz="2800" b="1">
                <a:ea typeface="標楷體" charset="-120"/>
              </a:rPr>
              <a:t>遺失值處理結果</a:t>
            </a:r>
            <a:endParaRPr lang="en-US" altLang="zh-TW" sz="2800" b="1">
              <a:ea typeface="標楷體" charset="-120"/>
            </a:endParaRPr>
          </a:p>
        </p:txBody>
      </p:sp>
      <p:sp>
        <p:nvSpPr>
          <p:cNvPr id="6" name="Rounded Rectangle 5"/>
          <p:cNvSpPr/>
          <p:nvPr/>
        </p:nvSpPr>
        <p:spPr>
          <a:xfrm>
            <a:off x="6732588" y="1052513"/>
            <a:ext cx="1077912" cy="5545137"/>
          </a:xfrm>
          <a:prstGeom prst="roundRect">
            <a:avLst>
              <a:gd name="adj" fmla="val 10269"/>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4643438" y="1052513"/>
            <a:ext cx="649287" cy="5545137"/>
          </a:xfrm>
          <a:prstGeom prst="roundRect">
            <a:avLst>
              <a:gd name="adj" fmla="val 10269"/>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2240730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317AFBF-7743-4A4F-A5E6-4FEC983D3BEB}" type="slidenum">
              <a:rPr lang="zh-TW" altLang="en-US" sz="1200">
                <a:solidFill>
                  <a:srgbClr val="898989"/>
                </a:solidFill>
                <a:ea typeface="MS PGothic" charset="-128"/>
              </a:rPr>
              <a:pPr eaLnBrk="1" hangingPunct="1">
                <a:spcBef>
                  <a:spcPct val="0"/>
                </a:spcBef>
                <a:buFontTx/>
                <a:buNone/>
              </a:pPr>
              <a:t>88</a:t>
            </a:fld>
            <a:endParaRPr lang="zh-TW" altLang="en-US" sz="1200">
              <a:solidFill>
                <a:srgbClr val="898989"/>
              </a:solidFill>
              <a:ea typeface="MS PGothic" charset="-128"/>
            </a:endParaRPr>
          </a:p>
        </p:txBody>
      </p:sp>
      <p:pic>
        <p:nvPicPr>
          <p:cNvPr id="93187" name="Picture 4" descr="Fullscreen_2014_4_9_上午08_1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732588" y="4797425"/>
            <a:ext cx="5762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3189" name="Title 1"/>
          <p:cNvSpPr txBox="1">
            <a:spLocks/>
          </p:cNvSpPr>
          <p:nvPr/>
        </p:nvSpPr>
        <p:spPr bwMode="auto">
          <a:xfrm>
            <a:off x="468313" y="12700"/>
            <a:ext cx="8229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設算</a:t>
            </a:r>
            <a:r>
              <a:rPr lang="en-US" altLang="zh-TW" b="1">
                <a:ea typeface="標楷體" charset="-120"/>
              </a:rPr>
              <a:t>(Impute)</a:t>
            </a:r>
            <a:r>
              <a:rPr lang="zh-TW" altLang="en-US" sz="4400" b="1">
                <a:ea typeface="標楷體" charset="-120"/>
              </a:rPr>
              <a:t>－匯出的資料</a:t>
            </a:r>
            <a:endParaRPr lang="en-US" altLang="zh-TW" sz="4400" b="1">
              <a:ea typeface="標楷體" charset="-120"/>
            </a:endParaRPr>
          </a:p>
        </p:txBody>
      </p:sp>
    </p:spTree>
    <p:extLst>
      <p:ext uri="{BB962C8B-B14F-4D97-AF65-F5344CB8AC3E}">
        <p14:creationId xmlns:p14="http://schemas.microsoft.com/office/powerpoint/2010/main" val="36293265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A006D87-714C-D445-9D59-7DC2D0D6EA34}" type="slidenum">
              <a:rPr lang="zh-TW" altLang="en-US" sz="1200">
                <a:solidFill>
                  <a:srgbClr val="898989"/>
                </a:solidFill>
                <a:ea typeface="MS PGothic" charset="-128"/>
              </a:rPr>
              <a:pPr eaLnBrk="1" hangingPunct="1">
                <a:spcBef>
                  <a:spcPct val="0"/>
                </a:spcBef>
                <a:buFontTx/>
                <a:buNone/>
              </a:pPr>
              <a:t>89</a:t>
            </a:fld>
            <a:endParaRPr lang="zh-TW" altLang="en-US" sz="1200">
              <a:solidFill>
                <a:srgbClr val="898989"/>
              </a:solidFill>
              <a:ea typeface="MS PGothic" charset="-128"/>
            </a:endParaRPr>
          </a:p>
        </p:txBody>
      </p:sp>
      <p:pic>
        <p:nvPicPr>
          <p:cNvPr id="94211" name="Picture 4" descr="Fullscreen_2014_4_9_上午08_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76700"/>
            <a:ext cx="5359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411413" y="1484313"/>
            <a:ext cx="215900"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8" name="Rounded Rectangle 7"/>
          <p:cNvSpPr/>
          <p:nvPr/>
        </p:nvSpPr>
        <p:spPr>
          <a:xfrm>
            <a:off x="3059113" y="4149725"/>
            <a:ext cx="360362" cy="287338"/>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 name="Rounded Rectangle 8"/>
          <p:cNvSpPr/>
          <p:nvPr/>
        </p:nvSpPr>
        <p:spPr>
          <a:xfrm>
            <a:off x="2700338" y="4508500"/>
            <a:ext cx="503237" cy="288925"/>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4216"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樣本－資料分區</a:t>
            </a:r>
            <a:r>
              <a:rPr lang="en-US" altLang="zh-TW" sz="4000" b="1">
                <a:ea typeface="標楷體" charset="-120"/>
              </a:rPr>
              <a:t> </a:t>
            </a:r>
            <a:r>
              <a:rPr lang="en-US" altLang="zh-TW" b="1">
                <a:ea typeface="標楷體" charset="-120"/>
              </a:rPr>
              <a:t>(Data Partition)</a:t>
            </a:r>
          </a:p>
        </p:txBody>
      </p:sp>
    </p:spTree>
    <p:extLst>
      <p:ext uri="{BB962C8B-B14F-4D97-AF65-F5344CB8AC3E}">
        <p14:creationId xmlns:p14="http://schemas.microsoft.com/office/powerpoint/2010/main" val="172882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zh-TW">
                <a:solidFill>
                  <a:srgbClr val="4F81BD"/>
                </a:solidFill>
                <a:latin typeface="Calibri" charset="0"/>
                <a:ea typeface="標楷體" charset="-120"/>
              </a:rPr>
              <a:t>SAS Enterprise Miner (SAS EM)  Case Study</a:t>
            </a:r>
          </a:p>
        </p:txBody>
      </p:sp>
      <p:sp>
        <p:nvSpPr>
          <p:cNvPr id="12291" name="Content Placeholder 2"/>
          <p:cNvSpPr>
            <a:spLocks noGrp="1"/>
          </p:cNvSpPr>
          <p:nvPr>
            <p:ph idx="1"/>
          </p:nvPr>
        </p:nvSpPr>
        <p:spPr/>
        <p:txBody>
          <a:bodyPr/>
          <a:lstStyle/>
          <a:p>
            <a:r>
              <a:rPr lang="en-US" altLang="zh-TW" sz="4800" dirty="0">
                <a:solidFill>
                  <a:srgbClr val="FF0000"/>
                </a:solidFill>
                <a:latin typeface="Calibri" charset="0"/>
                <a:ea typeface="標楷體" charset="-120"/>
              </a:rPr>
              <a:t>SAS EM </a:t>
            </a:r>
            <a:r>
              <a:rPr lang="zh-TW" altLang="en-US" sz="4800" dirty="0">
                <a:solidFill>
                  <a:srgbClr val="FF0000"/>
                </a:solidFill>
                <a:latin typeface="Calibri" charset="0"/>
                <a:ea typeface="標楷體" charset="-120"/>
              </a:rPr>
              <a:t>資料匯入</a:t>
            </a:r>
            <a:r>
              <a:rPr lang="en-US" altLang="zh-TW" sz="4800" dirty="0">
                <a:solidFill>
                  <a:srgbClr val="FF0000"/>
                </a:solidFill>
                <a:latin typeface="Calibri" charset="0"/>
                <a:ea typeface="標楷體" charset="-120"/>
              </a:rPr>
              <a:t>4</a:t>
            </a:r>
            <a:r>
              <a:rPr lang="zh-TW" altLang="en-US" sz="4800" dirty="0">
                <a:solidFill>
                  <a:srgbClr val="FF0000"/>
                </a:solidFill>
                <a:latin typeface="Calibri" charset="0"/>
                <a:ea typeface="標楷體" charset="-120"/>
              </a:rPr>
              <a:t>步驟</a:t>
            </a:r>
            <a:endParaRPr lang="en-US" altLang="ja-JP" sz="4800" dirty="0">
              <a:solidFill>
                <a:srgbClr val="FF0000"/>
              </a:solidFill>
              <a:latin typeface="Calibri" charset="0"/>
              <a:ea typeface="標楷體" charset="-120"/>
            </a:endParaRPr>
          </a:p>
          <a:p>
            <a:pPr lvl="1"/>
            <a:r>
              <a:rPr lang="en-US" altLang="zh-TW" sz="3200" dirty="0">
                <a:latin typeface="Calibri" charset="0"/>
                <a:ea typeface="標楷體" charset="-120"/>
              </a:rPr>
              <a:t>Step 1. </a:t>
            </a:r>
            <a:r>
              <a:rPr lang="zh-TW" altLang="en-US" sz="3200" dirty="0">
                <a:latin typeface="Calibri" charset="0"/>
                <a:ea typeface="標楷體" charset="-120"/>
              </a:rPr>
              <a:t>新增專案</a:t>
            </a:r>
            <a:r>
              <a:rPr lang="en-US" altLang="zh-TW" sz="3200" dirty="0">
                <a:latin typeface="Calibri" charset="0"/>
                <a:ea typeface="標楷體" charset="-120"/>
              </a:rPr>
              <a:t> (New Project)</a:t>
            </a:r>
          </a:p>
          <a:p>
            <a:pPr lvl="1"/>
            <a:r>
              <a:rPr lang="en-US" altLang="zh-TW" sz="3200" dirty="0">
                <a:latin typeface="Calibri" charset="0"/>
                <a:ea typeface="標楷體" charset="-120"/>
              </a:rPr>
              <a:t>Step 2. </a:t>
            </a:r>
            <a:r>
              <a:rPr lang="zh-TW" altLang="en-US" sz="3200" dirty="0">
                <a:latin typeface="Calibri" charset="0"/>
                <a:ea typeface="標楷體" charset="-120"/>
              </a:rPr>
              <a:t>新增資料館</a:t>
            </a:r>
            <a:r>
              <a:rPr lang="en-US" altLang="zh-TW" sz="3200" dirty="0">
                <a:latin typeface="Calibri" charset="0"/>
                <a:ea typeface="標楷體" charset="-120"/>
              </a:rPr>
              <a:t> (New / Library)</a:t>
            </a:r>
          </a:p>
          <a:p>
            <a:pPr lvl="1"/>
            <a:r>
              <a:rPr lang="en-US" altLang="zh-TW" sz="3200" dirty="0">
                <a:latin typeface="Calibri" charset="0"/>
                <a:ea typeface="標楷體" charset="-120"/>
              </a:rPr>
              <a:t>Step 3. </a:t>
            </a:r>
            <a:r>
              <a:rPr lang="zh-TW" altLang="en-US" sz="3200" dirty="0">
                <a:latin typeface="Calibri" charset="0"/>
                <a:ea typeface="標楷體" charset="-120"/>
              </a:rPr>
              <a:t>建立資料來源</a:t>
            </a:r>
            <a:r>
              <a:rPr lang="en-US" altLang="zh-TW" sz="3200" dirty="0">
                <a:latin typeface="Calibri" charset="0"/>
                <a:ea typeface="標楷體" charset="-120"/>
              </a:rPr>
              <a:t> (Create Data Source)</a:t>
            </a:r>
          </a:p>
          <a:p>
            <a:pPr lvl="1"/>
            <a:r>
              <a:rPr lang="en-US" altLang="zh-TW" sz="3200" dirty="0">
                <a:latin typeface="Calibri" charset="0"/>
                <a:ea typeface="標楷體" charset="-120"/>
              </a:rPr>
              <a:t>Step 4. </a:t>
            </a:r>
            <a:r>
              <a:rPr lang="zh-TW" altLang="en-US" sz="3200" dirty="0">
                <a:latin typeface="Calibri" charset="0"/>
                <a:ea typeface="標楷體" charset="-120"/>
              </a:rPr>
              <a:t>建立流程圖</a:t>
            </a:r>
            <a:r>
              <a:rPr lang="en-US" altLang="zh-TW" sz="3200" dirty="0">
                <a:latin typeface="Calibri" charset="0"/>
                <a:ea typeface="標楷體" charset="-120"/>
              </a:rPr>
              <a:t> (Create Diagram)</a:t>
            </a:r>
            <a:r>
              <a:rPr lang="en-US" altLang="ja-JP" sz="3200" dirty="0">
                <a:latin typeface="Calibri" charset="0"/>
                <a:ea typeface="標楷體" charset="-120"/>
              </a:rPr>
              <a:t>  </a:t>
            </a:r>
          </a:p>
          <a:p>
            <a:r>
              <a:rPr lang="en-US" altLang="zh-TW" sz="5400" dirty="0">
                <a:solidFill>
                  <a:srgbClr val="C00000"/>
                </a:solidFill>
                <a:latin typeface="Calibri" charset="0"/>
                <a:ea typeface="標楷體" charset="-120"/>
              </a:rPr>
              <a:t>SAS EM SEMMA </a:t>
            </a:r>
            <a:r>
              <a:rPr lang="zh-TW" altLang="en-US" sz="5400" dirty="0">
                <a:solidFill>
                  <a:srgbClr val="C00000"/>
                </a:solidFill>
                <a:latin typeface="Calibri" charset="0"/>
                <a:ea typeface="標楷體" charset="-120"/>
              </a:rPr>
              <a:t>建模流程</a:t>
            </a:r>
            <a:endParaRPr lang="en-US" altLang="zh-TW" sz="5400" dirty="0">
              <a:solidFill>
                <a:srgbClr val="C00000"/>
              </a:solidFill>
              <a:latin typeface="Calibri" charset="0"/>
              <a:ea typeface="標楷體" charset="-120"/>
            </a:endParaRPr>
          </a:p>
          <a:p>
            <a:endParaRPr lang="en-US" altLang="zh-TW" dirty="0">
              <a:latin typeface="Calibri" charset="0"/>
              <a:ea typeface="標楷體" charset="-120"/>
            </a:endParaRPr>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3BD8095-0236-8946-B243-C680FBED58FC}" type="slidenum">
              <a:rPr lang="zh-TW" altLang="en-US" sz="1200">
                <a:solidFill>
                  <a:srgbClr val="898989"/>
                </a:solidFill>
              </a:rPr>
              <a:pPr eaLnBrk="1" hangingPunct="1">
                <a:spcBef>
                  <a:spcPct val="0"/>
                </a:spcBef>
                <a:buFontTx/>
                <a:buNone/>
              </a:pPr>
              <a:t>9</a:t>
            </a:fld>
            <a:endParaRPr lang="zh-TW" altLang="en-US" sz="1200">
              <a:solidFill>
                <a:srgbClr val="898989"/>
              </a:solidFill>
            </a:endParaRPr>
          </a:p>
        </p:txBody>
      </p:sp>
    </p:spTree>
    <p:extLst>
      <p:ext uri="{BB962C8B-B14F-4D97-AF65-F5344CB8AC3E}">
        <p14:creationId xmlns:p14="http://schemas.microsoft.com/office/powerpoint/2010/main" val="1495959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73CCB4D-2A75-8A4C-BDA6-C4E9BD22785F}" type="slidenum">
              <a:rPr lang="zh-TW" altLang="en-US" sz="1200">
                <a:solidFill>
                  <a:srgbClr val="898989"/>
                </a:solidFill>
                <a:ea typeface="MS PGothic" charset="-128"/>
              </a:rPr>
              <a:pPr eaLnBrk="1" hangingPunct="1">
                <a:spcBef>
                  <a:spcPct val="0"/>
                </a:spcBef>
                <a:buFontTx/>
                <a:buNone/>
              </a:pPr>
              <a:t>90</a:t>
            </a:fld>
            <a:endParaRPr lang="zh-TW" altLang="en-US" sz="1200">
              <a:solidFill>
                <a:srgbClr val="898989"/>
              </a:solidFill>
              <a:ea typeface="MS PGothic" charset="-128"/>
            </a:endParaRPr>
          </a:p>
        </p:txBody>
      </p:sp>
      <p:pic>
        <p:nvPicPr>
          <p:cNvPr id="95235" name="Picture 4" descr="Fullscreen_2014_4_9_上午08_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804025" y="2349500"/>
            <a:ext cx="936625" cy="4318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8" idx="2"/>
            <a:endCxn id="6" idx="0"/>
          </p:cNvCxnSpPr>
          <p:nvPr/>
        </p:nvCxnSpPr>
        <p:spPr bwMode="auto">
          <a:xfrm>
            <a:off x="2484438" y="1700213"/>
            <a:ext cx="4787900" cy="649287"/>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p:nvPr/>
        </p:nvSpPr>
        <p:spPr>
          <a:xfrm>
            <a:off x="2411413" y="1484313"/>
            <a:ext cx="1444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5239"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樣本－資料分區</a:t>
            </a:r>
            <a:r>
              <a:rPr lang="en-US" altLang="zh-TW" sz="4000" b="1">
                <a:ea typeface="標楷體" charset="-120"/>
              </a:rPr>
              <a:t> </a:t>
            </a:r>
            <a:r>
              <a:rPr lang="en-US" altLang="zh-TW" b="1">
                <a:ea typeface="標楷體" charset="-120"/>
              </a:rPr>
              <a:t>(Data Partition)</a:t>
            </a:r>
          </a:p>
        </p:txBody>
      </p:sp>
    </p:spTree>
    <p:extLst>
      <p:ext uri="{BB962C8B-B14F-4D97-AF65-F5344CB8AC3E}">
        <p14:creationId xmlns:p14="http://schemas.microsoft.com/office/powerpoint/2010/main" val="2688216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BEF4EF6E-DD68-5E44-8DA2-9BEAC44A3452}" type="slidenum">
              <a:rPr lang="zh-TW" altLang="en-US" sz="1200">
                <a:solidFill>
                  <a:srgbClr val="898989"/>
                </a:solidFill>
                <a:ea typeface="MS PGothic" charset="-128"/>
              </a:rPr>
              <a:pPr eaLnBrk="1" hangingPunct="1">
                <a:spcBef>
                  <a:spcPct val="0"/>
                </a:spcBef>
                <a:buFontTx/>
                <a:buNone/>
              </a:pPr>
              <a:t>91</a:t>
            </a:fld>
            <a:endParaRPr lang="zh-TW" altLang="en-US" sz="1200">
              <a:solidFill>
                <a:srgbClr val="898989"/>
              </a:solidFill>
              <a:ea typeface="MS PGothic" charset="-128"/>
            </a:endParaRPr>
          </a:p>
        </p:txBody>
      </p:sp>
      <p:pic>
        <p:nvPicPr>
          <p:cNvPr id="96259" name="Picture 4" descr="Fullscreen_2014_4_9_上午08_2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500438"/>
            <a:ext cx="53228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627313" y="3500438"/>
            <a:ext cx="5329237" cy="1368425"/>
          </a:xfrm>
          <a:prstGeom prst="roundRect">
            <a:avLst>
              <a:gd name="adj" fmla="val 5702"/>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6262"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資料分區</a:t>
            </a:r>
            <a:r>
              <a:rPr lang="en-US" altLang="zh-TW" sz="4000" b="1">
                <a:ea typeface="標楷體" charset="-120"/>
              </a:rPr>
              <a:t> </a:t>
            </a:r>
            <a:r>
              <a:rPr lang="en-US" altLang="zh-TW" b="1">
                <a:ea typeface="標楷體" charset="-120"/>
              </a:rPr>
              <a:t>(Data Partition)</a:t>
            </a:r>
          </a:p>
        </p:txBody>
      </p:sp>
    </p:spTree>
    <p:extLst>
      <p:ext uri="{BB962C8B-B14F-4D97-AF65-F5344CB8AC3E}">
        <p14:creationId xmlns:p14="http://schemas.microsoft.com/office/powerpoint/2010/main" val="11583961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AF169D90-536F-C248-ACAF-5FC02748D995}" type="slidenum">
              <a:rPr lang="zh-TW" altLang="en-US" sz="1200">
                <a:solidFill>
                  <a:srgbClr val="898989"/>
                </a:solidFill>
                <a:ea typeface="MS PGothic" charset="-128"/>
              </a:rPr>
              <a:pPr eaLnBrk="1" hangingPunct="1">
                <a:spcBef>
                  <a:spcPct val="0"/>
                </a:spcBef>
                <a:buFontTx/>
                <a:buNone/>
              </a:pPr>
              <a:t>92</a:t>
            </a:fld>
            <a:endParaRPr lang="zh-TW" altLang="en-US" sz="1200">
              <a:solidFill>
                <a:srgbClr val="898989"/>
              </a:solidFill>
              <a:ea typeface="MS PGothic" charset="-128"/>
            </a:endParaRPr>
          </a:p>
        </p:txBody>
      </p:sp>
      <p:pic>
        <p:nvPicPr>
          <p:cNvPr id="97283" name="Picture 5" descr="Fullscreen_2014_4_9_上午08_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資料分區</a:t>
            </a:r>
            <a:r>
              <a:rPr lang="en-US" altLang="zh-TW" sz="4000" b="1">
                <a:ea typeface="標楷體" charset="-120"/>
              </a:rPr>
              <a:t> </a:t>
            </a:r>
            <a:r>
              <a:rPr lang="en-US" altLang="zh-TW" b="1">
                <a:ea typeface="標楷體" charset="-120"/>
              </a:rPr>
              <a:t>(Data Partition)</a:t>
            </a:r>
          </a:p>
        </p:txBody>
      </p:sp>
      <p:sp>
        <p:nvSpPr>
          <p:cNvPr id="6" name="Rounded Rectangle 5"/>
          <p:cNvSpPr/>
          <p:nvPr/>
        </p:nvSpPr>
        <p:spPr>
          <a:xfrm>
            <a:off x="7596188" y="3068638"/>
            <a:ext cx="1547812"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4218753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537E23F4-12C8-D941-93C2-4D34C1B71FE3}" type="slidenum">
              <a:rPr lang="zh-TW" altLang="en-US" sz="1200">
                <a:solidFill>
                  <a:srgbClr val="898989"/>
                </a:solidFill>
                <a:ea typeface="MS PGothic" charset="-128"/>
              </a:rPr>
              <a:pPr eaLnBrk="1" hangingPunct="1">
                <a:spcBef>
                  <a:spcPct val="0"/>
                </a:spcBef>
                <a:buFontTx/>
                <a:buNone/>
              </a:pPr>
              <a:t>93</a:t>
            </a:fld>
            <a:endParaRPr lang="zh-TW" altLang="en-US" sz="1200">
              <a:solidFill>
                <a:srgbClr val="898989"/>
              </a:solidFill>
              <a:ea typeface="MS PGothic" charset="-128"/>
            </a:endParaRPr>
          </a:p>
        </p:txBody>
      </p:sp>
      <p:pic>
        <p:nvPicPr>
          <p:cNvPr id="98307" name="Picture 4" descr="Fullscreen_2014_4_9_上午08_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4932363" y="4508500"/>
            <a:ext cx="719137"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8309"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資料分區</a:t>
            </a:r>
            <a:r>
              <a:rPr lang="en-US" altLang="zh-TW" sz="4000" b="1">
                <a:ea typeface="標楷體" charset="-120"/>
              </a:rPr>
              <a:t> </a:t>
            </a:r>
            <a:r>
              <a:rPr lang="en-US" altLang="zh-TW" b="1">
                <a:ea typeface="標楷體" charset="-120"/>
              </a:rPr>
              <a:t>(Data Partition)</a:t>
            </a:r>
          </a:p>
        </p:txBody>
      </p:sp>
    </p:spTree>
    <p:extLst>
      <p:ext uri="{BB962C8B-B14F-4D97-AF65-F5344CB8AC3E}">
        <p14:creationId xmlns:p14="http://schemas.microsoft.com/office/powerpoint/2010/main" val="38638369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0D6D4C38-6C3A-C84F-A1A5-5C0CC59505FF}" type="slidenum">
              <a:rPr lang="zh-TW" altLang="en-US" sz="1200">
                <a:solidFill>
                  <a:srgbClr val="898989"/>
                </a:solidFill>
                <a:ea typeface="MS PGothic" charset="-128"/>
              </a:rPr>
              <a:pPr eaLnBrk="1" hangingPunct="1">
                <a:spcBef>
                  <a:spcPct val="0"/>
                </a:spcBef>
                <a:buFontTx/>
                <a:buNone/>
              </a:pPr>
              <a:t>94</a:t>
            </a:fld>
            <a:endParaRPr lang="zh-TW" altLang="en-US" sz="1200">
              <a:solidFill>
                <a:srgbClr val="898989"/>
              </a:solidFill>
              <a:ea typeface="MS PGothic" charset="-128"/>
            </a:endParaRPr>
          </a:p>
        </p:txBody>
      </p:sp>
      <p:pic>
        <p:nvPicPr>
          <p:cNvPr id="99331" name="Picture 2" descr="Fullscreen_2014_4_9_上午08_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651500" y="4508500"/>
            <a:ext cx="433388"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99333"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資料分區</a:t>
            </a:r>
            <a:r>
              <a:rPr lang="en-US" altLang="zh-TW" sz="4000" b="1">
                <a:ea typeface="標楷體" charset="-120"/>
              </a:rPr>
              <a:t> </a:t>
            </a:r>
            <a:r>
              <a:rPr lang="en-US" altLang="zh-TW" b="1">
                <a:ea typeface="標楷體" charset="-120"/>
              </a:rPr>
              <a:t>(Data Partition)</a:t>
            </a:r>
          </a:p>
        </p:txBody>
      </p:sp>
    </p:spTree>
    <p:extLst>
      <p:ext uri="{BB962C8B-B14F-4D97-AF65-F5344CB8AC3E}">
        <p14:creationId xmlns:p14="http://schemas.microsoft.com/office/powerpoint/2010/main" val="42158801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7CC3F32B-6132-3641-BAED-F2AC996441A7}" type="slidenum">
              <a:rPr lang="zh-TW" altLang="en-US" sz="1200">
                <a:solidFill>
                  <a:srgbClr val="898989"/>
                </a:solidFill>
                <a:ea typeface="MS PGothic" charset="-128"/>
              </a:rPr>
              <a:pPr eaLnBrk="1" hangingPunct="1">
                <a:spcBef>
                  <a:spcPct val="0"/>
                </a:spcBef>
                <a:buFontTx/>
                <a:buNone/>
              </a:pPr>
              <a:t>95</a:t>
            </a:fld>
            <a:endParaRPr lang="zh-TW" altLang="en-US" sz="1200">
              <a:solidFill>
                <a:srgbClr val="898989"/>
              </a:solidFill>
              <a:ea typeface="MS PGothic" charset="-128"/>
            </a:endParaRPr>
          </a:p>
        </p:txBody>
      </p:sp>
      <p:pic>
        <p:nvPicPr>
          <p:cNvPr id="1003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樣本－資料分區</a:t>
            </a:r>
            <a:r>
              <a:rPr lang="en-US" altLang="zh-TW" sz="4000" b="1">
                <a:ea typeface="標楷體" charset="-120"/>
              </a:rPr>
              <a:t> </a:t>
            </a:r>
            <a:r>
              <a:rPr lang="en-US" altLang="zh-TW" b="1">
                <a:ea typeface="標楷體" charset="-120"/>
              </a:rPr>
              <a:t>(Data Partition) </a:t>
            </a:r>
            <a:r>
              <a:rPr lang="zh-TW" altLang="en-US" b="1">
                <a:ea typeface="標楷體" charset="-120"/>
              </a:rPr>
              <a:t>結果</a:t>
            </a:r>
            <a:endParaRPr lang="en-US" altLang="zh-TW" b="1">
              <a:ea typeface="標楷體" charset="-120"/>
            </a:endParaRPr>
          </a:p>
        </p:txBody>
      </p:sp>
    </p:spTree>
    <p:extLst>
      <p:ext uri="{BB962C8B-B14F-4D97-AF65-F5344CB8AC3E}">
        <p14:creationId xmlns:p14="http://schemas.microsoft.com/office/powerpoint/2010/main" val="18741935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E343F235-352E-494C-BDE9-20F3354D7ADB}" type="slidenum">
              <a:rPr lang="zh-TW" altLang="en-US" sz="1200">
                <a:solidFill>
                  <a:srgbClr val="898989"/>
                </a:solidFill>
                <a:ea typeface="MS PGothic" charset="-128"/>
              </a:rPr>
              <a:pPr eaLnBrk="1" hangingPunct="1">
                <a:spcBef>
                  <a:spcPct val="0"/>
                </a:spcBef>
                <a:buFontTx/>
                <a:buNone/>
              </a:pPr>
              <a:t>96</a:t>
            </a:fld>
            <a:endParaRPr lang="zh-TW" altLang="en-US" sz="1200">
              <a:solidFill>
                <a:srgbClr val="898989"/>
              </a:solidFill>
              <a:ea typeface="MS PGothic" charset="-128"/>
            </a:endParaRPr>
          </a:p>
        </p:txBody>
      </p:sp>
      <p:pic>
        <p:nvPicPr>
          <p:cNvPr id="101379" name="Picture 2" descr="Fullscreen_2014_4_9_上午08_3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2411413" y="1484313"/>
            <a:ext cx="1444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1381"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決策樹</a:t>
            </a:r>
            <a:r>
              <a:rPr lang="en-US" altLang="zh-TW" sz="4000" b="1">
                <a:ea typeface="標楷體" charset="-120"/>
              </a:rPr>
              <a:t> (Decision Tree)</a:t>
            </a:r>
          </a:p>
        </p:txBody>
      </p:sp>
    </p:spTree>
    <p:extLst>
      <p:ext uri="{BB962C8B-B14F-4D97-AF65-F5344CB8AC3E}">
        <p14:creationId xmlns:p14="http://schemas.microsoft.com/office/powerpoint/2010/main" val="717739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C77E8778-2374-034C-842D-1E83213B4FE4}" type="slidenum">
              <a:rPr lang="zh-TW" altLang="en-US" sz="1200">
                <a:solidFill>
                  <a:srgbClr val="898989"/>
                </a:solidFill>
                <a:ea typeface="MS PGothic" charset="-128"/>
              </a:rPr>
              <a:pPr eaLnBrk="1" hangingPunct="1">
                <a:spcBef>
                  <a:spcPct val="0"/>
                </a:spcBef>
                <a:buFontTx/>
                <a:buNone/>
              </a:pPr>
              <a:t>97</a:t>
            </a:fld>
            <a:endParaRPr lang="zh-TW" altLang="en-US" sz="1200">
              <a:solidFill>
                <a:srgbClr val="898989"/>
              </a:solidFill>
              <a:ea typeface="MS PGothic" charset="-128"/>
            </a:endParaRPr>
          </a:p>
        </p:txBody>
      </p:sp>
      <p:pic>
        <p:nvPicPr>
          <p:cNvPr id="102403" name="Picture 4" descr="Fullscreen_2014_4_9_上午08_3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563938" y="3284538"/>
            <a:ext cx="936625" cy="3603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7" name="Straight Arrow Connector 6"/>
          <p:cNvCxnSpPr>
            <a:cxnSpLocks noChangeShapeType="1"/>
            <a:stCxn id="8" idx="2"/>
            <a:endCxn id="6" idx="0"/>
          </p:cNvCxnSpPr>
          <p:nvPr/>
        </p:nvCxnSpPr>
        <p:spPr bwMode="auto">
          <a:xfrm>
            <a:off x="2484438" y="1700213"/>
            <a:ext cx="1547812" cy="1584325"/>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p:nvPr/>
        </p:nvSpPr>
        <p:spPr>
          <a:xfrm>
            <a:off x="2411413" y="1484313"/>
            <a:ext cx="144462" cy="215900"/>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2407"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000" b="1">
                <a:ea typeface="標楷體" charset="-120"/>
              </a:rPr>
              <a:t>決策樹</a:t>
            </a:r>
            <a:r>
              <a:rPr lang="en-US" altLang="zh-TW" sz="4000" b="1">
                <a:ea typeface="標楷體" charset="-120"/>
              </a:rPr>
              <a:t> (Decision Tree)</a:t>
            </a:r>
          </a:p>
        </p:txBody>
      </p:sp>
    </p:spTree>
    <p:extLst>
      <p:ext uri="{BB962C8B-B14F-4D97-AF65-F5344CB8AC3E}">
        <p14:creationId xmlns:p14="http://schemas.microsoft.com/office/powerpoint/2010/main" val="38580805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9F3AA9D7-93EA-B541-B588-94936D88B7AD}" type="slidenum">
              <a:rPr lang="zh-TW" altLang="en-US" sz="1200">
                <a:solidFill>
                  <a:srgbClr val="898989"/>
                </a:solidFill>
                <a:ea typeface="MS PGothic" charset="-128"/>
              </a:rPr>
              <a:pPr eaLnBrk="1" hangingPunct="1">
                <a:spcBef>
                  <a:spcPct val="0"/>
                </a:spcBef>
                <a:buFontTx/>
                <a:buNone/>
              </a:pPr>
              <a:t>98</a:t>
            </a:fld>
            <a:endParaRPr lang="zh-TW" altLang="en-US" sz="1200">
              <a:solidFill>
                <a:srgbClr val="898989"/>
              </a:solidFill>
              <a:ea typeface="MS PGothic" charset="-128"/>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itle 1"/>
          <p:cNvSpPr txBox="1">
            <a:spLocks/>
          </p:cNvSpPr>
          <p:nvPr/>
        </p:nvSpPr>
        <p:spPr bwMode="auto">
          <a:xfrm>
            <a:off x="457200" y="44450"/>
            <a:ext cx="8229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sz="4400" b="1">
                <a:ea typeface="標楷體" charset="-120"/>
              </a:rPr>
              <a:t>互動式決策樹</a:t>
            </a:r>
            <a:r>
              <a:rPr lang="en-US" altLang="zh-TW" sz="4400" b="1">
                <a:ea typeface="標楷體" charset="-120"/>
              </a:rPr>
              <a:t> </a:t>
            </a:r>
            <a:r>
              <a:rPr lang="en-US" altLang="zh-TW" b="1">
                <a:ea typeface="標楷體" charset="-120"/>
              </a:rPr>
              <a:t>(Interactive Decision Tree)</a:t>
            </a:r>
          </a:p>
        </p:txBody>
      </p:sp>
      <p:sp>
        <p:nvSpPr>
          <p:cNvPr id="7" name="Rounded Rectangle 6"/>
          <p:cNvSpPr/>
          <p:nvPr/>
        </p:nvSpPr>
        <p:spPr>
          <a:xfrm>
            <a:off x="1763713" y="3500438"/>
            <a:ext cx="144462"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cxnSp>
        <p:nvCxnSpPr>
          <p:cNvPr id="8" name="Straight Arrow Connector 7"/>
          <p:cNvCxnSpPr>
            <a:cxnSpLocks noChangeShapeType="1"/>
          </p:cNvCxnSpPr>
          <p:nvPr/>
        </p:nvCxnSpPr>
        <p:spPr bwMode="auto">
          <a:xfrm>
            <a:off x="1547813" y="3573463"/>
            <a:ext cx="215900" cy="0"/>
          </a:xfrm>
          <a:prstGeom prst="straightConnector1">
            <a:avLst/>
          </a:prstGeom>
          <a:noFill/>
          <a:ln w="254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Rounded Rectangle 8"/>
          <p:cNvSpPr/>
          <p:nvPr/>
        </p:nvSpPr>
        <p:spPr>
          <a:xfrm>
            <a:off x="2124075" y="3429000"/>
            <a:ext cx="7019925" cy="3095625"/>
          </a:xfrm>
          <a:prstGeom prst="roundRect">
            <a:avLst>
              <a:gd name="adj" fmla="val 2887"/>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Tree>
    <p:extLst>
      <p:ext uri="{BB962C8B-B14F-4D97-AF65-F5344CB8AC3E}">
        <p14:creationId xmlns:p14="http://schemas.microsoft.com/office/powerpoint/2010/main" val="14917178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4A7DD619-11CA-5C4C-AE05-035A19CBD2DF}" type="slidenum">
              <a:rPr lang="zh-TW" altLang="en-US" sz="1200">
                <a:solidFill>
                  <a:srgbClr val="898989"/>
                </a:solidFill>
                <a:ea typeface="MS PGothic" charset="-128"/>
              </a:rPr>
              <a:pPr eaLnBrk="1" hangingPunct="1">
                <a:spcBef>
                  <a:spcPct val="0"/>
                </a:spcBef>
                <a:buFontTx/>
                <a:buNone/>
              </a:pPr>
              <a:t>99</a:t>
            </a:fld>
            <a:endParaRPr lang="zh-TW" altLang="en-US" sz="1200">
              <a:solidFill>
                <a:srgbClr val="898989"/>
              </a:solidFill>
              <a:ea typeface="MS PGothic" charset="-128"/>
            </a:endParaRPr>
          </a:p>
        </p:txBody>
      </p:sp>
      <p:pic>
        <p:nvPicPr>
          <p:cNvPr id="1044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itle 1"/>
          <p:cNvSpPr txBox="1">
            <a:spLocks/>
          </p:cNvSpPr>
          <p:nvPr/>
        </p:nvSpPr>
        <p:spPr bwMode="auto">
          <a:xfrm>
            <a:off x="457200" y="-26988"/>
            <a:ext cx="8229600" cy="86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a:spcBef>
                <a:spcPct val="0"/>
              </a:spcBef>
              <a:buFontTx/>
              <a:buNone/>
            </a:pPr>
            <a:r>
              <a:rPr lang="zh-TW" altLang="en-US" b="1">
                <a:ea typeface="標楷體" charset="-120"/>
              </a:rPr>
              <a:t>互動式決策樹</a:t>
            </a:r>
            <a:r>
              <a:rPr lang="en-US" altLang="zh-TW" b="1">
                <a:ea typeface="標楷體" charset="-120"/>
              </a:rPr>
              <a:t> (Interactive Decision Tree)</a:t>
            </a:r>
          </a:p>
          <a:p>
            <a:pPr algn="ctr">
              <a:spcBef>
                <a:spcPct val="0"/>
              </a:spcBef>
              <a:buFontTx/>
              <a:buNone/>
            </a:pPr>
            <a:r>
              <a:rPr lang="zh-TW" altLang="en-US" b="1">
                <a:ea typeface="標楷體" charset="-120"/>
              </a:rPr>
              <a:t>分割節點</a:t>
            </a:r>
            <a:r>
              <a:rPr lang="en-US" altLang="zh-TW" b="1">
                <a:ea typeface="標楷體" charset="-120"/>
              </a:rPr>
              <a:t> (Split Node)</a:t>
            </a:r>
          </a:p>
        </p:txBody>
      </p:sp>
      <p:sp>
        <p:nvSpPr>
          <p:cNvPr id="6" name="Rounded Rectangle 5"/>
          <p:cNvSpPr/>
          <p:nvPr/>
        </p:nvSpPr>
        <p:spPr>
          <a:xfrm>
            <a:off x="1116013" y="3500438"/>
            <a:ext cx="1079500" cy="144462"/>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7" name="Rounded Rectangle 6"/>
          <p:cNvSpPr/>
          <p:nvPr/>
        </p:nvSpPr>
        <p:spPr>
          <a:xfrm>
            <a:off x="107950" y="1700213"/>
            <a:ext cx="1223963" cy="649287"/>
          </a:xfrm>
          <a:prstGeom prst="roundRect">
            <a:avLst/>
          </a:prstGeom>
          <a:noFill/>
          <a:ln w="28575"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kumimoji="1" sz="2400">
                <a:solidFill>
                  <a:schemeClr val="tx1"/>
                </a:solidFill>
                <a:latin typeface="Arial" pitchFamily="34" charset="0"/>
                <a:ea typeface="MS PGothic" pitchFamily="34" charset="-128"/>
              </a:defRPr>
            </a:lvl1pPr>
            <a:lvl2pPr marL="742950" indent="-285750" eaLnBrk="0" hangingPunct="0">
              <a:defRPr kumimoji="1" sz="2400">
                <a:solidFill>
                  <a:schemeClr val="tx1"/>
                </a:solidFill>
                <a:latin typeface="Arial" pitchFamily="34" charset="0"/>
                <a:ea typeface="MS PGothic" pitchFamily="34" charset="-128"/>
              </a:defRPr>
            </a:lvl2pPr>
            <a:lvl3pPr marL="1143000" indent="-228600" eaLnBrk="0" hangingPunct="0">
              <a:defRPr kumimoji="1" sz="2400">
                <a:solidFill>
                  <a:schemeClr val="tx1"/>
                </a:solidFill>
                <a:latin typeface="Arial" pitchFamily="34" charset="0"/>
                <a:ea typeface="MS PGothic" pitchFamily="34" charset="-128"/>
              </a:defRPr>
            </a:lvl3pPr>
            <a:lvl4pPr marL="1600200" indent="-228600" eaLnBrk="0" hangingPunct="0">
              <a:defRPr kumimoji="1" sz="2400">
                <a:solidFill>
                  <a:schemeClr val="tx1"/>
                </a:solidFill>
                <a:latin typeface="Arial" pitchFamily="34" charset="0"/>
                <a:ea typeface="MS PGothic" pitchFamily="34" charset="-128"/>
              </a:defRPr>
            </a:lvl4pPr>
            <a:lvl5pPr marL="2057400" indent="-228600" eaLnBrk="0" hangingPunct="0">
              <a:defRPr kumimoji="1"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MS PGothic" pitchFamily="34" charset="-128"/>
              </a:defRPr>
            </a:lvl9pPr>
          </a:lstStyle>
          <a:p>
            <a:pPr algn="ctr" eaLnBrk="1" hangingPunct="1">
              <a:defRPr/>
            </a:pPr>
            <a:endParaRPr lang="en-US" altLang="zh-TW" sz="1800">
              <a:solidFill>
                <a:srgbClr val="FFFFFF"/>
              </a:solidFill>
              <a:latin typeface="Calibri" pitchFamily="34" charset="0"/>
            </a:endParaRPr>
          </a:p>
        </p:txBody>
      </p:sp>
      <p:sp>
        <p:nvSpPr>
          <p:cNvPr id="104455" name="Rectangle 7"/>
          <p:cNvSpPr>
            <a:spLocks noChangeArrowheads="1"/>
          </p:cNvSpPr>
          <p:nvPr/>
        </p:nvSpPr>
        <p:spPr bwMode="auto">
          <a:xfrm>
            <a:off x="1547813" y="1628775"/>
            <a:ext cx="5327650" cy="646113"/>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r>
              <a:rPr lang="zh-TW" altLang="en-US" sz="1800">
                <a:ea typeface="標楷體" charset="-120"/>
              </a:rPr>
              <a:t>樹節點</a:t>
            </a:r>
            <a:r>
              <a:rPr lang="en-US" altLang="zh-TW" sz="1800">
                <a:ea typeface="標楷體" charset="-120"/>
              </a:rPr>
              <a:t>(Node) </a:t>
            </a:r>
            <a:r>
              <a:rPr lang="zh-TW" altLang="en-US" sz="1800">
                <a:ea typeface="標楷體" charset="-120"/>
              </a:rPr>
              <a:t>按右鍵</a:t>
            </a:r>
            <a:r>
              <a:rPr lang="en-US" altLang="zh-TW" sz="1800">
                <a:ea typeface="標楷體" charset="-120"/>
              </a:rPr>
              <a:t> /</a:t>
            </a:r>
            <a:r>
              <a:rPr lang="zh-TW" altLang="en-US" sz="1800">
                <a:ea typeface="標楷體" charset="-120"/>
              </a:rPr>
              <a:t>分割節點</a:t>
            </a:r>
            <a:r>
              <a:rPr lang="en-US" altLang="zh-TW" sz="1800">
                <a:ea typeface="標楷體" charset="-120"/>
              </a:rPr>
              <a:t> (Split Noe) </a:t>
            </a:r>
          </a:p>
          <a:p>
            <a:pPr eaLnBrk="1" hangingPunct="1">
              <a:spcBef>
                <a:spcPct val="0"/>
              </a:spcBef>
              <a:buFontTx/>
              <a:buNone/>
            </a:pPr>
            <a:r>
              <a:rPr lang="zh-TW" altLang="en-US" sz="1800">
                <a:ea typeface="標楷體" charset="-120"/>
              </a:rPr>
              <a:t>互動式</a:t>
            </a:r>
            <a:r>
              <a:rPr lang="en-US" altLang="zh-TW" sz="1800">
                <a:ea typeface="標楷體" charset="-120"/>
              </a:rPr>
              <a:t> (</a:t>
            </a:r>
            <a:r>
              <a:rPr lang="zh-TW" altLang="en-US" sz="1800">
                <a:ea typeface="標楷體" charset="-120"/>
              </a:rPr>
              <a:t>手動</a:t>
            </a:r>
            <a:r>
              <a:rPr lang="en-US" altLang="zh-TW" sz="1800">
                <a:ea typeface="標楷體" charset="-120"/>
              </a:rPr>
              <a:t>) </a:t>
            </a:r>
            <a:r>
              <a:rPr lang="zh-TW" altLang="en-US" sz="1800">
                <a:ea typeface="標楷體" charset="-120"/>
              </a:rPr>
              <a:t>建立決策樹</a:t>
            </a:r>
            <a:endParaRPr lang="en-US" altLang="zh-TW" sz="1800">
              <a:ea typeface="標楷體" charset="-120"/>
            </a:endParaRPr>
          </a:p>
        </p:txBody>
      </p:sp>
    </p:spTree>
    <p:extLst>
      <p:ext uri="{BB962C8B-B14F-4D97-AF65-F5344CB8AC3E}">
        <p14:creationId xmlns:p14="http://schemas.microsoft.com/office/powerpoint/2010/main" val="3581703057"/>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9995</TotalTime>
  <Words>2347</Words>
  <Application>Microsoft Macintosh PowerPoint</Application>
  <PresentationFormat>On-screen Show (4:3)</PresentationFormat>
  <Paragraphs>690</Paragraphs>
  <Slides>141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141</vt:i4>
      </vt:variant>
    </vt:vector>
  </HeadingPairs>
  <TitlesOfParts>
    <vt:vector size="152" baseType="lpstr">
      <vt:lpstr>標楷體</vt:lpstr>
      <vt:lpstr>Heiti SC Light</vt:lpstr>
      <vt:lpstr>Heiti TC Light</vt:lpstr>
      <vt:lpstr>MS PGothic</vt:lpstr>
      <vt:lpstr>新細明體</vt:lpstr>
      <vt:lpstr>Arial</vt:lpstr>
      <vt:lpstr>Calibri</vt:lpstr>
      <vt:lpstr>Monotype Sorts</vt:lpstr>
      <vt:lpstr>Times New Roman</vt:lpstr>
      <vt:lpstr>Wingdings</vt:lpstr>
      <vt:lpstr>Office 佈景主題</vt:lpstr>
      <vt:lpstr>Big Data Mining 巨量資料探勘</vt:lpstr>
      <vt:lpstr>PowerPoint Presentation</vt:lpstr>
      <vt:lpstr>PowerPoint Presentation</vt:lpstr>
      <vt:lpstr>PowerPoint Presentation</vt:lpstr>
      <vt:lpstr>大學招生入學 預測模型</vt:lpstr>
      <vt:lpstr>案例情境</vt:lpstr>
      <vt:lpstr>資料欄位說明</vt:lpstr>
      <vt:lpstr>PowerPoint Presentation</vt:lpstr>
      <vt:lpstr>SAS Enterprise Miner (SAS EM)  Case Study</vt:lpstr>
      <vt:lpstr>PowerPoint Presentation</vt:lpstr>
      <vt:lpstr>Upzip EM_Data.zip to C:\DATA\EM_Data</vt:lpstr>
      <vt:lpstr>VMware Horizon View Client softcloud.tku.edu.tw SAS Enterprise Miner</vt:lpstr>
      <vt:lpstr>SAS Enterprise Guide (SAS EG) </vt:lpstr>
      <vt:lpstr>SAS EG New Project</vt:lpstr>
      <vt:lpstr>SAS EG Open Data</vt:lpstr>
      <vt:lpstr>SAS EG Open inq2006.sas7bdat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inq2006.sas7bdat 篩選和排序</vt:lpstr>
      <vt:lpstr>inq2006.sas7bdat 篩選和排序</vt:lpstr>
      <vt:lpstr>inq2006.sas7bdat 篩選和排序</vt:lpstr>
      <vt:lpstr>inq2006.sas7bdat 篩選和排序</vt:lpstr>
      <vt:lpstr>inq2006.sas7bdat 篩選和排序</vt:lpstr>
      <vt:lpstr>inq2006.sas7bdat 篩選和排序</vt:lpstr>
      <vt:lpstr>inq2006.sas7bdat 篩選和排序</vt:lpstr>
      <vt:lpstr>inq2006.sas7bdat 篩選和排序</vt:lpstr>
      <vt:lpstr>資料欄位說明 (Order by Variable Name)</vt:lpstr>
      <vt:lpstr>SAS Enterprise Miner 13.1 (SAS EM)</vt:lpstr>
      <vt:lpstr>SAS EM 資料匯入4步驟</vt:lpstr>
      <vt:lpstr>Step 1. 新增專案 (New Project)</vt:lpstr>
      <vt:lpstr>Step 1. 新增專案 (New Project)</vt:lpstr>
      <vt:lpstr>Step 1. 新增專案 (New Project)</vt:lpstr>
      <vt:lpstr>SAS Enterprise Miner (EM_Project3)</vt:lpstr>
      <vt:lpstr>Step 2. 新增資料館 (New / Library)</vt:lpstr>
      <vt:lpstr>Step 2. 新增資料館 (New / Library)</vt:lpstr>
      <vt:lpstr>Step 2. 新增資料館 (New / Library)</vt:lpstr>
      <vt:lpstr>Step 2. 新增資料館 (New / Library)</vt:lpstr>
      <vt:lpstr>Step 2. 新增資料館 (New / Library)</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3. 建立資料來源 (Create Data Source) </vt:lpstr>
      <vt:lpstr>Step 4. 建立流程圖 (Create Diagram) </vt:lpstr>
      <vt:lpstr>Step 4. 建立流程圖 (Create Diagram) </vt:lpstr>
      <vt:lpstr>Step 4. 建立流程圖 (Create Diagram) </vt:lpstr>
      <vt:lpstr>SAS Enterprise Miner (SAS EM)   Case Study</vt:lpstr>
      <vt:lpstr>案例情境模型流程</vt:lpstr>
      <vt:lpstr>樣本資料匯入 (Sample)</vt:lpstr>
      <vt:lpstr>EM_LIB.INQ2006</vt:lpstr>
      <vt:lpstr>樣本 (Sample)</vt:lpstr>
      <vt:lpstr>樣本 (Sample)</vt:lpstr>
      <vt:lpstr>樣本 (Sample) 分層 準則－以層級為基礎；樣本比例 12.5</vt:lpstr>
      <vt:lpstr>樣本 (Sample)</vt:lpstr>
      <vt:lpstr>樣本 (Sample)</vt:lpstr>
      <vt:lpstr>樣本 (Sample) 結果</vt:lpstr>
      <vt:lpstr>勘查－StatExplore (摘要統計)</vt:lpstr>
      <vt:lpstr>勘查－StatExplore (摘要統計)</vt:lpstr>
      <vt:lpstr>勘查－StatExplore (摘要統計)</vt:lpstr>
      <vt:lpstr>勘查－StatExplore (摘要統計) 結果</vt:lpstr>
      <vt:lpstr>勘查－StatExplore (摘要統計) 結果 輸出</vt:lpstr>
      <vt:lpstr>修改－設算(Impute)－遺失值處理</vt:lpstr>
      <vt:lpstr>修改－設算(Impute)－遺失值處理</vt:lpstr>
      <vt:lpstr>PowerPoint Presentation</vt:lpstr>
      <vt:lpstr>設算(Impute)－遺失值處理</vt:lpstr>
      <vt:lpstr>設算(Impute)－遺失值處理</vt:lpstr>
      <vt:lpstr>修改－設算(Impute)－結果</vt:lpstr>
      <vt:lpstr>設算(Impute)－匯出的資料－瀏覽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決策樹 (自動)</vt:lpstr>
      <vt:lpstr>決策樹 (自動) 結果</vt:lpstr>
      <vt:lpstr>決策樹 (自動) 結果</vt:lpstr>
      <vt:lpstr>決策樹 (自動) 結果</vt:lpstr>
      <vt:lpstr>決策樹 (自動) 結果</vt:lpstr>
      <vt:lpstr>決策樹 (自動) 結果</vt:lpstr>
      <vt:lpstr>決策樹 (自動) 結果</vt:lpstr>
      <vt:lpstr>決策樹 (自動) 結果</vt:lpstr>
      <vt:lpstr>決策樹 (自動) 結果</vt:lpstr>
      <vt:lpstr>決策樹 (自動) 結果</vt:lpstr>
      <vt:lpstr>模型－迴歸 (Regression)</vt:lpstr>
      <vt:lpstr>模型－迴歸 (Regression)</vt:lpstr>
      <vt:lpstr>PowerPoint Presentation</vt:lpstr>
      <vt:lpstr>模型－迴歸 (Regression)</vt:lpstr>
      <vt:lpstr>模型－迴歸 (Regression)</vt:lpstr>
      <vt:lpstr>迴歸 (Regression) 結果</vt:lpstr>
      <vt:lpstr>評估－模型比較 (Model Comparison)</vt:lpstr>
      <vt:lpstr>評估－模型比較 (Model Comparison)</vt:lpstr>
      <vt:lpstr>評估－模型比較 (Model Comparison)</vt:lpstr>
      <vt:lpstr>評估－模型比較 (Model Comparison)</vt:lpstr>
      <vt:lpstr>評估－模型比較 (Model Comparison)</vt:lpstr>
      <vt:lpstr>跨模型比較(Model Comparison) 結果</vt:lpstr>
      <vt:lpstr>ROC</vt:lpstr>
      <vt:lpstr>Reference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Mining (巨量資料探勘)</dc:title>
  <dc:subject/>
  <dc:creator>myday</dc:creator>
  <cp:keywords>Big Data Mining (巨量資料探勘)</cp:keywords>
  <dc:description>Big Data Mining (巨量資料探勘)</dc:description>
  <cp:lastModifiedBy>Microsoft Office User</cp:lastModifiedBy>
  <cp:revision>569</cp:revision>
  <cp:lastPrinted>2019-02-26T23:57:23Z</cp:lastPrinted>
  <dcterms:created xsi:type="dcterms:W3CDTF">2011-02-14T23:24:00Z</dcterms:created>
  <dcterms:modified xsi:type="dcterms:W3CDTF">2019-02-26T23:57:26Z</dcterms:modified>
  <cp:category/>
</cp:coreProperties>
</file>