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9"/>
  </p:notesMasterIdLst>
  <p:handoutMasterIdLst>
    <p:handoutMasterId r:id="rId120"/>
  </p:handoutMasterIdLst>
  <p:sldIdLst>
    <p:sldId id="848" r:id="rId2"/>
    <p:sldId id="832" r:id="rId3"/>
    <p:sldId id="833" r:id="rId4"/>
    <p:sldId id="849" r:id="rId5"/>
    <p:sldId id="1822" r:id="rId6"/>
    <p:sldId id="851" r:id="rId7"/>
    <p:sldId id="852" r:id="rId8"/>
    <p:sldId id="853" r:id="rId9"/>
    <p:sldId id="854" r:id="rId10"/>
    <p:sldId id="855" r:id="rId11"/>
    <p:sldId id="856" r:id="rId12"/>
    <p:sldId id="857" r:id="rId13"/>
    <p:sldId id="858" r:id="rId14"/>
    <p:sldId id="859" r:id="rId15"/>
    <p:sldId id="860" r:id="rId16"/>
    <p:sldId id="861" r:id="rId17"/>
    <p:sldId id="862" r:id="rId18"/>
    <p:sldId id="863" r:id="rId19"/>
    <p:sldId id="864" r:id="rId20"/>
    <p:sldId id="865" r:id="rId21"/>
    <p:sldId id="866" r:id="rId22"/>
    <p:sldId id="867" r:id="rId23"/>
    <p:sldId id="868" r:id="rId24"/>
    <p:sldId id="869" r:id="rId25"/>
    <p:sldId id="870" r:id="rId26"/>
    <p:sldId id="871" r:id="rId27"/>
    <p:sldId id="872" r:id="rId28"/>
    <p:sldId id="873" r:id="rId29"/>
    <p:sldId id="874" r:id="rId30"/>
    <p:sldId id="875" r:id="rId31"/>
    <p:sldId id="876" r:id="rId32"/>
    <p:sldId id="877" r:id="rId33"/>
    <p:sldId id="878" r:id="rId34"/>
    <p:sldId id="879" r:id="rId35"/>
    <p:sldId id="880" r:id="rId36"/>
    <p:sldId id="881" r:id="rId37"/>
    <p:sldId id="882" r:id="rId38"/>
    <p:sldId id="883" r:id="rId39"/>
    <p:sldId id="884" r:id="rId40"/>
    <p:sldId id="885" r:id="rId41"/>
    <p:sldId id="886" r:id="rId42"/>
    <p:sldId id="887" r:id="rId43"/>
    <p:sldId id="888" r:id="rId44"/>
    <p:sldId id="889" r:id="rId45"/>
    <p:sldId id="890" r:id="rId46"/>
    <p:sldId id="891" r:id="rId47"/>
    <p:sldId id="892" r:id="rId48"/>
    <p:sldId id="893" r:id="rId49"/>
    <p:sldId id="894" r:id="rId50"/>
    <p:sldId id="895" r:id="rId51"/>
    <p:sldId id="896" r:id="rId52"/>
    <p:sldId id="897" r:id="rId53"/>
    <p:sldId id="898" r:id="rId54"/>
    <p:sldId id="899" r:id="rId55"/>
    <p:sldId id="900" r:id="rId56"/>
    <p:sldId id="901" r:id="rId57"/>
    <p:sldId id="902" r:id="rId58"/>
    <p:sldId id="903" r:id="rId59"/>
    <p:sldId id="904" r:id="rId60"/>
    <p:sldId id="905" r:id="rId61"/>
    <p:sldId id="906" r:id="rId62"/>
    <p:sldId id="907" r:id="rId63"/>
    <p:sldId id="908" r:id="rId64"/>
    <p:sldId id="909" r:id="rId65"/>
    <p:sldId id="910" r:id="rId66"/>
    <p:sldId id="911" r:id="rId67"/>
    <p:sldId id="912" r:id="rId68"/>
    <p:sldId id="913" r:id="rId69"/>
    <p:sldId id="914" r:id="rId70"/>
    <p:sldId id="915" r:id="rId71"/>
    <p:sldId id="916" r:id="rId72"/>
    <p:sldId id="917" r:id="rId73"/>
    <p:sldId id="918" r:id="rId74"/>
    <p:sldId id="919" r:id="rId75"/>
    <p:sldId id="920" r:id="rId76"/>
    <p:sldId id="921" r:id="rId77"/>
    <p:sldId id="922" r:id="rId78"/>
    <p:sldId id="923" r:id="rId79"/>
    <p:sldId id="924" r:id="rId80"/>
    <p:sldId id="925" r:id="rId81"/>
    <p:sldId id="926" r:id="rId82"/>
    <p:sldId id="927" r:id="rId83"/>
    <p:sldId id="928" r:id="rId84"/>
    <p:sldId id="929" r:id="rId85"/>
    <p:sldId id="930" r:id="rId86"/>
    <p:sldId id="931" r:id="rId87"/>
    <p:sldId id="932" r:id="rId88"/>
    <p:sldId id="933" r:id="rId89"/>
    <p:sldId id="934" r:id="rId90"/>
    <p:sldId id="935" r:id="rId91"/>
    <p:sldId id="936" r:id="rId92"/>
    <p:sldId id="937" r:id="rId93"/>
    <p:sldId id="938" r:id="rId94"/>
    <p:sldId id="939" r:id="rId95"/>
    <p:sldId id="940" r:id="rId96"/>
    <p:sldId id="941" r:id="rId97"/>
    <p:sldId id="942" r:id="rId98"/>
    <p:sldId id="943" r:id="rId99"/>
    <p:sldId id="944" r:id="rId100"/>
    <p:sldId id="945" r:id="rId101"/>
    <p:sldId id="946" r:id="rId102"/>
    <p:sldId id="947" r:id="rId103"/>
    <p:sldId id="948" r:id="rId104"/>
    <p:sldId id="949" r:id="rId105"/>
    <p:sldId id="950" r:id="rId106"/>
    <p:sldId id="951" r:id="rId107"/>
    <p:sldId id="952" r:id="rId108"/>
    <p:sldId id="953" r:id="rId109"/>
    <p:sldId id="954" r:id="rId110"/>
    <p:sldId id="955" r:id="rId111"/>
    <p:sldId id="956" r:id="rId112"/>
    <p:sldId id="957" r:id="rId113"/>
    <p:sldId id="958" r:id="rId114"/>
    <p:sldId id="959" r:id="rId115"/>
    <p:sldId id="960" r:id="rId116"/>
    <p:sldId id="961" r:id="rId117"/>
    <p:sldId id="962" r:id="rId118"/>
  </p:sldIdLst>
  <p:sldSz cx="9144000" cy="6858000" type="screen4x3"/>
  <p:notesSz cx="7315200" cy="9601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5"/>
    <p:restoredTop sz="93629"/>
  </p:normalViewPr>
  <p:slideViewPr>
    <p:cSldViewPr>
      <p:cViewPr varScale="1">
        <p:scale>
          <a:sx n="100" d="100"/>
          <a:sy n="100" d="100"/>
        </p:scale>
        <p:origin x="64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1444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368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48.wmf"/><Relationship Id="rId2" Type="http://schemas.openxmlformats.org/officeDocument/2006/relationships/image" Target="../media/image23.wmf"/><Relationship Id="rId1" Type="http://schemas.openxmlformats.org/officeDocument/2006/relationships/image" Target="../media/image33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51.wmf"/><Relationship Id="rId2" Type="http://schemas.openxmlformats.org/officeDocument/2006/relationships/image" Target="../media/image23.wmf"/><Relationship Id="rId1" Type="http://schemas.openxmlformats.org/officeDocument/2006/relationships/image" Target="../media/image33.wmf"/><Relationship Id="rId6" Type="http://schemas.openxmlformats.org/officeDocument/2006/relationships/image" Target="../media/image42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3.wmf"/><Relationship Id="rId7" Type="http://schemas.openxmlformats.org/officeDocument/2006/relationships/image" Target="../media/image71.wmf"/><Relationship Id="rId2" Type="http://schemas.openxmlformats.org/officeDocument/2006/relationships/image" Target="../media/image62.wmf"/><Relationship Id="rId1" Type="http://schemas.openxmlformats.org/officeDocument/2006/relationships/image" Target="../media/image69.wmf"/><Relationship Id="rId6" Type="http://schemas.openxmlformats.org/officeDocument/2006/relationships/image" Target="../media/image70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Relationship Id="rId9" Type="http://schemas.openxmlformats.org/officeDocument/2006/relationships/image" Target="../media/image7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65.wmf"/><Relationship Id="rId1" Type="http://schemas.openxmlformats.org/officeDocument/2006/relationships/image" Target="../media/image6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73.wmf"/><Relationship Id="rId5" Type="http://schemas.openxmlformats.org/officeDocument/2006/relationships/image" Target="../media/image76.wmf"/><Relationship Id="rId4" Type="http://schemas.openxmlformats.org/officeDocument/2006/relationships/image" Target="../media/image6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2.wmf"/><Relationship Id="rId2" Type="http://schemas.openxmlformats.org/officeDocument/2006/relationships/image" Target="../media/image28.wmf"/><Relationship Id="rId1" Type="http://schemas.openxmlformats.org/officeDocument/2006/relationships/image" Target="../media/image27.emf"/><Relationship Id="rId6" Type="http://schemas.openxmlformats.org/officeDocument/2006/relationships/image" Target="../media/image31.wmf"/><Relationship Id="rId5" Type="http://schemas.openxmlformats.org/officeDocument/2006/relationships/image" Target="../media/image20.e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24.wmf"/><Relationship Id="rId7" Type="http://schemas.openxmlformats.org/officeDocument/2006/relationships/image" Target="../media/image39.wmf"/><Relationship Id="rId2" Type="http://schemas.openxmlformats.org/officeDocument/2006/relationships/image" Target="../media/image23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44.wmf"/><Relationship Id="rId2" Type="http://schemas.openxmlformats.org/officeDocument/2006/relationships/image" Target="../media/image23.wmf"/><Relationship Id="rId1" Type="http://schemas.openxmlformats.org/officeDocument/2006/relationships/image" Target="../media/image33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4506884-B449-4A42-8360-913D542277A4}" type="datetimeFigureOut">
              <a:rPr lang="zh-TW" altLang="en-US"/>
              <a:pPr>
                <a:defRPr/>
              </a:pPr>
              <a:t>2019/2/26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748860-24BA-4345-B2A0-E99BA9C2971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2613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D08EEAF3-F626-B946-BE4F-401868C71B7D}" type="datetimeFigureOut">
              <a:rPr lang="zh-TW" altLang="en-US"/>
              <a:pPr>
                <a:defRPr/>
              </a:pPr>
              <a:t>2019/2/26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charset="0"/>
              </a:defRPr>
            </a:lvl1pPr>
          </a:lstStyle>
          <a:p>
            <a:fld id="{5545BF1C-37C4-064A-89BA-6BE682330AC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522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F65241B-8D00-8F45-9E33-18E039258C7F}" type="slidenum">
              <a:rPr lang="en-US" altLang="zh-TW" sz="1300"/>
              <a:pPr eaLnBrk="1" hangingPunct="1">
                <a:spcBef>
                  <a:spcPct val="0"/>
                </a:spcBef>
              </a:pPr>
              <a:t>11</a:t>
            </a:fld>
            <a:endParaRPr lang="en-US" altLang="zh-TW" sz="13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8413" y="727075"/>
            <a:ext cx="4783137" cy="358616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2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62" tIns="45730" rIns="91462" bIns="45730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92542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9F989DA-E41D-934D-A9A1-7E7B0F900B1C}" type="slidenum">
              <a:rPr lang="en-US" altLang="zh-TW" sz="1300"/>
              <a:pPr eaLnBrk="1" hangingPunct="1">
                <a:spcBef>
                  <a:spcPct val="0"/>
                </a:spcBef>
              </a:pPr>
              <a:t>49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287969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838058D-A9DF-174C-B0B6-72F6D588D3AF}" type="slidenum">
              <a:rPr lang="en-US" altLang="zh-TW" sz="1300"/>
              <a:pPr eaLnBrk="1" hangingPunct="1">
                <a:spcBef>
                  <a:spcPct val="0"/>
                </a:spcBef>
              </a:pPr>
              <a:t>55</a:t>
            </a:fld>
            <a:endParaRPr lang="en-US" altLang="zh-TW" sz="13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I : the expected information needed to classify a given sample</a:t>
            </a:r>
          </a:p>
          <a:p>
            <a:r>
              <a:rPr lang="en-US" altLang="zh-TW"/>
              <a:t>E (entropy) : expected information based on the partitioning into subsets by A</a:t>
            </a:r>
          </a:p>
          <a:p>
            <a:r>
              <a:rPr lang="en-US" altLang="zh-TW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713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BF22247-A3FF-B040-B4B6-87FBF7F1E7F9}" type="slidenum">
              <a:rPr lang="en-US" altLang="zh-TW" sz="1300"/>
              <a:pPr eaLnBrk="1" hangingPunct="1">
                <a:spcBef>
                  <a:spcPct val="0"/>
                </a:spcBef>
              </a:pPr>
              <a:t>65</a:t>
            </a:fld>
            <a:endParaRPr lang="en-US" altLang="zh-TW" sz="13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I : the expected information needed to classify a given sample</a:t>
            </a:r>
          </a:p>
          <a:p>
            <a:r>
              <a:rPr lang="en-US" altLang="zh-TW"/>
              <a:t>E (entropy) : expected information based on the partitioning into subsets by A</a:t>
            </a:r>
          </a:p>
          <a:p>
            <a:r>
              <a:rPr lang="en-US" altLang="zh-TW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3534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36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36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E32737A-3A23-2340-9847-F043504D5D92}" type="slidenum">
              <a:rPr lang="zh-TW" altLang="en-US" sz="1300"/>
              <a:pPr eaLnBrk="1" hangingPunct="1">
                <a:spcBef>
                  <a:spcPct val="0"/>
                </a:spcBef>
              </a:pPr>
              <a:t>74</a:t>
            </a:fld>
            <a:endParaRPr lang="zh-TW" altLang="en-US" sz="1300"/>
          </a:p>
        </p:txBody>
      </p:sp>
    </p:spTree>
    <p:extLst>
      <p:ext uri="{BB962C8B-B14F-4D97-AF65-F5344CB8AC3E}">
        <p14:creationId xmlns:p14="http://schemas.microsoft.com/office/powerpoint/2010/main" val="4083286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18C9E3C-A75E-2C4B-92D5-907F37DB2D86}" type="slidenum">
              <a:rPr lang="en-US" altLang="zh-TW" sz="1300"/>
              <a:pPr eaLnBrk="1" hangingPunct="1">
                <a:spcBef>
                  <a:spcPct val="0"/>
                </a:spcBef>
              </a:pPr>
              <a:t>82</a:t>
            </a:fld>
            <a:endParaRPr lang="en-US" altLang="zh-TW" sz="13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0000" y="727075"/>
            <a:ext cx="4783138" cy="358616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2475"/>
            <a:ext cx="53657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9933" tIns="44967" rIns="89933" bIns="44967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804749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8376BB1-B4EB-6548-8ABD-2E79A196D6AE}" type="slidenum">
              <a:rPr lang="en-US" altLang="zh-TW" sz="1300"/>
              <a:pPr eaLnBrk="1" hangingPunct="1">
                <a:spcBef>
                  <a:spcPct val="0"/>
                </a:spcBef>
              </a:pPr>
              <a:t>85</a:t>
            </a:fld>
            <a:endParaRPr lang="en-US" altLang="zh-TW" sz="13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0000" y="727075"/>
            <a:ext cx="4783138" cy="358616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2475"/>
            <a:ext cx="53657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9933" tIns="44967" rIns="89933" bIns="44967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71420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8A67A8F-A19A-6240-B28E-D2951CB2F19E}" type="slidenum">
              <a:rPr lang="en-US" altLang="zh-TW" sz="1300"/>
              <a:pPr eaLnBrk="1" hangingPunct="1">
                <a:spcBef>
                  <a:spcPct val="0"/>
                </a:spcBef>
              </a:pPr>
              <a:t>98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2023205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BB2B6F7-3648-B24C-BCAE-F3ADBA1F2B8C}" type="slidenum">
              <a:rPr lang="en-US" altLang="zh-TW" sz="1300"/>
              <a:pPr eaLnBrk="1" hangingPunct="1">
                <a:spcBef>
                  <a:spcPct val="0"/>
                </a:spcBef>
              </a:pPr>
              <a:t>104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3016687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0451FF8-14A9-AC48-879B-93A8625E37D9}" type="slidenum">
              <a:rPr lang="en-US" altLang="zh-TW" sz="1300"/>
              <a:pPr eaLnBrk="1" hangingPunct="1">
                <a:spcBef>
                  <a:spcPct val="0"/>
                </a:spcBef>
              </a:pPr>
              <a:t>105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2099897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724EF88-5643-E645-8464-73AE547DB924}" type="slidenum">
              <a:rPr lang="en-US" altLang="zh-TW" sz="1300"/>
              <a:pPr eaLnBrk="1" hangingPunct="1">
                <a:spcBef>
                  <a:spcPct val="0"/>
                </a:spcBef>
              </a:pPr>
              <a:t>106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1293384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8C61335-DFF3-A848-AA9B-8BCE979FF05B}" type="slidenum">
              <a:rPr lang="en-US" altLang="zh-TW" sz="1300"/>
              <a:pPr eaLnBrk="1" hangingPunct="1">
                <a:spcBef>
                  <a:spcPct val="0"/>
                </a:spcBef>
              </a:pPr>
              <a:t>12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1577041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3C8CAC8-80CC-804B-AB9E-8290A5EDB932}" type="slidenum">
              <a:rPr lang="en-US" altLang="zh-TW" sz="1300"/>
              <a:pPr eaLnBrk="1" hangingPunct="1">
                <a:spcBef>
                  <a:spcPct val="0"/>
                </a:spcBef>
              </a:pPr>
              <a:t>107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3128044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DBAB093-023D-B642-B21E-853674E0DF37}" type="slidenum">
              <a:rPr lang="en-US" altLang="zh-TW" sz="1300"/>
              <a:pPr eaLnBrk="1" hangingPunct="1">
                <a:spcBef>
                  <a:spcPct val="0"/>
                </a:spcBef>
              </a:pPr>
              <a:t>13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3932703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latin typeface="Calibri" charset="0"/>
              <a:ea typeface="新細明體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fld id="{34C7841F-2FA0-DC4F-9A58-B0D06726D300}" type="slidenum">
              <a:rPr kumimoji="0" lang="en-US" altLang="zh-TW" sz="1300">
                <a:latin typeface="Calibri" charset="0"/>
                <a:ea typeface="MS PGothic" charset="0"/>
                <a:cs typeface="MS PGothic" charset="0"/>
              </a:rPr>
              <a:pPr eaLnBrk="1" hangingPunct="1"/>
              <a:t>24</a:t>
            </a:fld>
            <a:endParaRPr kumimoji="0" lang="en-US" altLang="zh-TW" sz="1300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810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19D13-8468-A142-8B26-FEB073521EC4}" type="slidenum">
              <a:rPr lang="en-US" altLang="zh-TW" sz="1300"/>
              <a:pPr eaLnBrk="1" hangingPunct="1">
                <a:spcBef>
                  <a:spcPct val="0"/>
                </a:spcBef>
              </a:pPr>
              <a:t>39</a:t>
            </a:fld>
            <a:endParaRPr lang="en-US" altLang="zh-TW" sz="13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8413" y="727075"/>
            <a:ext cx="4783137" cy="358616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2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62" tIns="45730" rIns="91462" bIns="45730"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623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7258C1A-AB46-7441-8282-99CB3B43E716}" type="slidenum">
              <a:rPr lang="en-US" altLang="zh-TW" sz="1300"/>
              <a:pPr eaLnBrk="1" hangingPunct="1">
                <a:spcBef>
                  <a:spcPct val="0"/>
                </a:spcBef>
              </a:pPr>
              <a:t>40</a:t>
            </a:fld>
            <a:endParaRPr lang="en-US" altLang="zh-TW" sz="13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8413" y="727075"/>
            <a:ext cx="4783137" cy="358616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2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62" tIns="45730" rIns="91462" bIns="45730"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268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2BCFD40-FAE6-B543-8437-63B633E4D18A}" type="slidenum">
              <a:rPr lang="en-US" altLang="zh-TW" sz="1300"/>
              <a:pPr eaLnBrk="1" hangingPunct="1">
                <a:spcBef>
                  <a:spcPct val="0"/>
                </a:spcBef>
              </a:pPr>
              <a:t>41</a:t>
            </a:fld>
            <a:endParaRPr lang="en-US" altLang="zh-TW" sz="13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8413" y="727075"/>
            <a:ext cx="4783137" cy="358616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2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62" tIns="45730" rIns="91462" bIns="45730"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8116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37CC342-0D0E-C548-8E05-99C7890EFC69}" type="slidenum">
              <a:rPr lang="en-US" altLang="zh-TW" sz="1300"/>
              <a:pPr eaLnBrk="1" hangingPunct="1">
                <a:spcBef>
                  <a:spcPct val="0"/>
                </a:spcBef>
              </a:pPr>
              <a:t>47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3286190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300A2E3-F985-FF49-9470-A6003539B244}" type="slidenum">
              <a:rPr lang="en-US" altLang="zh-TW" sz="1300"/>
              <a:pPr eaLnBrk="1" hangingPunct="1">
                <a:spcBef>
                  <a:spcPct val="0"/>
                </a:spcBef>
              </a:pPr>
              <a:t>48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140299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D6A7D-72E0-1943-9819-29699B3A97E0}" type="datetime1">
              <a:rPr lang="zh-TW" altLang="en-US"/>
              <a:pPr>
                <a:defRPr/>
              </a:pPr>
              <a:t>2019/2/26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987675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7458DDC-CBD3-D544-88E5-8554C1604D6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4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589DF-59E5-CE47-99B8-99A0AA72D6B5}" type="datetime1">
              <a:rPr lang="zh-TW" altLang="en-US"/>
              <a:pPr>
                <a:defRPr/>
              </a:pPr>
              <a:t>2019/2/26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12DF5-A8D0-894F-BAE0-9D3DD30AC5A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335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39E10-5172-1046-B0FE-097F11F95DC3}" type="datetime1">
              <a:rPr lang="zh-TW" altLang="en-US"/>
              <a:pPr>
                <a:defRPr/>
              </a:pPr>
              <a:t>2019/2/26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908BF-D4A8-F447-BB48-2BA869CAEFA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403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標楷體" pitchFamily="65" charset="-120"/>
              </a:defRPr>
            </a:lvl1pPr>
            <a:lvl2pPr>
              <a:defRPr baseline="0">
                <a:latin typeface="Calibri" pitchFamily="34" charset="0"/>
                <a:ea typeface="標楷體" pitchFamily="65" charset="-120"/>
              </a:defRPr>
            </a:lvl2pPr>
            <a:lvl3pPr>
              <a:defRPr baseline="0">
                <a:latin typeface="Calibri" pitchFamily="34" charset="0"/>
                <a:ea typeface="標楷體" pitchFamily="65" charset="-120"/>
              </a:defRPr>
            </a:lvl3pPr>
            <a:lvl4pPr>
              <a:defRPr baseline="0">
                <a:latin typeface="Calibri" pitchFamily="34" charset="0"/>
                <a:ea typeface="標楷體" pitchFamily="65" charset="-120"/>
              </a:defRPr>
            </a:lvl4pPr>
            <a:lvl5pPr>
              <a:defRPr baseline="0">
                <a:latin typeface="Calibri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1103A-881E-D747-99E2-18797C6B4756}" type="datetime1">
              <a:rPr lang="zh-TW" altLang="en-US"/>
              <a:pPr>
                <a:defRPr/>
              </a:pPr>
              <a:t>2019/2/26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008237F-23CD-E54D-BDBA-FE95A073E4E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167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96A11-4F79-5747-A673-C9FBE11B4965}" type="datetime1">
              <a:rPr lang="zh-TW" altLang="en-US"/>
              <a:pPr>
                <a:defRPr/>
              </a:pPr>
              <a:t>2019/2/26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88CE9-6562-3C45-9F0A-172816C073A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823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97289-0E89-C146-8F3B-675C6D5EDF60}" type="datetime1">
              <a:rPr lang="zh-TW" altLang="en-US"/>
              <a:pPr>
                <a:defRPr/>
              </a:pPr>
              <a:t>2019/2/26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0104D-DECE-DC45-A731-DA616ADCD8A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428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30994-B044-D644-A285-B966077C6CBB}" type="datetime1">
              <a:rPr lang="zh-TW" altLang="en-US"/>
              <a:pPr>
                <a:defRPr/>
              </a:pPr>
              <a:t>2019/2/26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DA18A-9135-4641-8066-75948E6185D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80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048FF-81CB-0248-A082-D147ED4C5FFD}" type="datetime1">
              <a:rPr lang="zh-TW" altLang="en-US"/>
              <a:pPr>
                <a:defRPr/>
              </a:pPr>
              <a:t>2019/2/26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FBDD2-B031-E049-9773-B6E8F26C7D0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248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0C36A-9434-704C-A412-A33ACBB3C3FE}" type="datetime1">
              <a:rPr lang="zh-TW" altLang="en-US"/>
              <a:pPr>
                <a:defRPr/>
              </a:pPr>
              <a:t>2019/2/26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1B68E-F589-964F-B0F2-4F9B2730E06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328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13891-4CB1-4A44-AF32-83FECD638587}" type="datetime1">
              <a:rPr lang="zh-TW" altLang="en-US"/>
              <a:pPr>
                <a:defRPr/>
              </a:pPr>
              <a:t>2019/2/26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E8DC0-446F-ED4E-AD96-0BEBF6C9807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575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B3DA3-08DE-0040-817B-41EC4D06CA29}" type="datetime1">
              <a:rPr lang="zh-TW" altLang="en-US"/>
              <a:pPr>
                <a:defRPr/>
              </a:pPr>
              <a:t>2019/2/26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734BC-E372-4C46-BB7E-ED14D343649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991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9C59BCE-0AFE-C54E-A2C3-5B8CD118F3F3}" type="datetime1">
              <a:rPr lang="zh-TW" altLang="en-US"/>
              <a:pPr>
                <a:defRPr/>
              </a:pPr>
              <a:t>2019/2/26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A7BC89D-3624-424E-AB98-5C0186B71BE1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mail.im.tku.edu.tw/~myday/" TargetMode="External"/><Relationship Id="rId3" Type="http://schemas.openxmlformats.org/officeDocument/2006/relationships/hyperlink" Target="http://mail.tku.edu.tw/myday/cindex.htm" TargetMode="External"/><Relationship Id="rId7" Type="http://schemas.openxmlformats.org/officeDocument/2006/relationships/hyperlink" Target="http://www.im.tku.edu.tw/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://mail.tku.edu.tw/myda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ku.edu.tw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english.tku.edu.tw/index.asp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www.im.tku.edu.tw/en_index.html" TargetMode="Externa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54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63.wmf"/><Relationship Id="rId4" Type="http://schemas.openxmlformats.org/officeDocument/2006/relationships/image" Target="../media/image66.e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65.w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60.bin"/><Relationship Id="rId18" Type="http://schemas.openxmlformats.org/officeDocument/2006/relationships/oleObject" Target="../embeddings/oleObject62.bin"/><Relationship Id="rId3" Type="http://schemas.openxmlformats.org/officeDocument/2006/relationships/oleObject" Target="../embeddings/oleObject55.bin"/><Relationship Id="rId21" Type="http://schemas.openxmlformats.org/officeDocument/2006/relationships/image" Target="../media/image73.wmf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5.wmf"/><Relationship Id="rId17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1.bin"/><Relationship Id="rId20" Type="http://schemas.openxmlformats.org/officeDocument/2006/relationships/oleObject" Target="../embeddings/oleObject63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image" Target="../media/image68.emf"/><Relationship Id="rId10" Type="http://schemas.openxmlformats.org/officeDocument/2006/relationships/image" Target="../media/image64.wmf"/><Relationship Id="rId19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70.wmf"/><Relationship Id="rId22" Type="http://schemas.openxmlformats.org/officeDocument/2006/relationships/hyperlink" Target="http://en.wikipedia.org/wiki/Receiver_operating_characteristic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65.bin"/><Relationship Id="rId10" Type="http://schemas.openxmlformats.org/officeDocument/2006/relationships/hyperlink" Target="http://en.wikipedia.org/wiki/Receiver_operating_characteristic" TargetMode="External"/><Relationship Id="rId4" Type="http://schemas.openxmlformats.org/officeDocument/2006/relationships/image" Target="../media/image69.wmf"/><Relationship Id="rId9" Type="http://schemas.openxmlformats.org/officeDocument/2006/relationships/image" Target="../media/image68.emf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oleObject" Target="../embeddings/oleObject67.bin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68.emf"/><Relationship Id="rId10" Type="http://schemas.openxmlformats.org/officeDocument/2006/relationships/hyperlink" Target="http://en.wikipedia.org/wiki/Receiver_operating_characteristic" TargetMode="External"/><Relationship Id="rId4" Type="http://schemas.openxmlformats.org/officeDocument/2006/relationships/image" Target="../media/image75.wmf"/><Relationship Id="rId9" Type="http://schemas.openxmlformats.org/officeDocument/2006/relationships/image" Target="../media/image73.wmf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64.wmf"/><Relationship Id="rId9" Type="http://schemas.openxmlformats.org/officeDocument/2006/relationships/hyperlink" Target="http://en.wikipedia.org/wiki/Receiver_operating_characteristic" TargetMode="Externa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76.wmf"/><Relationship Id="rId3" Type="http://schemas.openxmlformats.org/officeDocument/2006/relationships/hyperlink" Target="http://en.wikipedia.org/wiki/Receiver_operating_characteristic" TargetMode="External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63.wmf"/><Relationship Id="rId5" Type="http://schemas.openxmlformats.org/officeDocument/2006/relationships/image" Target="../media/image64.wmf"/><Relationship Id="rId15" Type="http://schemas.openxmlformats.org/officeDocument/2006/relationships/image" Target="../media/image73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78.bin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eceiver_operating_characteristic" TargetMode="Externa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0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79.bin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eceiver_operating_characteristic" TargetMode="Externa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81.bin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4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30.wmf"/><Relationship Id="rId4" Type="http://schemas.openxmlformats.org/officeDocument/2006/relationships/image" Target="../media/image27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31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4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3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40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41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3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45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7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49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42.w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49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www.statsoft.com/textbook/support-vector-machin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ernel-machines.org/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>
          <a:xfrm>
            <a:off x="360363" y="115888"/>
            <a:ext cx="8423275" cy="1150937"/>
          </a:xfrm>
        </p:spPr>
        <p:txBody>
          <a:bodyPr/>
          <a:lstStyle/>
          <a:p>
            <a:pPr eaLnBrk="1" hangingPunct="1"/>
            <a:r>
              <a:rPr lang="en-US" altLang="zh-TW" sz="3600">
                <a:solidFill>
                  <a:schemeClr val="tx2"/>
                </a:solidFill>
                <a:latin typeface="Calibri" charset="0"/>
                <a:ea typeface="標楷體" charset="-120"/>
              </a:rPr>
              <a:t>Big Data Mining</a:t>
            </a:r>
            <a:br>
              <a:rPr lang="en-US" altLang="zh-TW" sz="3600">
                <a:solidFill>
                  <a:schemeClr val="tx2"/>
                </a:solidFill>
                <a:latin typeface="Calibri" charset="0"/>
                <a:ea typeface="標楷體" charset="-120"/>
              </a:rPr>
            </a:br>
            <a:r>
              <a:rPr lang="zh-TW" altLang="en-US" sz="3600">
                <a:solidFill>
                  <a:schemeClr val="tx2"/>
                </a:solidFill>
                <a:latin typeface="標楷體" charset="-120"/>
                <a:ea typeface="標楷體" charset="-120"/>
              </a:rPr>
              <a:t>巨量資料探勘</a:t>
            </a:r>
            <a:endParaRPr lang="zh-TW" altLang="en-US" sz="3600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4099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3D507B4-136C-DD40-87D8-CDB1C3895CF6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100" name="文字方塊 5"/>
          <p:cNvSpPr txBox="1">
            <a:spLocks noChangeArrowheads="1"/>
          </p:cNvSpPr>
          <p:nvPr/>
        </p:nvSpPr>
        <p:spPr bwMode="auto">
          <a:xfrm>
            <a:off x="2843213" y="3140968"/>
            <a:ext cx="3457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solidFill>
                  <a:srgbClr val="7F7F7F"/>
                </a:solidFill>
              </a:rPr>
              <a:t>1072DM07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solidFill>
                  <a:srgbClr val="7F7F7F"/>
                </a:solidFill>
              </a:rPr>
              <a:t>MI4 (M2244) (2849)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ja-JP" sz="1800" dirty="0">
                <a:solidFill>
                  <a:srgbClr val="7F7F7F"/>
                </a:solidFill>
              </a:rPr>
              <a:t> Wed  6, 7 (13:10-15:00) (B206)</a:t>
            </a:r>
          </a:p>
        </p:txBody>
      </p:sp>
      <p:sp>
        <p:nvSpPr>
          <p:cNvPr id="4102" name="副標題 2"/>
          <p:cNvSpPr txBox="1">
            <a:spLocks/>
          </p:cNvSpPr>
          <p:nvPr/>
        </p:nvSpPr>
        <p:spPr bwMode="auto">
          <a:xfrm>
            <a:off x="468313" y="4106515"/>
            <a:ext cx="8207375" cy="270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400" b="1" dirty="0">
                <a:solidFill>
                  <a:srgbClr val="898989"/>
                </a:solidFill>
                <a:latin typeface="Times New Roman" charset="0"/>
                <a:hlinkClick r:id="rId2"/>
              </a:rPr>
              <a:t>Min-Yuh Day</a:t>
            </a:r>
            <a:endParaRPr kumimoji="0" lang="en-US" altLang="zh-TW" sz="2400" b="1" dirty="0">
              <a:solidFill>
                <a:srgbClr val="898989"/>
              </a:solidFill>
              <a:latin typeface="Times New Roman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rgbClr val="898989"/>
                </a:solidFill>
                <a:latin typeface="標楷體" charset="-120"/>
                <a:ea typeface="標楷體" charset="-120"/>
                <a:hlinkClick r:id="rId3"/>
              </a:rPr>
              <a:t>戴敏育</a:t>
            </a:r>
            <a:endParaRPr kumimoji="0" lang="en-US" altLang="zh-TW" sz="2400" b="1" dirty="0">
              <a:latin typeface="標楷體" charset="-12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400" b="1" dirty="0">
                <a:solidFill>
                  <a:schemeClr val="tx2"/>
                </a:solidFill>
                <a:latin typeface="Times New Roman" charset="0"/>
              </a:rPr>
              <a:t>Assistant Professor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chemeClr val="tx2"/>
                </a:solidFill>
                <a:latin typeface="標楷體" charset="-120"/>
                <a:ea typeface="標楷體" charset="-120"/>
              </a:rPr>
              <a:t>專任助理教授</a:t>
            </a:r>
            <a:endParaRPr kumimoji="0" lang="en-US" altLang="zh-TW" sz="2400" b="1" dirty="0">
              <a:solidFill>
                <a:schemeClr val="tx2"/>
              </a:solidFill>
              <a:latin typeface="標楷體" charset="-12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chemeClr val="tx2"/>
                </a:solidFill>
                <a:latin typeface="標楷體" charset="-120"/>
                <a:ea typeface="標楷體" charset="-120"/>
              </a:rPr>
              <a:t> </a:t>
            </a:r>
            <a:r>
              <a:rPr kumimoji="0" lang="en-US" altLang="zh-TW" sz="2400" b="1" dirty="0">
                <a:solidFill>
                  <a:srgbClr val="898989"/>
                </a:solidFill>
                <a:latin typeface="Times New Roman" charset="0"/>
                <a:hlinkClick r:id="rId4"/>
              </a:rPr>
              <a:t>Dept. of Information Management</a:t>
            </a:r>
            <a:r>
              <a:rPr kumimoji="0" lang="en-US" altLang="zh-TW" sz="2400" b="1" dirty="0">
                <a:solidFill>
                  <a:srgbClr val="898989"/>
                </a:solidFill>
                <a:latin typeface="Times New Roman" charset="0"/>
              </a:rPr>
              <a:t>, </a:t>
            </a:r>
            <a:r>
              <a:rPr kumimoji="0" lang="en-US" altLang="zh-TW" sz="2400" b="1" dirty="0">
                <a:solidFill>
                  <a:srgbClr val="898989"/>
                </a:solidFill>
                <a:latin typeface="Times New Roman" charset="0"/>
                <a:hlinkClick r:id="rId5"/>
              </a:rPr>
              <a:t>Tamkang University</a:t>
            </a:r>
            <a:endParaRPr kumimoji="0" lang="en-US" altLang="zh-TW" sz="2400" b="1" dirty="0">
              <a:solidFill>
                <a:srgbClr val="898989"/>
              </a:solidFill>
              <a:latin typeface="Times New Roman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rgbClr val="898989"/>
                </a:solidFill>
                <a:latin typeface="Times New Roman" charset="0"/>
                <a:ea typeface="標楷體" charset="-120"/>
                <a:hlinkClick r:id="rId6"/>
              </a:rPr>
              <a:t>淡江大學</a:t>
            </a:r>
            <a:r>
              <a:rPr kumimoji="0" lang="zh-TW" altLang="en-US" sz="2400" b="1" dirty="0">
                <a:solidFill>
                  <a:srgbClr val="898989"/>
                </a:solidFill>
                <a:latin typeface="Times New Roman" charset="0"/>
                <a:ea typeface="標楷體" charset="-120"/>
              </a:rPr>
              <a:t> </a:t>
            </a:r>
            <a:r>
              <a:rPr kumimoji="0" lang="zh-TW" altLang="en-US" sz="2400" b="1" dirty="0">
                <a:solidFill>
                  <a:srgbClr val="898989"/>
                </a:solidFill>
                <a:latin typeface="Times New Roman" charset="0"/>
                <a:ea typeface="標楷體" charset="-120"/>
                <a:hlinkClick r:id="rId7"/>
              </a:rPr>
              <a:t>資訊管理學系</a:t>
            </a:r>
            <a:endParaRPr kumimoji="0" lang="en-US" altLang="zh-TW" sz="2400" b="1" dirty="0">
              <a:solidFill>
                <a:srgbClr val="898989"/>
              </a:solidFill>
              <a:latin typeface="Times New Roman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900" b="1" dirty="0">
              <a:solidFill>
                <a:srgbClr val="898989"/>
              </a:solidFill>
              <a:hlinkClick r:id="rId8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>
                <a:solidFill>
                  <a:srgbClr val="898989"/>
                </a:solidFill>
                <a:latin typeface="Times New Roman" charset="0"/>
                <a:hlinkClick r:id="rId2"/>
              </a:rPr>
              <a:t>http://mail. tku.edu.tw/myday/</a:t>
            </a:r>
            <a:endParaRPr kumimoji="0" lang="en-US" altLang="zh-TW" sz="1200" b="1" dirty="0">
              <a:solidFill>
                <a:srgbClr val="898989"/>
              </a:solidFill>
              <a:latin typeface="Times New Roman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kumimoji="0" lang="en-US" altLang="zh-TW" sz="1200" b="1" dirty="0">
                <a:solidFill>
                  <a:srgbClr val="898989"/>
                </a:solidFill>
              </a:rPr>
              <a:t>2019/04/10</a:t>
            </a:r>
            <a:endParaRPr kumimoji="0" lang="zh-TW" altLang="en-US" sz="2500" b="1" dirty="0">
              <a:solidFill>
                <a:srgbClr val="898989"/>
              </a:solidFill>
              <a:ea typeface="標楷體" charset="-120"/>
            </a:endParaRPr>
          </a:p>
        </p:txBody>
      </p:sp>
      <p:pic>
        <p:nvPicPr>
          <p:cNvPr id="4103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2051050" y="4221088"/>
            <a:ext cx="1135063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5" descr="C:\Users\myday\Downloads\TKU-logo-12c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6988"/>
            <a:ext cx="6334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文字方塊 14"/>
          <p:cNvSpPr txBox="1">
            <a:spLocks noChangeArrowheads="1"/>
          </p:cNvSpPr>
          <p:nvPr/>
        </p:nvSpPr>
        <p:spPr bwMode="auto">
          <a:xfrm>
            <a:off x="7970838" y="-1588"/>
            <a:ext cx="1154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b="1">
                <a:solidFill>
                  <a:srgbClr val="FF0000"/>
                </a:solidFill>
              </a:rPr>
              <a:t>Tamkang </a:t>
            </a:r>
            <a:br>
              <a:rPr kumimoji="0" lang="en-US" altLang="zh-TW" sz="1800" b="1">
                <a:solidFill>
                  <a:srgbClr val="FF0000"/>
                </a:solidFill>
              </a:rPr>
            </a:br>
            <a:r>
              <a:rPr kumimoji="0" lang="en-US" altLang="zh-TW" sz="1800" b="1">
                <a:solidFill>
                  <a:srgbClr val="FF0000"/>
                </a:solidFill>
              </a:rPr>
              <a:t>University</a:t>
            </a:r>
            <a:endParaRPr kumimoji="0" lang="zh-TW" altLang="en-US" sz="1800" b="1">
              <a:solidFill>
                <a:srgbClr val="FF0000"/>
              </a:solidFill>
            </a:endParaRPr>
          </a:p>
        </p:txBody>
      </p:sp>
      <p:pic>
        <p:nvPicPr>
          <p:cNvPr id="4106" name="Picture 9" descr="qrcode.myday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21388"/>
            <a:ext cx="8366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6" descr="C:\Users\myday\Downloads\TKU-title15c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33375"/>
            <a:ext cx="13858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文字方塊 14"/>
          <p:cNvSpPr txBox="1">
            <a:spLocks noChangeArrowheads="1"/>
          </p:cNvSpPr>
          <p:nvPr/>
        </p:nvSpPr>
        <p:spPr bwMode="auto">
          <a:xfrm>
            <a:off x="-36513" y="-26988"/>
            <a:ext cx="2376488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sz="2000" b="1">
                <a:solidFill>
                  <a:srgbClr val="FF0000"/>
                </a:solidFill>
                <a:latin typeface="Calibri" charset="0"/>
              </a:rPr>
              <a:t>Tamkang University</a:t>
            </a:r>
            <a:endParaRPr kumimoji="0" lang="zh-TW" altLang="en-US" sz="2000" b="1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ED1D80C0-E6FE-9648-B439-A6EB3EC8D78A}"/>
              </a:ext>
            </a:extLst>
          </p:cNvPr>
          <p:cNvSpPr txBox="1">
            <a:spLocks/>
          </p:cNvSpPr>
          <p:nvPr/>
        </p:nvSpPr>
        <p:spPr bwMode="auto">
          <a:xfrm>
            <a:off x="251520" y="1268760"/>
            <a:ext cx="8640960" cy="180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標楷體" charset="-120"/>
                <a:cs typeface="Calibri" panose="020F0502020204030204" pitchFamily="34" charset="0"/>
              </a:rPr>
              <a:t>分類與預測 </a:t>
            </a:r>
            <a:br>
              <a:rPr lang="en-US" altLang="zh-TW" sz="4400" b="1" dirty="0">
                <a:solidFill>
                  <a:srgbClr val="FF0000"/>
                </a:solidFill>
                <a:latin typeface="Calibri" panose="020F0502020204030204" pitchFamily="34" charset="0"/>
                <a:ea typeface="標楷體" charset="-120"/>
                <a:cs typeface="Calibri" panose="020F0502020204030204" pitchFamily="34" charset="0"/>
              </a:rPr>
            </a:br>
            <a:r>
              <a:rPr lang="en-US" altLang="zh-TW" sz="4400" b="1" dirty="0">
                <a:solidFill>
                  <a:srgbClr val="FF0000"/>
                </a:solidFill>
                <a:latin typeface="Calibri" panose="020F0502020204030204" pitchFamily="34" charset="0"/>
                <a:ea typeface="標楷體" charset="-120"/>
                <a:cs typeface="Calibri" panose="020F0502020204030204" pitchFamily="34" charset="0"/>
              </a:rPr>
              <a:t>(Classification and Prediction)</a:t>
            </a:r>
            <a:endParaRPr lang="en-US" altLang="zh-TW" b="1" dirty="0">
              <a:solidFill>
                <a:srgbClr val="FF0000"/>
              </a:solidFill>
              <a:latin typeface="Calibri" panose="020F0502020204030204" pitchFamily="34" charset="0"/>
              <a:ea typeface="標楷體" charset="-12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9987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What is the </a:t>
            </a:r>
            <a:r>
              <a:rPr lang="en-US" altLang="zh-TW" dirty="0">
                <a:solidFill>
                  <a:srgbClr val="FF0000"/>
                </a:solidFill>
              </a:rPr>
              <a:t>class </a:t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en-US" altLang="zh-TW" dirty="0" err="1">
                <a:solidFill>
                  <a:srgbClr val="C00000"/>
                </a:solidFill>
              </a:rPr>
              <a:t>buys_computer</a:t>
            </a:r>
            <a:r>
              <a:rPr lang="en-US" altLang="zh-TW" dirty="0"/>
              <a:t> = “</a:t>
            </a:r>
            <a:r>
              <a:rPr lang="en-US" altLang="zh-TW" dirty="0">
                <a:solidFill>
                  <a:srgbClr val="FF0000"/>
                </a:solidFill>
              </a:rPr>
              <a:t>yes</a:t>
            </a:r>
            <a:r>
              <a:rPr lang="en-US" altLang="zh-TW" dirty="0"/>
              <a:t>” or </a:t>
            </a:r>
            <a:r>
              <a:rPr lang="en-US" altLang="zh-TW" dirty="0" err="1">
                <a:solidFill>
                  <a:srgbClr val="C00000"/>
                </a:solidFill>
              </a:rPr>
              <a:t>buys_computer</a:t>
            </a:r>
            <a:r>
              <a:rPr lang="en-US" altLang="zh-TW" dirty="0"/>
              <a:t> = “</a:t>
            </a:r>
            <a:r>
              <a:rPr lang="en-US" altLang="zh-TW" dirty="0">
                <a:solidFill>
                  <a:schemeClr val="accent4"/>
                </a:solidFill>
              </a:rPr>
              <a:t>no</a:t>
            </a:r>
            <a:r>
              <a:rPr lang="en-US" altLang="zh-TW" dirty="0"/>
              <a:t>”) </a:t>
            </a:r>
            <a:br>
              <a:rPr lang="en-US" altLang="zh-TW" dirty="0"/>
            </a:br>
            <a:r>
              <a:rPr lang="en-US" altLang="zh-TW" dirty="0"/>
              <a:t>for a </a:t>
            </a:r>
            <a:r>
              <a:rPr lang="en-US" altLang="zh-TW" dirty="0">
                <a:solidFill>
                  <a:srgbClr val="FFC000"/>
                </a:solidFill>
              </a:rPr>
              <a:t>customer </a:t>
            </a:r>
            <a:br>
              <a:rPr lang="en-US" altLang="zh-TW" dirty="0"/>
            </a:br>
            <a:r>
              <a:rPr lang="en-US" altLang="zh-TW" dirty="0"/>
              <a:t>(age=youth, income=medium, student =yes, credit= fair )?</a:t>
            </a:r>
            <a:endParaRPr lang="zh-TW" altLang="en-US" dirty="0"/>
          </a:p>
        </p:txBody>
      </p:sp>
      <p:sp>
        <p:nvSpPr>
          <p:cNvPr id="1331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6DA89043-F177-CD43-8A00-FC703EFCC44A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3316" name="矩形 2"/>
          <p:cNvSpPr>
            <a:spLocks noChangeArrowheads="1"/>
          </p:cNvSpPr>
          <p:nvPr/>
        </p:nvSpPr>
        <p:spPr bwMode="auto">
          <a:xfrm>
            <a:off x="2987675" y="5516563"/>
            <a:ext cx="3302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600" b="1" u="sng">
                <a:solidFill>
                  <a:srgbClr val="FF0000"/>
                </a:solidFill>
              </a:rPr>
              <a:t>Yes  = 0.0889  </a:t>
            </a:r>
          </a:p>
          <a:p>
            <a:pPr eaLnBrk="1" hangingPunct="1"/>
            <a:r>
              <a:rPr lang="en-US" altLang="zh-TW" sz="3600" b="1" u="sng">
                <a:solidFill>
                  <a:schemeClr val="tx2"/>
                </a:solidFill>
              </a:rPr>
              <a:t>No   = 0.0167</a:t>
            </a:r>
            <a:endParaRPr lang="zh-TW" altLang="en-US" sz="3600"/>
          </a:p>
        </p:txBody>
      </p:sp>
      <p:sp>
        <p:nvSpPr>
          <p:cNvPr id="5" name="圓角矩形 4"/>
          <p:cNvSpPr/>
          <p:nvPr/>
        </p:nvSpPr>
        <p:spPr>
          <a:xfrm>
            <a:off x="2411413" y="5516563"/>
            <a:ext cx="3878262" cy="6000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630363" y="2133600"/>
            <a:ext cx="5462587" cy="6000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88102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A61FBE8-F9C9-164F-B4A7-CC438B6F4385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pSp>
        <p:nvGrpSpPr>
          <p:cNvPr id="81923" name="Group 7"/>
          <p:cNvGrpSpPr>
            <a:grpSpLocks/>
          </p:cNvGrpSpPr>
          <p:nvPr/>
        </p:nvGrpSpPr>
        <p:grpSpPr bwMode="auto">
          <a:xfrm>
            <a:off x="2232025" y="1311275"/>
            <a:ext cx="2166938" cy="2165350"/>
            <a:chOff x="1216526" y="1243263"/>
            <a:chExt cx="2165684" cy="2165684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216526" y="1243263"/>
              <a:ext cx="2165684" cy="216568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519564" y="1546523"/>
              <a:ext cx="1559609" cy="155916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909863" y="1937108"/>
              <a:ext cx="779011" cy="7779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265488" y="2286000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324225" y="2398713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208338" y="2416175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81927" name="Group 11"/>
          <p:cNvGrpSpPr>
            <a:grpSpLocks/>
          </p:cNvGrpSpPr>
          <p:nvPr/>
        </p:nvGrpSpPr>
        <p:grpSpPr bwMode="auto">
          <a:xfrm>
            <a:off x="4783138" y="1308100"/>
            <a:ext cx="2165350" cy="2165350"/>
            <a:chOff x="1216526" y="1243263"/>
            <a:chExt cx="2165684" cy="2165684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216526" y="1243263"/>
              <a:ext cx="2165684" cy="216568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519785" y="1546523"/>
              <a:ext cx="1559165" cy="155916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910370" y="1937108"/>
              <a:ext cx="777995" cy="7779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389688" y="2711450"/>
            <a:ext cx="92075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450013" y="2822575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334125" y="2841625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81931" name="Group 18"/>
          <p:cNvGrpSpPr>
            <a:grpSpLocks/>
          </p:cNvGrpSpPr>
          <p:nvPr/>
        </p:nvGrpSpPr>
        <p:grpSpPr bwMode="auto">
          <a:xfrm>
            <a:off x="2249488" y="4203700"/>
            <a:ext cx="2165350" cy="2165350"/>
            <a:chOff x="1216526" y="1243263"/>
            <a:chExt cx="2165684" cy="2165684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216526" y="1243263"/>
              <a:ext cx="2165684" cy="216568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519785" y="1546523"/>
              <a:ext cx="1559165" cy="155916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910370" y="1937108"/>
              <a:ext cx="777995" cy="7779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105150" y="4814888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3524250" y="5443538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2824163" y="5218113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81935" name="Group 25"/>
          <p:cNvGrpSpPr>
            <a:grpSpLocks/>
          </p:cNvGrpSpPr>
          <p:nvPr/>
        </p:nvGrpSpPr>
        <p:grpSpPr bwMode="auto">
          <a:xfrm>
            <a:off x="4794250" y="4195763"/>
            <a:ext cx="2165350" cy="2165350"/>
            <a:chOff x="1216526" y="1243263"/>
            <a:chExt cx="2165684" cy="2165684"/>
          </a:xfrm>
        </p:grpSpPr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1216526" y="1243263"/>
              <a:ext cx="2165684" cy="216568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1519786" y="1546522"/>
              <a:ext cx="1559165" cy="155916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1910371" y="1937107"/>
              <a:ext cx="777995" cy="7779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502400" y="5005388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6408738" y="5845175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5870575" y="5424488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6621463" y="5275263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6400800" y="5411788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6164263" y="5630863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6164263" y="5140325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621463" y="5648325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6080125" y="6037263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5757863" y="5851525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6432550" y="2974975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6551613" y="2771775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6534150" y="2924175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6483350" y="2705100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6316663" y="2724150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6283325" y="2909888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6364288" y="2959100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3676650" y="5410200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3027363" y="5251450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3044825" y="5573713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3316288" y="5657850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3478213" y="4814888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3392488" y="5102225"/>
            <a:ext cx="92075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748088" y="5153025"/>
            <a:ext cx="92075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3360738" y="2535238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3429000" y="2552700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3259138" y="2501900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3417888" y="2438400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3298825" y="2235200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3214688" y="2336800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3400425" y="2286000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7" name="圓角矩形 39"/>
          <p:cNvSpPr/>
          <p:nvPr/>
        </p:nvSpPr>
        <p:spPr>
          <a:xfrm>
            <a:off x="133350" y="788988"/>
            <a:ext cx="4398963" cy="2820987"/>
          </a:xfrm>
          <a:prstGeom prst="roundRect">
            <a:avLst>
              <a:gd name="adj" fmla="val 7357"/>
            </a:avLst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8" name="圓角矩形 39"/>
          <p:cNvSpPr/>
          <p:nvPr/>
        </p:nvSpPr>
        <p:spPr>
          <a:xfrm>
            <a:off x="112713" y="3708400"/>
            <a:ext cx="4405312" cy="2820988"/>
          </a:xfrm>
          <a:prstGeom prst="roundRect">
            <a:avLst>
              <a:gd name="adj" fmla="val 7357"/>
            </a:avLst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9" name="圓角矩形 39"/>
          <p:cNvSpPr/>
          <p:nvPr/>
        </p:nvSpPr>
        <p:spPr>
          <a:xfrm>
            <a:off x="4643438" y="833438"/>
            <a:ext cx="4398962" cy="2820987"/>
          </a:xfrm>
          <a:prstGeom prst="roundRect">
            <a:avLst>
              <a:gd name="adj" fmla="val 7357"/>
            </a:avLst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0" name="圓角矩形 39"/>
          <p:cNvSpPr/>
          <p:nvPr/>
        </p:nvSpPr>
        <p:spPr>
          <a:xfrm>
            <a:off x="4610100" y="3713163"/>
            <a:ext cx="4397375" cy="2820987"/>
          </a:xfrm>
          <a:prstGeom prst="roundRect">
            <a:avLst>
              <a:gd name="adj" fmla="val 7357"/>
            </a:avLst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7237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701675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Accuracy vs. Precision</a:t>
            </a: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4275F15-BACE-E94E-B269-2DA1BE052208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pSp>
        <p:nvGrpSpPr>
          <p:cNvPr id="82948" name="Group 7"/>
          <p:cNvGrpSpPr>
            <a:grpSpLocks/>
          </p:cNvGrpSpPr>
          <p:nvPr/>
        </p:nvGrpSpPr>
        <p:grpSpPr bwMode="auto">
          <a:xfrm>
            <a:off x="2232025" y="1311275"/>
            <a:ext cx="2166938" cy="2165350"/>
            <a:chOff x="1216526" y="1243263"/>
            <a:chExt cx="2165684" cy="2165684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216526" y="1243263"/>
              <a:ext cx="2165684" cy="216568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519564" y="1546523"/>
              <a:ext cx="1559609" cy="155916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909863" y="1937108"/>
              <a:ext cx="779011" cy="7779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265488" y="2286000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324225" y="2398713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208338" y="2416175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82952" name="Group 11"/>
          <p:cNvGrpSpPr>
            <a:grpSpLocks/>
          </p:cNvGrpSpPr>
          <p:nvPr/>
        </p:nvGrpSpPr>
        <p:grpSpPr bwMode="auto">
          <a:xfrm>
            <a:off x="4783138" y="1308100"/>
            <a:ext cx="2165350" cy="2165350"/>
            <a:chOff x="1216526" y="1243263"/>
            <a:chExt cx="2165684" cy="2165684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216526" y="1243263"/>
              <a:ext cx="2165684" cy="216568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519785" y="1546523"/>
              <a:ext cx="1559165" cy="155916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910370" y="1937108"/>
              <a:ext cx="777995" cy="7779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389688" y="2711450"/>
            <a:ext cx="92075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450013" y="2822575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334125" y="2841625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82956" name="Group 18"/>
          <p:cNvGrpSpPr>
            <a:grpSpLocks/>
          </p:cNvGrpSpPr>
          <p:nvPr/>
        </p:nvGrpSpPr>
        <p:grpSpPr bwMode="auto">
          <a:xfrm>
            <a:off x="2249488" y="4203700"/>
            <a:ext cx="2165350" cy="2165350"/>
            <a:chOff x="1216526" y="1243263"/>
            <a:chExt cx="2165684" cy="2165684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216526" y="1243263"/>
              <a:ext cx="2165684" cy="216568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519785" y="1546523"/>
              <a:ext cx="1559165" cy="155916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910370" y="1937108"/>
              <a:ext cx="777995" cy="7779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105150" y="4814888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3524250" y="5443538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2824163" y="5218113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82960" name="Group 25"/>
          <p:cNvGrpSpPr>
            <a:grpSpLocks/>
          </p:cNvGrpSpPr>
          <p:nvPr/>
        </p:nvGrpSpPr>
        <p:grpSpPr bwMode="auto">
          <a:xfrm>
            <a:off x="4794250" y="4195763"/>
            <a:ext cx="2165350" cy="2165350"/>
            <a:chOff x="1216526" y="1243263"/>
            <a:chExt cx="2165684" cy="2165684"/>
          </a:xfrm>
        </p:grpSpPr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1216526" y="1243263"/>
              <a:ext cx="2165684" cy="216568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1519786" y="1546522"/>
              <a:ext cx="1559165" cy="155916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1910371" y="1937107"/>
              <a:ext cx="777995" cy="7779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502400" y="5005388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6408738" y="5845175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5870575" y="5424488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6621463" y="5275263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6400800" y="5411788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6164263" y="5630863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6164263" y="5140325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621463" y="5648325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6080125" y="6037263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5757863" y="5851525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6432550" y="2974975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6551613" y="2771775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6534150" y="2924175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6483350" y="2705100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6316663" y="2724150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6283325" y="2909888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6364288" y="2959100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3676650" y="5410200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3027363" y="5251450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3044825" y="5573713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3316288" y="5657850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3478213" y="4814888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3392488" y="5102225"/>
            <a:ext cx="92075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748088" y="5153025"/>
            <a:ext cx="92075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3360738" y="2535238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3429000" y="2552700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3259138" y="2501900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3417888" y="2438400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3298825" y="2235200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3214688" y="2336800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3400425" y="2286000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992" name="文字方塊 47"/>
          <p:cNvSpPr txBox="1">
            <a:spLocks noChangeArrowheads="1"/>
          </p:cNvSpPr>
          <p:nvPr/>
        </p:nvSpPr>
        <p:spPr bwMode="auto">
          <a:xfrm>
            <a:off x="134938" y="1962150"/>
            <a:ext cx="1998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1F497D"/>
                </a:solidFill>
                <a:latin typeface="Arial" charset="0"/>
              </a:rPr>
              <a:t>High Accuracy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1F497D"/>
                </a:solidFill>
                <a:latin typeface="Arial" charset="0"/>
              </a:rPr>
              <a:t>High Precision</a:t>
            </a:r>
            <a:endParaRPr lang="zh-TW" altLang="en-US" sz="2000" b="1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82993" name="文字方塊 47"/>
          <p:cNvSpPr txBox="1">
            <a:spLocks noChangeArrowheads="1"/>
          </p:cNvSpPr>
          <p:nvPr/>
        </p:nvSpPr>
        <p:spPr bwMode="auto">
          <a:xfrm>
            <a:off x="134938" y="4959350"/>
            <a:ext cx="2117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1F497D"/>
                </a:solidFill>
                <a:latin typeface="Arial" charset="0"/>
              </a:rPr>
              <a:t>High Accuracy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1F497D"/>
                </a:solidFill>
                <a:latin typeface="Arial" charset="0"/>
              </a:rPr>
              <a:t>Low Precision</a:t>
            </a:r>
            <a:endParaRPr lang="zh-TW" altLang="en-US" sz="2000" b="1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82994" name="文字方塊 47"/>
          <p:cNvSpPr txBox="1">
            <a:spLocks noChangeArrowheads="1"/>
          </p:cNvSpPr>
          <p:nvPr/>
        </p:nvSpPr>
        <p:spPr bwMode="auto">
          <a:xfrm>
            <a:off x="7027863" y="1962150"/>
            <a:ext cx="2116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1F497D"/>
                </a:solidFill>
                <a:latin typeface="Arial" charset="0"/>
              </a:rPr>
              <a:t>Low Accuracy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1F497D"/>
                </a:solidFill>
                <a:latin typeface="Arial" charset="0"/>
              </a:rPr>
              <a:t>High Precision</a:t>
            </a:r>
            <a:endParaRPr lang="zh-TW" altLang="en-US" sz="2000" b="1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82995" name="文字方塊 47"/>
          <p:cNvSpPr txBox="1">
            <a:spLocks noChangeArrowheads="1"/>
          </p:cNvSpPr>
          <p:nvPr/>
        </p:nvSpPr>
        <p:spPr bwMode="auto">
          <a:xfrm>
            <a:off x="7027863" y="4959350"/>
            <a:ext cx="2116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1F497D"/>
                </a:solidFill>
                <a:latin typeface="Arial" charset="0"/>
              </a:rPr>
              <a:t>Low Accuracy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1F497D"/>
                </a:solidFill>
                <a:latin typeface="Arial" charset="0"/>
              </a:rPr>
              <a:t>Low Precision</a:t>
            </a:r>
            <a:endParaRPr lang="zh-TW" altLang="en-US" sz="2000" b="1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82996" name="文字方塊 47"/>
          <p:cNvSpPr txBox="1">
            <a:spLocks noChangeArrowheads="1"/>
          </p:cNvSpPr>
          <p:nvPr/>
        </p:nvSpPr>
        <p:spPr bwMode="auto">
          <a:xfrm>
            <a:off x="3081338" y="742950"/>
            <a:ext cx="593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rgbClr val="984807"/>
                </a:solidFill>
                <a:latin typeface="Arial" charset="0"/>
              </a:rPr>
              <a:t>A</a:t>
            </a:r>
            <a:endParaRPr lang="zh-TW" altLang="en-US" sz="3600" b="1">
              <a:solidFill>
                <a:srgbClr val="984807"/>
              </a:solidFill>
              <a:latin typeface="Arial" charset="0"/>
            </a:endParaRPr>
          </a:p>
        </p:txBody>
      </p:sp>
      <p:sp>
        <p:nvSpPr>
          <p:cNvPr id="82997" name="文字方塊 47"/>
          <p:cNvSpPr txBox="1">
            <a:spLocks noChangeArrowheads="1"/>
          </p:cNvSpPr>
          <p:nvPr/>
        </p:nvSpPr>
        <p:spPr bwMode="auto">
          <a:xfrm>
            <a:off x="5656263" y="742950"/>
            <a:ext cx="592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rgbClr val="984807"/>
                </a:solidFill>
                <a:latin typeface="Arial" charset="0"/>
              </a:rPr>
              <a:t>B</a:t>
            </a:r>
            <a:endParaRPr lang="zh-TW" altLang="en-US" sz="3600" b="1">
              <a:solidFill>
                <a:srgbClr val="984807"/>
              </a:solidFill>
              <a:latin typeface="Arial" charset="0"/>
            </a:endParaRPr>
          </a:p>
        </p:txBody>
      </p:sp>
      <p:sp>
        <p:nvSpPr>
          <p:cNvPr id="82998" name="文字方塊 47"/>
          <p:cNvSpPr txBox="1">
            <a:spLocks noChangeArrowheads="1"/>
          </p:cNvSpPr>
          <p:nvPr/>
        </p:nvSpPr>
        <p:spPr bwMode="auto">
          <a:xfrm>
            <a:off x="3046413" y="3635375"/>
            <a:ext cx="593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rgbClr val="984807"/>
                </a:solidFill>
                <a:latin typeface="Arial" charset="0"/>
              </a:rPr>
              <a:t>C</a:t>
            </a:r>
            <a:endParaRPr lang="zh-TW" altLang="en-US" sz="3600" b="1">
              <a:solidFill>
                <a:srgbClr val="984807"/>
              </a:solidFill>
              <a:latin typeface="Arial" charset="0"/>
            </a:endParaRPr>
          </a:p>
        </p:txBody>
      </p:sp>
      <p:sp>
        <p:nvSpPr>
          <p:cNvPr id="82999" name="文字方塊 47"/>
          <p:cNvSpPr txBox="1">
            <a:spLocks noChangeArrowheads="1"/>
          </p:cNvSpPr>
          <p:nvPr/>
        </p:nvSpPr>
        <p:spPr bwMode="auto">
          <a:xfrm>
            <a:off x="5621338" y="3635375"/>
            <a:ext cx="592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rgbClr val="984807"/>
                </a:solidFill>
                <a:latin typeface="Arial" charset="0"/>
              </a:rPr>
              <a:t>D</a:t>
            </a:r>
            <a:endParaRPr lang="zh-TW" altLang="en-US" sz="3600" b="1">
              <a:solidFill>
                <a:srgbClr val="984807"/>
              </a:solidFill>
              <a:latin typeface="Arial" charset="0"/>
            </a:endParaRPr>
          </a:p>
        </p:txBody>
      </p:sp>
      <p:sp>
        <p:nvSpPr>
          <p:cNvPr id="77" name="圓角矩形 39"/>
          <p:cNvSpPr/>
          <p:nvPr/>
        </p:nvSpPr>
        <p:spPr>
          <a:xfrm>
            <a:off x="133350" y="788988"/>
            <a:ext cx="4398963" cy="2820987"/>
          </a:xfrm>
          <a:prstGeom prst="roundRect">
            <a:avLst>
              <a:gd name="adj" fmla="val 7357"/>
            </a:avLst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8" name="圓角矩形 39"/>
          <p:cNvSpPr/>
          <p:nvPr/>
        </p:nvSpPr>
        <p:spPr>
          <a:xfrm>
            <a:off x="112713" y="3708400"/>
            <a:ext cx="4405312" cy="2820988"/>
          </a:xfrm>
          <a:prstGeom prst="roundRect">
            <a:avLst>
              <a:gd name="adj" fmla="val 7357"/>
            </a:avLst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9" name="圓角矩形 39"/>
          <p:cNvSpPr/>
          <p:nvPr/>
        </p:nvSpPr>
        <p:spPr>
          <a:xfrm>
            <a:off x="4643438" y="833438"/>
            <a:ext cx="4398962" cy="2820987"/>
          </a:xfrm>
          <a:prstGeom prst="roundRect">
            <a:avLst>
              <a:gd name="adj" fmla="val 7357"/>
            </a:avLst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0" name="圓角矩形 39"/>
          <p:cNvSpPr/>
          <p:nvPr/>
        </p:nvSpPr>
        <p:spPr>
          <a:xfrm>
            <a:off x="4610100" y="3713163"/>
            <a:ext cx="4397375" cy="2820987"/>
          </a:xfrm>
          <a:prstGeom prst="roundRect">
            <a:avLst>
              <a:gd name="adj" fmla="val 7357"/>
            </a:avLst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0266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701675"/>
          </a:xfrm>
        </p:spPr>
        <p:txBody>
          <a:bodyPr/>
          <a:lstStyle/>
          <a:p>
            <a:r>
              <a:rPr lang="en-US" altLang="zh-TW">
                <a:solidFill>
                  <a:srgbClr val="1F497D"/>
                </a:solidFill>
                <a:latin typeface="Calibri" charset="0"/>
                <a:ea typeface="標楷體" charset="-120"/>
              </a:rPr>
              <a:t>Accuracy vs. Precision</a:t>
            </a: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ADB2B8D-AC62-7349-A66F-6FD625457065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pSp>
        <p:nvGrpSpPr>
          <p:cNvPr id="83972" name="Group 7"/>
          <p:cNvGrpSpPr>
            <a:grpSpLocks/>
          </p:cNvGrpSpPr>
          <p:nvPr/>
        </p:nvGrpSpPr>
        <p:grpSpPr bwMode="auto">
          <a:xfrm>
            <a:off x="2232025" y="1311275"/>
            <a:ext cx="2166938" cy="2165350"/>
            <a:chOff x="1216526" y="1243263"/>
            <a:chExt cx="2165684" cy="2165684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216526" y="1243263"/>
              <a:ext cx="2165684" cy="216568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519564" y="1546523"/>
              <a:ext cx="1559609" cy="155916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909863" y="1937108"/>
              <a:ext cx="779011" cy="7779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265488" y="2286000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324225" y="2398713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208338" y="2416175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83976" name="Group 11"/>
          <p:cNvGrpSpPr>
            <a:grpSpLocks/>
          </p:cNvGrpSpPr>
          <p:nvPr/>
        </p:nvGrpSpPr>
        <p:grpSpPr bwMode="auto">
          <a:xfrm>
            <a:off x="4783138" y="1308100"/>
            <a:ext cx="2165350" cy="2165350"/>
            <a:chOff x="1216526" y="1243263"/>
            <a:chExt cx="2165684" cy="2165684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216526" y="1243263"/>
              <a:ext cx="2165684" cy="216568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519785" y="1546523"/>
              <a:ext cx="1559165" cy="155916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910370" y="1937108"/>
              <a:ext cx="777995" cy="7779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389688" y="2711450"/>
            <a:ext cx="92075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450013" y="2822575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334125" y="2841625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83980" name="Group 18"/>
          <p:cNvGrpSpPr>
            <a:grpSpLocks/>
          </p:cNvGrpSpPr>
          <p:nvPr/>
        </p:nvGrpSpPr>
        <p:grpSpPr bwMode="auto">
          <a:xfrm>
            <a:off x="2249488" y="4203700"/>
            <a:ext cx="2165350" cy="2165350"/>
            <a:chOff x="1216526" y="1243263"/>
            <a:chExt cx="2165684" cy="2165684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216526" y="1243263"/>
              <a:ext cx="2165684" cy="216568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519785" y="1546523"/>
              <a:ext cx="1559165" cy="155916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910370" y="1937108"/>
              <a:ext cx="777995" cy="7779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105150" y="4814888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3524250" y="5443538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2824163" y="5218113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83984" name="Group 25"/>
          <p:cNvGrpSpPr>
            <a:grpSpLocks/>
          </p:cNvGrpSpPr>
          <p:nvPr/>
        </p:nvGrpSpPr>
        <p:grpSpPr bwMode="auto">
          <a:xfrm>
            <a:off x="4794250" y="4195763"/>
            <a:ext cx="2165350" cy="2165350"/>
            <a:chOff x="1216526" y="1243263"/>
            <a:chExt cx="2165684" cy="2165684"/>
          </a:xfrm>
        </p:grpSpPr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1216526" y="1243263"/>
              <a:ext cx="2165684" cy="216568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1519786" y="1546522"/>
              <a:ext cx="1559165" cy="155916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1910371" y="1937107"/>
              <a:ext cx="777995" cy="7779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502400" y="5005388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6408738" y="5845175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5870575" y="5424488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6621463" y="5275263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6400800" y="5411788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6164263" y="5630863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6164263" y="5140325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621463" y="5648325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6080125" y="6037263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5757863" y="5851525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6432550" y="2974975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6551613" y="2771775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6534150" y="2924175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6483350" y="2705100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6316663" y="2724150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6283325" y="2909888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6364288" y="2959100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3676650" y="5410200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3027363" y="5251450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3044825" y="5573713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3316288" y="5657850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3478213" y="4814888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3392488" y="5102225"/>
            <a:ext cx="92075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748088" y="5153025"/>
            <a:ext cx="92075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3360738" y="2535238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3429000" y="2552700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3259138" y="2501900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3417888" y="2438400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3298825" y="2235200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3214688" y="2336800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3400425" y="2286000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4016" name="文字方塊 47"/>
          <p:cNvSpPr txBox="1">
            <a:spLocks noChangeArrowheads="1"/>
          </p:cNvSpPr>
          <p:nvPr/>
        </p:nvSpPr>
        <p:spPr bwMode="auto">
          <a:xfrm>
            <a:off x="134938" y="1962150"/>
            <a:ext cx="1998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1F497D"/>
                </a:solidFill>
                <a:latin typeface="Arial" charset="0"/>
              </a:rPr>
              <a:t>High Accuracy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1F497D"/>
                </a:solidFill>
                <a:latin typeface="Arial" charset="0"/>
              </a:rPr>
              <a:t>High Precision</a:t>
            </a:r>
            <a:endParaRPr lang="zh-TW" altLang="en-US" sz="2000" b="1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84017" name="文字方塊 47"/>
          <p:cNvSpPr txBox="1">
            <a:spLocks noChangeArrowheads="1"/>
          </p:cNvSpPr>
          <p:nvPr/>
        </p:nvSpPr>
        <p:spPr bwMode="auto">
          <a:xfrm>
            <a:off x="134938" y="4959350"/>
            <a:ext cx="2117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1F497D"/>
                </a:solidFill>
                <a:latin typeface="Arial" charset="0"/>
              </a:rPr>
              <a:t>High Accuracy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1F497D"/>
                </a:solidFill>
                <a:latin typeface="Arial" charset="0"/>
              </a:rPr>
              <a:t>Low Precision</a:t>
            </a:r>
            <a:endParaRPr lang="zh-TW" altLang="en-US" sz="2000" b="1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84018" name="文字方塊 47"/>
          <p:cNvSpPr txBox="1">
            <a:spLocks noChangeArrowheads="1"/>
          </p:cNvSpPr>
          <p:nvPr/>
        </p:nvSpPr>
        <p:spPr bwMode="auto">
          <a:xfrm>
            <a:off x="7027863" y="1962150"/>
            <a:ext cx="2116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1F497D"/>
                </a:solidFill>
                <a:latin typeface="Arial" charset="0"/>
              </a:rPr>
              <a:t>Low Accuracy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1F497D"/>
                </a:solidFill>
                <a:latin typeface="Arial" charset="0"/>
              </a:rPr>
              <a:t>High Precision</a:t>
            </a:r>
            <a:endParaRPr lang="zh-TW" altLang="en-US" sz="2000" b="1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84019" name="文字方塊 47"/>
          <p:cNvSpPr txBox="1">
            <a:spLocks noChangeArrowheads="1"/>
          </p:cNvSpPr>
          <p:nvPr/>
        </p:nvSpPr>
        <p:spPr bwMode="auto">
          <a:xfrm>
            <a:off x="7027863" y="4959350"/>
            <a:ext cx="2116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1F497D"/>
                </a:solidFill>
                <a:latin typeface="Arial" charset="0"/>
              </a:rPr>
              <a:t>Low Accuracy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1F497D"/>
                </a:solidFill>
                <a:latin typeface="Arial" charset="0"/>
              </a:rPr>
              <a:t>Low Precision</a:t>
            </a:r>
            <a:endParaRPr lang="zh-TW" altLang="en-US" sz="2000" b="1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84020" name="文字方塊 47"/>
          <p:cNvSpPr txBox="1">
            <a:spLocks noChangeArrowheads="1"/>
          </p:cNvSpPr>
          <p:nvPr/>
        </p:nvSpPr>
        <p:spPr bwMode="auto">
          <a:xfrm>
            <a:off x="3081338" y="742950"/>
            <a:ext cx="593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rgbClr val="984807"/>
                </a:solidFill>
                <a:latin typeface="Arial" charset="0"/>
              </a:rPr>
              <a:t>A</a:t>
            </a:r>
            <a:endParaRPr lang="zh-TW" altLang="en-US" sz="3600" b="1">
              <a:solidFill>
                <a:srgbClr val="984807"/>
              </a:solidFill>
              <a:latin typeface="Arial" charset="0"/>
            </a:endParaRPr>
          </a:p>
        </p:txBody>
      </p:sp>
      <p:sp>
        <p:nvSpPr>
          <p:cNvPr id="84021" name="文字方塊 47"/>
          <p:cNvSpPr txBox="1">
            <a:spLocks noChangeArrowheads="1"/>
          </p:cNvSpPr>
          <p:nvPr/>
        </p:nvSpPr>
        <p:spPr bwMode="auto">
          <a:xfrm>
            <a:off x="5656263" y="742950"/>
            <a:ext cx="592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rgbClr val="984807"/>
                </a:solidFill>
                <a:latin typeface="Arial" charset="0"/>
              </a:rPr>
              <a:t>B</a:t>
            </a:r>
            <a:endParaRPr lang="zh-TW" altLang="en-US" sz="3600" b="1">
              <a:solidFill>
                <a:srgbClr val="984807"/>
              </a:solidFill>
              <a:latin typeface="Arial" charset="0"/>
            </a:endParaRPr>
          </a:p>
        </p:txBody>
      </p:sp>
      <p:sp>
        <p:nvSpPr>
          <p:cNvPr id="84022" name="文字方塊 47"/>
          <p:cNvSpPr txBox="1">
            <a:spLocks noChangeArrowheads="1"/>
          </p:cNvSpPr>
          <p:nvPr/>
        </p:nvSpPr>
        <p:spPr bwMode="auto">
          <a:xfrm>
            <a:off x="3046413" y="3635375"/>
            <a:ext cx="593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rgbClr val="984807"/>
                </a:solidFill>
                <a:latin typeface="Arial" charset="0"/>
              </a:rPr>
              <a:t>C</a:t>
            </a:r>
            <a:endParaRPr lang="zh-TW" altLang="en-US" sz="3600" b="1">
              <a:solidFill>
                <a:srgbClr val="984807"/>
              </a:solidFill>
              <a:latin typeface="Arial" charset="0"/>
            </a:endParaRPr>
          </a:p>
        </p:txBody>
      </p:sp>
      <p:sp>
        <p:nvSpPr>
          <p:cNvPr id="84023" name="文字方塊 47"/>
          <p:cNvSpPr txBox="1">
            <a:spLocks noChangeArrowheads="1"/>
          </p:cNvSpPr>
          <p:nvPr/>
        </p:nvSpPr>
        <p:spPr bwMode="auto">
          <a:xfrm>
            <a:off x="5621338" y="3635375"/>
            <a:ext cx="592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rgbClr val="984807"/>
                </a:solidFill>
                <a:latin typeface="Arial" charset="0"/>
              </a:rPr>
              <a:t>D</a:t>
            </a:r>
            <a:endParaRPr lang="zh-TW" altLang="en-US" sz="3600" b="1">
              <a:solidFill>
                <a:srgbClr val="984807"/>
              </a:solidFill>
              <a:latin typeface="Arial" charset="0"/>
            </a:endParaRPr>
          </a:p>
        </p:txBody>
      </p:sp>
      <p:sp>
        <p:nvSpPr>
          <p:cNvPr id="77" name="圓角矩形 39"/>
          <p:cNvSpPr/>
          <p:nvPr/>
        </p:nvSpPr>
        <p:spPr>
          <a:xfrm>
            <a:off x="133350" y="788988"/>
            <a:ext cx="4398963" cy="2820987"/>
          </a:xfrm>
          <a:prstGeom prst="roundRect">
            <a:avLst>
              <a:gd name="adj" fmla="val 7357"/>
            </a:avLst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8" name="圓角矩形 39"/>
          <p:cNvSpPr/>
          <p:nvPr/>
        </p:nvSpPr>
        <p:spPr>
          <a:xfrm>
            <a:off x="112713" y="3708400"/>
            <a:ext cx="4405312" cy="2820988"/>
          </a:xfrm>
          <a:prstGeom prst="roundRect">
            <a:avLst>
              <a:gd name="adj" fmla="val 7357"/>
            </a:avLst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9" name="圓角矩形 39"/>
          <p:cNvSpPr/>
          <p:nvPr/>
        </p:nvSpPr>
        <p:spPr>
          <a:xfrm>
            <a:off x="4643438" y="833438"/>
            <a:ext cx="4398962" cy="2820987"/>
          </a:xfrm>
          <a:prstGeom prst="roundRect">
            <a:avLst>
              <a:gd name="adj" fmla="val 7357"/>
            </a:avLst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0" name="圓角矩形 39"/>
          <p:cNvSpPr/>
          <p:nvPr/>
        </p:nvSpPr>
        <p:spPr>
          <a:xfrm>
            <a:off x="4610100" y="3713163"/>
            <a:ext cx="4397375" cy="2820987"/>
          </a:xfrm>
          <a:prstGeom prst="roundRect">
            <a:avLst>
              <a:gd name="adj" fmla="val 7357"/>
            </a:avLst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4028" name="文字方塊 47"/>
          <p:cNvSpPr txBox="1">
            <a:spLocks noChangeArrowheads="1"/>
          </p:cNvSpPr>
          <p:nvPr/>
        </p:nvSpPr>
        <p:spPr bwMode="auto">
          <a:xfrm>
            <a:off x="180975" y="2768600"/>
            <a:ext cx="2092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4F6228"/>
                </a:solidFill>
                <a:latin typeface="Arial" charset="0"/>
              </a:rPr>
              <a:t>High Validity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4F6228"/>
                </a:solidFill>
                <a:latin typeface="Arial" charset="0"/>
              </a:rPr>
              <a:t>High Reliability</a:t>
            </a:r>
            <a:endParaRPr lang="zh-TW" altLang="en-US" sz="2000" b="1">
              <a:solidFill>
                <a:srgbClr val="4F6228"/>
              </a:solidFill>
              <a:latin typeface="Arial" charset="0"/>
            </a:endParaRPr>
          </a:p>
        </p:txBody>
      </p:sp>
      <p:sp>
        <p:nvSpPr>
          <p:cNvPr id="84029" name="文字方塊 47"/>
          <p:cNvSpPr txBox="1">
            <a:spLocks noChangeArrowheads="1"/>
          </p:cNvSpPr>
          <p:nvPr/>
        </p:nvSpPr>
        <p:spPr bwMode="auto">
          <a:xfrm>
            <a:off x="173038" y="5741988"/>
            <a:ext cx="2092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4F6228"/>
                </a:solidFill>
                <a:latin typeface="Arial" charset="0"/>
              </a:rPr>
              <a:t>High Validity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4F6228"/>
                </a:solidFill>
                <a:latin typeface="Arial" charset="0"/>
              </a:rPr>
              <a:t>Low Reliability</a:t>
            </a:r>
            <a:endParaRPr lang="zh-TW" altLang="en-US" sz="2000" b="1">
              <a:solidFill>
                <a:srgbClr val="4F6228"/>
              </a:solidFill>
              <a:latin typeface="Arial" charset="0"/>
            </a:endParaRPr>
          </a:p>
        </p:txBody>
      </p:sp>
      <p:sp>
        <p:nvSpPr>
          <p:cNvPr id="84030" name="文字方塊 47"/>
          <p:cNvSpPr txBox="1">
            <a:spLocks noChangeArrowheads="1"/>
          </p:cNvSpPr>
          <p:nvPr/>
        </p:nvSpPr>
        <p:spPr bwMode="auto">
          <a:xfrm>
            <a:off x="7008813" y="5800725"/>
            <a:ext cx="2092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4F6228"/>
                </a:solidFill>
                <a:latin typeface="Arial" charset="0"/>
              </a:rPr>
              <a:t>Low Validity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4F6228"/>
                </a:solidFill>
                <a:latin typeface="Arial" charset="0"/>
              </a:rPr>
              <a:t>Low Reliability</a:t>
            </a:r>
            <a:endParaRPr lang="zh-TW" altLang="en-US" sz="2000" b="1">
              <a:solidFill>
                <a:srgbClr val="4F6228"/>
              </a:solidFill>
              <a:latin typeface="Arial" charset="0"/>
            </a:endParaRPr>
          </a:p>
        </p:txBody>
      </p:sp>
      <p:sp>
        <p:nvSpPr>
          <p:cNvPr id="84031" name="文字方塊 47"/>
          <p:cNvSpPr txBox="1">
            <a:spLocks noChangeArrowheads="1"/>
          </p:cNvSpPr>
          <p:nvPr/>
        </p:nvSpPr>
        <p:spPr bwMode="auto">
          <a:xfrm>
            <a:off x="7051675" y="2878138"/>
            <a:ext cx="2092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4F6228"/>
                </a:solidFill>
                <a:latin typeface="Arial" charset="0"/>
              </a:rPr>
              <a:t>Low Validity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4F6228"/>
                </a:solidFill>
                <a:latin typeface="Arial" charset="0"/>
              </a:rPr>
              <a:t>High Reliability</a:t>
            </a:r>
            <a:endParaRPr lang="zh-TW" altLang="en-US" sz="2000" b="1">
              <a:solidFill>
                <a:srgbClr val="4F622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0252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701675"/>
          </a:xfrm>
        </p:spPr>
        <p:txBody>
          <a:bodyPr/>
          <a:lstStyle/>
          <a:p>
            <a:r>
              <a:rPr lang="en-US" altLang="zh-TW">
                <a:solidFill>
                  <a:srgbClr val="1F497D"/>
                </a:solidFill>
                <a:latin typeface="Calibri" charset="0"/>
                <a:ea typeface="標楷體" charset="-120"/>
              </a:rPr>
              <a:t>Accuracy vs. Precision</a:t>
            </a: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A5429C1-2D48-D64D-97D2-FC584683CB79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pSp>
        <p:nvGrpSpPr>
          <p:cNvPr id="84996" name="Group 7"/>
          <p:cNvGrpSpPr>
            <a:grpSpLocks/>
          </p:cNvGrpSpPr>
          <p:nvPr/>
        </p:nvGrpSpPr>
        <p:grpSpPr bwMode="auto">
          <a:xfrm>
            <a:off x="2232025" y="1311275"/>
            <a:ext cx="2166938" cy="2165350"/>
            <a:chOff x="1216526" y="1243263"/>
            <a:chExt cx="2165684" cy="2165684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216526" y="1243263"/>
              <a:ext cx="2165684" cy="216568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519564" y="1546523"/>
              <a:ext cx="1559609" cy="155916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909863" y="1937108"/>
              <a:ext cx="779011" cy="7779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265488" y="2286000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324225" y="2398713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208338" y="2416175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85000" name="Group 11"/>
          <p:cNvGrpSpPr>
            <a:grpSpLocks/>
          </p:cNvGrpSpPr>
          <p:nvPr/>
        </p:nvGrpSpPr>
        <p:grpSpPr bwMode="auto">
          <a:xfrm>
            <a:off x="4783138" y="1308100"/>
            <a:ext cx="2165350" cy="2165350"/>
            <a:chOff x="1216526" y="1243263"/>
            <a:chExt cx="2165684" cy="2165684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216526" y="1243263"/>
              <a:ext cx="2165684" cy="216568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519785" y="1546523"/>
              <a:ext cx="1559165" cy="155916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910370" y="1937108"/>
              <a:ext cx="777995" cy="7779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389688" y="2711450"/>
            <a:ext cx="92075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450013" y="2822575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334125" y="2841625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85004" name="Group 18"/>
          <p:cNvGrpSpPr>
            <a:grpSpLocks/>
          </p:cNvGrpSpPr>
          <p:nvPr/>
        </p:nvGrpSpPr>
        <p:grpSpPr bwMode="auto">
          <a:xfrm>
            <a:off x="2249488" y="4203700"/>
            <a:ext cx="2165350" cy="2165350"/>
            <a:chOff x="1216526" y="1243263"/>
            <a:chExt cx="2165684" cy="2165684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216526" y="1243263"/>
              <a:ext cx="2165684" cy="216568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519785" y="1546523"/>
              <a:ext cx="1559165" cy="155916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910370" y="1937108"/>
              <a:ext cx="777995" cy="7779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105150" y="4814888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3524250" y="5443538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2824163" y="5218113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85008" name="Group 25"/>
          <p:cNvGrpSpPr>
            <a:grpSpLocks/>
          </p:cNvGrpSpPr>
          <p:nvPr/>
        </p:nvGrpSpPr>
        <p:grpSpPr bwMode="auto">
          <a:xfrm>
            <a:off x="4794250" y="4195763"/>
            <a:ext cx="2165350" cy="2165350"/>
            <a:chOff x="1216526" y="1243263"/>
            <a:chExt cx="2165684" cy="2165684"/>
          </a:xfrm>
        </p:grpSpPr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1216526" y="1243263"/>
              <a:ext cx="2165684" cy="216568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1519786" y="1546522"/>
              <a:ext cx="1559165" cy="155916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1910371" y="1937107"/>
              <a:ext cx="777995" cy="7779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502400" y="5005388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6408738" y="5845175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5870575" y="5424488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6621463" y="5275263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6400800" y="5411788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6164263" y="5630863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6164263" y="5140325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621463" y="5648325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6080125" y="6037263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5757863" y="5851525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6432550" y="2974975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6551613" y="2771775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6534150" y="2924175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6483350" y="2705100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6316663" y="2724150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6283325" y="2909888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6364288" y="2959100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3676650" y="5410200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3027363" y="5251450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3044825" y="5573713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3316288" y="5657850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3478213" y="4814888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3392488" y="5102225"/>
            <a:ext cx="92075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748088" y="5153025"/>
            <a:ext cx="92075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3360738" y="2535238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3429000" y="2552700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3259138" y="2501900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3417888" y="2438400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3298825" y="2235200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3214688" y="2336800"/>
            <a:ext cx="90487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3400425" y="2286000"/>
            <a:ext cx="90488" cy="107950"/>
          </a:xfrm>
          <a:prstGeom prst="ellipse">
            <a:avLst/>
          </a:prstGeom>
          <a:solidFill>
            <a:schemeClr val="tx1"/>
          </a:solidFill>
          <a:ln w="3175">
            <a:solidFill>
              <a:srgbClr val="D9D9D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5040" name="文字方塊 47"/>
          <p:cNvSpPr txBox="1">
            <a:spLocks noChangeArrowheads="1"/>
          </p:cNvSpPr>
          <p:nvPr/>
        </p:nvSpPr>
        <p:spPr bwMode="auto">
          <a:xfrm>
            <a:off x="134938" y="1962150"/>
            <a:ext cx="1998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1F497D"/>
                </a:solidFill>
                <a:latin typeface="Arial" charset="0"/>
              </a:rPr>
              <a:t>High Accuracy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1F497D"/>
                </a:solidFill>
                <a:latin typeface="Arial" charset="0"/>
              </a:rPr>
              <a:t>High Precision</a:t>
            </a:r>
            <a:endParaRPr lang="zh-TW" altLang="en-US" sz="2000" b="1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85041" name="文字方塊 47"/>
          <p:cNvSpPr txBox="1">
            <a:spLocks noChangeArrowheads="1"/>
          </p:cNvSpPr>
          <p:nvPr/>
        </p:nvSpPr>
        <p:spPr bwMode="auto">
          <a:xfrm>
            <a:off x="134938" y="4959350"/>
            <a:ext cx="2117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FF0000"/>
                </a:solidFill>
                <a:latin typeface="Arial" charset="0"/>
              </a:rPr>
              <a:t>High Accuracy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1F497D"/>
                </a:solidFill>
                <a:latin typeface="Arial" charset="0"/>
              </a:rPr>
              <a:t>Low Precision</a:t>
            </a:r>
            <a:endParaRPr lang="zh-TW" altLang="en-US" sz="2000" b="1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85042" name="文字方塊 47"/>
          <p:cNvSpPr txBox="1">
            <a:spLocks noChangeArrowheads="1"/>
          </p:cNvSpPr>
          <p:nvPr/>
        </p:nvSpPr>
        <p:spPr bwMode="auto">
          <a:xfrm>
            <a:off x="7027863" y="1962150"/>
            <a:ext cx="2116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1F497D"/>
                </a:solidFill>
                <a:latin typeface="Arial" charset="0"/>
              </a:rPr>
              <a:t>Low Accuracy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FF0000"/>
                </a:solidFill>
                <a:latin typeface="Arial" charset="0"/>
              </a:rPr>
              <a:t>High Precision</a:t>
            </a:r>
            <a:endParaRPr lang="zh-TW" altLang="en-US" sz="2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5043" name="文字方塊 47"/>
          <p:cNvSpPr txBox="1">
            <a:spLocks noChangeArrowheads="1"/>
          </p:cNvSpPr>
          <p:nvPr/>
        </p:nvSpPr>
        <p:spPr bwMode="auto">
          <a:xfrm>
            <a:off x="7027863" y="4959350"/>
            <a:ext cx="2116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1F497D"/>
                </a:solidFill>
                <a:latin typeface="Arial" charset="0"/>
              </a:rPr>
              <a:t>Low Accuracy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1F497D"/>
                </a:solidFill>
                <a:latin typeface="Arial" charset="0"/>
              </a:rPr>
              <a:t>Low Precision</a:t>
            </a:r>
            <a:endParaRPr lang="zh-TW" altLang="en-US" sz="2000" b="1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85044" name="文字方塊 47"/>
          <p:cNvSpPr txBox="1">
            <a:spLocks noChangeArrowheads="1"/>
          </p:cNvSpPr>
          <p:nvPr/>
        </p:nvSpPr>
        <p:spPr bwMode="auto">
          <a:xfrm>
            <a:off x="3081338" y="742950"/>
            <a:ext cx="593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rgbClr val="984807"/>
                </a:solidFill>
                <a:latin typeface="Arial" charset="0"/>
              </a:rPr>
              <a:t>A</a:t>
            </a:r>
            <a:endParaRPr lang="zh-TW" altLang="en-US" sz="3600" b="1">
              <a:solidFill>
                <a:srgbClr val="984807"/>
              </a:solidFill>
              <a:latin typeface="Arial" charset="0"/>
            </a:endParaRPr>
          </a:p>
        </p:txBody>
      </p:sp>
      <p:sp>
        <p:nvSpPr>
          <p:cNvPr id="85045" name="文字方塊 47"/>
          <p:cNvSpPr txBox="1">
            <a:spLocks noChangeArrowheads="1"/>
          </p:cNvSpPr>
          <p:nvPr/>
        </p:nvSpPr>
        <p:spPr bwMode="auto">
          <a:xfrm>
            <a:off x="5656263" y="742950"/>
            <a:ext cx="592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rgbClr val="984807"/>
                </a:solidFill>
                <a:latin typeface="Arial" charset="0"/>
              </a:rPr>
              <a:t>B</a:t>
            </a:r>
            <a:endParaRPr lang="zh-TW" altLang="en-US" sz="3600" b="1">
              <a:solidFill>
                <a:srgbClr val="984807"/>
              </a:solidFill>
              <a:latin typeface="Arial" charset="0"/>
            </a:endParaRPr>
          </a:p>
        </p:txBody>
      </p:sp>
      <p:sp>
        <p:nvSpPr>
          <p:cNvPr id="85046" name="文字方塊 47"/>
          <p:cNvSpPr txBox="1">
            <a:spLocks noChangeArrowheads="1"/>
          </p:cNvSpPr>
          <p:nvPr/>
        </p:nvSpPr>
        <p:spPr bwMode="auto">
          <a:xfrm>
            <a:off x="3046413" y="3635375"/>
            <a:ext cx="593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rgbClr val="984807"/>
                </a:solidFill>
                <a:latin typeface="Arial" charset="0"/>
              </a:rPr>
              <a:t>C</a:t>
            </a:r>
            <a:endParaRPr lang="zh-TW" altLang="en-US" sz="3600" b="1">
              <a:solidFill>
                <a:srgbClr val="984807"/>
              </a:solidFill>
              <a:latin typeface="Arial" charset="0"/>
            </a:endParaRPr>
          </a:p>
        </p:txBody>
      </p:sp>
      <p:sp>
        <p:nvSpPr>
          <p:cNvPr id="85047" name="文字方塊 47"/>
          <p:cNvSpPr txBox="1">
            <a:spLocks noChangeArrowheads="1"/>
          </p:cNvSpPr>
          <p:nvPr/>
        </p:nvSpPr>
        <p:spPr bwMode="auto">
          <a:xfrm>
            <a:off x="5621338" y="3635375"/>
            <a:ext cx="592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rgbClr val="984807"/>
                </a:solidFill>
                <a:latin typeface="Arial" charset="0"/>
              </a:rPr>
              <a:t>D</a:t>
            </a:r>
            <a:endParaRPr lang="zh-TW" altLang="en-US" sz="3600" b="1">
              <a:solidFill>
                <a:srgbClr val="984807"/>
              </a:solidFill>
              <a:latin typeface="Arial" charset="0"/>
            </a:endParaRPr>
          </a:p>
        </p:txBody>
      </p:sp>
      <p:sp>
        <p:nvSpPr>
          <p:cNvPr id="77" name="圓角矩形 39"/>
          <p:cNvSpPr/>
          <p:nvPr/>
        </p:nvSpPr>
        <p:spPr>
          <a:xfrm>
            <a:off x="133350" y="788988"/>
            <a:ext cx="4398963" cy="2820987"/>
          </a:xfrm>
          <a:prstGeom prst="roundRect">
            <a:avLst>
              <a:gd name="adj" fmla="val 7357"/>
            </a:avLst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8" name="圓角矩形 39"/>
          <p:cNvSpPr/>
          <p:nvPr/>
        </p:nvSpPr>
        <p:spPr>
          <a:xfrm>
            <a:off x="112713" y="3708400"/>
            <a:ext cx="4405312" cy="2820988"/>
          </a:xfrm>
          <a:prstGeom prst="roundRect">
            <a:avLst>
              <a:gd name="adj" fmla="val 7357"/>
            </a:avLst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9" name="圓角矩形 39"/>
          <p:cNvSpPr/>
          <p:nvPr/>
        </p:nvSpPr>
        <p:spPr>
          <a:xfrm>
            <a:off x="4643438" y="833438"/>
            <a:ext cx="4398962" cy="2820987"/>
          </a:xfrm>
          <a:prstGeom prst="roundRect">
            <a:avLst>
              <a:gd name="adj" fmla="val 7357"/>
            </a:avLst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0" name="圓角矩形 39"/>
          <p:cNvSpPr/>
          <p:nvPr/>
        </p:nvSpPr>
        <p:spPr>
          <a:xfrm>
            <a:off x="4610100" y="3713163"/>
            <a:ext cx="4397375" cy="2820987"/>
          </a:xfrm>
          <a:prstGeom prst="roundRect">
            <a:avLst>
              <a:gd name="adj" fmla="val 7357"/>
            </a:avLst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5052" name="文字方塊 47"/>
          <p:cNvSpPr txBox="1">
            <a:spLocks noChangeArrowheads="1"/>
          </p:cNvSpPr>
          <p:nvPr/>
        </p:nvSpPr>
        <p:spPr bwMode="auto">
          <a:xfrm>
            <a:off x="180975" y="2768600"/>
            <a:ext cx="2092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4F6228"/>
                </a:solidFill>
                <a:latin typeface="Arial" charset="0"/>
              </a:rPr>
              <a:t>High Validity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4F6228"/>
                </a:solidFill>
                <a:latin typeface="Arial" charset="0"/>
              </a:rPr>
              <a:t>High Reliability</a:t>
            </a:r>
            <a:endParaRPr lang="zh-TW" altLang="en-US" sz="2000" b="1">
              <a:solidFill>
                <a:srgbClr val="4F6228"/>
              </a:solidFill>
              <a:latin typeface="Arial" charset="0"/>
            </a:endParaRPr>
          </a:p>
        </p:txBody>
      </p:sp>
      <p:sp>
        <p:nvSpPr>
          <p:cNvPr id="85053" name="文字方塊 47"/>
          <p:cNvSpPr txBox="1">
            <a:spLocks noChangeArrowheads="1"/>
          </p:cNvSpPr>
          <p:nvPr/>
        </p:nvSpPr>
        <p:spPr bwMode="auto">
          <a:xfrm>
            <a:off x="173038" y="5741988"/>
            <a:ext cx="2092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FF0000"/>
                </a:solidFill>
                <a:latin typeface="Arial" charset="0"/>
              </a:rPr>
              <a:t>High Validity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4F6228"/>
                </a:solidFill>
                <a:latin typeface="Arial" charset="0"/>
              </a:rPr>
              <a:t>Low Reliability</a:t>
            </a:r>
            <a:endParaRPr lang="zh-TW" altLang="en-US" sz="2000" b="1">
              <a:solidFill>
                <a:srgbClr val="4F6228"/>
              </a:solidFill>
              <a:latin typeface="Arial" charset="0"/>
            </a:endParaRPr>
          </a:p>
        </p:txBody>
      </p:sp>
      <p:sp>
        <p:nvSpPr>
          <p:cNvPr id="85054" name="文字方塊 47"/>
          <p:cNvSpPr txBox="1">
            <a:spLocks noChangeArrowheads="1"/>
          </p:cNvSpPr>
          <p:nvPr/>
        </p:nvSpPr>
        <p:spPr bwMode="auto">
          <a:xfrm>
            <a:off x="7008813" y="5800725"/>
            <a:ext cx="2092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4F6228"/>
                </a:solidFill>
                <a:latin typeface="Arial" charset="0"/>
              </a:rPr>
              <a:t>Low Validity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4F6228"/>
                </a:solidFill>
                <a:latin typeface="Arial" charset="0"/>
              </a:rPr>
              <a:t>Low Reliability</a:t>
            </a:r>
            <a:endParaRPr lang="zh-TW" altLang="en-US" sz="2000" b="1">
              <a:solidFill>
                <a:srgbClr val="4F6228"/>
              </a:solidFill>
              <a:latin typeface="Arial" charset="0"/>
            </a:endParaRPr>
          </a:p>
        </p:txBody>
      </p:sp>
      <p:sp>
        <p:nvSpPr>
          <p:cNvPr id="85055" name="文字方塊 47"/>
          <p:cNvSpPr txBox="1">
            <a:spLocks noChangeArrowheads="1"/>
          </p:cNvSpPr>
          <p:nvPr/>
        </p:nvSpPr>
        <p:spPr bwMode="auto">
          <a:xfrm>
            <a:off x="7051675" y="2878138"/>
            <a:ext cx="2092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4F6228"/>
                </a:solidFill>
                <a:latin typeface="Arial" charset="0"/>
              </a:rPr>
              <a:t>Low Validity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FF0000"/>
                </a:solidFill>
                <a:latin typeface="Arial" charset="0"/>
              </a:rPr>
              <a:t>High Reliability</a:t>
            </a:r>
            <a:endParaRPr lang="zh-TW" altLang="en-US" sz="2000" b="1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9400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Accuracy</a:t>
            </a:r>
            <a:r>
              <a:rPr lang="en-US" altLang="zh-TW">
                <a:latin typeface="Calibri" charset="0"/>
                <a:ea typeface="標楷體" charset="-120"/>
              </a:rPr>
              <a:t> </a:t>
            </a: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of Classification Models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539750" y="1196975"/>
            <a:ext cx="7961313" cy="1066800"/>
          </a:xfrm>
        </p:spPr>
        <p:txBody>
          <a:bodyPr/>
          <a:lstStyle/>
          <a:p>
            <a:pPr eaLnBrk="1" hangingPunct="1"/>
            <a:r>
              <a:rPr lang="en-US" altLang="zh-TW" sz="2800">
                <a:latin typeface="Calibri" charset="0"/>
                <a:ea typeface="新細明體" charset="-120"/>
              </a:rPr>
              <a:t>In classification problems, the primary source for accuracy estimation is the </a:t>
            </a:r>
            <a:r>
              <a:rPr lang="en-US" altLang="zh-TW" sz="2800">
                <a:solidFill>
                  <a:srgbClr val="FF3300"/>
                </a:solidFill>
                <a:latin typeface="Calibri" charset="0"/>
                <a:ea typeface="新細明體" charset="-120"/>
              </a:rPr>
              <a:t>confusion matrix </a:t>
            </a:r>
          </a:p>
        </p:txBody>
      </p:sp>
      <p:pic>
        <p:nvPicPr>
          <p:cNvPr id="860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3429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1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86022" name="Object 2"/>
          <p:cNvGraphicFramePr>
            <a:graphicFrameLocks noChangeAspect="1"/>
          </p:cNvGraphicFramePr>
          <p:nvPr/>
        </p:nvGraphicFramePr>
        <p:xfrm>
          <a:off x="4946650" y="3429000"/>
          <a:ext cx="29781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5" imgW="1574800" imgH="355600" progId="Equation.3">
                  <p:embed/>
                </p:oleObj>
              </mc:Choice>
              <mc:Fallback>
                <p:oleObj name="Equation" r:id="rId5" imgW="1574800" imgH="355600" progId="Equation.3">
                  <p:embed/>
                  <p:pic>
                    <p:nvPicPr>
                      <p:cNvPr id="860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650" y="3429000"/>
                        <a:ext cx="29781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1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86024" name="Object 3"/>
          <p:cNvGraphicFramePr>
            <a:graphicFrameLocks noChangeAspect="1"/>
          </p:cNvGraphicFramePr>
          <p:nvPr/>
        </p:nvGraphicFramePr>
        <p:xfrm>
          <a:off x="4953000" y="4419600"/>
          <a:ext cx="3086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Equation" r:id="rId7" imgW="1625600" imgH="355600" progId="Equation.3">
                  <p:embed/>
                </p:oleObj>
              </mc:Choice>
              <mc:Fallback>
                <p:oleObj name="Equation" r:id="rId7" imgW="1625600" imgH="355600" progId="Equation.3">
                  <p:embed/>
                  <p:pic>
                    <p:nvPicPr>
                      <p:cNvPr id="8602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19600"/>
                        <a:ext cx="3086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1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86026" name="Object 4"/>
          <p:cNvGraphicFramePr>
            <a:graphicFrameLocks noChangeAspect="1"/>
          </p:cNvGraphicFramePr>
          <p:nvPr/>
        </p:nvGraphicFramePr>
        <p:xfrm>
          <a:off x="4953000" y="2420938"/>
          <a:ext cx="31940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方程式" r:id="rId9" imgW="1688367" imgH="355446" progId="Equation.3">
                  <p:embed/>
                </p:oleObj>
              </mc:Choice>
              <mc:Fallback>
                <p:oleObj name="方程式" r:id="rId9" imgW="1688367" imgH="355446" progId="Equation.3">
                  <p:embed/>
                  <p:pic>
                    <p:nvPicPr>
                      <p:cNvPr id="86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420938"/>
                        <a:ext cx="31940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1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86028" name="Object 5"/>
          <p:cNvGraphicFramePr>
            <a:graphicFrameLocks noChangeAspect="1"/>
          </p:cNvGraphicFramePr>
          <p:nvPr/>
        </p:nvGraphicFramePr>
        <p:xfrm>
          <a:off x="4848225" y="5486400"/>
          <a:ext cx="17827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Equation" r:id="rId11" imgW="1117600" imgH="330200" progId="Equation.3">
                  <p:embed/>
                </p:oleObj>
              </mc:Choice>
              <mc:Fallback>
                <p:oleObj name="Equation" r:id="rId11" imgW="1117600" imgH="330200" progId="Equation.3">
                  <p:embed/>
                  <p:pic>
                    <p:nvPicPr>
                      <p:cNvPr id="8602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5" y="5486400"/>
                        <a:ext cx="17827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1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86030" name="Object 6"/>
          <p:cNvGraphicFramePr>
            <a:graphicFrameLocks noChangeAspect="1"/>
          </p:cNvGraphicFramePr>
          <p:nvPr/>
        </p:nvGraphicFramePr>
        <p:xfrm>
          <a:off x="7088188" y="5486400"/>
          <a:ext cx="14462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Equation" r:id="rId13" imgW="977900" imgH="355600" progId="Equation.3">
                  <p:embed/>
                </p:oleObj>
              </mc:Choice>
              <mc:Fallback>
                <p:oleObj name="Equation" r:id="rId13" imgW="977900" imgH="355600" progId="Equation.3">
                  <p:embed/>
                  <p:pic>
                    <p:nvPicPr>
                      <p:cNvPr id="860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8188" y="5486400"/>
                        <a:ext cx="14462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31" name="文字方塊 32"/>
          <p:cNvSpPr txBox="1">
            <a:spLocks noChangeArrowheads="1"/>
          </p:cNvSpPr>
          <p:nvPr/>
        </p:nvSpPr>
        <p:spPr bwMode="auto">
          <a:xfrm>
            <a:off x="1835150" y="65976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 Turban et al. (2011), Decision Support and Business Intelligence Systems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8603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4124AE5-F7E4-2F49-95CD-8A63391365D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104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2754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Estimation Methodologies for Classification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250825" y="1524000"/>
            <a:ext cx="8740775" cy="4800600"/>
          </a:xfrm>
        </p:spPr>
        <p:txBody>
          <a:bodyPr/>
          <a:lstStyle/>
          <a:p>
            <a:pPr eaLnBrk="1" hangingPunct="1"/>
            <a:r>
              <a:rPr lang="en-US" altLang="zh-TW" sz="2800">
                <a:solidFill>
                  <a:srgbClr val="FF3300"/>
                </a:solidFill>
                <a:latin typeface="Calibri" charset="0"/>
                <a:ea typeface="新細明體" charset="-120"/>
              </a:rPr>
              <a:t>Simple split </a:t>
            </a:r>
            <a:r>
              <a:rPr lang="en-US" altLang="zh-TW" sz="2800">
                <a:latin typeface="Calibri" charset="0"/>
                <a:ea typeface="新細明體" charset="-120"/>
              </a:rPr>
              <a:t>(or holdout or test sample estimation) </a:t>
            </a:r>
          </a:p>
          <a:p>
            <a:pPr lvl="1" eaLnBrk="1" hangingPunct="1"/>
            <a:r>
              <a:rPr lang="en-US" altLang="zh-TW" sz="2400">
                <a:latin typeface="Calibri" charset="0"/>
                <a:ea typeface="新細明體" charset="-120"/>
              </a:rPr>
              <a:t>Split the data into 2 mutually exclusive sets </a:t>
            </a:r>
            <a:br>
              <a:rPr lang="en-US" altLang="zh-TW" sz="2400">
                <a:latin typeface="Calibri" charset="0"/>
                <a:ea typeface="新細明體" charset="-120"/>
              </a:rPr>
            </a:br>
            <a:r>
              <a:rPr lang="en-US" altLang="zh-TW" sz="2400">
                <a:latin typeface="Calibri" charset="0"/>
                <a:ea typeface="新細明體" charset="-120"/>
              </a:rPr>
              <a:t>training (~70%) and testing (30%)</a:t>
            </a:r>
          </a:p>
          <a:p>
            <a:pPr lvl="1" eaLnBrk="1" hangingPunct="1"/>
            <a:endParaRPr lang="en-US" altLang="zh-TW">
              <a:latin typeface="Calibri" charset="0"/>
              <a:ea typeface="新細明體" charset="-120"/>
            </a:endParaRPr>
          </a:p>
          <a:p>
            <a:pPr lvl="1" eaLnBrk="1" hangingPunct="1"/>
            <a:endParaRPr lang="en-US" altLang="zh-TW" sz="2400">
              <a:latin typeface="Calibri" charset="0"/>
              <a:ea typeface="新細明體" charset="-120"/>
            </a:endParaRPr>
          </a:p>
          <a:p>
            <a:pPr lvl="1" eaLnBrk="1" hangingPunct="1"/>
            <a:endParaRPr lang="en-US" altLang="zh-TW" sz="2400">
              <a:latin typeface="Calibri" charset="0"/>
              <a:ea typeface="新細明體" charset="-120"/>
            </a:endParaRPr>
          </a:p>
          <a:p>
            <a:pPr lvl="1" eaLnBrk="1" hangingPunct="1"/>
            <a:endParaRPr lang="en-US" altLang="zh-TW" sz="2400">
              <a:latin typeface="Calibri" charset="0"/>
              <a:ea typeface="新細明體" charset="-120"/>
            </a:endParaRPr>
          </a:p>
          <a:p>
            <a:pPr lvl="1" eaLnBrk="1" hangingPunct="1"/>
            <a:endParaRPr lang="en-US" altLang="zh-TW" sz="2400">
              <a:latin typeface="Calibri" charset="0"/>
              <a:ea typeface="新細明體" charset="-120"/>
            </a:endParaRPr>
          </a:p>
          <a:p>
            <a:pPr lvl="1" eaLnBrk="1" hangingPunct="1"/>
            <a:endParaRPr lang="en-US" altLang="zh-TW" sz="2400">
              <a:latin typeface="Calibri" charset="0"/>
              <a:ea typeface="新細明體" charset="-120"/>
            </a:endParaRPr>
          </a:p>
          <a:p>
            <a:pPr lvl="1" eaLnBrk="1" hangingPunct="1"/>
            <a:r>
              <a:rPr lang="en-US" altLang="zh-TW" sz="2400">
                <a:latin typeface="Calibri" charset="0"/>
                <a:ea typeface="新細明體" charset="-120"/>
              </a:rPr>
              <a:t>For ANN, the data is split into three sub-sets </a:t>
            </a:r>
            <a:br>
              <a:rPr lang="en-US" altLang="zh-TW" sz="2400">
                <a:latin typeface="Calibri" charset="0"/>
                <a:ea typeface="新細明體" charset="-120"/>
              </a:rPr>
            </a:br>
            <a:r>
              <a:rPr lang="en-US" altLang="zh-TW" sz="2000">
                <a:latin typeface="Calibri" charset="0"/>
                <a:ea typeface="新細明體" charset="-120"/>
              </a:rPr>
              <a:t>(training [~60%], validation [~20%], testing [~20%])</a:t>
            </a:r>
            <a:endParaRPr lang="en-US" altLang="zh-TW" sz="2400">
              <a:latin typeface="Calibri" charset="0"/>
              <a:ea typeface="新細明體" charset="-120"/>
            </a:endParaRPr>
          </a:p>
        </p:txBody>
      </p:sp>
      <p:pic>
        <p:nvPicPr>
          <p:cNvPr id="870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068638"/>
            <a:ext cx="71278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文字方塊 32"/>
          <p:cNvSpPr txBox="1">
            <a:spLocks noChangeArrowheads="1"/>
          </p:cNvSpPr>
          <p:nvPr/>
        </p:nvSpPr>
        <p:spPr bwMode="auto">
          <a:xfrm>
            <a:off x="1835150" y="65976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 Turban et al. (2011), Decision Support and Business Intelligence Systems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8704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48F5702-E126-E74C-B444-8657060F4743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105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4603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Estimation Methodologies for Classification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611188" y="1700213"/>
            <a:ext cx="8380412" cy="4624387"/>
          </a:xfrm>
        </p:spPr>
        <p:txBody>
          <a:bodyPr/>
          <a:lstStyle/>
          <a:p>
            <a:pPr eaLnBrk="1" hangingPunct="1"/>
            <a:r>
              <a:rPr lang="en-US" altLang="zh-TW" sz="2800" i="1">
                <a:solidFill>
                  <a:srgbClr val="FF3300"/>
                </a:solidFill>
                <a:latin typeface="Calibri" charset="0"/>
                <a:ea typeface="新細明體" charset="-120"/>
              </a:rPr>
              <a:t>k</a:t>
            </a:r>
            <a:r>
              <a:rPr lang="en-US" altLang="zh-TW" sz="2800">
                <a:solidFill>
                  <a:srgbClr val="FF3300"/>
                </a:solidFill>
                <a:latin typeface="Calibri" charset="0"/>
                <a:ea typeface="新細明體" charset="-120"/>
              </a:rPr>
              <a:t>-Fold Cross Validation </a:t>
            </a:r>
            <a:r>
              <a:rPr lang="en-US" altLang="zh-TW" sz="2800">
                <a:latin typeface="Calibri" charset="0"/>
                <a:ea typeface="新細明體" charset="-120"/>
              </a:rPr>
              <a:t>(rotation estimation) </a:t>
            </a:r>
          </a:p>
          <a:p>
            <a:pPr lvl="1" eaLnBrk="1" hangingPunct="1"/>
            <a:r>
              <a:rPr lang="en-US" altLang="zh-TW" sz="2400">
                <a:latin typeface="Calibri" charset="0"/>
                <a:ea typeface="新細明體" charset="-120"/>
              </a:rPr>
              <a:t>Split the data into </a:t>
            </a:r>
            <a:r>
              <a:rPr lang="en-US" altLang="zh-TW" sz="2400" i="1">
                <a:latin typeface="Calibri" charset="0"/>
                <a:ea typeface="新細明體" charset="-120"/>
              </a:rPr>
              <a:t>k</a:t>
            </a:r>
            <a:r>
              <a:rPr lang="en-US" altLang="zh-TW" sz="2400">
                <a:latin typeface="Calibri" charset="0"/>
                <a:ea typeface="新細明體" charset="-120"/>
              </a:rPr>
              <a:t> mutually exclusive subsets</a:t>
            </a:r>
          </a:p>
          <a:p>
            <a:pPr lvl="1" eaLnBrk="1" hangingPunct="1"/>
            <a:r>
              <a:rPr lang="en-US" altLang="zh-TW" sz="2400">
                <a:latin typeface="Calibri" charset="0"/>
                <a:ea typeface="新細明體" charset="-120"/>
              </a:rPr>
              <a:t>Use each subset as testing while using the rest of the subsets as training</a:t>
            </a:r>
          </a:p>
          <a:p>
            <a:pPr lvl="1" eaLnBrk="1" hangingPunct="1"/>
            <a:r>
              <a:rPr lang="en-US" altLang="zh-TW" sz="2400">
                <a:latin typeface="Calibri" charset="0"/>
                <a:ea typeface="新細明體" charset="-120"/>
              </a:rPr>
              <a:t>Repeat the experimentation for </a:t>
            </a:r>
            <a:r>
              <a:rPr lang="en-US" altLang="zh-TW" sz="2400" i="1">
                <a:latin typeface="Calibri" charset="0"/>
                <a:ea typeface="新細明體" charset="-120"/>
              </a:rPr>
              <a:t>k</a:t>
            </a:r>
            <a:r>
              <a:rPr lang="en-US" altLang="zh-TW" sz="2400">
                <a:latin typeface="Calibri" charset="0"/>
                <a:ea typeface="新細明體" charset="-120"/>
              </a:rPr>
              <a:t> times </a:t>
            </a:r>
          </a:p>
          <a:p>
            <a:pPr lvl="1" eaLnBrk="1" hangingPunct="1"/>
            <a:r>
              <a:rPr lang="en-US" altLang="zh-TW" sz="2400">
                <a:latin typeface="Calibri" charset="0"/>
                <a:ea typeface="新細明體" charset="-120"/>
              </a:rPr>
              <a:t>Aggregate the test results for true estimation of prediction accuracy training</a:t>
            </a:r>
          </a:p>
          <a:p>
            <a:pPr eaLnBrk="1" hangingPunct="1"/>
            <a:r>
              <a:rPr lang="en-US" altLang="zh-TW" sz="2800">
                <a:latin typeface="Calibri" charset="0"/>
                <a:ea typeface="新細明體" charset="-120"/>
              </a:rPr>
              <a:t>Other estimation methodologies</a:t>
            </a:r>
          </a:p>
          <a:p>
            <a:pPr lvl="1" eaLnBrk="1" hangingPunct="1"/>
            <a:r>
              <a:rPr lang="en-US" altLang="zh-TW" sz="2400">
                <a:solidFill>
                  <a:srgbClr val="FF3300"/>
                </a:solidFill>
                <a:latin typeface="Calibri" charset="0"/>
                <a:ea typeface="新細明體" charset="-120"/>
              </a:rPr>
              <a:t>Leave-one-out</a:t>
            </a:r>
            <a:r>
              <a:rPr lang="en-US" altLang="zh-TW" sz="2400">
                <a:latin typeface="Calibri" charset="0"/>
                <a:ea typeface="新細明體" charset="-120"/>
              </a:rPr>
              <a:t>, </a:t>
            </a:r>
            <a:r>
              <a:rPr lang="en-US" altLang="zh-TW" sz="2400">
                <a:solidFill>
                  <a:srgbClr val="FF3300"/>
                </a:solidFill>
                <a:latin typeface="Calibri" charset="0"/>
                <a:ea typeface="新細明體" charset="-120"/>
              </a:rPr>
              <a:t>bootstrapping</a:t>
            </a:r>
            <a:r>
              <a:rPr lang="en-US" altLang="zh-TW" sz="2400">
                <a:latin typeface="Calibri" charset="0"/>
                <a:ea typeface="新細明體" charset="-120"/>
              </a:rPr>
              <a:t>, </a:t>
            </a:r>
            <a:r>
              <a:rPr lang="en-US" altLang="zh-TW" sz="2400">
                <a:solidFill>
                  <a:srgbClr val="FF3300"/>
                </a:solidFill>
                <a:latin typeface="Calibri" charset="0"/>
                <a:ea typeface="新細明體" charset="-120"/>
              </a:rPr>
              <a:t>jackknifing</a:t>
            </a:r>
          </a:p>
          <a:p>
            <a:pPr lvl="1" eaLnBrk="1" hangingPunct="1"/>
            <a:r>
              <a:rPr lang="en-US" altLang="zh-TW" sz="2400">
                <a:solidFill>
                  <a:srgbClr val="FF3300"/>
                </a:solidFill>
                <a:latin typeface="Calibri" charset="0"/>
                <a:ea typeface="新細明體" charset="-120"/>
              </a:rPr>
              <a:t>Area under the ROC curve</a:t>
            </a:r>
          </a:p>
        </p:txBody>
      </p:sp>
      <p:sp>
        <p:nvSpPr>
          <p:cNvPr id="88068" name="文字方塊 32"/>
          <p:cNvSpPr txBox="1">
            <a:spLocks noChangeArrowheads="1"/>
          </p:cNvSpPr>
          <p:nvPr/>
        </p:nvSpPr>
        <p:spPr bwMode="auto">
          <a:xfrm>
            <a:off x="1835150" y="65976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 Turban et al. (2011), Decision Support and Business Intelligence Systems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8806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B32BD9-E9D9-5B41-A300-E729E9E5808C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106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5554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Estimation Methodologies for Classification – ROC Curve</a:t>
            </a:r>
          </a:p>
        </p:txBody>
      </p:sp>
      <p:pic>
        <p:nvPicPr>
          <p:cNvPr id="890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4953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文字方塊 32"/>
          <p:cNvSpPr txBox="1">
            <a:spLocks noChangeArrowheads="1"/>
          </p:cNvSpPr>
          <p:nvPr/>
        </p:nvSpPr>
        <p:spPr bwMode="auto">
          <a:xfrm>
            <a:off x="1835150" y="65976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 Turban et al. (2011), Decision Support and Business Intelligence Systems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8909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DA65F5-803A-414A-A6FB-83DC2E569B5E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107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7229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3827463" cy="6323012"/>
          </a:xfrm>
        </p:spPr>
        <p:txBody>
          <a:bodyPr/>
          <a:lstStyle/>
          <a:p>
            <a:r>
              <a:rPr lang="en-US" altLang="zh-TW" sz="6000">
                <a:solidFill>
                  <a:srgbClr val="FF0000"/>
                </a:solidFill>
                <a:latin typeface="Calibri" charset="0"/>
                <a:ea typeface="標楷體" charset="-120"/>
              </a:rPr>
              <a:t>Sensitivity</a:t>
            </a:r>
            <a:br>
              <a:rPr lang="en-US" altLang="zh-TW" sz="600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br>
              <a:rPr lang="en-US" altLang="zh-TW" sz="600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6000">
                <a:solidFill>
                  <a:schemeClr val="accent1"/>
                </a:solidFill>
                <a:latin typeface="Calibri" charset="0"/>
                <a:ea typeface="標楷體" charset="-120"/>
              </a:rPr>
              <a:t>Specificity</a:t>
            </a: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9761327-F48D-CE41-B343-5596996799CD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90116" name="Title 1"/>
          <p:cNvSpPr txBox="1">
            <a:spLocks/>
          </p:cNvSpPr>
          <p:nvPr/>
        </p:nvSpPr>
        <p:spPr bwMode="auto">
          <a:xfrm>
            <a:off x="3995738" y="404813"/>
            <a:ext cx="4968875" cy="61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rgbClr val="FF0000"/>
                </a:solidFill>
                <a:ea typeface="標楷體" charset="-120"/>
              </a:rPr>
              <a:t>=True Positive Rate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zh-TW" sz="7200" b="1">
              <a:solidFill>
                <a:srgbClr val="FF0000"/>
              </a:solidFill>
              <a:ea typeface="標楷體" charset="-12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rgbClr val="4F81BD"/>
                </a:solidFill>
                <a:ea typeface="標楷體" charset="-120"/>
              </a:rPr>
              <a:t>=True Negative Rate</a:t>
            </a:r>
          </a:p>
        </p:txBody>
      </p:sp>
    </p:spTree>
    <p:extLst>
      <p:ext uri="{BB962C8B-B14F-4D97-AF65-F5344CB8AC3E}">
        <p14:creationId xmlns:p14="http://schemas.microsoft.com/office/powerpoint/2010/main" val="82384015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群組 36"/>
          <p:cNvGrpSpPr>
            <a:grpSpLocks/>
          </p:cNvGrpSpPr>
          <p:nvPr/>
        </p:nvGrpSpPr>
        <p:grpSpPr bwMode="auto">
          <a:xfrm>
            <a:off x="0" y="331788"/>
            <a:ext cx="4394200" cy="4033837"/>
            <a:chOff x="0" y="331788"/>
            <a:chExt cx="4394200" cy="4033837"/>
          </a:xfrm>
        </p:grpSpPr>
        <p:sp>
          <p:nvSpPr>
            <p:cNvPr id="39" name="矩形 38"/>
            <p:cNvSpPr/>
            <p:nvPr/>
          </p:nvSpPr>
          <p:spPr bwMode="auto">
            <a:xfrm>
              <a:off x="927100" y="1339850"/>
              <a:ext cx="1295400" cy="1223963"/>
            </a:xfrm>
            <a:prstGeom prst="rect">
              <a:avLst/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800">
                  <a:latin typeface="Calibri" pitchFamily="34" charset="0"/>
                </a:rPr>
                <a:t>True</a:t>
              </a:r>
              <a:br>
                <a:rPr lang="en-US" altLang="zh-TW" sz="1800">
                  <a:latin typeface="Calibri" pitchFamily="34" charset="0"/>
                </a:rPr>
              </a:br>
              <a:r>
                <a:rPr lang="en-US" altLang="zh-TW" sz="1800">
                  <a:latin typeface="Calibri" pitchFamily="34" charset="0"/>
                </a:rPr>
                <a:t>Positive</a:t>
              </a:r>
              <a:br>
                <a:rPr lang="en-US" altLang="zh-TW" sz="1800">
                  <a:latin typeface="Calibri" pitchFamily="34" charset="0"/>
                </a:rPr>
              </a:br>
              <a:r>
                <a:rPr lang="en-US" altLang="zh-TW" sz="1800">
                  <a:latin typeface="Calibri" pitchFamily="34" charset="0"/>
                </a:rPr>
                <a:t>(TP)</a:t>
              </a:r>
              <a:endParaRPr lang="zh-TW" altLang="en-US" sz="1800">
                <a:latin typeface="Calibri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927100" y="2636838"/>
              <a:ext cx="1295400" cy="1223962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800">
                  <a:latin typeface="Calibri" pitchFamily="34" charset="0"/>
                </a:rPr>
                <a:t>False</a:t>
              </a:r>
              <a:br>
                <a:rPr lang="en-US" altLang="zh-TW" sz="1800">
                  <a:latin typeface="Calibri" pitchFamily="34" charset="0"/>
                </a:rPr>
              </a:br>
              <a:r>
                <a:rPr lang="en-US" altLang="zh-TW" sz="1800">
                  <a:latin typeface="Calibri" pitchFamily="34" charset="0"/>
                </a:rPr>
                <a:t>Negative</a:t>
              </a:r>
              <a:br>
                <a:rPr lang="en-US" altLang="zh-TW" sz="1800">
                  <a:latin typeface="Calibri" pitchFamily="34" charset="0"/>
                </a:rPr>
              </a:br>
              <a:r>
                <a:rPr lang="en-US" altLang="zh-TW" sz="1800">
                  <a:latin typeface="Calibri" pitchFamily="34" charset="0"/>
                </a:rPr>
                <a:t>(FN)</a:t>
              </a:r>
              <a:endParaRPr lang="zh-TW" altLang="en-US" sz="1800">
                <a:latin typeface="Calibri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2295525" y="1339850"/>
              <a:ext cx="1295400" cy="1223963"/>
            </a:xfrm>
            <a:prstGeom prst="rect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800">
                  <a:latin typeface="Calibri" pitchFamily="34" charset="0"/>
                </a:rPr>
                <a:t>False</a:t>
              </a:r>
              <a:br>
                <a:rPr lang="en-US" altLang="zh-TW" sz="1800">
                  <a:latin typeface="Calibri" pitchFamily="34" charset="0"/>
                </a:rPr>
              </a:br>
              <a:r>
                <a:rPr lang="en-US" altLang="zh-TW" sz="1800">
                  <a:latin typeface="Calibri" pitchFamily="34" charset="0"/>
                </a:rPr>
                <a:t>Positive</a:t>
              </a:r>
              <a:br>
                <a:rPr lang="en-US" altLang="zh-TW" sz="1800">
                  <a:latin typeface="Calibri" pitchFamily="34" charset="0"/>
                </a:rPr>
              </a:br>
              <a:r>
                <a:rPr lang="en-US" altLang="zh-TW" sz="1800">
                  <a:latin typeface="Calibri" pitchFamily="34" charset="0"/>
                </a:rPr>
                <a:t>(FP)</a:t>
              </a:r>
              <a:endParaRPr lang="zh-TW" altLang="en-US" sz="1800">
                <a:latin typeface="Calibri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 bwMode="auto">
            <a:xfrm>
              <a:off x="2295525" y="2636838"/>
              <a:ext cx="1295400" cy="122396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800">
                  <a:latin typeface="Calibri" pitchFamily="34" charset="0"/>
                </a:rPr>
                <a:t>True</a:t>
              </a:r>
              <a:br>
                <a:rPr lang="en-US" altLang="zh-TW" sz="1800">
                  <a:latin typeface="Calibri" pitchFamily="34" charset="0"/>
                </a:rPr>
              </a:br>
              <a:r>
                <a:rPr lang="en-US" altLang="zh-TW" sz="1800">
                  <a:latin typeface="Calibri" pitchFamily="34" charset="0"/>
                </a:rPr>
                <a:t>Negative</a:t>
              </a:r>
              <a:br>
                <a:rPr lang="en-US" altLang="zh-TW" sz="1800">
                  <a:latin typeface="Calibri" pitchFamily="34" charset="0"/>
                </a:rPr>
              </a:br>
              <a:r>
                <a:rPr lang="en-US" altLang="zh-TW" sz="1800">
                  <a:latin typeface="Calibri" pitchFamily="34" charset="0"/>
                </a:rPr>
                <a:t>(TN)</a:t>
              </a:r>
              <a:endParaRPr lang="zh-TW" altLang="en-US" sz="1800">
                <a:latin typeface="Calibri" pitchFamily="34" charset="0"/>
              </a:endParaRPr>
            </a:p>
          </p:txBody>
        </p:sp>
        <p:sp>
          <p:nvSpPr>
            <p:cNvPr id="91155" name="文字方塊 18"/>
            <p:cNvSpPr txBox="1">
              <a:spLocks noChangeArrowheads="1"/>
            </p:cNvSpPr>
            <p:nvPr/>
          </p:nvSpPr>
          <p:spPr bwMode="auto">
            <a:xfrm>
              <a:off x="926808" y="331788"/>
              <a:ext cx="2664066" cy="646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latin typeface="Arial" charset="0"/>
                </a:rPr>
                <a:t>True Class </a:t>
              </a:r>
              <a:br>
                <a:rPr lang="en-US" altLang="zh-TW" sz="1800" b="1">
                  <a:latin typeface="Arial" charset="0"/>
                </a:rPr>
              </a:br>
              <a:r>
                <a:rPr lang="en-US" altLang="zh-TW" sz="1800" b="1">
                  <a:solidFill>
                    <a:srgbClr val="FF0000"/>
                  </a:solidFill>
                  <a:latin typeface="Arial" charset="0"/>
                </a:rPr>
                <a:t>(actual value)</a:t>
              </a:r>
              <a:endParaRPr lang="zh-TW" altLang="en-US" sz="1800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91156" name="文字方塊 19"/>
            <p:cNvSpPr txBox="1">
              <a:spLocks noChangeArrowheads="1"/>
            </p:cNvSpPr>
            <p:nvPr/>
          </p:nvSpPr>
          <p:spPr bwMode="auto">
            <a:xfrm rot="-5400000">
              <a:off x="-945801" y="2241053"/>
              <a:ext cx="2592469" cy="64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0033CC"/>
                  </a:solidFill>
                  <a:latin typeface="Arial" charset="0"/>
                </a:rPr>
                <a:t>Predictive Class </a:t>
              </a:r>
              <a:br>
                <a:rPr lang="en-US" altLang="zh-TW" sz="1800">
                  <a:latin typeface="Arial" charset="0"/>
                </a:rPr>
              </a:br>
              <a:r>
                <a:rPr lang="en-US" altLang="zh-TW" sz="1800" b="1">
                  <a:solidFill>
                    <a:srgbClr val="FF0000"/>
                  </a:solidFill>
                  <a:latin typeface="Arial" charset="0"/>
                </a:rPr>
                <a:t>(prediction outcome)</a:t>
              </a:r>
              <a:endParaRPr lang="zh-TW" altLang="en-US" sz="1800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91157" name="文字方塊 20"/>
            <p:cNvSpPr txBox="1">
              <a:spLocks noChangeArrowheads="1"/>
            </p:cNvSpPr>
            <p:nvPr/>
          </p:nvSpPr>
          <p:spPr bwMode="auto">
            <a:xfrm rot="-5400000">
              <a:off x="139339" y="1767430"/>
              <a:ext cx="1224220" cy="36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</a:rPr>
                <a:t>Positive</a:t>
              </a:r>
              <a:endParaRPr lang="zh-TW" altLang="en-US" sz="1800">
                <a:latin typeface="Arial" charset="0"/>
              </a:endParaRPr>
            </a:p>
          </p:txBody>
        </p:sp>
        <p:sp>
          <p:nvSpPr>
            <p:cNvPr id="91158" name="文字方塊 21"/>
            <p:cNvSpPr txBox="1">
              <a:spLocks noChangeArrowheads="1"/>
            </p:cNvSpPr>
            <p:nvPr/>
          </p:nvSpPr>
          <p:spPr bwMode="auto">
            <a:xfrm rot="-5400000">
              <a:off x="139339" y="2991650"/>
              <a:ext cx="1224220" cy="36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</a:rPr>
                <a:t>Negative</a:t>
              </a:r>
              <a:endParaRPr lang="zh-TW" altLang="en-US" sz="1800">
                <a:latin typeface="Arial" charset="0"/>
              </a:endParaRPr>
            </a:p>
          </p:txBody>
        </p:sp>
        <p:sp>
          <p:nvSpPr>
            <p:cNvPr id="91159" name="文字方塊 22"/>
            <p:cNvSpPr txBox="1">
              <a:spLocks noChangeArrowheads="1"/>
            </p:cNvSpPr>
            <p:nvPr/>
          </p:nvSpPr>
          <p:spPr bwMode="auto">
            <a:xfrm>
              <a:off x="926808" y="979905"/>
              <a:ext cx="1296032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</a:rPr>
                <a:t>Positive</a:t>
              </a:r>
              <a:endParaRPr lang="zh-TW" altLang="en-US" sz="1800">
                <a:latin typeface="Arial" charset="0"/>
              </a:endParaRPr>
            </a:p>
          </p:txBody>
        </p:sp>
        <p:sp>
          <p:nvSpPr>
            <p:cNvPr id="91160" name="文字方塊 24"/>
            <p:cNvSpPr txBox="1">
              <a:spLocks noChangeArrowheads="1"/>
            </p:cNvSpPr>
            <p:nvPr/>
          </p:nvSpPr>
          <p:spPr bwMode="auto">
            <a:xfrm>
              <a:off x="2294842" y="979905"/>
              <a:ext cx="1296032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</a:rPr>
                <a:t>Negative</a:t>
              </a:r>
              <a:endParaRPr lang="zh-TW" altLang="en-US" sz="1800">
                <a:latin typeface="Arial" charset="0"/>
              </a:endParaRPr>
            </a:p>
          </p:txBody>
        </p:sp>
        <p:cxnSp>
          <p:nvCxnSpPr>
            <p:cNvPr id="50" name="直線接點 49"/>
            <p:cNvCxnSpPr/>
            <p:nvPr/>
          </p:nvCxnSpPr>
          <p:spPr bwMode="auto">
            <a:xfrm>
              <a:off x="927100" y="979488"/>
              <a:ext cx="27352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 bwMode="auto">
            <a:xfrm>
              <a:off x="927100" y="331788"/>
              <a:ext cx="27352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 bwMode="auto">
            <a:xfrm>
              <a:off x="638175" y="2590800"/>
              <a:ext cx="30241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 bwMode="auto">
            <a:xfrm rot="5400000">
              <a:off x="-1198562" y="2600325"/>
              <a:ext cx="25209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 bwMode="auto">
            <a:xfrm rot="5400000">
              <a:off x="-622300" y="2600325"/>
              <a:ext cx="25209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 bwMode="auto">
            <a:xfrm rot="5400000">
              <a:off x="813594" y="2420144"/>
              <a:ext cx="288131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167" name="文字方塊 47"/>
            <p:cNvSpPr txBox="1">
              <a:spLocks noChangeArrowheads="1"/>
            </p:cNvSpPr>
            <p:nvPr/>
          </p:nvSpPr>
          <p:spPr bwMode="auto">
            <a:xfrm>
              <a:off x="0" y="3996267"/>
              <a:ext cx="927968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latin typeface="Arial" charset="0"/>
                </a:rPr>
                <a:t>total</a:t>
              </a:r>
              <a:endParaRPr lang="zh-TW" altLang="en-US" sz="1800" b="1">
                <a:latin typeface="Arial" charset="0"/>
              </a:endParaRPr>
            </a:p>
          </p:txBody>
        </p:sp>
        <p:sp>
          <p:nvSpPr>
            <p:cNvPr id="91168" name="文字方塊 48"/>
            <p:cNvSpPr txBox="1">
              <a:spLocks noChangeArrowheads="1"/>
            </p:cNvSpPr>
            <p:nvPr/>
          </p:nvSpPr>
          <p:spPr bwMode="auto">
            <a:xfrm>
              <a:off x="940454" y="3996268"/>
              <a:ext cx="1296032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</a:rPr>
                <a:t>P</a:t>
              </a:r>
              <a:endParaRPr lang="zh-TW" altLang="en-US" sz="1800">
                <a:latin typeface="Arial" charset="0"/>
              </a:endParaRPr>
            </a:p>
          </p:txBody>
        </p:sp>
        <p:sp>
          <p:nvSpPr>
            <p:cNvPr id="91169" name="文字方塊 50"/>
            <p:cNvSpPr txBox="1">
              <a:spLocks noChangeArrowheads="1"/>
            </p:cNvSpPr>
            <p:nvPr/>
          </p:nvSpPr>
          <p:spPr bwMode="auto">
            <a:xfrm>
              <a:off x="3629991" y="884363"/>
              <a:ext cx="764209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latin typeface="Arial" charset="0"/>
                </a:rPr>
                <a:t>total</a:t>
              </a:r>
              <a:endParaRPr lang="zh-TW" altLang="en-US" sz="1800" b="1">
                <a:latin typeface="Arial" charset="0"/>
              </a:endParaRPr>
            </a:p>
          </p:txBody>
        </p:sp>
        <p:sp>
          <p:nvSpPr>
            <p:cNvPr id="91170" name="文字方塊 51"/>
            <p:cNvSpPr txBox="1">
              <a:spLocks noChangeArrowheads="1"/>
            </p:cNvSpPr>
            <p:nvPr/>
          </p:nvSpPr>
          <p:spPr bwMode="auto">
            <a:xfrm>
              <a:off x="2305112" y="3996268"/>
              <a:ext cx="1296032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</a:rPr>
                <a:t>N</a:t>
              </a:r>
              <a:endParaRPr lang="zh-TW" altLang="en-US" sz="1800">
                <a:latin typeface="Arial" charset="0"/>
              </a:endParaRPr>
            </a:p>
          </p:txBody>
        </p:sp>
        <p:sp>
          <p:nvSpPr>
            <p:cNvPr id="91171" name="文字方塊 52"/>
            <p:cNvSpPr txBox="1">
              <a:spLocks noChangeArrowheads="1"/>
            </p:cNvSpPr>
            <p:nvPr/>
          </p:nvSpPr>
          <p:spPr bwMode="auto">
            <a:xfrm>
              <a:off x="3642478" y="3027209"/>
              <a:ext cx="410559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0033CC"/>
                  </a:solidFill>
                  <a:latin typeface="Arial" charset="0"/>
                </a:rPr>
                <a:t>N’</a:t>
              </a:r>
              <a:endParaRPr lang="zh-TW" altLang="en-US" sz="1800">
                <a:solidFill>
                  <a:srgbClr val="0033CC"/>
                </a:solidFill>
                <a:latin typeface="Arial" charset="0"/>
              </a:endParaRPr>
            </a:p>
          </p:txBody>
        </p:sp>
        <p:sp>
          <p:nvSpPr>
            <p:cNvPr id="91172" name="文字方塊 53"/>
            <p:cNvSpPr txBox="1">
              <a:spLocks noChangeArrowheads="1"/>
            </p:cNvSpPr>
            <p:nvPr/>
          </p:nvSpPr>
          <p:spPr bwMode="auto">
            <a:xfrm>
              <a:off x="3642478" y="1880719"/>
              <a:ext cx="437851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0033CC"/>
                  </a:solidFill>
                  <a:latin typeface="Arial" charset="0"/>
                </a:rPr>
                <a:t>P’</a:t>
              </a:r>
              <a:endParaRPr lang="zh-TW" altLang="en-US" sz="1800">
                <a:solidFill>
                  <a:srgbClr val="0033CC"/>
                </a:solidFill>
                <a:latin typeface="Arial" charset="0"/>
              </a:endParaRPr>
            </a:p>
          </p:txBody>
        </p:sp>
      </p:grpSp>
      <p:sp>
        <p:nvSpPr>
          <p:cNvPr id="911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FDF1987-01EA-1346-BBCF-F5314ED18BB4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91140" name="Object 2"/>
          <p:cNvGraphicFramePr>
            <a:graphicFrameLocks noChangeAspect="1"/>
          </p:cNvGraphicFramePr>
          <p:nvPr/>
        </p:nvGraphicFramePr>
        <p:xfrm>
          <a:off x="4943475" y="1089025"/>
          <a:ext cx="3217863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方程式" r:id="rId3" imgW="1866090" imgH="393529" progId="Equation.3">
                  <p:embed/>
                </p:oleObj>
              </mc:Choice>
              <mc:Fallback>
                <p:oleObj name="方程式" r:id="rId3" imgW="1866090" imgH="393529" progId="Equation.3">
                  <p:embed/>
                  <p:pic>
                    <p:nvPicPr>
                      <p:cNvPr id="9114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1089025"/>
                        <a:ext cx="3217863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3"/>
          <p:cNvGraphicFramePr>
            <a:graphicFrameLocks noChangeAspect="1"/>
          </p:cNvGraphicFramePr>
          <p:nvPr/>
        </p:nvGraphicFramePr>
        <p:xfrm>
          <a:off x="4951413" y="1911350"/>
          <a:ext cx="3086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Equation" r:id="rId5" imgW="1625600" imgH="355600" progId="Equation.3">
                  <p:embed/>
                </p:oleObj>
              </mc:Choice>
              <mc:Fallback>
                <p:oleObj name="Equation" r:id="rId5" imgW="1625600" imgH="355600" progId="Equation.3">
                  <p:embed/>
                  <p:pic>
                    <p:nvPicPr>
                      <p:cNvPr id="9114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13" y="1911350"/>
                        <a:ext cx="3086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2" name="Object 4"/>
          <p:cNvGraphicFramePr>
            <a:graphicFrameLocks noChangeAspect="1"/>
          </p:cNvGraphicFramePr>
          <p:nvPr/>
        </p:nvGraphicFramePr>
        <p:xfrm>
          <a:off x="4870450" y="227013"/>
          <a:ext cx="31940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方程式" r:id="rId7" imgW="1688367" imgH="355446" progId="Equation.3">
                  <p:embed/>
                </p:oleObj>
              </mc:Choice>
              <mc:Fallback>
                <p:oleObj name="方程式" r:id="rId7" imgW="1688367" imgH="355446" progId="Equation.3">
                  <p:embed/>
                  <p:pic>
                    <p:nvPicPr>
                      <p:cNvPr id="9114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450" y="227013"/>
                        <a:ext cx="31940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3" name="Object 5"/>
          <p:cNvGraphicFramePr>
            <a:graphicFrameLocks noChangeAspect="1"/>
          </p:cNvGraphicFramePr>
          <p:nvPr/>
        </p:nvGraphicFramePr>
        <p:xfrm>
          <a:off x="4941888" y="2814638"/>
          <a:ext cx="17827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Equation" r:id="rId9" imgW="1117600" imgH="330200" progId="Equation.3">
                  <p:embed/>
                </p:oleObj>
              </mc:Choice>
              <mc:Fallback>
                <p:oleObj name="Equation" r:id="rId9" imgW="1117600" imgH="330200" progId="Equation.3">
                  <p:embed/>
                  <p:pic>
                    <p:nvPicPr>
                      <p:cNvPr id="9114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888" y="2814638"/>
                        <a:ext cx="17827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4" name="Object 6"/>
          <p:cNvGraphicFramePr>
            <a:graphicFrameLocks noChangeAspect="1"/>
          </p:cNvGraphicFramePr>
          <p:nvPr/>
        </p:nvGraphicFramePr>
        <p:xfrm>
          <a:off x="7073900" y="2787650"/>
          <a:ext cx="14462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Equation" r:id="rId11" imgW="977900" imgH="355600" progId="Equation.3">
                  <p:embed/>
                </p:oleObj>
              </mc:Choice>
              <mc:Fallback>
                <p:oleObj name="Equation" r:id="rId11" imgW="977900" imgH="355600" progId="Equation.3">
                  <p:embed/>
                  <p:pic>
                    <p:nvPicPr>
                      <p:cNvPr id="9114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2787650"/>
                        <a:ext cx="14462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5" name="Object 2"/>
          <p:cNvGraphicFramePr>
            <a:graphicFrameLocks noChangeAspect="1"/>
          </p:cNvGraphicFramePr>
          <p:nvPr/>
        </p:nvGraphicFramePr>
        <p:xfrm>
          <a:off x="368300" y="4446588"/>
          <a:ext cx="371316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方程式" r:id="rId13" imgW="2641600" imgH="393700" progId="Equation.3">
                  <p:embed/>
                </p:oleObj>
              </mc:Choice>
              <mc:Fallback>
                <p:oleObj name="方程式" r:id="rId13" imgW="2641600" imgH="393700" progId="Equation.3">
                  <p:embed/>
                  <p:pic>
                    <p:nvPicPr>
                      <p:cNvPr id="9114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4446588"/>
                        <a:ext cx="3713163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46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3544888"/>
            <a:ext cx="3417887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1147" name="Object 2"/>
          <p:cNvGraphicFramePr>
            <a:graphicFrameLocks noChangeAspect="1"/>
          </p:cNvGraphicFramePr>
          <p:nvPr/>
        </p:nvGraphicFramePr>
        <p:xfrm>
          <a:off x="306388" y="5675313"/>
          <a:ext cx="286067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方程式" r:id="rId16" imgW="1955800" imgH="393700" progId="Equation.3">
                  <p:embed/>
                </p:oleObj>
              </mc:Choice>
              <mc:Fallback>
                <p:oleObj name="方程式" r:id="rId16" imgW="1955800" imgH="393700" progId="Equation.3">
                  <p:embed/>
                  <p:pic>
                    <p:nvPicPr>
                      <p:cNvPr id="9114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5675313"/>
                        <a:ext cx="286067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8" name="Object 3"/>
          <p:cNvGraphicFramePr>
            <a:graphicFrameLocks noChangeAspect="1"/>
          </p:cNvGraphicFramePr>
          <p:nvPr/>
        </p:nvGraphicFramePr>
        <p:xfrm>
          <a:off x="287338" y="5076825"/>
          <a:ext cx="38750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方程式" r:id="rId18" imgW="2705100" imgH="393700" progId="Equation.3">
                  <p:embed/>
                </p:oleObj>
              </mc:Choice>
              <mc:Fallback>
                <p:oleObj name="方程式" r:id="rId18" imgW="2705100" imgH="393700" progId="Equation.3">
                  <p:embed/>
                  <p:pic>
                    <p:nvPicPr>
                      <p:cNvPr id="911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5076825"/>
                        <a:ext cx="387508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9" name="Object 2"/>
          <p:cNvGraphicFramePr>
            <a:graphicFrameLocks noChangeAspect="1"/>
          </p:cNvGraphicFramePr>
          <p:nvPr/>
        </p:nvGraphicFramePr>
        <p:xfrm>
          <a:off x="296863" y="6203950"/>
          <a:ext cx="41656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Equation" r:id="rId20" imgW="2857500" imgH="393700" progId="Equation.3">
                  <p:embed/>
                </p:oleObj>
              </mc:Choice>
              <mc:Fallback>
                <p:oleObj name="Equation" r:id="rId20" imgW="2857500" imgH="393700" progId="Equation.3">
                  <p:embed/>
                  <p:pic>
                    <p:nvPicPr>
                      <p:cNvPr id="9114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6203950"/>
                        <a:ext cx="41656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50" name="文字方塊 32"/>
          <p:cNvSpPr txBox="1">
            <a:spLocks noChangeArrowheads="1"/>
          </p:cNvSpPr>
          <p:nvPr/>
        </p:nvSpPr>
        <p:spPr bwMode="auto">
          <a:xfrm>
            <a:off x="4305300" y="6635750"/>
            <a:ext cx="4511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000">
                <a:solidFill>
                  <a:srgbClr val="A6A6A6"/>
                </a:solidFill>
              </a:rPr>
              <a:t>Source:  </a:t>
            </a:r>
            <a:r>
              <a:rPr lang="en-US" altLang="zh-TW" sz="1000">
                <a:latin typeface="Arial" charset="0"/>
                <a:hlinkClick r:id="rId22"/>
              </a:rPr>
              <a:t>http://en.wikipedia.org/wiki/Receiver_operating_characteristic</a:t>
            </a:r>
            <a:endParaRPr kumimoji="0" lang="zh-TW" altLang="en-US" sz="10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34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05800" cy="5029200"/>
          </a:xfrm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altLang="zh-TW" sz="2400">
                <a:solidFill>
                  <a:schemeClr val="hlink"/>
                </a:solidFill>
                <a:latin typeface="Calibri" charset="0"/>
                <a:ea typeface="新細明體" charset="-120"/>
              </a:rPr>
              <a:t>Classification</a:t>
            </a:r>
            <a:r>
              <a:rPr lang="en-US" altLang="zh-TW" sz="2000">
                <a:latin typeface="Calibri" charset="0"/>
                <a:ea typeface="新細明體" charset="-120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predicts </a:t>
            </a:r>
            <a:r>
              <a:rPr lang="en-US" altLang="zh-TW" sz="2400">
                <a:solidFill>
                  <a:schemeClr val="accent1"/>
                </a:solidFill>
                <a:latin typeface="Calibri" charset="0"/>
                <a:ea typeface="新細明體" charset="-120"/>
              </a:rPr>
              <a:t>categorical class </a:t>
            </a:r>
            <a:r>
              <a:rPr lang="en-US" altLang="zh-TW" sz="2400">
                <a:latin typeface="Calibri" charset="0"/>
                <a:ea typeface="新細明體" charset="-120"/>
              </a:rPr>
              <a:t>labels (discrete or nominal)</a:t>
            </a:r>
          </a:p>
          <a:p>
            <a:pPr lvl="1">
              <a:lnSpc>
                <a:spcPct val="9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classifies data (constructs a model) based on the training set and the values (</a:t>
            </a:r>
            <a:r>
              <a:rPr lang="en-US" altLang="zh-TW" sz="2400">
                <a:solidFill>
                  <a:schemeClr val="hlink"/>
                </a:solidFill>
                <a:latin typeface="Calibri" charset="0"/>
                <a:ea typeface="新細明體" charset="-120"/>
              </a:rPr>
              <a:t>class labels</a:t>
            </a:r>
            <a:r>
              <a:rPr lang="en-US" altLang="zh-TW" sz="2400">
                <a:latin typeface="Calibri" charset="0"/>
                <a:ea typeface="新細明體" charset="-120"/>
              </a:rPr>
              <a:t>) in a classifying attribute and uses it in classifying new data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solidFill>
                  <a:schemeClr val="hlink"/>
                </a:solidFill>
                <a:latin typeface="Calibri" charset="0"/>
                <a:ea typeface="新細明體" charset="-120"/>
              </a:rPr>
              <a:t>Prediction  </a:t>
            </a:r>
          </a:p>
          <a:p>
            <a:pPr lvl="1">
              <a:lnSpc>
                <a:spcPct val="9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models </a:t>
            </a:r>
            <a:r>
              <a:rPr lang="en-US" altLang="zh-TW" sz="2400">
                <a:solidFill>
                  <a:srgbClr val="FF0000"/>
                </a:solidFill>
                <a:latin typeface="Calibri" charset="0"/>
                <a:ea typeface="新細明體" charset="-120"/>
              </a:rPr>
              <a:t>continuous-valued </a:t>
            </a:r>
            <a:r>
              <a:rPr lang="en-US" altLang="zh-TW" sz="2400">
                <a:latin typeface="Calibri" charset="0"/>
                <a:ea typeface="新細明體" charset="-120"/>
              </a:rPr>
              <a:t>functions</a:t>
            </a:r>
          </a:p>
          <a:p>
            <a:pPr lvl="2">
              <a:lnSpc>
                <a:spcPct val="90000"/>
              </a:lnSpc>
            </a:pPr>
            <a:r>
              <a:rPr lang="en-US" altLang="zh-TW" sz="2000">
                <a:latin typeface="Calibri" charset="0"/>
                <a:ea typeface="新細明體" charset="-120"/>
              </a:rPr>
              <a:t> i.e., predicts unknown or missing values 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Typical applications</a:t>
            </a:r>
          </a:p>
          <a:p>
            <a:pPr lvl="1">
              <a:lnSpc>
                <a:spcPct val="90000"/>
              </a:lnSpc>
              <a:buClr>
                <a:srgbClr val="0000CC"/>
              </a:buClr>
            </a:pPr>
            <a:r>
              <a:rPr lang="en-US" altLang="zh-TW" sz="2400">
                <a:latin typeface="Calibri" charset="0"/>
                <a:ea typeface="新細明體" charset="-120"/>
              </a:rPr>
              <a:t>Credit approval</a:t>
            </a:r>
          </a:p>
          <a:p>
            <a:pPr lvl="1">
              <a:lnSpc>
                <a:spcPct val="90000"/>
              </a:lnSpc>
              <a:buClr>
                <a:srgbClr val="0000CC"/>
              </a:buClr>
            </a:pPr>
            <a:r>
              <a:rPr lang="en-US" altLang="zh-TW" sz="2400">
                <a:latin typeface="Calibri" charset="0"/>
                <a:ea typeface="新細明體" charset="-120"/>
              </a:rPr>
              <a:t>Target marketing</a:t>
            </a:r>
          </a:p>
          <a:p>
            <a:pPr lvl="1">
              <a:lnSpc>
                <a:spcPct val="90000"/>
              </a:lnSpc>
              <a:buClr>
                <a:srgbClr val="0000CC"/>
              </a:buClr>
            </a:pPr>
            <a:r>
              <a:rPr lang="en-US" altLang="zh-TW" sz="2400">
                <a:latin typeface="Calibri" charset="0"/>
                <a:ea typeface="新細明體" charset="-120"/>
              </a:rPr>
              <a:t>Medical diagnosis</a:t>
            </a:r>
          </a:p>
          <a:p>
            <a:pPr lvl="1">
              <a:lnSpc>
                <a:spcPct val="90000"/>
              </a:lnSpc>
              <a:buClr>
                <a:srgbClr val="0000CC"/>
              </a:buClr>
            </a:pPr>
            <a:r>
              <a:rPr lang="en-US" altLang="zh-TW" sz="2400">
                <a:latin typeface="Calibri" charset="0"/>
                <a:ea typeface="新細明體" charset="-120"/>
              </a:rPr>
              <a:t>Fraud detection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819150"/>
          </a:xfrm>
        </p:spPr>
        <p:txBody>
          <a:bodyPr lIns="92075" tIns="46038" rIns="92075" bIns="46038"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新細明體" charset="-120"/>
              </a:rPr>
              <a:t>Classification vs. Prediction</a:t>
            </a: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973342-7542-6D44-8975-E071662771DB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4341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01134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群組 33"/>
          <p:cNvGrpSpPr>
            <a:grpSpLocks/>
          </p:cNvGrpSpPr>
          <p:nvPr/>
        </p:nvGrpSpPr>
        <p:grpSpPr bwMode="auto">
          <a:xfrm>
            <a:off x="0" y="331788"/>
            <a:ext cx="4394200" cy="4033837"/>
            <a:chOff x="0" y="331788"/>
            <a:chExt cx="4394200" cy="4033837"/>
          </a:xfrm>
        </p:grpSpPr>
        <p:sp>
          <p:nvSpPr>
            <p:cNvPr id="35" name="矩形 34"/>
            <p:cNvSpPr/>
            <p:nvPr/>
          </p:nvSpPr>
          <p:spPr bwMode="auto">
            <a:xfrm>
              <a:off x="927100" y="1339850"/>
              <a:ext cx="1295400" cy="1223963"/>
            </a:xfrm>
            <a:prstGeom prst="rect">
              <a:avLst/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800">
                  <a:latin typeface="Calibri" pitchFamily="34" charset="0"/>
                </a:rPr>
                <a:t>True</a:t>
              </a:r>
              <a:br>
                <a:rPr lang="en-US" altLang="zh-TW" sz="1800">
                  <a:latin typeface="Calibri" pitchFamily="34" charset="0"/>
                </a:rPr>
              </a:br>
              <a:r>
                <a:rPr lang="en-US" altLang="zh-TW" sz="1800">
                  <a:latin typeface="Calibri" pitchFamily="34" charset="0"/>
                </a:rPr>
                <a:t>Positive</a:t>
              </a:r>
              <a:br>
                <a:rPr lang="en-US" altLang="zh-TW" sz="1800">
                  <a:latin typeface="Calibri" pitchFamily="34" charset="0"/>
                </a:rPr>
              </a:br>
              <a:r>
                <a:rPr lang="en-US" altLang="zh-TW" sz="1800">
                  <a:latin typeface="Calibri" pitchFamily="34" charset="0"/>
                </a:rPr>
                <a:t>(TP)</a:t>
              </a:r>
              <a:endParaRPr lang="zh-TW" altLang="en-US" sz="1800">
                <a:latin typeface="Calibri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 bwMode="auto">
            <a:xfrm>
              <a:off x="927100" y="2636838"/>
              <a:ext cx="1295400" cy="1223962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800">
                  <a:latin typeface="Calibri" pitchFamily="34" charset="0"/>
                </a:rPr>
                <a:t>False</a:t>
              </a:r>
              <a:br>
                <a:rPr lang="en-US" altLang="zh-TW" sz="1800">
                  <a:latin typeface="Calibri" pitchFamily="34" charset="0"/>
                </a:rPr>
              </a:br>
              <a:r>
                <a:rPr lang="en-US" altLang="zh-TW" sz="1800">
                  <a:latin typeface="Calibri" pitchFamily="34" charset="0"/>
                </a:rPr>
                <a:t>Negative</a:t>
              </a:r>
              <a:br>
                <a:rPr lang="en-US" altLang="zh-TW" sz="1800">
                  <a:latin typeface="Calibri" pitchFamily="34" charset="0"/>
                </a:rPr>
              </a:br>
              <a:r>
                <a:rPr lang="en-US" altLang="zh-TW" sz="1800">
                  <a:latin typeface="Calibri" pitchFamily="34" charset="0"/>
                </a:rPr>
                <a:t>(FN)</a:t>
              </a:r>
              <a:endParaRPr lang="zh-TW" altLang="en-US" sz="1800">
                <a:latin typeface="Calibri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2295525" y="1339850"/>
              <a:ext cx="1295400" cy="1223963"/>
            </a:xfrm>
            <a:prstGeom prst="rect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800">
                  <a:latin typeface="Calibri" pitchFamily="34" charset="0"/>
                </a:rPr>
                <a:t>False</a:t>
              </a:r>
              <a:br>
                <a:rPr lang="en-US" altLang="zh-TW" sz="1800">
                  <a:latin typeface="Calibri" pitchFamily="34" charset="0"/>
                </a:rPr>
              </a:br>
              <a:r>
                <a:rPr lang="en-US" altLang="zh-TW" sz="1800">
                  <a:latin typeface="Calibri" pitchFamily="34" charset="0"/>
                </a:rPr>
                <a:t>Positive</a:t>
              </a:r>
              <a:br>
                <a:rPr lang="en-US" altLang="zh-TW" sz="1800">
                  <a:latin typeface="Calibri" pitchFamily="34" charset="0"/>
                </a:rPr>
              </a:br>
              <a:r>
                <a:rPr lang="en-US" altLang="zh-TW" sz="1800">
                  <a:latin typeface="Calibri" pitchFamily="34" charset="0"/>
                </a:rPr>
                <a:t>(FP)</a:t>
              </a:r>
              <a:endParaRPr lang="zh-TW" altLang="en-US" sz="1800">
                <a:latin typeface="Calibri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2295525" y="2636838"/>
              <a:ext cx="1295400" cy="122396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800">
                  <a:latin typeface="Calibri" pitchFamily="34" charset="0"/>
                </a:rPr>
                <a:t>True</a:t>
              </a:r>
              <a:br>
                <a:rPr lang="en-US" altLang="zh-TW" sz="1800">
                  <a:latin typeface="Calibri" pitchFamily="34" charset="0"/>
                </a:rPr>
              </a:br>
              <a:r>
                <a:rPr lang="en-US" altLang="zh-TW" sz="1800">
                  <a:latin typeface="Calibri" pitchFamily="34" charset="0"/>
                </a:rPr>
                <a:t>Negative</a:t>
              </a:r>
              <a:br>
                <a:rPr lang="en-US" altLang="zh-TW" sz="1800">
                  <a:latin typeface="Calibri" pitchFamily="34" charset="0"/>
                </a:rPr>
              </a:br>
              <a:r>
                <a:rPr lang="en-US" altLang="zh-TW" sz="1800">
                  <a:latin typeface="Calibri" pitchFamily="34" charset="0"/>
                </a:rPr>
                <a:t>(TN)</a:t>
              </a:r>
              <a:endParaRPr lang="zh-TW" altLang="en-US" sz="1800">
                <a:latin typeface="Calibri" pitchFamily="34" charset="0"/>
              </a:endParaRPr>
            </a:p>
          </p:txBody>
        </p:sp>
        <p:sp>
          <p:nvSpPr>
            <p:cNvPr id="92176" name="文字方塊 18"/>
            <p:cNvSpPr txBox="1">
              <a:spLocks noChangeArrowheads="1"/>
            </p:cNvSpPr>
            <p:nvPr/>
          </p:nvSpPr>
          <p:spPr bwMode="auto">
            <a:xfrm>
              <a:off x="926808" y="331788"/>
              <a:ext cx="2664066" cy="646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latin typeface="Arial" charset="0"/>
                </a:rPr>
                <a:t>True Class </a:t>
              </a:r>
              <a:br>
                <a:rPr lang="en-US" altLang="zh-TW" sz="1800" b="1">
                  <a:latin typeface="Arial" charset="0"/>
                </a:rPr>
              </a:br>
              <a:r>
                <a:rPr lang="en-US" altLang="zh-TW" sz="1800" b="1">
                  <a:solidFill>
                    <a:srgbClr val="FF0000"/>
                  </a:solidFill>
                  <a:latin typeface="Arial" charset="0"/>
                </a:rPr>
                <a:t>(actual value)</a:t>
              </a:r>
              <a:endParaRPr lang="zh-TW" altLang="en-US" sz="1800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92177" name="文字方塊 19"/>
            <p:cNvSpPr txBox="1">
              <a:spLocks noChangeArrowheads="1"/>
            </p:cNvSpPr>
            <p:nvPr/>
          </p:nvSpPr>
          <p:spPr bwMode="auto">
            <a:xfrm rot="-5400000">
              <a:off x="-945801" y="2241053"/>
              <a:ext cx="2592469" cy="64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0033CC"/>
                  </a:solidFill>
                  <a:latin typeface="Arial" charset="0"/>
                </a:rPr>
                <a:t>Predictive Class </a:t>
              </a:r>
              <a:br>
                <a:rPr lang="en-US" altLang="zh-TW" sz="1800">
                  <a:latin typeface="Arial" charset="0"/>
                </a:rPr>
              </a:br>
              <a:r>
                <a:rPr lang="en-US" altLang="zh-TW" sz="1800" b="1">
                  <a:solidFill>
                    <a:srgbClr val="FF0000"/>
                  </a:solidFill>
                  <a:latin typeface="Arial" charset="0"/>
                </a:rPr>
                <a:t>(prediction outcome)</a:t>
              </a:r>
              <a:endParaRPr lang="zh-TW" altLang="en-US" sz="1800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92178" name="文字方塊 20"/>
            <p:cNvSpPr txBox="1">
              <a:spLocks noChangeArrowheads="1"/>
            </p:cNvSpPr>
            <p:nvPr/>
          </p:nvSpPr>
          <p:spPr bwMode="auto">
            <a:xfrm rot="-5400000">
              <a:off x="139339" y="1767430"/>
              <a:ext cx="1224220" cy="36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</a:rPr>
                <a:t>Positive</a:t>
              </a:r>
              <a:endParaRPr lang="zh-TW" altLang="en-US" sz="1800">
                <a:latin typeface="Arial" charset="0"/>
              </a:endParaRPr>
            </a:p>
          </p:txBody>
        </p:sp>
        <p:sp>
          <p:nvSpPr>
            <p:cNvPr id="92179" name="文字方塊 21"/>
            <p:cNvSpPr txBox="1">
              <a:spLocks noChangeArrowheads="1"/>
            </p:cNvSpPr>
            <p:nvPr/>
          </p:nvSpPr>
          <p:spPr bwMode="auto">
            <a:xfrm rot="-5400000">
              <a:off x="139339" y="2991650"/>
              <a:ext cx="1224220" cy="36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</a:rPr>
                <a:t>Negative</a:t>
              </a:r>
              <a:endParaRPr lang="zh-TW" altLang="en-US" sz="1800">
                <a:latin typeface="Arial" charset="0"/>
              </a:endParaRPr>
            </a:p>
          </p:txBody>
        </p:sp>
        <p:sp>
          <p:nvSpPr>
            <p:cNvPr id="92180" name="文字方塊 22"/>
            <p:cNvSpPr txBox="1">
              <a:spLocks noChangeArrowheads="1"/>
            </p:cNvSpPr>
            <p:nvPr/>
          </p:nvSpPr>
          <p:spPr bwMode="auto">
            <a:xfrm>
              <a:off x="926808" y="979905"/>
              <a:ext cx="1296032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</a:rPr>
                <a:t>Positive</a:t>
              </a:r>
              <a:endParaRPr lang="zh-TW" altLang="en-US" sz="1800">
                <a:latin typeface="Arial" charset="0"/>
              </a:endParaRPr>
            </a:p>
          </p:txBody>
        </p:sp>
        <p:sp>
          <p:nvSpPr>
            <p:cNvPr id="92181" name="文字方塊 24"/>
            <p:cNvSpPr txBox="1">
              <a:spLocks noChangeArrowheads="1"/>
            </p:cNvSpPr>
            <p:nvPr/>
          </p:nvSpPr>
          <p:spPr bwMode="auto">
            <a:xfrm>
              <a:off x="2294842" y="979905"/>
              <a:ext cx="1296032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</a:rPr>
                <a:t>Negative</a:t>
              </a:r>
              <a:endParaRPr lang="zh-TW" altLang="en-US" sz="1800">
                <a:latin typeface="Arial" charset="0"/>
              </a:endParaRPr>
            </a:p>
          </p:txBody>
        </p:sp>
        <p:cxnSp>
          <p:nvCxnSpPr>
            <p:cNvPr id="49" name="直線接點 48"/>
            <p:cNvCxnSpPr/>
            <p:nvPr/>
          </p:nvCxnSpPr>
          <p:spPr bwMode="auto">
            <a:xfrm>
              <a:off x="927100" y="979488"/>
              <a:ext cx="27352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 bwMode="auto">
            <a:xfrm>
              <a:off x="927100" y="331788"/>
              <a:ext cx="27352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 bwMode="auto">
            <a:xfrm>
              <a:off x="638175" y="2590800"/>
              <a:ext cx="30241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 bwMode="auto">
            <a:xfrm rot="5400000">
              <a:off x="-1198562" y="2600325"/>
              <a:ext cx="25209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 bwMode="auto">
            <a:xfrm rot="5400000">
              <a:off x="-622300" y="2600325"/>
              <a:ext cx="25209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 bwMode="auto">
            <a:xfrm rot="5400000">
              <a:off x="813594" y="2420144"/>
              <a:ext cx="288131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188" name="文字方塊 47"/>
            <p:cNvSpPr txBox="1">
              <a:spLocks noChangeArrowheads="1"/>
            </p:cNvSpPr>
            <p:nvPr/>
          </p:nvSpPr>
          <p:spPr bwMode="auto">
            <a:xfrm>
              <a:off x="0" y="3996267"/>
              <a:ext cx="927968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latin typeface="Arial" charset="0"/>
                </a:rPr>
                <a:t>total</a:t>
              </a:r>
              <a:endParaRPr lang="zh-TW" altLang="en-US" sz="1800" b="1">
                <a:latin typeface="Arial" charset="0"/>
              </a:endParaRPr>
            </a:p>
          </p:txBody>
        </p:sp>
        <p:sp>
          <p:nvSpPr>
            <p:cNvPr id="92189" name="文字方塊 48"/>
            <p:cNvSpPr txBox="1">
              <a:spLocks noChangeArrowheads="1"/>
            </p:cNvSpPr>
            <p:nvPr/>
          </p:nvSpPr>
          <p:spPr bwMode="auto">
            <a:xfrm>
              <a:off x="940454" y="3996268"/>
              <a:ext cx="1296032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</a:rPr>
                <a:t>P</a:t>
              </a:r>
              <a:endParaRPr lang="zh-TW" altLang="en-US" sz="1800">
                <a:latin typeface="Arial" charset="0"/>
              </a:endParaRPr>
            </a:p>
          </p:txBody>
        </p:sp>
        <p:sp>
          <p:nvSpPr>
            <p:cNvPr id="92190" name="文字方塊 50"/>
            <p:cNvSpPr txBox="1">
              <a:spLocks noChangeArrowheads="1"/>
            </p:cNvSpPr>
            <p:nvPr/>
          </p:nvSpPr>
          <p:spPr bwMode="auto">
            <a:xfrm>
              <a:off x="3629991" y="884363"/>
              <a:ext cx="764209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latin typeface="Arial" charset="0"/>
                </a:rPr>
                <a:t>total</a:t>
              </a:r>
              <a:endParaRPr lang="zh-TW" altLang="en-US" sz="1800" b="1">
                <a:latin typeface="Arial" charset="0"/>
              </a:endParaRPr>
            </a:p>
          </p:txBody>
        </p:sp>
        <p:sp>
          <p:nvSpPr>
            <p:cNvPr id="92191" name="文字方塊 51"/>
            <p:cNvSpPr txBox="1">
              <a:spLocks noChangeArrowheads="1"/>
            </p:cNvSpPr>
            <p:nvPr/>
          </p:nvSpPr>
          <p:spPr bwMode="auto">
            <a:xfrm>
              <a:off x="2305112" y="3996268"/>
              <a:ext cx="1296032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</a:rPr>
                <a:t>N</a:t>
              </a:r>
              <a:endParaRPr lang="zh-TW" altLang="en-US" sz="1800">
                <a:latin typeface="Arial" charset="0"/>
              </a:endParaRPr>
            </a:p>
          </p:txBody>
        </p:sp>
        <p:sp>
          <p:nvSpPr>
            <p:cNvPr id="92192" name="文字方塊 52"/>
            <p:cNvSpPr txBox="1">
              <a:spLocks noChangeArrowheads="1"/>
            </p:cNvSpPr>
            <p:nvPr/>
          </p:nvSpPr>
          <p:spPr bwMode="auto">
            <a:xfrm>
              <a:off x="3642478" y="3027209"/>
              <a:ext cx="410559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0033CC"/>
                  </a:solidFill>
                  <a:latin typeface="Arial" charset="0"/>
                </a:rPr>
                <a:t>N’</a:t>
              </a:r>
              <a:endParaRPr lang="zh-TW" altLang="en-US" sz="1800">
                <a:solidFill>
                  <a:srgbClr val="0033CC"/>
                </a:solidFill>
                <a:latin typeface="Arial" charset="0"/>
              </a:endParaRPr>
            </a:p>
          </p:txBody>
        </p:sp>
        <p:sp>
          <p:nvSpPr>
            <p:cNvPr id="92193" name="文字方塊 53"/>
            <p:cNvSpPr txBox="1">
              <a:spLocks noChangeArrowheads="1"/>
            </p:cNvSpPr>
            <p:nvPr/>
          </p:nvSpPr>
          <p:spPr bwMode="auto">
            <a:xfrm>
              <a:off x="3642478" y="1880719"/>
              <a:ext cx="437851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0033CC"/>
                  </a:solidFill>
                  <a:latin typeface="Arial" charset="0"/>
                </a:rPr>
                <a:t>P’</a:t>
              </a:r>
              <a:endParaRPr lang="zh-TW" altLang="en-US" sz="1800">
                <a:solidFill>
                  <a:srgbClr val="0033CC"/>
                </a:solidFill>
                <a:latin typeface="Arial" charset="0"/>
              </a:endParaRPr>
            </a:p>
          </p:txBody>
        </p:sp>
      </p:grpSp>
      <p:sp>
        <p:nvSpPr>
          <p:cNvPr id="9216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3EF497A-D43E-7A4A-A4E3-79CCA30C2F4A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92164" name="Object 2"/>
          <p:cNvGraphicFramePr>
            <a:graphicFrameLocks noChangeAspect="1"/>
          </p:cNvGraphicFramePr>
          <p:nvPr/>
        </p:nvGraphicFramePr>
        <p:xfrm>
          <a:off x="4943475" y="1089025"/>
          <a:ext cx="3217863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方程式" r:id="rId3" imgW="1866090" imgH="393529" progId="Equation.3">
                  <p:embed/>
                </p:oleObj>
              </mc:Choice>
              <mc:Fallback>
                <p:oleObj name="方程式" r:id="rId3" imgW="1866090" imgH="393529" progId="Equation.3">
                  <p:embed/>
                  <p:pic>
                    <p:nvPicPr>
                      <p:cNvPr id="9216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1089025"/>
                        <a:ext cx="3217863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5" name="Object 6"/>
          <p:cNvGraphicFramePr>
            <a:graphicFrameLocks noChangeAspect="1"/>
          </p:cNvGraphicFramePr>
          <p:nvPr/>
        </p:nvGraphicFramePr>
        <p:xfrm>
          <a:off x="7073900" y="2787650"/>
          <a:ext cx="14462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5" imgW="977900" imgH="355600" progId="Equation.3">
                  <p:embed/>
                </p:oleObj>
              </mc:Choice>
              <mc:Fallback>
                <p:oleObj name="Equation" r:id="rId5" imgW="977900" imgH="355600" progId="Equation.3">
                  <p:embed/>
                  <p:pic>
                    <p:nvPicPr>
                      <p:cNvPr id="9216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2787650"/>
                        <a:ext cx="14462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6" name="Object 2"/>
          <p:cNvGraphicFramePr>
            <a:graphicFrameLocks noChangeAspect="1"/>
          </p:cNvGraphicFramePr>
          <p:nvPr/>
        </p:nvGraphicFramePr>
        <p:xfrm>
          <a:off x="368300" y="4446588"/>
          <a:ext cx="371316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7" imgW="2641600" imgH="393700" progId="Equation.3">
                  <p:embed/>
                </p:oleObj>
              </mc:Choice>
              <mc:Fallback>
                <p:oleObj name="Equation" r:id="rId7" imgW="2641600" imgH="393700" progId="Equation.3">
                  <p:embed/>
                  <p:pic>
                    <p:nvPicPr>
                      <p:cNvPr id="921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4446588"/>
                        <a:ext cx="3713163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6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3544888"/>
            <a:ext cx="3417887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8" name="文字方塊 35"/>
          <p:cNvSpPr txBox="1">
            <a:spLocks noChangeArrowheads="1"/>
          </p:cNvSpPr>
          <p:nvPr/>
        </p:nvSpPr>
        <p:spPr bwMode="auto">
          <a:xfrm>
            <a:off x="319088" y="5018088"/>
            <a:ext cx="334486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0000"/>
                </a:solidFill>
                <a:latin typeface="Arial" charset="0"/>
              </a:rPr>
              <a:t>Sensitivity</a:t>
            </a:r>
            <a:br>
              <a:rPr lang="en-US" altLang="zh-TW" sz="2400" b="1">
                <a:solidFill>
                  <a:srgbClr val="FF0000"/>
                </a:solidFill>
                <a:latin typeface="Arial" charset="0"/>
              </a:rPr>
            </a:br>
            <a:r>
              <a:rPr lang="en-US" altLang="zh-TW" sz="2400">
                <a:solidFill>
                  <a:srgbClr val="FF0000"/>
                </a:solidFill>
                <a:latin typeface="Arial" charset="0"/>
              </a:rPr>
              <a:t>= True Positive Rate </a:t>
            </a:r>
            <a:br>
              <a:rPr lang="en-US" altLang="zh-TW" sz="2400">
                <a:solidFill>
                  <a:srgbClr val="FF0000"/>
                </a:solidFill>
                <a:latin typeface="Arial" charset="0"/>
              </a:rPr>
            </a:br>
            <a:r>
              <a:rPr lang="en-US" altLang="zh-TW" sz="2400">
                <a:solidFill>
                  <a:srgbClr val="FF0000"/>
                </a:solidFill>
                <a:latin typeface="Arial" charset="0"/>
              </a:rPr>
              <a:t>=  Recall </a:t>
            </a:r>
            <a:br>
              <a:rPr lang="en-US" altLang="zh-TW" sz="2400">
                <a:solidFill>
                  <a:srgbClr val="FF0000"/>
                </a:solidFill>
                <a:latin typeface="Arial" charset="0"/>
              </a:rPr>
            </a:br>
            <a:r>
              <a:rPr lang="en-US" altLang="zh-TW" sz="2400">
                <a:solidFill>
                  <a:srgbClr val="FF0000"/>
                </a:solidFill>
                <a:latin typeface="Arial" charset="0"/>
              </a:rPr>
              <a:t>=  Hit rate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Arial" charset="0"/>
              </a:rPr>
              <a:t>=  TP / (TP + FN)</a:t>
            </a:r>
            <a:endParaRPr lang="zh-TW" alt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7" name="圓角矩形 36"/>
          <p:cNvSpPr/>
          <p:nvPr/>
        </p:nvSpPr>
        <p:spPr>
          <a:xfrm>
            <a:off x="900113" y="273050"/>
            <a:ext cx="1338262" cy="4176713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2170" name="文字方塊 32"/>
          <p:cNvSpPr txBox="1">
            <a:spLocks noChangeArrowheads="1"/>
          </p:cNvSpPr>
          <p:nvPr/>
        </p:nvSpPr>
        <p:spPr bwMode="auto">
          <a:xfrm>
            <a:off x="4305300" y="6635750"/>
            <a:ext cx="4511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000">
                <a:solidFill>
                  <a:srgbClr val="A6A6A6"/>
                </a:solidFill>
              </a:rPr>
              <a:t>Source:  </a:t>
            </a:r>
            <a:r>
              <a:rPr lang="en-US" altLang="zh-TW" sz="1000">
                <a:latin typeface="Arial" charset="0"/>
                <a:hlinkClick r:id="rId10"/>
              </a:rPr>
              <a:t>http://en.wikipedia.org/wiki/Receiver_operating_characteristic</a:t>
            </a:r>
            <a:endParaRPr kumimoji="0" lang="zh-TW" altLang="en-US" sz="1000">
              <a:solidFill>
                <a:srgbClr val="A6A6A6"/>
              </a:solidFill>
            </a:endParaRPr>
          </a:p>
        </p:txBody>
      </p:sp>
      <p:sp>
        <p:nvSpPr>
          <p:cNvPr id="61" name="圓角矩形 60"/>
          <p:cNvSpPr/>
          <p:nvPr/>
        </p:nvSpPr>
        <p:spPr>
          <a:xfrm>
            <a:off x="955675" y="1404938"/>
            <a:ext cx="1241425" cy="10922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6850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群組 39"/>
          <p:cNvGrpSpPr>
            <a:grpSpLocks/>
          </p:cNvGrpSpPr>
          <p:nvPr/>
        </p:nvGrpSpPr>
        <p:grpSpPr bwMode="auto">
          <a:xfrm>
            <a:off x="0" y="331788"/>
            <a:ext cx="4394200" cy="4033837"/>
            <a:chOff x="0" y="331788"/>
            <a:chExt cx="4394200" cy="4033837"/>
          </a:xfrm>
        </p:grpSpPr>
        <p:sp>
          <p:nvSpPr>
            <p:cNvPr id="41" name="矩形 40"/>
            <p:cNvSpPr/>
            <p:nvPr/>
          </p:nvSpPr>
          <p:spPr bwMode="auto">
            <a:xfrm>
              <a:off x="927100" y="1339850"/>
              <a:ext cx="1295400" cy="1223963"/>
            </a:xfrm>
            <a:prstGeom prst="rect">
              <a:avLst/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800">
                  <a:latin typeface="Calibri" pitchFamily="34" charset="0"/>
                </a:rPr>
                <a:t>True</a:t>
              </a:r>
              <a:br>
                <a:rPr lang="en-US" altLang="zh-TW" sz="1800">
                  <a:latin typeface="Calibri" pitchFamily="34" charset="0"/>
                </a:rPr>
              </a:br>
              <a:r>
                <a:rPr lang="en-US" altLang="zh-TW" sz="1800">
                  <a:latin typeface="Calibri" pitchFamily="34" charset="0"/>
                </a:rPr>
                <a:t>Positive</a:t>
              </a:r>
              <a:br>
                <a:rPr lang="en-US" altLang="zh-TW" sz="1800">
                  <a:latin typeface="Calibri" pitchFamily="34" charset="0"/>
                </a:rPr>
              </a:br>
              <a:r>
                <a:rPr lang="en-US" altLang="zh-TW" sz="1800">
                  <a:latin typeface="Calibri" pitchFamily="34" charset="0"/>
                </a:rPr>
                <a:t>(TP)</a:t>
              </a:r>
              <a:endParaRPr lang="zh-TW" altLang="en-US" sz="1800">
                <a:latin typeface="Calibri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 bwMode="auto">
            <a:xfrm>
              <a:off x="927100" y="2636838"/>
              <a:ext cx="1295400" cy="1223962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800">
                  <a:latin typeface="Calibri" pitchFamily="34" charset="0"/>
                </a:rPr>
                <a:t>False</a:t>
              </a:r>
              <a:br>
                <a:rPr lang="en-US" altLang="zh-TW" sz="1800">
                  <a:latin typeface="Calibri" pitchFamily="34" charset="0"/>
                </a:rPr>
              </a:br>
              <a:r>
                <a:rPr lang="en-US" altLang="zh-TW" sz="1800">
                  <a:latin typeface="Calibri" pitchFamily="34" charset="0"/>
                </a:rPr>
                <a:t>Negative</a:t>
              </a:r>
              <a:br>
                <a:rPr lang="en-US" altLang="zh-TW" sz="1800">
                  <a:latin typeface="Calibri" pitchFamily="34" charset="0"/>
                </a:rPr>
              </a:br>
              <a:r>
                <a:rPr lang="en-US" altLang="zh-TW" sz="1800">
                  <a:latin typeface="Calibri" pitchFamily="34" charset="0"/>
                </a:rPr>
                <a:t>(FN)</a:t>
              </a:r>
              <a:endParaRPr lang="zh-TW" altLang="en-US" sz="1800">
                <a:latin typeface="Calibri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2295525" y="1339850"/>
              <a:ext cx="1295400" cy="1223963"/>
            </a:xfrm>
            <a:prstGeom prst="rect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800">
                  <a:latin typeface="Calibri" pitchFamily="34" charset="0"/>
                </a:rPr>
                <a:t>False</a:t>
              </a:r>
              <a:br>
                <a:rPr lang="en-US" altLang="zh-TW" sz="1800">
                  <a:latin typeface="Calibri" pitchFamily="34" charset="0"/>
                </a:rPr>
              </a:br>
              <a:r>
                <a:rPr lang="en-US" altLang="zh-TW" sz="1800">
                  <a:latin typeface="Calibri" pitchFamily="34" charset="0"/>
                </a:rPr>
                <a:t>Positive</a:t>
              </a:r>
              <a:br>
                <a:rPr lang="en-US" altLang="zh-TW" sz="1800">
                  <a:latin typeface="Calibri" pitchFamily="34" charset="0"/>
                </a:rPr>
              </a:br>
              <a:r>
                <a:rPr lang="en-US" altLang="zh-TW" sz="1800">
                  <a:latin typeface="Calibri" pitchFamily="34" charset="0"/>
                </a:rPr>
                <a:t>(FP)</a:t>
              </a:r>
              <a:endParaRPr lang="zh-TW" altLang="en-US" sz="1800">
                <a:latin typeface="Calibri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 bwMode="auto">
            <a:xfrm>
              <a:off x="2295525" y="2636838"/>
              <a:ext cx="1295400" cy="122396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800">
                  <a:latin typeface="Calibri" pitchFamily="34" charset="0"/>
                </a:rPr>
                <a:t>True</a:t>
              </a:r>
              <a:br>
                <a:rPr lang="en-US" altLang="zh-TW" sz="1800">
                  <a:latin typeface="Calibri" pitchFamily="34" charset="0"/>
                </a:rPr>
              </a:br>
              <a:r>
                <a:rPr lang="en-US" altLang="zh-TW" sz="1800">
                  <a:latin typeface="Calibri" pitchFamily="34" charset="0"/>
                </a:rPr>
                <a:t>Negative</a:t>
              </a:r>
              <a:br>
                <a:rPr lang="en-US" altLang="zh-TW" sz="1800">
                  <a:latin typeface="Calibri" pitchFamily="34" charset="0"/>
                </a:rPr>
              </a:br>
              <a:r>
                <a:rPr lang="en-US" altLang="zh-TW" sz="1800">
                  <a:latin typeface="Calibri" pitchFamily="34" charset="0"/>
                </a:rPr>
                <a:t>(TN)</a:t>
              </a:r>
              <a:endParaRPr lang="zh-TW" altLang="en-US" sz="1800">
                <a:latin typeface="Calibri" pitchFamily="34" charset="0"/>
              </a:endParaRPr>
            </a:p>
          </p:txBody>
        </p:sp>
        <p:sp>
          <p:nvSpPr>
            <p:cNvPr id="93200" name="文字方塊 18"/>
            <p:cNvSpPr txBox="1">
              <a:spLocks noChangeArrowheads="1"/>
            </p:cNvSpPr>
            <p:nvPr/>
          </p:nvSpPr>
          <p:spPr bwMode="auto">
            <a:xfrm>
              <a:off x="926808" y="331788"/>
              <a:ext cx="2664066" cy="646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latin typeface="Arial" charset="0"/>
                </a:rPr>
                <a:t>True Class </a:t>
              </a:r>
              <a:br>
                <a:rPr lang="en-US" altLang="zh-TW" sz="1800" b="1">
                  <a:latin typeface="Arial" charset="0"/>
                </a:rPr>
              </a:br>
              <a:r>
                <a:rPr lang="en-US" altLang="zh-TW" sz="1800" b="1">
                  <a:solidFill>
                    <a:srgbClr val="FF0000"/>
                  </a:solidFill>
                  <a:latin typeface="Arial" charset="0"/>
                </a:rPr>
                <a:t>(actual value)</a:t>
              </a:r>
              <a:endParaRPr lang="zh-TW" altLang="en-US" sz="1800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93201" name="文字方塊 19"/>
            <p:cNvSpPr txBox="1">
              <a:spLocks noChangeArrowheads="1"/>
            </p:cNvSpPr>
            <p:nvPr/>
          </p:nvSpPr>
          <p:spPr bwMode="auto">
            <a:xfrm rot="-5400000">
              <a:off x="-945801" y="2241053"/>
              <a:ext cx="2592469" cy="64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0033CC"/>
                  </a:solidFill>
                  <a:latin typeface="Arial" charset="0"/>
                </a:rPr>
                <a:t>Predictive Class </a:t>
              </a:r>
              <a:br>
                <a:rPr lang="en-US" altLang="zh-TW" sz="1800">
                  <a:latin typeface="Arial" charset="0"/>
                </a:rPr>
              </a:br>
              <a:r>
                <a:rPr lang="en-US" altLang="zh-TW" sz="1800" b="1">
                  <a:solidFill>
                    <a:srgbClr val="FF0000"/>
                  </a:solidFill>
                  <a:latin typeface="Arial" charset="0"/>
                </a:rPr>
                <a:t>(prediction outcome)</a:t>
              </a:r>
              <a:endParaRPr lang="zh-TW" altLang="en-US" sz="1800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93202" name="文字方塊 20"/>
            <p:cNvSpPr txBox="1">
              <a:spLocks noChangeArrowheads="1"/>
            </p:cNvSpPr>
            <p:nvPr/>
          </p:nvSpPr>
          <p:spPr bwMode="auto">
            <a:xfrm rot="-5400000">
              <a:off x="139339" y="1767430"/>
              <a:ext cx="1224220" cy="36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</a:rPr>
                <a:t>Positive</a:t>
              </a:r>
              <a:endParaRPr lang="zh-TW" altLang="en-US" sz="1800">
                <a:latin typeface="Arial" charset="0"/>
              </a:endParaRPr>
            </a:p>
          </p:txBody>
        </p:sp>
        <p:sp>
          <p:nvSpPr>
            <p:cNvPr id="93203" name="文字方塊 21"/>
            <p:cNvSpPr txBox="1">
              <a:spLocks noChangeArrowheads="1"/>
            </p:cNvSpPr>
            <p:nvPr/>
          </p:nvSpPr>
          <p:spPr bwMode="auto">
            <a:xfrm rot="-5400000">
              <a:off x="139339" y="2991650"/>
              <a:ext cx="1224220" cy="36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</a:rPr>
                <a:t>Negative</a:t>
              </a:r>
              <a:endParaRPr lang="zh-TW" altLang="en-US" sz="1800">
                <a:latin typeface="Arial" charset="0"/>
              </a:endParaRPr>
            </a:p>
          </p:txBody>
        </p:sp>
        <p:sp>
          <p:nvSpPr>
            <p:cNvPr id="93204" name="文字方塊 22"/>
            <p:cNvSpPr txBox="1">
              <a:spLocks noChangeArrowheads="1"/>
            </p:cNvSpPr>
            <p:nvPr/>
          </p:nvSpPr>
          <p:spPr bwMode="auto">
            <a:xfrm>
              <a:off x="926808" y="979905"/>
              <a:ext cx="1296032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</a:rPr>
                <a:t>Positive</a:t>
              </a:r>
              <a:endParaRPr lang="zh-TW" altLang="en-US" sz="1800">
                <a:latin typeface="Arial" charset="0"/>
              </a:endParaRPr>
            </a:p>
          </p:txBody>
        </p:sp>
        <p:sp>
          <p:nvSpPr>
            <p:cNvPr id="93205" name="文字方塊 24"/>
            <p:cNvSpPr txBox="1">
              <a:spLocks noChangeArrowheads="1"/>
            </p:cNvSpPr>
            <p:nvPr/>
          </p:nvSpPr>
          <p:spPr bwMode="auto">
            <a:xfrm>
              <a:off x="2294842" y="979905"/>
              <a:ext cx="1296032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</a:rPr>
                <a:t>Negative</a:t>
              </a:r>
              <a:endParaRPr lang="zh-TW" altLang="en-US" sz="1800">
                <a:latin typeface="Arial" charset="0"/>
              </a:endParaRPr>
            </a:p>
          </p:txBody>
        </p:sp>
        <p:cxnSp>
          <p:nvCxnSpPr>
            <p:cNvPr id="52" name="直線接點 51"/>
            <p:cNvCxnSpPr/>
            <p:nvPr/>
          </p:nvCxnSpPr>
          <p:spPr bwMode="auto">
            <a:xfrm>
              <a:off x="927100" y="979488"/>
              <a:ext cx="27352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 bwMode="auto">
            <a:xfrm>
              <a:off x="927100" y="331788"/>
              <a:ext cx="27352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 bwMode="auto">
            <a:xfrm>
              <a:off x="638175" y="2590800"/>
              <a:ext cx="30241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 bwMode="auto">
            <a:xfrm rot="5400000">
              <a:off x="-1198562" y="2600325"/>
              <a:ext cx="25209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 bwMode="auto">
            <a:xfrm rot="5400000">
              <a:off x="-622300" y="2600325"/>
              <a:ext cx="25209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 bwMode="auto">
            <a:xfrm rot="5400000">
              <a:off x="813594" y="2420144"/>
              <a:ext cx="288131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12" name="文字方塊 47"/>
            <p:cNvSpPr txBox="1">
              <a:spLocks noChangeArrowheads="1"/>
            </p:cNvSpPr>
            <p:nvPr/>
          </p:nvSpPr>
          <p:spPr bwMode="auto">
            <a:xfrm>
              <a:off x="0" y="3996267"/>
              <a:ext cx="927968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latin typeface="Arial" charset="0"/>
                </a:rPr>
                <a:t>total</a:t>
              </a:r>
              <a:endParaRPr lang="zh-TW" altLang="en-US" sz="1800" b="1">
                <a:latin typeface="Arial" charset="0"/>
              </a:endParaRPr>
            </a:p>
          </p:txBody>
        </p:sp>
        <p:sp>
          <p:nvSpPr>
            <p:cNvPr id="93213" name="文字方塊 48"/>
            <p:cNvSpPr txBox="1">
              <a:spLocks noChangeArrowheads="1"/>
            </p:cNvSpPr>
            <p:nvPr/>
          </p:nvSpPr>
          <p:spPr bwMode="auto">
            <a:xfrm>
              <a:off x="940454" y="3996268"/>
              <a:ext cx="1296032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</a:rPr>
                <a:t>P</a:t>
              </a:r>
              <a:endParaRPr lang="zh-TW" altLang="en-US" sz="1800">
                <a:latin typeface="Arial" charset="0"/>
              </a:endParaRPr>
            </a:p>
          </p:txBody>
        </p:sp>
        <p:sp>
          <p:nvSpPr>
            <p:cNvPr id="93214" name="文字方塊 50"/>
            <p:cNvSpPr txBox="1">
              <a:spLocks noChangeArrowheads="1"/>
            </p:cNvSpPr>
            <p:nvPr/>
          </p:nvSpPr>
          <p:spPr bwMode="auto">
            <a:xfrm>
              <a:off x="3629991" y="884363"/>
              <a:ext cx="764209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latin typeface="Arial" charset="0"/>
                </a:rPr>
                <a:t>total</a:t>
              </a:r>
              <a:endParaRPr lang="zh-TW" altLang="en-US" sz="1800" b="1">
                <a:latin typeface="Arial" charset="0"/>
              </a:endParaRPr>
            </a:p>
          </p:txBody>
        </p:sp>
        <p:sp>
          <p:nvSpPr>
            <p:cNvPr id="93215" name="文字方塊 51"/>
            <p:cNvSpPr txBox="1">
              <a:spLocks noChangeArrowheads="1"/>
            </p:cNvSpPr>
            <p:nvPr/>
          </p:nvSpPr>
          <p:spPr bwMode="auto">
            <a:xfrm>
              <a:off x="2305112" y="3996268"/>
              <a:ext cx="1296032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</a:rPr>
                <a:t>N</a:t>
              </a:r>
              <a:endParaRPr lang="zh-TW" altLang="en-US" sz="1800">
                <a:latin typeface="Arial" charset="0"/>
              </a:endParaRPr>
            </a:p>
          </p:txBody>
        </p:sp>
        <p:sp>
          <p:nvSpPr>
            <p:cNvPr id="93216" name="文字方塊 52"/>
            <p:cNvSpPr txBox="1">
              <a:spLocks noChangeArrowheads="1"/>
            </p:cNvSpPr>
            <p:nvPr/>
          </p:nvSpPr>
          <p:spPr bwMode="auto">
            <a:xfrm>
              <a:off x="3642478" y="3027209"/>
              <a:ext cx="410559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0033CC"/>
                  </a:solidFill>
                  <a:latin typeface="Arial" charset="0"/>
                </a:rPr>
                <a:t>N’</a:t>
              </a:r>
              <a:endParaRPr lang="zh-TW" altLang="en-US" sz="1800">
                <a:solidFill>
                  <a:srgbClr val="0033CC"/>
                </a:solidFill>
                <a:latin typeface="Arial" charset="0"/>
              </a:endParaRPr>
            </a:p>
          </p:txBody>
        </p:sp>
        <p:sp>
          <p:nvSpPr>
            <p:cNvPr id="93217" name="文字方塊 53"/>
            <p:cNvSpPr txBox="1">
              <a:spLocks noChangeArrowheads="1"/>
            </p:cNvSpPr>
            <p:nvPr/>
          </p:nvSpPr>
          <p:spPr bwMode="auto">
            <a:xfrm>
              <a:off x="3642478" y="1880719"/>
              <a:ext cx="437851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0033CC"/>
                  </a:solidFill>
                  <a:latin typeface="Arial" charset="0"/>
                </a:rPr>
                <a:t>P’</a:t>
              </a:r>
              <a:endParaRPr lang="zh-TW" altLang="en-US" sz="1800">
                <a:solidFill>
                  <a:srgbClr val="0033CC"/>
                </a:solidFill>
                <a:latin typeface="Arial" charset="0"/>
              </a:endParaRPr>
            </a:p>
          </p:txBody>
        </p:sp>
      </p:grpSp>
      <p:sp>
        <p:nvSpPr>
          <p:cNvPr id="931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6C5AA22-C578-A645-9E2E-165FC581602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93188" name="Object 3"/>
          <p:cNvGraphicFramePr>
            <a:graphicFrameLocks noChangeAspect="1"/>
          </p:cNvGraphicFramePr>
          <p:nvPr/>
        </p:nvGraphicFramePr>
        <p:xfrm>
          <a:off x="4662488" y="1874838"/>
          <a:ext cx="36639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方程式" r:id="rId3" imgW="1930400" imgH="393700" progId="Equation.3">
                  <p:embed/>
                </p:oleObj>
              </mc:Choice>
              <mc:Fallback>
                <p:oleObj name="方程式" r:id="rId3" imgW="1930400" imgH="393700" progId="Equation.3">
                  <p:embed/>
                  <p:pic>
                    <p:nvPicPr>
                      <p:cNvPr id="9318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488" y="1874838"/>
                        <a:ext cx="36639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18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3544888"/>
            <a:ext cx="3417887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3190" name="Object 3"/>
          <p:cNvGraphicFramePr>
            <a:graphicFrameLocks noChangeAspect="1"/>
          </p:cNvGraphicFramePr>
          <p:nvPr/>
        </p:nvGraphicFramePr>
        <p:xfrm>
          <a:off x="287338" y="5815013"/>
          <a:ext cx="36163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方程式" r:id="rId6" imgW="2705100" imgH="393700" progId="Equation.3">
                  <p:embed/>
                </p:oleObj>
              </mc:Choice>
              <mc:Fallback>
                <p:oleObj name="方程式" r:id="rId6" imgW="2705100" imgH="393700" progId="Equation.3">
                  <p:embed/>
                  <p:pic>
                    <p:nvPicPr>
                      <p:cNvPr id="9319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5815013"/>
                        <a:ext cx="3616325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1" name="Object 2"/>
          <p:cNvGraphicFramePr>
            <a:graphicFrameLocks noChangeAspect="1"/>
          </p:cNvGraphicFramePr>
          <p:nvPr/>
        </p:nvGraphicFramePr>
        <p:xfrm>
          <a:off x="269875" y="6315075"/>
          <a:ext cx="38655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8" imgW="2857500" imgH="393700" progId="Equation.3">
                  <p:embed/>
                </p:oleObj>
              </mc:Choice>
              <mc:Fallback>
                <p:oleObj name="Equation" r:id="rId8" imgW="2857500" imgH="393700" progId="Equation.3">
                  <p:embed/>
                  <p:pic>
                    <p:nvPicPr>
                      <p:cNvPr id="9319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6315075"/>
                        <a:ext cx="3865563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2" name="文字方塊 35"/>
          <p:cNvSpPr txBox="1">
            <a:spLocks noChangeArrowheads="1"/>
          </p:cNvSpPr>
          <p:nvPr/>
        </p:nvSpPr>
        <p:spPr bwMode="auto">
          <a:xfrm>
            <a:off x="209550" y="4379913"/>
            <a:ext cx="33448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0000"/>
                </a:solidFill>
                <a:latin typeface="Arial" charset="0"/>
              </a:rPr>
              <a:t>Specificity</a:t>
            </a:r>
            <a:br>
              <a:rPr lang="en-US" altLang="zh-TW" sz="2400" b="1">
                <a:solidFill>
                  <a:srgbClr val="FF0000"/>
                </a:solidFill>
                <a:latin typeface="Arial" charset="0"/>
              </a:rPr>
            </a:br>
            <a:r>
              <a:rPr lang="en-US" altLang="zh-TW" sz="2400">
                <a:solidFill>
                  <a:srgbClr val="FF0000"/>
                </a:solidFill>
                <a:latin typeface="Arial" charset="0"/>
              </a:rPr>
              <a:t>= True Negative Rate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Arial" charset="0"/>
              </a:rPr>
              <a:t>= TN / 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Arial" charset="0"/>
              </a:rPr>
              <a:t>= TN / (TN+ FP)</a:t>
            </a:r>
            <a:endParaRPr lang="zh-TW" alt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7" name="圓角矩形 36"/>
          <p:cNvSpPr/>
          <p:nvPr/>
        </p:nvSpPr>
        <p:spPr>
          <a:xfrm>
            <a:off x="2252663" y="300038"/>
            <a:ext cx="1336675" cy="4176712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3194" name="文字方塊 32"/>
          <p:cNvSpPr txBox="1">
            <a:spLocks noChangeArrowheads="1"/>
          </p:cNvSpPr>
          <p:nvPr/>
        </p:nvSpPr>
        <p:spPr bwMode="auto">
          <a:xfrm>
            <a:off x="4305300" y="6635750"/>
            <a:ext cx="4511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000">
                <a:solidFill>
                  <a:srgbClr val="A6A6A6"/>
                </a:solidFill>
              </a:rPr>
              <a:t>Source:  </a:t>
            </a:r>
            <a:r>
              <a:rPr lang="en-US" altLang="zh-TW" sz="1000">
                <a:latin typeface="Arial" charset="0"/>
                <a:hlinkClick r:id="rId10"/>
              </a:rPr>
              <a:t>http://en.wikipedia.org/wiki/Receiver_operating_characteristic</a:t>
            </a:r>
            <a:endParaRPr kumimoji="0" lang="zh-TW" altLang="en-US" sz="1000">
              <a:solidFill>
                <a:srgbClr val="A6A6A6"/>
              </a:solidFill>
            </a:endParaRPr>
          </a:p>
        </p:txBody>
      </p:sp>
      <p:sp>
        <p:nvSpPr>
          <p:cNvPr id="64" name="圓角矩形 63"/>
          <p:cNvSpPr/>
          <p:nvPr/>
        </p:nvSpPr>
        <p:spPr>
          <a:xfrm>
            <a:off x="2306638" y="2708275"/>
            <a:ext cx="1241425" cy="10922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5236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群組 34"/>
          <p:cNvGrpSpPr>
            <a:grpSpLocks/>
          </p:cNvGrpSpPr>
          <p:nvPr/>
        </p:nvGrpSpPr>
        <p:grpSpPr bwMode="auto">
          <a:xfrm>
            <a:off x="0" y="331788"/>
            <a:ext cx="4394200" cy="4033837"/>
            <a:chOff x="0" y="331788"/>
            <a:chExt cx="4394200" cy="4033837"/>
          </a:xfrm>
        </p:grpSpPr>
        <p:sp>
          <p:nvSpPr>
            <p:cNvPr id="36" name="矩形 35"/>
            <p:cNvSpPr/>
            <p:nvPr/>
          </p:nvSpPr>
          <p:spPr bwMode="auto">
            <a:xfrm>
              <a:off x="927100" y="1339850"/>
              <a:ext cx="1295400" cy="1223963"/>
            </a:xfrm>
            <a:prstGeom prst="rect">
              <a:avLst/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800">
                  <a:latin typeface="Calibri" pitchFamily="34" charset="0"/>
                </a:rPr>
                <a:t>True</a:t>
              </a:r>
              <a:br>
                <a:rPr lang="en-US" altLang="zh-TW" sz="1800">
                  <a:latin typeface="Calibri" pitchFamily="34" charset="0"/>
                </a:rPr>
              </a:br>
              <a:r>
                <a:rPr lang="en-US" altLang="zh-TW" sz="1800">
                  <a:latin typeface="Calibri" pitchFamily="34" charset="0"/>
                </a:rPr>
                <a:t>Positive</a:t>
              </a:r>
              <a:br>
                <a:rPr lang="en-US" altLang="zh-TW" sz="1800">
                  <a:latin typeface="Calibri" pitchFamily="34" charset="0"/>
                </a:rPr>
              </a:br>
              <a:r>
                <a:rPr lang="en-US" altLang="zh-TW" sz="1800">
                  <a:latin typeface="Calibri" pitchFamily="34" charset="0"/>
                </a:rPr>
                <a:t>(TP)</a:t>
              </a:r>
              <a:endParaRPr lang="zh-TW" altLang="en-US" sz="1800">
                <a:latin typeface="Calibri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 bwMode="auto">
            <a:xfrm>
              <a:off x="927100" y="2636838"/>
              <a:ext cx="1295400" cy="1223962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800">
                  <a:latin typeface="Calibri" pitchFamily="34" charset="0"/>
                </a:rPr>
                <a:t>False</a:t>
              </a:r>
              <a:br>
                <a:rPr lang="en-US" altLang="zh-TW" sz="1800">
                  <a:latin typeface="Calibri" pitchFamily="34" charset="0"/>
                </a:rPr>
              </a:br>
              <a:r>
                <a:rPr lang="en-US" altLang="zh-TW" sz="1800">
                  <a:latin typeface="Calibri" pitchFamily="34" charset="0"/>
                </a:rPr>
                <a:t>Negative</a:t>
              </a:r>
              <a:br>
                <a:rPr lang="en-US" altLang="zh-TW" sz="1800">
                  <a:latin typeface="Calibri" pitchFamily="34" charset="0"/>
                </a:rPr>
              </a:br>
              <a:r>
                <a:rPr lang="en-US" altLang="zh-TW" sz="1800">
                  <a:latin typeface="Calibri" pitchFamily="34" charset="0"/>
                </a:rPr>
                <a:t>(FN)</a:t>
              </a:r>
              <a:endParaRPr lang="zh-TW" altLang="en-US" sz="1800">
                <a:latin typeface="Calibri" pitchFamily="34" charset="0"/>
              </a:endParaRPr>
            </a:p>
          </p:txBody>
        </p:sp>
        <p:sp>
          <p:nvSpPr>
            <p:cNvPr id="39" name="矩形 38"/>
            <p:cNvSpPr/>
            <p:nvPr/>
          </p:nvSpPr>
          <p:spPr bwMode="auto">
            <a:xfrm>
              <a:off x="2295525" y="1339850"/>
              <a:ext cx="1295400" cy="1223963"/>
            </a:xfrm>
            <a:prstGeom prst="rect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800">
                  <a:latin typeface="Calibri" pitchFamily="34" charset="0"/>
                </a:rPr>
                <a:t>False</a:t>
              </a:r>
              <a:br>
                <a:rPr lang="en-US" altLang="zh-TW" sz="1800">
                  <a:latin typeface="Calibri" pitchFamily="34" charset="0"/>
                </a:rPr>
              </a:br>
              <a:r>
                <a:rPr lang="en-US" altLang="zh-TW" sz="1800">
                  <a:latin typeface="Calibri" pitchFamily="34" charset="0"/>
                </a:rPr>
                <a:t>Positive</a:t>
              </a:r>
              <a:br>
                <a:rPr lang="en-US" altLang="zh-TW" sz="1800">
                  <a:latin typeface="Calibri" pitchFamily="34" charset="0"/>
                </a:rPr>
              </a:br>
              <a:r>
                <a:rPr lang="en-US" altLang="zh-TW" sz="1800">
                  <a:latin typeface="Calibri" pitchFamily="34" charset="0"/>
                </a:rPr>
                <a:t>(FP)</a:t>
              </a:r>
              <a:endParaRPr lang="zh-TW" altLang="en-US" sz="1800">
                <a:latin typeface="Calibri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2295525" y="2636838"/>
              <a:ext cx="1295400" cy="122396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800">
                  <a:latin typeface="Calibri" pitchFamily="34" charset="0"/>
                </a:rPr>
                <a:t>True</a:t>
              </a:r>
              <a:br>
                <a:rPr lang="en-US" altLang="zh-TW" sz="1800">
                  <a:latin typeface="Calibri" pitchFamily="34" charset="0"/>
                </a:rPr>
              </a:br>
              <a:r>
                <a:rPr lang="en-US" altLang="zh-TW" sz="1800">
                  <a:latin typeface="Calibri" pitchFamily="34" charset="0"/>
                </a:rPr>
                <a:t>Negative</a:t>
              </a:r>
              <a:br>
                <a:rPr lang="en-US" altLang="zh-TW" sz="1800">
                  <a:latin typeface="Calibri" pitchFamily="34" charset="0"/>
                </a:rPr>
              </a:br>
              <a:r>
                <a:rPr lang="en-US" altLang="zh-TW" sz="1800">
                  <a:latin typeface="Calibri" pitchFamily="34" charset="0"/>
                </a:rPr>
                <a:t>(TN)</a:t>
              </a:r>
              <a:endParaRPr lang="zh-TW" altLang="en-US" sz="1800">
                <a:latin typeface="Calibri" pitchFamily="34" charset="0"/>
              </a:endParaRPr>
            </a:p>
          </p:txBody>
        </p:sp>
        <p:sp>
          <p:nvSpPr>
            <p:cNvPr id="94228" name="文字方塊 18"/>
            <p:cNvSpPr txBox="1">
              <a:spLocks noChangeArrowheads="1"/>
            </p:cNvSpPr>
            <p:nvPr/>
          </p:nvSpPr>
          <p:spPr bwMode="auto">
            <a:xfrm>
              <a:off x="926808" y="331788"/>
              <a:ext cx="2664066" cy="646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latin typeface="Arial" charset="0"/>
                </a:rPr>
                <a:t>True Class </a:t>
              </a:r>
              <a:br>
                <a:rPr lang="en-US" altLang="zh-TW" sz="1800" b="1">
                  <a:latin typeface="Arial" charset="0"/>
                </a:rPr>
              </a:br>
              <a:r>
                <a:rPr lang="en-US" altLang="zh-TW" sz="1800" b="1">
                  <a:solidFill>
                    <a:srgbClr val="FF0000"/>
                  </a:solidFill>
                  <a:latin typeface="Arial" charset="0"/>
                </a:rPr>
                <a:t>(actual value)</a:t>
              </a:r>
              <a:endParaRPr lang="zh-TW" altLang="en-US" sz="1800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94229" name="文字方塊 19"/>
            <p:cNvSpPr txBox="1">
              <a:spLocks noChangeArrowheads="1"/>
            </p:cNvSpPr>
            <p:nvPr/>
          </p:nvSpPr>
          <p:spPr bwMode="auto">
            <a:xfrm rot="-5400000">
              <a:off x="-945801" y="2241053"/>
              <a:ext cx="2592469" cy="64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0033CC"/>
                  </a:solidFill>
                  <a:latin typeface="Arial" charset="0"/>
                </a:rPr>
                <a:t>Predictive Class </a:t>
              </a:r>
              <a:br>
                <a:rPr lang="en-US" altLang="zh-TW" sz="1800">
                  <a:latin typeface="Arial" charset="0"/>
                </a:rPr>
              </a:br>
              <a:r>
                <a:rPr lang="en-US" altLang="zh-TW" sz="1800" b="1">
                  <a:solidFill>
                    <a:srgbClr val="FF0000"/>
                  </a:solidFill>
                  <a:latin typeface="Arial" charset="0"/>
                </a:rPr>
                <a:t>(prediction outcome)</a:t>
              </a:r>
              <a:endParaRPr lang="zh-TW" altLang="en-US" sz="1800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94230" name="文字方塊 20"/>
            <p:cNvSpPr txBox="1">
              <a:spLocks noChangeArrowheads="1"/>
            </p:cNvSpPr>
            <p:nvPr/>
          </p:nvSpPr>
          <p:spPr bwMode="auto">
            <a:xfrm rot="-5400000">
              <a:off x="139339" y="1767430"/>
              <a:ext cx="1224220" cy="36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</a:rPr>
                <a:t>Positive</a:t>
              </a:r>
              <a:endParaRPr lang="zh-TW" altLang="en-US" sz="1800">
                <a:latin typeface="Arial" charset="0"/>
              </a:endParaRPr>
            </a:p>
          </p:txBody>
        </p:sp>
        <p:sp>
          <p:nvSpPr>
            <p:cNvPr id="94231" name="文字方塊 21"/>
            <p:cNvSpPr txBox="1">
              <a:spLocks noChangeArrowheads="1"/>
            </p:cNvSpPr>
            <p:nvPr/>
          </p:nvSpPr>
          <p:spPr bwMode="auto">
            <a:xfrm rot="-5400000">
              <a:off x="139339" y="2991650"/>
              <a:ext cx="1224220" cy="36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</a:rPr>
                <a:t>Negative</a:t>
              </a:r>
              <a:endParaRPr lang="zh-TW" altLang="en-US" sz="1800">
                <a:latin typeface="Arial" charset="0"/>
              </a:endParaRPr>
            </a:p>
          </p:txBody>
        </p:sp>
        <p:sp>
          <p:nvSpPr>
            <p:cNvPr id="94232" name="文字方塊 22"/>
            <p:cNvSpPr txBox="1">
              <a:spLocks noChangeArrowheads="1"/>
            </p:cNvSpPr>
            <p:nvPr/>
          </p:nvSpPr>
          <p:spPr bwMode="auto">
            <a:xfrm>
              <a:off x="926808" y="979905"/>
              <a:ext cx="1296032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</a:rPr>
                <a:t>Positive</a:t>
              </a:r>
              <a:endParaRPr lang="zh-TW" altLang="en-US" sz="1800">
                <a:latin typeface="Arial" charset="0"/>
              </a:endParaRPr>
            </a:p>
          </p:txBody>
        </p:sp>
        <p:sp>
          <p:nvSpPr>
            <p:cNvPr id="94233" name="文字方塊 24"/>
            <p:cNvSpPr txBox="1">
              <a:spLocks noChangeArrowheads="1"/>
            </p:cNvSpPr>
            <p:nvPr/>
          </p:nvSpPr>
          <p:spPr bwMode="auto">
            <a:xfrm>
              <a:off x="2294842" y="979905"/>
              <a:ext cx="1296032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</a:rPr>
                <a:t>Negative</a:t>
              </a:r>
              <a:endParaRPr lang="zh-TW" altLang="en-US" sz="1800">
                <a:latin typeface="Arial" charset="0"/>
              </a:endParaRPr>
            </a:p>
          </p:txBody>
        </p:sp>
        <p:cxnSp>
          <p:nvCxnSpPr>
            <p:cNvPr id="51" name="直線接點 50"/>
            <p:cNvCxnSpPr/>
            <p:nvPr/>
          </p:nvCxnSpPr>
          <p:spPr bwMode="auto">
            <a:xfrm>
              <a:off x="927100" y="979488"/>
              <a:ext cx="27352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 bwMode="auto">
            <a:xfrm>
              <a:off x="927100" y="331788"/>
              <a:ext cx="27352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 bwMode="auto">
            <a:xfrm>
              <a:off x="638175" y="2590800"/>
              <a:ext cx="30241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 bwMode="auto">
            <a:xfrm rot="5400000">
              <a:off x="-1198562" y="2600325"/>
              <a:ext cx="25209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 bwMode="auto">
            <a:xfrm rot="5400000">
              <a:off x="-622300" y="2600325"/>
              <a:ext cx="25209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 bwMode="auto">
            <a:xfrm rot="5400000">
              <a:off x="813594" y="2420144"/>
              <a:ext cx="288131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240" name="文字方塊 47"/>
            <p:cNvSpPr txBox="1">
              <a:spLocks noChangeArrowheads="1"/>
            </p:cNvSpPr>
            <p:nvPr/>
          </p:nvSpPr>
          <p:spPr bwMode="auto">
            <a:xfrm>
              <a:off x="0" y="3996267"/>
              <a:ext cx="927968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latin typeface="Arial" charset="0"/>
                </a:rPr>
                <a:t>total</a:t>
              </a:r>
              <a:endParaRPr lang="zh-TW" altLang="en-US" sz="1800" b="1">
                <a:latin typeface="Arial" charset="0"/>
              </a:endParaRPr>
            </a:p>
          </p:txBody>
        </p:sp>
        <p:sp>
          <p:nvSpPr>
            <p:cNvPr id="94241" name="文字方塊 48"/>
            <p:cNvSpPr txBox="1">
              <a:spLocks noChangeArrowheads="1"/>
            </p:cNvSpPr>
            <p:nvPr/>
          </p:nvSpPr>
          <p:spPr bwMode="auto">
            <a:xfrm>
              <a:off x="940454" y="3996268"/>
              <a:ext cx="1296032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</a:rPr>
                <a:t>P</a:t>
              </a:r>
              <a:endParaRPr lang="zh-TW" altLang="en-US" sz="1800">
                <a:latin typeface="Arial" charset="0"/>
              </a:endParaRPr>
            </a:p>
          </p:txBody>
        </p:sp>
        <p:sp>
          <p:nvSpPr>
            <p:cNvPr id="94242" name="文字方塊 50"/>
            <p:cNvSpPr txBox="1">
              <a:spLocks noChangeArrowheads="1"/>
            </p:cNvSpPr>
            <p:nvPr/>
          </p:nvSpPr>
          <p:spPr bwMode="auto">
            <a:xfrm>
              <a:off x="3629991" y="884363"/>
              <a:ext cx="764209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latin typeface="Arial" charset="0"/>
                </a:rPr>
                <a:t>total</a:t>
              </a:r>
              <a:endParaRPr lang="zh-TW" altLang="en-US" sz="1800" b="1">
                <a:latin typeface="Arial" charset="0"/>
              </a:endParaRPr>
            </a:p>
          </p:txBody>
        </p:sp>
        <p:sp>
          <p:nvSpPr>
            <p:cNvPr id="94243" name="文字方塊 51"/>
            <p:cNvSpPr txBox="1">
              <a:spLocks noChangeArrowheads="1"/>
            </p:cNvSpPr>
            <p:nvPr/>
          </p:nvSpPr>
          <p:spPr bwMode="auto">
            <a:xfrm>
              <a:off x="2305112" y="3996268"/>
              <a:ext cx="1296032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</a:rPr>
                <a:t>N</a:t>
              </a:r>
              <a:endParaRPr lang="zh-TW" altLang="en-US" sz="1800">
                <a:latin typeface="Arial" charset="0"/>
              </a:endParaRPr>
            </a:p>
          </p:txBody>
        </p:sp>
        <p:sp>
          <p:nvSpPr>
            <p:cNvPr id="94244" name="文字方塊 52"/>
            <p:cNvSpPr txBox="1">
              <a:spLocks noChangeArrowheads="1"/>
            </p:cNvSpPr>
            <p:nvPr/>
          </p:nvSpPr>
          <p:spPr bwMode="auto">
            <a:xfrm>
              <a:off x="3642478" y="3027209"/>
              <a:ext cx="410559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0033CC"/>
                  </a:solidFill>
                  <a:latin typeface="Arial" charset="0"/>
                </a:rPr>
                <a:t>N’</a:t>
              </a:r>
              <a:endParaRPr lang="zh-TW" altLang="en-US" sz="1800">
                <a:solidFill>
                  <a:srgbClr val="0033CC"/>
                </a:solidFill>
                <a:latin typeface="Arial" charset="0"/>
              </a:endParaRPr>
            </a:p>
          </p:txBody>
        </p:sp>
        <p:sp>
          <p:nvSpPr>
            <p:cNvPr id="94245" name="文字方塊 53"/>
            <p:cNvSpPr txBox="1">
              <a:spLocks noChangeArrowheads="1"/>
            </p:cNvSpPr>
            <p:nvPr/>
          </p:nvSpPr>
          <p:spPr bwMode="auto">
            <a:xfrm>
              <a:off x="3642478" y="1880719"/>
              <a:ext cx="437851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0033CC"/>
                  </a:solidFill>
                  <a:latin typeface="Arial" charset="0"/>
                </a:rPr>
                <a:t>P’</a:t>
              </a:r>
              <a:endParaRPr lang="zh-TW" altLang="en-US" sz="1800">
                <a:solidFill>
                  <a:srgbClr val="0033CC"/>
                </a:solidFill>
                <a:latin typeface="Arial" charset="0"/>
              </a:endParaRPr>
            </a:p>
          </p:txBody>
        </p:sp>
      </p:grpSp>
      <p:sp>
        <p:nvSpPr>
          <p:cNvPr id="9421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C5B584B-BCCF-6147-A319-477AB2FD27E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94212" name="Object 5"/>
          <p:cNvGraphicFramePr>
            <a:graphicFrameLocks noChangeAspect="1"/>
          </p:cNvGraphicFramePr>
          <p:nvPr/>
        </p:nvGraphicFramePr>
        <p:xfrm>
          <a:off x="5464175" y="1208088"/>
          <a:ext cx="17986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3" imgW="1117600" imgH="330200" progId="Equation.3">
                  <p:embed/>
                </p:oleObj>
              </mc:Choice>
              <mc:Fallback>
                <p:oleObj name="Equation" r:id="rId3" imgW="1117600" imgH="330200" progId="Equation.3">
                  <p:embed/>
                  <p:pic>
                    <p:nvPicPr>
                      <p:cNvPr id="942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175" y="1208088"/>
                        <a:ext cx="17986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3" name="Object 6"/>
          <p:cNvGraphicFramePr>
            <a:graphicFrameLocks noChangeAspect="1"/>
          </p:cNvGraphicFramePr>
          <p:nvPr/>
        </p:nvGraphicFramePr>
        <p:xfrm>
          <a:off x="5189538" y="3387725"/>
          <a:ext cx="14462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tion" r:id="rId5" imgW="977900" imgH="355600" progId="Equation.3">
                  <p:embed/>
                </p:oleObj>
              </mc:Choice>
              <mc:Fallback>
                <p:oleObj name="Equation" r:id="rId5" imgW="977900" imgH="355600" progId="Equation.3">
                  <p:embed/>
                  <p:pic>
                    <p:nvPicPr>
                      <p:cNvPr id="9421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538" y="3387725"/>
                        <a:ext cx="14462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4" name="文字方塊 35"/>
          <p:cNvSpPr txBox="1">
            <a:spLocks noChangeArrowheads="1"/>
          </p:cNvSpPr>
          <p:nvPr/>
        </p:nvSpPr>
        <p:spPr bwMode="auto">
          <a:xfrm>
            <a:off x="4359275" y="4011613"/>
            <a:ext cx="46069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6600"/>
                </a:solidFill>
                <a:latin typeface="Arial" charset="0"/>
              </a:rPr>
              <a:t>F1 score (F-score)(F-measure)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6600"/>
                </a:solidFill>
                <a:latin typeface="Arial" charset="0"/>
              </a:rPr>
              <a:t>is the harmonic mean of precision and recall</a:t>
            </a:r>
            <a:br>
              <a:rPr lang="en-US" altLang="zh-TW" sz="2400" b="1">
                <a:solidFill>
                  <a:srgbClr val="FF6600"/>
                </a:solidFill>
                <a:latin typeface="Arial" charset="0"/>
              </a:rPr>
            </a:br>
            <a:r>
              <a:rPr lang="en-US" altLang="zh-TW" sz="2400">
                <a:solidFill>
                  <a:srgbClr val="FF6600"/>
                </a:solidFill>
                <a:latin typeface="Arial" charset="0"/>
              </a:rPr>
              <a:t>= 2TP / (P + P’)</a:t>
            </a:r>
            <a:br>
              <a:rPr lang="en-US" altLang="zh-TW" sz="2400">
                <a:solidFill>
                  <a:srgbClr val="FF6600"/>
                </a:solidFill>
                <a:latin typeface="Arial" charset="0"/>
              </a:rPr>
            </a:br>
            <a:r>
              <a:rPr lang="en-US" altLang="zh-TW" sz="2400">
                <a:solidFill>
                  <a:srgbClr val="FF6600"/>
                </a:solidFill>
                <a:latin typeface="Arial" charset="0"/>
              </a:rPr>
              <a:t>= 2TP / (2TP + FP  + FN)</a:t>
            </a:r>
            <a:endParaRPr lang="zh-TW" altLang="en-US" sz="240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94215" name="文字方塊 36"/>
          <p:cNvSpPr txBox="1">
            <a:spLocks noChangeArrowheads="1"/>
          </p:cNvSpPr>
          <p:nvPr/>
        </p:nvSpPr>
        <p:spPr bwMode="auto">
          <a:xfrm>
            <a:off x="4438650" y="300038"/>
            <a:ext cx="46815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0033CC"/>
                </a:solidFill>
                <a:latin typeface="Arial" charset="0"/>
              </a:rPr>
              <a:t>Precision </a:t>
            </a:r>
            <a:br>
              <a:rPr lang="en-US" altLang="zh-TW" sz="2400" b="1">
                <a:solidFill>
                  <a:srgbClr val="0033CC"/>
                </a:solidFill>
                <a:latin typeface="Arial" charset="0"/>
              </a:rPr>
            </a:br>
            <a:r>
              <a:rPr lang="en-US" altLang="zh-TW" sz="2400">
                <a:solidFill>
                  <a:srgbClr val="0033CC"/>
                </a:solidFill>
                <a:latin typeface="Arial" charset="0"/>
              </a:rPr>
              <a:t>= Positive Predictive Value (PPV)</a:t>
            </a:r>
            <a:endParaRPr lang="zh-TW" altLang="en-US" sz="24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94216" name="文字方塊 38"/>
          <p:cNvSpPr txBox="1">
            <a:spLocks noChangeArrowheads="1"/>
          </p:cNvSpPr>
          <p:nvPr/>
        </p:nvSpPr>
        <p:spPr bwMode="auto">
          <a:xfrm>
            <a:off x="4446588" y="1773238"/>
            <a:ext cx="46402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0000"/>
                </a:solidFill>
                <a:latin typeface="Arial" charset="0"/>
              </a:rPr>
              <a:t>Recall </a:t>
            </a:r>
            <a:br>
              <a:rPr lang="en-US" altLang="zh-TW" sz="2400" b="1">
                <a:solidFill>
                  <a:srgbClr val="FF0000"/>
                </a:solidFill>
                <a:latin typeface="Arial" charset="0"/>
              </a:rPr>
            </a:br>
            <a:r>
              <a:rPr lang="en-US" altLang="zh-TW" sz="2400">
                <a:solidFill>
                  <a:srgbClr val="FF0000"/>
                </a:solidFill>
                <a:latin typeface="Arial" charset="0"/>
              </a:rPr>
              <a:t>= True Positive Rate (TPR)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Arial" charset="0"/>
              </a:rPr>
              <a:t>= Sensitivity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Arial" charset="0"/>
              </a:rPr>
              <a:t>= Hit Rate</a:t>
            </a:r>
            <a:endParaRPr lang="zh-TW" altLang="en-US" sz="240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94217" name="Object 6"/>
          <p:cNvGraphicFramePr>
            <a:graphicFrameLocks noChangeAspect="1"/>
          </p:cNvGraphicFramePr>
          <p:nvPr/>
        </p:nvGraphicFramePr>
        <p:xfrm>
          <a:off x="4594225" y="5994400"/>
          <a:ext cx="23844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7" imgW="1612900" imgH="419100" progId="Equation.3">
                  <p:embed/>
                </p:oleObj>
              </mc:Choice>
              <mc:Fallback>
                <p:oleObj name="Equation" r:id="rId7" imgW="1612900" imgH="419100" progId="Equation.3">
                  <p:embed/>
                  <p:pic>
                    <p:nvPicPr>
                      <p:cNvPr id="942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25" y="5994400"/>
                        <a:ext cx="238442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圓角矩形 39"/>
          <p:cNvSpPr/>
          <p:nvPr/>
        </p:nvSpPr>
        <p:spPr>
          <a:xfrm>
            <a:off x="0" y="1296988"/>
            <a:ext cx="4189413" cy="1309687"/>
          </a:xfrm>
          <a:prstGeom prst="roundRect">
            <a:avLst/>
          </a:prstGeom>
          <a:noFill/>
          <a:ln>
            <a:solidFill>
              <a:srgbClr val="00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" name="圓角矩形 40"/>
          <p:cNvSpPr/>
          <p:nvPr/>
        </p:nvSpPr>
        <p:spPr>
          <a:xfrm>
            <a:off x="900113" y="273050"/>
            <a:ext cx="1338262" cy="4176713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4220" name="文字方塊 32"/>
          <p:cNvSpPr txBox="1">
            <a:spLocks noChangeArrowheads="1"/>
          </p:cNvSpPr>
          <p:nvPr/>
        </p:nvSpPr>
        <p:spPr bwMode="auto">
          <a:xfrm>
            <a:off x="4305300" y="6635750"/>
            <a:ext cx="4511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000">
                <a:solidFill>
                  <a:srgbClr val="A6A6A6"/>
                </a:solidFill>
              </a:rPr>
              <a:t>Source:  </a:t>
            </a:r>
            <a:r>
              <a:rPr lang="en-US" altLang="zh-TW" sz="1000">
                <a:latin typeface="Arial" charset="0"/>
                <a:hlinkClick r:id="rId9"/>
              </a:rPr>
              <a:t>http://en.wikipedia.org/wiki/Receiver_operating_characteristic</a:t>
            </a:r>
            <a:endParaRPr kumimoji="0" lang="zh-TW" altLang="en-US" sz="1000">
              <a:solidFill>
                <a:srgbClr val="A6A6A6"/>
              </a:solidFill>
            </a:endParaRPr>
          </a:p>
        </p:txBody>
      </p:sp>
      <p:sp>
        <p:nvSpPr>
          <p:cNvPr id="35" name="圓角矩形 40"/>
          <p:cNvSpPr/>
          <p:nvPr/>
        </p:nvSpPr>
        <p:spPr>
          <a:xfrm>
            <a:off x="4373563" y="1835150"/>
            <a:ext cx="4770437" cy="2163763"/>
          </a:xfrm>
          <a:prstGeom prst="roundRect">
            <a:avLst>
              <a:gd name="adj" fmla="val 5031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8" name="圓角矩形 39"/>
          <p:cNvSpPr/>
          <p:nvPr/>
        </p:nvSpPr>
        <p:spPr>
          <a:xfrm>
            <a:off x="4354513" y="273050"/>
            <a:ext cx="4789487" cy="1482725"/>
          </a:xfrm>
          <a:prstGeom prst="roundRect">
            <a:avLst>
              <a:gd name="adj" fmla="val 11380"/>
            </a:avLst>
          </a:prstGeom>
          <a:noFill/>
          <a:ln>
            <a:solidFill>
              <a:srgbClr val="00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2" name="圓角矩形 41"/>
          <p:cNvSpPr/>
          <p:nvPr/>
        </p:nvSpPr>
        <p:spPr>
          <a:xfrm>
            <a:off x="955675" y="1404938"/>
            <a:ext cx="1241425" cy="10922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18593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392333F-EF89-1F46-93CA-50D91EA38B69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95235" name="文字方塊 32"/>
          <p:cNvSpPr txBox="1">
            <a:spLocks noChangeArrowheads="1"/>
          </p:cNvSpPr>
          <p:nvPr/>
        </p:nvSpPr>
        <p:spPr bwMode="auto">
          <a:xfrm>
            <a:off x="4305300" y="6635750"/>
            <a:ext cx="4511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000">
                <a:solidFill>
                  <a:srgbClr val="A6A6A6"/>
                </a:solidFill>
              </a:rPr>
              <a:t>Source:  </a:t>
            </a:r>
            <a:r>
              <a:rPr lang="en-US" altLang="zh-TW" sz="1000">
                <a:latin typeface="Arial" charset="0"/>
                <a:hlinkClick r:id="rId3"/>
              </a:rPr>
              <a:t>http://en.wikipedia.org/wiki/Receiver_operating_characteristic</a:t>
            </a:r>
            <a:endParaRPr kumimoji="0" lang="zh-TW" altLang="en-US" sz="1000">
              <a:solidFill>
                <a:srgbClr val="A6A6A6"/>
              </a:solidFill>
            </a:endParaRPr>
          </a:p>
        </p:txBody>
      </p:sp>
      <p:grpSp>
        <p:nvGrpSpPr>
          <p:cNvPr id="95236" name="群組 58"/>
          <p:cNvGrpSpPr>
            <a:grpSpLocks/>
          </p:cNvGrpSpPr>
          <p:nvPr/>
        </p:nvGrpSpPr>
        <p:grpSpPr bwMode="auto">
          <a:xfrm>
            <a:off x="366713" y="174625"/>
            <a:ext cx="2417762" cy="2617788"/>
            <a:chOff x="367239" y="365963"/>
            <a:chExt cx="2416895" cy="2617997"/>
          </a:xfrm>
        </p:grpSpPr>
        <p:sp>
          <p:nvSpPr>
            <p:cNvPr id="95256" name="文字方塊 47"/>
            <p:cNvSpPr txBox="1">
              <a:spLocks noChangeArrowheads="1"/>
            </p:cNvSpPr>
            <p:nvPr/>
          </p:nvSpPr>
          <p:spPr bwMode="auto">
            <a:xfrm>
              <a:off x="736976" y="365963"/>
              <a:ext cx="9279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b="1">
                  <a:latin typeface="Arial" charset="0"/>
                </a:rPr>
                <a:t>A</a:t>
              </a:r>
              <a:endParaRPr lang="zh-TW" altLang="en-US" sz="2400" b="1">
                <a:latin typeface="Arial" charset="0"/>
              </a:endParaRPr>
            </a:p>
          </p:txBody>
        </p:sp>
        <p:grpSp>
          <p:nvGrpSpPr>
            <p:cNvPr id="95257" name="群組 27"/>
            <p:cNvGrpSpPr>
              <a:grpSpLocks/>
            </p:cNvGrpSpPr>
            <p:nvPr/>
          </p:nvGrpSpPr>
          <p:grpSpPr bwMode="auto">
            <a:xfrm>
              <a:off x="367239" y="862171"/>
              <a:ext cx="2416895" cy="2121789"/>
              <a:chOff x="913159" y="1285259"/>
              <a:chExt cx="2416895" cy="2121789"/>
            </a:xfrm>
          </p:grpSpPr>
          <p:sp>
            <p:nvSpPr>
              <p:cNvPr id="6" name="矩形 5"/>
              <p:cNvSpPr/>
              <p:nvPr/>
            </p:nvSpPr>
            <p:spPr bwMode="auto">
              <a:xfrm>
                <a:off x="927441" y="1285979"/>
                <a:ext cx="815682" cy="774762"/>
              </a:xfrm>
              <a:prstGeom prst="rect">
                <a:avLst/>
              </a:prstGeom>
              <a:solidFill>
                <a:srgbClr val="FF99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>
                    <a:latin typeface="Calibri" pitchFamily="34" charset="0"/>
                  </a:rPr>
                  <a:t>63</a:t>
                </a:r>
                <a:br>
                  <a:rPr lang="en-US" altLang="zh-TW">
                    <a:latin typeface="Calibri" pitchFamily="34" charset="0"/>
                  </a:rPr>
                </a:br>
                <a:r>
                  <a:rPr lang="en-US" altLang="zh-TW">
                    <a:latin typeface="Calibri" pitchFamily="34" charset="0"/>
                  </a:rPr>
                  <a:t>(TP)</a:t>
                </a:r>
                <a:endParaRPr lang="zh-TW" altLang="en-US">
                  <a:latin typeface="Calibri" pitchFamily="34" charset="0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 bwMode="auto">
              <a:xfrm>
                <a:off x="927441" y="2117895"/>
                <a:ext cx="815682" cy="776349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>
                    <a:latin typeface="Calibri" pitchFamily="34" charset="0"/>
                  </a:rPr>
                  <a:t>37</a:t>
                </a:r>
                <a:br>
                  <a:rPr lang="en-US" altLang="zh-TW">
                    <a:latin typeface="Calibri" pitchFamily="34" charset="0"/>
                  </a:rPr>
                </a:br>
                <a:r>
                  <a:rPr lang="en-US" altLang="zh-TW">
                    <a:latin typeface="Calibri" pitchFamily="34" charset="0"/>
                  </a:rPr>
                  <a:t>(FN)</a:t>
                </a:r>
                <a:endParaRPr lang="zh-TW" altLang="en-US">
                  <a:latin typeface="Calibri" pitchFamily="34" charset="0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 bwMode="auto">
              <a:xfrm>
                <a:off x="1803427" y="1285979"/>
                <a:ext cx="817270" cy="774762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>
                    <a:latin typeface="Calibri" pitchFamily="34" charset="0"/>
                  </a:rPr>
                  <a:t>28</a:t>
                </a:r>
                <a:br>
                  <a:rPr lang="en-US" altLang="zh-TW">
                    <a:latin typeface="Calibri" pitchFamily="34" charset="0"/>
                  </a:rPr>
                </a:br>
                <a:r>
                  <a:rPr lang="en-US" altLang="zh-TW">
                    <a:latin typeface="Calibri" pitchFamily="34" charset="0"/>
                  </a:rPr>
                  <a:t>(FP)</a:t>
                </a:r>
                <a:endParaRPr lang="zh-TW" altLang="en-US">
                  <a:latin typeface="Calibri" pitchFamily="34" charset="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 bwMode="auto">
              <a:xfrm>
                <a:off x="1803427" y="2117895"/>
                <a:ext cx="817270" cy="77634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>
                    <a:latin typeface="Calibri" pitchFamily="34" charset="0"/>
                  </a:rPr>
                  <a:t>72</a:t>
                </a:r>
                <a:br>
                  <a:rPr lang="en-US" altLang="zh-TW">
                    <a:latin typeface="Calibri" pitchFamily="34" charset="0"/>
                  </a:rPr>
                </a:br>
                <a:r>
                  <a:rPr lang="en-US" altLang="zh-TW">
                    <a:latin typeface="Calibri" pitchFamily="34" charset="0"/>
                  </a:rPr>
                  <a:t>(TN)</a:t>
                </a:r>
                <a:endParaRPr lang="zh-TW" altLang="en-US">
                  <a:latin typeface="Calibri" pitchFamily="34" charset="0"/>
                </a:endParaRPr>
              </a:p>
            </p:txBody>
          </p:sp>
          <p:sp>
            <p:nvSpPr>
              <p:cNvPr id="95262" name="文字方塊 48"/>
              <p:cNvSpPr txBox="1">
                <a:spLocks noChangeArrowheads="1"/>
              </p:cNvSpPr>
              <p:nvPr/>
            </p:nvSpPr>
            <p:spPr bwMode="auto">
              <a:xfrm>
                <a:off x="913159" y="2945383"/>
                <a:ext cx="77916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latin typeface="Arial" charset="0"/>
                  </a:rPr>
                  <a:t>100</a:t>
                </a:r>
                <a:endParaRPr lang="zh-TW" altLang="en-US" sz="2400">
                  <a:latin typeface="Arial" charset="0"/>
                </a:endParaRPr>
              </a:p>
            </p:txBody>
          </p:sp>
          <p:sp>
            <p:nvSpPr>
              <p:cNvPr id="95263" name="文字方塊 51"/>
              <p:cNvSpPr txBox="1">
                <a:spLocks noChangeArrowheads="1"/>
              </p:cNvSpPr>
              <p:nvPr/>
            </p:nvSpPr>
            <p:spPr bwMode="auto">
              <a:xfrm>
                <a:off x="1828799" y="2945382"/>
                <a:ext cx="76427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latin typeface="Arial" charset="0"/>
                  </a:rPr>
                  <a:t>100</a:t>
                </a:r>
                <a:endParaRPr lang="zh-TW" altLang="en-US" sz="2400">
                  <a:latin typeface="Arial" charset="0"/>
                </a:endParaRPr>
              </a:p>
            </p:txBody>
          </p:sp>
          <p:sp>
            <p:nvSpPr>
              <p:cNvPr id="95264" name="文字方塊 52"/>
              <p:cNvSpPr txBox="1">
                <a:spLocks noChangeArrowheads="1"/>
              </p:cNvSpPr>
              <p:nvPr/>
            </p:nvSpPr>
            <p:spPr bwMode="auto">
              <a:xfrm>
                <a:off x="2605251" y="2167398"/>
                <a:ext cx="69750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solidFill>
                      <a:srgbClr val="0033CC"/>
                    </a:solidFill>
                    <a:latin typeface="Arial" charset="0"/>
                  </a:rPr>
                  <a:t>109</a:t>
                </a:r>
                <a:endParaRPr lang="zh-TW" altLang="en-US" sz="2400">
                  <a:solidFill>
                    <a:srgbClr val="0033CC"/>
                  </a:solidFill>
                  <a:latin typeface="Arial" charset="0"/>
                </a:endParaRPr>
              </a:p>
            </p:txBody>
          </p:sp>
          <p:sp>
            <p:nvSpPr>
              <p:cNvPr id="95265" name="文字方塊 53"/>
              <p:cNvSpPr txBox="1">
                <a:spLocks noChangeArrowheads="1"/>
              </p:cNvSpPr>
              <p:nvPr/>
            </p:nvSpPr>
            <p:spPr bwMode="auto">
              <a:xfrm>
                <a:off x="2700783" y="1430341"/>
                <a:ext cx="58832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solidFill>
                      <a:srgbClr val="0033CC"/>
                    </a:solidFill>
                    <a:latin typeface="Arial" charset="0"/>
                  </a:rPr>
                  <a:t>91</a:t>
                </a:r>
                <a:endParaRPr lang="zh-TW" altLang="en-US" sz="2400">
                  <a:solidFill>
                    <a:srgbClr val="0033CC"/>
                  </a:solidFill>
                  <a:latin typeface="Arial" charset="0"/>
                </a:endParaRPr>
              </a:p>
            </p:txBody>
          </p:sp>
          <p:sp>
            <p:nvSpPr>
              <p:cNvPr id="95266" name="文字方塊 51"/>
              <p:cNvSpPr txBox="1">
                <a:spLocks noChangeArrowheads="1"/>
              </p:cNvSpPr>
              <p:nvPr/>
            </p:nvSpPr>
            <p:spPr bwMode="auto">
              <a:xfrm>
                <a:off x="2634934" y="2920361"/>
                <a:ext cx="69512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latin typeface="Arial" charset="0"/>
                  </a:rPr>
                  <a:t>200</a:t>
                </a:r>
                <a:endParaRPr lang="zh-TW" altLang="en-US" sz="2400">
                  <a:latin typeface="Arial" charset="0"/>
                </a:endParaRPr>
              </a:p>
            </p:txBody>
          </p:sp>
        </p:grpSp>
      </p:grpSp>
      <p:sp>
        <p:nvSpPr>
          <p:cNvPr id="95237" name="文字方塊 47"/>
          <p:cNvSpPr txBox="1">
            <a:spLocks noChangeArrowheads="1"/>
          </p:cNvSpPr>
          <p:nvPr/>
        </p:nvSpPr>
        <p:spPr bwMode="auto">
          <a:xfrm>
            <a:off x="287338" y="2863850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TPR = 0.63</a:t>
            </a:r>
            <a:endParaRPr lang="zh-TW" altLang="en-US" sz="2000">
              <a:latin typeface="Arial" charset="0"/>
            </a:endParaRPr>
          </a:p>
        </p:txBody>
      </p:sp>
      <p:sp>
        <p:nvSpPr>
          <p:cNvPr id="95238" name="文字方塊 47"/>
          <p:cNvSpPr txBox="1">
            <a:spLocks noChangeArrowheads="1"/>
          </p:cNvSpPr>
          <p:nvPr/>
        </p:nvSpPr>
        <p:spPr bwMode="auto">
          <a:xfrm>
            <a:off x="287338" y="3300413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FPR = 0.28</a:t>
            </a:r>
            <a:endParaRPr lang="zh-TW" altLang="en-US" sz="2000">
              <a:latin typeface="Arial" charset="0"/>
            </a:endParaRPr>
          </a:p>
        </p:txBody>
      </p:sp>
      <p:sp>
        <p:nvSpPr>
          <p:cNvPr id="95239" name="文字方塊 47"/>
          <p:cNvSpPr txBox="1">
            <a:spLocks noChangeArrowheads="1"/>
          </p:cNvSpPr>
          <p:nvPr/>
        </p:nvSpPr>
        <p:spPr bwMode="auto">
          <a:xfrm>
            <a:off x="287338" y="3709988"/>
            <a:ext cx="22780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PPV = 0.69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33CC"/>
                </a:solidFill>
                <a:latin typeface="Arial" charset="0"/>
              </a:rPr>
              <a:t>        =63/(63+28)</a:t>
            </a:r>
            <a:br>
              <a:rPr lang="en-US" altLang="zh-TW" sz="1800">
                <a:solidFill>
                  <a:srgbClr val="0033CC"/>
                </a:solidFill>
                <a:latin typeface="Arial" charset="0"/>
              </a:rPr>
            </a:br>
            <a:r>
              <a:rPr lang="en-US" altLang="zh-TW" sz="1800">
                <a:solidFill>
                  <a:srgbClr val="0033CC"/>
                </a:solidFill>
                <a:latin typeface="Arial" charset="0"/>
              </a:rPr>
              <a:t>        =63/91</a:t>
            </a:r>
            <a:endParaRPr lang="zh-TW" altLang="en-US" sz="18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95240" name="文字方塊 47"/>
          <p:cNvSpPr txBox="1">
            <a:spLocks noChangeArrowheads="1"/>
          </p:cNvSpPr>
          <p:nvPr/>
        </p:nvSpPr>
        <p:spPr bwMode="auto">
          <a:xfrm>
            <a:off x="287338" y="4624388"/>
            <a:ext cx="3697287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F1 = 0.66</a:t>
            </a:r>
            <a:r>
              <a:rPr lang="en-US" altLang="zh-TW" sz="1800">
                <a:latin typeface="Arial" charset="0"/>
              </a:rPr>
              <a:t> </a:t>
            </a:r>
            <a:br>
              <a:rPr lang="en-US" altLang="zh-TW" sz="1800">
                <a:latin typeface="Arial" charset="0"/>
              </a:rPr>
            </a:br>
            <a:r>
              <a:rPr lang="en-US" altLang="zh-TW" sz="1800">
                <a:solidFill>
                  <a:srgbClr val="0033CC"/>
                </a:solidFill>
                <a:latin typeface="Arial" charset="0"/>
              </a:rPr>
              <a:t>= 2*(0.63*0.69)/(0.63+0.69)</a:t>
            </a:r>
            <a:br>
              <a:rPr lang="en-US" altLang="zh-TW" sz="1800">
                <a:solidFill>
                  <a:srgbClr val="0033CC"/>
                </a:solidFill>
                <a:latin typeface="Arial" charset="0"/>
              </a:rPr>
            </a:br>
            <a:r>
              <a:rPr lang="en-US" altLang="zh-TW" sz="1800">
                <a:solidFill>
                  <a:srgbClr val="0033CC"/>
                </a:solidFill>
                <a:latin typeface="Arial" charset="0"/>
              </a:rPr>
              <a:t>= (2 * 63) /(100 + 91)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33CC"/>
                </a:solidFill>
                <a:latin typeface="Arial" charset="0"/>
              </a:rPr>
              <a:t>= (0.63 + 0.69) / 2 =1.32 / 2 =0.66</a:t>
            </a:r>
            <a:endParaRPr lang="zh-TW" altLang="en-US" sz="18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95241" name="文字方塊 47"/>
          <p:cNvSpPr txBox="1">
            <a:spLocks noChangeArrowheads="1"/>
          </p:cNvSpPr>
          <p:nvPr/>
        </p:nvSpPr>
        <p:spPr bwMode="auto">
          <a:xfrm>
            <a:off x="287338" y="5794375"/>
            <a:ext cx="2251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ACC = 0.68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33CC"/>
                </a:solidFill>
                <a:latin typeface="Arial" charset="0"/>
              </a:rPr>
              <a:t>= (63 + 72) / 200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33CC"/>
                </a:solidFill>
                <a:latin typeface="Arial" charset="0"/>
              </a:rPr>
              <a:t>= 135/200 = 67.5</a:t>
            </a:r>
            <a:endParaRPr lang="zh-TW" altLang="en-US" sz="1800">
              <a:solidFill>
                <a:srgbClr val="0033CC"/>
              </a:solidFill>
              <a:latin typeface="Arial" charset="0"/>
            </a:endParaRPr>
          </a:p>
        </p:txBody>
      </p:sp>
      <p:graphicFrame>
        <p:nvGraphicFramePr>
          <p:cNvPr id="95242" name="Object 5"/>
          <p:cNvGraphicFramePr>
            <a:graphicFrameLocks noChangeAspect="1"/>
          </p:cNvGraphicFramePr>
          <p:nvPr/>
        </p:nvGraphicFramePr>
        <p:xfrm>
          <a:off x="2390775" y="3987800"/>
          <a:ext cx="17827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Equation" r:id="rId4" imgW="1117600" imgH="330200" progId="Equation.3">
                  <p:embed/>
                </p:oleObj>
              </mc:Choice>
              <mc:Fallback>
                <p:oleObj name="Equation" r:id="rId4" imgW="1117600" imgH="330200" progId="Equation.3">
                  <p:embed/>
                  <p:pic>
                    <p:nvPicPr>
                      <p:cNvPr id="9524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775" y="3987800"/>
                        <a:ext cx="17827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3" name="Object 6"/>
          <p:cNvGraphicFramePr>
            <a:graphicFrameLocks noChangeAspect="1"/>
          </p:cNvGraphicFramePr>
          <p:nvPr/>
        </p:nvGraphicFramePr>
        <p:xfrm>
          <a:off x="2090738" y="2800350"/>
          <a:ext cx="14462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Equation" r:id="rId6" imgW="977900" imgH="355600" progId="Equation.3">
                  <p:embed/>
                </p:oleObj>
              </mc:Choice>
              <mc:Fallback>
                <p:oleObj name="Equation" r:id="rId6" imgW="977900" imgH="355600" progId="Equation.3">
                  <p:embed/>
                  <p:pic>
                    <p:nvPicPr>
                      <p:cNvPr id="9524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8" y="2800350"/>
                        <a:ext cx="14462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4" name="文字方塊 35"/>
          <p:cNvSpPr txBox="1">
            <a:spLocks noChangeArrowheads="1"/>
          </p:cNvSpPr>
          <p:nvPr/>
        </p:nvSpPr>
        <p:spPr bwMode="auto">
          <a:xfrm>
            <a:off x="6086475" y="4762500"/>
            <a:ext cx="28527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FF6600"/>
                </a:solidFill>
                <a:latin typeface="Arial" charset="0"/>
              </a:rPr>
              <a:t>F1 score (F-score)</a:t>
            </a:r>
            <a:br>
              <a:rPr lang="en-US" altLang="zh-TW" sz="1800" b="1">
                <a:solidFill>
                  <a:srgbClr val="FF6600"/>
                </a:solidFill>
                <a:latin typeface="Arial" charset="0"/>
              </a:rPr>
            </a:br>
            <a:r>
              <a:rPr lang="en-US" altLang="zh-TW" sz="1800" b="1">
                <a:solidFill>
                  <a:srgbClr val="FF6600"/>
                </a:solidFill>
                <a:latin typeface="Arial" charset="0"/>
              </a:rPr>
              <a:t>(F-measure)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6600"/>
                </a:solidFill>
                <a:latin typeface="Arial" charset="0"/>
              </a:rPr>
              <a:t>is the harmonic mean of precision and recall</a:t>
            </a:r>
            <a:br>
              <a:rPr lang="en-US" altLang="zh-TW" sz="1800" b="1">
                <a:solidFill>
                  <a:srgbClr val="FF6600"/>
                </a:solidFill>
                <a:latin typeface="Arial" charset="0"/>
              </a:rPr>
            </a:br>
            <a:r>
              <a:rPr lang="en-US" altLang="zh-TW" sz="1800">
                <a:solidFill>
                  <a:srgbClr val="FF6600"/>
                </a:solidFill>
                <a:latin typeface="Arial" charset="0"/>
              </a:rPr>
              <a:t>= 2TP / (P + P’)</a:t>
            </a:r>
            <a:br>
              <a:rPr lang="en-US" altLang="zh-TW" sz="1800">
                <a:solidFill>
                  <a:srgbClr val="FF6600"/>
                </a:solidFill>
                <a:latin typeface="Arial" charset="0"/>
              </a:rPr>
            </a:br>
            <a:r>
              <a:rPr lang="en-US" altLang="zh-TW" sz="1800">
                <a:solidFill>
                  <a:srgbClr val="FF6600"/>
                </a:solidFill>
                <a:latin typeface="Arial" charset="0"/>
              </a:rPr>
              <a:t>= 2TP / (2TP + FP  + FN)</a:t>
            </a:r>
            <a:endParaRPr lang="zh-TW" altLang="en-US" sz="180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95245" name="文字方塊 36"/>
          <p:cNvSpPr txBox="1">
            <a:spLocks noChangeArrowheads="1"/>
          </p:cNvSpPr>
          <p:nvPr/>
        </p:nvSpPr>
        <p:spPr bwMode="auto">
          <a:xfrm>
            <a:off x="4530725" y="3971925"/>
            <a:ext cx="3930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0033CC"/>
                </a:solidFill>
                <a:latin typeface="Arial" charset="0"/>
              </a:rPr>
              <a:t>Precision </a:t>
            </a:r>
            <a:br>
              <a:rPr lang="en-US" altLang="zh-TW" sz="2000" b="1">
                <a:solidFill>
                  <a:srgbClr val="0033CC"/>
                </a:solidFill>
                <a:latin typeface="Arial" charset="0"/>
              </a:rPr>
            </a:br>
            <a:r>
              <a:rPr lang="en-US" altLang="zh-TW" sz="2000">
                <a:solidFill>
                  <a:srgbClr val="0033CC"/>
                </a:solidFill>
                <a:latin typeface="Arial" charset="0"/>
              </a:rPr>
              <a:t>= Positive Predictive Value (PPV)</a:t>
            </a:r>
            <a:endParaRPr lang="zh-TW" altLang="en-US" sz="20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95246" name="文字方塊 38"/>
          <p:cNvSpPr txBox="1">
            <a:spLocks noChangeArrowheads="1"/>
          </p:cNvSpPr>
          <p:nvPr/>
        </p:nvSpPr>
        <p:spPr bwMode="auto">
          <a:xfrm>
            <a:off x="2946400" y="717550"/>
            <a:ext cx="32480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FF0000"/>
                </a:solidFill>
                <a:latin typeface="Arial" charset="0"/>
              </a:rPr>
              <a:t>Recall </a:t>
            </a:r>
            <a:br>
              <a:rPr lang="en-US" altLang="zh-TW" sz="2000" b="1">
                <a:solidFill>
                  <a:srgbClr val="FF0000"/>
                </a:solidFill>
                <a:latin typeface="Arial" charset="0"/>
              </a:rPr>
            </a:br>
            <a:r>
              <a:rPr lang="en-US" altLang="zh-TW" sz="2000">
                <a:solidFill>
                  <a:srgbClr val="FF0000"/>
                </a:solidFill>
                <a:latin typeface="Arial" charset="0"/>
              </a:rPr>
              <a:t>= True Positive Rate (TPR)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FF0000"/>
                </a:solidFill>
                <a:latin typeface="Arial" charset="0"/>
              </a:rPr>
              <a:t>= </a:t>
            </a:r>
            <a:r>
              <a:rPr lang="en-US" altLang="zh-TW" sz="2000" u="sng">
                <a:solidFill>
                  <a:srgbClr val="FF0000"/>
                </a:solidFill>
                <a:latin typeface="Arial" charset="0"/>
              </a:rPr>
              <a:t>Sensitivity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FF0000"/>
                </a:solidFill>
                <a:latin typeface="Arial" charset="0"/>
              </a:rPr>
              <a:t>= Hit Rate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FF0000"/>
                </a:solidFill>
                <a:latin typeface="Arial" charset="0"/>
              </a:rPr>
              <a:t>= TP / (TP + FN)</a:t>
            </a:r>
            <a:endParaRPr lang="zh-TW" altLang="en-US" sz="200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95247" name="Object 6"/>
          <p:cNvGraphicFramePr>
            <a:graphicFrameLocks noChangeAspect="1"/>
          </p:cNvGraphicFramePr>
          <p:nvPr/>
        </p:nvGraphicFramePr>
        <p:xfrm>
          <a:off x="3502025" y="4724400"/>
          <a:ext cx="23844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方程式" r:id="rId8" imgW="1612900" imgH="419100" progId="Equation.3">
                  <p:embed/>
                </p:oleObj>
              </mc:Choice>
              <mc:Fallback>
                <p:oleObj name="方程式" r:id="rId8" imgW="1612900" imgH="419100" progId="Equation.3">
                  <p:embed/>
                  <p:pic>
                    <p:nvPicPr>
                      <p:cNvPr id="952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2025" y="4724400"/>
                        <a:ext cx="238442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8" name="Object 4"/>
          <p:cNvGraphicFramePr>
            <a:graphicFrameLocks noChangeAspect="1"/>
          </p:cNvGraphicFramePr>
          <p:nvPr/>
        </p:nvGraphicFramePr>
        <p:xfrm>
          <a:off x="2863850" y="5991225"/>
          <a:ext cx="24717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方程式" r:id="rId10" imgW="1688367" imgH="355446" progId="Equation.3">
                  <p:embed/>
                </p:oleObj>
              </mc:Choice>
              <mc:Fallback>
                <p:oleObj name="方程式" r:id="rId10" imgW="1688367" imgH="355446" progId="Equation.3">
                  <p:embed/>
                  <p:pic>
                    <p:nvPicPr>
                      <p:cNvPr id="952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5991225"/>
                        <a:ext cx="247173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9" name="Object 3"/>
          <p:cNvGraphicFramePr>
            <a:graphicFrameLocks noChangeAspect="1"/>
          </p:cNvGraphicFramePr>
          <p:nvPr/>
        </p:nvGraphicFramePr>
        <p:xfrm>
          <a:off x="5500688" y="2798763"/>
          <a:ext cx="335756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方程式" r:id="rId12" imgW="2705100" imgH="393700" progId="Equation.3">
                  <p:embed/>
                </p:oleObj>
              </mc:Choice>
              <mc:Fallback>
                <p:oleObj name="方程式" r:id="rId12" imgW="2705100" imgH="393700" progId="Equation.3">
                  <p:embed/>
                  <p:pic>
                    <p:nvPicPr>
                      <p:cNvPr id="9524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2798763"/>
                        <a:ext cx="3357562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50" name="Object 2"/>
          <p:cNvGraphicFramePr>
            <a:graphicFrameLocks noChangeAspect="1"/>
          </p:cNvGraphicFramePr>
          <p:nvPr/>
        </p:nvGraphicFramePr>
        <p:xfrm>
          <a:off x="2025650" y="3289300"/>
          <a:ext cx="38655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Equation" r:id="rId14" imgW="2857500" imgH="393700" progId="Equation.3">
                  <p:embed/>
                </p:oleObj>
              </mc:Choice>
              <mc:Fallback>
                <p:oleObj name="Equation" r:id="rId14" imgW="2857500" imgH="393700" progId="Equation.3">
                  <p:embed/>
                  <p:pic>
                    <p:nvPicPr>
                      <p:cNvPr id="952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3289300"/>
                        <a:ext cx="3865563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51" name="文字方塊 35"/>
          <p:cNvSpPr txBox="1">
            <a:spLocks noChangeArrowheads="1"/>
          </p:cNvSpPr>
          <p:nvPr/>
        </p:nvSpPr>
        <p:spPr bwMode="auto">
          <a:xfrm>
            <a:off x="6213475" y="731838"/>
            <a:ext cx="27511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 u="sng">
                <a:solidFill>
                  <a:srgbClr val="FF0000"/>
                </a:solidFill>
                <a:latin typeface="Arial" charset="0"/>
              </a:rPr>
              <a:t>Specificity</a:t>
            </a:r>
            <a:br>
              <a:rPr lang="en-US" altLang="zh-TW" sz="2000" b="1">
                <a:solidFill>
                  <a:srgbClr val="FF0000"/>
                </a:solidFill>
                <a:latin typeface="Arial" charset="0"/>
              </a:rPr>
            </a:br>
            <a:r>
              <a:rPr lang="en-US" altLang="zh-TW" sz="2000">
                <a:solidFill>
                  <a:srgbClr val="FF0000"/>
                </a:solidFill>
                <a:latin typeface="Arial" charset="0"/>
              </a:rPr>
              <a:t>= True Negative Rate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FF0000"/>
                </a:solidFill>
                <a:latin typeface="Arial" charset="0"/>
              </a:rPr>
              <a:t>= TN / 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FF0000"/>
                </a:solidFill>
                <a:latin typeface="Arial" charset="0"/>
              </a:rPr>
              <a:t>= TN / (TN + FP)</a:t>
            </a:r>
            <a:endParaRPr lang="zh-TW" altLang="en-US" sz="2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" name="圓角矩形 40"/>
          <p:cNvSpPr/>
          <p:nvPr/>
        </p:nvSpPr>
        <p:spPr>
          <a:xfrm>
            <a:off x="334963" y="600075"/>
            <a:ext cx="900112" cy="2193925"/>
          </a:xfrm>
          <a:prstGeom prst="roundRect">
            <a:avLst>
              <a:gd name="adj" fmla="val 10246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2" name="圓角矩形 39"/>
          <p:cNvSpPr/>
          <p:nvPr/>
        </p:nvSpPr>
        <p:spPr>
          <a:xfrm>
            <a:off x="265113" y="554038"/>
            <a:ext cx="2493962" cy="923925"/>
          </a:xfrm>
          <a:prstGeom prst="roundRect">
            <a:avLst>
              <a:gd name="adj" fmla="val 12259"/>
            </a:avLst>
          </a:prstGeom>
          <a:noFill/>
          <a:ln>
            <a:solidFill>
              <a:srgbClr val="00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3" name="圓角矩形 39"/>
          <p:cNvSpPr/>
          <p:nvPr/>
        </p:nvSpPr>
        <p:spPr>
          <a:xfrm>
            <a:off x="198438" y="3748088"/>
            <a:ext cx="2122487" cy="923925"/>
          </a:xfrm>
          <a:prstGeom prst="roundRect">
            <a:avLst>
              <a:gd name="adj" fmla="val 12259"/>
            </a:avLst>
          </a:prstGeom>
          <a:noFill/>
          <a:ln>
            <a:solidFill>
              <a:srgbClr val="00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" name="圓角矩形 40"/>
          <p:cNvSpPr/>
          <p:nvPr/>
        </p:nvSpPr>
        <p:spPr>
          <a:xfrm>
            <a:off x="219075" y="2870200"/>
            <a:ext cx="1755775" cy="404813"/>
          </a:xfrm>
          <a:prstGeom prst="roundRect">
            <a:avLst>
              <a:gd name="adj" fmla="val 10246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0836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7710BBA-B3A0-5F48-BE06-C41D19F27E9C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96259" name="文字方塊 32"/>
          <p:cNvSpPr txBox="1">
            <a:spLocks noChangeArrowheads="1"/>
          </p:cNvSpPr>
          <p:nvPr/>
        </p:nvSpPr>
        <p:spPr bwMode="auto">
          <a:xfrm>
            <a:off x="2393950" y="6611938"/>
            <a:ext cx="4511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000">
                <a:solidFill>
                  <a:srgbClr val="A6A6A6"/>
                </a:solidFill>
              </a:rPr>
              <a:t>Source:  </a:t>
            </a:r>
            <a:r>
              <a:rPr lang="en-US" altLang="zh-TW" sz="1000">
                <a:latin typeface="Arial" charset="0"/>
                <a:hlinkClick r:id="rId3"/>
              </a:rPr>
              <a:t>http://en.wikipedia.org/wiki/Receiver_operating_characteristic</a:t>
            </a:r>
            <a:endParaRPr kumimoji="0" lang="zh-TW" altLang="en-US" sz="1000">
              <a:solidFill>
                <a:srgbClr val="A6A6A6"/>
              </a:solidFill>
            </a:endParaRPr>
          </a:p>
        </p:txBody>
      </p:sp>
      <p:grpSp>
        <p:nvGrpSpPr>
          <p:cNvPr id="96260" name="群組 58"/>
          <p:cNvGrpSpPr>
            <a:grpSpLocks/>
          </p:cNvGrpSpPr>
          <p:nvPr/>
        </p:nvGrpSpPr>
        <p:grpSpPr bwMode="auto">
          <a:xfrm>
            <a:off x="654050" y="174625"/>
            <a:ext cx="2416175" cy="2617788"/>
            <a:chOff x="367239" y="365963"/>
            <a:chExt cx="2416895" cy="2617997"/>
          </a:xfrm>
        </p:grpSpPr>
        <p:sp>
          <p:nvSpPr>
            <p:cNvPr id="96293" name="文字方塊 47"/>
            <p:cNvSpPr txBox="1">
              <a:spLocks noChangeArrowheads="1"/>
            </p:cNvSpPr>
            <p:nvPr/>
          </p:nvSpPr>
          <p:spPr bwMode="auto">
            <a:xfrm>
              <a:off x="736976" y="365963"/>
              <a:ext cx="9279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b="1">
                  <a:latin typeface="Arial" charset="0"/>
                </a:rPr>
                <a:t>A</a:t>
              </a:r>
              <a:endParaRPr lang="zh-TW" altLang="en-US" sz="2400" b="1">
                <a:latin typeface="Arial" charset="0"/>
              </a:endParaRPr>
            </a:p>
          </p:txBody>
        </p:sp>
        <p:grpSp>
          <p:nvGrpSpPr>
            <p:cNvPr id="96294" name="群組 27"/>
            <p:cNvGrpSpPr>
              <a:grpSpLocks/>
            </p:cNvGrpSpPr>
            <p:nvPr/>
          </p:nvGrpSpPr>
          <p:grpSpPr bwMode="auto">
            <a:xfrm>
              <a:off x="367239" y="862171"/>
              <a:ext cx="2416895" cy="2121789"/>
              <a:chOff x="913159" y="1285259"/>
              <a:chExt cx="2416895" cy="2121789"/>
            </a:xfrm>
          </p:grpSpPr>
          <p:sp>
            <p:nvSpPr>
              <p:cNvPr id="6" name="矩形 5"/>
              <p:cNvSpPr/>
              <p:nvPr/>
            </p:nvSpPr>
            <p:spPr bwMode="auto">
              <a:xfrm>
                <a:off x="927451" y="1285979"/>
                <a:ext cx="816218" cy="774762"/>
              </a:xfrm>
              <a:prstGeom prst="rect">
                <a:avLst/>
              </a:prstGeom>
              <a:solidFill>
                <a:srgbClr val="FF99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>
                    <a:latin typeface="Calibri" pitchFamily="34" charset="0"/>
                  </a:rPr>
                  <a:t>63</a:t>
                </a:r>
                <a:br>
                  <a:rPr lang="en-US" altLang="zh-TW">
                    <a:latin typeface="Calibri" pitchFamily="34" charset="0"/>
                  </a:rPr>
                </a:br>
                <a:r>
                  <a:rPr lang="en-US" altLang="zh-TW">
                    <a:latin typeface="Calibri" pitchFamily="34" charset="0"/>
                  </a:rPr>
                  <a:t>(TP)</a:t>
                </a:r>
                <a:endParaRPr lang="zh-TW" altLang="en-US">
                  <a:latin typeface="Calibri" pitchFamily="34" charset="0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 bwMode="auto">
              <a:xfrm>
                <a:off x="927451" y="2117895"/>
                <a:ext cx="816218" cy="776349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>
                    <a:latin typeface="Calibri" pitchFamily="34" charset="0"/>
                  </a:rPr>
                  <a:t>37</a:t>
                </a:r>
                <a:br>
                  <a:rPr lang="en-US" altLang="zh-TW">
                    <a:latin typeface="Calibri" pitchFamily="34" charset="0"/>
                  </a:rPr>
                </a:br>
                <a:r>
                  <a:rPr lang="en-US" altLang="zh-TW">
                    <a:latin typeface="Calibri" pitchFamily="34" charset="0"/>
                  </a:rPr>
                  <a:t>(FN)</a:t>
                </a:r>
                <a:endParaRPr lang="zh-TW" altLang="en-US">
                  <a:latin typeface="Calibri" pitchFamily="34" charset="0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 bwMode="auto">
              <a:xfrm>
                <a:off x="1804012" y="1285979"/>
                <a:ext cx="816218" cy="774762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>
                    <a:latin typeface="Calibri" pitchFamily="34" charset="0"/>
                  </a:rPr>
                  <a:t>28</a:t>
                </a:r>
                <a:br>
                  <a:rPr lang="en-US" altLang="zh-TW">
                    <a:latin typeface="Calibri" pitchFamily="34" charset="0"/>
                  </a:rPr>
                </a:br>
                <a:r>
                  <a:rPr lang="en-US" altLang="zh-TW">
                    <a:latin typeface="Calibri" pitchFamily="34" charset="0"/>
                  </a:rPr>
                  <a:t>(FP)</a:t>
                </a:r>
                <a:endParaRPr lang="zh-TW" altLang="en-US">
                  <a:latin typeface="Calibri" pitchFamily="34" charset="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 bwMode="auto">
              <a:xfrm>
                <a:off x="1804012" y="2117895"/>
                <a:ext cx="816218" cy="77634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>
                    <a:latin typeface="Calibri" pitchFamily="34" charset="0"/>
                  </a:rPr>
                  <a:t>72</a:t>
                </a:r>
                <a:br>
                  <a:rPr lang="en-US" altLang="zh-TW">
                    <a:latin typeface="Calibri" pitchFamily="34" charset="0"/>
                  </a:rPr>
                </a:br>
                <a:r>
                  <a:rPr lang="en-US" altLang="zh-TW">
                    <a:latin typeface="Calibri" pitchFamily="34" charset="0"/>
                  </a:rPr>
                  <a:t>(TN)</a:t>
                </a:r>
                <a:endParaRPr lang="zh-TW" altLang="en-US">
                  <a:latin typeface="Calibri" pitchFamily="34" charset="0"/>
                </a:endParaRPr>
              </a:p>
            </p:txBody>
          </p:sp>
          <p:sp>
            <p:nvSpPr>
              <p:cNvPr id="96299" name="文字方塊 48"/>
              <p:cNvSpPr txBox="1">
                <a:spLocks noChangeArrowheads="1"/>
              </p:cNvSpPr>
              <p:nvPr/>
            </p:nvSpPr>
            <p:spPr bwMode="auto">
              <a:xfrm>
                <a:off x="913159" y="2945383"/>
                <a:ext cx="77916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latin typeface="Arial" charset="0"/>
                  </a:rPr>
                  <a:t>100</a:t>
                </a:r>
                <a:endParaRPr lang="zh-TW" altLang="en-US" sz="2400">
                  <a:latin typeface="Arial" charset="0"/>
                </a:endParaRPr>
              </a:p>
            </p:txBody>
          </p:sp>
          <p:sp>
            <p:nvSpPr>
              <p:cNvPr id="96300" name="文字方塊 51"/>
              <p:cNvSpPr txBox="1">
                <a:spLocks noChangeArrowheads="1"/>
              </p:cNvSpPr>
              <p:nvPr/>
            </p:nvSpPr>
            <p:spPr bwMode="auto">
              <a:xfrm>
                <a:off x="1828799" y="2945382"/>
                <a:ext cx="76427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latin typeface="Arial" charset="0"/>
                  </a:rPr>
                  <a:t>100</a:t>
                </a:r>
                <a:endParaRPr lang="zh-TW" altLang="en-US" sz="2400">
                  <a:latin typeface="Arial" charset="0"/>
                </a:endParaRPr>
              </a:p>
            </p:txBody>
          </p:sp>
          <p:sp>
            <p:nvSpPr>
              <p:cNvPr id="96301" name="文字方塊 52"/>
              <p:cNvSpPr txBox="1">
                <a:spLocks noChangeArrowheads="1"/>
              </p:cNvSpPr>
              <p:nvPr/>
            </p:nvSpPr>
            <p:spPr bwMode="auto">
              <a:xfrm>
                <a:off x="2605251" y="2167398"/>
                <a:ext cx="69750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solidFill>
                      <a:srgbClr val="0033CC"/>
                    </a:solidFill>
                    <a:latin typeface="Arial" charset="0"/>
                  </a:rPr>
                  <a:t>109</a:t>
                </a:r>
                <a:endParaRPr lang="zh-TW" altLang="en-US" sz="2400">
                  <a:solidFill>
                    <a:srgbClr val="0033CC"/>
                  </a:solidFill>
                  <a:latin typeface="Arial" charset="0"/>
                </a:endParaRPr>
              </a:p>
            </p:txBody>
          </p:sp>
          <p:sp>
            <p:nvSpPr>
              <p:cNvPr id="96302" name="文字方塊 53"/>
              <p:cNvSpPr txBox="1">
                <a:spLocks noChangeArrowheads="1"/>
              </p:cNvSpPr>
              <p:nvPr/>
            </p:nvSpPr>
            <p:spPr bwMode="auto">
              <a:xfrm>
                <a:off x="2700783" y="1430341"/>
                <a:ext cx="58832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solidFill>
                      <a:srgbClr val="0033CC"/>
                    </a:solidFill>
                    <a:latin typeface="Arial" charset="0"/>
                  </a:rPr>
                  <a:t>91</a:t>
                </a:r>
                <a:endParaRPr lang="zh-TW" altLang="en-US" sz="2400">
                  <a:solidFill>
                    <a:srgbClr val="0033CC"/>
                  </a:solidFill>
                  <a:latin typeface="Arial" charset="0"/>
                </a:endParaRPr>
              </a:p>
            </p:txBody>
          </p:sp>
          <p:sp>
            <p:nvSpPr>
              <p:cNvPr id="96303" name="文字方塊 51"/>
              <p:cNvSpPr txBox="1">
                <a:spLocks noChangeArrowheads="1"/>
              </p:cNvSpPr>
              <p:nvPr/>
            </p:nvSpPr>
            <p:spPr bwMode="auto">
              <a:xfrm>
                <a:off x="2634934" y="2920361"/>
                <a:ext cx="69512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latin typeface="Arial" charset="0"/>
                  </a:rPr>
                  <a:t>200</a:t>
                </a:r>
                <a:endParaRPr lang="zh-TW" altLang="en-US" sz="2400">
                  <a:latin typeface="Arial" charset="0"/>
                </a:endParaRPr>
              </a:p>
            </p:txBody>
          </p:sp>
        </p:grpSp>
      </p:grpSp>
      <p:sp>
        <p:nvSpPr>
          <p:cNvPr id="96261" name="文字方塊 47"/>
          <p:cNvSpPr txBox="1">
            <a:spLocks noChangeArrowheads="1"/>
          </p:cNvSpPr>
          <p:nvPr/>
        </p:nvSpPr>
        <p:spPr bwMode="auto">
          <a:xfrm>
            <a:off x="573088" y="2863850"/>
            <a:ext cx="1938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TPR = 0.63</a:t>
            </a:r>
            <a:endParaRPr lang="zh-TW" altLang="en-US" sz="2000">
              <a:latin typeface="Arial" charset="0"/>
            </a:endParaRPr>
          </a:p>
        </p:txBody>
      </p:sp>
      <p:sp>
        <p:nvSpPr>
          <p:cNvPr id="96262" name="文字方塊 47"/>
          <p:cNvSpPr txBox="1">
            <a:spLocks noChangeArrowheads="1"/>
          </p:cNvSpPr>
          <p:nvPr/>
        </p:nvSpPr>
        <p:spPr bwMode="auto">
          <a:xfrm>
            <a:off x="573088" y="3300413"/>
            <a:ext cx="1938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FPR = 0.28</a:t>
            </a:r>
            <a:endParaRPr lang="zh-TW" altLang="en-US" sz="2000">
              <a:latin typeface="Arial" charset="0"/>
            </a:endParaRPr>
          </a:p>
        </p:txBody>
      </p:sp>
      <p:sp>
        <p:nvSpPr>
          <p:cNvPr id="96263" name="文字方塊 47"/>
          <p:cNvSpPr txBox="1">
            <a:spLocks noChangeArrowheads="1"/>
          </p:cNvSpPr>
          <p:nvPr/>
        </p:nvSpPr>
        <p:spPr bwMode="auto">
          <a:xfrm>
            <a:off x="573088" y="3709988"/>
            <a:ext cx="22796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PPV = 0.69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33CC"/>
                </a:solidFill>
                <a:latin typeface="Arial" charset="0"/>
              </a:rPr>
              <a:t>        =63/(63+28)</a:t>
            </a:r>
            <a:br>
              <a:rPr lang="en-US" altLang="zh-TW" sz="1800">
                <a:solidFill>
                  <a:srgbClr val="0033CC"/>
                </a:solidFill>
                <a:latin typeface="Arial" charset="0"/>
              </a:rPr>
            </a:br>
            <a:r>
              <a:rPr lang="en-US" altLang="zh-TW" sz="1800">
                <a:solidFill>
                  <a:srgbClr val="0033CC"/>
                </a:solidFill>
                <a:latin typeface="Arial" charset="0"/>
              </a:rPr>
              <a:t>        =63/91</a:t>
            </a:r>
            <a:endParaRPr lang="zh-TW" altLang="en-US" sz="18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96264" name="文字方塊 47"/>
          <p:cNvSpPr txBox="1">
            <a:spLocks noChangeArrowheads="1"/>
          </p:cNvSpPr>
          <p:nvPr/>
        </p:nvSpPr>
        <p:spPr bwMode="auto">
          <a:xfrm>
            <a:off x="573088" y="4624388"/>
            <a:ext cx="369887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F1 = 0.66</a:t>
            </a:r>
            <a:r>
              <a:rPr lang="en-US" altLang="zh-TW" sz="1800">
                <a:latin typeface="Arial" charset="0"/>
              </a:rPr>
              <a:t> </a:t>
            </a:r>
            <a:br>
              <a:rPr lang="en-US" altLang="zh-TW" sz="1800">
                <a:latin typeface="Arial" charset="0"/>
              </a:rPr>
            </a:br>
            <a:r>
              <a:rPr lang="en-US" altLang="zh-TW" sz="1800">
                <a:solidFill>
                  <a:srgbClr val="0033CC"/>
                </a:solidFill>
                <a:latin typeface="Arial" charset="0"/>
              </a:rPr>
              <a:t>= 2*(0.63*0.69)/(0.63+0.69)</a:t>
            </a:r>
            <a:br>
              <a:rPr lang="en-US" altLang="zh-TW" sz="1800">
                <a:solidFill>
                  <a:srgbClr val="0033CC"/>
                </a:solidFill>
                <a:latin typeface="Arial" charset="0"/>
              </a:rPr>
            </a:br>
            <a:r>
              <a:rPr lang="en-US" altLang="zh-TW" sz="1800">
                <a:solidFill>
                  <a:srgbClr val="0033CC"/>
                </a:solidFill>
                <a:latin typeface="Arial" charset="0"/>
              </a:rPr>
              <a:t>= (2 * 63) /(100 + 91)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33CC"/>
                </a:solidFill>
                <a:latin typeface="Arial" charset="0"/>
              </a:rPr>
              <a:t>= (0.63 + 0.69) / 2 =1.32 / 2 =0.66</a:t>
            </a:r>
            <a:endParaRPr lang="zh-TW" altLang="en-US" sz="18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96265" name="文字方塊 47"/>
          <p:cNvSpPr txBox="1">
            <a:spLocks noChangeArrowheads="1"/>
          </p:cNvSpPr>
          <p:nvPr/>
        </p:nvSpPr>
        <p:spPr bwMode="auto">
          <a:xfrm>
            <a:off x="573088" y="5794375"/>
            <a:ext cx="22526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ACC = 0.68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33CC"/>
                </a:solidFill>
                <a:latin typeface="Arial" charset="0"/>
              </a:rPr>
              <a:t>= (63 + 72) / 200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33CC"/>
                </a:solidFill>
                <a:latin typeface="Arial" charset="0"/>
              </a:rPr>
              <a:t>= 135/200 = 67.5</a:t>
            </a:r>
            <a:endParaRPr lang="zh-TW" altLang="en-US" sz="1800">
              <a:solidFill>
                <a:srgbClr val="0033CC"/>
              </a:solidFill>
              <a:latin typeface="Arial" charset="0"/>
            </a:endParaRPr>
          </a:p>
        </p:txBody>
      </p:sp>
      <p:grpSp>
        <p:nvGrpSpPr>
          <p:cNvPr id="96266" name="群組 58"/>
          <p:cNvGrpSpPr>
            <a:grpSpLocks/>
          </p:cNvGrpSpPr>
          <p:nvPr/>
        </p:nvGrpSpPr>
        <p:grpSpPr bwMode="auto">
          <a:xfrm>
            <a:off x="4983163" y="177800"/>
            <a:ext cx="2416175" cy="2617788"/>
            <a:chOff x="367239" y="365963"/>
            <a:chExt cx="2416895" cy="2617997"/>
          </a:xfrm>
        </p:grpSpPr>
        <p:sp>
          <p:nvSpPr>
            <p:cNvPr id="96282" name="文字方塊 47"/>
            <p:cNvSpPr txBox="1">
              <a:spLocks noChangeArrowheads="1"/>
            </p:cNvSpPr>
            <p:nvPr/>
          </p:nvSpPr>
          <p:spPr bwMode="auto">
            <a:xfrm>
              <a:off x="736976" y="365963"/>
              <a:ext cx="9279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b="1">
                  <a:latin typeface="Arial" charset="0"/>
                </a:rPr>
                <a:t>B</a:t>
              </a:r>
              <a:endParaRPr lang="zh-TW" altLang="en-US" sz="2400" b="1">
                <a:latin typeface="Arial" charset="0"/>
              </a:endParaRPr>
            </a:p>
          </p:txBody>
        </p:sp>
        <p:grpSp>
          <p:nvGrpSpPr>
            <p:cNvPr id="96283" name="群組 27"/>
            <p:cNvGrpSpPr>
              <a:grpSpLocks/>
            </p:cNvGrpSpPr>
            <p:nvPr/>
          </p:nvGrpSpPr>
          <p:grpSpPr bwMode="auto">
            <a:xfrm>
              <a:off x="367239" y="862171"/>
              <a:ext cx="2416895" cy="2121789"/>
              <a:chOff x="913159" y="1285259"/>
              <a:chExt cx="2416895" cy="2121789"/>
            </a:xfrm>
          </p:grpSpPr>
          <p:sp>
            <p:nvSpPr>
              <p:cNvPr id="34" name="矩形 33"/>
              <p:cNvSpPr/>
              <p:nvPr/>
            </p:nvSpPr>
            <p:spPr bwMode="auto">
              <a:xfrm>
                <a:off x="927450" y="1285979"/>
                <a:ext cx="816218" cy="774762"/>
              </a:xfrm>
              <a:prstGeom prst="rect">
                <a:avLst/>
              </a:prstGeom>
              <a:solidFill>
                <a:srgbClr val="FF99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>
                    <a:latin typeface="Calibri" pitchFamily="34" charset="0"/>
                  </a:rPr>
                  <a:t>77</a:t>
                </a:r>
                <a:br>
                  <a:rPr lang="en-US" altLang="zh-TW">
                    <a:latin typeface="Calibri" pitchFamily="34" charset="0"/>
                  </a:rPr>
                </a:br>
                <a:r>
                  <a:rPr lang="en-US" altLang="zh-TW">
                    <a:latin typeface="Calibri" pitchFamily="34" charset="0"/>
                  </a:rPr>
                  <a:t>(TP)</a:t>
                </a:r>
                <a:endParaRPr lang="zh-TW" altLang="en-US">
                  <a:latin typeface="Calibri" pitchFamily="34" charset="0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 bwMode="auto">
              <a:xfrm>
                <a:off x="927450" y="2117895"/>
                <a:ext cx="816218" cy="776349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>
                    <a:latin typeface="Calibri" pitchFamily="34" charset="0"/>
                  </a:rPr>
                  <a:t>23</a:t>
                </a:r>
                <a:br>
                  <a:rPr lang="en-US" altLang="zh-TW">
                    <a:latin typeface="Calibri" pitchFamily="34" charset="0"/>
                  </a:rPr>
                </a:br>
                <a:r>
                  <a:rPr lang="en-US" altLang="zh-TW">
                    <a:latin typeface="Calibri" pitchFamily="34" charset="0"/>
                  </a:rPr>
                  <a:t>(FN)</a:t>
                </a:r>
                <a:endParaRPr lang="zh-TW" altLang="en-US">
                  <a:latin typeface="Calibri" pitchFamily="34" charset="0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 bwMode="auto">
              <a:xfrm>
                <a:off x="1804011" y="1285979"/>
                <a:ext cx="816218" cy="774762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>
                    <a:latin typeface="Calibri" pitchFamily="34" charset="0"/>
                  </a:rPr>
                  <a:t>77</a:t>
                </a:r>
                <a:br>
                  <a:rPr lang="en-US" altLang="zh-TW">
                    <a:latin typeface="Calibri" pitchFamily="34" charset="0"/>
                  </a:rPr>
                </a:br>
                <a:r>
                  <a:rPr lang="en-US" altLang="zh-TW">
                    <a:latin typeface="Calibri" pitchFamily="34" charset="0"/>
                  </a:rPr>
                  <a:t>(FP)</a:t>
                </a:r>
                <a:endParaRPr lang="zh-TW" altLang="en-US">
                  <a:latin typeface="Calibri" pitchFamily="34" charset="0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 bwMode="auto">
              <a:xfrm>
                <a:off x="1804011" y="2117895"/>
                <a:ext cx="816218" cy="77634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>
                    <a:latin typeface="Calibri" pitchFamily="34" charset="0"/>
                  </a:rPr>
                  <a:t>23</a:t>
                </a:r>
                <a:br>
                  <a:rPr lang="en-US" altLang="zh-TW">
                    <a:latin typeface="Calibri" pitchFamily="34" charset="0"/>
                  </a:rPr>
                </a:br>
                <a:r>
                  <a:rPr lang="en-US" altLang="zh-TW">
                    <a:latin typeface="Calibri" pitchFamily="34" charset="0"/>
                  </a:rPr>
                  <a:t>(TN)</a:t>
                </a:r>
                <a:endParaRPr lang="zh-TW" altLang="en-US">
                  <a:latin typeface="Calibri" pitchFamily="34" charset="0"/>
                </a:endParaRPr>
              </a:p>
            </p:txBody>
          </p:sp>
          <p:sp>
            <p:nvSpPr>
              <p:cNvPr id="96288" name="文字方塊 48"/>
              <p:cNvSpPr txBox="1">
                <a:spLocks noChangeArrowheads="1"/>
              </p:cNvSpPr>
              <p:nvPr/>
            </p:nvSpPr>
            <p:spPr bwMode="auto">
              <a:xfrm>
                <a:off x="913159" y="2945383"/>
                <a:ext cx="77916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latin typeface="Arial" charset="0"/>
                  </a:rPr>
                  <a:t>100</a:t>
                </a:r>
                <a:endParaRPr lang="zh-TW" altLang="en-US" sz="2400">
                  <a:latin typeface="Arial" charset="0"/>
                </a:endParaRPr>
              </a:p>
            </p:txBody>
          </p:sp>
          <p:sp>
            <p:nvSpPr>
              <p:cNvPr id="96289" name="文字方塊 51"/>
              <p:cNvSpPr txBox="1">
                <a:spLocks noChangeArrowheads="1"/>
              </p:cNvSpPr>
              <p:nvPr/>
            </p:nvSpPr>
            <p:spPr bwMode="auto">
              <a:xfrm>
                <a:off x="1828799" y="2945382"/>
                <a:ext cx="76427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latin typeface="Arial" charset="0"/>
                  </a:rPr>
                  <a:t>100</a:t>
                </a:r>
                <a:endParaRPr lang="zh-TW" altLang="en-US" sz="2400">
                  <a:latin typeface="Arial" charset="0"/>
                </a:endParaRPr>
              </a:p>
            </p:txBody>
          </p:sp>
          <p:sp>
            <p:nvSpPr>
              <p:cNvPr id="96290" name="文字方塊 52"/>
              <p:cNvSpPr txBox="1">
                <a:spLocks noChangeArrowheads="1"/>
              </p:cNvSpPr>
              <p:nvPr/>
            </p:nvSpPr>
            <p:spPr bwMode="auto">
              <a:xfrm>
                <a:off x="2605251" y="2167398"/>
                <a:ext cx="69750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solidFill>
                      <a:srgbClr val="0033CC"/>
                    </a:solidFill>
                    <a:latin typeface="Arial" charset="0"/>
                  </a:rPr>
                  <a:t>46</a:t>
                </a:r>
                <a:endParaRPr lang="zh-TW" altLang="en-US" sz="2400">
                  <a:solidFill>
                    <a:srgbClr val="0033CC"/>
                  </a:solidFill>
                  <a:latin typeface="Arial" charset="0"/>
                </a:endParaRPr>
              </a:p>
            </p:txBody>
          </p:sp>
          <p:sp>
            <p:nvSpPr>
              <p:cNvPr id="96291" name="文字方塊 53"/>
              <p:cNvSpPr txBox="1">
                <a:spLocks noChangeArrowheads="1"/>
              </p:cNvSpPr>
              <p:nvPr/>
            </p:nvSpPr>
            <p:spPr bwMode="auto">
              <a:xfrm>
                <a:off x="2605246" y="1430341"/>
                <a:ext cx="72254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solidFill>
                      <a:srgbClr val="0033CC"/>
                    </a:solidFill>
                    <a:latin typeface="Arial" charset="0"/>
                  </a:rPr>
                  <a:t>154</a:t>
                </a:r>
                <a:endParaRPr lang="zh-TW" altLang="en-US" sz="2400">
                  <a:solidFill>
                    <a:srgbClr val="0033CC"/>
                  </a:solidFill>
                  <a:latin typeface="Arial" charset="0"/>
                </a:endParaRPr>
              </a:p>
            </p:txBody>
          </p:sp>
          <p:sp>
            <p:nvSpPr>
              <p:cNvPr id="96292" name="文字方塊 51"/>
              <p:cNvSpPr txBox="1">
                <a:spLocks noChangeArrowheads="1"/>
              </p:cNvSpPr>
              <p:nvPr/>
            </p:nvSpPr>
            <p:spPr bwMode="auto">
              <a:xfrm>
                <a:off x="2634934" y="2920361"/>
                <a:ext cx="69512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latin typeface="Arial" charset="0"/>
                  </a:rPr>
                  <a:t>200</a:t>
                </a:r>
                <a:endParaRPr lang="zh-TW" altLang="en-US" sz="2400">
                  <a:latin typeface="Arial" charset="0"/>
                </a:endParaRPr>
              </a:p>
            </p:txBody>
          </p:sp>
        </p:grpSp>
      </p:grpSp>
      <p:sp>
        <p:nvSpPr>
          <p:cNvPr id="96267" name="文字方塊 47"/>
          <p:cNvSpPr txBox="1">
            <a:spLocks noChangeArrowheads="1"/>
          </p:cNvSpPr>
          <p:nvPr/>
        </p:nvSpPr>
        <p:spPr bwMode="auto">
          <a:xfrm>
            <a:off x="4954588" y="2849563"/>
            <a:ext cx="19367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TPR = 0.77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FPR = 0.77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PPV = 0.50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F1 = 0.61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ACC = 0.50</a:t>
            </a:r>
            <a:endParaRPr lang="zh-TW" altLang="en-US" sz="2000">
              <a:latin typeface="Arial" charset="0"/>
            </a:endParaRPr>
          </a:p>
        </p:txBody>
      </p:sp>
      <p:graphicFrame>
        <p:nvGraphicFramePr>
          <p:cNvPr id="96268" name="Object 6"/>
          <p:cNvGraphicFramePr>
            <a:graphicFrameLocks noChangeAspect="1"/>
          </p:cNvGraphicFramePr>
          <p:nvPr/>
        </p:nvGraphicFramePr>
        <p:xfrm>
          <a:off x="7448550" y="4659313"/>
          <a:ext cx="14462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4" imgW="977900" imgH="355600" progId="Equation.3">
                  <p:embed/>
                </p:oleObj>
              </mc:Choice>
              <mc:Fallback>
                <p:oleObj name="Equation" r:id="rId4" imgW="977900" imgH="355600" progId="Equation.3">
                  <p:embed/>
                  <p:pic>
                    <p:nvPicPr>
                      <p:cNvPr id="9626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8550" y="4659313"/>
                        <a:ext cx="14462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9" name="文字方塊 38"/>
          <p:cNvSpPr txBox="1">
            <a:spLocks noChangeArrowheads="1"/>
          </p:cNvSpPr>
          <p:nvPr/>
        </p:nvSpPr>
        <p:spPr bwMode="auto">
          <a:xfrm>
            <a:off x="4692650" y="4591050"/>
            <a:ext cx="28241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 b="1">
                <a:solidFill>
                  <a:srgbClr val="FF0000"/>
                </a:solidFill>
                <a:latin typeface="Arial" charset="0"/>
              </a:rPr>
              <a:t>Recall </a:t>
            </a:r>
            <a:br>
              <a:rPr lang="en-US" altLang="zh-TW" sz="1600" b="1">
                <a:solidFill>
                  <a:srgbClr val="FF0000"/>
                </a:solidFill>
                <a:latin typeface="Arial" charset="0"/>
              </a:rPr>
            </a:br>
            <a:r>
              <a:rPr lang="en-US" altLang="zh-TW" sz="1600">
                <a:solidFill>
                  <a:srgbClr val="FF0000"/>
                </a:solidFill>
                <a:latin typeface="Arial" charset="0"/>
              </a:rPr>
              <a:t>= True Positive Rate (TPR)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FF0000"/>
                </a:solidFill>
                <a:latin typeface="Arial" charset="0"/>
              </a:rPr>
              <a:t>= </a:t>
            </a:r>
            <a:r>
              <a:rPr lang="en-US" altLang="zh-TW" sz="1600" u="sng">
                <a:solidFill>
                  <a:srgbClr val="FF0000"/>
                </a:solidFill>
                <a:latin typeface="Arial" charset="0"/>
              </a:rPr>
              <a:t>Sensitivity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FF0000"/>
                </a:solidFill>
                <a:latin typeface="Arial" charset="0"/>
              </a:rPr>
              <a:t>= Hit Rate</a:t>
            </a:r>
            <a:endParaRPr lang="zh-TW" altLang="en-US" sz="16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" name="圓角矩形 40"/>
          <p:cNvSpPr/>
          <p:nvPr/>
        </p:nvSpPr>
        <p:spPr>
          <a:xfrm>
            <a:off x="623888" y="600075"/>
            <a:ext cx="900112" cy="2193925"/>
          </a:xfrm>
          <a:prstGeom prst="roundRect">
            <a:avLst>
              <a:gd name="adj" fmla="val 10246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4" name="圓角矩形 39"/>
          <p:cNvSpPr/>
          <p:nvPr/>
        </p:nvSpPr>
        <p:spPr>
          <a:xfrm>
            <a:off x="554038" y="554038"/>
            <a:ext cx="2493962" cy="923925"/>
          </a:xfrm>
          <a:prstGeom prst="roundRect">
            <a:avLst>
              <a:gd name="adj" fmla="val 12259"/>
            </a:avLst>
          </a:prstGeom>
          <a:noFill/>
          <a:ln>
            <a:solidFill>
              <a:srgbClr val="00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7" name="圓角矩形 40"/>
          <p:cNvSpPr/>
          <p:nvPr/>
        </p:nvSpPr>
        <p:spPr>
          <a:xfrm>
            <a:off x="4943475" y="614363"/>
            <a:ext cx="900113" cy="2193925"/>
          </a:xfrm>
          <a:prstGeom prst="roundRect">
            <a:avLst>
              <a:gd name="adj" fmla="val 10246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8" name="圓角矩形 39"/>
          <p:cNvSpPr/>
          <p:nvPr/>
        </p:nvSpPr>
        <p:spPr>
          <a:xfrm>
            <a:off x="4875213" y="568325"/>
            <a:ext cx="2492375" cy="923925"/>
          </a:xfrm>
          <a:prstGeom prst="roundRect">
            <a:avLst>
              <a:gd name="adj" fmla="val 12259"/>
            </a:avLst>
          </a:prstGeom>
          <a:noFill/>
          <a:ln>
            <a:solidFill>
              <a:srgbClr val="00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6274" name="文字方塊 36"/>
          <p:cNvSpPr txBox="1">
            <a:spLocks noChangeArrowheads="1"/>
          </p:cNvSpPr>
          <p:nvPr/>
        </p:nvSpPr>
        <p:spPr bwMode="auto">
          <a:xfrm>
            <a:off x="4659313" y="5749925"/>
            <a:ext cx="3144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b="1">
                <a:solidFill>
                  <a:srgbClr val="0033CC"/>
                </a:solidFill>
                <a:latin typeface="Arial" charset="0"/>
              </a:rPr>
              <a:t>Precision </a:t>
            </a:r>
            <a:br>
              <a:rPr lang="en-US" altLang="zh-TW" sz="1400" b="1">
                <a:solidFill>
                  <a:srgbClr val="0033CC"/>
                </a:solidFill>
                <a:latin typeface="Arial" charset="0"/>
              </a:rPr>
            </a:br>
            <a:r>
              <a:rPr lang="en-US" altLang="zh-TW" sz="1400">
                <a:solidFill>
                  <a:srgbClr val="0033CC"/>
                </a:solidFill>
                <a:latin typeface="Arial" charset="0"/>
              </a:rPr>
              <a:t>= Positive Predictive Value (PPV)</a:t>
            </a:r>
            <a:endParaRPr lang="zh-TW" altLang="en-US" sz="1400">
              <a:solidFill>
                <a:srgbClr val="0033CC"/>
              </a:solidFill>
              <a:latin typeface="Arial" charset="0"/>
            </a:endParaRPr>
          </a:p>
        </p:txBody>
      </p:sp>
      <p:graphicFrame>
        <p:nvGraphicFramePr>
          <p:cNvPr id="96275" name="Object 5"/>
          <p:cNvGraphicFramePr>
            <a:graphicFrameLocks noChangeAspect="1"/>
          </p:cNvGraphicFramePr>
          <p:nvPr/>
        </p:nvGraphicFramePr>
        <p:xfrm>
          <a:off x="7505700" y="5881688"/>
          <a:ext cx="14192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6" imgW="1117600" imgH="330200" progId="Equation.3">
                  <p:embed/>
                </p:oleObj>
              </mc:Choice>
              <mc:Fallback>
                <p:oleObj name="Equation" r:id="rId6" imgW="1117600" imgH="330200" progId="Equation.3">
                  <p:embed/>
                  <p:pic>
                    <p:nvPicPr>
                      <p:cNvPr id="9627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700" y="5881688"/>
                        <a:ext cx="1419225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圓角矩形 40"/>
          <p:cNvSpPr/>
          <p:nvPr/>
        </p:nvSpPr>
        <p:spPr>
          <a:xfrm>
            <a:off x="623888" y="2909888"/>
            <a:ext cx="1858962" cy="322262"/>
          </a:xfrm>
          <a:prstGeom prst="roundRect">
            <a:avLst>
              <a:gd name="adj" fmla="val 10246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4" name="圓角矩形 40"/>
          <p:cNvSpPr/>
          <p:nvPr/>
        </p:nvSpPr>
        <p:spPr>
          <a:xfrm>
            <a:off x="4654550" y="4654550"/>
            <a:ext cx="4327525" cy="957263"/>
          </a:xfrm>
          <a:prstGeom prst="roundRect">
            <a:avLst>
              <a:gd name="adj" fmla="val 10246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5" name="圓角矩形 39"/>
          <p:cNvSpPr/>
          <p:nvPr/>
        </p:nvSpPr>
        <p:spPr>
          <a:xfrm>
            <a:off x="625475" y="3775075"/>
            <a:ext cx="2493963" cy="833438"/>
          </a:xfrm>
          <a:prstGeom prst="roundRect">
            <a:avLst>
              <a:gd name="adj" fmla="val 8509"/>
            </a:avLst>
          </a:prstGeom>
          <a:noFill/>
          <a:ln>
            <a:solidFill>
              <a:srgbClr val="00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6" name="圓角矩形 39"/>
          <p:cNvSpPr/>
          <p:nvPr/>
        </p:nvSpPr>
        <p:spPr>
          <a:xfrm>
            <a:off x="4657725" y="5670550"/>
            <a:ext cx="4335463" cy="833438"/>
          </a:xfrm>
          <a:prstGeom prst="roundRect">
            <a:avLst>
              <a:gd name="adj" fmla="val 8509"/>
            </a:avLst>
          </a:prstGeom>
          <a:noFill/>
          <a:ln>
            <a:solidFill>
              <a:srgbClr val="00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9" name="圓角矩形 40"/>
          <p:cNvSpPr/>
          <p:nvPr/>
        </p:nvSpPr>
        <p:spPr>
          <a:xfrm>
            <a:off x="4914900" y="2889250"/>
            <a:ext cx="1858963" cy="322263"/>
          </a:xfrm>
          <a:prstGeom prst="roundRect">
            <a:avLst>
              <a:gd name="adj" fmla="val 10246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0" name="圓角矩形 39"/>
          <p:cNvSpPr/>
          <p:nvPr/>
        </p:nvSpPr>
        <p:spPr>
          <a:xfrm>
            <a:off x="4900613" y="3535363"/>
            <a:ext cx="2357437" cy="274637"/>
          </a:xfrm>
          <a:prstGeom prst="roundRect">
            <a:avLst>
              <a:gd name="adj" fmla="val 8509"/>
            </a:avLst>
          </a:prstGeom>
          <a:noFill/>
          <a:ln>
            <a:solidFill>
              <a:srgbClr val="00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92007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F107CBC-6835-174D-BD6C-F1A8DFB84025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pSp>
        <p:nvGrpSpPr>
          <p:cNvPr id="97283" name="群組 58"/>
          <p:cNvGrpSpPr>
            <a:grpSpLocks/>
          </p:cNvGrpSpPr>
          <p:nvPr/>
        </p:nvGrpSpPr>
        <p:grpSpPr bwMode="auto">
          <a:xfrm>
            <a:off x="4983163" y="177800"/>
            <a:ext cx="2416175" cy="2617788"/>
            <a:chOff x="367239" y="365963"/>
            <a:chExt cx="2416895" cy="2617997"/>
          </a:xfrm>
        </p:grpSpPr>
        <p:sp>
          <p:nvSpPr>
            <p:cNvPr id="97313" name="文字方塊 47"/>
            <p:cNvSpPr txBox="1">
              <a:spLocks noChangeArrowheads="1"/>
            </p:cNvSpPr>
            <p:nvPr/>
          </p:nvSpPr>
          <p:spPr bwMode="auto">
            <a:xfrm>
              <a:off x="736976" y="365963"/>
              <a:ext cx="9279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b="1">
                  <a:latin typeface="Arial" charset="0"/>
                </a:rPr>
                <a:t>C’</a:t>
              </a:r>
              <a:endParaRPr lang="zh-TW" altLang="en-US" sz="2400" b="1">
                <a:latin typeface="Arial" charset="0"/>
              </a:endParaRPr>
            </a:p>
          </p:txBody>
        </p:sp>
        <p:grpSp>
          <p:nvGrpSpPr>
            <p:cNvPr id="97314" name="群組 27"/>
            <p:cNvGrpSpPr>
              <a:grpSpLocks/>
            </p:cNvGrpSpPr>
            <p:nvPr/>
          </p:nvGrpSpPr>
          <p:grpSpPr bwMode="auto">
            <a:xfrm>
              <a:off x="367239" y="862171"/>
              <a:ext cx="2416895" cy="2121789"/>
              <a:chOff x="913159" y="1285259"/>
              <a:chExt cx="2416895" cy="2121789"/>
            </a:xfrm>
          </p:grpSpPr>
          <p:sp>
            <p:nvSpPr>
              <p:cNvPr id="34" name="矩形 33"/>
              <p:cNvSpPr/>
              <p:nvPr/>
            </p:nvSpPr>
            <p:spPr bwMode="auto">
              <a:xfrm>
                <a:off x="927450" y="1285979"/>
                <a:ext cx="816218" cy="774762"/>
              </a:xfrm>
              <a:prstGeom prst="rect">
                <a:avLst/>
              </a:prstGeom>
              <a:solidFill>
                <a:srgbClr val="FF99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>
                    <a:latin typeface="Calibri" pitchFamily="34" charset="0"/>
                  </a:rPr>
                  <a:t>76</a:t>
                </a:r>
                <a:br>
                  <a:rPr lang="en-US" altLang="zh-TW">
                    <a:latin typeface="Calibri" pitchFamily="34" charset="0"/>
                  </a:rPr>
                </a:br>
                <a:r>
                  <a:rPr lang="en-US" altLang="zh-TW">
                    <a:latin typeface="Calibri" pitchFamily="34" charset="0"/>
                  </a:rPr>
                  <a:t>(TP)</a:t>
                </a:r>
                <a:endParaRPr lang="zh-TW" altLang="en-US">
                  <a:latin typeface="Calibri" pitchFamily="34" charset="0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 bwMode="auto">
              <a:xfrm>
                <a:off x="927450" y="2117895"/>
                <a:ext cx="816218" cy="776349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>
                    <a:latin typeface="Calibri" pitchFamily="34" charset="0"/>
                  </a:rPr>
                  <a:t>24</a:t>
                </a:r>
                <a:br>
                  <a:rPr lang="en-US" altLang="zh-TW">
                    <a:latin typeface="Calibri" pitchFamily="34" charset="0"/>
                  </a:rPr>
                </a:br>
                <a:r>
                  <a:rPr lang="en-US" altLang="zh-TW">
                    <a:latin typeface="Calibri" pitchFamily="34" charset="0"/>
                  </a:rPr>
                  <a:t>(FN)</a:t>
                </a:r>
                <a:endParaRPr lang="zh-TW" altLang="en-US">
                  <a:latin typeface="Calibri" pitchFamily="34" charset="0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 bwMode="auto">
              <a:xfrm>
                <a:off x="1804011" y="1285979"/>
                <a:ext cx="816218" cy="774762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>
                    <a:latin typeface="Calibri" pitchFamily="34" charset="0"/>
                  </a:rPr>
                  <a:t>12</a:t>
                </a:r>
                <a:br>
                  <a:rPr lang="en-US" altLang="zh-TW">
                    <a:latin typeface="Calibri" pitchFamily="34" charset="0"/>
                  </a:rPr>
                </a:br>
                <a:r>
                  <a:rPr lang="en-US" altLang="zh-TW">
                    <a:latin typeface="Calibri" pitchFamily="34" charset="0"/>
                  </a:rPr>
                  <a:t>(FP)</a:t>
                </a:r>
                <a:endParaRPr lang="zh-TW" altLang="en-US">
                  <a:latin typeface="Calibri" pitchFamily="34" charset="0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 bwMode="auto">
              <a:xfrm>
                <a:off x="1804011" y="2117895"/>
                <a:ext cx="816218" cy="77634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>
                    <a:latin typeface="Calibri" pitchFamily="34" charset="0"/>
                  </a:rPr>
                  <a:t>88</a:t>
                </a:r>
                <a:br>
                  <a:rPr lang="en-US" altLang="zh-TW">
                    <a:latin typeface="Calibri" pitchFamily="34" charset="0"/>
                  </a:rPr>
                </a:br>
                <a:r>
                  <a:rPr lang="en-US" altLang="zh-TW">
                    <a:latin typeface="Calibri" pitchFamily="34" charset="0"/>
                  </a:rPr>
                  <a:t>(TN)</a:t>
                </a:r>
                <a:endParaRPr lang="zh-TW" altLang="en-US">
                  <a:latin typeface="Calibri" pitchFamily="34" charset="0"/>
                </a:endParaRPr>
              </a:p>
            </p:txBody>
          </p:sp>
          <p:sp>
            <p:nvSpPr>
              <p:cNvPr id="97319" name="文字方塊 48"/>
              <p:cNvSpPr txBox="1">
                <a:spLocks noChangeArrowheads="1"/>
              </p:cNvSpPr>
              <p:nvPr/>
            </p:nvSpPr>
            <p:spPr bwMode="auto">
              <a:xfrm>
                <a:off x="913159" y="2945383"/>
                <a:ext cx="77916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latin typeface="Arial" charset="0"/>
                  </a:rPr>
                  <a:t>100</a:t>
                </a:r>
                <a:endParaRPr lang="zh-TW" altLang="en-US" sz="2400">
                  <a:latin typeface="Arial" charset="0"/>
                </a:endParaRPr>
              </a:p>
            </p:txBody>
          </p:sp>
          <p:sp>
            <p:nvSpPr>
              <p:cNvPr id="97320" name="文字方塊 51"/>
              <p:cNvSpPr txBox="1">
                <a:spLocks noChangeArrowheads="1"/>
              </p:cNvSpPr>
              <p:nvPr/>
            </p:nvSpPr>
            <p:spPr bwMode="auto">
              <a:xfrm>
                <a:off x="1828799" y="2945382"/>
                <a:ext cx="76427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latin typeface="Arial" charset="0"/>
                  </a:rPr>
                  <a:t>100</a:t>
                </a:r>
                <a:endParaRPr lang="zh-TW" altLang="en-US" sz="2400">
                  <a:latin typeface="Arial" charset="0"/>
                </a:endParaRPr>
              </a:p>
            </p:txBody>
          </p:sp>
          <p:sp>
            <p:nvSpPr>
              <p:cNvPr id="97321" name="文字方塊 52"/>
              <p:cNvSpPr txBox="1">
                <a:spLocks noChangeArrowheads="1"/>
              </p:cNvSpPr>
              <p:nvPr/>
            </p:nvSpPr>
            <p:spPr bwMode="auto">
              <a:xfrm>
                <a:off x="2605251" y="2167398"/>
                <a:ext cx="69750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solidFill>
                      <a:srgbClr val="0033CC"/>
                    </a:solidFill>
                    <a:latin typeface="Arial" charset="0"/>
                  </a:rPr>
                  <a:t>112</a:t>
                </a:r>
                <a:endParaRPr lang="zh-TW" altLang="en-US" sz="2400">
                  <a:solidFill>
                    <a:srgbClr val="0033CC"/>
                  </a:solidFill>
                  <a:latin typeface="Arial" charset="0"/>
                </a:endParaRPr>
              </a:p>
            </p:txBody>
          </p:sp>
          <p:sp>
            <p:nvSpPr>
              <p:cNvPr id="97322" name="文字方塊 53"/>
              <p:cNvSpPr txBox="1">
                <a:spLocks noChangeArrowheads="1"/>
              </p:cNvSpPr>
              <p:nvPr/>
            </p:nvSpPr>
            <p:spPr bwMode="auto">
              <a:xfrm>
                <a:off x="2605246" y="1430341"/>
                <a:ext cx="72254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solidFill>
                      <a:srgbClr val="0033CC"/>
                    </a:solidFill>
                    <a:latin typeface="Arial" charset="0"/>
                  </a:rPr>
                  <a:t>88</a:t>
                </a:r>
                <a:endParaRPr lang="zh-TW" altLang="en-US" sz="2400">
                  <a:solidFill>
                    <a:srgbClr val="0033CC"/>
                  </a:solidFill>
                  <a:latin typeface="Arial" charset="0"/>
                </a:endParaRPr>
              </a:p>
            </p:txBody>
          </p:sp>
          <p:sp>
            <p:nvSpPr>
              <p:cNvPr id="97323" name="文字方塊 51"/>
              <p:cNvSpPr txBox="1">
                <a:spLocks noChangeArrowheads="1"/>
              </p:cNvSpPr>
              <p:nvPr/>
            </p:nvSpPr>
            <p:spPr bwMode="auto">
              <a:xfrm>
                <a:off x="2634934" y="2920361"/>
                <a:ext cx="69512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latin typeface="Arial" charset="0"/>
                  </a:rPr>
                  <a:t>200</a:t>
                </a:r>
                <a:endParaRPr lang="zh-TW" altLang="en-US" sz="2400">
                  <a:latin typeface="Arial" charset="0"/>
                </a:endParaRPr>
              </a:p>
            </p:txBody>
          </p:sp>
        </p:grpSp>
      </p:grpSp>
      <p:sp>
        <p:nvSpPr>
          <p:cNvPr id="97284" name="文字方塊 47"/>
          <p:cNvSpPr txBox="1">
            <a:spLocks noChangeArrowheads="1"/>
          </p:cNvSpPr>
          <p:nvPr/>
        </p:nvSpPr>
        <p:spPr bwMode="auto">
          <a:xfrm>
            <a:off x="4954588" y="2849563"/>
            <a:ext cx="19367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TPR = 0.76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FPR = 0.12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PPV = 0.86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F1 = 0.81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ACC = 0.82</a:t>
            </a:r>
            <a:endParaRPr lang="zh-TW" altLang="en-US" sz="2000">
              <a:latin typeface="Arial" charset="0"/>
            </a:endParaRPr>
          </a:p>
        </p:txBody>
      </p:sp>
      <p:grpSp>
        <p:nvGrpSpPr>
          <p:cNvPr id="97285" name="群組 58"/>
          <p:cNvGrpSpPr>
            <a:grpSpLocks/>
          </p:cNvGrpSpPr>
          <p:nvPr/>
        </p:nvGrpSpPr>
        <p:grpSpPr bwMode="auto">
          <a:xfrm>
            <a:off x="754063" y="166688"/>
            <a:ext cx="2416175" cy="2617787"/>
            <a:chOff x="367239" y="365963"/>
            <a:chExt cx="2416895" cy="2617997"/>
          </a:xfrm>
        </p:grpSpPr>
        <p:sp>
          <p:nvSpPr>
            <p:cNvPr id="97302" name="文字方塊 47"/>
            <p:cNvSpPr txBox="1">
              <a:spLocks noChangeArrowheads="1"/>
            </p:cNvSpPr>
            <p:nvPr/>
          </p:nvSpPr>
          <p:spPr bwMode="auto">
            <a:xfrm>
              <a:off x="736976" y="365963"/>
              <a:ext cx="9279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b="1">
                  <a:latin typeface="Arial" charset="0"/>
                </a:rPr>
                <a:t>C</a:t>
              </a:r>
              <a:endParaRPr lang="zh-TW" altLang="en-US" sz="2400" b="1">
                <a:latin typeface="Arial" charset="0"/>
              </a:endParaRPr>
            </a:p>
          </p:txBody>
        </p:sp>
        <p:grpSp>
          <p:nvGrpSpPr>
            <p:cNvPr id="97303" name="群組 27"/>
            <p:cNvGrpSpPr>
              <a:grpSpLocks/>
            </p:cNvGrpSpPr>
            <p:nvPr/>
          </p:nvGrpSpPr>
          <p:grpSpPr bwMode="auto">
            <a:xfrm>
              <a:off x="367239" y="862171"/>
              <a:ext cx="2416895" cy="2121789"/>
              <a:chOff x="913159" y="1285259"/>
              <a:chExt cx="2416895" cy="2121789"/>
            </a:xfrm>
          </p:grpSpPr>
          <p:sp>
            <p:nvSpPr>
              <p:cNvPr id="47" name="矩形 46"/>
              <p:cNvSpPr/>
              <p:nvPr/>
            </p:nvSpPr>
            <p:spPr bwMode="auto">
              <a:xfrm>
                <a:off x="927450" y="1285978"/>
                <a:ext cx="816218" cy="774762"/>
              </a:xfrm>
              <a:prstGeom prst="rect">
                <a:avLst/>
              </a:prstGeom>
              <a:solidFill>
                <a:srgbClr val="FF99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>
                    <a:latin typeface="Calibri" pitchFamily="34" charset="0"/>
                  </a:rPr>
                  <a:t>24</a:t>
                </a:r>
                <a:br>
                  <a:rPr lang="en-US" altLang="zh-TW">
                    <a:latin typeface="Calibri" pitchFamily="34" charset="0"/>
                  </a:rPr>
                </a:br>
                <a:r>
                  <a:rPr lang="en-US" altLang="zh-TW">
                    <a:latin typeface="Calibri" pitchFamily="34" charset="0"/>
                  </a:rPr>
                  <a:t>(TP)</a:t>
                </a:r>
                <a:endParaRPr lang="zh-TW" altLang="en-US">
                  <a:latin typeface="Calibri" pitchFamily="34" charset="0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 bwMode="auto">
              <a:xfrm>
                <a:off x="927450" y="2117895"/>
                <a:ext cx="816218" cy="776350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>
                    <a:latin typeface="Calibri" pitchFamily="34" charset="0"/>
                  </a:rPr>
                  <a:t>76</a:t>
                </a:r>
                <a:br>
                  <a:rPr lang="en-US" altLang="zh-TW">
                    <a:latin typeface="Calibri" pitchFamily="34" charset="0"/>
                  </a:rPr>
                </a:br>
                <a:r>
                  <a:rPr lang="en-US" altLang="zh-TW">
                    <a:latin typeface="Calibri" pitchFamily="34" charset="0"/>
                  </a:rPr>
                  <a:t>(FN)</a:t>
                </a:r>
                <a:endParaRPr lang="zh-TW" altLang="en-US">
                  <a:latin typeface="Calibri" pitchFamily="34" charset="0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 bwMode="auto">
              <a:xfrm>
                <a:off x="1804011" y="1285978"/>
                <a:ext cx="816218" cy="774762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>
                    <a:latin typeface="Calibri" pitchFamily="34" charset="0"/>
                  </a:rPr>
                  <a:t>88</a:t>
                </a:r>
                <a:br>
                  <a:rPr lang="en-US" altLang="zh-TW">
                    <a:latin typeface="Calibri" pitchFamily="34" charset="0"/>
                  </a:rPr>
                </a:br>
                <a:r>
                  <a:rPr lang="en-US" altLang="zh-TW">
                    <a:latin typeface="Calibri" pitchFamily="34" charset="0"/>
                  </a:rPr>
                  <a:t>(FP)</a:t>
                </a:r>
                <a:endParaRPr lang="zh-TW" altLang="en-US">
                  <a:latin typeface="Calibri" pitchFamily="34" charset="0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 bwMode="auto">
              <a:xfrm>
                <a:off x="1804011" y="2117895"/>
                <a:ext cx="816218" cy="7763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>
                    <a:latin typeface="Calibri" pitchFamily="34" charset="0"/>
                  </a:rPr>
                  <a:t>12</a:t>
                </a:r>
                <a:br>
                  <a:rPr lang="en-US" altLang="zh-TW">
                    <a:latin typeface="Calibri" pitchFamily="34" charset="0"/>
                  </a:rPr>
                </a:br>
                <a:r>
                  <a:rPr lang="en-US" altLang="zh-TW">
                    <a:latin typeface="Calibri" pitchFamily="34" charset="0"/>
                  </a:rPr>
                  <a:t>(TN)</a:t>
                </a:r>
                <a:endParaRPr lang="zh-TW" altLang="en-US">
                  <a:latin typeface="Calibri" pitchFamily="34" charset="0"/>
                </a:endParaRPr>
              </a:p>
            </p:txBody>
          </p:sp>
          <p:sp>
            <p:nvSpPr>
              <p:cNvPr id="97308" name="文字方塊 48"/>
              <p:cNvSpPr txBox="1">
                <a:spLocks noChangeArrowheads="1"/>
              </p:cNvSpPr>
              <p:nvPr/>
            </p:nvSpPr>
            <p:spPr bwMode="auto">
              <a:xfrm>
                <a:off x="913159" y="2945383"/>
                <a:ext cx="77916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latin typeface="Arial" charset="0"/>
                  </a:rPr>
                  <a:t>100</a:t>
                </a:r>
                <a:endParaRPr lang="zh-TW" altLang="en-US" sz="2400">
                  <a:latin typeface="Arial" charset="0"/>
                </a:endParaRPr>
              </a:p>
            </p:txBody>
          </p:sp>
          <p:sp>
            <p:nvSpPr>
              <p:cNvPr id="97309" name="文字方塊 51"/>
              <p:cNvSpPr txBox="1">
                <a:spLocks noChangeArrowheads="1"/>
              </p:cNvSpPr>
              <p:nvPr/>
            </p:nvSpPr>
            <p:spPr bwMode="auto">
              <a:xfrm>
                <a:off x="1828799" y="2945382"/>
                <a:ext cx="76427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latin typeface="Arial" charset="0"/>
                  </a:rPr>
                  <a:t>100</a:t>
                </a:r>
                <a:endParaRPr lang="zh-TW" altLang="en-US" sz="2400">
                  <a:latin typeface="Arial" charset="0"/>
                </a:endParaRPr>
              </a:p>
            </p:txBody>
          </p:sp>
          <p:sp>
            <p:nvSpPr>
              <p:cNvPr id="97310" name="文字方塊 52"/>
              <p:cNvSpPr txBox="1">
                <a:spLocks noChangeArrowheads="1"/>
              </p:cNvSpPr>
              <p:nvPr/>
            </p:nvSpPr>
            <p:spPr bwMode="auto">
              <a:xfrm>
                <a:off x="2605251" y="2167398"/>
                <a:ext cx="69750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solidFill>
                      <a:srgbClr val="0033CC"/>
                    </a:solidFill>
                    <a:latin typeface="Arial" charset="0"/>
                  </a:rPr>
                  <a:t>88</a:t>
                </a:r>
                <a:endParaRPr lang="zh-TW" altLang="en-US" sz="2400">
                  <a:solidFill>
                    <a:srgbClr val="0033CC"/>
                  </a:solidFill>
                  <a:latin typeface="Arial" charset="0"/>
                </a:endParaRPr>
              </a:p>
            </p:txBody>
          </p:sp>
          <p:sp>
            <p:nvSpPr>
              <p:cNvPr id="97311" name="文字方塊 53"/>
              <p:cNvSpPr txBox="1">
                <a:spLocks noChangeArrowheads="1"/>
              </p:cNvSpPr>
              <p:nvPr/>
            </p:nvSpPr>
            <p:spPr bwMode="auto">
              <a:xfrm>
                <a:off x="2605246" y="1430341"/>
                <a:ext cx="72254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solidFill>
                      <a:srgbClr val="0033CC"/>
                    </a:solidFill>
                    <a:latin typeface="Arial" charset="0"/>
                  </a:rPr>
                  <a:t>112</a:t>
                </a:r>
                <a:endParaRPr lang="zh-TW" altLang="en-US" sz="2400">
                  <a:solidFill>
                    <a:srgbClr val="0033CC"/>
                  </a:solidFill>
                  <a:latin typeface="Arial" charset="0"/>
                </a:endParaRPr>
              </a:p>
            </p:txBody>
          </p:sp>
          <p:sp>
            <p:nvSpPr>
              <p:cNvPr id="97312" name="文字方塊 51"/>
              <p:cNvSpPr txBox="1">
                <a:spLocks noChangeArrowheads="1"/>
              </p:cNvSpPr>
              <p:nvPr/>
            </p:nvSpPr>
            <p:spPr bwMode="auto">
              <a:xfrm>
                <a:off x="2634934" y="2920361"/>
                <a:ext cx="69512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latin typeface="Arial" charset="0"/>
                  </a:rPr>
                  <a:t>200</a:t>
                </a:r>
                <a:endParaRPr lang="zh-TW" altLang="en-US" sz="2400">
                  <a:latin typeface="Arial" charset="0"/>
                </a:endParaRPr>
              </a:p>
            </p:txBody>
          </p:sp>
        </p:grpSp>
      </p:grpSp>
      <p:sp>
        <p:nvSpPr>
          <p:cNvPr id="97286" name="文字方塊 47"/>
          <p:cNvSpPr txBox="1">
            <a:spLocks noChangeArrowheads="1"/>
          </p:cNvSpPr>
          <p:nvPr/>
        </p:nvSpPr>
        <p:spPr bwMode="auto">
          <a:xfrm>
            <a:off x="725488" y="2838450"/>
            <a:ext cx="19383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TPR = 0.24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FPR = 0.88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PPV = 0.21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F1 = 0.22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ACC = 0.18</a:t>
            </a:r>
            <a:endParaRPr lang="zh-TW" altLang="en-US" sz="2000">
              <a:latin typeface="Arial" charset="0"/>
            </a:endParaRPr>
          </a:p>
        </p:txBody>
      </p:sp>
      <p:sp>
        <p:nvSpPr>
          <p:cNvPr id="97287" name="文字方塊 32"/>
          <p:cNvSpPr txBox="1">
            <a:spLocks noChangeArrowheads="1"/>
          </p:cNvSpPr>
          <p:nvPr/>
        </p:nvSpPr>
        <p:spPr bwMode="auto">
          <a:xfrm>
            <a:off x="2393950" y="6611938"/>
            <a:ext cx="4511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000">
                <a:solidFill>
                  <a:srgbClr val="A6A6A6"/>
                </a:solidFill>
              </a:rPr>
              <a:t>Source:  </a:t>
            </a:r>
            <a:r>
              <a:rPr lang="en-US" altLang="zh-TW" sz="1000">
                <a:latin typeface="Arial" charset="0"/>
                <a:hlinkClick r:id="rId3"/>
              </a:rPr>
              <a:t>http://en.wikipedia.org/wiki/Receiver_operating_characteristic</a:t>
            </a:r>
            <a:endParaRPr kumimoji="0" lang="zh-TW" altLang="en-US" sz="1000">
              <a:solidFill>
                <a:srgbClr val="A6A6A6"/>
              </a:solidFill>
            </a:endParaRPr>
          </a:p>
        </p:txBody>
      </p:sp>
      <p:sp>
        <p:nvSpPr>
          <p:cNvPr id="30" name="圓角矩形 40"/>
          <p:cNvSpPr/>
          <p:nvPr/>
        </p:nvSpPr>
        <p:spPr>
          <a:xfrm>
            <a:off x="715963" y="611188"/>
            <a:ext cx="900112" cy="2193925"/>
          </a:xfrm>
          <a:prstGeom prst="roundRect">
            <a:avLst>
              <a:gd name="adj" fmla="val 10246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" name="圓角矩形 39"/>
          <p:cNvSpPr/>
          <p:nvPr/>
        </p:nvSpPr>
        <p:spPr>
          <a:xfrm>
            <a:off x="646113" y="565150"/>
            <a:ext cx="2493962" cy="923925"/>
          </a:xfrm>
          <a:prstGeom prst="roundRect">
            <a:avLst>
              <a:gd name="adj" fmla="val 12259"/>
            </a:avLst>
          </a:prstGeom>
          <a:noFill/>
          <a:ln>
            <a:solidFill>
              <a:srgbClr val="00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2" name="圓角矩形 40"/>
          <p:cNvSpPr/>
          <p:nvPr/>
        </p:nvSpPr>
        <p:spPr>
          <a:xfrm>
            <a:off x="4941888" y="600075"/>
            <a:ext cx="900112" cy="2193925"/>
          </a:xfrm>
          <a:prstGeom prst="roundRect">
            <a:avLst>
              <a:gd name="adj" fmla="val 10246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3" name="圓角矩形 39"/>
          <p:cNvSpPr/>
          <p:nvPr/>
        </p:nvSpPr>
        <p:spPr>
          <a:xfrm>
            <a:off x="4872038" y="554038"/>
            <a:ext cx="2493962" cy="923925"/>
          </a:xfrm>
          <a:prstGeom prst="roundRect">
            <a:avLst>
              <a:gd name="adj" fmla="val 12259"/>
            </a:avLst>
          </a:prstGeom>
          <a:noFill/>
          <a:ln>
            <a:solidFill>
              <a:srgbClr val="00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97292" name="Object 6"/>
          <p:cNvGraphicFramePr>
            <a:graphicFrameLocks noChangeAspect="1"/>
          </p:cNvGraphicFramePr>
          <p:nvPr/>
        </p:nvGraphicFramePr>
        <p:xfrm>
          <a:off x="7448550" y="4659313"/>
          <a:ext cx="14462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4" imgW="977900" imgH="355600" progId="Equation.3">
                  <p:embed/>
                </p:oleObj>
              </mc:Choice>
              <mc:Fallback>
                <p:oleObj name="Equation" r:id="rId4" imgW="977900" imgH="355600" progId="Equation.3">
                  <p:embed/>
                  <p:pic>
                    <p:nvPicPr>
                      <p:cNvPr id="9729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8550" y="4659313"/>
                        <a:ext cx="14462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3" name="文字方塊 38"/>
          <p:cNvSpPr txBox="1">
            <a:spLocks noChangeArrowheads="1"/>
          </p:cNvSpPr>
          <p:nvPr/>
        </p:nvSpPr>
        <p:spPr bwMode="auto">
          <a:xfrm>
            <a:off x="4692650" y="4591050"/>
            <a:ext cx="28241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 b="1">
                <a:solidFill>
                  <a:srgbClr val="FF0000"/>
                </a:solidFill>
                <a:latin typeface="Arial" charset="0"/>
              </a:rPr>
              <a:t>Recall </a:t>
            </a:r>
            <a:br>
              <a:rPr lang="en-US" altLang="zh-TW" sz="1600" b="1">
                <a:solidFill>
                  <a:srgbClr val="FF0000"/>
                </a:solidFill>
                <a:latin typeface="Arial" charset="0"/>
              </a:rPr>
            </a:br>
            <a:r>
              <a:rPr lang="en-US" altLang="zh-TW" sz="1600">
                <a:solidFill>
                  <a:srgbClr val="FF0000"/>
                </a:solidFill>
                <a:latin typeface="Arial" charset="0"/>
              </a:rPr>
              <a:t>= True Positive Rate (TPR)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FF0000"/>
                </a:solidFill>
                <a:latin typeface="Arial" charset="0"/>
              </a:rPr>
              <a:t>= </a:t>
            </a:r>
            <a:r>
              <a:rPr lang="en-US" altLang="zh-TW" sz="1600" u="sng">
                <a:solidFill>
                  <a:srgbClr val="FF0000"/>
                </a:solidFill>
                <a:latin typeface="Arial" charset="0"/>
              </a:rPr>
              <a:t>Sensitivity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FF0000"/>
                </a:solidFill>
                <a:latin typeface="Arial" charset="0"/>
              </a:rPr>
              <a:t>= Hit Rate</a:t>
            </a:r>
            <a:endParaRPr lang="zh-TW" altLang="en-US" sz="16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7294" name="文字方塊 36"/>
          <p:cNvSpPr txBox="1">
            <a:spLocks noChangeArrowheads="1"/>
          </p:cNvSpPr>
          <p:nvPr/>
        </p:nvSpPr>
        <p:spPr bwMode="auto">
          <a:xfrm>
            <a:off x="4659313" y="5749925"/>
            <a:ext cx="3144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b="1">
                <a:solidFill>
                  <a:srgbClr val="0033CC"/>
                </a:solidFill>
                <a:latin typeface="Arial" charset="0"/>
              </a:rPr>
              <a:t>Precision </a:t>
            </a:r>
            <a:br>
              <a:rPr lang="en-US" altLang="zh-TW" sz="1400" b="1">
                <a:solidFill>
                  <a:srgbClr val="0033CC"/>
                </a:solidFill>
                <a:latin typeface="Arial" charset="0"/>
              </a:rPr>
            </a:br>
            <a:r>
              <a:rPr lang="en-US" altLang="zh-TW" sz="1400">
                <a:solidFill>
                  <a:srgbClr val="0033CC"/>
                </a:solidFill>
                <a:latin typeface="Arial" charset="0"/>
              </a:rPr>
              <a:t>= Positive Predictive Value (PPV)</a:t>
            </a:r>
            <a:endParaRPr lang="zh-TW" altLang="en-US" sz="1400">
              <a:solidFill>
                <a:srgbClr val="0033CC"/>
              </a:solidFill>
              <a:latin typeface="Arial" charset="0"/>
            </a:endParaRPr>
          </a:p>
        </p:txBody>
      </p:sp>
      <p:graphicFrame>
        <p:nvGraphicFramePr>
          <p:cNvPr id="97295" name="Object 5"/>
          <p:cNvGraphicFramePr>
            <a:graphicFrameLocks noChangeAspect="1"/>
          </p:cNvGraphicFramePr>
          <p:nvPr/>
        </p:nvGraphicFramePr>
        <p:xfrm>
          <a:off x="7505700" y="5881688"/>
          <a:ext cx="14192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6" imgW="1117600" imgH="330200" progId="Equation.3">
                  <p:embed/>
                </p:oleObj>
              </mc:Choice>
              <mc:Fallback>
                <p:oleObj name="Equation" r:id="rId6" imgW="1117600" imgH="330200" progId="Equation.3">
                  <p:embed/>
                  <p:pic>
                    <p:nvPicPr>
                      <p:cNvPr id="9729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700" y="5881688"/>
                        <a:ext cx="1419225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圓角矩形 40"/>
          <p:cNvSpPr/>
          <p:nvPr/>
        </p:nvSpPr>
        <p:spPr>
          <a:xfrm>
            <a:off x="4654550" y="4654550"/>
            <a:ext cx="4327525" cy="957263"/>
          </a:xfrm>
          <a:prstGeom prst="roundRect">
            <a:avLst>
              <a:gd name="adj" fmla="val 10246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3" name="圓角矩形 39"/>
          <p:cNvSpPr/>
          <p:nvPr/>
        </p:nvSpPr>
        <p:spPr>
          <a:xfrm>
            <a:off x="4657725" y="5670550"/>
            <a:ext cx="4335463" cy="833438"/>
          </a:xfrm>
          <a:prstGeom prst="roundRect">
            <a:avLst>
              <a:gd name="adj" fmla="val 8509"/>
            </a:avLst>
          </a:prstGeom>
          <a:noFill/>
          <a:ln>
            <a:solidFill>
              <a:srgbClr val="00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4" name="圓角矩形 40"/>
          <p:cNvSpPr/>
          <p:nvPr/>
        </p:nvSpPr>
        <p:spPr>
          <a:xfrm>
            <a:off x="623888" y="2909888"/>
            <a:ext cx="1858962" cy="322262"/>
          </a:xfrm>
          <a:prstGeom prst="roundRect">
            <a:avLst>
              <a:gd name="adj" fmla="val 10246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5" name="圓角矩形 39"/>
          <p:cNvSpPr/>
          <p:nvPr/>
        </p:nvSpPr>
        <p:spPr>
          <a:xfrm>
            <a:off x="614363" y="3498850"/>
            <a:ext cx="2474912" cy="295275"/>
          </a:xfrm>
          <a:prstGeom prst="roundRect">
            <a:avLst>
              <a:gd name="adj" fmla="val 8509"/>
            </a:avLst>
          </a:prstGeom>
          <a:noFill/>
          <a:ln>
            <a:solidFill>
              <a:srgbClr val="00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6" name="圓角矩形 40"/>
          <p:cNvSpPr/>
          <p:nvPr/>
        </p:nvSpPr>
        <p:spPr>
          <a:xfrm>
            <a:off x="4914900" y="2889250"/>
            <a:ext cx="1858963" cy="322263"/>
          </a:xfrm>
          <a:prstGeom prst="roundRect">
            <a:avLst>
              <a:gd name="adj" fmla="val 10246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" name="圓角矩形 39"/>
          <p:cNvSpPr/>
          <p:nvPr/>
        </p:nvSpPr>
        <p:spPr>
          <a:xfrm>
            <a:off x="4921250" y="3525838"/>
            <a:ext cx="2416175" cy="284162"/>
          </a:xfrm>
          <a:prstGeom prst="roundRect">
            <a:avLst>
              <a:gd name="adj" fmla="val 8509"/>
            </a:avLst>
          </a:prstGeom>
          <a:noFill/>
          <a:ln>
            <a:solidFill>
              <a:srgbClr val="00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80303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22337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Summary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98307" name="內容版面配置區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545137"/>
          </a:xfrm>
        </p:spPr>
        <p:txBody>
          <a:bodyPr/>
          <a:lstStyle/>
          <a:p>
            <a:r>
              <a:rPr lang="en-US" altLang="zh-TW" dirty="0">
                <a:latin typeface="Calibri" charset="0"/>
                <a:ea typeface="標楷體" charset="-120"/>
              </a:rPr>
              <a:t>Classification and Prediction</a:t>
            </a:r>
          </a:p>
          <a:p>
            <a:r>
              <a:rPr lang="en-US" altLang="zh-TW" dirty="0">
                <a:latin typeface="Calibri" charset="0"/>
                <a:ea typeface="標楷體" charset="-120"/>
              </a:rPr>
              <a:t>Supervised Learning (Classification)</a:t>
            </a:r>
          </a:p>
          <a:p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  <a:t>Decision Tree (DT)</a:t>
            </a:r>
          </a:p>
          <a:p>
            <a:pPr lvl="1"/>
            <a:r>
              <a:rPr lang="en-US" altLang="zh-TW" dirty="0">
                <a:latin typeface="Calibri" charset="0"/>
                <a:ea typeface="標楷體" charset="-120"/>
              </a:rPr>
              <a:t>Information Gain (IG)</a:t>
            </a:r>
          </a:p>
          <a:p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  <a:t>Support Vector Machine (SVM)</a:t>
            </a:r>
          </a:p>
          <a:p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  <a:t>Data Mining Evaluation</a:t>
            </a:r>
          </a:p>
          <a:p>
            <a:pPr lvl="1"/>
            <a:r>
              <a:rPr lang="en-US" altLang="zh-TW" dirty="0">
                <a:latin typeface="Calibri" charset="0"/>
                <a:ea typeface="標楷體" charset="-120"/>
              </a:rPr>
              <a:t>Accuracy</a:t>
            </a:r>
          </a:p>
          <a:p>
            <a:pPr lvl="1"/>
            <a:r>
              <a:rPr lang="en-US" altLang="zh-TW" dirty="0">
                <a:latin typeface="Calibri" charset="0"/>
                <a:ea typeface="標楷體" charset="-120"/>
              </a:rPr>
              <a:t>Precision</a:t>
            </a:r>
          </a:p>
          <a:p>
            <a:pPr lvl="1"/>
            <a:r>
              <a:rPr lang="en-US" altLang="zh-TW" dirty="0">
                <a:latin typeface="Calibri" charset="0"/>
                <a:ea typeface="標楷體" charset="-120"/>
              </a:rPr>
              <a:t>Recall</a:t>
            </a:r>
          </a:p>
          <a:p>
            <a:pPr lvl="1"/>
            <a:r>
              <a:rPr lang="en-US" altLang="zh-TW" dirty="0">
                <a:latin typeface="Calibri" charset="0"/>
                <a:ea typeface="標楷體" charset="-120"/>
              </a:rPr>
              <a:t>F1 score (F-measure) (F-score)</a:t>
            </a:r>
          </a:p>
          <a:p>
            <a:endParaRPr lang="en-US" altLang="zh-TW" dirty="0">
              <a:latin typeface="Calibri" charset="0"/>
              <a:ea typeface="標楷體" charset="-120"/>
            </a:endParaRPr>
          </a:p>
          <a:p>
            <a:endParaRPr lang="en-US" altLang="zh-TW" dirty="0">
              <a:latin typeface="Calibri" charset="0"/>
              <a:ea typeface="標楷體" charset="-120"/>
            </a:endParaRPr>
          </a:p>
          <a:p>
            <a:endParaRPr lang="en-US" altLang="zh-TW" dirty="0">
              <a:latin typeface="Calibri" charset="0"/>
              <a:ea typeface="標楷體" charset="-120"/>
            </a:endParaRPr>
          </a:p>
        </p:txBody>
      </p:sp>
      <p:sp>
        <p:nvSpPr>
          <p:cNvPr id="9830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C2D1DF9-9518-C645-AF28-B68D86E73EEA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116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1422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References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99331" name="內容版面配置區 2"/>
          <p:cNvSpPr>
            <a:spLocks noGrp="1"/>
          </p:cNvSpPr>
          <p:nvPr>
            <p:ph idx="1"/>
          </p:nvPr>
        </p:nvSpPr>
        <p:spPr>
          <a:xfrm>
            <a:off x="323850" y="1125538"/>
            <a:ext cx="8434388" cy="5183187"/>
          </a:xfrm>
        </p:spPr>
        <p:txBody>
          <a:bodyPr/>
          <a:lstStyle/>
          <a:p>
            <a:pPr eaLnBrk="1" hangingPunct="1"/>
            <a:r>
              <a:rPr lang="en-US" altLang="zh-TW" sz="2400">
                <a:latin typeface="Calibri" charset="0"/>
                <a:ea typeface="標楷體" charset="-120"/>
              </a:rPr>
              <a:t>Jiawei Han and Micheline Kamber, Data Mining: Concepts and Techniques, Second Edition, Elsevier, 2006. </a:t>
            </a:r>
          </a:p>
          <a:p>
            <a:pPr eaLnBrk="1" hangingPunct="1"/>
            <a:r>
              <a:rPr lang="en-US" altLang="zh-TW" sz="2400">
                <a:latin typeface="Calibri" charset="0"/>
                <a:ea typeface="標楷體" charset="-120"/>
              </a:rPr>
              <a:t>Jiawei Han, Micheline Kamber and Jian Pei, Data Mining: Concepts and Techniques, Third Edition, Morgan Kaufmann  2011.</a:t>
            </a:r>
          </a:p>
          <a:p>
            <a:pPr eaLnBrk="1" hangingPunct="1"/>
            <a:r>
              <a:rPr lang="en-US" altLang="zh-TW" sz="2400">
                <a:latin typeface="Calibri" charset="0"/>
                <a:ea typeface="標楷體" charset="-120"/>
              </a:rPr>
              <a:t>Efraim Turban, Ramesh Sharda, Dursun Delen, Decision Support and Business Intelligence Systems, Ninth Edition, Pearson, 2011.</a:t>
            </a:r>
          </a:p>
          <a:p>
            <a:pPr eaLnBrk="1" hangingPunct="1"/>
            <a:endParaRPr lang="en-US" altLang="zh-TW" sz="2400">
              <a:latin typeface="Calibri" charset="0"/>
              <a:ea typeface="標楷體" charset="-120"/>
            </a:endParaRPr>
          </a:p>
          <a:p>
            <a:pPr eaLnBrk="1" hangingPunct="1"/>
            <a:endParaRPr lang="zh-TW" altLang="en-US" sz="2400">
              <a:latin typeface="Calibri" charset="0"/>
              <a:ea typeface="標楷體" charset="-120"/>
            </a:endParaRPr>
          </a:p>
        </p:txBody>
      </p:sp>
      <p:sp>
        <p:nvSpPr>
          <p:cNvPr id="9933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A74D534-3F3A-DE47-9935-64A36B93C41B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117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94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solidFill>
                  <a:schemeClr val="accent1"/>
                </a:solidFill>
              </a:rPr>
              <a:t>Data Mining Methods: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Classification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424862" cy="48006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Most frequently used DM method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Part of the </a:t>
            </a:r>
            <a:r>
              <a:rPr lang="en-US" altLang="zh-TW" dirty="0">
                <a:solidFill>
                  <a:schemeClr val="accent1"/>
                </a:solidFill>
                <a:ea typeface="新細明體" pitchFamily="18" charset="-120"/>
              </a:rPr>
              <a:t>machine-learning</a:t>
            </a:r>
            <a:r>
              <a:rPr lang="en-US" altLang="zh-TW" dirty="0">
                <a:ea typeface="新細明體" pitchFamily="18" charset="-120"/>
              </a:rPr>
              <a:t> family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Employ </a:t>
            </a:r>
            <a:r>
              <a:rPr lang="en-US" altLang="zh-TW" dirty="0">
                <a:solidFill>
                  <a:schemeClr val="accent1"/>
                </a:solidFill>
                <a:ea typeface="新細明體" pitchFamily="18" charset="-120"/>
              </a:rPr>
              <a:t>supervised learning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zh-TW" dirty="0">
                <a:solidFill>
                  <a:schemeClr val="accent1"/>
                </a:solidFill>
                <a:ea typeface="新細明體" pitchFamily="18" charset="-120"/>
              </a:rPr>
              <a:t>Learn from past data</a:t>
            </a:r>
            <a:r>
              <a:rPr lang="en-US" altLang="zh-TW" dirty="0">
                <a:ea typeface="新細明體" pitchFamily="18" charset="-120"/>
              </a:rPr>
              <a:t>,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classify new data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The output variable is </a:t>
            </a:r>
            <a:r>
              <a:rPr lang="en-US" altLang="zh-TW" dirty="0">
                <a:solidFill>
                  <a:schemeClr val="accent1"/>
                </a:solidFill>
                <a:ea typeface="新細明體" pitchFamily="18" charset="-120"/>
              </a:rPr>
              <a:t>categorical </a:t>
            </a:r>
            <a:br>
              <a:rPr lang="en-US" altLang="zh-TW" dirty="0">
                <a:solidFill>
                  <a:schemeClr val="accent1"/>
                </a:solidFill>
                <a:ea typeface="新細明體" pitchFamily="18" charset="-120"/>
              </a:rPr>
            </a:br>
            <a:r>
              <a:rPr lang="en-US" altLang="zh-TW" dirty="0">
                <a:solidFill>
                  <a:schemeClr val="accent1"/>
                </a:solidFill>
                <a:ea typeface="新細明體" pitchFamily="18" charset="-120"/>
              </a:rPr>
              <a:t>(nominal or ordinal)</a:t>
            </a:r>
            <a:r>
              <a:rPr lang="en-US" altLang="zh-TW" dirty="0">
                <a:ea typeface="新細明體" pitchFamily="18" charset="-120"/>
              </a:rPr>
              <a:t> in nature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zh-TW" dirty="0">
                <a:solidFill>
                  <a:srgbClr val="FF3300"/>
                </a:solidFill>
                <a:ea typeface="新細明體" pitchFamily="18" charset="-120"/>
              </a:rPr>
              <a:t>Classification versus regression?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zh-TW" dirty="0">
                <a:solidFill>
                  <a:srgbClr val="FF3300"/>
                </a:solidFill>
                <a:ea typeface="新細明體" pitchFamily="18" charset="-120"/>
              </a:rPr>
              <a:t>Classification versus clustering? </a:t>
            </a:r>
          </a:p>
        </p:txBody>
      </p:sp>
      <p:sp>
        <p:nvSpPr>
          <p:cNvPr id="15364" name="文字方塊 32"/>
          <p:cNvSpPr txBox="1">
            <a:spLocks noChangeArrowheads="1"/>
          </p:cNvSpPr>
          <p:nvPr/>
        </p:nvSpPr>
        <p:spPr bwMode="auto">
          <a:xfrm>
            <a:off x="1835150" y="65976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 Turban et al. (2011), Decision Support and Business Intelligence Systems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1536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BE1C050-3C46-9F4F-B291-4A4DB849323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35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922338"/>
          </a:xfrm>
        </p:spPr>
        <p:txBody>
          <a:bodyPr/>
          <a:lstStyle/>
          <a:p>
            <a:pPr eaLnBrk="1" hangingPunct="1"/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Classification Techniques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545137"/>
          </a:xfrm>
        </p:spPr>
        <p:txBody>
          <a:bodyPr/>
          <a:lstStyle/>
          <a:p>
            <a:pPr eaLnBrk="1" hangingPunct="1"/>
            <a:r>
              <a:rPr lang="en-US" altLang="zh-TW" b="1">
                <a:solidFill>
                  <a:srgbClr val="FF0000"/>
                </a:solidFill>
                <a:latin typeface="Calibri" charset="0"/>
                <a:ea typeface="新細明體" charset="-120"/>
              </a:rPr>
              <a:t>Decision Tree analysis (DT)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-120"/>
              </a:rPr>
              <a:t>Statistical analysis</a:t>
            </a:r>
          </a:p>
          <a:p>
            <a:pPr eaLnBrk="1" hangingPunct="1"/>
            <a:r>
              <a:rPr lang="en-US" altLang="zh-TW" b="1">
                <a:solidFill>
                  <a:srgbClr val="FF0000"/>
                </a:solidFill>
                <a:latin typeface="Calibri" charset="0"/>
                <a:ea typeface="新細明體" charset="-120"/>
              </a:rPr>
              <a:t>Neural networks (NN)</a:t>
            </a:r>
          </a:p>
          <a:p>
            <a:pPr eaLnBrk="1" hangingPunct="1"/>
            <a:r>
              <a:rPr lang="en-US" altLang="zh-TW" b="1">
                <a:solidFill>
                  <a:srgbClr val="FF0000"/>
                </a:solidFill>
                <a:latin typeface="Calibri" charset="0"/>
                <a:ea typeface="新細明體" charset="-120"/>
              </a:rPr>
              <a:t>Deep Learning (DL)</a:t>
            </a:r>
          </a:p>
          <a:p>
            <a:pPr eaLnBrk="1" hangingPunct="1"/>
            <a:r>
              <a:rPr lang="en-US" altLang="zh-TW" b="1">
                <a:solidFill>
                  <a:srgbClr val="FF0000"/>
                </a:solidFill>
                <a:latin typeface="Calibri" charset="0"/>
                <a:ea typeface="新細明體" charset="-120"/>
              </a:rPr>
              <a:t>Support Vector Machines (SVM)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-120"/>
              </a:rPr>
              <a:t>Case-based reasoning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-120"/>
              </a:rPr>
              <a:t>Bayesian classifiers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-120"/>
              </a:rPr>
              <a:t>Genetic algorithms (GA)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-120"/>
              </a:rPr>
              <a:t>Rough sets</a:t>
            </a:r>
          </a:p>
        </p:txBody>
      </p:sp>
      <p:sp>
        <p:nvSpPr>
          <p:cNvPr id="16388" name="文字方塊 32"/>
          <p:cNvSpPr txBox="1">
            <a:spLocks noChangeArrowheads="1"/>
          </p:cNvSpPr>
          <p:nvPr/>
        </p:nvSpPr>
        <p:spPr bwMode="auto">
          <a:xfrm>
            <a:off x="1835150" y="65976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 Turban et al. (2011), Decision Support and Business Intelligence Systems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1638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3E27ECB-4464-0D48-819B-4D208ECFE2DE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7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標題 1"/>
          <p:cNvSpPr>
            <a:spLocks noGrp="1"/>
          </p:cNvSpPr>
          <p:nvPr>
            <p:ph type="title"/>
          </p:nvPr>
        </p:nvSpPr>
        <p:spPr>
          <a:xfrm>
            <a:off x="565150" y="115887"/>
            <a:ext cx="8229600" cy="6403975"/>
          </a:xfrm>
        </p:spPr>
        <p:txBody>
          <a:bodyPr/>
          <a:lstStyle/>
          <a:p>
            <a:r>
              <a:rPr lang="en-US" altLang="zh-TW" sz="12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Text Mining</a:t>
            </a:r>
            <a:br>
              <a:rPr lang="en-US" altLang="zh-TW" sz="120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8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(Text Data Mining)</a:t>
            </a:r>
            <a:endParaRPr lang="zh-TW" altLang="en-US" sz="8000" dirty="0">
              <a:solidFill>
                <a:srgbClr val="FF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867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129DA3EB-5AB6-8148-889D-C59170120C7E}" type="slidenum">
              <a:rPr kumimoji="0" lang="zh-TW" altLang="en-US" sz="1200">
                <a:solidFill>
                  <a:srgbClr val="898989"/>
                </a:solidFill>
                <a:latin typeface="Calibri" charset="0"/>
                <a:ea typeface="MS PGothic" charset="-128"/>
              </a:rPr>
              <a:pPr eaLnBrk="1" hangingPunct="1"/>
              <a:t>14</a:t>
            </a:fld>
            <a:endParaRPr kumimoji="0" lang="zh-TW" altLang="en-US" sz="1200">
              <a:solidFill>
                <a:srgbClr val="898989"/>
              </a:solidFill>
              <a:latin typeface="Calibri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5976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25550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</a:rPr>
              <a:t>Example of Opinion:</a:t>
            </a:r>
            <a:br>
              <a:rPr lang="en-US" altLang="zh-TW">
                <a:solidFill>
                  <a:schemeClr val="accent1"/>
                </a:solidFill>
              </a:rPr>
            </a:br>
            <a:r>
              <a:rPr lang="en-US" altLang="zh-TW">
                <a:solidFill>
                  <a:schemeClr val="accent1"/>
                </a:solidFill>
              </a:rPr>
              <a:t>review segment on iPhone</a:t>
            </a:r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250825" y="1557338"/>
            <a:ext cx="8435975" cy="45688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800"/>
              <a:t>“I bought an iPhone a few days ago. </a:t>
            </a:r>
          </a:p>
          <a:p>
            <a:pPr>
              <a:buFont typeface="Arial" charset="0"/>
              <a:buNone/>
            </a:pPr>
            <a:r>
              <a:rPr lang="en-US" altLang="zh-TW" sz="2800"/>
              <a:t>It was such a nice phone.</a:t>
            </a:r>
          </a:p>
          <a:p>
            <a:pPr>
              <a:buFont typeface="Arial" charset="0"/>
              <a:buNone/>
            </a:pPr>
            <a:r>
              <a:rPr lang="en-US" altLang="zh-TW" sz="2800"/>
              <a:t>The touch screen was really cool. </a:t>
            </a:r>
          </a:p>
          <a:p>
            <a:pPr>
              <a:buFont typeface="Arial" charset="0"/>
              <a:buNone/>
            </a:pPr>
            <a:r>
              <a:rPr lang="en-US" altLang="zh-TW" sz="2800"/>
              <a:t>The voice quality was clear too. </a:t>
            </a:r>
          </a:p>
          <a:p>
            <a:pPr>
              <a:buFont typeface="Arial" charset="0"/>
              <a:buNone/>
            </a:pPr>
            <a:r>
              <a:rPr lang="en-US" altLang="zh-TW" sz="2800"/>
              <a:t>However, my mother was mad with me as I did not tell her before I bought it. </a:t>
            </a:r>
          </a:p>
          <a:p>
            <a:pPr>
              <a:buFont typeface="Arial" charset="0"/>
              <a:buNone/>
            </a:pPr>
            <a:r>
              <a:rPr lang="en-US" altLang="zh-TW" sz="2800"/>
              <a:t>She also thought the phone was too expensive, and wanted me to return it to the shop. … ”</a:t>
            </a:r>
            <a:endParaRPr lang="zh-TW" altLang="en-US" sz="280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CF89A0-4CC8-4C95-A96F-E4F029D5B5F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29701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115888"/>
            <a:ext cx="9334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166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內容版面配置區 2"/>
          <p:cNvSpPr>
            <a:spLocks noGrp="1"/>
          </p:cNvSpPr>
          <p:nvPr>
            <p:ph idx="1"/>
          </p:nvPr>
        </p:nvSpPr>
        <p:spPr>
          <a:xfrm>
            <a:off x="250825" y="1557338"/>
            <a:ext cx="8435975" cy="45688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800"/>
              <a:t>“(1) I bought an </a:t>
            </a:r>
            <a:r>
              <a:rPr lang="en-US" altLang="zh-TW" sz="2800" u="sng"/>
              <a:t>iPhone</a:t>
            </a:r>
            <a:r>
              <a:rPr lang="en-US" altLang="zh-TW" sz="2800"/>
              <a:t> a few days ago. </a:t>
            </a:r>
          </a:p>
          <a:p>
            <a:pPr>
              <a:buFont typeface="Arial" charset="0"/>
              <a:buNone/>
            </a:pPr>
            <a:r>
              <a:rPr lang="en-US" altLang="zh-TW" sz="2800"/>
              <a:t>(2) </a:t>
            </a:r>
            <a:r>
              <a:rPr lang="en-US" altLang="zh-TW" sz="2800">
                <a:solidFill>
                  <a:srgbClr val="FF0000"/>
                </a:solidFill>
              </a:rPr>
              <a:t>It was such a </a:t>
            </a:r>
            <a:r>
              <a:rPr lang="en-US" altLang="zh-TW" sz="2800" b="1">
                <a:solidFill>
                  <a:srgbClr val="FF0000"/>
                </a:solidFill>
              </a:rPr>
              <a:t>nice</a:t>
            </a:r>
            <a:r>
              <a:rPr lang="en-US" altLang="zh-TW" sz="2800">
                <a:solidFill>
                  <a:srgbClr val="FF0000"/>
                </a:solidFill>
              </a:rPr>
              <a:t> phone.</a:t>
            </a:r>
          </a:p>
          <a:p>
            <a:pPr>
              <a:buFont typeface="Arial" charset="0"/>
              <a:buNone/>
            </a:pPr>
            <a:r>
              <a:rPr lang="en-US" altLang="zh-TW" sz="2800"/>
              <a:t>(3) </a:t>
            </a:r>
            <a:r>
              <a:rPr lang="en-US" altLang="zh-TW" sz="2800">
                <a:solidFill>
                  <a:srgbClr val="FF0000"/>
                </a:solidFill>
              </a:rPr>
              <a:t>The </a:t>
            </a:r>
            <a:r>
              <a:rPr lang="en-US" altLang="zh-TW" sz="2800" u="sng">
                <a:solidFill>
                  <a:srgbClr val="FF0000"/>
                </a:solidFill>
              </a:rPr>
              <a:t>touch screen </a:t>
            </a:r>
            <a:r>
              <a:rPr lang="en-US" altLang="zh-TW" sz="2800">
                <a:solidFill>
                  <a:srgbClr val="FF0000"/>
                </a:solidFill>
              </a:rPr>
              <a:t>was really </a:t>
            </a:r>
            <a:r>
              <a:rPr lang="en-US" altLang="zh-TW" sz="2800" b="1">
                <a:solidFill>
                  <a:srgbClr val="FF0000"/>
                </a:solidFill>
              </a:rPr>
              <a:t>cool</a:t>
            </a:r>
            <a:r>
              <a:rPr lang="en-US" altLang="zh-TW" sz="2800">
                <a:solidFill>
                  <a:srgbClr val="FF0000"/>
                </a:solidFill>
              </a:rPr>
              <a:t>. </a:t>
            </a:r>
          </a:p>
          <a:p>
            <a:pPr>
              <a:buFont typeface="Arial" charset="0"/>
              <a:buNone/>
            </a:pPr>
            <a:r>
              <a:rPr lang="en-US" altLang="zh-TW" sz="2800"/>
              <a:t>(4) </a:t>
            </a:r>
            <a:r>
              <a:rPr lang="en-US" altLang="zh-TW" sz="2800">
                <a:solidFill>
                  <a:srgbClr val="FF0000"/>
                </a:solidFill>
              </a:rPr>
              <a:t>The </a:t>
            </a:r>
            <a:r>
              <a:rPr lang="en-US" altLang="zh-TW" sz="2800" u="sng">
                <a:solidFill>
                  <a:srgbClr val="FF0000"/>
                </a:solidFill>
              </a:rPr>
              <a:t>voice quality </a:t>
            </a:r>
            <a:r>
              <a:rPr lang="en-US" altLang="zh-TW" sz="2800">
                <a:solidFill>
                  <a:srgbClr val="FF0000"/>
                </a:solidFill>
              </a:rPr>
              <a:t>was </a:t>
            </a:r>
            <a:r>
              <a:rPr lang="en-US" altLang="zh-TW" sz="2800" b="1">
                <a:solidFill>
                  <a:srgbClr val="FF0000"/>
                </a:solidFill>
              </a:rPr>
              <a:t>clear</a:t>
            </a:r>
            <a:r>
              <a:rPr lang="en-US" altLang="zh-TW" sz="2800">
                <a:solidFill>
                  <a:srgbClr val="FF0000"/>
                </a:solidFill>
              </a:rPr>
              <a:t> too.</a:t>
            </a:r>
            <a:r>
              <a:rPr lang="en-US" altLang="zh-TW" sz="2800"/>
              <a:t> </a:t>
            </a:r>
          </a:p>
          <a:p>
            <a:pPr>
              <a:buFont typeface="Arial" charset="0"/>
              <a:buNone/>
            </a:pPr>
            <a:r>
              <a:rPr lang="en-US" altLang="zh-TW" sz="2800"/>
              <a:t>(5) </a:t>
            </a:r>
            <a:r>
              <a:rPr lang="en-US" altLang="zh-TW" sz="2800">
                <a:solidFill>
                  <a:srgbClr val="00B050"/>
                </a:solidFill>
              </a:rPr>
              <a:t>However, my mother was mad with me as I did not tell her before I bought it</a:t>
            </a:r>
            <a:r>
              <a:rPr lang="en-US" altLang="zh-TW" sz="2800"/>
              <a:t>. </a:t>
            </a:r>
          </a:p>
          <a:p>
            <a:pPr>
              <a:buFont typeface="Arial" charset="0"/>
              <a:buNone/>
            </a:pPr>
            <a:r>
              <a:rPr lang="en-US" altLang="zh-TW" sz="2800"/>
              <a:t>(6) </a:t>
            </a:r>
            <a:r>
              <a:rPr lang="en-US" altLang="zh-TW" sz="2800">
                <a:solidFill>
                  <a:srgbClr val="00B050"/>
                </a:solidFill>
              </a:rPr>
              <a:t>She also thought the phone was too </a:t>
            </a:r>
            <a:r>
              <a:rPr lang="en-US" altLang="zh-TW" sz="2800" b="1" u="sng">
                <a:solidFill>
                  <a:srgbClr val="00B050"/>
                </a:solidFill>
              </a:rPr>
              <a:t>expensive</a:t>
            </a:r>
            <a:r>
              <a:rPr lang="en-US" altLang="zh-TW" sz="2800">
                <a:solidFill>
                  <a:srgbClr val="00B050"/>
                </a:solidFill>
              </a:rPr>
              <a:t>, and wanted me to return it to the shop.</a:t>
            </a:r>
            <a:r>
              <a:rPr lang="en-US" altLang="zh-TW" sz="2800"/>
              <a:t> … ”</a:t>
            </a:r>
            <a:endParaRPr lang="zh-TW" altLang="en-US" sz="2800"/>
          </a:p>
        </p:txBody>
      </p:sp>
      <p:sp>
        <p:nvSpPr>
          <p:cNvPr id="3072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4346A3C-8CDA-4E3C-A883-6DE63D7C3010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30724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30725" name="文字方塊 5"/>
          <p:cNvSpPr txBox="1">
            <a:spLocks noChangeArrowheads="1"/>
          </p:cNvSpPr>
          <p:nvPr/>
        </p:nvSpPr>
        <p:spPr bwMode="auto">
          <a:xfrm>
            <a:off x="7667625" y="2565400"/>
            <a:ext cx="1476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Arial" charset="0"/>
              </a:rPr>
              <a:t>+Positive Opinion</a:t>
            </a:r>
            <a:endParaRPr lang="zh-TW" altLang="en-US" sz="1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726" name="文字方塊 6"/>
          <p:cNvSpPr txBox="1">
            <a:spLocks noChangeArrowheads="1"/>
          </p:cNvSpPr>
          <p:nvPr/>
        </p:nvSpPr>
        <p:spPr bwMode="auto">
          <a:xfrm>
            <a:off x="7740650" y="5229225"/>
            <a:ext cx="1403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B050"/>
                </a:solidFill>
                <a:latin typeface="Arial" charset="0"/>
              </a:rPr>
              <a:t>-Negative Opinion</a:t>
            </a:r>
            <a:endParaRPr lang="zh-TW" altLang="en-US" sz="1800" b="1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30727" name="標題 1"/>
          <p:cNvSpPr txBox="1">
            <a:spLocks/>
          </p:cNvSpPr>
          <p:nvPr/>
        </p:nvSpPr>
        <p:spPr bwMode="auto">
          <a:xfrm>
            <a:off x="457200" y="115888"/>
            <a:ext cx="82296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4400" b="1">
                <a:solidFill>
                  <a:schemeClr val="accent1"/>
                </a:solidFill>
                <a:ea typeface="標楷體" pitchFamily="65" charset="-120"/>
              </a:rPr>
              <a:t>Example of Opinion:</a:t>
            </a:r>
            <a:br>
              <a:rPr kumimoji="0" lang="en-US" altLang="zh-TW" sz="4400" b="1">
                <a:solidFill>
                  <a:schemeClr val="accent1"/>
                </a:solidFill>
                <a:ea typeface="標楷體" pitchFamily="65" charset="-120"/>
              </a:rPr>
            </a:br>
            <a:r>
              <a:rPr kumimoji="0" lang="en-US" altLang="zh-TW" sz="4400" b="1">
                <a:solidFill>
                  <a:schemeClr val="accent1"/>
                </a:solidFill>
                <a:ea typeface="標楷體" pitchFamily="65" charset="-120"/>
              </a:rPr>
              <a:t>review segment on iPhone</a:t>
            </a:r>
            <a:endParaRPr kumimoji="0" lang="zh-TW" altLang="en-US" sz="4400" b="1">
              <a:solidFill>
                <a:schemeClr val="accent1"/>
              </a:solidFill>
              <a:ea typeface="標楷體" pitchFamily="65" charset="-120"/>
            </a:endParaRPr>
          </a:p>
        </p:txBody>
      </p:sp>
      <p:pic>
        <p:nvPicPr>
          <p:cNvPr id="307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16175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5070475"/>
            <a:ext cx="9334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44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sp>
        <p:nvSpPr>
          <p:cNvPr id="6" name="Rounded Rectangle 5"/>
          <p:cNvSpPr/>
          <p:nvPr/>
        </p:nvSpPr>
        <p:spPr>
          <a:xfrm>
            <a:off x="431540" y="620688"/>
            <a:ext cx="8352928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Text mining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1540" y="3597018"/>
            <a:ext cx="8352928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Intelligent Text Analysis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31540" y="2108853"/>
            <a:ext cx="8352928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Text Data Mining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1540" y="5085184"/>
            <a:ext cx="8352928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Knowledge-Discovery in Text (KDT)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67644" y="6457890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Source: Vishal Gupta and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Gurpreet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S.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Lehal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(2009), "A survey of text mining techniques and applications," </a:t>
            </a:r>
            <a:b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Journal of emerging technologies in web intelligence, vol. 1, no. 1, pp. 60-76.</a:t>
            </a:r>
          </a:p>
        </p:txBody>
      </p:sp>
    </p:spTree>
    <p:extLst>
      <p:ext uri="{BB962C8B-B14F-4D97-AF65-F5344CB8AC3E}">
        <p14:creationId xmlns:p14="http://schemas.microsoft.com/office/powerpoint/2010/main" val="654851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n-US" sz="7200" dirty="0">
                <a:solidFill>
                  <a:srgbClr val="FF0000"/>
                </a:solidFill>
              </a:rPr>
              <a:t>Text Mining</a:t>
            </a:r>
            <a:r>
              <a:rPr lang="en-US" dirty="0"/>
              <a:t>:</a:t>
            </a:r>
            <a:br>
              <a:rPr lang="en-US" dirty="0"/>
            </a:br>
            <a:r>
              <a:rPr lang="en-US" sz="5400" dirty="0"/>
              <a:t>the </a:t>
            </a:r>
            <a:r>
              <a:rPr lang="en-US" sz="5400" dirty="0">
                <a:solidFill>
                  <a:schemeClr val="accent1"/>
                </a:solidFill>
              </a:rPr>
              <a:t>process</a:t>
            </a:r>
            <a:r>
              <a:rPr lang="en-US" sz="5400" dirty="0"/>
              <a:t> of </a:t>
            </a:r>
            <a:r>
              <a:rPr lang="en-US" sz="5400" dirty="0">
                <a:solidFill>
                  <a:srgbClr val="4F81BD"/>
                </a:solidFill>
              </a:rPr>
              <a:t>extracting</a:t>
            </a:r>
            <a:r>
              <a:rPr lang="en-US" sz="5400" dirty="0"/>
              <a:t> 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</a:rPr>
              <a:t>interesting</a:t>
            </a:r>
            <a:r>
              <a:rPr lang="en-US" sz="5400" dirty="0"/>
              <a:t> and </a:t>
            </a:r>
            <a:r>
              <a:rPr lang="en-US" sz="5400" dirty="0">
                <a:solidFill>
                  <a:srgbClr val="604A7B"/>
                </a:solidFill>
              </a:rPr>
              <a:t>non-trivial </a:t>
            </a:r>
            <a:br>
              <a:rPr lang="en-US" sz="5400" dirty="0"/>
            </a:br>
            <a:r>
              <a:rPr lang="en-US" sz="5400" dirty="0">
                <a:solidFill>
                  <a:schemeClr val="accent6">
                    <a:lumMod val="50000"/>
                  </a:schemeClr>
                </a:solidFill>
              </a:rPr>
              <a:t>information and knowledge</a:t>
            </a:r>
            <a:br>
              <a:rPr lang="en-US" sz="5400" dirty="0"/>
            </a:br>
            <a:r>
              <a:rPr lang="en-US" sz="5400" dirty="0"/>
              <a:t>from </a:t>
            </a:r>
            <a:r>
              <a:rPr lang="en-US" sz="5400" dirty="0">
                <a:solidFill>
                  <a:srgbClr val="008000"/>
                </a:solidFill>
              </a:rPr>
              <a:t>unstructured text</a:t>
            </a:r>
            <a:r>
              <a:rPr lang="en-US" sz="5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1367644" y="6457890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Source: Vishal Gupta and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Gurpreet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S.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Lehal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(2009), "A survey of text mining techniques and applications," </a:t>
            </a:r>
            <a:b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Journal of emerging technologies in web intelligence, vol. 1, no. 1, pp. 60-76.</a:t>
            </a:r>
          </a:p>
        </p:txBody>
      </p:sp>
    </p:spTree>
    <p:extLst>
      <p:ext uri="{BB962C8B-B14F-4D97-AF65-F5344CB8AC3E}">
        <p14:creationId xmlns:p14="http://schemas.microsoft.com/office/powerpoint/2010/main" val="1515204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n-US" sz="7200" dirty="0">
                <a:solidFill>
                  <a:srgbClr val="FF0000"/>
                </a:solidFill>
              </a:rPr>
              <a:t>Text Mining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discovery</a:t>
            </a:r>
            <a:r>
              <a:rPr lang="en-US" dirty="0"/>
              <a:t> by computer of </a:t>
            </a:r>
            <a:br>
              <a:rPr lang="en-US" dirty="0"/>
            </a:br>
            <a:r>
              <a:rPr lang="en-US" sz="5400" dirty="0">
                <a:solidFill>
                  <a:srgbClr val="FF0000"/>
                </a:solidFill>
              </a:rPr>
              <a:t>new, previously </a:t>
            </a:r>
            <a:br>
              <a:rPr lang="en-US" sz="5400" dirty="0">
                <a:solidFill>
                  <a:srgbClr val="FF0000"/>
                </a:solidFill>
              </a:rPr>
            </a:br>
            <a:r>
              <a:rPr lang="en-US" sz="5400" dirty="0">
                <a:solidFill>
                  <a:srgbClr val="FF0000"/>
                </a:solidFill>
              </a:rPr>
              <a:t>unknown information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by 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</a:rPr>
              <a:t>automatically </a:t>
            </a:r>
            <a:br>
              <a:rPr lang="en-US" sz="5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5400" dirty="0">
                <a:solidFill>
                  <a:schemeClr val="accent6">
                    <a:lumMod val="50000"/>
                  </a:schemeClr>
                </a:solidFill>
              </a:rPr>
              <a:t>extracting information</a:t>
            </a:r>
            <a:r>
              <a:rPr lang="en-US" sz="5400" dirty="0"/>
              <a:t> </a:t>
            </a:r>
            <a:br>
              <a:rPr lang="en-US" dirty="0"/>
            </a:br>
            <a:r>
              <a:rPr lang="en-US" dirty="0"/>
              <a:t>from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different written resources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1367644" y="6457890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Source: Vishal Gupta and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Gurpreet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S.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Lehal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(2009), "A survey of text mining techniques and applications," </a:t>
            </a:r>
            <a:b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Journal of emerging technologies in web intelligence, vol. 1, no. 1, pp. 60-76.</a:t>
            </a:r>
          </a:p>
        </p:txBody>
      </p:sp>
    </p:spTree>
    <p:extLst>
      <p:ext uri="{BB962C8B-B14F-4D97-AF65-F5344CB8AC3E}">
        <p14:creationId xmlns:p14="http://schemas.microsoft.com/office/powerpoint/2010/main" val="365218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107950" y="1125538"/>
            <a:ext cx="8856663" cy="5399087"/>
          </a:xfrm>
        </p:spPr>
        <p:txBody>
          <a:bodyPr/>
          <a:lstStyle/>
          <a:p>
            <a:pPr>
              <a:buNone/>
            </a:pPr>
            <a:r>
              <a:rPr lang="zh-TW" altLang="en-US" sz="2400" dirty="0">
                <a:latin typeface="Calibri" charset="0"/>
                <a:ea typeface="標楷體" charset="-120"/>
              </a:rPr>
              <a:t>週次 </a:t>
            </a:r>
            <a:r>
              <a:rPr lang="en-US" altLang="zh-TW" sz="2400" dirty="0">
                <a:latin typeface="Calibri" charset="0"/>
                <a:ea typeface="標楷體" charset="-120"/>
              </a:rPr>
              <a:t>(</a:t>
            </a:r>
            <a:r>
              <a:rPr lang="en-US" altLang="en-US" sz="2400" dirty="0">
                <a:latin typeface="Calibri" charset="0"/>
                <a:ea typeface="標楷體" charset="-120"/>
              </a:rPr>
              <a:t>Week)   </a:t>
            </a:r>
            <a:r>
              <a:rPr lang="zh-TW" altLang="en-US" sz="2400" dirty="0">
                <a:latin typeface="Calibri" charset="0"/>
                <a:ea typeface="標楷體" charset="-120"/>
              </a:rPr>
              <a:t>日期 </a:t>
            </a:r>
            <a:r>
              <a:rPr lang="en-US" altLang="zh-TW" sz="2400" dirty="0">
                <a:latin typeface="Calibri" charset="0"/>
                <a:ea typeface="標楷體" charset="-120"/>
              </a:rPr>
              <a:t>(</a:t>
            </a:r>
            <a:r>
              <a:rPr lang="en-US" altLang="en-US" sz="2400" dirty="0">
                <a:latin typeface="Calibri" charset="0"/>
                <a:ea typeface="標楷體" charset="-120"/>
              </a:rPr>
              <a:t>Date)   </a:t>
            </a:r>
            <a:r>
              <a:rPr lang="zh-TW" altLang="en-US" sz="2400" dirty="0">
                <a:latin typeface="Calibri" charset="0"/>
                <a:ea typeface="標楷體" charset="-120"/>
              </a:rPr>
              <a:t>內容</a:t>
            </a:r>
            <a:r>
              <a:rPr lang="en-US" altLang="zh-TW" sz="2400" dirty="0">
                <a:latin typeface="Calibri" charset="0"/>
                <a:ea typeface="標楷體" charset="-120"/>
              </a:rPr>
              <a:t>(</a:t>
            </a:r>
            <a:r>
              <a:rPr lang="en-US" altLang="en-US" sz="2400" dirty="0">
                <a:latin typeface="Calibri" charset="0"/>
                <a:ea typeface="標楷體" charset="-120"/>
              </a:rPr>
              <a:t>Subject/Topics)</a:t>
            </a:r>
          </a:p>
          <a:p>
            <a:pPr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1   2019/02/20   </a:t>
            </a:r>
            <a:r>
              <a:rPr lang="zh-TW" altLang="en-US" sz="2400" dirty="0">
                <a:latin typeface="Calibri" charset="0"/>
                <a:ea typeface="標楷體" charset="-120"/>
              </a:rPr>
              <a:t>巨量資料探勘課程介紹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(</a:t>
            </a:r>
            <a:r>
              <a:rPr lang="en-US" altLang="en-US" sz="2400" dirty="0">
                <a:latin typeface="Calibri" charset="0"/>
                <a:ea typeface="標楷體" charset="-120"/>
              </a:rPr>
              <a:t>Course Orientation for Big Data Mining)</a:t>
            </a:r>
          </a:p>
          <a:p>
            <a:pPr>
              <a:buNone/>
            </a:pPr>
            <a:r>
              <a:rPr lang="en-US" altLang="en-US" sz="2400" dirty="0">
                <a:solidFill>
                  <a:srgbClr val="7030A0"/>
                </a:solidFill>
                <a:latin typeface="Calibri" charset="0"/>
                <a:ea typeface="標楷體" charset="-120"/>
              </a:rPr>
              <a:t>2   2019/02/27   AI</a:t>
            </a:r>
            <a:r>
              <a:rPr lang="zh-TW" altLang="en-US" sz="2400" dirty="0">
                <a:solidFill>
                  <a:srgbClr val="7030A0"/>
                </a:solidFill>
                <a:latin typeface="Calibri" charset="0"/>
                <a:ea typeface="標楷體" charset="-120"/>
              </a:rPr>
              <a:t>人工智慧與大數據分析 </a:t>
            </a:r>
            <a:br>
              <a:rPr lang="en-US" altLang="zh-TW" sz="2400" dirty="0">
                <a:solidFill>
                  <a:srgbClr val="7030A0"/>
                </a:solidFill>
                <a:latin typeface="Calibri" charset="0"/>
                <a:ea typeface="標楷體" charset="-120"/>
              </a:rPr>
            </a:br>
            <a:r>
              <a:rPr lang="en-US" altLang="zh-TW" sz="2400" dirty="0">
                <a:solidFill>
                  <a:srgbClr val="7030A0"/>
                </a:solidFill>
                <a:latin typeface="Calibri" charset="0"/>
                <a:ea typeface="標楷體" charset="-120"/>
              </a:rPr>
              <a:t>                        (</a:t>
            </a:r>
            <a:r>
              <a:rPr lang="en-US" altLang="en-US" sz="2400" dirty="0">
                <a:solidFill>
                  <a:srgbClr val="7030A0"/>
                </a:solidFill>
                <a:latin typeface="Calibri" charset="0"/>
                <a:ea typeface="標楷體" charset="-120"/>
              </a:rPr>
              <a:t>Artificial Intelligence and Big Data Analytics)</a:t>
            </a:r>
          </a:p>
          <a:p>
            <a:pPr>
              <a:buNone/>
            </a:pPr>
            <a:r>
              <a:rPr lang="en-US" altLang="en-US" sz="2400" dirty="0">
                <a:latin typeface="Calibri" charset="0"/>
                <a:ea typeface="標楷體" charset="-120"/>
              </a:rPr>
              <a:t>3   2019/03/06   </a:t>
            </a:r>
            <a:r>
              <a:rPr lang="zh-TW" altLang="en-US" sz="2400" dirty="0">
                <a:latin typeface="Calibri" charset="0"/>
                <a:ea typeface="標楷體" charset="-120"/>
              </a:rPr>
              <a:t>分群分析 </a:t>
            </a:r>
            <a:r>
              <a:rPr lang="en-US" altLang="zh-TW" sz="2400" dirty="0">
                <a:latin typeface="Calibri" charset="0"/>
                <a:ea typeface="標楷體" charset="-120"/>
              </a:rPr>
              <a:t>(</a:t>
            </a:r>
            <a:r>
              <a:rPr lang="en-US" altLang="en-US" sz="2400" dirty="0">
                <a:latin typeface="Calibri" charset="0"/>
                <a:ea typeface="標楷體" charset="-120"/>
              </a:rPr>
              <a:t>Cluster Analysis)</a:t>
            </a:r>
          </a:p>
          <a:p>
            <a:pPr>
              <a:buNone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4   2019/03/13   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個案分析與實作一 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(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SAS EM 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分群分析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)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：</a:t>
            </a:r>
            <a:b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</a:br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                           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Case Study 1 (Cluster Analysis - K-Means using SAS EM) </a:t>
            </a:r>
          </a:p>
          <a:p>
            <a:pPr>
              <a:buNone/>
            </a:pPr>
            <a:r>
              <a:rPr lang="en-US" altLang="en-US" sz="2400" dirty="0">
                <a:latin typeface="Calibri" charset="0"/>
                <a:ea typeface="標楷體" charset="-120"/>
              </a:rPr>
              <a:t>5   2019/03/20   </a:t>
            </a:r>
            <a:r>
              <a:rPr lang="zh-TW" altLang="en-US" sz="2400" dirty="0">
                <a:latin typeface="Calibri" charset="0"/>
                <a:ea typeface="標楷體" charset="-120"/>
              </a:rPr>
              <a:t>關連分析 </a:t>
            </a:r>
            <a:r>
              <a:rPr lang="en-US" altLang="zh-TW" sz="2400" dirty="0">
                <a:latin typeface="Calibri" charset="0"/>
                <a:ea typeface="標楷體" charset="-120"/>
              </a:rPr>
              <a:t>(</a:t>
            </a:r>
            <a:r>
              <a:rPr lang="en-US" altLang="en-US" sz="2400" dirty="0">
                <a:latin typeface="Calibri" charset="0"/>
                <a:ea typeface="標楷體" charset="-120"/>
              </a:rPr>
              <a:t>Association Analysis)</a:t>
            </a:r>
          </a:p>
          <a:p>
            <a:pPr>
              <a:buNone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6   2019/03/27   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個案分析與實作二 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(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SAS EM 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關連分析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)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： </a:t>
            </a:r>
            <a:b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</a:b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                         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Case Study 2 (Association Analysis using SAS EM)</a:t>
            </a:r>
          </a:p>
          <a:p>
            <a:pPr>
              <a:buNone/>
            </a:pP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標楷體" charset="-120"/>
              </a:rPr>
              <a:t>7   2019/04/03   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標楷體" charset="-120"/>
              </a:rPr>
              <a:t>教學行政觀摩日 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標楷體" charset="-120"/>
              </a:rPr>
              <a:t>(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標楷體" charset="-120"/>
              </a:rPr>
              <a:t>Off-campus study)</a:t>
            </a:r>
          </a:p>
          <a:p>
            <a:pPr>
              <a:buNone/>
            </a:pPr>
            <a:r>
              <a:rPr lang="en-US" altLang="en-US" sz="2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8   2019/04/10   </a:t>
            </a:r>
            <a:r>
              <a:rPr lang="zh-TW" altLang="en-US" sz="2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分類與預測 </a:t>
            </a:r>
            <a:r>
              <a:rPr lang="en-US" altLang="zh-TW" sz="2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(</a:t>
            </a:r>
            <a:r>
              <a:rPr lang="en-US" altLang="en-US" sz="2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Classification and Prediction)  </a:t>
            </a:r>
          </a:p>
          <a:p>
            <a:pPr>
              <a:buNone/>
            </a:pPr>
            <a:endParaRPr lang="en-US" altLang="en-US" sz="2400" dirty="0">
              <a:latin typeface="Calibri" charset="0"/>
              <a:ea typeface="標楷體" charset="-120"/>
            </a:endParaRPr>
          </a:p>
        </p:txBody>
      </p:sp>
      <p:sp>
        <p:nvSpPr>
          <p:cNvPr id="9219" name="矩形 4"/>
          <p:cNvSpPr>
            <a:spLocks noChangeArrowheads="1"/>
          </p:cNvSpPr>
          <p:nvPr/>
        </p:nvSpPr>
        <p:spPr bwMode="auto">
          <a:xfrm>
            <a:off x="395288" y="260350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>
              <a:solidFill>
                <a:schemeClr val="tx2"/>
              </a:solidFill>
              <a:ea typeface="標楷體" charset="-120"/>
            </a:endParaRPr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7A051B-E58C-BA4C-A85A-B404C1A444A1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717032"/>
            <a:ext cx="8301608" cy="2218258"/>
          </a:xfrm>
        </p:spPr>
        <p:txBody>
          <a:bodyPr/>
          <a:lstStyle/>
          <a:p>
            <a:r>
              <a:rPr lang="en-US" sz="5400" b="0" dirty="0">
                <a:solidFill>
                  <a:schemeClr val="accent1"/>
                </a:solidFill>
              </a:rPr>
              <a:t> </a:t>
            </a:r>
            <a:r>
              <a:rPr lang="en-US" sz="5000" dirty="0">
                <a:solidFill>
                  <a:schemeClr val="accent1"/>
                </a:solidFill>
              </a:rPr>
              <a:t>Natural Language Processing </a:t>
            </a:r>
            <a:br>
              <a:rPr lang="en-US" sz="5000" dirty="0">
                <a:solidFill>
                  <a:schemeClr val="accent1"/>
                </a:solidFill>
              </a:rPr>
            </a:br>
            <a:r>
              <a:rPr lang="en-US" sz="5000" dirty="0">
                <a:solidFill>
                  <a:schemeClr val="accent1"/>
                </a:solidFill>
              </a:rPr>
              <a:t>(NLP)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67544" y="908720"/>
            <a:ext cx="82296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sz="7200" dirty="0">
                <a:solidFill>
                  <a:srgbClr val="FF0000"/>
                </a:solidFill>
              </a:rPr>
              <a:t> Text Mining</a:t>
            </a:r>
            <a:br>
              <a:rPr lang="en-US" sz="7200" dirty="0">
                <a:solidFill>
                  <a:srgbClr val="FF0000"/>
                </a:solidFill>
              </a:rPr>
            </a:br>
            <a:r>
              <a:rPr lang="en-US" sz="7200" dirty="0">
                <a:solidFill>
                  <a:srgbClr val="FF0000"/>
                </a:solidFill>
              </a:rPr>
              <a:t>(TM)</a:t>
            </a:r>
          </a:p>
        </p:txBody>
      </p:sp>
    </p:spTree>
    <p:extLst>
      <p:ext uri="{BB962C8B-B14F-4D97-AF65-F5344CB8AC3E}">
        <p14:creationId xmlns:p14="http://schemas.microsoft.com/office/powerpoint/2010/main" val="1578130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131840" y="1700808"/>
            <a:ext cx="3240360" cy="3456384"/>
          </a:xfrm>
          <a:prstGeom prst="roundRect">
            <a:avLst>
              <a:gd name="adj" fmla="val 784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Analyze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An Example of Text Mining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8" name="Rounded Rectangle 7"/>
          <p:cNvSpPr/>
          <p:nvPr/>
        </p:nvSpPr>
        <p:spPr>
          <a:xfrm>
            <a:off x="179512" y="5661248"/>
            <a:ext cx="1296144" cy="720080"/>
          </a:xfrm>
          <a:prstGeom prst="roundRect">
            <a:avLst>
              <a:gd name="adj" fmla="val 12156"/>
            </a:avLst>
          </a:prstGeom>
          <a:solidFill>
            <a:srgbClr val="CCFFCC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Document Collection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47664" y="4365104"/>
            <a:ext cx="1296144" cy="1224136"/>
          </a:xfrm>
          <a:prstGeom prst="roundRect">
            <a:avLst>
              <a:gd name="adj" fmla="val 12156"/>
            </a:avLst>
          </a:prstGeom>
          <a:solidFill>
            <a:srgbClr val="FFFF99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Retrieve and preprocess document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75856" y="2348880"/>
            <a:ext cx="2952328" cy="720080"/>
          </a:xfrm>
          <a:prstGeom prst="roundRect">
            <a:avLst>
              <a:gd name="adj" fmla="val 1215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Information Extraction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75856" y="3789040"/>
            <a:ext cx="2952328" cy="576064"/>
          </a:xfrm>
          <a:prstGeom prst="roundRect">
            <a:avLst>
              <a:gd name="adj" fmla="val 1215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Summarization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75856" y="4437112"/>
            <a:ext cx="2952328" cy="504056"/>
          </a:xfrm>
          <a:prstGeom prst="roundRect">
            <a:avLst>
              <a:gd name="adj" fmla="val 1215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Clustering</a:t>
            </a:r>
          </a:p>
        </p:txBody>
      </p:sp>
      <p:sp>
        <p:nvSpPr>
          <p:cNvPr id="15" name="Can 14"/>
          <p:cNvSpPr/>
          <p:nvPr/>
        </p:nvSpPr>
        <p:spPr>
          <a:xfrm>
            <a:off x="6516216" y="2132856"/>
            <a:ext cx="1080120" cy="1224136"/>
          </a:xfrm>
          <a:prstGeom prst="ca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Management Information System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275856" y="3140968"/>
            <a:ext cx="2952328" cy="576064"/>
          </a:xfrm>
          <a:prstGeom prst="roundRect">
            <a:avLst>
              <a:gd name="adj" fmla="val 1215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Classification</a:t>
            </a:r>
          </a:p>
        </p:txBody>
      </p:sp>
      <p:sp>
        <p:nvSpPr>
          <p:cNvPr id="18" name="Bent-Up Arrow 17"/>
          <p:cNvSpPr/>
          <p:nvPr/>
        </p:nvSpPr>
        <p:spPr>
          <a:xfrm>
            <a:off x="1475656" y="5661248"/>
            <a:ext cx="648072" cy="360040"/>
          </a:xfrm>
          <a:prstGeom prst="bentUp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ent-Up Arrow 18"/>
          <p:cNvSpPr/>
          <p:nvPr/>
        </p:nvSpPr>
        <p:spPr>
          <a:xfrm>
            <a:off x="2843808" y="5157192"/>
            <a:ext cx="648072" cy="360040"/>
          </a:xfrm>
          <a:prstGeom prst="bentUp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ent-Up Arrow 19"/>
          <p:cNvSpPr/>
          <p:nvPr/>
        </p:nvSpPr>
        <p:spPr>
          <a:xfrm>
            <a:off x="6444208" y="3429000"/>
            <a:ext cx="648072" cy="360040"/>
          </a:xfrm>
          <a:prstGeom prst="bentUp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ent-Up Arrow 20"/>
          <p:cNvSpPr/>
          <p:nvPr/>
        </p:nvSpPr>
        <p:spPr>
          <a:xfrm>
            <a:off x="7668344" y="2204864"/>
            <a:ext cx="648072" cy="360040"/>
          </a:xfrm>
          <a:prstGeom prst="bentUp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67644" y="6457890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Source: Vishal Gupta and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Gurpreet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S.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Lehal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(2009), "A survey of text mining techniques and applications," </a:t>
            </a:r>
            <a:b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Journal of emerging technologies in web intelligence, vol. 1, no. 1, pp. 60-76.</a:t>
            </a:r>
          </a:p>
        </p:txBody>
      </p:sp>
      <p:sp>
        <p:nvSpPr>
          <p:cNvPr id="23" name="等腰三角形 69"/>
          <p:cNvSpPr/>
          <p:nvPr/>
        </p:nvSpPr>
        <p:spPr>
          <a:xfrm>
            <a:off x="7740650" y="1124794"/>
            <a:ext cx="1152525" cy="1008062"/>
          </a:xfrm>
          <a:prstGeom prst="triangle">
            <a:avLst/>
          </a:prstGeom>
          <a:solidFill>
            <a:srgbClr val="FFCC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 altLang="en-US">
              <a:solidFill>
                <a:srgbClr val="FFFFFF"/>
              </a:solidFill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24" name="Text Box 2080"/>
          <p:cNvSpPr txBox="1">
            <a:spLocks noChangeArrowheads="1"/>
          </p:cNvSpPr>
          <p:nvPr/>
        </p:nvSpPr>
        <p:spPr bwMode="auto">
          <a:xfrm>
            <a:off x="7596188" y="1413719"/>
            <a:ext cx="1368425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2000" b="1" dirty="0">
                <a:solidFill>
                  <a:srgbClr val="FF0000"/>
                </a:solidFill>
                <a:latin typeface="+mn-lt"/>
                <a:ea typeface="Arial Unicode MS" pitchFamily="34" charset="-120"/>
                <a:cs typeface="Arial Unicode MS" pitchFamily="34" charset="-120"/>
              </a:rPr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3108626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01622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Overview of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Information Extraction based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Text Mining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sp>
        <p:nvSpPr>
          <p:cNvPr id="8" name="Rounded Rectangle 7"/>
          <p:cNvSpPr/>
          <p:nvPr/>
        </p:nvSpPr>
        <p:spPr>
          <a:xfrm>
            <a:off x="251520" y="3645024"/>
            <a:ext cx="1224136" cy="1152128"/>
          </a:xfrm>
          <a:prstGeom prst="roundRect">
            <a:avLst>
              <a:gd name="adj" fmla="val 12156"/>
            </a:avLst>
          </a:prstGeom>
          <a:solidFill>
            <a:srgbClr val="CCFFCC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51720" y="4005064"/>
            <a:ext cx="1800200" cy="936104"/>
          </a:xfrm>
          <a:prstGeom prst="roundRect">
            <a:avLst>
              <a:gd name="adj" fmla="val 1215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Information Extraction</a:t>
            </a:r>
          </a:p>
        </p:txBody>
      </p:sp>
      <p:sp>
        <p:nvSpPr>
          <p:cNvPr id="14" name="Can 13"/>
          <p:cNvSpPr/>
          <p:nvPr/>
        </p:nvSpPr>
        <p:spPr>
          <a:xfrm>
            <a:off x="4211960" y="3861048"/>
            <a:ext cx="1080120" cy="1224136"/>
          </a:xfrm>
          <a:prstGeom prst="ca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DB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652120" y="4005064"/>
            <a:ext cx="1800200" cy="936104"/>
          </a:xfrm>
          <a:prstGeom prst="roundRect">
            <a:avLst>
              <a:gd name="adj" fmla="val 1215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Data Mining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23528" y="3789040"/>
            <a:ext cx="1224136" cy="1152128"/>
          </a:xfrm>
          <a:prstGeom prst="roundRect">
            <a:avLst>
              <a:gd name="adj" fmla="val 12156"/>
            </a:avLst>
          </a:prstGeom>
          <a:solidFill>
            <a:srgbClr val="CCFFCC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95536" y="3897052"/>
            <a:ext cx="1224136" cy="1152128"/>
          </a:xfrm>
          <a:prstGeom prst="roundRect">
            <a:avLst>
              <a:gd name="adj" fmla="val 12156"/>
            </a:avLst>
          </a:prstGeom>
          <a:solidFill>
            <a:srgbClr val="CCFFCC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23" name="Oval 22"/>
          <p:cNvSpPr/>
          <p:nvPr/>
        </p:nvSpPr>
        <p:spPr>
          <a:xfrm>
            <a:off x="7740352" y="4077072"/>
            <a:ext cx="1187624" cy="792088"/>
          </a:xfrm>
          <a:prstGeom prst="ellipse">
            <a:avLst/>
          </a:prstGeom>
          <a:solidFill>
            <a:srgbClr val="FF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Rule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763688" y="2924944"/>
            <a:ext cx="5904656" cy="2664296"/>
          </a:xfrm>
          <a:prstGeom prst="roundRect">
            <a:avLst>
              <a:gd name="adj" fmla="val 6264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11760" y="2924944"/>
            <a:ext cx="4657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Text Data Mining</a:t>
            </a:r>
          </a:p>
        </p:txBody>
      </p:sp>
      <p:cxnSp>
        <p:nvCxnSpPr>
          <p:cNvPr id="26" name="Straight Arrow Connector 32"/>
          <p:cNvCxnSpPr>
            <a:cxnSpLocks noChangeShapeType="1"/>
            <a:stCxn id="22" idx="3"/>
            <a:endCxn id="10" idx="1"/>
          </p:cNvCxnSpPr>
          <p:nvPr/>
        </p:nvCxnSpPr>
        <p:spPr bwMode="auto">
          <a:xfrm>
            <a:off x="1619672" y="4473116"/>
            <a:ext cx="43204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" name="Straight Arrow Connector 32"/>
          <p:cNvCxnSpPr>
            <a:cxnSpLocks noChangeShapeType="1"/>
            <a:stCxn id="10" idx="3"/>
            <a:endCxn id="14" idx="2"/>
          </p:cNvCxnSpPr>
          <p:nvPr/>
        </p:nvCxnSpPr>
        <p:spPr bwMode="auto">
          <a:xfrm>
            <a:off x="3851920" y="4473116"/>
            <a:ext cx="36004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Straight Arrow Connector 32"/>
          <p:cNvCxnSpPr>
            <a:cxnSpLocks noChangeShapeType="1"/>
            <a:stCxn id="14" idx="4"/>
            <a:endCxn id="20" idx="1"/>
          </p:cNvCxnSpPr>
          <p:nvPr/>
        </p:nvCxnSpPr>
        <p:spPr bwMode="auto">
          <a:xfrm>
            <a:off x="5292080" y="4473116"/>
            <a:ext cx="36004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" name="Straight Arrow Connector 32"/>
          <p:cNvCxnSpPr>
            <a:cxnSpLocks noChangeShapeType="1"/>
            <a:stCxn id="20" idx="3"/>
            <a:endCxn id="23" idx="2"/>
          </p:cNvCxnSpPr>
          <p:nvPr/>
        </p:nvCxnSpPr>
        <p:spPr bwMode="auto">
          <a:xfrm>
            <a:off x="7452320" y="4473116"/>
            <a:ext cx="288032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" name="Rectangle 37"/>
          <p:cNvSpPr/>
          <p:nvPr/>
        </p:nvSpPr>
        <p:spPr>
          <a:xfrm>
            <a:off x="1367644" y="6457890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Source: Vishal Gupta and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Gurpreet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S.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Lehal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(2009), "A survey of text mining techniques and applications," </a:t>
            </a:r>
            <a:b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Journal of emerging technologies in web intelligence, vol. 1, no. 1, pp. 60-76.</a:t>
            </a:r>
          </a:p>
        </p:txBody>
      </p:sp>
    </p:spTree>
    <p:extLst>
      <p:ext uri="{BB962C8B-B14F-4D97-AF65-F5344CB8AC3E}">
        <p14:creationId xmlns:p14="http://schemas.microsoft.com/office/powerpoint/2010/main" val="362167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r>
              <a:rPr lang="en-US" altLang="zh-TW" dirty="0">
                <a:solidFill>
                  <a:schemeClr val="accent1"/>
                </a:solidFill>
                <a:latin typeface="Calibri" charset="0"/>
                <a:ea typeface="標楷體" charset="0"/>
                <a:cs typeface="標楷體" charset="0"/>
              </a:rPr>
              <a:t>Text Mining Technologies</a:t>
            </a:r>
            <a:endParaRPr lang="zh-TW" altLang="en-US" dirty="0">
              <a:solidFill>
                <a:schemeClr val="accent1"/>
              </a:solidFill>
              <a:latin typeface="Calibri" charset="0"/>
              <a:ea typeface="標楷體" charset="0"/>
              <a:cs typeface="標楷體" charset="0"/>
            </a:endParaRPr>
          </a:p>
        </p:txBody>
      </p:sp>
      <p:sp>
        <p:nvSpPr>
          <p:cNvPr id="2560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fld id="{256F6ED4-D993-2C45-8822-E3B5B69D2734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23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文字方塊 32"/>
          <p:cNvSpPr txBox="1">
            <a:spLocks noChangeArrowheads="1"/>
          </p:cNvSpPr>
          <p:nvPr/>
        </p:nvSpPr>
        <p:spPr bwMode="auto">
          <a:xfrm>
            <a:off x="900113" y="6597650"/>
            <a:ext cx="7200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algn="ctr"/>
            <a:r>
              <a:rPr kumimoji="0" lang="en-US" altLang="zh-TW" sz="1000" dirty="0">
                <a:solidFill>
                  <a:srgbClr val="A6A6A6"/>
                </a:solidFill>
              </a:rPr>
              <a:t>Adapted from: </a:t>
            </a:r>
            <a:r>
              <a:rPr kumimoji="0" lang="en-US" altLang="zh-TW" sz="1000" dirty="0" err="1">
                <a:solidFill>
                  <a:srgbClr val="A6A6A6"/>
                </a:solidFill>
              </a:rPr>
              <a:t>Jiawei</a:t>
            </a:r>
            <a:r>
              <a:rPr kumimoji="0" lang="en-US" altLang="zh-TW" sz="1000" dirty="0">
                <a:solidFill>
                  <a:srgbClr val="A6A6A6"/>
                </a:solidFill>
              </a:rPr>
              <a:t> Han and </a:t>
            </a:r>
            <a:r>
              <a:rPr kumimoji="0" lang="en-US" altLang="zh-TW" sz="1000" dirty="0" err="1">
                <a:solidFill>
                  <a:srgbClr val="A6A6A6"/>
                </a:solidFill>
              </a:rPr>
              <a:t>Micheline</a:t>
            </a:r>
            <a:r>
              <a:rPr kumimoji="0" lang="en-US" altLang="zh-TW" sz="1000" dirty="0">
                <a:solidFill>
                  <a:srgbClr val="A6A6A6"/>
                </a:solidFill>
              </a:rPr>
              <a:t> </a:t>
            </a:r>
            <a:r>
              <a:rPr kumimoji="0" lang="en-US" altLang="zh-TW" sz="1000" dirty="0" err="1">
                <a:solidFill>
                  <a:srgbClr val="A6A6A6"/>
                </a:solidFill>
              </a:rPr>
              <a:t>Kamber</a:t>
            </a:r>
            <a:r>
              <a:rPr kumimoji="0" lang="en-US" altLang="zh-TW" sz="1000" dirty="0">
                <a:solidFill>
                  <a:srgbClr val="A6A6A6"/>
                </a:solidFill>
              </a:rPr>
              <a:t> (2011), Data Mining: Concepts and Techniques, Third Edition, Elsevier</a:t>
            </a:r>
            <a:endParaRPr kumimoji="0" lang="zh-TW" altLang="en-US" sz="1000" dirty="0">
              <a:solidFill>
                <a:srgbClr val="A6A6A6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3673475" y="3213100"/>
            <a:ext cx="1944688" cy="1008063"/>
          </a:xfrm>
          <a:prstGeom prst="roundRect">
            <a:avLst>
              <a:gd name="adj" fmla="val 4171"/>
            </a:avLst>
          </a:prstGeom>
          <a:solidFill>
            <a:srgbClr val="FFFF99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rgbClr val="FF0000"/>
                </a:solidFill>
              </a:rPr>
              <a:t>Text Mining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3673475" y="1106488"/>
            <a:ext cx="1944688" cy="1008062"/>
          </a:xfrm>
          <a:prstGeom prst="roundRect">
            <a:avLst>
              <a:gd name="adj" fmla="val 4171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chemeClr val="tx1"/>
                </a:solidFill>
              </a:rPr>
              <a:t>Machine Learning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542925" y="1106488"/>
            <a:ext cx="1944688" cy="1008062"/>
          </a:xfrm>
          <a:prstGeom prst="roundRect">
            <a:avLst>
              <a:gd name="adj" fmla="val 4171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chemeClr val="tx1"/>
                </a:solidFill>
              </a:rPr>
              <a:t>Statistics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542925" y="2535238"/>
            <a:ext cx="1944688" cy="1008062"/>
          </a:xfrm>
          <a:prstGeom prst="roundRect">
            <a:avLst>
              <a:gd name="adj" fmla="val 4171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chemeClr val="tx1"/>
                </a:solidFill>
              </a:rPr>
              <a:t>Database Systems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542925" y="3933056"/>
            <a:ext cx="1944688" cy="1121196"/>
          </a:xfrm>
          <a:prstGeom prst="roundRect">
            <a:avLst>
              <a:gd name="adj" fmla="val 4171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rgbClr val="984807"/>
                </a:solidFill>
              </a:rPr>
              <a:t>Natural Language Processing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542925" y="5383002"/>
            <a:ext cx="1944688" cy="1008062"/>
          </a:xfrm>
          <a:prstGeom prst="roundRect">
            <a:avLst>
              <a:gd name="adj" fmla="val 4171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chemeClr val="tx1"/>
                </a:solidFill>
              </a:rPr>
              <a:t>Information Retrieval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6804025" y="3933056"/>
            <a:ext cx="1944688" cy="1121196"/>
          </a:xfrm>
          <a:prstGeom prst="roundRect">
            <a:avLst>
              <a:gd name="adj" fmla="val 4171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chemeClr val="tx1"/>
                </a:solidFill>
              </a:rPr>
              <a:t>Algorithms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6804025" y="2535238"/>
            <a:ext cx="1944688" cy="1008062"/>
          </a:xfrm>
          <a:prstGeom prst="roundRect">
            <a:avLst>
              <a:gd name="adj" fmla="val 4171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chemeClr val="tx1"/>
                </a:solidFill>
              </a:rPr>
              <a:t>Visualization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6804025" y="5383002"/>
            <a:ext cx="1944688" cy="1008062"/>
          </a:xfrm>
          <a:prstGeom prst="roundRect">
            <a:avLst>
              <a:gd name="adj" fmla="val 4171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200" b="1" dirty="0">
                <a:solidFill>
                  <a:schemeClr val="tx1"/>
                </a:solidFill>
              </a:rPr>
              <a:t>High-performance Computing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3673475" y="5383002"/>
            <a:ext cx="1944688" cy="1008062"/>
          </a:xfrm>
          <a:prstGeom prst="roundRect">
            <a:avLst>
              <a:gd name="adj" fmla="val 4171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chemeClr val="tx1"/>
                </a:solidFill>
              </a:rPr>
              <a:t>Applications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6804025" y="1106488"/>
            <a:ext cx="1944688" cy="1008062"/>
          </a:xfrm>
          <a:prstGeom prst="roundRect">
            <a:avLst>
              <a:gd name="adj" fmla="val 4171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chemeClr val="tx1"/>
                </a:solidFill>
              </a:rPr>
              <a:t>Pattern Recognition</a:t>
            </a:r>
          </a:p>
        </p:txBody>
      </p:sp>
      <p:cxnSp>
        <p:nvCxnSpPr>
          <p:cNvPr id="25616" name="Straight Arrow Connector 32"/>
          <p:cNvCxnSpPr>
            <a:cxnSpLocks noChangeShapeType="1"/>
          </p:cNvCxnSpPr>
          <p:nvPr/>
        </p:nvCxnSpPr>
        <p:spPr bwMode="auto">
          <a:xfrm>
            <a:off x="2487613" y="2065338"/>
            <a:ext cx="1579562" cy="11477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17" name="Straight Arrow Connector 32"/>
          <p:cNvCxnSpPr>
            <a:cxnSpLocks noChangeShapeType="1"/>
            <a:stCxn id="10" idx="3"/>
          </p:cNvCxnSpPr>
          <p:nvPr/>
        </p:nvCxnSpPr>
        <p:spPr bwMode="auto">
          <a:xfrm>
            <a:off x="2487613" y="3040063"/>
            <a:ext cx="1185862" cy="503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18" name="Straight Arrow Connector 32"/>
          <p:cNvCxnSpPr>
            <a:cxnSpLocks noChangeShapeType="1"/>
            <a:stCxn id="11" idx="3"/>
          </p:cNvCxnSpPr>
          <p:nvPr/>
        </p:nvCxnSpPr>
        <p:spPr bwMode="auto">
          <a:xfrm flipV="1">
            <a:off x="2487613" y="3933058"/>
            <a:ext cx="1185862" cy="56059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19" name="Straight Arrow Connector 32"/>
          <p:cNvCxnSpPr>
            <a:cxnSpLocks noChangeShapeType="1"/>
          </p:cNvCxnSpPr>
          <p:nvPr/>
        </p:nvCxnSpPr>
        <p:spPr bwMode="auto">
          <a:xfrm flipV="1">
            <a:off x="2487613" y="4230688"/>
            <a:ext cx="1579562" cy="1162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20" name="Straight Arrow Connector 32"/>
          <p:cNvCxnSpPr>
            <a:cxnSpLocks noChangeShapeType="1"/>
            <a:stCxn id="8" idx="2"/>
            <a:endCxn id="7" idx="0"/>
          </p:cNvCxnSpPr>
          <p:nvPr/>
        </p:nvCxnSpPr>
        <p:spPr bwMode="auto">
          <a:xfrm>
            <a:off x="4645025" y="2114550"/>
            <a:ext cx="0" cy="10985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21" name="Straight Arrow Connector 32"/>
          <p:cNvCxnSpPr>
            <a:cxnSpLocks noChangeShapeType="1"/>
            <a:stCxn id="16" idx="0"/>
            <a:endCxn id="7" idx="2"/>
          </p:cNvCxnSpPr>
          <p:nvPr/>
        </p:nvCxnSpPr>
        <p:spPr bwMode="auto">
          <a:xfrm flipV="1">
            <a:off x="4645819" y="4221163"/>
            <a:ext cx="0" cy="116183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22" name="Straight Arrow Connector 32"/>
          <p:cNvCxnSpPr>
            <a:cxnSpLocks noChangeShapeType="1"/>
          </p:cNvCxnSpPr>
          <p:nvPr/>
        </p:nvCxnSpPr>
        <p:spPr bwMode="auto">
          <a:xfrm flipH="1" flipV="1">
            <a:off x="5364163" y="4230688"/>
            <a:ext cx="1439862" cy="1162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23" name="Straight Arrow Connector 32"/>
          <p:cNvCxnSpPr>
            <a:cxnSpLocks noChangeShapeType="1"/>
            <a:stCxn id="13" idx="1"/>
          </p:cNvCxnSpPr>
          <p:nvPr/>
        </p:nvCxnSpPr>
        <p:spPr bwMode="auto">
          <a:xfrm flipH="1" flipV="1">
            <a:off x="5618163" y="3933058"/>
            <a:ext cx="1185862" cy="56059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24" name="Straight Arrow Connector 32"/>
          <p:cNvCxnSpPr>
            <a:cxnSpLocks noChangeShapeType="1"/>
            <a:stCxn id="14" idx="1"/>
          </p:cNvCxnSpPr>
          <p:nvPr/>
        </p:nvCxnSpPr>
        <p:spPr bwMode="auto">
          <a:xfrm flipH="1">
            <a:off x="5618163" y="3040063"/>
            <a:ext cx="1185862" cy="503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25" name="Straight Arrow Connector 32"/>
          <p:cNvCxnSpPr>
            <a:cxnSpLocks noChangeShapeType="1"/>
          </p:cNvCxnSpPr>
          <p:nvPr/>
        </p:nvCxnSpPr>
        <p:spPr bwMode="auto">
          <a:xfrm flipH="1">
            <a:off x="5219700" y="2114550"/>
            <a:ext cx="1584325" cy="10985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28091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0"/>
                <a:cs typeface="標楷體" charset="0"/>
              </a:rPr>
              <a:t>Data Mining </a:t>
            </a:r>
            <a:r>
              <a:rPr lang="en-US" altLang="zh-TW" dirty="0">
                <a:solidFill>
                  <a:schemeClr val="accent1"/>
                </a:solidFill>
                <a:latin typeface="Calibri" charset="0"/>
                <a:ea typeface="標楷體" charset="0"/>
                <a:cs typeface="標楷體" charset="0"/>
              </a:rPr>
              <a:t>versus </a:t>
            </a:r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0"/>
                <a:cs typeface="標楷體" charset="0"/>
              </a:rPr>
              <a:t>Text Mining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323850" y="1557338"/>
            <a:ext cx="8496300" cy="4800600"/>
          </a:xfrm>
        </p:spPr>
        <p:txBody>
          <a:bodyPr/>
          <a:lstStyle/>
          <a:p>
            <a:pPr eaLnBrk="1" hangingPunct="1"/>
            <a:r>
              <a:rPr lang="en-US" altLang="zh-TW">
                <a:latin typeface="Calibri" charset="0"/>
                <a:ea typeface="MS PGothic" charset="0"/>
                <a:cs typeface="MS PGothic" charset="0"/>
              </a:rPr>
              <a:t>Both seek for novel and useful patterns</a:t>
            </a:r>
          </a:p>
          <a:p>
            <a:pPr eaLnBrk="1" hangingPunct="1"/>
            <a:r>
              <a:rPr lang="en-US" altLang="zh-TW">
                <a:latin typeface="Calibri" charset="0"/>
                <a:ea typeface="MS PGothic" charset="0"/>
                <a:cs typeface="MS PGothic" charset="0"/>
              </a:rPr>
              <a:t>Both are semi-automated processes</a:t>
            </a:r>
          </a:p>
          <a:p>
            <a:pPr eaLnBrk="1" hangingPunct="1"/>
            <a:r>
              <a:rPr lang="en-US" altLang="zh-TW">
                <a:latin typeface="Calibri" charset="0"/>
                <a:ea typeface="MS PGothic" charset="0"/>
                <a:cs typeface="MS PGothic" charset="0"/>
              </a:rPr>
              <a:t>Difference is the nature of the data: </a:t>
            </a:r>
          </a:p>
          <a:p>
            <a:pPr lvl="1" eaLnBrk="1" hangingPunct="1"/>
            <a:r>
              <a:rPr lang="en-US" altLang="zh-TW">
                <a:latin typeface="Calibri" charset="0"/>
                <a:ea typeface="新細明體" charset="0"/>
              </a:rPr>
              <a:t>Structured versus unstructured data</a:t>
            </a:r>
          </a:p>
          <a:p>
            <a:pPr lvl="1" eaLnBrk="1" hangingPunct="1"/>
            <a:r>
              <a:rPr lang="en-US" altLang="zh-TW">
                <a:solidFill>
                  <a:srgbClr val="FF3300"/>
                </a:solidFill>
                <a:latin typeface="Calibri" charset="0"/>
                <a:ea typeface="新細明體" charset="0"/>
              </a:rPr>
              <a:t>Structured data: </a:t>
            </a:r>
            <a:r>
              <a:rPr lang="en-US" altLang="zh-TW">
                <a:latin typeface="Calibri" charset="0"/>
                <a:ea typeface="新細明體" charset="0"/>
              </a:rPr>
              <a:t>in databases</a:t>
            </a:r>
          </a:p>
          <a:p>
            <a:pPr lvl="1" eaLnBrk="1" hangingPunct="1"/>
            <a:r>
              <a:rPr lang="en-US" altLang="zh-TW">
                <a:solidFill>
                  <a:srgbClr val="FF3300"/>
                </a:solidFill>
                <a:latin typeface="Calibri" charset="0"/>
                <a:ea typeface="新細明體" charset="0"/>
              </a:rPr>
              <a:t>Unstructured data:</a:t>
            </a:r>
            <a:r>
              <a:rPr lang="en-US" altLang="zh-TW">
                <a:latin typeface="Calibri" charset="0"/>
                <a:ea typeface="新細明體" charset="0"/>
              </a:rPr>
              <a:t> Word documents, PDF files, text excerpts, XML files, and so on</a:t>
            </a:r>
          </a:p>
          <a:p>
            <a:pPr eaLnBrk="1" hangingPunct="1"/>
            <a:r>
              <a:rPr lang="en-US" altLang="zh-TW">
                <a:latin typeface="Calibri" charset="0"/>
                <a:ea typeface="MS PGothic" charset="0"/>
                <a:cs typeface="MS PGothic" charset="0"/>
              </a:rPr>
              <a:t>Text mining – first, impose structure to the data, then mine the structured data </a:t>
            </a:r>
          </a:p>
        </p:txBody>
      </p:sp>
      <p:sp>
        <p:nvSpPr>
          <p:cNvPr id="33795" name="文字方塊 32"/>
          <p:cNvSpPr txBox="1">
            <a:spLocks noChangeArrowheads="1"/>
          </p:cNvSpPr>
          <p:nvPr/>
        </p:nvSpPr>
        <p:spPr bwMode="auto">
          <a:xfrm>
            <a:off x="1835150" y="65976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/>
            <a:r>
              <a:rPr kumimoji="0" lang="en-US" altLang="zh-TW" sz="1200">
                <a:solidFill>
                  <a:srgbClr val="A6A6A6"/>
                </a:solidFill>
                <a:latin typeface="Calibri" charset="0"/>
                <a:ea typeface="MS PGothic" charset="0"/>
                <a:cs typeface="MS PGothic" charset="0"/>
              </a:rPr>
              <a:t>Source:  Turban et al. (2011), Decision Support and Business Intelligence Systems</a:t>
            </a:r>
            <a:endParaRPr kumimoji="0" lang="zh-TW" altLang="en-US" sz="1200">
              <a:solidFill>
                <a:srgbClr val="A6A6A6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3379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597650"/>
            <a:ext cx="1008062" cy="2873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fld id="{4ADF060D-9782-174D-B5BA-2E4EAED5E8B8}" type="slidenum">
              <a:rPr kumimoji="0" lang="en-US" altLang="zh-TW" sz="1200">
                <a:solidFill>
                  <a:srgbClr val="898989"/>
                </a:solidFill>
                <a:latin typeface="Calibri" charset="0"/>
                <a:ea typeface="MS PGothic" charset="0"/>
                <a:cs typeface="MS PGothic" charset="0"/>
              </a:rPr>
              <a:pPr eaLnBrk="1" hangingPunct="1"/>
              <a:t>24</a:t>
            </a:fld>
            <a:endParaRPr kumimoji="0" lang="en-US" altLang="zh-TW" sz="1200">
              <a:solidFill>
                <a:srgbClr val="898989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587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274" y="106017"/>
            <a:ext cx="8229600" cy="802703"/>
          </a:xfrm>
        </p:spPr>
        <p:txBody>
          <a:bodyPr/>
          <a:lstStyle/>
          <a:p>
            <a:r>
              <a:rPr lang="en-US" altLang="zh-TW" dirty="0">
                <a:solidFill>
                  <a:schemeClr val="accent1"/>
                </a:solidFill>
              </a:rPr>
              <a:t>Sentiment Analysis Architecture 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075097" y="6453425"/>
            <a:ext cx="7236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Vishal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Kharde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Sheetal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Sonawane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(2016), "Sentiment Analysis of Twitter Data: A Survey of Techniques," </a:t>
            </a:r>
            <a:b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International Journal of Computer Applications, Vol 139, No. 11, 2016. pp.5-15</a:t>
            </a:r>
            <a:endParaRPr lang="zh-TW" alt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3608" y="1160748"/>
            <a:ext cx="1512168" cy="720080"/>
          </a:xfrm>
          <a:prstGeom prst="roundRect">
            <a:avLst>
              <a:gd name="adj" fmla="val 12156"/>
            </a:avLst>
          </a:prstGeom>
          <a:solidFill>
            <a:schemeClr val="accent3">
              <a:lumMod val="60000"/>
              <a:lumOff val="4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Positive 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tweets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55776" y="1160748"/>
            <a:ext cx="1512168" cy="720080"/>
          </a:xfrm>
          <a:prstGeom prst="roundRect">
            <a:avLst>
              <a:gd name="adj" fmla="val 12156"/>
            </a:avLst>
          </a:prstGeom>
          <a:solidFill>
            <a:schemeClr val="accent3">
              <a:lumMod val="60000"/>
              <a:lumOff val="4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Negative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tweets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88024" y="1124744"/>
            <a:ext cx="1512168" cy="792088"/>
          </a:xfrm>
          <a:prstGeom prst="roundRect">
            <a:avLst>
              <a:gd name="adj" fmla="val 12156"/>
            </a:avLst>
          </a:prstGeom>
          <a:solidFill>
            <a:schemeClr val="accent5">
              <a:lumMod val="60000"/>
              <a:lumOff val="4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Word 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features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88024" y="2420888"/>
            <a:ext cx="1512168" cy="792088"/>
          </a:xfrm>
          <a:prstGeom prst="roundRect">
            <a:avLst>
              <a:gd name="adj" fmla="val 12156"/>
            </a:avLst>
          </a:prstGeom>
          <a:solidFill>
            <a:schemeClr val="accent5">
              <a:lumMod val="60000"/>
              <a:lumOff val="4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Features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extractor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88024" y="3717032"/>
            <a:ext cx="1512168" cy="792088"/>
          </a:xfrm>
          <a:prstGeom prst="roundRect">
            <a:avLst>
              <a:gd name="adj" fmla="val 12156"/>
            </a:avLst>
          </a:prstGeom>
          <a:solidFill>
            <a:schemeClr val="accent5">
              <a:lumMod val="60000"/>
              <a:lumOff val="4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Features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extractor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99592" y="5445224"/>
            <a:ext cx="1512168" cy="720080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Positive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27784" y="5445224"/>
            <a:ext cx="1512168" cy="720080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Negative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768244" y="3753036"/>
            <a:ext cx="1512168" cy="720080"/>
          </a:xfrm>
          <a:prstGeom prst="roundRect">
            <a:avLst>
              <a:gd name="adj" fmla="val 12156"/>
            </a:avLst>
          </a:prstGeom>
          <a:solidFill>
            <a:schemeClr val="accent3">
              <a:lumMod val="75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Tweet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763688" y="3753036"/>
            <a:ext cx="1692188" cy="720080"/>
          </a:xfrm>
          <a:prstGeom prst="roundRect">
            <a:avLst>
              <a:gd name="adj" fmla="val 12156"/>
            </a:avLst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Classifier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63688" y="2456892"/>
            <a:ext cx="1692188" cy="720080"/>
          </a:xfrm>
          <a:prstGeom prst="roundRect">
            <a:avLst>
              <a:gd name="adj" fmla="val 12156"/>
            </a:avLst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Training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set</a:t>
            </a:r>
          </a:p>
        </p:txBody>
      </p:sp>
      <p:cxnSp>
        <p:nvCxnSpPr>
          <p:cNvPr id="17" name="Straight Arrow Connector 32"/>
          <p:cNvCxnSpPr>
            <a:cxnSpLocks noChangeShapeType="1"/>
            <a:stCxn id="6" idx="2"/>
            <a:endCxn id="16" idx="0"/>
          </p:cNvCxnSpPr>
          <p:nvPr/>
        </p:nvCxnSpPr>
        <p:spPr bwMode="auto">
          <a:xfrm>
            <a:off x="1799692" y="1880828"/>
            <a:ext cx="810090" cy="57606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Straight Arrow Connector 32"/>
          <p:cNvCxnSpPr>
            <a:cxnSpLocks noChangeShapeType="1"/>
            <a:stCxn id="8" idx="2"/>
            <a:endCxn id="16" idx="0"/>
          </p:cNvCxnSpPr>
          <p:nvPr/>
        </p:nvCxnSpPr>
        <p:spPr bwMode="auto">
          <a:xfrm flipH="1">
            <a:off x="2609782" y="1880828"/>
            <a:ext cx="702078" cy="57606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" name="Straight Arrow Connector 32"/>
          <p:cNvCxnSpPr>
            <a:cxnSpLocks noChangeShapeType="1"/>
            <a:stCxn id="8" idx="3"/>
            <a:endCxn id="9" idx="1"/>
          </p:cNvCxnSpPr>
          <p:nvPr/>
        </p:nvCxnSpPr>
        <p:spPr bwMode="auto">
          <a:xfrm>
            <a:off x="4067944" y="1520788"/>
            <a:ext cx="72008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Straight Arrow Connector 32"/>
          <p:cNvCxnSpPr>
            <a:cxnSpLocks noChangeShapeType="1"/>
            <a:stCxn id="16" idx="2"/>
            <a:endCxn id="15" idx="0"/>
          </p:cNvCxnSpPr>
          <p:nvPr/>
        </p:nvCxnSpPr>
        <p:spPr bwMode="auto">
          <a:xfrm>
            <a:off x="2609782" y="3176972"/>
            <a:ext cx="0" cy="57606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Straight Arrow Connector 32"/>
          <p:cNvCxnSpPr>
            <a:cxnSpLocks noChangeShapeType="1"/>
            <a:stCxn id="9" idx="2"/>
            <a:endCxn id="10" idx="0"/>
          </p:cNvCxnSpPr>
          <p:nvPr/>
        </p:nvCxnSpPr>
        <p:spPr bwMode="auto">
          <a:xfrm>
            <a:off x="5544108" y="1916832"/>
            <a:ext cx="0" cy="50405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Straight Arrow Connector 32"/>
          <p:cNvCxnSpPr>
            <a:cxnSpLocks noChangeShapeType="1"/>
            <a:stCxn id="10" idx="1"/>
            <a:endCxn id="16" idx="3"/>
          </p:cNvCxnSpPr>
          <p:nvPr/>
        </p:nvCxnSpPr>
        <p:spPr bwMode="auto">
          <a:xfrm flipH="1">
            <a:off x="3455876" y="2816932"/>
            <a:ext cx="133214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" name="Straight Arrow Connector 32"/>
          <p:cNvCxnSpPr>
            <a:cxnSpLocks noChangeShapeType="1"/>
            <a:stCxn id="11" idx="1"/>
            <a:endCxn id="15" idx="3"/>
          </p:cNvCxnSpPr>
          <p:nvPr/>
        </p:nvCxnSpPr>
        <p:spPr bwMode="auto">
          <a:xfrm flipH="1">
            <a:off x="3455876" y="4113076"/>
            <a:ext cx="133214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" name="Straight Arrow Connector 32"/>
          <p:cNvCxnSpPr>
            <a:cxnSpLocks noChangeShapeType="1"/>
            <a:stCxn id="10" idx="2"/>
            <a:endCxn id="11" idx="0"/>
          </p:cNvCxnSpPr>
          <p:nvPr/>
        </p:nvCxnSpPr>
        <p:spPr bwMode="auto">
          <a:xfrm>
            <a:off x="5544108" y="3212976"/>
            <a:ext cx="0" cy="504056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ot"/>
            <a:round/>
            <a:headEnd type="none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" name="Straight Arrow Connector 32"/>
          <p:cNvCxnSpPr>
            <a:cxnSpLocks noChangeShapeType="1"/>
            <a:stCxn id="14" idx="1"/>
            <a:endCxn id="11" idx="3"/>
          </p:cNvCxnSpPr>
          <p:nvPr/>
        </p:nvCxnSpPr>
        <p:spPr bwMode="auto">
          <a:xfrm flipH="1">
            <a:off x="6300192" y="4113076"/>
            <a:ext cx="468052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17232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5445224"/>
            <a:ext cx="69869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7921" name="Elbow Connector 507920"/>
          <p:cNvCxnSpPr>
            <a:stCxn id="15" idx="2"/>
            <a:endCxn id="12" idx="0"/>
          </p:cNvCxnSpPr>
          <p:nvPr/>
        </p:nvCxnSpPr>
        <p:spPr>
          <a:xfrm rot="5400000">
            <a:off x="1646675" y="4482117"/>
            <a:ext cx="972108" cy="954106"/>
          </a:xfrm>
          <a:prstGeom prst="bentConnector3">
            <a:avLst/>
          </a:prstGeom>
          <a:ln w="38100" cmpd="sng">
            <a:solidFill>
              <a:srgbClr val="FF00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15" idx="2"/>
            <a:endCxn id="13" idx="0"/>
          </p:cNvCxnSpPr>
          <p:nvPr/>
        </p:nvCxnSpPr>
        <p:spPr>
          <a:xfrm rot="16200000" flipH="1">
            <a:off x="2510771" y="4572127"/>
            <a:ext cx="972108" cy="774086"/>
          </a:xfrm>
          <a:prstGeom prst="bentConnector3">
            <a:avLst/>
          </a:prstGeom>
          <a:ln w="38100" cmpd="sng">
            <a:solidFill>
              <a:srgbClr val="FF00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380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576064"/>
          </a:xfrm>
        </p:spPr>
        <p:txBody>
          <a:bodyPr/>
          <a:lstStyle/>
          <a:p>
            <a:r>
              <a:rPr lang="en-US" altLang="zh-TW" sz="3600" dirty="0">
                <a:solidFill>
                  <a:schemeClr val="accent1"/>
                </a:solidFill>
              </a:rPr>
              <a:t>Sentiment Classification Based on Emoticons </a:t>
            </a:r>
            <a:endParaRPr lang="zh-TW" altLang="en-US" sz="3600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075097" y="6453425"/>
            <a:ext cx="7236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Vishal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Kharde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Sheetal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Sonawane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(2016), "Sentiment Analysis of Twitter Data: A Survey of Techniques," </a:t>
            </a:r>
            <a:b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International Journal of Computer Applications, Vol 139, No. 11, 2016. pp.5-15</a:t>
            </a:r>
            <a:endParaRPr lang="zh-TW" alt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7544" y="2708920"/>
            <a:ext cx="2880320" cy="360040"/>
          </a:xfrm>
          <a:prstGeom prst="roundRect">
            <a:avLst>
              <a:gd name="adj" fmla="val 12156"/>
            </a:avLst>
          </a:prstGeom>
          <a:solidFill>
            <a:schemeClr val="accent3">
              <a:lumMod val="60000"/>
              <a:lumOff val="4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Based on Positive Emotions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84168" y="5157192"/>
            <a:ext cx="2592288" cy="360040"/>
          </a:xfrm>
          <a:prstGeom prst="roundRect">
            <a:avLst>
              <a:gd name="adj" fmla="val 12156"/>
            </a:avLst>
          </a:prstGeom>
          <a:solidFill>
            <a:schemeClr val="accent5">
              <a:lumMod val="60000"/>
              <a:lumOff val="4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Feature Extraction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915816" y="5949280"/>
            <a:ext cx="1512168" cy="360040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Positive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28849" y="5949280"/>
            <a:ext cx="1512168" cy="360040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Negative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15916" y="908720"/>
            <a:ext cx="1512168" cy="432048"/>
          </a:xfrm>
          <a:prstGeom prst="roundRect">
            <a:avLst>
              <a:gd name="adj" fmla="val 12156"/>
            </a:avLst>
          </a:prstGeom>
          <a:solidFill>
            <a:schemeClr val="accent3">
              <a:lumMod val="40000"/>
              <a:lumOff val="6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Tweeter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725906" y="5085184"/>
            <a:ext cx="1692188" cy="504056"/>
          </a:xfrm>
          <a:prstGeom prst="roundRect">
            <a:avLst>
              <a:gd name="adj" fmla="val 12156"/>
            </a:avLst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Classifier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03848" y="4437112"/>
            <a:ext cx="2736304" cy="432048"/>
          </a:xfrm>
          <a:prstGeom prst="roundRect">
            <a:avLst>
              <a:gd name="adj" fmla="val 12156"/>
            </a:avLst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Training Dataset</a:t>
            </a:r>
          </a:p>
        </p:txBody>
      </p:sp>
      <p:cxnSp>
        <p:nvCxnSpPr>
          <p:cNvPr id="20" name="Straight Arrow Connector 32"/>
          <p:cNvCxnSpPr>
            <a:cxnSpLocks noChangeShapeType="1"/>
            <a:stCxn id="16" idx="2"/>
            <a:endCxn id="15" idx="0"/>
          </p:cNvCxnSpPr>
          <p:nvPr/>
        </p:nvCxnSpPr>
        <p:spPr bwMode="auto">
          <a:xfrm>
            <a:off x="4572000" y="4869160"/>
            <a:ext cx="0" cy="21602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" name="Straight Arrow Connector 32"/>
          <p:cNvCxnSpPr>
            <a:cxnSpLocks noChangeShapeType="1"/>
            <a:stCxn id="14" idx="2"/>
            <a:endCxn id="30" idx="0"/>
          </p:cNvCxnSpPr>
          <p:nvPr/>
        </p:nvCxnSpPr>
        <p:spPr bwMode="auto">
          <a:xfrm>
            <a:off x="4572000" y="1340768"/>
            <a:ext cx="0" cy="21602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" name="Straight Arrow Connector 32"/>
          <p:cNvCxnSpPr>
            <a:cxnSpLocks noChangeShapeType="1"/>
            <a:stCxn id="11" idx="1"/>
            <a:endCxn id="15" idx="3"/>
          </p:cNvCxnSpPr>
          <p:nvPr/>
        </p:nvCxnSpPr>
        <p:spPr bwMode="auto">
          <a:xfrm flipH="1">
            <a:off x="5418094" y="5337212"/>
            <a:ext cx="666074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877272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51" y="5877272"/>
            <a:ext cx="41921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Elbow Connector 27"/>
          <p:cNvCxnSpPr>
            <a:stCxn id="15" idx="2"/>
            <a:endCxn id="12" idx="0"/>
          </p:cNvCxnSpPr>
          <p:nvPr/>
        </p:nvCxnSpPr>
        <p:spPr>
          <a:xfrm rot="5400000">
            <a:off x="3941930" y="5319210"/>
            <a:ext cx="360040" cy="900100"/>
          </a:xfrm>
          <a:prstGeom prst="bentConnector3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5" idx="2"/>
            <a:endCxn id="13" idx="0"/>
          </p:cNvCxnSpPr>
          <p:nvPr/>
        </p:nvCxnSpPr>
        <p:spPr>
          <a:xfrm rot="16200000" flipH="1">
            <a:off x="4848446" y="5312793"/>
            <a:ext cx="360040" cy="912933"/>
          </a:xfrm>
          <a:prstGeom prst="bentConnector3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915816" y="1556792"/>
            <a:ext cx="3312368" cy="432048"/>
          </a:xfrm>
          <a:prstGeom prst="roundRect">
            <a:avLst>
              <a:gd name="adj" fmla="val 12156"/>
            </a:avLst>
          </a:prstGeom>
          <a:solidFill>
            <a:schemeClr val="tx2">
              <a:lumMod val="20000"/>
              <a:lumOff val="8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Tweeter Streaming API 1.1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907704" y="3789040"/>
            <a:ext cx="2016224" cy="432048"/>
          </a:xfrm>
          <a:prstGeom prst="roundRect">
            <a:avLst>
              <a:gd name="adj" fmla="val 12156"/>
            </a:avLst>
          </a:prstGeom>
          <a:solidFill>
            <a:schemeClr val="accent3">
              <a:lumMod val="60000"/>
              <a:lumOff val="4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Positive tweets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5004048" y="3789040"/>
            <a:ext cx="2016224" cy="432048"/>
          </a:xfrm>
          <a:prstGeom prst="roundRect">
            <a:avLst>
              <a:gd name="adj" fmla="val 12156"/>
            </a:avLst>
          </a:prstGeom>
          <a:solidFill>
            <a:schemeClr val="accent3">
              <a:lumMod val="60000"/>
              <a:lumOff val="4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Negative tweets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3131840" y="2204864"/>
            <a:ext cx="2880320" cy="360040"/>
          </a:xfrm>
          <a:prstGeom prst="roundRect">
            <a:avLst>
              <a:gd name="adj" fmla="val 12156"/>
            </a:avLst>
          </a:prstGeom>
          <a:solidFill>
            <a:schemeClr val="accent5">
              <a:lumMod val="60000"/>
              <a:lumOff val="4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Tweet preprocessing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5796136" y="2708920"/>
            <a:ext cx="2880320" cy="360040"/>
          </a:xfrm>
          <a:prstGeom prst="roundRect">
            <a:avLst>
              <a:gd name="adj" fmla="val 12156"/>
            </a:avLst>
          </a:prstGeom>
          <a:solidFill>
            <a:schemeClr val="accent3">
              <a:lumMod val="60000"/>
              <a:lumOff val="4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Based on Negative Emotions</a:t>
            </a:r>
          </a:p>
        </p:txBody>
      </p:sp>
      <p:cxnSp>
        <p:nvCxnSpPr>
          <p:cNvPr id="113" name="Straight Arrow Connector 32"/>
          <p:cNvCxnSpPr>
            <a:cxnSpLocks noChangeShapeType="1"/>
            <a:stCxn id="30" idx="2"/>
            <a:endCxn id="105" idx="0"/>
          </p:cNvCxnSpPr>
          <p:nvPr/>
        </p:nvCxnSpPr>
        <p:spPr bwMode="auto">
          <a:xfrm>
            <a:off x="4572000" y="1988840"/>
            <a:ext cx="0" cy="21602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7" name="Rounded Rectangle 116"/>
          <p:cNvSpPr/>
          <p:nvPr/>
        </p:nvSpPr>
        <p:spPr>
          <a:xfrm>
            <a:off x="2339752" y="3212976"/>
            <a:ext cx="4464496" cy="360040"/>
          </a:xfrm>
          <a:prstGeom prst="roundRect">
            <a:avLst>
              <a:gd name="adj" fmla="val 12156"/>
            </a:avLst>
          </a:prstGeom>
          <a:solidFill>
            <a:schemeClr val="accent5">
              <a:lumMod val="60000"/>
              <a:lumOff val="4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Generate Training Dataset for Tweet 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323528" y="4437112"/>
            <a:ext cx="2304256" cy="432048"/>
          </a:xfrm>
          <a:prstGeom prst="roundRect">
            <a:avLst>
              <a:gd name="adj" fmla="val 12156"/>
            </a:avLst>
          </a:prstGeom>
          <a:solidFill>
            <a:schemeClr val="accent3">
              <a:lumMod val="75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Test Dataset</a:t>
            </a:r>
          </a:p>
        </p:txBody>
      </p:sp>
      <p:cxnSp>
        <p:nvCxnSpPr>
          <p:cNvPr id="120" name="Straight Arrow Connector 32"/>
          <p:cNvCxnSpPr>
            <a:cxnSpLocks noChangeShapeType="1"/>
            <a:stCxn id="105" idx="1"/>
            <a:endCxn id="6" idx="0"/>
          </p:cNvCxnSpPr>
          <p:nvPr/>
        </p:nvCxnSpPr>
        <p:spPr bwMode="auto">
          <a:xfrm flipH="1">
            <a:off x="1907704" y="2384884"/>
            <a:ext cx="1224136" cy="3240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" name="Straight Arrow Connector 32"/>
          <p:cNvCxnSpPr>
            <a:cxnSpLocks noChangeShapeType="1"/>
            <a:stCxn id="105" idx="3"/>
            <a:endCxn id="109" idx="0"/>
          </p:cNvCxnSpPr>
          <p:nvPr/>
        </p:nvCxnSpPr>
        <p:spPr bwMode="auto">
          <a:xfrm>
            <a:off x="6012160" y="2384884"/>
            <a:ext cx="1224136" cy="3240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6" name="Straight Arrow Connector 32"/>
          <p:cNvCxnSpPr>
            <a:cxnSpLocks noChangeShapeType="1"/>
            <a:stCxn id="6" idx="2"/>
            <a:endCxn id="117" idx="1"/>
          </p:cNvCxnSpPr>
          <p:nvPr/>
        </p:nvCxnSpPr>
        <p:spPr bwMode="auto">
          <a:xfrm>
            <a:off x="1907704" y="3068960"/>
            <a:ext cx="432048" cy="3240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9" name="Straight Arrow Connector 32"/>
          <p:cNvCxnSpPr>
            <a:cxnSpLocks noChangeShapeType="1"/>
            <a:stCxn id="109" idx="2"/>
            <a:endCxn id="117" idx="3"/>
          </p:cNvCxnSpPr>
          <p:nvPr/>
        </p:nvCxnSpPr>
        <p:spPr bwMode="auto">
          <a:xfrm flipH="1">
            <a:off x="6804248" y="3068960"/>
            <a:ext cx="432048" cy="3240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" name="Straight Arrow Connector 32"/>
          <p:cNvCxnSpPr>
            <a:cxnSpLocks noChangeShapeType="1"/>
            <a:stCxn id="117" idx="2"/>
            <a:endCxn id="102" idx="0"/>
          </p:cNvCxnSpPr>
          <p:nvPr/>
        </p:nvCxnSpPr>
        <p:spPr bwMode="auto">
          <a:xfrm flipH="1">
            <a:off x="2915816" y="3573016"/>
            <a:ext cx="1656184" cy="21602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" name="Straight Arrow Connector 32"/>
          <p:cNvCxnSpPr>
            <a:cxnSpLocks noChangeShapeType="1"/>
            <a:stCxn id="117" idx="2"/>
            <a:endCxn id="103" idx="0"/>
          </p:cNvCxnSpPr>
          <p:nvPr/>
        </p:nvCxnSpPr>
        <p:spPr bwMode="auto">
          <a:xfrm>
            <a:off x="4572000" y="3573016"/>
            <a:ext cx="1440160" cy="21602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5" name="Straight Arrow Connector 32"/>
          <p:cNvCxnSpPr>
            <a:cxnSpLocks noChangeShapeType="1"/>
            <a:stCxn id="102" idx="2"/>
            <a:endCxn id="16" idx="0"/>
          </p:cNvCxnSpPr>
          <p:nvPr/>
        </p:nvCxnSpPr>
        <p:spPr bwMode="auto">
          <a:xfrm>
            <a:off x="2915816" y="4221088"/>
            <a:ext cx="1656184" cy="21602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8" name="Straight Arrow Connector 32"/>
          <p:cNvCxnSpPr>
            <a:cxnSpLocks noChangeShapeType="1"/>
            <a:stCxn id="103" idx="2"/>
            <a:endCxn id="16" idx="0"/>
          </p:cNvCxnSpPr>
          <p:nvPr/>
        </p:nvCxnSpPr>
        <p:spPr bwMode="auto">
          <a:xfrm flipH="1">
            <a:off x="4572000" y="4221088"/>
            <a:ext cx="1440160" cy="21602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1" name="Elbow Connector 150"/>
          <p:cNvCxnSpPr>
            <a:stCxn id="119" idx="2"/>
            <a:endCxn id="15" idx="1"/>
          </p:cNvCxnSpPr>
          <p:nvPr/>
        </p:nvCxnSpPr>
        <p:spPr>
          <a:xfrm rot="16200000" flipH="1">
            <a:off x="2366755" y="3978061"/>
            <a:ext cx="468052" cy="2250250"/>
          </a:xfrm>
          <a:prstGeom prst="bentConnector2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153"/>
          <p:cNvCxnSpPr>
            <a:stCxn id="105" idx="3"/>
            <a:endCxn id="11" idx="3"/>
          </p:cNvCxnSpPr>
          <p:nvPr/>
        </p:nvCxnSpPr>
        <p:spPr>
          <a:xfrm>
            <a:off x="6012160" y="2384884"/>
            <a:ext cx="2664296" cy="2952328"/>
          </a:xfrm>
          <a:prstGeom prst="bentConnector3">
            <a:avLst>
              <a:gd name="adj1" fmla="val 10858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705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TW" dirty="0">
                <a:solidFill>
                  <a:schemeClr val="accent1"/>
                </a:solidFill>
              </a:rPr>
              <a:t>Lexicon-Based Model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075097" y="6453425"/>
            <a:ext cx="7236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Vishal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Kharde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Sheetal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Sonawane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(2016), "Sentiment Analysis of Twitter Data: A Survey of Techniques," </a:t>
            </a:r>
            <a:b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International Journal of Computer Applications, Vol 139, No. 11, 2016. pp.5-15</a:t>
            </a:r>
            <a:endParaRPr lang="zh-TW" alt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3568" y="1916832"/>
            <a:ext cx="2232248" cy="936104"/>
          </a:xfrm>
          <a:prstGeom prst="roundRect">
            <a:avLst>
              <a:gd name="adj" fmla="val 12156"/>
            </a:avLst>
          </a:prstGeom>
          <a:solidFill>
            <a:schemeClr val="accent3">
              <a:lumMod val="60000"/>
              <a:lumOff val="4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Preassembled Word Lists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1560" y="4797152"/>
            <a:ext cx="2232248" cy="936104"/>
          </a:xfrm>
          <a:prstGeom prst="roundRect">
            <a:avLst>
              <a:gd name="adj" fmla="val 12156"/>
            </a:avLst>
          </a:prstGeom>
          <a:solidFill>
            <a:schemeClr val="accent3">
              <a:lumMod val="60000"/>
              <a:lumOff val="4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Generic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Word Lists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43808" y="3284984"/>
            <a:ext cx="2232248" cy="1152128"/>
          </a:xfrm>
          <a:prstGeom prst="roundRect">
            <a:avLst>
              <a:gd name="adj" fmla="val 12156"/>
            </a:avLst>
          </a:prstGeom>
          <a:solidFill>
            <a:schemeClr val="tx2">
              <a:lumMod val="20000"/>
              <a:lumOff val="8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Merged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Lexicon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24128" y="2996952"/>
            <a:ext cx="2808312" cy="1728192"/>
          </a:xfrm>
          <a:prstGeom prst="roundRect">
            <a:avLst>
              <a:gd name="adj" fmla="val 8853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Sentiment Scoring and Classification: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Polarity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68144" y="1340768"/>
            <a:ext cx="2520280" cy="1224136"/>
          </a:xfrm>
          <a:prstGeom prst="roundRect">
            <a:avLst>
              <a:gd name="adj" fmla="val 8853"/>
            </a:avLst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Tokenized Document Collection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56176" y="5301208"/>
            <a:ext cx="1944216" cy="1080120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Sentiment 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Polarity</a:t>
            </a:r>
          </a:p>
        </p:txBody>
      </p:sp>
      <p:cxnSp>
        <p:nvCxnSpPr>
          <p:cNvPr id="13" name="Elbow Connector 12"/>
          <p:cNvCxnSpPr>
            <a:stCxn id="7" idx="3"/>
            <a:endCxn id="9" idx="0"/>
          </p:cNvCxnSpPr>
          <p:nvPr/>
        </p:nvCxnSpPr>
        <p:spPr>
          <a:xfrm>
            <a:off x="2915816" y="2384884"/>
            <a:ext cx="1044116" cy="900100"/>
          </a:xfrm>
          <a:prstGeom prst="bentConnector2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8" idx="3"/>
            <a:endCxn id="9" idx="2"/>
          </p:cNvCxnSpPr>
          <p:nvPr/>
        </p:nvCxnSpPr>
        <p:spPr>
          <a:xfrm flipV="1">
            <a:off x="2843808" y="4437112"/>
            <a:ext cx="1116124" cy="828092"/>
          </a:xfrm>
          <a:prstGeom prst="bentConnector2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32"/>
          <p:cNvCxnSpPr>
            <a:cxnSpLocks noChangeShapeType="1"/>
            <a:stCxn id="9" idx="3"/>
            <a:endCxn id="10" idx="1"/>
          </p:cNvCxnSpPr>
          <p:nvPr/>
        </p:nvCxnSpPr>
        <p:spPr bwMode="auto">
          <a:xfrm>
            <a:off x="5076056" y="3861048"/>
            <a:ext cx="648072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Straight Arrow Connector 32"/>
          <p:cNvCxnSpPr>
            <a:cxnSpLocks noChangeShapeType="1"/>
            <a:stCxn id="11" idx="2"/>
            <a:endCxn id="10" idx="0"/>
          </p:cNvCxnSpPr>
          <p:nvPr/>
        </p:nvCxnSpPr>
        <p:spPr bwMode="auto">
          <a:xfrm>
            <a:off x="7128284" y="2564904"/>
            <a:ext cx="0" cy="43204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Straight Arrow Connector 32"/>
          <p:cNvCxnSpPr>
            <a:cxnSpLocks noChangeShapeType="1"/>
            <a:stCxn id="10" idx="2"/>
            <a:endCxn id="12" idx="0"/>
          </p:cNvCxnSpPr>
          <p:nvPr/>
        </p:nvCxnSpPr>
        <p:spPr bwMode="auto">
          <a:xfrm>
            <a:off x="7128284" y="4725144"/>
            <a:ext cx="0" cy="57606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33197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en-US" altLang="zh-TW" dirty="0">
                <a:solidFill>
                  <a:schemeClr val="accent1"/>
                </a:solidFill>
              </a:rPr>
              <a:t>Sentiment Analysis Tasks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075097" y="6453425"/>
            <a:ext cx="7236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Vishal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Kharde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Sheetal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Sonawane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(2016), "Sentiment Analysis of Twitter Data: A Survey of Techniques," </a:t>
            </a:r>
            <a:b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International Journal of Computer Applications, Vol 139, No. 11, 2016. pp.5-15</a:t>
            </a:r>
            <a:endParaRPr lang="zh-TW" alt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15816" y="3140968"/>
            <a:ext cx="2376264" cy="1152128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Subjectivity Classification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3528" y="3176972"/>
            <a:ext cx="2088232" cy="1080120"/>
          </a:xfrm>
          <a:prstGeom prst="roundRect">
            <a:avLst>
              <a:gd name="adj" fmla="val 8853"/>
            </a:avLst>
          </a:pr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Opinionated Document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0" y="5157192"/>
            <a:ext cx="2556284" cy="1008112"/>
          </a:xfrm>
          <a:prstGeom prst="roundRect">
            <a:avLst>
              <a:gd name="adj" fmla="val 12156"/>
            </a:avLst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Opinion holder extraction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72200" y="3140968"/>
            <a:ext cx="2376264" cy="1152128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Sentiment Classification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72000" y="1556792"/>
            <a:ext cx="2556284" cy="1008112"/>
          </a:xfrm>
          <a:prstGeom prst="roundRect">
            <a:avLst>
              <a:gd name="adj" fmla="val 12156"/>
            </a:avLst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Object/Feature extraction</a:t>
            </a:r>
          </a:p>
        </p:txBody>
      </p:sp>
      <p:cxnSp>
        <p:nvCxnSpPr>
          <p:cNvPr id="13" name="Straight Arrow Connector 32"/>
          <p:cNvCxnSpPr>
            <a:cxnSpLocks noChangeShapeType="1"/>
            <a:stCxn id="6" idx="3"/>
            <a:endCxn id="10" idx="1"/>
          </p:cNvCxnSpPr>
          <p:nvPr/>
        </p:nvCxnSpPr>
        <p:spPr bwMode="auto">
          <a:xfrm>
            <a:off x="5292080" y="3717032"/>
            <a:ext cx="108012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Straight Arrow Connector 32"/>
          <p:cNvCxnSpPr>
            <a:cxnSpLocks noChangeShapeType="1"/>
            <a:stCxn id="8" idx="3"/>
            <a:endCxn id="6" idx="1"/>
          </p:cNvCxnSpPr>
          <p:nvPr/>
        </p:nvCxnSpPr>
        <p:spPr bwMode="auto">
          <a:xfrm>
            <a:off x="2411760" y="3717032"/>
            <a:ext cx="504056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Straight Arrow Connector 32"/>
          <p:cNvCxnSpPr>
            <a:cxnSpLocks noChangeShapeType="1"/>
            <a:stCxn id="6" idx="0"/>
            <a:endCxn id="12" idx="1"/>
          </p:cNvCxnSpPr>
          <p:nvPr/>
        </p:nvCxnSpPr>
        <p:spPr bwMode="auto">
          <a:xfrm flipV="1">
            <a:off x="4103948" y="2060848"/>
            <a:ext cx="468052" cy="10801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" name="Straight Arrow Connector 32"/>
          <p:cNvCxnSpPr>
            <a:cxnSpLocks noChangeShapeType="1"/>
            <a:stCxn id="6" idx="2"/>
            <a:endCxn id="9" idx="1"/>
          </p:cNvCxnSpPr>
          <p:nvPr/>
        </p:nvCxnSpPr>
        <p:spPr bwMode="auto">
          <a:xfrm>
            <a:off x="4103948" y="4293096"/>
            <a:ext cx="468052" cy="13681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" name="Straight Arrow Connector 32"/>
          <p:cNvCxnSpPr>
            <a:cxnSpLocks noChangeShapeType="1"/>
            <a:stCxn id="9" idx="3"/>
            <a:endCxn id="10" idx="2"/>
          </p:cNvCxnSpPr>
          <p:nvPr/>
        </p:nvCxnSpPr>
        <p:spPr bwMode="auto">
          <a:xfrm flipV="1">
            <a:off x="7128284" y="4293096"/>
            <a:ext cx="432048" cy="13681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" name="Straight Arrow Connector 32"/>
          <p:cNvCxnSpPr>
            <a:cxnSpLocks noChangeShapeType="1"/>
            <a:stCxn id="12" idx="3"/>
            <a:endCxn id="10" idx="0"/>
          </p:cNvCxnSpPr>
          <p:nvPr/>
        </p:nvCxnSpPr>
        <p:spPr bwMode="auto">
          <a:xfrm>
            <a:off x="7128284" y="2060848"/>
            <a:ext cx="432048" cy="10801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36171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187450" y="2349500"/>
            <a:ext cx="3024188" cy="3959225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rgbClr val="403152"/>
              </a:solidFill>
              <a:latin typeface="Calibri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56100" y="2349500"/>
            <a:ext cx="3024188" cy="3959225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rgbClr val="403152"/>
              </a:solidFill>
              <a:latin typeface="Calibri" pitchFamily="34" charset="0"/>
            </a:endParaRPr>
          </a:p>
        </p:txBody>
      </p:sp>
      <p:sp>
        <p:nvSpPr>
          <p:cNvPr id="32772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800225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</a:rPr>
              <a:t>Sentiment Analysis</a:t>
            </a:r>
            <a:br>
              <a:rPr lang="en-US" altLang="zh-TW">
                <a:solidFill>
                  <a:schemeClr val="accent1"/>
                </a:solidFill>
              </a:rPr>
            </a:br>
            <a:r>
              <a:rPr lang="en-US" altLang="zh-TW">
                <a:solidFill>
                  <a:schemeClr val="accent1"/>
                </a:solidFill>
              </a:rPr>
              <a:t>vs.</a:t>
            </a:r>
            <a:br>
              <a:rPr lang="en-US" altLang="zh-TW">
                <a:solidFill>
                  <a:schemeClr val="accent1"/>
                </a:solidFill>
              </a:rPr>
            </a:br>
            <a:r>
              <a:rPr lang="en-US" altLang="zh-TW">
                <a:solidFill>
                  <a:schemeClr val="accent1"/>
                </a:solidFill>
              </a:rPr>
              <a:t>Subjectivity Analysis</a:t>
            </a:r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3277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71FD12B-AEC0-4349-9291-636CC0CC2D7A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1913" y="3284538"/>
            <a:ext cx="2592387" cy="865187"/>
          </a:xfrm>
          <a:prstGeom prst="rect">
            <a:avLst/>
          </a:prstGeom>
          <a:solidFill>
            <a:srgbClr val="CCFF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>
                <a:solidFill>
                  <a:srgbClr val="00B050"/>
                </a:solidFill>
                <a:latin typeface="Calibri" pitchFamily="34" charset="0"/>
              </a:rPr>
              <a:t>Positive</a:t>
            </a:r>
            <a:endParaRPr lang="zh-TW" altLang="en-US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1913" y="4292600"/>
            <a:ext cx="2592387" cy="8651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>
                <a:solidFill>
                  <a:srgbClr val="FF0000"/>
                </a:solidFill>
                <a:latin typeface="Calibri" pitchFamily="34" charset="0"/>
              </a:rPr>
              <a:t>Negative</a:t>
            </a:r>
            <a:endParaRPr lang="zh-TW" alt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1913" y="5300663"/>
            <a:ext cx="2592387" cy="8651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>
                <a:solidFill>
                  <a:srgbClr val="376092"/>
                </a:solidFill>
                <a:latin typeface="Calibri" pitchFamily="34" charset="0"/>
              </a:rPr>
              <a:t>Neutral</a:t>
            </a:r>
            <a:endParaRPr lang="zh-TW" altLang="en-US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43438" y="5300663"/>
            <a:ext cx="2592387" cy="8651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>
                <a:solidFill>
                  <a:srgbClr val="376092"/>
                </a:solidFill>
                <a:latin typeface="Calibri" pitchFamily="34" charset="0"/>
              </a:rPr>
              <a:t>Objective</a:t>
            </a:r>
            <a:endParaRPr lang="zh-TW" altLang="en-US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43438" y="3284538"/>
            <a:ext cx="2592387" cy="1873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>
                <a:solidFill>
                  <a:srgbClr val="800080"/>
                </a:solidFill>
                <a:latin typeface="Calibri" pitchFamily="34" charset="0"/>
              </a:rPr>
              <a:t>Subjective</a:t>
            </a:r>
            <a:endParaRPr lang="zh-TW" altLang="en-US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32779" name="矩形 11"/>
          <p:cNvSpPr>
            <a:spLocks noChangeArrowheads="1"/>
          </p:cNvSpPr>
          <p:nvPr/>
        </p:nvSpPr>
        <p:spPr bwMode="auto">
          <a:xfrm>
            <a:off x="1331913" y="2349500"/>
            <a:ext cx="25923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</a:rPr>
              <a:t>Sentiment Analysis</a:t>
            </a:r>
          </a:p>
        </p:txBody>
      </p:sp>
      <p:sp>
        <p:nvSpPr>
          <p:cNvPr id="32780" name="矩形 12"/>
          <p:cNvSpPr>
            <a:spLocks noChangeArrowheads="1"/>
          </p:cNvSpPr>
          <p:nvPr/>
        </p:nvSpPr>
        <p:spPr bwMode="auto">
          <a:xfrm>
            <a:off x="4643438" y="2349500"/>
            <a:ext cx="25923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</a:rPr>
              <a:t>Subjectivity Analysis</a:t>
            </a:r>
          </a:p>
        </p:txBody>
      </p:sp>
      <p:sp>
        <p:nvSpPr>
          <p:cNvPr id="15" name="矩形 14"/>
          <p:cNvSpPr/>
          <p:nvPr/>
        </p:nvSpPr>
        <p:spPr>
          <a:xfrm>
            <a:off x="1187450" y="3213100"/>
            <a:ext cx="6192838" cy="20161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rgbClr val="403152"/>
              </a:solidFill>
              <a:latin typeface="Calibri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87450" y="5229225"/>
            <a:ext cx="6192838" cy="10795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rgbClr val="403152"/>
              </a:solidFill>
              <a:latin typeface="Calibri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87450" y="2349500"/>
            <a:ext cx="6192838" cy="863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rgbClr val="40315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19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內容版面配置區 2"/>
          <p:cNvSpPr>
            <a:spLocks noGrp="1"/>
          </p:cNvSpPr>
          <p:nvPr>
            <p:ph idx="1"/>
          </p:nvPr>
        </p:nvSpPr>
        <p:spPr>
          <a:xfrm>
            <a:off x="107950" y="1125538"/>
            <a:ext cx="8893175" cy="54721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z="2400" dirty="0">
                <a:latin typeface="Calibri" charset="0"/>
                <a:ea typeface="標楷體" charset="-120"/>
              </a:rPr>
              <a:t>週次</a:t>
            </a:r>
            <a:r>
              <a:rPr lang="en-US" altLang="zh-TW" sz="2400" dirty="0">
                <a:latin typeface="Calibri" charset="0"/>
                <a:ea typeface="標楷體" charset="-120"/>
              </a:rPr>
              <a:t> (Week)    </a:t>
            </a:r>
            <a:r>
              <a:rPr lang="en-US" altLang="en-US" sz="2400" dirty="0">
                <a:latin typeface="Calibri" charset="0"/>
                <a:ea typeface="標楷體" charset="-120"/>
              </a:rPr>
              <a:t>日期</a:t>
            </a:r>
            <a:r>
              <a:rPr lang="en-US" altLang="zh-TW" sz="2400" dirty="0">
                <a:latin typeface="Calibri" charset="0"/>
                <a:ea typeface="標楷體" charset="-120"/>
              </a:rPr>
              <a:t> (Date)    </a:t>
            </a:r>
            <a:r>
              <a:rPr lang="en-US" altLang="en-US" sz="2400" dirty="0">
                <a:latin typeface="Calibri" charset="0"/>
                <a:ea typeface="標楷體" charset="-120"/>
              </a:rPr>
              <a:t>內容</a:t>
            </a:r>
            <a:r>
              <a:rPr lang="en-US" altLang="zh-TW" sz="2400" dirty="0">
                <a:latin typeface="Calibri" charset="0"/>
                <a:ea typeface="標楷體" charset="-120"/>
              </a:rPr>
              <a:t> (Subject/Topics)</a:t>
            </a:r>
          </a:p>
          <a:p>
            <a:pPr>
              <a:buNone/>
            </a:pP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標楷體" charset="-120"/>
              </a:rPr>
              <a:t>9   2019/04/17   </a:t>
            </a: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標楷體" charset="-120"/>
              </a:rPr>
              <a:t>期中報告 </a:t>
            </a: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標楷體" charset="-120"/>
              </a:rPr>
              <a:t>(Midterm Project Presentation)</a:t>
            </a:r>
          </a:p>
          <a:p>
            <a:pPr>
              <a:buNone/>
            </a:pPr>
            <a:r>
              <a:rPr lang="en-US" altLang="zh-TW" sz="2400" dirty="0">
                <a:solidFill>
                  <a:srgbClr val="C00000"/>
                </a:solidFill>
                <a:latin typeface="Calibri" charset="0"/>
                <a:ea typeface="標楷體" charset="-120"/>
              </a:rPr>
              <a:t>10   2019/04/24   </a:t>
            </a:r>
            <a:r>
              <a:rPr lang="zh-TW" altLang="en-US" sz="2400" dirty="0">
                <a:solidFill>
                  <a:srgbClr val="C00000"/>
                </a:solidFill>
                <a:latin typeface="Calibri" charset="0"/>
                <a:ea typeface="標楷體" charset="-120"/>
              </a:rPr>
              <a:t>期中考試週 </a:t>
            </a:r>
            <a:r>
              <a:rPr lang="en-US" altLang="zh-TW" sz="2400" dirty="0">
                <a:solidFill>
                  <a:srgbClr val="C00000"/>
                </a:solidFill>
                <a:latin typeface="Calibri" charset="0"/>
                <a:ea typeface="標楷體" charset="-120"/>
              </a:rPr>
              <a:t>(Midterm Exam)</a:t>
            </a:r>
          </a:p>
          <a:p>
            <a:pPr>
              <a:buNone/>
            </a:pP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11   2019/05/01   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個案分析與實作三 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(SAS EM 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決策樹、模型評估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)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：</a:t>
            </a:r>
            <a:b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</a:br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                                 Case Study 3 (Decision Tree, Model Evaluation using SAS EM)</a:t>
            </a:r>
          </a:p>
          <a:p>
            <a:pPr>
              <a:buNone/>
            </a:pP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12   2019/05/08   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個案分析與實作四 </a:t>
            </a:r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(SAS EM </a:t>
            </a:r>
            <a:r>
              <a:rPr lang="zh-TW" altLang="en-US" sz="20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迴歸分析、類神經網路</a:t>
            </a:r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)</a:t>
            </a:r>
            <a:r>
              <a:rPr lang="zh-TW" altLang="en-US" sz="20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：</a:t>
            </a:r>
            <a:br>
              <a:rPr lang="en-US" altLang="zh-TW" sz="20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</a:br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                                </a:t>
            </a:r>
            <a:r>
              <a:rPr lang="en-US" altLang="zh-TW" sz="17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Case Study 4 (Regression Analysis, Artificial Neural Network using SAS EM)</a:t>
            </a:r>
          </a:p>
          <a:p>
            <a:pPr>
              <a:buNone/>
            </a:pPr>
            <a:r>
              <a:rPr lang="en-US" altLang="zh-TW" sz="2400" dirty="0">
                <a:solidFill>
                  <a:srgbClr val="7030A0"/>
                </a:solidFill>
                <a:latin typeface="Calibri" charset="0"/>
                <a:ea typeface="標楷體" charset="-120"/>
              </a:rPr>
              <a:t>13   2019/05/15   </a:t>
            </a:r>
            <a:r>
              <a:rPr lang="zh-TW" altLang="en-US" sz="2400" dirty="0">
                <a:solidFill>
                  <a:srgbClr val="7030A0"/>
                </a:solidFill>
                <a:latin typeface="Calibri" charset="0"/>
                <a:ea typeface="標楷體" charset="-120"/>
              </a:rPr>
              <a:t>機器學習與深度學習 </a:t>
            </a:r>
            <a:br>
              <a:rPr lang="en-US" altLang="zh-TW" sz="2400" dirty="0">
                <a:solidFill>
                  <a:srgbClr val="7030A0"/>
                </a:solidFill>
                <a:latin typeface="Calibri" charset="0"/>
                <a:ea typeface="標楷體" charset="-120"/>
              </a:rPr>
            </a:br>
            <a:r>
              <a:rPr lang="en-US" altLang="zh-TW" sz="2400" dirty="0">
                <a:solidFill>
                  <a:srgbClr val="7030A0"/>
                </a:solidFill>
                <a:latin typeface="Calibri" charset="0"/>
                <a:ea typeface="標楷體" charset="-120"/>
              </a:rPr>
              <a:t>                           (Machine Learning and Deep Learning)</a:t>
            </a:r>
          </a:p>
          <a:p>
            <a:pPr>
              <a:buNone/>
            </a:pP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標楷體" charset="-120"/>
              </a:rPr>
              <a:t>14   2019/05/22   </a:t>
            </a: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標楷體" charset="-120"/>
              </a:rPr>
              <a:t>期末報告 </a:t>
            </a: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標楷體" charset="-120"/>
              </a:rPr>
              <a:t>(Final Project Presentation)</a:t>
            </a:r>
          </a:p>
          <a:p>
            <a:pPr>
              <a:buNone/>
            </a:pPr>
            <a:r>
              <a:rPr lang="en-US" altLang="zh-TW" sz="2400" dirty="0">
                <a:solidFill>
                  <a:srgbClr val="C00000"/>
                </a:solidFill>
                <a:latin typeface="Calibri" charset="0"/>
                <a:ea typeface="標楷體" charset="-120"/>
              </a:rPr>
              <a:t>15   2019/05/29   </a:t>
            </a:r>
            <a:r>
              <a:rPr lang="zh-TW" altLang="en-US" sz="2400" dirty="0">
                <a:solidFill>
                  <a:srgbClr val="C00000"/>
                </a:solidFill>
                <a:latin typeface="Calibri" charset="0"/>
                <a:ea typeface="標楷體" charset="-120"/>
              </a:rPr>
              <a:t>畢業考試週 </a:t>
            </a:r>
            <a:r>
              <a:rPr lang="en-US" altLang="zh-TW" sz="2400" dirty="0">
                <a:solidFill>
                  <a:srgbClr val="C00000"/>
                </a:solidFill>
                <a:latin typeface="Calibri" charset="0"/>
                <a:ea typeface="標楷體" charset="-120"/>
              </a:rPr>
              <a:t>(Final Exam)</a:t>
            </a:r>
          </a:p>
        </p:txBody>
      </p:sp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395288" y="260350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>
              <a:solidFill>
                <a:schemeClr val="tx2"/>
              </a:solidFill>
              <a:ea typeface="標楷體" charset="-120"/>
            </a:endParaRPr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AA42500-F427-F34D-A4B9-1567237F6646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1"/>
                </a:solidFill>
              </a:rPr>
              <a:t>Levels of Sentiment Analysis 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075097" y="6453425"/>
            <a:ext cx="7236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Vishal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Kharde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Sheetal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Sonawane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(2016), "Sentiment Analysis of Twitter Data: A Survey of Techniques," </a:t>
            </a:r>
            <a:b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International Journal of Computer Applications, Vol 139, No. 11, 2016. pp.5-15</a:t>
            </a:r>
            <a:endParaRPr lang="zh-TW" alt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99792" y="1628800"/>
            <a:ext cx="4032448" cy="1152128"/>
          </a:xfrm>
          <a:prstGeom prst="roundRect">
            <a:avLst>
              <a:gd name="adj" fmla="val 1215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Sentiment Analysis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1520" y="3861048"/>
            <a:ext cx="2016224" cy="2016224"/>
          </a:xfrm>
          <a:prstGeom prst="roundRect">
            <a:avLst>
              <a:gd name="adj" fmla="val 861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Word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level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Sentiment Analysis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59765" y="3861048"/>
            <a:ext cx="2016224" cy="2016224"/>
          </a:xfrm>
          <a:prstGeom prst="roundRect">
            <a:avLst>
              <a:gd name="adj" fmla="val 861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Sentence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level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Sentiment Analysis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68010" y="3861048"/>
            <a:ext cx="2016224" cy="2016224"/>
          </a:xfrm>
          <a:prstGeom prst="roundRect">
            <a:avLst>
              <a:gd name="adj" fmla="val 861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Document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level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Sentiment Analysis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76256" y="3861048"/>
            <a:ext cx="2016224" cy="2016224"/>
          </a:xfrm>
          <a:prstGeom prst="roundRect">
            <a:avLst>
              <a:gd name="adj" fmla="val 861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Feature level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Sentiment Analysis</a:t>
            </a:r>
          </a:p>
        </p:txBody>
      </p:sp>
      <p:cxnSp>
        <p:nvCxnSpPr>
          <p:cNvPr id="13" name="Elbow Connector 12"/>
          <p:cNvCxnSpPr>
            <a:stCxn id="8" idx="2"/>
            <a:endCxn id="12" idx="0"/>
          </p:cNvCxnSpPr>
          <p:nvPr/>
        </p:nvCxnSpPr>
        <p:spPr>
          <a:xfrm rot="16200000" flipH="1">
            <a:off x="5760132" y="1736812"/>
            <a:ext cx="1080120" cy="316835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8" idx="2"/>
            <a:endCxn id="9" idx="0"/>
          </p:cNvCxnSpPr>
          <p:nvPr/>
        </p:nvCxnSpPr>
        <p:spPr>
          <a:xfrm rot="5400000">
            <a:off x="2447764" y="1592796"/>
            <a:ext cx="1080120" cy="345638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8" idx="2"/>
            <a:endCxn id="10" idx="0"/>
          </p:cNvCxnSpPr>
          <p:nvPr/>
        </p:nvCxnSpPr>
        <p:spPr>
          <a:xfrm rot="5400000">
            <a:off x="3551887" y="2696919"/>
            <a:ext cx="1080120" cy="1248139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endCxn id="11" idx="0"/>
          </p:cNvCxnSpPr>
          <p:nvPr/>
        </p:nvCxnSpPr>
        <p:spPr>
          <a:xfrm rot="16200000" flipH="1">
            <a:off x="4656009" y="2840935"/>
            <a:ext cx="1080120" cy="960106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024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1019"/>
          </a:xfrm>
        </p:spPr>
        <p:txBody>
          <a:bodyPr/>
          <a:lstStyle/>
          <a:p>
            <a:r>
              <a:rPr lang="en-US" altLang="zh-TW" dirty="0">
                <a:solidFill>
                  <a:srgbClr val="4F81BD"/>
                </a:solidFill>
              </a:rPr>
              <a:t>Sentiment Analysis</a:t>
            </a:r>
            <a:endParaRPr lang="zh-TW" altLang="en-US" dirty="0">
              <a:solidFill>
                <a:srgbClr val="4F81BD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354753" y="6519863"/>
            <a:ext cx="754322" cy="365125"/>
          </a:xfrm>
        </p:spPr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31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84380" y="6457890"/>
            <a:ext cx="81752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Source: Kumar Ravi and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Vadlamani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Ravi (2015), "A survey on opinion mining and sentiment analysis: tasks, approaches and applications." Knowledge-Based Systems, 89, pp.14-46.</a:t>
            </a:r>
            <a:endParaRPr lang="zh-TW" alt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7504" y="2492896"/>
            <a:ext cx="1512168" cy="936104"/>
          </a:xfrm>
          <a:prstGeom prst="roundRect">
            <a:avLst>
              <a:gd name="adj" fmla="val 12156"/>
            </a:avLst>
          </a:prstGeom>
          <a:solidFill>
            <a:schemeClr val="accent3">
              <a:lumMod val="60000"/>
              <a:lumOff val="4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Sentiment Analysis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67744" y="908720"/>
            <a:ext cx="1584176" cy="648072"/>
          </a:xfrm>
          <a:prstGeom prst="roundRect">
            <a:avLst>
              <a:gd name="adj" fmla="val 12156"/>
            </a:avLst>
          </a:prstGeom>
          <a:solidFill>
            <a:schemeClr val="tx2">
              <a:lumMod val="20000"/>
              <a:lumOff val="8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Subjectivity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Classification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44208" y="1484784"/>
            <a:ext cx="2411760" cy="720080"/>
          </a:xfrm>
          <a:prstGeom prst="roundRect">
            <a:avLst>
              <a:gd name="adj" fmla="val 8853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Machine Learning based</a:t>
            </a:r>
          </a:p>
        </p:txBody>
      </p:sp>
      <p:cxnSp>
        <p:nvCxnSpPr>
          <p:cNvPr id="11" name="Elbow Connector 10"/>
          <p:cNvCxnSpPr>
            <a:stCxn id="6" idx="3"/>
            <a:endCxn id="7" idx="1"/>
          </p:cNvCxnSpPr>
          <p:nvPr/>
        </p:nvCxnSpPr>
        <p:spPr>
          <a:xfrm flipV="1">
            <a:off x="1619672" y="1232756"/>
            <a:ext cx="648072" cy="172819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267744" y="1700808"/>
            <a:ext cx="1584176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Sentiment Classification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267744" y="2564904"/>
            <a:ext cx="1584176" cy="864096"/>
          </a:xfrm>
          <a:prstGeom prst="roundRect">
            <a:avLst>
              <a:gd name="adj" fmla="val 12156"/>
            </a:avLst>
          </a:prstGeom>
          <a:solidFill>
            <a:schemeClr val="tx2">
              <a:lumMod val="20000"/>
              <a:lumOff val="8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Review Usefulness Measurement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267744" y="3645024"/>
            <a:ext cx="1584176" cy="648072"/>
          </a:xfrm>
          <a:prstGeom prst="roundRect">
            <a:avLst>
              <a:gd name="adj" fmla="val 12156"/>
            </a:avLst>
          </a:prstGeom>
          <a:solidFill>
            <a:schemeClr val="tx2">
              <a:lumMod val="20000"/>
              <a:lumOff val="8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Opinion Spam Detection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267744" y="4509120"/>
            <a:ext cx="1584176" cy="648072"/>
          </a:xfrm>
          <a:prstGeom prst="roundRect">
            <a:avLst>
              <a:gd name="adj" fmla="val 12156"/>
            </a:avLst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Lexicon Creation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267744" y="5229200"/>
            <a:ext cx="1584176" cy="648072"/>
          </a:xfrm>
          <a:prstGeom prst="roundRect">
            <a:avLst>
              <a:gd name="adj" fmla="val 12156"/>
            </a:avLst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Aspect Extraction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267744" y="6021288"/>
            <a:ext cx="1584176" cy="432048"/>
          </a:xfrm>
          <a:prstGeom prst="roundRect">
            <a:avLst>
              <a:gd name="adj" fmla="val 12156"/>
            </a:avLst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355976" y="917104"/>
            <a:ext cx="1584176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Polarity Determination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55976" y="1709192"/>
            <a:ext cx="1584176" cy="1152128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Vagueness resolution in opinionated text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355976" y="2933328"/>
            <a:ext cx="1584176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Multi- &amp; Cross- Lingual SC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355976" y="3725416"/>
            <a:ext cx="1584176" cy="567680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Cross-domain SC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444208" y="2276872"/>
            <a:ext cx="2411760" cy="720080"/>
          </a:xfrm>
          <a:prstGeom prst="roundRect">
            <a:avLst>
              <a:gd name="adj" fmla="val 8853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Lexicon based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444208" y="3068960"/>
            <a:ext cx="2411760" cy="720080"/>
          </a:xfrm>
          <a:prstGeom prst="roundRect">
            <a:avLst>
              <a:gd name="adj" fmla="val 8853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Hybrid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approaches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444208" y="4581128"/>
            <a:ext cx="2428201" cy="432048"/>
          </a:xfrm>
          <a:prstGeom prst="roundRect">
            <a:avLst>
              <a:gd name="adj" fmla="val 8853"/>
            </a:avLst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Ontology based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444208" y="5157192"/>
            <a:ext cx="2411760" cy="648072"/>
          </a:xfrm>
          <a:prstGeom prst="roundRect">
            <a:avLst>
              <a:gd name="adj" fmla="val 8853"/>
            </a:avLst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Non-Ontology based</a:t>
            </a:r>
          </a:p>
        </p:txBody>
      </p:sp>
      <p:cxnSp>
        <p:nvCxnSpPr>
          <p:cNvPr id="42" name="Elbow Connector 41"/>
          <p:cNvCxnSpPr>
            <a:stCxn id="6" idx="3"/>
            <a:endCxn id="25" idx="1"/>
          </p:cNvCxnSpPr>
          <p:nvPr/>
        </p:nvCxnSpPr>
        <p:spPr>
          <a:xfrm flipV="1">
            <a:off x="1619672" y="2024844"/>
            <a:ext cx="648072" cy="93610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6" idx="3"/>
            <a:endCxn id="26" idx="1"/>
          </p:cNvCxnSpPr>
          <p:nvPr/>
        </p:nvCxnSpPr>
        <p:spPr>
          <a:xfrm>
            <a:off x="1619672" y="2960948"/>
            <a:ext cx="648072" cy="3600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6" idx="3"/>
            <a:endCxn id="27" idx="1"/>
          </p:cNvCxnSpPr>
          <p:nvPr/>
        </p:nvCxnSpPr>
        <p:spPr>
          <a:xfrm>
            <a:off x="1619672" y="2960948"/>
            <a:ext cx="648072" cy="100811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6" idx="3"/>
            <a:endCxn id="28" idx="1"/>
          </p:cNvCxnSpPr>
          <p:nvPr/>
        </p:nvCxnSpPr>
        <p:spPr>
          <a:xfrm>
            <a:off x="1619672" y="2960948"/>
            <a:ext cx="648072" cy="187220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6" idx="3"/>
            <a:endCxn id="29" idx="1"/>
          </p:cNvCxnSpPr>
          <p:nvPr/>
        </p:nvCxnSpPr>
        <p:spPr>
          <a:xfrm>
            <a:off x="1619672" y="2960948"/>
            <a:ext cx="648072" cy="259228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6" idx="3"/>
            <a:endCxn id="30" idx="1"/>
          </p:cNvCxnSpPr>
          <p:nvPr/>
        </p:nvCxnSpPr>
        <p:spPr>
          <a:xfrm>
            <a:off x="1619672" y="2960948"/>
            <a:ext cx="648072" cy="327636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1835696" y="836712"/>
            <a:ext cx="4392488" cy="5112568"/>
          </a:xfrm>
          <a:prstGeom prst="roundRect">
            <a:avLst>
              <a:gd name="adj" fmla="val 6264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283968" y="5085184"/>
            <a:ext cx="17427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Tasks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228184" y="836712"/>
            <a:ext cx="2808312" cy="5112568"/>
          </a:xfrm>
          <a:prstGeom prst="roundRect">
            <a:avLst>
              <a:gd name="adj" fmla="val 6264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36171" y="836712"/>
            <a:ext cx="25563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Approaches</a:t>
            </a:r>
          </a:p>
        </p:txBody>
      </p:sp>
      <p:sp>
        <p:nvSpPr>
          <p:cNvPr id="59" name="Right Brace 58"/>
          <p:cNvSpPr/>
          <p:nvPr/>
        </p:nvSpPr>
        <p:spPr>
          <a:xfrm>
            <a:off x="5940152" y="4581128"/>
            <a:ext cx="360040" cy="1224136"/>
          </a:xfrm>
          <a:prstGeom prst="rightBrace">
            <a:avLst/>
          </a:prstGeom>
          <a:ln w="57150" cmpd="sng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Brace 64"/>
          <p:cNvSpPr/>
          <p:nvPr/>
        </p:nvSpPr>
        <p:spPr>
          <a:xfrm>
            <a:off x="6012160" y="908720"/>
            <a:ext cx="440432" cy="3384376"/>
          </a:xfrm>
          <a:prstGeom prst="rightBrace">
            <a:avLst/>
          </a:prstGeom>
          <a:ln w="57150" cmpd="sng">
            <a:solidFill>
              <a:srgbClr val="FF99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Elbow Connector 65"/>
          <p:cNvCxnSpPr>
            <a:stCxn id="25" idx="3"/>
            <a:endCxn id="33" idx="1"/>
          </p:cNvCxnSpPr>
          <p:nvPr/>
        </p:nvCxnSpPr>
        <p:spPr>
          <a:xfrm>
            <a:off x="3851920" y="2024844"/>
            <a:ext cx="504056" cy="123252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25" idx="3"/>
            <a:endCxn id="31" idx="1"/>
          </p:cNvCxnSpPr>
          <p:nvPr/>
        </p:nvCxnSpPr>
        <p:spPr>
          <a:xfrm flipV="1">
            <a:off x="3851920" y="1241140"/>
            <a:ext cx="504056" cy="78370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25" idx="3"/>
            <a:endCxn id="32" idx="1"/>
          </p:cNvCxnSpPr>
          <p:nvPr/>
        </p:nvCxnSpPr>
        <p:spPr>
          <a:xfrm>
            <a:off x="3851920" y="2024844"/>
            <a:ext cx="504056" cy="26041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25" idx="3"/>
            <a:endCxn id="34" idx="1"/>
          </p:cNvCxnSpPr>
          <p:nvPr/>
        </p:nvCxnSpPr>
        <p:spPr>
          <a:xfrm>
            <a:off x="3851920" y="2024844"/>
            <a:ext cx="504056" cy="198441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25" idx="3"/>
            <a:endCxn id="32" idx="1"/>
          </p:cNvCxnSpPr>
          <p:nvPr/>
        </p:nvCxnSpPr>
        <p:spPr>
          <a:xfrm>
            <a:off x="3851920" y="2024844"/>
            <a:ext cx="504056" cy="26041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805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864096"/>
          </a:xfrm>
        </p:spPr>
        <p:txBody>
          <a:bodyPr/>
          <a:lstStyle/>
          <a:p>
            <a:r>
              <a:rPr lang="en-US" altLang="zh-TW" dirty="0">
                <a:solidFill>
                  <a:srgbClr val="4F81BD"/>
                </a:solidFill>
              </a:rPr>
              <a:t>Sentiment Classification Techniques</a:t>
            </a:r>
            <a:endParaRPr lang="zh-TW" altLang="en-US" dirty="0">
              <a:solidFill>
                <a:srgbClr val="4F81BD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sp>
        <p:nvSpPr>
          <p:cNvPr id="3" name="Rectangle 2"/>
          <p:cNvSpPr/>
          <p:nvPr/>
        </p:nvSpPr>
        <p:spPr>
          <a:xfrm>
            <a:off x="539552" y="6457890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Source: Jesus Serrano-Guerrero, Jose A.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Olivas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, Francisco P. Romero, and Enrique Herrera-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Viedma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 (2015), </a:t>
            </a:r>
            <a:b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"Sentiment analysis: A review and comparative analysis of web services," Information Sciences, 311, pp. 18-38.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7504" y="3212976"/>
            <a:ext cx="1368152" cy="936104"/>
          </a:xfrm>
          <a:prstGeom prst="roundRect">
            <a:avLst>
              <a:gd name="adj" fmla="val 12156"/>
            </a:avLst>
          </a:prstGeom>
          <a:solidFill>
            <a:schemeClr val="accent3">
              <a:lumMod val="60000"/>
              <a:lumOff val="4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200" dirty="0">
                <a:solidFill>
                  <a:schemeClr val="tx1"/>
                </a:solidFill>
              </a:rPr>
              <a:t>Sentiment Analysis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35696" y="1844824"/>
            <a:ext cx="1512168" cy="1224136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200" dirty="0">
                <a:solidFill>
                  <a:schemeClr val="tx1"/>
                </a:solidFill>
              </a:rPr>
              <a:t>Machine Learning Approach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35696" y="4509120"/>
            <a:ext cx="1512168" cy="1224136"/>
          </a:xfrm>
          <a:prstGeom prst="roundRect">
            <a:avLst>
              <a:gd name="adj" fmla="val 12156"/>
            </a:avLst>
          </a:prstGeom>
          <a:solidFill>
            <a:schemeClr val="accent3">
              <a:lumMod val="60000"/>
              <a:lumOff val="4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200" dirty="0">
                <a:solidFill>
                  <a:schemeClr val="tx1"/>
                </a:solidFill>
              </a:rPr>
              <a:t>Lexicon-based Approach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07904" y="5445224"/>
            <a:ext cx="1512168" cy="936104"/>
          </a:xfrm>
          <a:prstGeom prst="roundRect">
            <a:avLst>
              <a:gd name="adj" fmla="val 12156"/>
            </a:avLst>
          </a:prstGeom>
          <a:solidFill>
            <a:schemeClr val="accent3">
              <a:lumMod val="60000"/>
              <a:lumOff val="4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Corpus-based Approach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07904" y="1412776"/>
            <a:ext cx="1512168" cy="936104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Supervised Learning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07904" y="3356992"/>
            <a:ext cx="1512168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Unsupervised Learning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07904" y="4221088"/>
            <a:ext cx="1512168" cy="936104"/>
          </a:xfrm>
          <a:prstGeom prst="roundRect">
            <a:avLst>
              <a:gd name="adj" fmla="val 12156"/>
            </a:avLst>
          </a:prstGeom>
          <a:solidFill>
            <a:schemeClr val="accent3">
              <a:lumMod val="60000"/>
              <a:lumOff val="4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Dictionary-based Approach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80112" y="5157192"/>
            <a:ext cx="1512168" cy="504056"/>
          </a:xfrm>
          <a:prstGeom prst="roundRect">
            <a:avLst>
              <a:gd name="adj" fmla="val 12156"/>
            </a:avLst>
          </a:prstGeom>
          <a:solidFill>
            <a:schemeClr val="accent3">
              <a:lumMod val="60000"/>
              <a:lumOff val="4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Statistical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80112" y="5877272"/>
            <a:ext cx="1512168" cy="504056"/>
          </a:xfrm>
          <a:prstGeom prst="roundRect">
            <a:avLst>
              <a:gd name="adj" fmla="val 12156"/>
            </a:avLst>
          </a:prstGeom>
          <a:solidFill>
            <a:schemeClr val="accent3">
              <a:lumMod val="60000"/>
              <a:lumOff val="4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Semantic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80112" y="1052736"/>
            <a:ext cx="1512168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Decision Tree Classifiers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80112" y="1844824"/>
            <a:ext cx="1512168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Linear Classifiers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580112" y="2636912"/>
            <a:ext cx="1512168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Rule-based Classifiers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80112" y="3429000"/>
            <a:ext cx="1512168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Probabilistic Classifiers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452320" y="980728"/>
            <a:ext cx="1512168" cy="504056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Support Vector Machine (SVM)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452320" y="2276872"/>
            <a:ext cx="1512168" cy="504056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Deep Learning (DL)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452320" y="1628800"/>
            <a:ext cx="1512168" cy="504056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Neural Network (NN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452320" y="3645024"/>
            <a:ext cx="1512168" cy="504056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Bayesian Network (BN)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452320" y="4293096"/>
            <a:ext cx="1512168" cy="504056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Maximum Entropy (ME)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6" name="Elbow Connector 25"/>
          <p:cNvCxnSpPr>
            <a:stCxn id="6" idx="3"/>
            <a:endCxn id="8" idx="1"/>
          </p:cNvCxnSpPr>
          <p:nvPr/>
        </p:nvCxnSpPr>
        <p:spPr>
          <a:xfrm>
            <a:off x="1475656" y="3681028"/>
            <a:ext cx="360040" cy="144016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6" idx="3"/>
            <a:endCxn id="7" idx="1"/>
          </p:cNvCxnSpPr>
          <p:nvPr/>
        </p:nvCxnSpPr>
        <p:spPr>
          <a:xfrm flipV="1">
            <a:off x="1475656" y="2456892"/>
            <a:ext cx="360040" cy="1224136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7" idx="3"/>
            <a:endCxn id="11" idx="1"/>
          </p:cNvCxnSpPr>
          <p:nvPr/>
        </p:nvCxnSpPr>
        <p:spPr>
          <a:xfrm flipV="1">
            <a:off x="3347864" y="1880828"/>
            <a:ext cx="360040" cy="57606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7" idx="3"/>
            <a:endCxn id="12" idx="1"/>
          </p:cNvCxnSpPr>
          <p:nvPr/>
        </p:nvCxnSpPr>
        <p:spPr>
          <a:xfrm>
            <a:off x="3347864" y="2456892"/>
            <a:ext cx="360040" cy="1224136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1" idx="3"/>
            <a:endCxn id="17" idx="1"/>
          </p:cNvCxnSpPr>
          <p:nvPr/>
        </p:nvCxnSpPr>
        <p:spPr>
          <a:xfrm flipV="1">
            <a:off x="5220072" y="1376772"/>
            <a:ext cx="360040" cy="504056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1" idx="3"/>
            <a:endCxn id="18" idx="1"/>
          </p:cNvCxnSpPr>
          <p:nvPr/>
        </p:nvCxnSpPr>
        <p:spPr>
          <a:xfrm>
            <a:off x="5220072" y="1880828"/>
            <a:ext cx="360040" cy="28803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1" idx="3"/>
            <a:endCxn id="19" idx="1"/>
          </p:cNvCxnSpPr>
          <p:nvPr/>
        </p:nvCxnSpPr>
        <p:spPr>
          <a:xfrm>
            <a:off x="5220072" y="1880828"/>
            <a:ext cx="360040" cy="108012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1" idx="3"/>
            <a:endCxn id="20" idx="1"/>
          </p:cNvCxnSpPr>
          <p:nvPr/>
        </p:nvCxnSpPr>
        <p:spPr>
          <a:xfrm>
            <a:off x="5220072" y="1880828"/>
            <a:ext cx="360040" cy="187220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8" idx="3"/>
            <a:endCxn id="10" idx="1"/>
          </p:cNvCxnSpPr>
          <p:nvPr/>
        </p:nvCxnSpPr>
        <p:spPr>
          <a:xfrm>
            <a:off x="3347864" y="5121188"/>
            <a:ext cx="360040" cy="79208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8" idx="3"/>
            <a:endCxn id="14" idx="1"/>
          </p:cNvCxnSpPr>
          <p:nvPr/>
        </p:nvCxnSpPr>
        <p:spPr>
          <a:xfrm flipV="1">
            <a:off x="3347864" y="4689140"/>
            <a:ext cx="360040" cy="43204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10" idx="3"/>
            <a:endCxn id="15" idx="1"/>
          </p:cNvCxnSpPr>
          <p:nvPr/>
        </p:nvCxnSpPr>
        <p:spPr>
          <a:xfrm flipV="1">
            <a:off x="5220072" y="5409220"/>
            <a:ext cx="360040" cy="504056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10" idx="3"/>
            <a:endCxn id="16" idx="1"/>
          </p:cNvCxnSpPr>
          <p:nvPr/>
        </p:nvCxnSpPr>
        <p:spPr>
          <a:xfrm>
            <a:off x="5220072" y="5913276"/>
            <a:ext cx="360040" cy="21602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8" idx="3"/>
            <a:endCxn id="22" idx="1"/>
          </p:cNvCxnSpPr>
          <p:nvPr/>
        </p:nvCxnSpPr>
        <p:spPr>
          <a:xfrm>
            <a:off x="7092280" y="2168860"/>
            <a:ext cx="360040" cy="36004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18" idx="3"/>
            <a:endCxn id="23" idx="1"/>
          </p:cNvCxnSpPr>
          <p:nvPr/>
        </p:nvCxnSpPr>
        <p:spPr>
          <a:xfrm flipV="1">
            <a:off x="7092280" y="1880828"/>
            <a:ext cx="360040" cy="28803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18" idx="3"/>
            <a:endCxn id="21" idx="1"/>
          </p:cNvCxnSpPr>
          <p:nvPr/>
        </p:nvCxnSpPr>
        <p:spPr>
          <a:xfrm flipV="1">
            <a:off x="7092280" y="1232756"/>
            <a:ext cx="360040" cy="93610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20" idx="3"/>
            <a:endCxn id="24" idx="1"/>
          </p:cNvCxnSpPr>
          <p:nvPr/>
        </p:nvCxnSpPr>
        <p:spPr>
          <a:xfrm>
            <a:off x="7092280" y="3753036"/>
            <a:ext cx="360040" cy="144016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20" idx="3"/>
            <a:endCxn id="25" idx="1"/>
          </p:cNvCxnSpPr>
          <p:nvPr/>
        </p:nvCxnSpPr>
        <p:spPr>
          <a:xfrm>
            <a:off x="7092280" y="3753036"/>
            <a:ext cx="360040" cy="79208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20" idx="3"/>
            <a:endCxn id="87" idx="1"/>
          </p:cNvCxnSpPr>
          <p:nvPr/>
        </p:nvCxnSpPr>
        <p:spPr>
          <a:xfrm flipV="1">
            <a:off x="7092280" y="3248980"/>
            <a:ext cx="360040" cy="504056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7452320" y="2996952"/>
            <a:ext cx="1512168" cy="504056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Naïve Bayes </a:t>
            </a:r>
            <a:br>
              <a:rPr lang="en-US" altLang="zh-TW" sz="1600" dirty="0">
                <a:solidFill>
                  <a:schemeClr val="tx1"/>
                </a:solidFill>
              </a:rPr>
            </a:br>
            <a:r>
              <a:rPr lang="en-US" altLang="zh-TW" sz="1600" dirty="0">
                <a:solidFill>
                  <a:schemeClr val="tx1"/>
                </a:solidFill>
              </a:rPr>
              <a:t>(NB)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93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Machine Learning Models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532AF40-F19E-354C-89C3-B7C7DB3DCDD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539750" y="1412875"/>
            <a:ext cx="3671888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Deep Learning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4716463" y="2457450"/>
            <a:ext cx="3671887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Ensemble 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39750" y="4581525"/>
            <a:ext cx="3671888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Clustering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4716463" y="4581525"/>
            <a:ext cx="3671887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Regression Analysis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4716463" y="1412875"/>
            <a:ext cx="3671887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Kernel 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4716463" y="3500438"/>
            <a:ext cx="3671887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Dimensionality reduction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539750" y="3500438"/>
            <a:ext cx="3671888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Decision tree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4716463" y="5589588"/>
            <a:ext cx="3671887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Instance based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539750" y="5589588"/>
            <a:ext cx="3671888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Bayesian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539750" y="2457450"/>
            <a:ext cx="3671888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Association rules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2275" y="6581775"/>
            <a:ext cx="575945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</a:t>
            </a:r>
            <a:r>
              <a:rPr lang="en-US" altLang="zh-TW" sz="12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Sunila</a:t>
            </a:r>
            <a:r>
              <a:rPr lang="en-US" altLang="zh-TW" sz="12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</a:t>
            </a:r>
            <a:r>
              <a:rPr lang="en-US" altLang="zh-TW" sz="12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Gollapudi</a:t>
            </a:r>
            <a:r>
              <a:rPr lang="en-US" altLang="zh-TW" sz="12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(2016), Practical Machine Learning, </a:t>
            </a:r>
            <a:r>
              <a:rPr lang="en-US" altLang="zh-TW" sz="12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Packt</a:t>
            </a:r>
            <a:r>
              <a:rPr lang="en-US" altLang="zh-TW" sz="12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Publishing</a:t>
            </a:r>
          </a:p>
        </p:txBody>
      </p:sp>
    </p:spTree>
    <p:extLst>
      <p:ext uri="{BB962C8B-B14F-4D97-AF65-F5344CB8AC3E}">
        <p14:creationId xmlns:p14="http://schemas.microsoft.com/office/powerpoint/2010/main" val="1249340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Example of Classification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457200" y="836613"/>
            <a:ext cx="8435975" cy="5688012"/>
          </a:xfrm>
        </p:spPr>
        <p:txBody>
          <a:bodyPr/>
          <a:lstStyle/>
          <a:p>
            <a:r>
              <a:rPr lang="en-US" altLang="zh-TW" sz="2400">
                <a:latin typeface="Calibri" charset="0"/>
                <a:ea typeface="標楷體" charset="-120"/>
              </a:rPr>
              <a:t>Loan Application Data</a:t>
            </a:r>
          </a:p>
          <a:p>
            <a:pPr lvl="1"/>
            <a:r>
              <a:rPr lang="en-US" altLang="zh-TW" sz="2400">
                <a:latin typeface="Calibri" charset="0"/>
                <a:ea typeface="標楷體" charset="-120"/>
              </a:rPr>
              <a:t>Which loan applicants are “safe” and which are “risky” for the bank?</a:t>
            </a:r>
          </a:p>
          <a:p>
            <a:pPr lvl="1"/>
            <a:r>
              <a:rPr lang="en-US" altLang="zh-TW" sz="2400">
                <a:latin typeface="Calibri" charset="0"/>
                <a:ea typeface="標楷體" charset="-120"/>
              </a:rPr>
              <a:t>“Safe” or “risky” for load application data</a:t>
            </a:r>
          </a:p>
          <a:p>
            <a:r>
              <a:rPr lang="en-US" altLang="zh-TW" sz="2400">
                <a:latin typeface="Calibri" charset="0"/>
                <a:ea typeface="標楷體" charset="-120"/>
              </a:rPr>
              <a:t>Marketing Data</a:t>
            </a:r>
          </a:p>
          <a:p>
            <a:pPr lvl="1"/>
            <a:r>
              <a:rPr lang="en-US" altLang="zh-TW" sz="2400">
                <a:latin typeface="Calibri" charset="0"/>
                <a:ea typeface="標楷體" charset="-120"/>
              </a:rPr>
              <a:t>Whether a customer with a given profile will buy a new computer?</a:t>
            </a:r>
          </a:p>
          <a:p>
            <a:pPr lvl="1"/>
            <a:r>
              <a:rPr lang="en-US" altLang="zh-TW" sz="2400">
                <a:latin typeface="Calibri" charset="0"/>
                <a:ea typeface="標楷體" charset="-120"/>
              </a:rPr>
              <a:t>“yes” or “no” for marketing data</a:t>
            </a:r>
          </a:p>
          <a:p>
            <a:r>
              <a:rPr lang="en-US" altLang="zh-TW" sz="2400" b="1">
                <a:solidFill>
                  <a:srgbClr val="FF0000"/>
                </a:solidFill>
                <a:latin typeface="Calibri" charset="0"/>
                <a:ea typeface="標楷體" charset="-120"/>
              </a:rPr>
              <a:t>Classification</a:t>
            </a:r>
          </a:p>
          <a:p>
            <a:pPr lvl="1"/>
            <a:r>
              <a:rPr lang="en-US" altLang="zh-TW" sz="2400">
                <a:latin typeface="Calibri" charset="0"/>
                <a:ea typeface="標楷體" charset="-120"/>
              </a:rPr>
              <a:t>Data analysis task</a:t>
            </a:r>
            <a:endParaRPr lang="en-US" altLang="zh-TW" sz="2400" b="1">
              <a:solidFill>
                <a:srgbClr val="FF0000"/>
              </a:solidFill>
              <a:latin typeface="Calibri" charset="0"/>
              <a:ea typeface="標楷體" charset="-120"/>
            </a:endParaRPr>
          </a:p>
          <a:p>
            <a:pPr lvl="1"/>
            <a:r>
              <a:rPr lang="en-US" altLang="zh-TW" sz="2400">
                <a:latin typeface="Calibri" charset="0"/>
                <a:ea typeface="標楷體" charset="-120"/>
              </a:rPr>
              <a:t>A model or </a:t>
            </a:r>
            <a:r>
              <a:rPr lang="en-US" altLang="zh-TW" sz="2400" b="1">
                <a:solidFill>
                  <a:srgbClr val="FF0000"/>
                </a:solidFill>
                <a:latin typeface="Calibri" charset="0"/>
                <a:ea typeface="標楷體" charset="-120"/>
              </a:rPr>
              <a:t>Classifier</a:t>
            </a:r>
            <a:r>
              <a:rPr lang="en-US" altLang="zh-TW" sz="2400">
                <a:latin typeface="Calibri" charset="0"/>
                <a:ea typeface="標楷體" charset="-120"/>
              </a:rPr>
              <a:t> is constructed to predict categorical </a:t>
            </a:r>
            <a:r>
              <a:rPr lang="en-US" altLang="zh-TW" sz="2400">
                <a:solidFill>
                  <a:srgbClr val="FF0000"/>
                </a:solidFill>
                <a:latin typeface="Calibri" charset="0"/>
                <a:ea typeface="標楷體" charset="-120"/>
              </a:rPr>
              <a:t>labels</a:t>
            </a:r>
          </a:p>
          <a:p>
            <a:pPr lvl="2"/>
            <a:r>
              <a:rPr lang="en-US" altLang="zh-TW" sz="2000">
                <a:solidFill>
                  <a:srgbClr val="FF0000"/>
                </a:solidFill>
                <a:latin typeface="Calibri" charset="0"/>
                <a:ea typeface="標楷體" charset="-120"/>
              </a:rPr>
              <a:t>Labels: “safe” or “risky”; “yes” or “no”; </a:t>
            </a:r>
            <a:br>
              <a:rPr lang="en-US" altLang="zh-TW" sz="200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2000">
                <a:solidFill>
                  <a:srgbClr val="FF0000"/>
                </a:solidFill>
                <a:latin typeface="Calibri" charset="0"/>
                <a:ea typeface="標楷體" charset="-120"/>
              </a:rPr>
              <a:t>“treatment A”, “treatment B”, “treatment C”</a:t>
            </a:r>
          </a:p>
          <a:p>
            <a:pPr lvl="1"/>
            <a:endParaRPr lang="en-US" altLang="zh-TW" sz="2400">
              <a:latin typeface="Calibri" charset="0"/>
              <a:ea typeface="標楷體" charset="-120"/>
            </a:endParaRPr>
          </a:p>
          <a:p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C0A67B-E7AD-A74C-AF70-CB7C913C2956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7413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316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新細明體" charset="-120"/>
              </a:rPr>
              <a:t>What Is Prediction?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5181600"/>
          </a:xfrm>
        </p:spPr>
        <p:txBody>
          <a:bodyPr/>
          <a:lstStyle/>
          <a:p>
            <a:r>
              <a:rPr lang="en-US" altLang="zh-TW" sz="2000">
                <a:latin typeface="Calibri" charset="0"/>
                <a:ea typeface="新細明體" charset="-120"/>
              </a:rPr>
              <a:t>(Numerical) prediction is similar to classification</a:t>
            </a:r>
          </a:p>
          <a:p>
            <a:pPr lvl="1"/>
            <a:r>
              <a:rPr lang="en-US" altLang="zh-TW" sz="2000">
                <a:latin typeface="Calibri" charset="0"/>
                <a:ea typeface="新細明體" charset="-120"/>
              </a:rPr>
              <a:t>construct a model</a:t>
            </a:r>
          </a:p>
          <a:p>
            <a:pPr lvl="1"/>
            <a:r>
              <a:rPr lang="en-US" altLang="zh-TW" sz="2000">
                <a:latin typeface="Calibri" charset="0"/>
                <a:ea typeface="新細明體" charset="-120"/>
              </a:rPr>
              <a:t>use model to predict continuous or ordered  value for a given input</a:t>
            </a:r>
          </a:p>
          <a:p>
            <a:r>
              <a:rPr lang="en-US" altLang="zh-TW" sz="2000">
                <a:latin typeface="Calibri" charset="0"/>
                <a:ea typeface="新細明體" charset="-120"/>
              </a:rPr>
              <a:t>Prediction is different from classification</a:t>
            </a:r>
          </a:p>
          <a:p>
            <a:pPr lvl="1"/>
            <a:r>
              <a:rPr lang="en-US" altLang="zh-TW" sz="2000">
                <a:solidFill>
                  <a:schemeClr val="accent1"/>
                </a:solidFill>
                <a:latin typeface="Calibri" charset="0"/>
                <a:ea typeface="新細明體" charset="-120"/>
              </a:rPr>
              <a:t>Classification</a:t>
            </a:r>
            <a:r>
              <a:rPr lang="en-US" altLang="zh-TW" sz="2000">
                <a:latin typeface="Calibri" charset="0"/>
                <a:ea typeface="新細明體" charset="-120"/>
              </a:rPr>
              <a:t> refers to predict </a:t>
            </a:r>
            <a:r>
              <a:rPr lang="en-US" altLang="zh-TW" sz="2000">
                <a:solidFill>
                  <a:srgbClr val="4F81BD"/>
                </a:solidFill>
                <a:latin typeface="Calibri" charset="0"/>
                <a:ea typeface="新細明體" charset="-120"/>
              </a:rPr>
              <a:t>categorical class</a:t>
            </a:r>
            <a:r>
              <a:rPr lang="en-US" altLang="zh-TW" sz="2000">
                <a:latin typeface="Calibri" charset="0"/>
                <a:ea typeface="新細明體" charset="-120"/>
              </a:rPr>
              <a:t> label</a:t>
            </a:r>
          </a:p>
          <a:p>
            <a:pPr lvl="1"/>
            <a:r>
              <a:rPr lang="en-US" altLang="zh-TW" sz="2000">
                <a:solidFill>
                  <a:srgbClr val="FF0000"/>
                </a:solidFill>
                <a:latin typeface="Calibri" charset="0"/>
                <a:ea typeface="新細明體" charset="-120"/>
              </a:rPr>
              <a:t>Prediction</a:t>
            </a:r>
            <a:r>
              <a:rPr lang="en-US" altLang="zh-TW" sz="2000">
                <a:latin typeface="Calibri" charset="0"/>
                <a:ea typeface="新細明體" charset="-120"/>
              </a:rPr>
              <a:t> models </a:t>
            </a:r>
            <a:r>
              <a:rPr lang="en-US" altLang="zh-TW" sz="2000">
                <a:solidFill>
                  <a:srgbClr val="FF0000"/>
                </a:solidFill>
                <a:latin typeface="Calibri" charset="0"/>
                <a:ea typeface="新細明體" charset="-120"/>
              </a:rPr>
              <a:t>continuous-valued </a:t>
            </a:r>
            <a:r>
              <a:rPr lang="en-US" altLang="zh-TW" sz="2000">
                <a:latin typeface="Calibri" charset="0"/>
                <a:ea typeface="新細明體" charset="-120"/>
              </a:rPr>
              <a:t>functions</a:t>
            </a:r>
          </a:p>
          <a:p>
            <a:r>
              <a:rPr lang="en-US" altLang="zh-TW" sz="2000">
                <a:latin typeface="Calibri" charset="0"/>
                <a:ea typeface="新細明體" charset="-120"/>
              </a:rPr>
              <a:t>Major method for prediction: </a:t>
            </a:r>
            <a:r>
              <a:rPr lang="en-US" altLang="zh-TW" sz="2000">
                <a:solidFill>
                  <a:srgbClr val="FF0000"/>
                </a:solidFill>
                <a:latin typeface="Calibri" charset="0"/>
                <a:ea typeface="新細明體" charset="-120"/>
              </a:rPr>
              <a:t>regression</a:t>
            </a:r>
          </a:p>
          <a:p>
            <a:pPr lvl="1"/>
            <a:r>
              <a:rPr lang="en-US" altLang="zh-TW" sz="2000">
                <a:latin typeface="Calibri" charset="0"/>
                <a:ea typeface="新細明體" charset="-120"/>
              </a:rPr>
              <a:t>model the relationship between one or more </a:t>
            </a:r>
            <a:r>
              <a:rPr lang="en-US" altLang="zh-TW" sz="2000" i="1">
                <a:latin typeface="Calibri" charset="0"/>
                <a:ea typeface="新細明體" charset="-120"/>
              </a:rPr>
              <a:t>independent</a:t>
            </a:r>
            <a:r>
              <a:rPr lang="en-US" altLang="zh-TW" sz="2000">
                <a:latin typeface="Calibri" charset="0"/>
                <a:ea typeface="新細明體" charset="-120"/>
              </a:rPr>
              <a:t> or </a:t>
            </a:r>
            <a:r>
              <a:rPr lang="en-US" altLang="zh-TW" sz="2000" b="1">
                <a:latin typeface="Calibri" charset="0"/>
                <a:ea typeface="新細明體" charset="-120"/>
              </a:rPr>
              <a:t>predictor</a:t>
            </a:r>
            <a:r>
              <a:rPr lang="en-US" altLang="zh-TW" sz="2000">
                <a:latin typeface="Calibri" charset="0"/>
                <a:ea typeface="新細明體" charset="-120"/>
              </a:rPr>
              <a:t> variables and a </a:t>
            </a:r>
            <a:r>
              <a:rPr lang="en-US" altLang="zh-TW" sz="2000" i="1">
                <a:latin typeface="Calibri" charset="0"/>
                <a:ea typeface="新細明體" charset="-120"/>
              </a:rPr>
              <a:t>dependent</a:t>
            </a:r>
            <a:r>
              <a:rPr lang="en-US" altLang="zh-TW" sz="2000">
                <a:latin typeface="Calibri" charset="0"/>
                <a:ea typeface="新細明體" charset="-120"/>
              </a:rPr>
              <a:t> or </a:t>
            </a:r>
            <a:r>
              <a:rPr lang="en-US" altLang="zh-TW" sz="2000" b="1">
                <a:latin typeface="Calibri" charset="0"/>
                <a:ea typeface="新細明體" charset="-120"/>
              </a:rPr>
              <a:t>response</a:t>
            </a:r>
            <a:r>
              <a:rPr lang="en-US" altLang="zh-TW" sz="2000">
                <a:latin typeface="Calibri" charset="0"/>
                <a:ea typeface="新細明體" charset="-120"/>
              </a:rPr>
              <a:t> variable</a:t>
            </a:r>
          </a:p>
          <a:p>
            <a:r>
              <a:rPr lang="en-US" altLang="zh-TW" sz="2000">
                <a:latin typeface="Calibri" charset="0"/>
                <a:ea typeface="新細明體" charset="-120"/>
              </a:rPr>
              <a:t>Regression analysis</a:t>
            </a:r>
          </a:p>
          <a:p>
            <a:pPr lvl="1"/>
            <a:r>
              <a:rPr lang="en-US" altLang="zh-TW" sz="2000">
                <a:latin typeface="Calibri" charset="0"/>
                <a:ea typeface="新細明體" charset="-120"/>
              </a:rPr>
              <a:t>Linear and multiple regression</a:t>
            </a:r>
          </a:p>
          <a:p>
            <a:pPr lvl="1"/>
            <a:r>
              <a:rPr lang="en-US" altLang="zh-TW" sz="2000">
                <a:latin typeface="Calibri" charset="0"/>
                <a:ea typeface="新細明體" charset="-120"/>
              </a:rPr>
              <a:t>Non-linear regression</a:t>
            </a:r>
          </a:p>
          <a:p>
            <a:pPr lvl="1"/>
            <a:r>
              <a:rPr lang="en-US" altLang="zh-TW" sz="2000">
                <a:latin typeface="Calibri" charset="0"/>
                <a:ea typeface="新細明體" charset="-120"/>
              </a:rPr>
              <a:t>Other regression methods: generalized linear model, Poisson regression, log-linear models, regression trees</a:t>
            </a: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7B6FBA0-9A30-EB48-AFA6-2BA6EB6B0AC3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8437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9149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 lIns="92075" tIns="46038" rIns="92075" bIns="46038"/>
          <a:lstStyle/>
          <a:p>
            <a:r>
              <a:rPr lang="en-US" altLang="zh-TW" b="1">
                <a:solidFill>
                  <a:schemeClr val="accent1"/>
                </a:solidFill>
              </a:rPr>
              <a:t>Prediction Methods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8147050" cy="5256213"/>
          </a:xfrm>
        </p:spPr>
        <p:txBody>
          <a:bodyPr lIns="92075" tIns="46038" rIns="92075" bIns="46038"/>
          <a:lstStyle/>
          <a:p>
            <a:r>
              <a:rPr lang="en-US" altLang="zh-TW"/>
              <a:t>Linear Regression</a:t>
            </a:r>
          </a:p>
          <a:p>
            <a:r>
              <a:rPr lang="en-US" altLang="zh-TW"/>
              <a:t>Nonlinear Regression</a:t>
            </a:r>
          </a:p>
          <a:p>
            <a:r>
              <a:rPr lang="en-US" altLang="zh-TW"/>
              <a:t>Other Regression Methods</a:t>
            </a:r>
          </a:p>
          <a:p>
            <a:endParaRPr lang="en-US" altLang="zh-TW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852738"/>
            <a:ext cx="30956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068638"/>
            <a:ext cx="3384550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0183B62-5237-EF43-8A7C-C6718E2DEACC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9463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4427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458200" cy="609600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新細明體" charset="-120"/>
              </a:rPr>
              <a:t>Classification and Prediction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125538"/>
            <a:ext cx="8964613" cy="53514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TW" sz="2000">
                <a:solidFill>
                  <a:schemeClr val="hlink"/>
                </a:solidFill>
                <a:latin typeface="Calibri" charset="0"/>
                <a:ea typeface="新細明體" charset="-120"/>
              </a:rPr>
              <a:t>Classification </a:t>
            </a:r>
            <a:r>
              <a:rPr lang="en-US" altLang="zh-TW" sz="2000">
                <a:latin typeface="Calibri" charset="0"/>
                <a:ea typeface="新細明體" charset="-120"/>
              </a:rPr>
              <a:t>and</a:t>
            </a:r>
            <a:r>
              <a:rPr lang="en-US" altLang="zh-TW" sz="2000">
                <a:solidFill>
                  <a:schemeClr val="hlink"/>
                </a:solidFill>
                <a:latin typeface="Calibri" charset="0"/>
                <a:ea typeface="新細明體" charset="-120"/>
              </a:rPr>
              <a:t> prediction</a:t>
            </a:r>
            <a:r>
              <a:rPr lang="en-US" altLang="zh-TW" sz="2000">
                <a:latin typeface="Calibri" charset="0"/>
                <a:ea typeface="新細明體" charset="-120"/>
              </a:rPr>
              <a:t> are two forms of data analysis that can be used to extract </a:t>
            </a:r>
            <a:r>
              <a:rPr lang="en-US" altLang="zh-TW" sz="2000">
                <a:solidFill>
                  <a:schemeClr val="hlink"/>
                </a:solidFill>
                <a:latin typeface="Calibri" charset="0"/>
                <a:ea typeface="新細明體" charset="-120"/>
              </a:rPr>
              <a:t>models</a:t>
            </a:r>
            <a:r>
              <a:rPr lang="en-US" altLang="zh-TW" sz="2000">
                <a:latin typeface="Calibri" charset="0"/>
                <a:ea typeface="新細明體" charset="-120"/>
              </a:rPr>
              <a:t> describing important data classes or to predict future data trends. </a:t>
            </a:r>
          </a:p>
          <a:p>
            <a:pPr>
              <a:lnSpc>
                <a:spcPct val="120000"/>
              </a:lnSpc>
            </a:pPr>
            <a:r>
              <a:rPr lang="en-US" altLang="zh-TW" sz="2000">
                <a:latin typeface="Calibri" charset="0"/>
                <a:ea typeface="新細明體" charset="-120"/>
              </a:rPr>
              <a:t>Classification</a:t>
            </a:r>
          </a:p>
          <a:p>
            <a:pPr lvl="1">
              <a:lnSpc>
                <a:spcPct val="120000"/>
              </a:lnSpc>
            </a:pPr>
            <a:r>
              <a:rPr lang="en-US" altLang="zh-TW" sz="2000">
                <a:latin typeface="Calibri" charset="0"/>
                <a:ea typeface="新細明體" charset="-120"/>
              </a:rPr>
              <a:t>Effective and scalable methods have been developed for </a:t>
            </a:r>
            <a:r>
              <a:rPr lang="en-US" altLang="zh-TW" sz="2000">
                <a:solidFill>
                  <a:schemeClr val="hlink"/>
                </a:solidFill>
                <a:latin typeface="Calibri" charset="0"/>
                <a:ea typeface="新細明體" charset="-120"/>
              </a:rPr>
              <a:t>decision trees induction, Naive Bayesian classification, Bayesian belief network, rule-based classifier, Backpropagation, Support Vector Machine (SVM), associative classification, nearest neighbor classifiers,</a:t>
            </a:r>
            <a:r>
              <a:rPr lang="en-US" altLang="zh-TW" sz="2000">
                <a:latin typeface="Calibri" charset="0"/>
                <a:ea typeface="新細明體" charset="-120"/>
              </a:rPr>
              <a:t> and </a:t>
            </a:r>
            <a:r>
              <a:rPr lang="en-US" altLang="zh-TW" sz="2000">
                <a:solidFill>
                  <a:schemeClr val="hlink"/>
                </a:solidFill>
                <a:latin typeface="Calibri" charset="0"/>
                <a:ea typeface="新細明體" charset="-120"/>
              </a:rPr>
              <a:t>case-based reasoning</a:t>
            </a:r>
            <a:r>
              <a:rPr lang="en-US" altLang="zh-TW" sz="2000">
                <a:latin typeface="Calibri" charset="0"/>
                <a:ea typeface="新細明體" charset="-120"/>
              </a:rPr>
              <a:t>, and other classification methods such as </a:t>
            </a:r>
            <a:r>
              <a:rPr lang="en-US" altLang="zh-TW" sz="2000">
                <a:solidFill>
                  <a:schemeClr val="hlink"/>
                </a:solidFill>
                <a:latin typeface="Calibri" charset="0"/>
                <a:ea typeface="新細明體" charset="-120"/>
              </a:rPr>
              <a:t>genetic algorithms</a:t>
            </a:r>
            <a:r>
              <a:rPr lang="en-US" altLang="zh-TW" sz="2000">
                <a:latin typeface="Calibri" charset="0"/>
                <a:ea typeface="新細明體" charset="-120"/>
              </a:rPr>
              <a:t>, </a:t>
            </a:r>
            <a:r>
              <a:rPr lang="en-US" altLang="zh-TW" sz="2000">
                <a:solidFill>
                  <a:schemeClr val="hlink"/>
                </a:solidFill>
                <a:latin typeface="Calibri" charset="0"/>
                <a:ea typeface="新細明體" charset="-120"/>
              </a:rPr>
              <a:t>rough set and fuzzy set</a:t>
            </a:r>
            <a:r>
              <a:rPr lang="en-US" altLang="zh-TW" sz="2000">
                <a:latin typeface="Calibri" charset="0"/>
                <a:ea typeface="新細明體" charset="-120"/>
              </a:rPr>
              <a:t> approaches.</a:t>
            </a:r>
          </a:p>
          <a:p>
            <a:pPr>
              <a:lnSpc>
                <a:spcPct val="120000"/>
              </a:lnSpc>
            </a:pPr>
            <a:r>
              <a:rPr lang="en-US" altLang="zh-TW" sz="2000">
                <a:solidFill>
                  <a:schemeClr val="hlink"/>
                </a:solidFill>
                <a:latin typeface="Calibri" charset="0"/>
                <a:ea typeface="新細明體" charset="-120"/>
              </a:rPr>
              <a:t>Prediction</a:t>
            </a:r>
          </a:p>
          <a:p>
            <a:pPr lvl="1">
              <a:lnSpc>
                <a:spcPct val="120000"/>
              </a:lnSpc>
            </a:pPr>
            <a:r>
              <a:rPr lang="en-US" altLang="zh-TW" sz="2000">
                <a:solidFill>
                  <a:schemeClr val="hlink"/>
                </a:solidFill>
                <a:latin typeface="Calibri" charset="0"/>
                <a:ea typeface="新細明體" charset="-120"/>
              </a:rPr>
              <a:t>Linear, nonlinear, and generalized linear models of regression</a:t>
            </a:r>
            <a:r>
              <a:rPr lang="en-US" altLang="zh-TW" sz="2000">
                <a:latin typeface="Calibri" charset="0"/>
                <a:ea typeface="新細明體" charset="-120"/>
              </a:rPr>
              <a:t> can be used for </a:t>
            </a:r>
            <a:r>
              <a:rPr lang="en-US" altLang="zh-TW" sz="2000">
                <a:solidFill>
                  <a:schemeClr val="hlink"/>
                </a:solidFill>
                <a:latin typeface="Calibri" charset="0"/>
                <a:ea typeface="新細明體" charset="-120"/>
              </a:rPr>
              <a:t>prediction</a:t>
            </a:r>
            <a:r>
              <a:rPr lang="en-US" altLang="zh-TW" sz="2000">
                <a:latin typeface="Calibri" charset="0"/>
                <a:ea typeface="新細明體" charset="-120"/>
              </a:rPr>
              <a:t>.  Many nonlinear problems can be converted to linear problems by performing transformations on the predictor variables.  </a:t>
            </a:r>
            <a:r>
              <a:rPr lang="en-US" altLang="zh-TW" sz="2000">
                <a:solidFill>
                  <a:schemeClr val="hlink"/>
                </a:solidFill>
                <a:latin typeface="Calibri" charset="0"/>
                <a:ea typeface="新細明體" charset="-120"/>
              </a:rPr>
              <a:t>Regression trees</a:t>
            </a:r>
            <a:r>
              <a:rPr lang="en-US" altLang="zh-TW" sz="2000">
                <a:latin typeface="Calibri" charset="0"/>
                <a:ea typeface="新細明體" charset="-120"/>
              </a:rPr>
              <a:t> and </a:t>
            </a:r>
            <a:r>
              <a:rPr lang="en-US" altLang="zh-TW" sz="2000">
                <a:solidFill>
                  <a:schemeClr val="hlink"/>
                </a:solidFill>
                <a:latin typeface="Calibri" charset="0"/>
                <a:ea typeface="新細明體" charset="-120"/>
              </a:rPr>
              <a:t>model trees</a:t>
            </a:r>
            <a:r>
              <a:rPr lang="en-US" altLang="zh-TW" sz="2000">
                <a:latin typeface="Calibri" charset="0"/>
                <a:ea typeface="新細明體" charset="-120"/>
              </a:rPr>
              <a:t> are also used for prediction.  </a:t>
            </a: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09F9516-CA1F-2C46-A620-7FB3C1FFA0E1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20485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6350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5888"/>
            <a:ext cx="8001000" cy="1152525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新細明體" charset="-120"/>
              </a:rPr>
              <a:t>Classification</a:t>
            </a:r>
            <a:br>
              <a:rPr lang="en-US" altLang="zh-TW">
                <a:solidFill>
                  <a:schemeClr val="accent1"/>
                </a:solidFill>
                <a:latin typeface="Calibri" charset="0"/>
                <a:ea typeface="新細明體" charset="-120"/>
              </a:rPr>
            </a:br>
            <a:r>
              <a:rPr lang="en-US" altLang="zh-TW">
                <a:solidFill>
                  <a:schemeClr val="accent1"/>
                </a:solidFill>
                <a:latin typeface="Calibri" charset="0"/>
                <a:ea typeface="新細明體" charset="-120"/>
              </a:rPr>
              <a:t>—A Two-Step Process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53400" cy="5081588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Calibri" charset="0"/>
              <a:buAutoNum type="arabicPeriod"/>
            </a:pPr>
            <a:r>
              <a:rPr lang="en-US" altLang="zh-TW" sz="2400" b="1">
                <a:solidFill>
                  <a:schemeClr val="hlink"/>
                </a:solidFill>
                <a:latin typeface="Calibri" charset="0"/>
                <a:ea typeface="新細明體" charset="-120"/>
              </a:rPr>
              <a:t>Model construction</a:t>
            </a:r>
            <a:r>
              <a:rPr lang="en-US" altLang="zh-TW" sz="2000">
                <a:latin typeface="Calibri" charset="0"/>
                <a:ea typeface="新細明體" charset="-120"/>
              </a:rPr>
              <a:t>: describing a set of predetermined classes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latin typeface="Calibri" charset="0"/>
                <a:ea typeface="新細明體" charset="-120"/>
              </a:rPr>
              <a:t>Each tuple/sample is assumed to belong to a predefined class, as determined by the </a:t>
            </a:r>
            <a:r>
              <a:rPr lang="en-US" altLang="zh-TW" sz="2000">
                <a:solidFill>
                  <a:schemeClr val="hlink"/>
                </a:solidFill>
                <a:latin typeface="Calibri" charset="0"/>
                <a:ea typeface="新細明體" charset="-120"/>
              </a:rPr>
              <a:t>class label attribute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latin typeface="Calibri" charset="0"/>
                <a:ea typeface="新細明體" charset="-120"/>
              </a:rPr>
              <a:t>The set of tuples used for model construction is </a:t>
            </a:r>
            <a:r>
              <a:rPr lang="en-US" altLang="zh-TW" sz="2000">
                <a:solidFill>
                  <a:schemeClr val="hlink"/>
                </a:solidFill>
                <a:latin typeface="Calibri" charset="0"/>
                <a:ea typeface="新細明體" charset="-120"/>
              </a:rPr>
              <a:t>training set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latin typeface="Calibri" charset="0"/>
                <a:ea typeface="新細明體" charset="-120"/>
              </a:rPr>
              <a:t>The model is represented as classification rules, decision trees, or mathematical formulae</a:t>
            </a:r>
          </a:p>
          <a:p>
            <a:pPr marL="457200" indent="-457200">
              <a:lnSpc>
                <a:spcPct val="90000"/>
              </a:lnSpc>
              <a:buFont typeface="Calibri" charset="0"/>
              <a:buAutoNum type="arabicPeriod"/>
            </a:pPr>
            <a:r>
              <a:rPr lang="en-US" altLang="zh-TW" sz="2400" b="1">
                <a:solidFill>
                  <a:schemeClr val="hlink"/>
                </a:solidFill>
                <a:latin typeface="Calibri" charset="0"/>
                <a:ea typeface="新細明體" charset="-120"/>
              </a:rPr>
              <a:t>Model usage</a:t>
            </a:r>
            <a:r>
              <a:rPr lang="en-US" altLang="zh-TW" sz="2000">
                <a:latin typeface="Calibri" charset="0"/>
                <a:ea typeface="新細明體" charset="-120"/>
              </a:rPr>
              <a:t>: for classifying future or unknown objects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solidFill>
                  <a:schemeClr val="hlink"/>
                </a:solidFill>
                <a:latin typeface="Calibri" charset="0"/>
                <a:ea typeface="新細明體" charset="-120"/>
              </a:rPr>
              <a:t>Estimate accuracy</a:t>
            </a:r>
            <a:r>
              <a:rPr lang="en-US" altLang="zh-TW" sz="2000">
                <a:latin typeface="Calibri" charset="0"/>
                <a:ea typeface="新細明體" charset="-120"/>
              </a:rPr>
              <a:t> of the model</a:t>
            </a:r>
          </a:p>
          <a:p>
            <a:pPr lvl="2">
              <a:lnSpc>
                <a:spcPct val="90000"/>
              </a:lnSpc>
            </a:pPr>
            <a:r>
              <a:rPr lang="en-US" altLang="zh-TW" sz="2000">
                <a:latin typeface="Calibri" charset="0"/>
                <a:ea typeface="新細明體" charset="-120"/>
              </a:rPr>
              <a:t>The known label of test sample is compared with the classified result from the model</a:t>
            </a:r>
          </a:p>
          <a:p>
            <a:pPr lvl="2">
              <a:lnSpc>
                <a:spcPct val="90000"/>
              </a:lnSpc>
            </a:pPr>
            <a:r>
              <a:rPr lang="en-US" altLang="zh-TW" sz="2000">
                <a:solidFill>
                  <a:srgbClr val="FF0000"/>
                </a:solidFill>
                <a:latin typeface="Calibri" charset="0"/>
                <a:ea typeface="新細明體" charset="-120"/>
              </a:rPr>
              <a:t>Accuracy rate</a:t>
            </a:r>
            <a:r>
              <a:rPr lang="en-US" altLang="zh-TW" sz="2000">
                <a:latin typeface="Calibri" charset="0"/>
                <a:ea typeface="新細明體" charset="-120"/>
              </a:rPr>
              <a:t> is the percentage of test set samples that are correctly classified by the model</a:t>
            </a:r>
          </a:p>
          <a:p>
            <a:pPr lvl="2">
              <a:lnSpc>
                <a:spcPct val="90000"/>
              </a:lnSpc>
            </a:pPr>
            <a:r>
              <a:rPr lang="en-US" altLang="zh-TW" sz="2000">
                <a:solidFill>
                  <a:srgbClr val="FF0000"/>
                </a:solidFill>
                <a:latin typeface="Calibri" charset="0"/>
                <a:ea typeface="新細明體" charset="-120"/>
              </a:rPr>
              <a:t>Test set</a:t>
            </a:r>
            <a:r>
              <a:rPr lang="en-US" altLang="zh-TW" sz="2000">
                <a:latin typeface="Calibri" charset="0"/>
                <a:ea typeface="新細明體" charset="-120"/>
              </a:rPr>
              <a:t> is independent of </a:t>
            </a:r>
            <a:r>
              <a:rPr lang="en-US" altLang="zh-TW" sz="2000">
                <a:solidFill>
                  <a:srgbClr val="FF0000"/>
                </a:solidFill>
                <a:latin typeface="Calibri" charset="0"/>
                <a:ea typeface="新細明體" charset="-120"/>
              </a:rPr>
              <a:t>training set</a:t>
            </a:r>
            <a:r>
              <a:rPr lang="en-US" altLang="zh-TW" sz="2000">
                <a:latin typeface="Calibri" charset="0"/>
                <a:ea typeface="新細明體" charset="-120"/>
              </a:rPr>
              <a:t>, otherwise over-fitting will occur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latin typeface="Calibri" charset="0"/>
                <a:ea typeface="新細明體" charset="-120"/>
              </a:rPr>
              <a:t>If the accuracy is acceptable, use the model to </a:t>
            </a:r>
            <a:r>
              <a:rPr lang="en-US" altLang="zh-TW" sz="2000">
                <a:solidFill>
                  <a:schemeClr val="hlink"/>
                </a:solidFill>
                <a:latin typeface="Calibri" charset="0"/>
                <a:ea typeface="新細明體" charset="-120"/>
              </a:rPr>
              <a:t>classify data</a:t>
            </a:r>
            <a:r>
              <a:rPr lang="en-US" altLang="zh-TW" sz="2000">
                <a:latin typeface="Calibri" charset="0"/>
                <a:ea typeface="新細明體" charset="-120"/>
              </a:rPr>
              <a:t> tuples whose class labels are not known</a:t>
            </a:r>
            <a:endParaRPr lang="en-US" altLang="zh-TW" sz="2400">
              <a:latin typeface="Calibri" charset="0"/>
              <a:ea typeface="新細明體" charset="-120"/>
            </a:endParaRPr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A2F3DA8-9C6D-A946-BD7D-526A49729EC5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21509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8148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83638" cy="1268413"/>
          </a:xfrm>
        </p:spPr>
        <p:txBody>
          <a:bodyPr lIns="92075" tIns="46038" rIns="92075" bIns="46038"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新細明體" charset="-120"/>
              </a:rPr>
              <a:t>Supervised Learning vs. </a:t>
            </a:r>
            <a:br>
              <a:rPr lang="en-US" altLang="zh-TW">
                <a:solidFill>
                  <a:schemeClr val="accent1"/>
                </a:solidFill>
                <a:latin typeface="Calibri" charset="0"/>
                <a:ea typeface="新細明體" charset="-120"/>
              </a:rPr>
            </a:br>
            <a:r>
              <a:rPr lang="en-US" altLang="zh-TW">
                <a:solidFill>
                  <a:schemeClr val="accent1"/>
                </a:solidFill>
                <a:latin typeface="Calibri" charset="0"/>
                <a:ea typeface="新細明體" charset="-120"/>
              </a:rPr>
              <a:t>Unsupervised Learning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84313"/>
            <a:ext cx="8153400" cy="4992687"/>
          </a:xfrm>
        </p:spPr>
        <p:txBody>
          <a:bodyPr lIns="92075" tIns="46038" rIns="92075" bIns="46038"/>
          <a:lstStyle/>
          <a:p>
            <a:pPr>
              <a:lnSpc>
                <a:spcPct val="120000"/>
              </a:lnSpc>
            </a:pPr>
            <a:r>
              <a:rPr lang="en-US" altLang="zh-TW" sz="2800">
                <a:solidFill>
                  <a:srgbClr val="F83F24"/>
                </a:solidFill>
                <a:latin typeface="Calibri" charset="0"/>
                <a:ea typeface="新細明體" charset="-120"/>
              </a:rPr>
              <a:t>Supervised learning (classification)</a:t>
            </a:r>
            <a:endParaRPr lang="en-US" altLang="zh-TW" sz="2800">
              <a:latin typeface="Calibri" charset="0"/>
              <a:ea typeface="新細明體" charset="-120"/>
            </a:endParaRPr>
          </a:p>
          <a:p>
            <a:pPr lvl="1">
              <a:lnSpc>
                <a:spcPct val="12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Supervision: The training data (observations, measurements, etc.) are accompanied by labels indicating the class of the observations</a:t>
            </a:r>
          </a:p>
          <a:p>
            <a:pPr lvl="1">
              <a:lnSpc>
                <a:spcPct val="12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New data is classified based on the training set</a:t>
            </a:r>
          </a:p>
          <a:p>
            <a:pPr>
              <a:lnSpc>
                <a:spcPct val="120000"/>
              </a:lnSpc>
            </a:pPr>
            <a:r>
              <a:rPr lang="en-US" altLang="zh-TW" sz="2800">
                <a:solidFill>
                  <a:srgbClr val="F83F24"/>
                </a:solidFill>
                <a:latin typeface="Calibri" charset="0"/>
                <a:ea typeface="新細明體" charset="-120"/>
              </a:rPr>
              <a:t>Unsupervised learning</a:t>
            </a:r>
            <a:r>
              <a:rPr lang="en-US" altLang="zh-TW" sz="2800">
                <a:latin typeface="Calibri" charset="0"/>
                <a:ea typeface="新細明體" charset="-120"/>
              </a:rPr>
              <a:t> </a:t>
            </a:r>
            <a:r>
              <a:rPr lang="en-US" altLang="zh-TW" sz="2800">
                <a:solidFill>
                  <a:srgbClr val="FF3300"/>
                </a:solidFill>
                <a:latin typeface="Calibri" charset="0"/>
                <a:ea typeface="新細明體" charset="-120"/>
              </a:rPr>
              <a:t>(clustering)</a:t>
            </a:r>
          </a:p>
          <a:p>
            <a:pPr lvl="1">
              <a:lnSpc>
                <a:spcPct val="12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The class labels of training data is unknown</a:t>
            </a:r>
          </a:p>
          <a:p>
            <a:pPr lvl="1">
              <a:lnSpc>
                <a:spcPct val="12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Given a set of measurements, observations, etc. with the aim of establishing the existence of classes or clusters in the data</a:t>
            </a:r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1FA8AF-16E0-8E4B-9C55-66D0206C9DE9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22533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503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22337"/>
          </a:xfrm>
        </p:spPr>
        <p:txBody>
          <a:bodyPr/>
          <a:lstStyle/>
          <a:p>
            <a:r>
              <a:rPr lang="en-US" altLang="zh-TW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Outline</a:t>
            </a:r>
            <a:endParaRPr lang="zh-TW" altLang="en-US" dirty="0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98307" name="內容版面配置區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545137"/>
          </a:xfrm>
        </p:spPr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Classification and Prediction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Supervised Learning (Classification)</a:t>
            </a:r>
          </a:p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Decision Tree (DT)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Information Gain (IG)</a:t>
            </a:r>
          </a:p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Support Vector Machine (SVM)</a:t>
            </a:r>
            <a:endParaRPr lang="en-US" altLang="zh-TW">
              <a:latin typeface="Calibri" charset="0"/>
              <a:ea typeface="標楷體" charset="-120"/>
            </a:endParaRPr>
          </a:p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Data Mining Evaluation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Accuracy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Precision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Recall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F1 score (F-measure) (F-score)</a:t>
            </a:r>
          </a:p>
          <a:p>
            <a:endParaRPr lang="en-US" altLang="zh-TW">
              <a:latin typeface="Calibri" charset="0"/>
              <a:ea typeface="標楷體" charset="-120"/>
            </a:endParaRPr>
          </a:p>
          <a:p>
            <a:endParaRPr lang="en-US" altLang="zh-TW">
              <a:latin typeface="Calibri" charset="0"/>
              <a:ea typeface="標楷體" charset="-120"/>
            </a:endParaRPr>
          </a:p>
          <a:p>
            <a:endParaRPr lang="en-US" altLang="zh-TW">
              <a:latin typeface="Calibri" charset="0"/>
              <a:ea typeface="標楷體" charset="-120"/>
            </a:endParaRPr>
          </a:p>
        </p:txBody>
      </p:sp>
      <p:sp>
        <p:nvSpPr>
          <p:cNvPr id="9830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C2D1DF9-9518-C645-AF28-B68D86E73EEA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13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3" y="-33338"/>
            <a:ext cx="8991600" cy="1341438"/>
          </a:xfrm>
        </p:spPr>
        <p:txBody>
          <a:bodyPr lIns="92075" tIns="46038" rIns="92075" bIns="46038"/>
          <a:lstStyle/>
          <a:p>
            <a:r>
              <a:rPr lang="en-US" altLang="zh-TW" sz="3600">
                <a:solidFill>
                  <a:schemeClr val="accent1"/>
                </a:solidFill>
                <a:latin typeface="Calibri" charset="0"/>
                <a:ea typeface="新細明體" charset="-120"/>
              </a:rPr>
              <a:t>Issues Regarding Classification and Prediction: </a:t>
            </a:r>
            <a:br>
              <a:rPr lang="en-US" altLang="zh-TW" sz="3600">
                <a:solidFill>
                  <a:schemeClr val="accent1"/>
                </a:solidFill>
                <a:latin typeface="Calibri" charset="0"/>
                <a:ea typeface="新細明體" charset="-120"/>
              </a:rPr>
            </a:br>
            <a:r>
              <a:rPr lang="en-US" altLang="zh-TW" sz="3600">
                <a:solidFill>
                  <a:schemeClr val="accent1"/>
                </a:solidFill>
                <a:latin typeface="Calibri" charset="0"/>
                <a:ea typeface="新細明體" charset="-120"/>
              </a:rPr>
              <a:t>Data Preparation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83187"/>
          </a:xfrm>
        </p:spPr>
        <p:txBody>
          <a:bodyPr lIns="92075" tIns="46038" rIns="92075" bIns="46038"/>
          <a:lstStyle/>
          <a:p>
            <a:r>
              <a:rPr lang="en-US" altLang="zh-TW" sz="2400">
                <a:latin typeface="Calibri" charset="0"/>
                <a:ea typeface="新細明體" charset="-120"/>
              </a:rPr>
              <a:t>Data cleaning</a:t>
            </a:r>
          </a:p>
          <a:p>
            <a:pPr lvl="1"/>
            <a:r>
              <a:rPr lang="en-US" altLang="zh-TW" sz="2400">
                <a:latin typeface="Calibri" charset="0"/>
                <a:ea typeface="新細明體" charset="-120"/>
              </a:rPr>
              <a:t>Preprocess data in order to reduce noise and handle missing values</a:t>
            </a:r>
          </a:p>
          <a:p>
            <a:r>
              <a:rPr lang="en-US" altLang="zh-TW" sz="2400">
                <a:latin typeface="Calibri" charset="0"/>
                <a:ea typeface="新細明體" charset="-120"/>
              </a:rPr>
              <a:t>Relevance analysis (</a:t>
            </a:r>
            <a:r>
              <a:rPr lang="en-US" altLang="zh-TW" sz="2400">
                <a:solidFill>
                  <a:srgbClr val="FF0000"/>
                </a:solidFill>
                <a:latin typeface="Calibri" charset="0"/>
                <a:ea typeface="新細明體" charset="-120"/>
              </a:rPr>
              <a:t>feature selection</a:t>
            </a:r>
            <a:r>
              <a:rPr lang="en-US" altLang="zh-TW" sz="2400">
                <a:latin typeface="Calibri" charset="0"/>
                <a:ea typeface="新細明體" charset="-120"/>
              </a:rPr>
              <a:t>)</a:t>
            </a:r>
          </a:p>
          <a:p>
            <a:pPr lvl="1"/>
            <a:r>
              <a:rPr lang="en-US" altLang="zh-TW" sz="2400">
                <a:latin typeface="Calibri" charset="0"/>
                <a:ea typeface="新細明體" charset="-120"/>
              </a:rPr>
              <a:t>Remove the irrelevant or redundant attributes</a:t>
            </a:r>
          </a:p>
          <a:p>
            <a:pPr lvl="1"/>
            <a:r>
              <a:rPr lang="en-US" altLang="zh-TW" sz="2400">
                <a:latin typeface="Calibri" charset="0"/>
                <a:ea typeface="新細明體" charset="-120"/>
              </a:rPr>
              <a:t>Attribute subset selection</a:t>
            </a:r>
          </a:p>
          <a:p>
            <a:pPr lvl="2"/>
            <a:r>
              <a:rPr lang="en-US" altLang="zh-TW">
                <a:solidFill>
                  <a:srgbClr val="FF0000"/>
                </a:solidFill>
                <a:latin typeface="Calibri" charset="0"/>
                <a:ea typeface="新細明體" charset="-120"/>
              </a:rPr>
              <a:t>Feature Selection</a:t>
            </a:r>
            <a:r>
              <a:rPr lang="en-US" altLang="zh-TW">
                <a:latin typeface="Calibri" charset="0"/>
                <a:ea typeface="新細明體" charset="-120"/>
              </a:rPr>
              <a:t> in machine learning</a:t>
            </a:r>
          </a:p>
          <a:p>
            <a:r>
              <a:rPr lang="en-US" altLang="zh-TW" sz="2400">
                <a:latin typeface="Calibri" charset="0"/>
                <a:ea typeface="新細明體" charset="-120"/>
              </a:rPr>
              <a:t>Data transformation</a:t>
            </a:r>
          </a:p>
          <a:p>
            <a:pPr lvl="1"/>
            <a:r>
              <a:rPr lang="en-US" altLang="zh-TW" sz="2400">
                <a:latin typeface="Calibri" charset="0"/>
                <a:ea typeface="新細明體" charset="-120"/>
              </a:rPr>
              <a:t>Generalize and/or normalize data</a:t>
            </a:r>
          </a:p>
          <a:p>
            <a:pPr lvl="1"/>
            <a:r>
              <a:rPr lang="en-US" altLang="zh-TW" sz="2400">
                <a:latin typeface="Calibri" charset="0"/>
                <a:ea typeface="新細明體" charset="-120"/>
              </a:rPr>
              <a:t>Example</a:t>
            </a:r>
          </a:p>
          <a:p>
            <a:pPr lvl="2"/>
            <a:r>
              <a:rPr lang="en-US" altLang="zh-TW">
                <a:latin typeface="Calibri" charset="0"/>
                <a:ea typeface="新細明體" charset="-120"/>
              </a:rPr>
              <a:t>Income: low, medium, high</a:t>
            </a:r>
          </a:p>
          <a:p>
            <a:pPr lvl="2"/>
            <a:endParaRPr lang="en-US" altLang="zh-TW" sz="2000">
              <a:latin typeface="Calibri" charset="0"/>
              <a:ea typeface="新細明體" charset="-120"/>
            </a:endParaRP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A6349D-D800-4B4C-B18D-373696E48C3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23557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9655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-26988"/>
            <a:ext cx="9601200" cy="1044576"/>
          </a:xfrm>
        </p:spPr>
        <p:txBody>
          <a:bodyPr lIns="92075" tIns="46038" rIns="92075" bIns="46038"/>
          <a:lstStyle/>
          <a:p>
            <a:r>
              <a:rPr lang="en-US" altLang="zh-TW" sz="3200">
                <a:solidFill>
                  <a:schemeClr val="accent1"/>
                </a:solidFill>
                <a:latin typeface="Calibri" charset="0"/>
                <a:ea typeface="新細明體" charset="-120"/>
              </a:rPr>
              <a:t>Issues: </a:t>
            </a:r>
            <a:br>
              <a:rPr lang="en-US" altLang="zh-TW" sz="3200">
                <a:solidFill>
                  <a:schemeClr val="accent1"/>
                </a:solidFill>
                <a:latin typeface="Calibri" charset="0"/>
                <a:ea typeface="新細明體" charset="-120"/>
              </a:rPr>
            </a:br>
            <a:r>
              <a:rPr lang="en-US" altLang="zh-TW" sz="3200">
                <a:solidFill>
                  <a:schemeClr val="accent1"/>
                </a:solidFill>
                <a:latin typeface="Calibri" charset="0"/>
                <a:ea typeface="新細明體" charset="-120"/>
              </a:rPr>
              <a:t>Evaluating Classification and Prediction Methods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839200" cy="5543550"/>
          </a:xfrm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altLang="zh-TW" sz="2400" b="1">
                <a:solidFill>
                  <a:srgbClr val="FF0000"/>
                </a:solidFill>
                <a:latin typeface="Calibri" charset="0"/>
                <a:ea typeface="新細明體" charset="-120"/>
              </a:rPr>
              <a:t>Accuracy</a:t>
            </a:r>
          </a:p>
          <a:p>
            <a:pPr lvl="1">
              <a:lnSpc>
                <a:spcPct val="9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classifier accuracy: predicting class label</a:t>
            </a:r>
          </a:p>
          <a:p>
            <a:pPr lvl="1">
              <a:lnSpc>
                <a:spcPct val="9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predictor accuracy: guessing value of predicted attributes</a:t>
            </a:r>
          </a:p>
          <a:p>
            <a:pPr lvl="1">
              <a:lnSpc>
                <a:spcPct val="9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estimation techniques: cross-validation and bootstrapping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Speed</a:t>
            </a:r>
          </a:p>
          <a:p>
            <a:pPr lvl="1">
              <a:lnSpc>
                <a:spcPct val="9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time to construct the model (training time)</a:t>
            </a:r>
          </a:p>
          <a:p>
            <a:pPr lvl="1">
              <a:lnSpc>
                <a:spcPct val="9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time to use the model (classification/prediction time)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Robustness</a:t>
            </a:r>
          </a:p>
          <a:p>
            <a:pPr lvl="1">
              <a:lnSpc>
                <a:spcPct val="9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handling noise and missing values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Scalability</a:t>
            </a:r>
          </a:p>
          <a:p>
            <a:pPr lvl="1">
              <a:lnSpc>
                <a:spcPct val="9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ability to construct the classifier or predictor efficiently given large amounts of data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Interpretability</a:t>
            </a:r>
          </a:p>
          <a:p>
            <a:pPr lvl="1">
              <a:lnSpc>
                <a:spcPct val="9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understanding and insight provided by the model</a:t>
            </a:r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62EC80-CAC7-7346-BA11-3E4E863987F4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24581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0370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107950" y="125413"/>
            <a:ext cx="8820150" cy="1143000"/>
          </a:xfrm>
        </p:spPr>
        <p:txBody>
          <a:bodyPr/>
          <a:lstStyle/>
          <a:p>
            <a:r>
              <a:rPr lang="en-US" altLang="zh-TW" sz="2800">
                <a:latin typeface="Calibri" charset="0"/>
                <a:ea typeface="標楷體" charset="-120"/>
              </a:rPr>
              <a:t>Data Classification Process 1: </a:t>
            </a:r>
            <a:r>
              <a:rPr lang="en-US" altLang="zh-TW" sz="2800">
                <a:solidFill>
                  <a:srgbClr val="FF0000"/>
                </a:solidFill>
                <a:latin typeface="Calibri" charset="0"/>
                <a:ea typeface="標楷體" charset="-120"/>
              </a:rPr>
              <a:t>Learning (Training) </a:t>
            </a:r>
            <a:r>
              <a:rPr lang="en-US" altLang="zh-TW" sz="2800">
                <a:latin typeface="Calibri" charset="0"/>
                <a:ea typeface="標楷體" charset="-120"/>
              </a:rPr>
              <a:t>Step</a:t>
            </a:r>
            <a:br>
              <a:rPr lang="en-US" altLang="zh-TW" sz="2800">
                <a:latin typeface="Calibri" charset="0"/>
                <a:ea typeface="標楷體" charset="-120"/>
              </a:rPr>
            </a:br>
            <a:r>
              <a:rPr lang="en-US" altLang="zh-TW" sz="2800">
                <a:latin typeface="Calibri" charset="0"/>
                <a:ea typeface="標楷體" charset="-120"/>
              </a:rPr>
              <a:t> (a) </a:t>
            </a:r>
            <a:r>
              <a:rPr lang="en-US" altLang="zh-TW" sz="2800">
                <a:solidFill>
                  <a:srgbClr val="FF0000"/>
                </a:solidFill>
                <a:latin typeface="Calibri" charset="0"/>
                <a:ea typeface="標楷體" charset="-120"/>
              </a:rPr>
              <a:t>Learning</a:t>
            </a:r>
            <a:r>
              <a:rPr lang="en-US" altLang="zh-TW" sz="2800">
                <a:latin typeface="Calibri" charset="0"/>
                <a:ea typeface="標楷體" charset="-120"/>
              </a:rPr>
              <a:t>: </a:t>
            </a:r>
            <a:r>
              <a:rPr lang="en-US" altLang="zh-TW" sz="2800">
                <a:solidFill>
                  <a:schemeClr val="accent1"/>
                </a:solidFill>
                <a:latin typeface="Calibri" charset="0"/>
                <a:ea typeface="標楷體" charset="-120"/>
              </a:rPr>
              <a:t>Training data </a:t>
            </a:r>
            <a:r>
              <a:rPr lang="en-US" altLang="zh-TW" sz="2800">
                <a:latin typeface="Calibri" charset="0"/>
                <a:ea typeface="標楷體" charset="-120"/>
              </a:rPr>
              <a:t>are analyzed by </a:t>
            </a:r>
            <a:br>
              <a:rPr lang="en-US" altLang="zh-TW" sz="2800">
                <a:latin typeface="Calibri" charset="0"/>
                <a:ea typeface="標楷體" charset="-120"/>
              </a:rPr>
            </a:br>
            <a:r>
              <a:rPr lang="en-US" altLang="zh-TW" sz="2800">
                <a:latin typeface="Calibri" charset="0"/>
                <a:ea typeface="標楷體" charset="-120"/>
              </a:rPr>
              <a:t>classification algorithm</a:t>
            </a:r>
            <a:endParaRPr lang="zh-TW" altLang="en-US" sz="2800">
              <a:latin typeface="Calibri" charset="0"/>
              <a:ea typeface="標楷體" charset="-12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8353425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文字方塊 5"/>
          <p:cNvSpPr txBox="1">
            <a:spLocks noChangeArrowheads="1"/>
          </p:cNvSpPr>
          <p:nvPr/>
        </p:nvSpPr>
        <p:spPr bwMode="auto">
          <a:xfrm>
            <a:off x="7667625" y="1196975"/>
            <a:ext cx="1098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latin typeface="Times New Roman" charset="0"/>
              </a:rPr>
              <a:t>y= f(X)</a:t>
            </a:r>
            <a:endParaRPr lang="zh-TW" altLang="en-US" sz="2400" i="1">
              <a:latin typeface="Times New Roman" charset="0"/>
            </a:endParaRPr>
          </a:p>
        </p:txBody>
      </p:sp>
      <p:sp>
        <p:nvSpPr>
          <p:cNvPr id="2560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AC5F5A8-19D0-7549-8C80-A814BE22BA39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25606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475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107950" y="125413"/>
            <a:ext cx="8820150" cy="1143000"/>
          </a:xfrm>
        </p:spPr>
        <p:txBody>
          <a:bodyPr/>
          <a:lstStyle/>
          <a:p>
            <a:r>
              <a:rPr lang="en-US" altLang="zh-TW" sz="2800">
                <a:latin typeface="Calibri" charset="0"/>
                <a:ea typeface="標楷體" charset="-120"/>
              </a:rPr>
              <a:t>Data Classification Process 2</a:t>
            </a:r>
            <a:br>
              <a:rPr lang="en-US" altLang="zh-TW" sz="2800">
                <a:latin typeface="Calibri" charset="0"/>
                <a:ea typeface="標楷體" charset="-120"/>
              </a:rPr>
            </a:br>
            <a:r>
              <a:rPr lang="en-US" altLang="zh-TW" sz="2800">
                <a:latin typeface="Calibri" charset="0"/>
                <a:ea typeface="標楷體" charset="-120"/>
              </a:rPr>
              <a:t> (b) </a:t>
            </a:r>
            <a:r>
              <a:rPr lang="en-US" altLang="zh-TW" sz="2800">
                <a:solidFill>
                  <a:srgbClr val="FF0000"/>
                </a:solidFill>
                <a:latin typeface="Calibri" charset="0"/>
                <a:ea typeface="標楷體" charset="-120"/>
              </a:rPr>
              <a:t>Classification</a:t>
            </a:r>
            <a:r>
              <a:rPr lang="en-US" altLang="zh-TW" sz="2800">
                <a:latin typeface="Calibri" charset="0"/>
                <a:ea typeface="標楷體" charset="-120"/>
              </a:rPr>
              <a:t>: </a:t>
            </a:r>
            <a:r>
              <a:rPr lang="en-US" altLang="zh-TW" sz="2800">
                <a:solidFill>
                  <a:schemeClr val="accent1"/>
                </a:solidFill>
                <a:latin typeface="Calibri" charset="0"/>
                <a:ea typeface="標楷體" charset="-120"/>
              </a:rPr>
              <a:t>Test data </a:t>
            </a:r>
            <a:r>
              <a:rPr lang="en-US" altLang="zh-TW" sz="2800">
                <a:latin typeface="Calibri" charset="0"/>
                <a:ea typeface="標楷體" charset="-120"/>
              </a:rPr>
              <a:t>are used to estimate the accuracy of the classification rules.</a:t>
            </a:r>
            <a:endParaRPr lang="zh-TW" altLang="en-US" sz="2800">
              <a:latin typeface="Calibri" charset="0"/>
              <a:ea typeface="標楷體" charset="-120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68463"/>
            <a:ext cx="8677275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8F4AC2F-700F-FD40-B5A6-06E1174C628D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26629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107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077200" cy="1125537"/>
          </a:xfrm>
        </p:spPr>
        <p:txBody>
          <a:bodyPr lIns="92075" tIns="46038" rIns="92075" bIns="46038"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新細明體" charset="-120"/>
              </a:rPr>
              <a:t>Process (1): </a:t>
            </a:r>
            <a:br>
              <a:rPr lang="en-US" altLang="zh-TW">
                <a:solidFill>
                  <a:schemeClr val="accent1"/>
                </a:solidFill>
                <a:latin typeface="Calibri" charset="0"/>
                <a:ea typeface="新細明體" charset="-120"/>
              </a:rPr>
            </a:br>
            <a:r>
              <a:rPr lang="en-US" altLang="zh-TW">
                <a:solidFill>
                  <a:schemeClr val="accent1"/>
                </a:solidFill>
                <a:latin typeface="Calibri" charset="0"/>
                <a:ea typeface="新細明體" charset="-120"/>
              </a:rPr>
              <a:t>Model Construction</a:t>
            </a:r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2036763" y="1774825"/>
            <a:ext cx="1698625" cy="1506538"/>
            <a:chOff x="1283" y="1118"/>
            <a:chExt cx="1070" cy="949"/>
          </a:xfrm>
        </p:grpSpPr>
        <p:pic>
          <p:nvPicPr>
            <p:cNvPr id="27666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" y="1118"/>
              <a:ext cx="1070" cy="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7" name="Rectangle 5"/>
            <p:cNvSpPr>
              <a:spLocks noChangeArrowheads="1"/>
            </p:cNvSpPr>
            <p:nvPr/>
          </p:nvSpPr>
          <p:spPr bwMode="auto">
            <a:xfrm>
              <a:off x="1347" y="1427"/>
              <a:ext cx="934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Times New Roman" charset="0"/>
                </a:rPr>
                <a:t>Training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Times New Roman" charset="0"/>
                </a:rPr>
                <a:t>Data</a:t>
              </a:r>
            </a:p>
          </p:txBody>
        </p:sp>
      </p:grpSp>
      <p:graphicFrame>
        <p:nvGraphicFramePr>
          <p:cNvPr id="27652" name="Object 2"/>
          <p:cNvGraphicFramePr>
            <a:graphicFrameLocks/>
          </p:cNvGraphicFramePr>
          <p:nvPr/>
        </p:nvGraphicFramePr>
        <p:xfrm>
          <a:off x="288925" y="3825875"/>
          <a:ext cx="5437188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Worksheet" r:id="rId4" imgW="5437188" imgH="2495550" progId="Excel.Sheet.8">
                  <p:embed/>
                </p:oleObj>
              </mc:Choice>
              <mc:Fallback>
                <p:oleObj name="Worksheet" r:id="rId4" imgW="5437188" imgH="2495550" progId="Excel.Sheet.8">
                  <p:embed/>
                  <p:pic>
                    <p:nvPicPr>
                      <p:cNvPr id="27652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3825875"/>
                        <a:ext cx="5437188" cy="249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Line 7"/>
          <p:cNvSpPr>
            <a:spLocks noChangeShapeType="1"/>
          </p:cNvSpPr>
          <p:nvPr/>
        </p:nvSpPr>
        <p:spPr bwMode="auto">
          <a:xfrm flipH="1">
            <a:off x="306388" y="3111500"/>
            <a:ext cx="1644650" cy="700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8"/>
          <p:cNvSpPr>
            <a:spLocks noChangeShapeType="1"/>
          </p:cNvSpPr>
          <p:nvPr/>
        </p:nvSpPr>
        <p:spPr bwMode="auto">
          <a:xfrm>
            <a:off x="3736975" y="3111500"/>
            <a:ext cx="2025650" cy="700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6481763" y="1622425"/>
            <a:ext cx="1870075" cy="8350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charset="0"/>
              </a:rPr>
              <a:t>Classification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charset="0"/>
              </a:rPr>
              <a:t>Algorithms</a:t>
            </a:r>
          </a:p>
        </p:txBody>
      </p:sp>
      <p:sp>
        <p:nvSpPr>
          <p:cNvPr id="27656" name="AutoShape 10"/>
          <p:cNvSpPr>
            <a:spLocks noChangeArrowheads="1"/>
          </p:cNvSpPr>
          <p:nvPr/>
        </p:nvSpPr>
        <p:spPr bwMode="auto">
          <a:xfrm rot="-1140000">
            <a:off x="4235450" y="2074863"/>
            <a:ext cx="1657350" cy="484187"/>
          </a:xfrm>
          <a:prstGeom prst="rightArrow">
            <a:avLst>
              <a:gd name="adj1" fmla="val 50000"/>
              <a:gd name="adj2" fmla="val 85606"/>
            </a:avLst>
          </a:prstGeom>
          <a:solidFill>
            <a:srgbClr val="2597B8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57" name="Rectangle 11"/>
          <p:cNvSpPr>
            <a:spLocks noChangeArrowheads="1"/>
          </p:cNvSpPr>
          <p:nvPr/>
        </p:nvSpPr>
        <p:spPr bwMode="auto">
          <a:xfrm>
            <a:off x="5948363" y="5311775"/>
            <a:ext cx="3008312" cy="12001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charset="0"/>
              </a:rPr>
              <a:t>IF rank = ‘professor’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charset="0"/>
              </a:rPr>
              <a:t>OR years &gt; 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charset="0"/>
              </a:rPr>
              <a:t>THEN tenured = ‘yes’ </a:t>
            </a:r>
          </a:p>
        </p:txBody>
      </p:sp>
      <p:grpSp>
        <p:nvGrpSpPr>
          <p:cNvPr id="27658" name="Group 12"/>
          <p:cNvGrpSpPr>
            <a:grpSpLocks/>
          </p:cNvGrpSpPr>
          <p:nvPr/>
        </p:nvGrpSpPr>
        <p:grpSpPr bwMode="auto">
          <a:xfrm>
            <a:off x="6478588" y="3216275"/>
            <a:ext cx="1889125" cy="1506538"/>
            <a:chOff x="4081" y="2026"/>
            <a:chExt cx="1190" cy="949"/>
          </a:xfrm>
        </p:grpSpPr>
        <p:pic>
          <p:nvPicPr>
            <p:cNvPr id="27664" name="Picture 13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" y="2026"/>
              <a:ext cx="1190" cy="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5" name="Rectangle 14"/>
            <p:cNvSpPr>
              <a:spLocks noChangeArrowheads="1"/>
            </p:cNvSpPr>
            <p:nvPr/>
          </p:nvSpPr>
          <p:spPr bwMode="auto">
            <a:xfrm>
              <a:off x="4245" y="2306"/>
              <a:ext cx="85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Times New Roman" charset="0"/>
                </a:rPr>
                <a:t>Classifier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Times New Roman" charset="0"/>
                </a:rPr>
                <a:t>(Model)</a:t>
              </a:r>
            </a:p>
          </p:txBody>
        </p:sp>
      </p:grpSp>
      <p:sp>
        <p:nvSpPr>
          <p:cNvPr id="27659" name="Line 15"/>
          <p:cNvSpPr>
            <a:spLocks noChangeShapeType="1"/>
          </p:cNvSpPr>
          <p:nvPr/>
        </p:nvSpPr>
        <p:spPr bwMode="auto">
          <a:xfrm flipH="1">
            <a:off x="5946775" y="4621213"/>
            <a:ext cx="531813" cy="714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16"/>
          <p:cNvSpPr>
            <a:spLocks noChangeShapeType="1"/>
          </p:cNvSpPr>
          <p:nvPr/>
        </p:nvSpPr>
        <p:spPr bwMode="auto">
          <a:xfrm>
            <a:off x="8369300" y="4543425"/>
            <a:ext cx="577850" cy="790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AutoShape 17"/>
          <p:cNvSpPr>
            <a:spLocks noChangeArrowheads="1"/>
          </p:cNvSpPr>
          <p:nvPr/>
        </p:nvSpPr>
        <p:spPr bwMode="auto">
          <a:xfrm>
            <a:off x="7143750" y="2576513"/>
            <a:ext cx="546100" cy="592137"/>
          </a:xfrm>
          <a:prstGeom prst="downArrow">
            <a:avLst>
              <a:gd name="adj1" fmla="val 50000"/>
              <a:gd name="adj2" fmla="val 27118"/>
            </a:avLst>
          </a:prstGeom>
          <a:solidFill>
            <a:srgbClr val="2597B8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6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0CAC94-2BED-5044-9E07-8E85ACB2A4FA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27663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6602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1066800"/>
          </a:xfrm>
        </p:spPr>
        <p:txBody>
          <a:bodyPr lIns="92075" tIns="46038" rIns="92075" bIns="46038"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新細明體" charset="-120"/>
              </a:rPr>
              <a:t>Process (2): </a:t>
            </a:r>
            <a:br>
              <a:rPr lang="en-US" altLang="zh-TW">
                <a:solidFill>
                  <a:schemeClr val="accent1"/>
                </a:solidFill>
                <a:latin typeface="Calibri" charset="0"/>
                <a:ea typeface="新細明體" charset="-120"/>
              </a:rPr>
            </a:br>
            <a:r>
              <a:rPr lang="en-US" altLang="zh-TW">
                <a:solidFill>
                  <a:schemeClr val="accent1"/>
                </a:solidFill>
                <a:latin typeface="Calibri" charset="0"/>
                <a:ea typeface="新細明體" charset="-120"/>
              </a:rPr>
              <a:t>Using the Model in Prediction </a:t>
            </a: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4445000" y="1570038"/>
            <a:ext cx="1889125" cy="1506537"/>
            <a:chOff x="2800" y="989"/>
            <a:chExt cx="1190" cy="949"/>
          </a:xfrm>
        </p:grpSpPr>
        <p:pic>
          <p:nvPicPr>
            <p:cNvPr id="28695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" y="989"/>
              <a:ext cx="1190" cy="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6" name="Rectangle 5"/>
            <p:cNvSpPr>
              <a:spLocks noChangeArrowheads="1"/>
            </p:cNvSpPr>
            <p:nvPr/>
          </p:nvSpPr>
          <p:spPr bwMode="auto">
            <a:xfrm>
              <a:off x="2964" y="1384"/>
              <a:ext cx="8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Times New Roman" charset="0"/>
                </a:rPr>
                <a:t>Classifier</a:t>
              </a:r>
            </a:p>
          </p:txBody>
        </p:sp>
      </p:grpSp>
      <p:grpSp>
        <p:nvGrpSpPr>
          <p:cNvPr id="28676" name="Group 6"/>
          <p:cNvGrpSpPr>
            <a:grpSpLocks/>
          </p:cNvGrpSpPr>
          <p:nvPr/>
        </p:nvGrpSpPr>
        <p:grpSpPr bwMode="auto">
          <a:xfrm>
            <a:off x="2157413" y="2735263"/>
            <a:ext cx="1698625" cy="1506537"/>
            <a:chOff x="1359" y="1723"/>
            <a:chExt cx="1070" cy="949"/>
          </a:xfrm>
        </p:grpSpPr>
        <p:pic>
          <p:nvPicPr>
            <p:cNvPr id="28693" name="Picture 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" y="1723"/>
              <a:ext cx="1070" cy="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4" name="Rectangle 8"/>
            <p:cNvSpPr>
              <a:spLocks noChangeArrowheads="1"/>
            </p:cNvSpPr>
            <p:nvPr/>
          </p:nvSpPr>
          <p:spPr bwMode="auto">
            <a:xfrm>
              <a:off x="1423" y="2032"/>
              <a:ext cx="934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Times New Roman" charset="0"/>
                </a:rPr>
                <a:t>Testing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Times New Roman" charset="0"/>
                </a:rPr>
                <a:t>Data</a:t>
              </a:r>
            </a:p>
          </p:txBody>
        </p:sp>
      </p:grpSp>
      <p:graphicFrame>
        <p:nvGraphicFramePr>
          <p:cNvPr id="28677" name="Object 2"/>
          <p:cNvGraphicFramePr>
            <a:graphicFrameLocks/>
          </p:cNvGraphicFramePr>
          <p:nvPr/>
        </p:nvGraphicFramePr>
        <p:xfrm>
          <a:off x="457200" y="4800600"/>
          <a:ext cx="5438775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Worksheet" r:id="rId5" imgW="5438775" imgH="1765300" progId="Excel.Sheet.8">
                  <p:embed/>
                </p:oleObj>
              </mc:Choice>
              <mc:Fallback>
                <p:oleObj name="Worksheet" r:id="rId5" imgW="5438775" imgH="1765300" progId="Excel.Sheet.8">
                  <p:embed/>
                  <p:pic>
                    <p:nvPicPr>
                      <p:cNvPr id="28677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800600"/>
                        <a:ext cx="5438775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Line 10"/>
          <p:cNvSpPr>
            <a:spLocks noChangeShapeType="1"/>
          </p:cNvSpPr>
          <p:nvPr/>
        </p:nvSpPr>
        <p:spPr bwMode="auto">
          <a:xfrm flipH="1">
            <a:off x="427038" y="4071938"/>
            <a:ext cx="1644650" cy="7000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11"/>
          <p:cNvSpPr>
            <a:spLocks noChangeShapeType="1"/>
          </p:cNvSpPr>
          <p:nvPr/>
        </p:nvSpPr>
        <p:spPr bwMode="auto">
          <a:xfrm>
            <a:off x="3857625" y="4071938"/>
            <a:ext cx="2025650" cy="7000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AutoShape 12"/>
          <p:cNvSpPr>
            <a:spLocks noChangeArrowheads="1"/>
          </p:cNvSpPr>
          <p:nvPr/>
        </p:nvSpPr>
        <p:spPr bwMode="auto">
          <a:xfrm>
            <a:off x="7793038" y="5000625"/>
            <a:ext cx="546100" cy="592138"/>
          </a:xfrm>
          <a:prstGeom prst="downArrow">
            <a:avLst>
              <a:gd name="adj1" fmla="val 50000"/>
              <a:gd name="adj2" fmla="val 27118"/>
            </a:avLst>
          </a:prstGeom>
          <a:solidFill>
            <a:srgbClr val="2597B8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8681" name="Freeform 13"/>
          <p:cNvSpPr>
            <a:spLocks/>
          </p:cNvSpPr>
          <p:nvPr/>
        </p:nvSpPr>
        <p:spPr bwMode="auto">
          <a:xfrm>
            <a:off x="6523038" y="2173288"/>
            <a:ext cx="941387" cy="766762"/>
          </a:xfrm>
          <a:custGeom>
            <a:avLst/>
            <a:gdLst>
              <a:gd name="T0" fmla="*/ 0 w 593"/>
              <a:gd name="T1" fmla="*/ 2147483647 h 483"/>
              <a:gd name="T2" fmla="*/ 2147483647 w 593"/>
              <a:gd name="T3" fmla="*/ 0 h 483"/>
              <a:gd name="T4" fmla="*/ 2147483647 w 593"/>
              <a:gd name="T5" fmla="*/ 2147483647 h 483"/>
              <a:gd name="T6" fmla="*/ 2147483647 w 593"/>
              <a:gd name="T7" fmla="*/ 2147483647 h 483"/>
              <a:gd name="T8" fmla="*/ 2147483647 w 593"/>
              <a:gd name="T9" fmla="*/ 2147483647 h 483"/>
              <a:gd name="T10" fmla="*/ 2147483647 w 593"/>
              <a:gd name="T11" fmla="*/ 2147483647 h 483"/>
              <a:gd name="T12" fmla="*/ 2147483647 w 593"/>
              <a:gd name="T13" fmla="*/ 2147483647 h 483"/>
              <a:gd name="T14" fmla="*/ 2147483647 w 593"/>
              <a:gd name="T15" fmla="*/ 2147483647 h 483"/>
              <a:gd name="T16" fmla="*/ 2147483647 w 593"/>
              <a:gd name="T17" fmla="*/ 2147483647 h 483"/>
              <a:gd name="T18" fmla="*/ 2147483647 w 593"/>
              <a:gd name="T19" fmla="*/ 2147483647 h 483"/>
              <a:gd name="T20" fmla="*/ 0 w 593"/>
              <a:gd name="T21" fmla="*/ 2147483647 h 48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93"/>
              <a:gd name="T34" fmla="*/ 0 h 483"/>
              <a:gd name="T35" fmla="*/ 593 w 593"/>
              <a:gd name="T36" fmla="*/ 483 h 48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93" h="483">
                <a:moveTo>
                  <a:pt x="0" y="34"/>
                </a:moveTo>
                <a:lnTo>
                  <a:pt x="200" y="0"/>
                </a:lnTo>
                <a:lnTo>
                  <a:pt x="159" y="58"/>
                </a:lnTo>
                <a:lnTo>
                  <a:pt x="515" y="306"/>
                </a:lnTo>
                <a:lnTo>
                  <a:pt x="555" y="248"/>
                </a:lnTo>
                <a:lnTo>
                  <a:pt x="592" y="448"/>
                </a:lnTo>
                <a:lnTo>
                  <a:pt x="392" y="482"/>
                </a:lnTo>
                <a:lnTo>
                  <a:pt x="433" y="424"/>
                </a:lnTo>
                <a:lnTo>
                  <a:pt x="77" y="176"/>
                </a:lnTo>
                <a:lnTo>
                  <a:pt x="37" y="234"/>
                </a:lnTo>
                <a:lnTo>
                  <a:pt x="0" y="34"/>
                </a:lnTo>
              </a:path>
            </a:pathLst>
          </a:custGeom>
          <a:solidFill>
            <a:srgbClr val="2597B8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682" name="Group 14"/>
          <p:cNvGrpSpPr>
            <a:grpSpLocks/>
          </p:cNvGrpSpPr>
          <p:nvPr/>
        </p:nvGrpSpPr>
        <p:grpSpPr bwMode="auto">
          <a:xfrm>
            <a:off x="6646863" y="3187700"/>
            <a:ext cx="1781175" cy="815975"/>
            <a:chOff x="4187" y="2008"/>
            <a:chExt cx="1122" cy="514"/>
          </a:xfrm>
        </p:grpSpPr>
        <p:pic>
          <p:nvPicPr>
            <p:cNvPr id="28691" name="Picture 15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" y="2008"/>
              <a:ext cx="1122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2" name="Rectangle 16"/>
            <p:cNvSpPr>
              <a:spLocks noChangeArrowheads="1"/>
            </p:cNvSpPr>
            <p:nvPr/>
          </p:nvSpPr>
          <p:spPr bwMode="auto">
            <a:xfrm>
              <a:off x="4251" y="2180"/>
              <a:ext cx="98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Times New Roman" charset="0"/>
                </a:rPr>
                <a:t>Unseen Data</a:t>
              </a:r>
            </a:p>
          </p:txBody>
        </p:sp>
      </p:grpSp>
      <p:sp>
        <p:nvSpPr>
          <p:cNvPr id="28683" name="Rectangle 17"/>
          <p:cNvSpPr>
            <a:spLocks noChangeArrowheads="1"/>
          </p:cNvSpPr>
          <p:nvPr/>
        </p:nvSpPr>
        <p:spPr bwMode="auto">
          <a:xfrm>
            <a:off x="6305550" y="4262438"/>
            <a:ext cx="2454275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charset="0"/>
              </a:rPr>
              <a:t>(Jeff, Professor, 4)</a:t>
            </a:r>
          </a:p>
        </p:txBody>
      </p:sp>
      <p:sp>
        <p:nvSpPr>
          <p:cNvPr id="28684" name="Line 18"/>
          <p:cNvSpPr>
            <a:spLocks noChangeShapeType="1"/>
          </p:cNvSpPr>
          <p:nvPr/>
        </p:nvSpPr>
        <p:spPr bwMode="auto">
          <a:xfrm flipH="1">
            <a:off x="6167438" y="3903663"/>
            <a:ext cx="471487" cy="393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19"/>
          <p:cNvSpPr>
            <a:spLocks noChangeShapeType="1"/>
          </p:cNvSpPr>
          <p:nvPr/>
        </p:nvSpPr>
        <p:spPr bwMode="auto">
          <a:xfrm>
            <a:off x="8448675" y="3903663"/>
            <a:ext cx="363538" cy="349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Freeform 20"/>
          <p:cNvSpPr>
            <a:spLocks/>
          </p:cNvSpPr>
          <p:nvPr/>
        </p:nvSpPr>
        <p:spPr bwMode="auto">
          <a:xfrm>
            <a:off x="3360738" y="2032000"/>
            <a:ext cx="901700" cy="593725"/>
          </a:xfrm>
          <a:custGeom>
            <a:avLst/>
            <a:gdLst>
              <a:gd name="T0" fmla="*/ 2147483647 w 568"/>
              <a:gd name="T1" fmla="*/ 2147483647 h 374"/>
              <a:gd name="T2" fmla="*/ 2147483647 w 568"/>
              <a:gd name="T3" fmla="*/ 2147483647 h 374"/>
              <a:gd name="T4" fmla="*/ 2147483647 w 568"/>
              <a:gd name="T5" fmla="*/ 2147483647 h 374"/>
              <a:gd name="T6" fmla="*/ 2147483647 w 568"/>
              <a:gd name="T7" fmla="*/ 2147483647 h 374"/>
              <a:gd name="T8" fmla="*/ 2147483647 w 568"/>
              <a:gd name="T9" fmla="*/ 2147483647 h 374"/>
              <a:gd name="T10" fmla="*/ 0 w 568"/>
              <a:gd name="T11" fmla="*/ 2147483647 h 374"/>
              <a:gd name="T12" fmla="*/ 2147483647 w 568"/>
              <a:gd name="T13" fmla="*/ 2147483647 h 374"/>
              <a:gd name="T14" fmla="*/ 2147483647 w 568"/>
              <a:gd name="T15" fmla="*/ 2147483647 h 374"/>
              <a:gd name="T16" fmla="*/ 2147483647 w 568"/>
              <a:gd name="T17" fmla="*/ 2147483647 h 374"/>
              <a:gd name="T18" fmla="*/ 2147483647 w 568"/>
              <a:gd name="T19" fmla="*/ 0 h 374"/>
              <a:gd name="T20" fmla="*/ 2147483647 w 568"/>
              <a:gd name="T21" fmla="*/ 2147483647 h 3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8"/>
              <a:gd name="T34" fmla="*/ 0 h 374"/>
              <a:gd name="T35" fmla="*/ 568 w 568"/>
              <a:gd name="T36" fmla="*/ 374 h 37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8" h="374">
                <a:moveTo>
                  <a:pt x="567" y="59"/>
                </a:moveTo>
                <a:lnTo>
                  <a:pt x="503" y="220"/>
                </a:lnTo>
                <a:lnTo>
                  <a:pt x="478" y="165"/>
                </a:lnTo>
                <a:lnTo>
                  <a:pt x="138" y="318"/>
                </a:lnTo>
                <a:lnTo>
                  <a:pt x="163" y="373"/>
                </a:lnTo>
                <a:lnTo>
                  <a:pt x="0" y="314"/>
                </a:lnTo>
                <a:lnTo>
                  <a:pt x="64" y="153"/>
                </a:lnTo>
                <a:lnTo>
                  <a:pt x="89" y="208"/>
                </a:lnTo>
                <a:lnTo>
                  <a:pt x="429" y="55"/>
                </a:lnTo>
                <a:lnTo>
                  <a:pt x="404" y="0"/>
                </a:lnTo>
                <a:lnTo>
                  <a:pt x="567" y="59"/>
                </a:lnTo>
              </a:path>
            </a:pathLst>
          </a:custGeom>
          <a:solidFill>
            <a:srgbClr val="2597B8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687" name="Picture 2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5738813"/>
            <a:ext cx="720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8" name="Rectangle 22"/>
          <p:cNvSpPr>
            <a:spLocks noChangeArrowheads="1"/>
          </p:cNvSpPr>
          <p:nvPr/>
        </p:nvSpPr>
        <p:spPr bwMode="auto">
          <a:xfrm>
            <a:off x="6221413" y="4959350"/>
            <a:ext cx="1525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800">
                <a:latin typeface="Times New Roman" charset="0"/>
              </a:rPr>
              <a:t>Tenured?</a:t>
            </a:r>
          </a:p>
        </p:txBody>
      </p:sp>
      <p:sp>
        <p:nvSpPr>
          <p:cNvPr id="2868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B5C826-5253-4C41-A9BF-C73E875048C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28690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1256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r>
              <a:rPr lang="en-US" altLang="zh-TW" sz="9600">
                <a:solidFill>
                  <a:srgbClr val="FF0000"/>
                </a:solidFill>
                <a:latin typeface="Calibri" charset="0"/>
                <a:ea typeface="標楷體" charset="-120"/>
              </a:rPr>
              <a:t>Decision Trees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6F8F7FE-261B-E34F-9476-36B9582062E2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863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Decision Trees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95288" y="1628775"/>
            <a:ext cx="8280400" cy="4752975"/>
          </a:xfrm>
        </p:spPr>
        <p:txBody>
          <a:bodyPr/>
          <a:lstStyle/>
          <a:p>
            <a:pPr eaLnBrk="1" hangingPunct="1"/>
            <a:r>
              <a:rPr lang="en-US" altLang="zh-TW" sz="2800">
                <a:latin typeface="Calibri" charset="0"/>
                <a:ea typeface="新細明體" charset="-120"/>
              </a:rPr>
              <a:t>Employs the divide and conquer method</a:t>
            </a:r>
          </a:p>
          <a:p>
            <a:pPr eaLnBrk="1" hangingPunct="1"/>
            <a:r>
              <a:rPr lang="en-US" altLang="zh-TW" sz="2800">
                <a:latin typeface="Calibri" charset="0"/>
                <a:ea typeface="新細明體" charset="-120"/>
              </a:rPr>
              <a:t>Recursively divides a training set until each division consists of examples from one class</a:t>
            </a:r>
          </a:p>
          <a:p>
            <a:pPr marL="914400" lvl="1" indent="-457200" eaLnBrk="1" hangingPunct="1">
              <a:buSzPct val="75000"/>
              <a:buFont typeface="Tahoma" charset="0"/>
              <a:buAutoNum type="arabicPeriod"/>
            </a:pPr>
            <a:r>
              <a:rPr lang="en-US" altLang="zh-TW" sz="2400">
                <a:latin typeface="Calibri" charset="0"/>
                <a:ea typeface="新細明體" charset="-120"/>
              </a:rPr>
              <a:t>Create a root node and assign all of the training data to it</a:t>
            </a:r>
          </a:p>
          <a:p>
            <a:pPr marL="914400" lvl="1" indent="-457200" eaLnBrk="1" hangingPunct="1">
              <a:buSzPct val="75000"/>
              <a:buFont typeface="Tahoma" charset="0"/>
              <a:buAutoNum type="arabicPeriod"/>
            </a:pPr>
            <a:r>
              <a:rPr lang="en-US" altLang="zh-TW" sz="2400">
                <a:latin typeface="Calibri" charset="0"/>
                <a:ea typeface="新細明體" charset="-120"/>
              </a:rPr>
              <a:t>Select the best splitting attribute</a:t>
            </a:r>
          </a:p>
          <a:p>
            <a:pPr marL="914400" lvl="1" indent="-457200" eaLnBrk="1" hangingPunct="1">
              <a:buSzPct val="75000"/>
              <a:buFont typeface="Tahoma" charset="0"/>
              <a:buAutoNum type="arabicPeriod"/>
            </a:pPr>
            <a:r>
              <a:rPr lang="en-US" altLang="zh-TW" sz="2400">
                <a:latin typeface="Calibri" charset="0"/>
                <a:ea typeface="新細明體" charset="-120"/>
              </a:rPr>
              <a:t>Add a branch to the root node for each value of the split. Split the data into mutually exclusive subsets along the lines of the specific split</a:t>
            </a:r>
          </a:p>
          <a:p>
            <a:pPr marL="914400" lvl="1" indent="-457200" eaLnBrk="1" hangingPunct="1">
              <a:buSzPct val="75000"/>
              <a:buFont typeface="Tahoma" charset="0"/>
              <a:buAutoNum type="arabicPeriod"/>
            </a:pPr>
            <a:r>
              <a:rPr lang="en-US" altLang="zh-TW" sz="2400">
                <a:latin typeface="Calibri" charset="0"/>
                <a:ea typeface="新細明體" charset="-120"/>
              </a:rPr>
              <a:t>Repeat the steps 2 and 3 for each and every leaf node until the stopping criteria is reached</a:t>
            </a:r>
            <a:endParaRPr lang="en-US" altLang="zh-TW">
              <a:latin typeface="Calibri" charset="0"/>
              <a:ea typeface="新細明體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813" y="1052513"/>
            <a:ext cx="6337300" cy="4619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srgbClr val="C00000"/>
                </a:solidFill>
              </a:rPr>
              <a:t>A general algorithm for decision tree building</a:t>
            </a:r>
          </a:p>
        </p:txBody>
      </p:sp>
      <p:sp>
        <p:nvSpPr>
          <p:cNvPr id="30725" name="文字方塊 32"/>
          <p:cNvSpPr txBox="1">
            <a:spLocks noChangeArrowheads="1"/>
          </p:cNvSpPr>
          <p:nvPr/>
        </p:nvSpPr>
        <p:spPr bwMode="auto">
          <a:xfrm>
            <a:off x="1835150" y="65976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 Turban et al. (2011), Decision Support and Business Intelligence Systems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3072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C138092-92B7-4045-B97B-B7B7FF2B5A0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633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Decision Trees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23850" y="1196975"/>
            <a:ext cx="8569325" cy="4929188"/>
          </a:xfrm>
        </p:spPr>
        <p:txBody>
          <a:bodyPr/>
          <a:lstStyle/>
          <a:p>
            <a:pPr eaLnBrk="1" hangingPunct="1"/>
            <a:r>
              <a:rPr lang="en-US" altLang="zh-TW" sz="2800">
                <a:latin typeface="Calibri" charset="0"/>
                <a:ea typeface="新細明體" charset="-120"/>
              </a:rPr>
              <a:t>DT algorithms mainly differ on</a:t>
            </a:r>
          </a:p>
          <a:p>
            <a:pPr lvl="1" eaLnBrk="1" hangingPunct="1"/>
            <a:r>
              <a:rPr lang="en-US" altLang="zh-TW" sz="2400">
                <a:latin typeface="Calibri" charset="0"/>
                <a:ea typeface="新細明體" charset="-120"/>
              </a:rPr>
              <a:t>Splitting criteria</a:t>
            </a:r>
          </a:p>
          <a:p>
            <a:pPr lvl="2" eaLnBrk="1" hangingPunct="1"/>
            <a:r>
              <a:rPr lang="en-US" altLang="zh-TW" sz="2000">
                <a:latin typeface="Calibri" charset="0"/>
                <a:ea typeface="新細明體" charset="-120"/>
              </a:rPr>
              <a:t>Which variable to split first?</a:t>
            </a:r>
          </a:p>
          <a:p>
            <a:pPr lvl="2" eaLnBrk="1" hangingPunct="1"/>
            <a:r>
              <a:rPr lang="en-US" altLang="zh-TW" sz="2000">
                <a:latin typeface="Calibri" charset="0"/>
                <a:ea typeface="新細明體" charset="-120"/>
              </a:rPr>
              <a:t>What values to use to split?</a:t>
            </a:r>
          </a:p>
          <a:p>
            <a:pPr lvl="2" eaLnBrk="1" hangingPunct="1"/>
            <a:r>
              <a:rPr lang="en-US" altLang="zh-TW" sz="2000">
                <a:latin typeface="Calibri" charset="0"/>
                <a:ea typeface="新細明體" charset="-120"/>
              </a:rPr>
              <a:t>How many splits to form for each node?</a:t>
            </a:r>
          </a:p>
          <a:p>
            <a:pPr lvl="1" eaLnBrk="1" hangingPunct="1"/>
            <a:r>
              <a:rPr lang="en-US" altLang="zh-TW" sz="2400">
                <a:latin typeface="Calibri" charset="0"/>
                <a:ea typeface="新細明體" charset="-120"/>
              </a:rPr>
              <a:t>Stopping criteria</a:t>
            </a:r>
          </a:p>
          <a:p>
            <a:pPr lvl="2" eaLnBrk="1" hangingPunct="1"/>
            <a:r>
              <a:rPr lang="en-US" altLang="zh-TW" sz="2000">
                <a:latin typeface="Calibri" charset="0"/>
                <a:ea typeface="新細明體" charset="-120"/>
              </a:rPr>
              <a:t>When to stop building the tree</a:t>
            </a:r>
          </a:p>
          <a:p>
            <a:pPr lvl="1" eaLnBrk="1" hangingPunct="1"/>
            <a:r>
              <a:rPr lang="en-US" altLang="zh-TW" sz="2400">
                <a:latin typeface="Calibri" charset="0"/>
                <a:ea typeface="新細明體" charset="-120"/>
              </a:rPr>
              <a:t>Pruning (generalization method)</a:t>
            </a:r>
          </a:p>
          <a:p>
            <a:pPr lvl="2" eaLnBrk="1" hangingPunct="1"/>
            <a:r>
              <a:rPr lang="en-US" altLang="zh-TW" sz="2000">
                <a:latin typeface="Calibri" charset="0"/>
                <a:ea typeface="新細明體" charset="-120"/>
              </a:rPr>
              <a:t>Pre-pruning versus post-pruning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-120"/>
              </a:rPr>
              <a:t>Most popular DT algorithms include</a:t>
            </a:r>
          </a:p>
          <a:p>
            <a:pPr lvl="1" eaLnBrk="1" hangingPunct="1"/>
            <a:r>
              <a:rPr lang="en-US" altLang="zh-TW">
                <a:latin typeface="Calibri" charset="0"/>
                <a:ea typeface="新細明體" charset="-120"/>
              </a:rPr>
              <a:t>ID3, C4.5, C5; CART; CHAID; M5</a:t>
            </a:r>
          </a:p>
        </p:txBody>
      </p:sp>
      <p:sp>
        <p:nvSpPr>
          <p:cNvPr id="31748" name="文字方塊 32"/>
          <p:cNvSpPr txBox="1">
            <a:spLocks noChangeArrowheads="1"/>
          </p:cNvSpPr>
          <p:nvPr/>
        </p:nvSpPr>
        <p:spPr bwMode="auto">
          <a:xfrm>
            <a:off x="1835150" y="65976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 Turban et al. (2011), Decision Support and Business Intelligence Systems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3174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0DE6CAA-EA7B-694F-BCF3-D79858BF971D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303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Decision Trees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/>
            <a:r>
              <a:rPr lang="en-US" altLang="zh-TW">
                <a:latin typeface="Calibri" charset="0"/>
                <a:ea typeface="新細明體" charset="-120"/>
              </a:rPr>
              <a:t>Alternative splitting criteria</a:t>
            </a:r>
          </a:p>
          <a:p>
            <a:pPr lvl="1" eaLnBrk="1" hangingPunct="1"/>
            <a:r>
              <a:rPr lang="en-US" altLang="zh-TW">
                <a:solidFill>
                  <a:srgbClr val="FF3300"/>
                </a:solidFill>
                <a:latin typeface="Calibri" charset="0"/>
                <a:ea typeface="新細明體" charset="-120"/>
              </a:rPr>
              <a:t>Gini index </a:t>
            </a:r>
            <a:r>
              <a:rPr lang="en-US" altLang="zh-TW">
                <a:latin typeface="Calibri" charset="0"/>
                <a:ea typeface="新細明體" charset="-120"/>
              </a:rPr>
              <a:t>determines the purity of a specific class as a result of a decision to branch along a particular attribute/value</a:t>
            </a:r>
          </a:p>
          <a:p>
            <a:pPr lvl="2" eaLnBrk="1" hangingPunct="1"/>
            <a:r>
              <a:rPr lang="en-US" altLang="zh-TW">
                <a:latin typeface="Calibri" charset="0"/>
                <a:ea typeface="新細明體" charset="-120"/>
              </a:rPr>
              <a:t>Used in CART</a:t>
            </a:r>
          </a:p>
          <a:p>
            <a:pPr lvl="1" eaLnBrk="1" hangingPunct="1"/>
            <a:r>
              <a:rPr lang="en-US" altLang="zh-TW">
                <a:solidFill>
                  <a:srgbClr val="FF3300"/>
                </a:solidFill>
                <a:latin typeface="Calibri" charset="0"/>
                <a:ea typeface="新細明體" charset="-120"/>
              </a:rPr>
              <a:t>Information gain </a:t>
            </a:r>
            <a:r>
              <a:rPr lang="en-US" altLang="zh-TW">
                <a:latin typeface="Calibri" charset="0"/>
                <a:ea typeface="新細明體" charset="-120"/>
              </a:rPr>
              <a:t>uses entropy to measure the extent of uncertainty or randomness of a particular attribute/value split</a:t>
            </a:r>
          </a:p>
          <a:p>
            <a:pPr lvl="2" eaLnBrk="1" hangingPunct="1"/>
            <a:r>
              <a:rPr lang="en-US" altLang="zh-TW">
                <a:latin typeface="Calibri" charset="0"/>
                <a:ea typeface="新細明體" charset="-120"/>
              </a:rPr>
              <a:t>Used in ID3, C4.5, C5</a:t>
            </a:r>
          </a:p>
          <a:p>
            <a:pPr lvl="1" eaLnBrk="1" hangingPunct="1"/>
            <a:r>
              <a:rPr lang="en-US" altLang="zh-TW">
                <a:solidFill>
                  <a:srgbClr val="FF3300"/>
                </a:solidFill>
                <a:latin typeface="Calibri" charset="0"/>
                <a:ea typeface="新細明體" charset="-120"/>
              </a:rPr>
              <a:t>Chi-square statistics </a:t>
            </a:r>
            <a:r>
              <a:rPr lang="en-US" altLang="zh-TW">
                <a:latin typeface="Calibri" charset="0"/>
                <a:ea typeface="新細明體" charset="-120"/>
              </a:rPr>
              <a:t>(used in CHAID)</a:t>
            </a:r>
          </a:p>
        </p:txBody>
      </p:sp>
      <p:sp>
        <p:nvSpPr>
          <p:cNvPr id="32772" name="文字方塊 32"/>
          <p:cNvSpPr txBox="1">
            <a:spLocks noChangeArrowheads="1"/>
          </p:cNvSpPr>
          <p:nvPr/>
        </p:nvSpPr>
        <p:spPr bwMode="auto">
          <a:xfrm>
            <a:off x="1835150" y="65976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 Turban et al. (2011), Decision Support and Business Intelligence Systems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3277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27CE30-E8C9-C949-B408-38A8B7172EFB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71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21E3B-1EE8-E744-9F39-84367D990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237F-23CD-E54D-BDBA-FE95A073E4E0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789F43-154A-8746-9ED5-EC02D9F9D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86409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Data Mining Tasks &amp; Methods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4163D7AB-7BD2-BF44-A175-DB6316770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48" y="6669940"/>
            <a:ext cx="83481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800" dirty="0">
                <a:solidFill>
                  <a:srgbClr val="A6A6A6"/>
                </a:solidFill>
              </a:rPr>
              <a:t>Source: Ramesh Sharda, </a:t>
            </a:r>
            <a:r>
              <a:rPr lang="en-US" altLang="zh-TW" sz="800" dirty="0" err="1">
                <a:solidFill>
                  <a:srgbClr val="A6A6A6"/>
                </a:solidFill>
              </a:rPr>
              <a:t>Dursun</a:t>
            </a:r>
            <a:r>
              <a:rPr lang="en-US" altLang="zh-TW" sz="800" dirty="0">
                <a:solidFill>
                  <a:srgbClr val="A6A6A6"/>
                </a:solidFill>
              </a:rPr>
              <a:t> </a:t>
            </a:r>
            <a:r>
              <a:rPr lang="en-US" altLang="zh-TW" sz="800" dirty="0" err="1">
                <a:solidFill>
                  <a:srgbClr val="A6A6A6"/>
                </a:solidFill>
              </a:rPr>
              <a:t>Delen</a:t>
            </a:r>
            <a:r>
              <a:rPr lang="en-US" altLang="zh-TW" sz="800" dirty="0">
                <a:solidFill>
                  <a:srgbClr val="A6A6A6"/>
                </a:solidFill>
              </a:rPr>
              <a:t>, and Efraim Turban (2017),  Business Intelligence, Analytics, and Data Science: A Managerial Perspective, 4th Edition, Pearson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918C6A-2211-8347-BA3F-3E58E53EF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49" y="789717"/>
            <a:ext cx="5475310" cy="5865670"/>
          </a:xfrm>
          <a:prstGeom prst="rect">
            <a:avLst/>
          </a:prstGeom>
        </p:spPr>
      </p:pic>
      <p:sp>
        <p:nvSpPr>
          <p:cNvPr id="8" name="圓角矩形 5">
            <a:extLst>
              <a:ext uri="{FF2B5EF4-FFF2-40B4-BE49-F238E27FC236}">
                <a16:creationId xmlns:a16="http://schemas.microsoft.com/office/drawing/2014/main" id="{D0A39E9A-B834-CC46-B43F-45353F3505B3}"/>
              </a:ext>
            </a:extLst>
          </p:cNvPr>
          <p:cNvSpPr/>
          <p:nvPr/>
        </p:nvSpPr>
        <p:spPr>
          <a:xfrm>
            <a:off x="1691680" y="1124744"/>
            <a:ext cx="5832648" cy="2016224"/>
          </a:xfrm>
          <a:prstGeom prst="roundRect">
            <a:avLst>
              <a:gd name="adj" fmla="val 9088"/>
            </a:avLst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0459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990600"/>
          </a:xfrm>
        </p:spPr>
        <p:txBody>
          <a:bodyPr/>
          <a:lstStyle/>
          <a:p>
            <a:r>
              <a:rPr lang="en-US" altLang="zh-TW" sz="4000">
                <a:solidFill>
                  <a:schemeClr val="accent1"/>
                </a:solidFill>
                <a:latin typeface="Calibri" charset="0"/>
                <a:ea typeface="新細明體" charset="-120"/>
              </a:rPr>
              <a:t>Classification by Decision Tree Induction</a:t>
            </a:r>
            <a:br>
              <a:rPr lang="en-US" altLang="zh-TW" sz="4000">
                <a:solidFill>
                  <a:schemeClr val="accent1"/>
                </a:solidFill>
                <a:latin typeface="Calibri" charset="0"/>
                <a:ea typeface="新細明體" charset="-120"/>
              </a:rPr>
            </a:br>
            <a:r>
              <a:rPr lang="en-US" altLang="zh-TW" sz="4000">
                <a:solidFill>
                  <a:schemeClr val="accent1"/>
                </a:solidFill>
                <a:latin typeface="Calibri" charset="0"/>
                <a:ea typeface="新細明體" charset="-120"/>
              </a:rPr>
              <a:t>Training Dataset</a:t>
            </a:r>
          </a:p>
        </p:txBody>
      </p:sp>
      <p:graphicFrame>
        <p:nvGraphicFramePr>
          <p:cNvPr id="33795" name="Object 2"/>
          <p:cNvGraphicFramePr>
            <a:graphicFrameLocks noGrp="1"/>
          </p:cNvGraphicFramePr>
          <p:nvPr>
            <p:ph type="body" idx="1"/>
          </p:nvPr>
        </p:nvGraphicFramePr>
        <p:xfrm>
          <a:off x="1476375" y="1268413"/>
          <a:ext cx="66294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Worksheet" r:id="rId3" imgW="5778000" imgH="3948840" progId="Excel.Sheet.8">
                  <p:embed/>
                </p:oleObj>
              </mc:Choice>
              <mc:Fallback>
                <p:oleObj name="Worksheet" r:id="rId3" imgW="5778000" imgH="3948840" progId="Excel.Sheet.8">
                  <p:embed/>
                  <p:pic>
                    <p:nvPicPr>
                      <p:cNvPr id="33795" name="Object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268413"/>
                        <a:ext cx="66294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258888" y="6092825"/>
            <a:ext cx="7129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Clr>
                <a:srgbClr val="170981"/>
              </a:buClr>
              <a:buSzPct val="75000"/>
              <a:buFont typeface="Wingdings" charset="2"/>
              <a:buNone/>
            </a:pPr>
            <a:r>
              <a:rPr lang="en-US" altLang="zh-TW" sz="2000">
                <a:latin typeface="Arial" charset="0"/>
              </a:rPr>
              <a:t>This follows an example of Quinlan’s ID3 (Playing Tennis)</a:t>
            </a:r>
          </a:p>
        </p:txBody>
      </p:sp>
      <p:sp>
        <p:nvSpPr>
          <p:cNvPr id="3379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0C625C9-D84B-FC4D-B7EF-832664B7FD99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33798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92623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9144000" cy="576262"/>
          </a:xfrm>
        </p:spPr>
        <p:txBody>
          <a:bodyPr lIns="92075" tIns="46038" rIns="92075" bIns="46038"/>
          <a:lstStyle/>
          <a:p>
            <a:r>
              <a:rPr lang="en-US" altLang="zh-TW" sz="2800">
                <a:solidFill>
                  <a:srgbClr val="170981"/>
                </a:solidFill>
              </a:rPr>
              <a:t>Output: A Decision Tree for “</a:t>
            </a:r>
            <a:r>
              <a:rPr lang="en-US" altLang="zh-TW" sz="2800" i="1">
                <a:solidFill>
                  <a:srgbClr val="170981"/>
                </a:solidFill>
              </a:rPr>
              <a:t>buys_computer”</a:t>
            </a:r>
          </a:p>
        </p:txBody>
      </p:sp>
      <p:grpSp>
        <p:nvGrpSpPr>
          <p:cNvPr id="34819" name="Group 63"/>
          <p:cNvGrpSpPr>
            <a:grpSpLocks/>
          </p:cNvGrpSpPr>
          <p:nvPr/>
        </p:nvGrpSpPr>
        <p:grpSpPr bwMode="auto">
          <a:xfrm>
            <a:off x="1477963" y="1341438"/>
            <a:ext cx="6838950" cy="3941762"/>
            <a:chOff x="960" y="1152"/>
            <a:chExt cx="3906" cy="2112"/>
          </a:xfrm>
        </p:grpSpPr>
        <p:sp>
          <p:nvSpPr>
            <p:cNvPr id="34829" name="Rectangle 3"/>
            <p:cNvSpPr>
              <a:spLocks noChangeArrowheads="1"/>
            </p:cNvSpPr>
            <p:nvPr/>
          </p:nvSpPr>
          <p:spPr bwMode="auto">
            <a:xfrm>
              <a:off x="2387" y="1152"/>
              <a:ext cx="475" cy="296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Times New Roman" charset="0"/>
                </a:rPr>
                <a:t>age?</a:t>
              </a:r>
            </a:p>
          </p:txBody>
        </p:sp>
        <p:sp>
          <p:nvSpPr>
            <p:cNvPr id="34830" name="Rectangle 5"/>
            <p:cNvSpPr>
              <a:spLocks noChangeArrowheads="1"/>
            </p:cNvSpPr>
            <p:nvPr/>
          </p:nvSpPr>
          <p:spPr bwMode="auto">
            <a:xfrm>
              <a:off x="1229" y="2342"/>
              <a:ext cx="763" cy="296"/>
            </a:xfrm>
            <a:prstGeom prst="rect">
              <a:avLst/>
            </a:prstGeom>
            <a:solidFill>
              <a:srgbClr val="00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Times New Roman" charset="0"/>
                </a:rPr>
                <a:t>student?</a:t>
              </a:r>
            </a:p>
          </p:txBody>
        </p:sp>
        <p:sp>
          <p:nvSpPr>
            <p:cNvPr id="34831" name="Rectangle 6"/>
            <p:cNvSpPr>
              <a:spLocks noChangeArrowheads="1"/>
            </p:cNvSpPr>
            <p:nvPr/>
          </p:nvSpPr>
          <p:spPr bwMode="auto">
            <a:xfrm>
              <a:off x="3432" y="2342"/>
              <a:ext cx="1140" cy="296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Times New Roman" charset="0"/>
                </a:rPr>
                <a:t>credit rating?</a:t>
              </a:r>
            </a:p>
          </p:txBody>
        </p:sp>
        <p:sp>
          <p:nvSpPr>
            <p:cNvPr id="34832" name="Line 11"/>
            <p:cNvSpPr>
              <a:spLocks noChangeShapeType="1"/>
            </p:cNvSpPr>
            <p:nvPr/>
          </p:nvSpPr>
          <p:spPr bwMode="auto">
            <a:xfrm flipH="1">
              <a:off x="1658" y="1461"/>
              <a:ext cx="782" cy="8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3" name="Line 12"/>
            <p:cNvSpPr>
              <a:spLocks noChangeShapeType="1"/>
            </p:cNvSpPr>
            <p:nvPr/>
          </p:nvSpPr>
          <p:spPr bwMode="auto">
            <a:xfrm>
              <a:off x="2604" y="1461"/>
              <a:ext cx="41" cy="8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4" name="Line 13"/>
            <p:cNvSpPr>
              <a:spLocks noChangeShapeType="1"/>
            </p:cNvSpPr>
            <p:nvPr/>
          </p:nvSpPr>
          <p:spPr bwMode="auto">
            <a:xfrm>
              <a:off x="2809" y="1461"/>
              <a:ext cx="1028" cy="8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5" name="Rectangle 14"/>
            <p:cNvSpPr>
              <a:spLocks noChangeArrowheads="1"/>
            </p:cNvSpPr>
            <p:nvPr/>
          </p:nvSpPr>
          <p:spPr bwMode="auto">
            <a:xfrm>
              <a:off x="1616" y="1775"/>
              <a:ext cx="552" cy="38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000" b="1">
                  <a:latin typeface="Times New Roman" charset="0"/>
                </a:rPr>
                <a:t>youth</a:t>
              </a:r>
              <a:br>
                <a:rPr lang="en-US" altLang="zh-TW" sz="2000" b="1">
                  <a:latin typeface="Times New Roman" charset="0"/>
                </a:rPr>
              </a:br>
              <a:r>
                <a:rPr lang="en-US" altLang="zh-TW" sz="2000" b="1">
                  <a:latin typeface="Times New Roman" charset="0"/>
                </a:rPr>
                <a:t>&lt;=30</a:t>
              </a:r>
              <a:endParaRPr lang="en-US" altLang="zh-TW" sz="2000">
                <a:latin typeface="Times New Roman" charset="0"/>
              </a:endParaRPr>
            </a:p>
          </p:txBody>
        </p:sp>
        <p:sp>
          <p:nvSpPr>
            <p:cNvPr id="34836" name="Rectangle 15"/>
            <p:cNvSpPr>
              <a:spLocks noChangeArrowheads="1"/>
            </p:cNvSpPr>
            <p:nvPr/>
          </p:nvSpPr>
          <p:spPr bwMode="auto">
            <a:xfrm>
              <a:off x="3221" y="1731"/>
              <a:ext cx="699" cy="3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000" b="1">
                  <a:latin typeface="Times New Roman" charset="0"/>
                </a:rPr>
                <a:t>senior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000" b="1">
                  <a:latin typeface="Times New Roman" charset="0"/>
                </a:rPr>
                <a:t>&gt;40</a:t>
              </a:r>
              <a:endParaRPr lang="en-US" altLang="zh-TW" sz="2000">
                <a:latin typeface="Times New Roman" charset="0"/>
              </a:endParaRPr>
            </a:p>
          </p:txBody>
        </p:sp>
        <p:sp>
          <p:nvSpPr>
            <p:cNvPr id="34837" name="Line 16"/>
            <p:cNvSpPr>
              <a:spLocks noChangeShapeType="1"/>
            </p:cNvSpPr>
            <p:nvPr/>
          </p:nvSpPr>
          <p:spPr bwMode="auto">
            <a:xfrm flipH="1">
              <a:off x="960" y="2640"/>
              <a:ext cx="528" cy="6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8" name="Line 17"/>
            <p:cNvSpPr>
              <a:spLocks noChangeShapeType="1"/>
            </p:cNvSpPr>
            <p:nvPr/>
          </p:nvSpPr>
          <p:spPr bwMode="auto">
            <a:xfrm>
              <a:off x="1728" y="2640"/>
              <a:ext cx="480" cy="6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9" name="Line 18"/>
            <p:cNvSpPr>
              <a:spLocks noChangeShapeType="1"/>
            </p:cNvSpPr>
            <p:nvPr/>
          </p:nvSpPr>
          <p:spPr bwMode="auto">
            <a:xfrm flipH="1">
              <a:off x="3426" y="2640"/>
              <a:ext cx="414" cy="5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0" name="Line 19"/>
            <p:cNvSpPr>
              <a:spLocks noChangeShapeType="1"/>
            </p:cNvSpPr>
            <p:nvPr/>
          </p:nvSpPr>
          <p:spPr bwMode="auto">
            <a:xfrm>
              <a:off x="4128" y="2640"/>
              <a:ext cx="432" cy="5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1" name="Rectangle 30"/>
            <p:cNvSpPr>
              <a:spLocks noChangeArrowheads="1"/>
            </p:cNvSpPr>
            <p:nvPr/>
          </p:nvSpPr>
          <p:spPr bwMode="auto">
            <a:xfrm>
              <a:off x="2275" y="1769"/>
              <a:ext cx="766" cy="34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000" b="1">
                  <a:latin typeface="Times New Roman" charset="0"/>
                </a:rPr>
                <a:t>middle_aged</a:t>
              </a:r>
              <a:br>
                <a:rPr lang="en-US" altLang="zh-TW" sz="2000" b="1">
                  <a:latin typeface="Times New Roman" charset="0"/>
                </a:rPr>
              </a:br>
              <a:r>
                <a:rPr lang="en-US" altLang="zh-TW" sz="2000" b="1">
                  <a:latin typeface="Times New Roman" charset="0"/>
                </a:rPr>
                <a:t>31..40</a:t>
              </a:r>
              <a:endParaRPr lang="en-US" altLang="zh-TW" sz="1800">
                <a:latin typeface="Times New Roman" charset="0"/>
              </a:endParaRPr>
            </a:p>
          </p:txBody>
        </p:sp>
        <p:sp>
          <p:nvSpPr>
            <p:cNvPr id="34842" name="Rectangle 9"/>
            <p:cNvSpPr>
              <a:spLocks noChangeArrowheads="1"/>
            </p:cNvSpPr>
            <p:nvPr/>
          </p:nvSpPr>
          <p:spPr bwMode="auto">
            <a:xfrm>
              <a:off x="3348" y="2801"/>
              <a:ext cx="382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Times New Roman" charset="0"/>
                </a:rPr>
                <a:t>fair</a:t>
              </a:r>
            </a:p>
          </p:txBody>
        </p:sp>
        <p:sp>
          <p:nvSpPr>
            <p:cNvPr id="34843" name="Rectangle 10"/>
            <p:cNvSpPr>
              <a:spLocks noChangeArrowheads="1"/>
            </p:cNvSpPr>
            <p:nvPr/>
          </p:nvSpPr>
          <p:spPr bwMode="auto">
            <a:xfrm>
              <a:off x="4059" y="2819"/>
              <a:ext cx="807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Times New Roman" charset="0"/>
                </a:rPr>
                <a:t>excellent</a:t>
              </a:r>
            </a:p>
          </p:txBody>
        </p:sp>
        <p:sp>
          <p:nvSpPr>
            <p:cNvPr id="34844" name="Rectangle 8"/>
            <p:cNvSpPr>
              <a:spLocks noChangeArrowheads="1"/>
            </p:cNvSpPr>
            <p:nvPr/>
          </p:nvSpPr>
          <p:spPr bwMode="auto">
            <a:xfrm>
              <a:off x="1872" y="2832"/>
              <a:ext cx="372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Times New Roman" charset="0"/>
                </a:rPr>
                <a:t>yes</a:t>
              </a:r>
            </a:p>
          </p:txBody>
        </p:sp>
        <p:sp>
          <p:nvSpPr>
            <p:cNvPr id="34845" name="Rectangle 7"/>
            <p:cNvSpPr>
              <a:spLocks noChangeArrowheads="1"/>
            </p:cNvSpPr>
            <p:nvPr/>
          </p:nvSpPr>
          <p:spPr bwMode="auto">
            <a:xfrm>
              <a:off x="960" y="2832"/>
              <a:ext cx="432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Times New Roman" charset="0"/>
                </a:rPr>
                <a:t>no</a:t>
              </a:r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684213" y="0"/>
            <a:ext cx="8064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0" lang="en-US" altLang="zh-TW" sz="3200" b="1" dirty="0">
                <a:solidFill>
                  <a:schemeClr val="accent1"/>
                </a:solidFill>
                <a:latin typeface="+mj-lt"/>
                <a:cs typeface="+mj-cs"/>
              </a:rPr>
              <a:t>Classification by Decision Tree Induction</a:t>
            </a:r>
          </a:p>
        </p:txBody>
      </p:sp>
      <p:sp>
        <p:nvSpPr>
          <p:cNvPr id="34821" name="Rectangle 2"/>
          <p:cNvSpPr txBox="1">
            <a:spLocks noChangeArrowheads="1"/>
          </p:cNvSpPr>
          <p:nvPr/>
        </p:nvSpPr>
        <p:spPr bwMode="auto">
          <a:xfrm>
            <a:off x="0" y="5876925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800" i="1">
                <a:solidFill>
                  <a:srgbClr val="170981"/>
                </a:solidFill>
              </a:rPr>
              <a:t> buys_computer=“yes” or buys_computer=“no”</a:t>
            </a:r>
          </a:p>
        </p:txBody>
      </p:sp>
      <p:sp>
        <p:nvSpPr>
          <p:cNvPr id="34" name="橢圓 33"/>
          <p:cNvSpPr/>
          <p:nvPr/>
        </p:nvSpPr>
        <p:spPr>
          <a:xfrm>
            <a:off x="3995738" y="3500438"/>
            <a:ext cx="863600" cy="433387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yes</a:t>
            </a:r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橢圓 34"/>
          <p:cNvSpPr/>
          <p:nvPr/>
        </p:nvSpPr>
        <p:spPr>
          <a:xfrm>
            <a:off x="3348038" y="5300663"/>
            <a:ext cx="863600" cy="4318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yes</a:t>
            </a:r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橢圓 35"/>
          <p:cNvSpPr/>
          <p:nvPr/>
        </p:nvSpPr>
        <p:spPr>
          <a:xfrm>
            <a:off x="7451725" y="5229225"/>
            <a:ext cx="865188" cy="4318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yes</a:t>
            </a:r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橢圓 36"/>
          <p:cNvSpPr/>
          <p:nvPr/>
        </p:nvSpPr>
        <p:spPr>
          <a:xfrm>
            <a:off x="5219700" y="5300663"/>
            <a:ext cx="865188" cy="431800"/>
          </a:xfrm>
          <a:prstGeom prst="ellipse">
            <a:avLst/>
          </a:prstGeom>
          <a:solidFill>
            <a:srgbClr val="FF66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no</a:t>
            </a:r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971550" y="5300663"/>
            <a:ext cx="863600" cy="431800"/>
          </a:xfrm>
          <a:prstGeom prst="ellipse">
            <a:avLst/>
          </a:prstGeom>
          <a:solidFill>
            <a:srgbClr val="FF66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no</a:t>
            </a:r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C3AAE72-31EE-AE4F-8A9D-6C9364A2E779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34828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6087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836612"/>
          </a:xfrm>
        </p:spPr>
        <p:txBody>
          <a:bodyPr/>
          <a:lstStyle/>
          <a:p>
            <a:r>
              <a:rPr lang="en-US" altLang="zh-TW" sz="3200" b="1">
                <a:solidFill>
                  <a:schemeClr val="accent1"/>
                </a:solidFill>
              </a:rPr>
              <a:t>Three possibilities for partitioning tuples </a:t>
            </a:r>
            <a:br>
              <a:rPr lang="en-US" altLang="zh-TW" sz="3200" b="1">
                <a:solidFill>
                  <a:schemeClr val="accent1"/>
                </a:solidFill>
              </a:rPr>
            </a:br>
            <a:r>
              <a:rPr lang="en-US" altLang="zh-TW" sz="3200" b="1">
                <a:solidFill>
                  <a:schemeClr val="accent1"/>
                </a:solidFill>
              </a:rPr>
              <a:t>based on the splitting Criterion</a:t>
            </a:r>
            <a:endParaRPr lang="zh-TW" altLang="en-US" sz="3200" b="1">
              <a:solidFill>
                <a:schemeClr val="accent1"/>
              </a:solidFill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82486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4E0D68-8E28-5A45-8B73-9FAD1E44631B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35845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775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新細明體" charset="-120"/>
              </a:rPr>
              <a:t>Algorithm for Decision Tree Induction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522605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zh-TW" sz="2000">
                <a:latin typeface="Calibri" charset="0"/>
                <a:ea typeface="新細明體" charset="-120"/>
              </a:rPr>
              <a:t>Basic algorithm (a greedy algorithm)</a:t>
            </a:r>
          </a:p>
          <a:p>
            <a:pPr lvl="1">
              <a:lnSpc>
                <a:spcPct val="105000"/>
              </a:lnSpc>
            </a:pPr>
            <a:r>
              <a:rPr lang="en-US" altLang="zh-TW" sz="2000">
                <a:latin typeface="Calibri" charset="0"/>
                <a:ea typeface="新細明體" charset="-120"/>
              </a:rPr>
              <a:t>Tree is constructed in a </a:t>
            </a:r>
            <a:r>
              <a:rPr lang="en-US" altLang="zh-TW" sz="2000">
                <a:solidFill>
                  <a:schemeClr val="hlink"/>
                </a:solidFill>
                <a:latin typeface="Calibri" charset="0"/>
                <a:ea typeface="新細明體" charset="-120"/>
              </a:rPr>
              <a:t>top-down recursive divide-and-conquer manner</a:t>
            </a:r>
          </a:p>
          <a:p>
            <a:pPr lvl="1">
              <a:lnSpc>
                <a:spcPct val="105000"/>
              </a:lnSpc>
            </a:pPr>
            <a:r>
              <a:rPr lang="en-US" altLang="zh-TW" sz="2000">
                <a:latin typeface="Calibri" charset="0"/>
                <a:ea typeface="新細明體" charset="-120"/>
              </a:rPr>
              <a:t>At start, all the training examples are at the root</a:t>
            </a:r>
          </a:p>
          <a:p>
            <a:pPr lvl="1">
              <a:lnSpc>
                <a:spcPct val="105000"/>
              </a:lnSpc>
            </a:pPr>
            <a:r>
              <a:rPr lang="en-US" altLang="zh-TW" sz="2000">
                <a:latin typeface="Calibri" charset="0"/>
                <a:ea typeface="新細明體" charset="-120"/>
              </a:rPr>
              <a:t>Attributes are categorical (if continuous-valued, they are discretized in advance)</a:t>
            </a:r>
          </a:p>
          <a:p>
            <a:pPr lvl="1">
              <a:lnSpc>
                <a:spcPct val="105000"/>
              </a:lnSpc>
            </a:pPr>
            <a:r>
              <a:rPr lang="en-US" altLang="zh-TW" sz="2000">
                <a:latin typeface="Calibri" charset="0"/>
                <a:ea typeface="新細明體" charset="-120"/>
              </a:rPr>
              <a:t>Examples are partitioned recursively based on selected attributes</a:t>
            </a:r>
          </a:p>
          <a:p>
            <a:pPr lvl="1">
              <a:lnSpc>
                <a:spcPct val="105000"/>
              </a:lnSpc>
            </a:pPr>
            <a:r>
              <a:rPr lang="en-US" altLang="zh-TW" sz="2000">
                <a:latin typeface="Calibri" charset="0"/>
                <a:ea typeface="新細明體" charset="-120"/>
              </a:rPr>
              <a:t>Test attributes are selected on the basis of a heuristic or statistical measure (e.g., </a:t>
            </a:r>
            <a:r>
              <a:rPr lang="en-US" altLang="zh-TW" sz="2000">
                <a:solidFill>
                  <a:schemeClr val="hlink"/>
                </a:solidFill>
                <a:latin typeface="Calibri" charset="0"/>
                <a:ea typeface="新細明體" charset="-120"/>
              </a:rPr>
              <a:t>information gain</a:t>
            </a:r>
            <a:r>
              <a:rPr lang="en-US" altLang="zh-TW" sz="2000">
                <a:latin typeface="Calibri" charset="0"/>
                <a:ea typeface="新細明體" charset="-120"/>
              </a:rPr>
              <a:t>)</a:t>
            </a:r>
          </a:p>
          <a:p>
            <a:pPr>
              <a:lnSpc>
                <a:spcPct val="105000"/>
              </a:lnSpc>
            </a:pPr>
            <a:r>
              <a:rPr lang="en-US" altLang="zh-TW" sz="2000">
                <a:latin typeface="Calibri" charset="0"/>
                <a:ea typeface="新細明體" charset="-120"/>
              </a:rPr>
              <a:t>Conditions for stopping partitioning</a:t>
            </a:r>
          </a:p>
          <a:p>
            <a:pPr lvl="1">
              <a:lnSpc>
                <a:spcPct val="105000"/>
              </a:lnSpc>
            </a:pPr>
            <a:r>
              <a:rPr lang="en-US" altLang="zh-TW" sz="2000">
                <a:latin typeface="Calibri" charset="0"/>
                <a:ea typeface="新細明體" charset="-120"/>
              </a:rPr>
              <a:t>All samples for a given node belong to the same class</a:t>
            </a:r>
          </a:p>
          <a:p>
            <a:pPr lvl="1">
              <a:lnSpc>
                <a:spcPct val="105000"/>
              </a:lnSpc>
            </a:pPr>
            <a:r>
              <a:rPr lang="en-US" altLang="zh-TW" sz="2000">
                <a:latin typeface="Calibri" charset="0"/>
                <a:ea typeface="新細明體" charset="-120"/>
              </a:rPr>
              <a:t>There are no remaining attributes for further partitioning – </a:t>
            </a:r>
            <a:br>
              <a:rPr lang="en-US" altLang="zh-TW" sz="2000">
                <a:latin typeface="Calibri" charset="0"/>
                <a:ea typeface="新細明體" charset="-120"/>
              </a:rPr>
            </a:br>
            <a:r>
              <a:rPr lang="en-US" altLang="zh-TW" sz="2000">
                <a:solidFill>
                  <a:schemeClr val="hlink"/>
                </a:solidFill>
                <a:latin typeface="Calibri" charset="0"/>
                <a:ea typeface="新細明體" charset="-120"/>
              </a:rPr>
              <a:t>majority voting</a:t>
            </a:r>
            <a:r>
              <a:rPr lang="en-US" altLang="zh-TW" sz="2000">
                <a:latin typeface="Calibri" charset="0"/>
                <a:ea typeface="新細明體" charset="-120"/>
              </a:rPr>
              <a:t> is employed for classifying the leaf</a:t>
            </a:r>
          </a:p>
          <a:p>
            <a:pPr lvl="1">
              <a:lnSpc>
                <a:spcPct val="105000"/>
              </a:lnSpc>
            </a:pPr>
            <a:r>
              <a:rPr lang="en-US" altLang="zh-TW" sz="2000">
                <a:latin typeface="Calibri" charset="0"/>
                <a:ea typeface="新細明體" charset="-120"/>
              </a:rPr>
              <a:t>There are no samples left</a:t>
            </a:r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8A3F19-B4B2-5A4B-9B40-FD8BDB831C85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36869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33331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Attribute Selection Measure</a:t>
            </a:r>
            <a:endParaRPr lang="en-US" altLang="zh-TW">
              <a:latin typeface="Calibri" charset="0"/>
              <a:ea typeface="新細明體" charset="-120"/>
            </a:endParaRP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052513"/>
            <a:ext cx="8382000" cy="5226050"/>
          </a:xfrm>
        </p:spPr>
        <p:txBody>
          <a:bodyPr/>
          <a:lstStyle/>
          <a:p>
            <a:r>
              <a:rPr lang="en-US" altLang="zh-TW" sz="2400">
                <a:latin typeface="Calibri" charset="0"/>
                <a:ea typeface="標楷體" charset="-120"/>
              </a:rPr>
              <a:t>Notation: Let </a:t>
            </a:r>
            <a:r>
              <a:rPr lang="en-US" altLang="zh-TW" sz="2400" i="1">
                <a:latin typeface="Calibri" charset="0"/>
                <a:ea typeface="標楷體" charset="-120"/>
              </a:rPr>
              <a:t>D, the data partition, be a training set of </a:t>
            </a:r>
            <a:r>
              <a:rPr lang="en-US" altLang="zh-TW" sz="2400">
                <a:latin typeface="Calibri" charset="0"/>
                <a:ea typeface="標楷體" charset="-120"/>
              </a:rPr>
              <a:t>class-labeled tuples. </a:t>
            </a:r>
            <a:br>
              <a:rPr lang="en-US" altLang="zh-TW" sz="2400">
                <a:latin typeface="Calibri" charset="0"/>
                <a:ea typeface="標楷體" charset="-120"/>
              </a:rPr>
            </a:br>
            <a:r>
              <a:rPr lang="en-US" altLang="zh-TW" sz="2400">
                <a:latin typeface="Calibri" charset="0"/>
                <a:ea typeface="標楷體" charset="-120"/>
              </a:rPr>
              <a:t>Suppose the class label attribute has </a:t>
            </a:r>
            <a:r>
              <a:rPr lang="en-US" altLang="zh-TW" sz="2400" i="1">
                <a:latin typeface="Calibri" charset="0"/>
                <a:ea typeface="標楷體" charset="-120"/>
              </a:rPr>
              <a:t>m distinct values defining m </a:t>
            </a:r>
            <a:r>
              <a:rPr lang="en-US" altLang="zh-TW" sz="2400">
                <a:latin typeface="Calibri" charset="0"/>
                <a:ea typeface="標楷體" charset="-120"/>
              </a:rPr>
              <a:t>distinct classes, </a:t>
            </a:r>
            <a:r>
              <a:rPr lang="en-US" altLang="zh-TW" sz="2400" i="1">
                <a:latin typeface="Calibri" charset="0"/>
                <a:ea typeface="標楷體" charset="-120"/>
              </a:rPr>
              <a:t>C</a:t>
            </a:r>
            <a:r>
              <a:rPr lang="en-US" altLang="zh-TW" sz="2400" i="1" baseline="-25000">
                <a:latin typeface="Calibri" charset="0"/>
                <a:ea typeface="標楷體" charset="-120"/>
              </a:rPr>
              <a:t>i</a:t>
            </a:r>
            <a:r>
              <a:rPr lang="en-US" altLang="zh-TW" sz="2400" i="1">
                <a:latin typeface="Calibri" charset="0"/>
                <a:ea typeface="標楷體" charset="-120"/>
              </a:rPr>
              <a:t> (for i = 1, … , m). </a:t>
            </a:r>
            <a:br>
              <a:rPr lang="en-US" altLang="zh-TW" sz="2400" i="1">
                <a:latin typeface="Calibri" charset="0"/>
                <a:ea typeface="標楷體" charset="-120"/>
              </a:rPr>
            </a:br>
            <a:r>
              <a:rPr lang="en-US" altLang="zh-TW" sz="2400">
                <a:latin typeface="Calibri" charset="0"/>
                <a:ea typeface="標楷體" charset="-120"/>
              </a:rPr>
              <a:t>Let </a:t>
            </a:r>
            <a:r>
              <a:rPr lang="en-US" altLang="zh-TW" sz="2400" i="1">
                <a:latin typeface="Calibri" charset="0"/>
                <a:ea typeface="標楷體" charset="-120"/>
              </a:rPr>
              <a:t>C</a:t>
            </a:r>
            <a:r>
              <a:rPr lang="en-US" altLang="zh-TW" sz="2400" i="1" baseline="-25000">
                <a:latin typeface="Calibri" charset="0"/>
                <a:ea typeface="標楷體" charset="-120"/>
              </a:rPr>
              <a:t>i,D</a:t>
            </a:r>
            <a:r>
              <a:rPr lang="en-US" altLang="zh-TW" sz="2400" i="1">
                <a:latin typeface="Calibri" charset="0"/>
                <a:ea typeface="標楷體" charset="-120"/>
              </a:rPr>
              <a:t> be the set of tuples of class C</a:t>
            </a:r>
            <a:r>
              <a:rPr lang="en-US" altLang="zh-TW" sz="2400" i="1" baseline="-25000">
                <a:latin typeface="Calibri" charset="0"/>
                <a:ea typeface="標楷體" charset="-120"/>
              </a:rPr>
              <a:t>i</a:t>
            </a:r>
            <a:r>
              <a:rPr lang="en-US" altLang="zh-TW" sz="2400" i="1">
                <a:latin typeface="Calibri" charset="0"/>
                <a:ea typeface="標楷體" charset="-120"/>
              </a:rPr>
              <a:t> in D. </a:t>
            </a:r>
            <a:br>
              <a:rPr lang="en-US" altLang="zh-TW" sz="2400" i="1">
                <a:latin typeface="Calibri" charset="0"/>
                <a:ea typeface="標楷體" charset="-120"/>
              </a:rPr>
            </a:br>
            <a:r>
              <a:rPr lang="en-US" altLang="zh-TW" sz="2400" i="1">
                <a:latin typeface="Calibri" charset="0"/>
                <a:ea typeface="標楷體" charset="-120"/>
              </a:rPr>
              <a:t>Let |D| </a:t>
            </a:r>
            <a:r>
              <a:rPr lang="en-US" altLang="zh-TW" sz="2400">
                <a:latin typeface="Calibri" charset="0"/>
                <a:ea typeface="標楷體" charset="-120"/>
              </a:rPr>
              <a:t>and </a:t>
            </a:r>
            <a:r>
              <a:rPr lang="en-US" altLang="zh-TW" sz="2400" i="1">
                <a:latin typeface="Calibri" charset="0"/>
                <a:ea typeface="標楷體" charset="-120"/>
              </a:rPr>
              <a:t>| C</a:t>
            </a:r>
            <a:r>
              <a:rPr lang="en-US" altLang="zh-TW" sz="2400" i="1" baseline="-25000">
                <a:latin typeface="Calibri" charset="0"/>
                <a:ea typeface="標楷體" charset="-120"/>
              </a:rPr>
              <a:t>i,D </a:t>
            </a:r>
            <a:r>
              <a:rPr lang="en-US" altLang="zh-TW" sz="2400" i="1">
                <a:latin typeface="Calibri" charset="0"/>
                <a:ea typeface="標楷體" charset="-120"/>
              </a:rPr>
              <a:t>| denote the number of tuples in D and C</a:t>
            </a:r>
            <a:r>
              <a:rPr lang="en-US" altLang="zh-TW" sz="2400" i="1" baseline="-25000">
                <a:latin typeface="Calibri" charset="0"/>
                <a:ea typeface="標楷體" charset="-120"/>
              </a:rPr>
              <a:t>i,D </a:t>
            </a:r>
            <a:r>
              <a:rPr lang="en-US" altLang="zh-TW" sz="2400" i="1">
                <a:latin typeface="Calibri" charset="0"/>
                <a:ea typeface="標楷體" charset="-120"/>
              </a:rPr>
              <a:t>, respectively.</a:t>
            </a:r>
          </a:p>
          <a:p>
            <a:r>
              <a:rPr lang="en-US" altLang="zh-TW" sz="2400" i="1">
                <a:latin typeface="Calibri" charset="0"/>
                <a:ea typeface="新細明體" charset="-120"/>
              </a:rPr>
              <a:t>Example:</a:t>
            </a:r>
          </a:p>
          <a:p>
            <a:pPr lvl="1"/>
            <a:r>
              <a:rPr lang="en-US" altLang="zh-TW" sz="2400" i="1">
                <a:latin typeface="Calibri" charset="0"/>
                <a:ea typeface="新細明體" charset="-120"/>
              </a:rPr>
              <a:t>Class: buys_computer= “yes” or “no”</a:t>
            </a:r>
          </a:p>
          <a:p>
            <a:pPr lvl="1"/>
            <a:r>
              <a:rPr lang="en-US" altLang="zh-TW" sz="2400" i="1">
                <a:latin typeface="Calibri" charset="0"/>
                <a:ea typeface="新細明體" charset="-120"/>
              </a:rPr>
              <a:t>Two distinct classes (m=2)</a:t>
            </a:r>
          </a:p>
          <a:p>
            <a:pPr lvl="2"/>
            <a:r>
              <a:rPr lang="en-US" altLang="zh-TW" i="1">
                <a:latin typeface="Calibri" charset="0"/>
                <a:ea typeface="新細明體" charset="-120"/>
              </a:rPr>
              <a:t>Class </a:t>
            </a:r>
            <a:r>
              <a:rPr lang="en-US" altLang="zh-TW" i="1">
                <a:latin typeface="Calibri" charset="0"/>
                <a:ea typeface="標楷體" charset="-120"/>
              </a:rPr>
              <a:t>C</a:t>
            </a:r>
            <a:r>
              <a:rPr lang="en-US" altLang="zh-TW" i="1" baseline="-25000">
                <a:latin typeface="Calibri" charset="0"/>
                <a:ea typeface="標楷體" charset="-120"/>
              </a:rPr>
              <a:t>i </a:t>
            </a:r>
            <a:r>
              <a:rPr lang="en-US" altLang="zh-TW" i="1">
                <a:latin typeface="Calibri" charset="0"/>
                <a:ea typeface="新細明體" charset="-120"/>
              </a:rPr>
              <a:t>(i=1,2): </a:t>
            </a:r>
            <a:br>
              <a:rPr lang="en-US" altLang="zh-TW" i="1">
                <a:latin typeface="Calibri" charset="0"/>
                <a:ea typeface="新細明體" charset="-120"/>
              </a:rPr>
            </a:br>
            <a:r>
              <a:rPr lang="en-US" altLang="zh-TW" i="1">
                <a:latin typeface="Calibri" charset="0"/>
                <a:ea typeface="標楷體" charset="-120"/>
              </a:rPr>
              <a:t>C</a:t>
            </a:r>
            <a:r>
              <a:rPr lang="en-US" altLang="zh-TW" i="1" baseline="-25000">
                <a:latin typeface="Calibri" charset="0"/>
                <a:ea typeface="標楷體" charset="-120"/>
              </a:rPr>
              <a:t>1</a:t>
            </a:r>
            <a:r>
              <a:rPr lang="en-US" altLang="zh-TW" i="1">
                <a:latin typeface="Calibri" charset="0"/>
                <a:ea typeface="新細明體" charset="-120"/>
              </a:rPr>
              <a:t> = “yes”,</a:t>
            </a:r>
            <a:br>
              <a:rPr lang="en-US" altLang="zh-TW" i="1">
                <a:latin typeface="Calibri" charset="0"/>
                <a:ea typeface="新細明體" charset="-120"/>
              </a:rPr>
            </a:br>
            <a:r>
              <a:rPr lang="en-US" altLang="zh-TW" i="1">
                <a:latin typeface="Calibri" charset="0"/>
                <a:ea typeface="新細明體" charset="-120"/>
              </a:rPr>
              <a:t> </a:t>
            </a:r>
            <a:r>
              <a:rPr lang="en-US" altLang="zh-TW" i="1">
                <a:latin typeface="Calibri" charset="0"/>
                <a:ea typeface="標楷體" charset="-120"/>
              </a:rPr>
              <a:t>C</a:t>
            </a:r>
            <a:r>
              <a:rPr lang="en-US" altLang="zh-TW" i="1" baseline="-25000">
                <a:latin typeface="Calibri" charset="0"/>
                <a:ea typeface="標楷體" charset="-120"/>
              </a:rPr>
              <a:t>2</a:t>
            </a:r>
            <a:r>
              <a:rPr lang="en-US" altLang="zh-TW" i="1">
                <a:latin typeface="Calibri" charset="0"/>
                <a:ea typeface="新細明體" charset="-120"/>
              </a:rPr>
              <a:t> = “no” </a:t>
            </a:r>
            <a:endParaRPr lang="en-US" altLang="zh-TW">
              <a:latin typeface="Calibri" charset="0"/>
              <a:ea typeface="新細明體" charset="-120"/>
            </a:endParaRPr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2BCAEF4-9B92-9B41-98A1-5764E3818755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37893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5768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1000" y="1524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chemeClr val="tx2"/>
                </a:solidFill>
                <a:latin typeface="Arial" charset="0"/>
              </a:rPr>
              <a:t>Attribute Selection Measure: </a:t>
            </a:r>
            <a:br>
              <a:rPr lang="en-US" altLang="zh-TW" b="1">
                <a:solidFill>
                  <a:schemeClr val="tx2"/>
                </a:solidFill>
                <a:latin typeface="Arial" charset="0"/>
              </a:rPr>
            </a:br>
            <a:r>
              <a:rPr lang="en-US" altLang="zh-TW" b="1">
                <a:solidFill>
                  <a:srgbClr val="FF0000"/>
                </a:solidFill>
                <a:latin typeface="Arial" charset="0"/>
              </a:rPr>
              <a:t>Information Gain </a:t>
            </a:r>
            <a:r>
              <a:rPr lang="en-US" altLang="zh-TW" b="1">
                <a:solidFill>
                  <a:schemeClr val="tx2"/>
                </a:solidFill>
                <a:latin typeface="Arial" charset="0"/>
              </a:rPr>
              <a:t>(ID3/C4.5)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04800" y="1524000"/>
            <a:ext cx="845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altLang="zh-TW" sz="2400">
                <a:latin typeface="Arial" charset="0"/>
              </a:rPr>
              <a:t>Select the attribute with the highest information gain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altLang="zh-TW" sz="2400">
                <a:latin typeface="Arial" charset="0"/>
              </a:rPr>
              <a:t>Let </a:t>
            </a:r>
            <a:r>
              <a:rPr lang="en-US" altLang="zh-TW" sz="2400" i="1">
                <a:latin typeface="Arial" charset="0"/>
              </a:rPr>
              <a:t>p</a:t>
            </a:r>
            <a:r>
              <a:rPr lang="en-US" altLang="zh-TW" sz="2400" i="1" baseline="-25000">
                <a:latin typeface="Arial" charset="0"/>
              </a:rPr>
              <a:t>i</a:t>
            </a:r>
            <a:r>
              <a:rPr lang="en-US" altLang="zh-TW" sz="2400">
                <a:latin typeface="Arial" charset="0"/>
              </a:rPr>
              <a:t> be the probability that an arbitrary tuple in D belongs to class C</a:t>
            </a:r>
            <a:r>
              <a:rPr lang="en-US" altLang="zh-TW" sz="2400" baseline="-25000">
                <a:latin typeface="Arial" charset="0"/>
              </a:rPr>
              <a:t>i</a:t>
            </a:r>
            <a:r>
              <a:rPr lang="en-US" altLang="zh-TW" sz="2400">
                <a:latin typeface="Arial" charset="0"/>
              </a:rPr>
              <a:t>, estimated by |C</a:t>
            </a:r>
            <a:r>
              <a:rPr lang="en-US" altLang="zh-TW" sz="2400" i="1" baseline="-25000">
                <a:latin typeface="Arial" charset="0"/>
              </a:rPr>
              <a:t>i</a:t>
            </a:r>
            <a:r>
              <a:rPr lang="en-US" altLang="zh-TW" sz="2400" baseline="-25000">
                <a:latin typeface="Arial" charset="0"/>
              </a:rPr>
              <a:t>, D</a:t>
            </a:r>
            <a:r>
              <a:rPr lang="en-US" altLang="zh-TW" sz="2400">
                <a:latin typeface="Arial" charset="0"/>
              </a:rPr>
              <a:t>|/|D|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altLang="zh-TW" sz="2400">
                <a:solidFill>
                  <a:schemeClr val="hlink"/>
                </a:solidFill>
                <a:latin typeface="Arial" charset="0"/>
              </a:rPr>
              <a:t>Expected information</a:t>
            </a:r>
            <a:r>
              <a:rPr lang="en-US" altLang="zh-TW" sz="2400">
                <a:latin typeface="Arial" charset="0"/>
              </a:rPr>
              <a:t> (entropy) needed to classify a tuple in D: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charset="2"/>
              <a:buChar char="n"/>
            </a:pPr>
            <a:endParaRPr lang="en-US" altLang="zh-TW" sz="2400">
              <a:latin typeface="Arial" charset="0"/>
            </a:endParaRPr>
          </a:p>
          <a:p>
            <a:pPr eaLnBrk="1" hangingPunct="1"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altLang="zh-TW" sz="2400">
                <a:solidFill>
                  <a:schemeClr val="hlink"/>
                </a:solidFill>
                <a:latin typeface="Arial" charset="0"/>
              </a:rPr>
              <a:t>Information</a:t>
            </a:r>
            <a:r>
              <a:rPr lang="en-US" altLang="zh-TW" sz="2400">
                <a:latin typeface="Arial" charset="0"/>
              </a:rPr>
              <a:t> needed (after using A to split D into v partitions) to classify D: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charset="2"/>
              <a:buChar char="n"/>
            </a:pPr>
            <a:endParaRPr lang="en-US" altLang="zh-TW" sz="2400">
              <a:latin typeface="Arial" charset="0"/>
            </a:endParaRPr>
          </a:p>
          <a:p>
            <a:pPr eaLnBrk="1" hangingPunct="1"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altLang="zh-TW" sz="2400">
                <a:solidFill>
                  <a:schemeClr val="hlink"/>
                </a:solidFill>
                <a:latin typeface="Arial" charset="0"/>
              </a:rPr>
              <a:t>Information gained</a:t>
            </a:r>
            <a:r>
              <a:rPr lang="en-US" altLang="zh-TW" sz="2400">
                <a:latin typeface="Arial" charset="0"/>
              </a:rPr>
              <a:t> by branching on attribute A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charset="2"/>
              <a:buChar char="n"/>
            </a:pPr>
            <a:endParaRPr lang="en-US" altLang="zh-TW" sz="2400">
              <a:latin typeface="Arial" charset="0"/>
            </a:endParaRPr>
          </a:p>
        </p:txBody>
      </p:sp>
      <p:graphicFrame>
        <p:nvGraphicFramePr>
          <p:cNvPr id="38916" name="Object 2"/>
          <p:cNvGraphicFramePr>
            <a:graphicFrameLocks noChangeAspect="1"/>
          </p:cNvGraphicFramePr>
          <p:nvPr/>
        </p:nvGraphicFramePr>
        <p:xfrm>
          <a:off x="4530725" y="3200400"/>
          <a:ext cx="33178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4" imgW="1612900" imgH="431800" progId="Equation.3">
                  <p:embed/>
                </p:oleObj>
              </mc:Choice>
              <mc:Fallback>
                <p:oleObj name="Equation" r:id="rId4" imgW="1612900" imgH="431800" progId="Equation.3">
                  <p:embed/>
                  <p:pic>
                    <p:nvPicPr>
                      <p:cNvPr id="389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25" y="3200400"/>
                        <a:ext cx="331787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3"/>
          <p:cNvGraphicFramePr>
            <a:graphicFrameLocks noChangeAspect="1"/>
          </p:cNvGraphicFramePr>
          <p:nvPr/>
        </p:nvGraphicFramePr>
        <p:xfrm>
          <a:off x="4899025" y="4343400"/>
          <a:ext cx="31781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6" imgW="1714500" imgH="457200" progId="Equation.3">
                  <p:embed/>
                </p:oleObj>
              </mc:Choice>
              <mc:Fallback>
                <p:oleObj name="Equation" r:id="rId6" imgW="1714500" imgH="457200" progId="Equation.3">
                  <p:embed/>
                  <p:pic>
                    <p:nvPicPr>
                      <p:cNvPr id="389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025" y="4343400"/>
                        <a:ext cx="317817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4"/>
          <p:cNvGraphicFramePr>
            <a:graphicFrameLocks noChangeAspect="1"/>
          </p:cNvGraphicFramePr>
          <p:nvPr/>
        </p:nvGraphicFramePr>
        <p:xfrm>
          <a:off x="3868738" y="5822950"/>
          <a:ext cx="41386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8" imgW="1790700" imgH="215900" progId="Equation.3">
                  <p:embed/>
                </p:oleObj>
              </mc:Choice>
              <mc:Fallback>
                <p:oleObj name="Equation" r:id="rId8" imgW="1790700" imgH="215900" progId="Equation.3">
                  <p:embed/>
                  <p:pic>
                    <p:nvPicPr>
                      <p:cNvPr id="389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5822950"/>
                        <a:ext cx="41386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CFB8F61-12E9-DC4A-A9B8-F475E3C977C2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38920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95591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524625"/>
            <a:ext cx="865187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906BD5F-A979-074D-A1BA-003CBE291D08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56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9939" name="矩形 13"/>
          <p:cNvSpPr>
            <a:spLocks noChangeArrowheads="1"/>
          </p:cNvSpPr>
          <p:nvPr/>
        </p:nvSpPr>
        <p:spPr bwMode="auto">
          <a:xfrm>
            <a:off x="4716463" y="620713"/>
            <a:ext cx="410368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 (0.1) = -3.3219</a:t>
            </a:r>
            <a:endParaRPr lang="zh-TW" altLang="zh-TW" sz="36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 (0.2) = -2.3219</a:t>
            </a:r>
            <a:endParaRPr lang="zh-TW" altLang="zh-TW" sz="36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 (0.3) = -1.7370</a:t>
            </a:r>
            <a:endParaRPr lang="zh-TW" altLang="zh-TW" sz="36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 (0.4) = -1.3219</a:t>
            </a:r>
            <a:endParaRPr lang="zh-TW" altLang="zh-TW" sz="36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 (0.5) = -1</a:t>
            </a:r>
            <a:endParaRPr lang="zh-TW" altLang="zh-TW" sz="36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 (0.6) = -0.7370</a:t>
            </a:r>
            <a:endParaRPr lang="zh-TW" altLang="zh-TW" sz="36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 (0.7) = -0.5146</a:t>
            </a:r>
            <a:endParaRPr lang="zh-TW" altLang="zh-TW" sz="36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 (0.8) = -0.3219</a:t>
            </a:r>
            <a:endParaRPr lang="zh-TW" altLang="zh-TW" sz="36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 (0.9) = -0.1520</a:t>
            </a:r>
            <a:endParaRPr lang="zh-TW" altLang="zh-TW" sz="36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 (1) = 0</a:t>
            </a:r>
            <a:endParaRPr lang="zh-TW" altLang="zh-TW" sz="36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9940" name="矩形 14"/>
          <p:cNvSpPr>
            <a:spLocks noChangeArrowheads="1"/>
          </p:cNvSpPr>
          <p:nvPr/>
        </p:nvSpPr>
        <p:spPr bwMode="auto">
          <a:xfrm>
            <a:off x="250825" y="620713"/>
            <a:ext cx="42132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 (1) = 0</a:t>
            </a:r>
            <a:endParaRPr lang="zh-TW" altLang="zh-TW" sz="360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 (2) = 1</a:t>
            </a:r>
            <a:endParaRPr lang="zh-TW" altLang="zh-TW" sz="360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 (3) = 1.5850</a:t>
            </a:r>
            <a:endParaRPr lang="zh-TW" altLang="zh-TW" sz="360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 (4) = 2</a:t>
            </a:r>
            <a:endParaRPr lang="zh-TW" altLang="zh-TW" sz="360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 (5) = 2.3219</a:t>
            </a:r>
            <a:endParaRPr lang="zh-TW" altLang="zh-TW" sz="360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 (6) = 2.5850</a:t>
            </a:r>
            <a:endParaRPr lang="zh-TW" altLang="zh-TW" sz="360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 (7) = 2.8074</a:t>
            </a:r>
            <a:endParaRPr lang="zh-TW" altLang="zh-TW" sz="360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 (8) = 3</a:t>
            </a:r>
            <a:endParaRPr lang="zh-TW" altLang="zh-TW" sz="360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 (9) = 3.1699</a:t>
            </a:r>
            <a:endParaRPr lang="zh-TW" altLang="zh-TW" sz="360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 (10) = 3.3219</a:t>
            </a:r>
            <a:endParaRPr lang="zh-TW" altLang="zh-TW" sz="3600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528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268413"/>
            <a:ext cx="4281488" cy="3097212"/>
          </a:xfrm>
          <a:noFill/>
        </p:spPr>
      </p:pic>
      <p:pic>
        <p:nvPicPr>
          <p:cNvPr id="409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76475"/>
            <a:ext cx="4359275" cy="2938463"/>
          </a:xfrm>
          <a:noFill/>
        </p:spPr>
      </p:pic>
      <p:sp>
        <p:nvSpPr>
          <p:cNvPr id="40964" name="矩形 7"/>
          <p:cNvSpPr>
            <a:spLocks noChangeArrowheads="1"/>
          </p:cNvSpPr>
          <p:nvPr/>
        </p:nvSpPr>
        <p:spPr bwMode="auto">
          <a:xfrm>
            <a:off x="3240088" y="5300663"/>
            <a:ext cx="5724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The attribute age has the highest information gain and therefore becomes the splitting attribute at the root node of the decision tree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40965" name="矩形 8"/>
          <p:cNvSpPr>
            <a:spLocks noChangeArrowheads="1"/>
          </p:cNvSpPr>
          <p:nvPr/>
        </p:nvSpPr>
        <p:spPr bwMode="auto">
          <a:xfrm>
            <a:off x="250825" y="260350"/>
            <a:ext cx="5976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chemeClr val="accent1"/>
                </a:solidFill>
                <a:latin typeface="Arial" charset="0"/>
              </a:rPr>
              <a:t>Class-labeled training tuples from the </a:t>
            </a:r>
            <a:r>
              <a:rPr lang="en-US" altLang="zh-TW" sz="2400" b="1" i="1">
                <a:solidFill>
                  <a:schemeClr val="accent1"/>
                </a:solidFill>
                <a:latin typeface="Arial" charset="0"/>
              </a:rPr>
              <a:t>AllElectronics customer database</a:t>
            </a:r>
            <a:endParaRPr lang="zh-TW" altLang="en-US" sz="2400" b="1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4096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DA61F44-9535-8F4A-B78C-5DA63415AF1C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0967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744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BB6F40-9782-3A47-A2FB-6F63E32A9CF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1987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609600"/>
          </a:xfrm>
        </p:spPr>
        <p:txBody>
          <a:bodyPr/>
          <a:lstStyle/>
          <a:p>
            <a:r>
              <a:rPr lang="en-US" altLang="zh-TW" sz="4000" b="1">
                <a:solidFill>
                  <a:schemeClr val="accent1"/>
                </a:solidFill>
              </a:rPr>
              <a:t>Attribute Selection: Information Gain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152900" cy="1600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  <a:buSzPct val="80000"/>
              <a:buFont typeface="Marlett" charset="2"/>
              <a:buChar char="g"/>
            </a:pPr>
            <a:r>
              <a:rPr lang="en-US" altLang="zh-TW" sz="2000">
                <a:solidFill>
                  <a:srgbClr val="121328"/>
                </a:solidFill>
              </a:rPr>
              <a:t>Class P: buys_computer = “yes”</a:t>
            </a:r>
          </a:p>
          <a:p>
            <a:pPr>
              <a:lnSpc>
                <a:spcPct val="80000"/>
              </a:lnSpc>
              <a:spcBef>
                <a:spcPct val="30000"/>
              </a:spcBef>
              <a:buSzPct val="80000"/>
              <a:buFont typeface="Marlett" charset="2"/>
              <a:buChar char="g"/>
            </a:pPr>
            <a:r>
              <a:rPr lang="en-US" altLang="zh-TW" sz="2000">
                <a:solidFill>
                  <a:srgbClr val="121328"/>
                </a:solidFill>
              </a:rPr>
              <a:t>Class N: buys_computer = “no”</a:t>
            </a:r>
            <a:endParaRPr lang="en-US" altLang="zh-TW" sz="2400"/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743200"/>
            <a:ext cx="4152900" cy="22098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charset="2"/>
              <a:buNone/>
            </a:pPr>
            <a:r>
              <a:rPr lang="en-US" altLang="zh-TW" sz="2000">
                <a:solidFill>
                  <a:srgbClr val="121328"/>
                </a:solidFill>
              </a:rPr>
              <a:t>            means “age &lt;=30” has 5 out of 14 samples, with 2 yes’es  and 3 no’s.   Hence</a:t>
            </a:r>
            <a:endParaRPr lang="en-US" altLang="zh-TW" sz="2000"/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 2" charset="2"/>
              <a:buNone/>
            </a:pPr>
            <a:endParaRPr lang="en-US" altLang="zh-TW" sz="2000"/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 2" charset="2"/>
              <a:buNone/>
            </a:pPr>
            <a:endParaRPr lang="en-US" altLang="zh-TW" sz="2000">
              <a:solidFill>
                <a:srgbClr val="121328"/>
              </a:solidFill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 2" charset="2"/>
              <a:buNone/>
            </a:pPr>
            <a:r>
              <a:rPr lang="en-US" altLang="zh-TW" sz="2000">
                <a:solidFill>
                  <a:srgbClr val="121328"/>
                </a:solidFill>
              </a:rPr>
              <a:t>Similarly,</a:t>
            </a:r>
          </a:p>
        </p:txBody>
      </p:sp>
      <p:graphicFrame>
        <p:nvGraphicFramePr>
          <p:cNvPr id="41991" name="Object 2"/>
          <p:cNvGraphicFramePr>
            <a:graphicFrameLocks noChangeAspect="1"/>
          </p:cNvGraphicFramePr>
          <p:nvPr/>
        </p:nvGraphicFramePr>
        <p:xfrm>
          <a:off x="762000" y="2743200"/>
          <a:ext cx="3354388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Worksheet" r:id="rId3" imgW="3365500" imgH="1447800" progId="Excel.Sheet.8">
                  <p:embed/>
                </p:oleObj>
              </mc:Choice>
              <mc:Fallback>
                <p:oleObj name="Worksheet" r:id="rId3" imgW="3365500" imgH="1447800" progId="Excel.Sheet.8">
                  <p:embed/>
                  <p:pic>
                    <p:nvPicPr>
                      <p:cNvPr id="4199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43200"/>
                        <a:ext cx="3354388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3"/>
          <p:cNvGraphicFramePr>
            <a:graphicFrameLocks noChangeAspect="1"/>
          </p:cNvGraphicFramePr>
          <p:nvPr/>
        </p:nvGraphicFramePr>
        <p:xfrm>
          <a:off x="4876800" y="1295400"/>
          <a:ext cx="37544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5" imgW="2044700" imgH="812800" progId="Equation.3">
                  <p:embed/>
                </p:oleObj>
              </mc:Choice>
              <mc:Fallback>
                <p:oleObj name="Equation" r:id="rId5" imgW="2044700" imgH="812800" progId="Equation.3">
                  <p:embed/>
                  <p:pic>
                    <p:nvPicPr>
                      <p:cNvPr id="4199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295400"/>
                        <a:ext cx="375443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4"/>
          <p:cNvGraphicFramePr>
            <a:graphicFrameLocks noChangeAspect="1"/>
          </p:cNvGraphicFramePr>
          <p:nvPr/>
        </p:nvGraphicFramePr>
        <p:xfrm>
          <a:off x="5029200" y="5257800"/>
          <a:ext cx="35941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7" imgW="3594100" imgH="1193800" progId="Equation.3">
                  <p:embed/>
                </p:oleObj>
              </mc:Choice>
              <mc:Fallback>
                <p:oleObj name="Equation" r:id="rId7" imgW="3594100" imgH="1193800" progId="Equation.3">
                  <p:embed/>
                  <p:pic>
                    <p:nvPicPr>
                      <p:cNvPr id="4199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257800"/>
                        <a:ext cx="35941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4" name="Object 5"/>
          <p:cNvGraphicFramePr>
            <a:graphicFrameLocks noChangeAspect="1"/>
          </p:cNvGraphicFramePr>
          <p:nvPr/>
        </p:nvGraphicFramePr>
        <p:xfrm>
          <a:off x="4724400" y="4114800"/>
          <a:ext cx="4271963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9" imgW="2552700" imgH="241300" progId="Equation.3">
                  <p:embed/>
                </p:oleObj>
              </mc:Choice>
              <mc:Fallback>
                <p:oleObj name="Equation" r:id="rId9" imgW="2552700" imgH="241300" progId="Equation.3">
                  <p:embed/>
                  <p:pic>
                    <p:nvPicPr>
                      <p:cNvPr id="4199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114800"/>
                        <a:ext cx="4271963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5" name="Object 6"/>
          <p:cNvGraphicFramePr>
            <a:graphicFrameLocks/>
          </p:cNvGraphicFramePr>
          <p:nvPr/>
        </p:nvGraphicFramePr>
        <p:xfrm>
          <a:off x="0" y="4191000"/>
          <a:ext cx="4419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Worksheet" r:id="rId11" imgW="5778000" imgH="3948840" progId="Excel.Sheet.8">
                  <p:embed/>
                </p:oleObj>
              </mc:Choice>
              <mc:Fallback>
                <p:oleObj name="Worksheet" r:id="rId11" imgW="5778000" imgH="3948840" progId="Excel.Sheet.8">
                  <p:embed/>
                  <p:pic>
                    <p:nvPicPr>
                      <p:cNvPr id="41995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91000"/>
                        <a:ext cx="44196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6" name="Object 7"/>
          <p:cNvGraphicFramePr>
            <a:graphicFrameLocks noChangeAspect="1"/>
          </p:cNvGraphicFramePr>
          <p:nvPr/>
        </p:nvGraphicFramePr>
        <p:xfrm>
          <a:off x="4284663" y="2708275"/>
          <a:ext cx="107315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13" imgW="583947" imgH="393529" progId="Equation.3">
                  <p:embed/>
                </p:oleObj>
              </mc:Choice>
              <mc:Fallback>
                <p:oleObj name="Equation" r:id="rId13" imgW="583947" imgH="393529" progId="Equation.3">
                  <p:embed/>
                  <p:pic>
                    <p:nvPicPr>
                      <p:cNvPr id="4199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708275"/>
                        <a:ext cx="1073150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7" name="Object 8"/>
          <p:cNvGraphicFramePr>
            <a:graphicFrameLocks noChangeAspect="1"/>
          </p:cNvGraphicFramePr>
          <p:nvPr/>
        </p:nvGraphicFramePr>
        <p:xfrm>
          <a:off x="76200" y="2057400"/>
          <a:ext cx="48006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15" imgW="3314700" imgH="393700" progId="Equation.3">
                  <p:embed/>
                </p:oleObj>
              </mc:Choice>
              <mc:Fallback>
                <p:oleObj name="Equation" r:id="rId15" imgW="3314700" imgH="393700" progId="Equation.3">
                  <p:embed/>
                  <p:pic>
                    <p:nvPicPr>
                      <p:cNvPr id="4199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057400"/>
                        <a:ext cx="48006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0815821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en-US" altLang="zh-TW" sz="7200">
                <a:solidFill>
                  <a:srgbClr val="FF0000"/>
                </a:solidFill>
                <a:latin typeface="Calibri" charset="0"/>
                <a:ea typeface="標楷體" charset="-120"/>
              </a:rPr>
              <a:t>Decision Tree</a:t>
            </a:r>
            <a:br>
              <a:rPr lang="en-US" altLang="zh-TW" sz="720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7200">
                <a:solidFill>
                  <a:srgbClr val="FF0000"/>
                </a:solidFill>
                <a:latin typeface="Calibri" charset="0"/>
                <a:ea typeface="標楷體" charset="-120"/>
              </a:rPr>
              <a:t>Information Gain</a:t>
            </a:r>
            <a:endParaRPr lang="zh-TW" altLang="en-US" sz="7200">
              <a:solidFill>
                <a:srgbClr val="FF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4301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AF8721-66FD-A24D-AF8B-30C553D54183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85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5F40D0-E5D1-C34C-A142-E6E4B41C6A76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9219" name="矩形 4"/>
          <p:cNvSpPr>
            <a:spLocks noChangeArrowheads="1"/>
          </p:cNvSpPr>
          <p:nvPr/>
        </p:nvSpPr>
        <p:spPr bwMode="auto">
          <a:xfrm>
            <a:off x="395288" y="188913"/>
            <a:ext cx="84248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chemeClr val="accent1"/>
                </a:solidFill>
                <a:latin typeface="Arial" charset="0"/>
              </a:rPr>
              <a:t>Customer database</a:t>
            </a:r>
            <a:endParaRPr lang="zh-TW" altLang="zh-TW" sz="4400" b="1" dirty="0">
              <a:solidFill>
                <a:schemeClr val="accent1"/>
              </a:solidFill>
              <a:latin typeface="Arial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50825" y="1125538"/>
          <a:ext cx="8497888" cy="4535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4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59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ID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age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income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student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credit_rating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Class: </a:t>
                      </a:r>
                      <a:b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sz="2400" kern="0" dirty="0" err="1">
                          <a:solidFill>
                            <a:srgbClr val="FF0000"/>
                          </a:solidFill>
                          <a:effectLst/>
                        </a:rPr>
                        <a:t>buys_computer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youth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high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2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effectLst/>
                        </a:rPr>
                        <a:t>middle_aged</a:t>
                      </a:r>
                      <a:r>
                        <a:rPr lang="en-US" sz="2400" kern="0" dirty="0">
                          <a:effectLst/>
                        </a:rPr>
                        <a:t> 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high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3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youth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high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excellent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4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senior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medium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no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5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senior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high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yes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fair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6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senior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low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yes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excellent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7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middle_aged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low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yes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excellent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8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youth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medium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9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youth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low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yes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10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senior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medium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yes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excellent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4420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0DE1B07-5868-9B49-9B58-9268F9A0B7E5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4035" name="矩形 4"/>
          <p:cNvSpPr>
            <a:spLocks noChangeArrowheads="1"/>
          </p:cNvSpPr>
          <p:nvPr/>
        </p:nvSpPr>
        <p:spPr bwMode="auto">
          <a:xfrm>
            <a:off x="395288" y="188913"/>
            <a:ext cx="84248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chemeClr val="accent1"/>
                </a:solidFill>
                <a:latin typeface="Arial" charset="0"/>
              </a:rPr>
              <a:t>Customer database</a:t>
            </a:r>
            <a:endParaRPr lang="zh-TW" altLang="zh-TW" sz="4400" b="1" dirty="0">
              <a:solidFill>
                <a:schemeClr val="accent1"/>
              </a:solidFill>
              <a:latin typeface="Arial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50825" y="1125538"/>
          <a:ext cx="8497888" cy="4535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4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59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ID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age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income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student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credit_rating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Class: </a:t>
                      </a:r>
                      <a:b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sz="2400" kern="0" dirty="0" err="1">
                          <a:solidFill>
                            <a:srgbClr val="FF0000"/>
                          </a:solidFill>
                          <a:effectLst/>
                        </a:rPr>
                        <a:t>buys_computer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youth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high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2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effectLst/>
                        </a:rPr>
                        <a:t>middle_aged</a:t>
                      </a:r>
                      <a:r>
                        <a:rPr lang="en-US" sz="2400" kern="0" dirty="0">
                          <a:effectLst/>
                        </a:rPr>
                        <a:t> 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high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3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youth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high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excellent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4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senior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medium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no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5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senior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high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yes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fair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6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senior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low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yes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excellent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7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middle_aged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low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yes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excellent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8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youth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medium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9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youth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low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yes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10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senior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medium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yes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excellent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199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9987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What is the </a:t>
            </a:r>
            <a:r>
              <a:rPr lang="en-US" altLang="zh-TW" dirty="0">
                <a:solidFill>
                  <a:srgbClr val="FF0000"/>
                </a:solidFill>
              </a:rPr>
              <a:t>class </a:t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en-US" altLang="zh-TW" dirty="0" err="1">
                <a:solidFill>
                  <a:srgbClr val="C00000"/>
                </a:solidFill>
              </a:rPr>
              <a:t>buys_computer</a:t>
            </a:r>
            <a:r>
              <a:rPr lang="en-US" altLang="zh-TW" dirty="0"/>
              <a:t> = “</a:t>
            </a:r>
            <a:r>
              <a:rPr lang="en-US" altLang="zh-TW" dirty="0">
                <a:solidFill>
                  <a:srgbClr val="FF0000"/>
                </a:solidFill>
              </a:rPr>
              <a:t>yes</a:t>
            </a:r>
            <a:r>
              <a:rPr lang="en-US" altLang="zh-TW" dirty="0"/>
              <a:t>” or </a:t>
            </a:r>
            <a:r>
              <a:rPr lang="en-US" altLang="zh-TW" dirty="0" err="1">
                <a:solidFill>
                  <a:srgbClr val="C00000"/>
                </a:solidFill>
              </a:rPr>
              <a:t>buys_computer</a:t>
            </a:r>
            <a:r>
              <a:rPr lang="en-US" altLang="zh-TW" dirty="0"/>
              <a:t> = “</a:t>
            </a:r>
            <a:r>
              <a:rPr lang="en-US" altLang="zh-TW" dirty="0">
                <a:solidFill>
                  <a:schemeClr val="accent4"/>
                </a:solidFill>
              </a:rPr>
              <a:t>no</a:t>
            </a:r>
            <a:r>
              <a:rPr lang="en-US" altLang="zh-TW" dirty="0"/>
              <a:t>”) </a:t>
            </a:r>
            <a:br>
              <a:rPr lang="en-US" altLang="zh-TW" dirty="0"/>
            </a:br>
            <a:r>
              <a:rPr lang="en-US" altLang="zh-TW" dirty="0"/>
              <a:t>for a </a:t>
            </a:r>
            <a:r>
              <a:rPr lang="en-US" altLang="zh-TW" dirty="0">
                <a:solidFill>
                  <a:srgbClr val="FFC000"/>
                </a:solidFill>
              </a:rPr>
              <a:t>customer </a:t>
            </a:r>
            <a:br>
              <a:rPr lang="en-US" altLang="zh-TW" dirty="0"/>
            </a:br>
            <a:r>
              <a:rPr lang="en-US" altLang="zh-TW" dirty="0"/>
              <a:t>(age=youth, income=medium, student =yes, credit= fair )?</a:t>
            </a:r>
            <a:endParaRPr lang="zh-TW" altLang="en-US" dirty="0"/>
          </a:p>
        </p:txBody>
      </p:sp>
      <p:sp>
        <p:nvSpPr>
          <p:cNvPr id="4505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C18CB70-EAE3-9D4C-9026-C0BD4A01ABE3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61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923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6265330-44A1-1348-A840-9F48F65C7CA4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6083" name="矩形 4"/>
          <p:cNvSpPr>
            <a:spLocks noChangeArrowheads="1"/>
          </p:cNvSpPr>
          <p:nvPr/>
        </p:nvSpPr>
        <p:spPr bwMode="auto">
          <a:xfrm>
            <a:off x="395288" y="188913"/>
            <a:ext cx="84248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chemeClr val="accent1"/>
                </a:solidFill>
                <a:latin typeface="Arial" charset="0"/>
              </a:rPr>
              <a:t>Customer database</a:t>
            </a:r>
            <a:endParaRPr lang="zh-TW" altLang="zh-TW" sz="4400" b="1" dirty="0">
              <a:solidFill>
                <a:schemeClr val="accent1"/>
              </a:solidFill>
              <a:latin typeface="Arial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50825" y="1125538"/>
          <a:ext cx="8497888" cy="4962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4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5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ID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age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income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student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credit_rating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Class: </a:t>
                      </a:r>
                      <a:b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sz="2400" kern="0" dirty="0" err="1">
                          <a:solidFill>
                            <a:srgbClr val="FF0000"/>
                          </a:solidFill>
                          <a:effectLst/>
                        </a:rPr>
                        <a:t>buys_computer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youth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high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2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effectLst/>
                        </a:rPr>
                        <a:t>middle_aged</a:t>
                      </a:r>
                      <a:r>
                        <a:rPr lang="en-US" sz="2400" kern="0" dirty="0">
                          <a:effectLst/>
                        </a:rPr>
                        <a:t> 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high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3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youth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high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excellent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4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senior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medium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no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5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senior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high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yes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fair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6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senior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low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yes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excellent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7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middle_aged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low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yes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excellent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8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youth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medium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9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youth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low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yes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10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senior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medium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yes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excellent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+mj-lt"/>
                          <a:ea typeface="新細明體"/>
                        </a:rPr>
                        <a:t>11</a:t>
                      </a:r>
                      <a:endParaRPr lang="zh-TW" sz="24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/>
                        </a:rPr>
                        <a:t>youth</a:t>
                      </a:r>
                      <a:endParaRPr lang="zh-TW" sz="28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/>
                        </a:rPr>
                        <a:t>medium</a:t>
                      </a:r>
                      <a:endParaRPr lang="zh-TW" sz="28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/>
                        </a:rPr>
                        <a:t>yes</a:t>
                      </a:r>
                      <a:endParaRPr lang="zh-TW" sz="28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/>
                        </a:rPr>
                        <a:t>fair</a:t>
                      </a:r>
                      <a:endParaRPr lang="zh-TW" sz="28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新細明體"/>
                        </a:rPr>
                        <a:t>?</a:t>
                      </a:r>
                      <a:endParaRPr lang="zh-TW" sz="28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圓角矩形 4"/>
          <p:cNvSpPr/>
          <p:nvPr/>
        </p:nvSpPr>
        <p:spPr>
          <a:xfrm>
            <a:off x="107950" y="5661025"/>
            <a:ext cx="8856663" cy="45561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2253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9987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What is the </a:t>
            </a:r>
            <a:r>
              <a:rPr lang="en-US" altLang="zh-TW" dirty="0">
                <a:solidFill>
                  <a:srgbClr val="FF0000"/>
                </a:solidFill>
              </a:rPr>
              <a:t>class </a:t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en-US" altLang="zh-TW" dirty="0" err="1">
                <a:solidFill>
                  <a:srgbClr val="C00000"/>
                </a:solidFill>
              </a:rPr>
              <a:t>buys_computer</a:t>
            </a:r>
            <a:r>
              <a:rPr lang="en-US" altLang="zh-TW" dirty="0"/>
              <a:t> = “</a:t>
            </a:r>
            <a:r>
              <a:rPr lang="en-US" altLang="zh-TW" dirty="0">
                <a:solidFill>
                  <a:srgbClr val="FF0000"/>
                </a:solidFill>
              </a:rPr>
              <a:t>yes</a:t>
            </a:r>
            <a:r>
              <a:rPr lang="en-US" altLang="zh-TW" dirty="0"/>
              <a:t>” or </a:t>
            </a:r>
            <a:r>
              <a:rPr lang="en-US" altLang="zh-TW" dirty="0" err="1">
                <a:solidFill>
                  <a:srgbClr val="C00000"/>
                </a:solidFill>
              </a:rPr>
              <a:t>buys_computer</a:t>
            </a:r>
            <a:r>
              <a:rPr lang="en-US" altLang="zh-TW" dirty="0"/>
              <a:t> = “</a:t>
            </a:r>
            <a:r>
              <a:rPr lang="en-US" altLang="zh-TW" dirty="0">
                <a:solidFill>
                  <a:schemeClr val="accent4"/>
                </a:solidFill>
              </a:rPr>
              <a:t>no</a:t>
            </a:r>
            <a:r>
              <a:rPr lang="en-US" altLang="zh-TW" dirty="0"/>
              <a:t>”) </a:t>
            </a:r>
            <a:br>
              <a:rPr lang="en-US" altLang="zh-TW" dirty="0"/>
            </a:br>
            <a:r>
              <a:rPr lang="en-US" altLang="zh-TW" dirty="0"/>
              <a:t>for a </a:t>
            </a:r>
            <a:r>
              <a:rPr lang="en-US" altLang="zh-TW" dirty="0">
                <a:solidFill>
                  <a:srgbClr val="FFC000"/>
                </a:solidFill>
              </a:rPr>
              <a:t>customer </a:t>
            </a:r>
            <a:br>
              <a:rPr lang="en-US" altLang="zh-TW" dirty="0"/>
            </a:br>
            <a:r>
              <a:rPr lang="en-US" altLang="zh-TW" dirty="0"/>
              <a:t>(age=youth, income=medium, student =yes, credit= fair )?</a:t>
            </a:r>
            <a:endParaRPr lang="zh-TW" altLang="en-US" dirty="0"/>
          </a:p>
        </p:txBody>
      </p:sp>
      <p:sp>
        <p:nvSpPr>
          <p:cNvPr id="4710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3BB543A-177F-5645-B0AB-45B47C07468A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63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7108" name="矩形 2"/>
          <p:cNvSpPr>
            <a:spLocks noChangeArrowheads="1"/>
          </p:cNvSpPr>
          <p:nvPr/>
        </p:nvSpPr>
        <p:spPr bwMode="auto">
          <a:xfrm>
            <a:off x="2987675" y="5516563"/>
            <a:ext cx="3302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600" b="1" u="sng">
                <a:solidFill>
                  <a:srgbClr val="FF0000"/>
                </a:solidFill>
              </a:rPr>
              <a:t>Yes  = 0.0889  </a:t>
            </a:r>
          </a:p>
          <a:p>
            <a:pPr eaLnBrk="1" hangingPunct="1"/>
            <a:r>
              <a:rPr lang="en-US" altLang="zh-TW" sz="3600" b="1" u="sng">
                <a:solidFill>
                  <a:schemeClr val="tx2"/>
                </a:solidFill>
              </a:rPr>
              <a:t>No   = 0.0167</a:t>
            </a:r>
            <a:endParaRPr lang="zh-TW" altLang="en-US" sz="3600"/>
          </a:p>
        </p:txBody>
      </p:sp>
      <p:sp>
        <p:nvSpPr>
          <p:cNvPr id="5" name="圓角矩形 4"/>
          <p:cNvSpPr/>
          <p:nvPr/>
        </p:nvSpPr>
        <p:spPr>
          <a:xfrm>
            <a:off x="2411413" y="5516563"/>
            <a:ext cx="3878262" cy="6000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630363" y="2133600"/>
            <a:ext cx="5462587" cy="6000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26203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39054EF-6772-B147-8693-3469EDD67C1B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8131" name="矩形 4"/>
          <p:cNvSpPr>
            <a:spLocks noChangeArrowheads="1"/>
          </p:cNvSpPr>
          <p:nvPr/>
        </p:nvSpPr>
        <p:spPr bwMode="auto">
          <a:xfrm>
            <a:off x="395288" y="188913"/>
            <a:ext cx="842486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Table 1 shows the class-labeled training tuples from customer database. </a:t>
            </a:r>
            <a:br>
              <a:rPr lang="en-US" altLang="zh-TW" sz="1800">
                <a:latin typeface="Arial" charset="0"/>
              </a:rPr>
            </a:br>
            <a:r>
              <a:rPr lang="en-US" altLang="zh-TW" sz="1800">
                <a:latin typeface="Arial" charset="0"/>
              </a:rPr>
              <a:t>Please calculate and illustrate the final </a:t>
            </a:r>
            <a:r>
              <a:rPr lang="en-US" altLang="zh-TW" sz="1800" b="1">
                <a:latin typeface="Arial" charset="0"/>
              </a:rPr>
              <a:t>decision tree</a:t>
            </a:r>
            <a:r>
              <a:rPr lang="en-US" altLang="zh-TW" sz="1800">
                <a:latin typeface="Arial" charset="0"/>
              </a:rPr>
              <a:t> returned by decision tree induction using </a:t>
            </a:r>
            <a:r>
              <a:rPr lang="en-US" altLang="zh-TW" sz="1800" b="1">
                <a:latin typeface="Arial" charset="0"/>
              </a:rPr>
              <a:t>information gain</a:t>
            </a:r>
            <a:r>
              <a:rPr lang="en-US" altLang="zh-TW" sz="1800">
                <a:latin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(1) What is the Information Gain of “age”?</a:t>
            </a:r>
            <a:endParaRPr lang="zh-TW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(2) What is the Information Gain of “income”?</a:t>
            </a:r>
            <a:endParaRPr lang="zh-TW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(3) What is the Information Gain of “student”?</a:t>
            </a:r>
            <a:endParaRPr lang="zh-TW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(4) What is the Information Gain of “credit_rating”?</a:t>
            </a:r>
            <a:endParaRPr lang="zh-TW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(5) What is the class (buys_computer = “yes” or buys_computer = “no”) for a customer (age=youth, income=medium, student =yes, credit= fair ) based on the classification result by decision three induction?</a:t>
            </a:r>
            <a:endParaRPr lang="zh-TW" altLang="zh-TW" sz="1800">
              <a:latin typeface="Arial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39750" y="3089275"/>
          <a:ext cx="7993063" cy="3292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8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ID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age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income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student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credit_rating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Class: </a:t>
                      </a:r>
                      <a:br>
                        <a:rPr lang="en-US" sz="1800" kern="0" dirty="0">
                          <a:effectLst/>
                        </a:rPr>
                      </a:br>
                      <a:r>
                        <a:rPr lang="en-US" sz="1800" kern="0" dirty="0" err="1">
                          <a:effectLst/>
                        </a:rPr>
                        <a:t>buys_computer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youth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high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no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fair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no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2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middle_aged 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high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no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fair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yes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youth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high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no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excellent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no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4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senior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medium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no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fair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yes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5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senior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high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yes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fair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yes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6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senior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low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yes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excellent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no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7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middle_aged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low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yes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excellent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yes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8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youth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medium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no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fair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no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9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youth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low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yes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fair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yes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10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senior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medium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yes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excellent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yes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1190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81000" y="1524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chemeClr val="tx2"/>
                </a:solidFill>
                <a:latin typeface="Arial" charset="0"/>
              </a:rPr>
              <a:t>Attribute Selection Measure: </a:t>
            </a:r>
            <a:br>
              <a:rPr lang="en-US" altLang="zh-TW" b="1">
                <a:solidFill>
                  <a:schemeClr val="tx2"/>
                </a:solidFill>
                <a:latin typeface="Arial" charset="0"/>
              </a:rPr>
            </a:br>
            <a:r>
              <a:rPr lang="en-US" altLang="zh-TW" b="1">
                <a:solidFill>
                  <a:srgbClr val="FF0000"/>
                </a:solidFill>
                <a:latin typeface="Arial" charset="0"/>
              </a:rPr>
              <a:t>Information Gain </a:t>
            </a:r>
            <a:r>
              <a:rPr lang="en-US" altLang="zh-TW" b="1">
                <a:solidFill>
                  <a:schemeClr val="tx2"/>
                </a:solidFill>
                <a:latin typeface="Arial" charset="0"/>
              </a:rPr>
              <a:t>(ID3/C4.5)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04800" y="1524000"/>
            <a:ext cx="845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altLang="zh-TW" sz="2400">
                <a:latin typeface="Arial" charset="0"/>
              </a:rPr>
              <a:t>Select the attribute with the highest information gain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altLang="zh-TW" sz="2400">
                <a:latin typeface="Arial" charset="0"/>
              </a:rPr>
              <a:t>Let </a:t>
            </a:r>
            <a:r>
              <a:rPr lang="en-US" altLang="zh-TW" sz="2400" i="1">
                <a:latin typeface="Arial" charset="0"/>
              </a:rPr>
              <a:t>p</a:t>
            </a:r>
            <a:r>
              <a:rPr lang="en-US" altLang="zh-TW" sz="2400" i="1" baseline="-25000">
                <a:latin typeface="Arial" charset="0"/>
              </a:rPr>
              <a:t>i</a:t>
            </a:r>
            <a:r>
              <a:rPr lang="en-US" altLang="zh-TW" sz="2400">
                <a:latin typeface="Arial" charset="0"/>
              </a:rPr>
              <a:t> be the probability that an arbitrary tuple in D belongs to class C</a:t>
            </a:r>
            <a:r>
              <a:rPr lang="en-US" altLang="zh-TW" sz="2400" baseline="-25000">
                <a:latin typeface="Arial" charset="0"/>
              </a:rPr>
              <a:t>i</a:t>
            </a:r>
            <a:r>
              <a:rPr lang="en-US" altLang="zh-TW" sz="2400">
                <a:latin typeface="Arial" charset="0"/>
              </a:rPr>
              <a:t>, estimated by |C</a:t>
            </a:r>
            <a:r>
              <a:rPr lang="en-US" altLang="zh-TW" sz="2400" i="1" baseline="-25000">
                <a:latin typeface="Arial" charset="0"/>
              </a:rPr>
              <a:t>i</a:t>
            </a:r>
            <a:r>
              <a:rPr lang="en-US" altLang="zh-TW" sz="2400" baseline="-25000">
                <a:latin typeface="Arial" charset="0"/>
              </a:rPr>
              <a:t>, D</a:t>
            </a:r>
            <a:r>
              <a:rPr lang="en-US" altLang="zh-TW" sz="2400">
                <a:latin typeface="Arial" charset="0"/>
              </a:rPr>
              <a:t>|/|D|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altLang="zh-TW" sz="2400">
                <a:solidFill>
                  <a:schemeClr val="hlink"/>
                </a:solidFill>
                <a:latin typeface="Arial" charset="0"/>
              </a:rPr>
              <a:t>Expected information</a:t>
            </a:r>
            <a:r>
              <a:rPr lang="en-US" altLang="zh-TW" sz="2400">
                <a:latin typeface="Arial" charset="0"/>
              </a:rPr>
              <a:t> (entropy) needed to classify a tuple in D: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charset="2"/>
              <a:buChar char="n"/>
            </a:pPr>
            <a:endParaRPr lang="en-US" altLang="zh-TW" sz="2400">
              <a:latin typeface="Arial" charset="0"/>
            </a:endParaRPr>
          </a:p>
          <a:p>
            <a:pPr eaLnBrk="1" hangingPunct="1"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altLang="zh-TW" sz="2400">
                <a:solidFill>
                  <a:schemeClr val="hlink"/>
                </a:solidFill>
                <a:latin typeface="Arial" charset="0"/>
              </a:rPr>
              <a:t>Information</a:t>
            </a:r>
            <a:r>
              <a:rPr lang="en-US" altLang="zh-TW" sz="2400">
                <a:latin typeface="Arial" charset="0"/>
              </a:rPr>
              <a:t> needed (after using A to split D into v partitions) to classify D: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charset="2"/>
              <a:buChar char="n"/>
            </a:pPr>
            <a:endParaRPr lang="en-US" altLang="zh-TW" sz="2400">
              <a:latin typeface="Arial" charset="0"/>
            </a:endParaRPr>
          </a:p>
          <a:p>
            <a:pPr eaLnBrk="1" hangingPunct="1"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altLang="zh-TW" sz="2400">
                <a:solidFill>
                  <a:schemeClr val="hlink"/>
                </a:solidFill>
                <a:latin typeface="Arial" charset="0"/>
              </a:rPr>
              <a:t>Information gained</a:t>
            </a:r>
            <a:r>
              <a:rPr lang="en-US" altLang="zh-TW" sz="2400">
                <a:latin typeface="Arial" charset="0"/>
              </a:rPr>
              <a:t> by branching on attribute A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charset="2"/>
              <a:buChar char="n"/>
            </a:pPr>
            <a:endParaRPr lang="en-US" altLang="zh-TW" sz="2400">
              <a:latin typeface="Arial" charset="0"/>
            </a:endParaRPr>
          </a:p>
        </p:txBody>
      </p:sp>
      <p:graphicFrame>
        <p:nvGraphicFramePr>
          <p:cNvPr id="49156" name="Object 2"/>
          <p:cNvGraphicFramePr>
            <a:graphicFrameLocks noChangeAspect="1"/>
          </p:cNvGraphicFramePr>
          <p:nvPr/>
        </p:nvGraphicFramePr>
        <p:xfrm>
          <a:off x="4530725" y="3200400"/>
          <a:ext cx="33178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4" imgW="1612900" imgH="431800" progId="Equation.3">
                  <p:embed/>
                </p:oleObj>
              </mc:Choice>
              <mc:Fallback>
                <p:oleObj name="Equation" r:id="rId4" imgW="1612900" imgH="431800" progId="Equation.3">
                  <p:embed/>
                  <p:pic>
                    <p:nvPicPr>
                      <p:cNvPr id="4915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25" y="3200400"/>
                        <a:ext cx="331787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3"/>
          <p:cNvGraphicFramePr>
            <a:graphicFrameLocks noChangeAspect="1"/>
          </p:cNvGraphicFramePr>
          <p:nvPr/>
        </p:nvGraphicFramePr>
        <p:xfrm>
          <a:off x="4899025" y="4343400"/>
          <a:ext cx="31781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6" imgW="1714500" imgH="457200" progId="Equation.3">
                  <p:embed/>
                </p:oleObj>
              </mc:Choice>
              <mc:Fallback>
                <p:oleObj name="Equation" r:id="rId6" imgW="1714500" imgH="457200" progId="Equation.3">
                  <p:embed/>
                  <p:pic>
                    <p:nvPicPr>
                      <p:cNvPr id="4915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025" y="4343400"/>
                        <a:ext cx="317817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4"/>
          <p:cNvGraphicFramePr>
            <a:graphicFrameLocks noChangeAspect="1"/>
          </p:cNvGraphicFramePr>
          <p:nvPr/>
        </p:nvGraphicFramePr>
        <p:xfrm>
          <a:off x="3868738" y="5822950"/>
          <a:ext cx="41386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8" imgW="1790700" imgH="215900" progId="Equation.3">
                  <p:embed/>
                </p:oleObj>
              </mc:Choice>
              <mc:Fallback>
                <p:oleObj name="Equation" r:id="rId8" imgW="1790700" imgH="215900" progId="Equation.3">
                  <p:embed/>
                  <p:pic>
                    <p:nvPicPr>
                      <p:cNvPr id="4915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5822950"/>
                        <a:ext cx="41386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1A3D595-F7D2-0944-A025-B42D3A99D16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9160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11484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938C3E5-2211-804D-8B3A-768BB531F1AD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66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0179" name="矩形 13"/>
          <p:cNvSpPr>
            <a:spLocks noChangeArrowheads="1"/>
          </p:cNvSpPr>
          <p:nvPr/>
        </p:nvSpPr>
        <p:spPr bwMode="auto">
          <a:xfrm>
            <a:off x="4716463" y="692150"/>
            <a:ext cx="410368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 (0.1) = -3.3219</a:t>
            </a:r>
            <a:endParaRPr lang="zh-TW" altLang="zh-TW" sz="36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 (0.2) = -2.3219</a:t>
            </a:r>
            <a:endParaRPr lang="zh-TW" altLang="zh-TW" sz="36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 (0.3) = -1.7370</a:t>
            </a:r>
            <a:endParaRPr lang="zh-TW" altLang="zh-TW" sz="36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 (0.4) = -1.3219</a:t>
            </a:r>
            <a:endParaRPr lang="zh-TW" altLang="zh-TW" sz="36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 (0.5) = -1</a:t>
            </a:r>
            <a:endParaRPr lang="zh-TW" altLang="zh-TW" sz="36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 (0.6) = -0.7370</a:t>
            </a:r>
            <a:endParaRPr lang="zh-TW" altLang="zh-TW" sz="36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 (0.7) = -0.5146</a:t>
            </a:r>
            <a:endParaRPr lang="zh-TW" altLang="zh-TW" sz="36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 (0.8) = -0.3219</a:t>
            </a:r>
            <a:endParaRPr lang="zh-TW" altLang="zh-TW" sz="36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 (0.9) = -0.1520</a:t>
            </a:r>
            <a:endParaRPr lang="zh-TW" altLang="zh-TW" sz="36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rgbClr val="FF0000"/>
                </a:solidFill>
                <a:latin typeface="Arial" charset="0"/>
              </a:rPr>
              <a:t> (1) = 0</a:t>
            </a:r>
            <a:endParaRPr lang="zh-TW" altLang="zh-TW" sz="36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0180" name="矩形 14"/>
          <p:cNvSpPr>
            <a:spLocks noChangeArrowheads="1"/>
          </p:cNvSpPr>
          <p:nvPr/>
        </p:nvSpPr>
        <p:spPr bwMode="auto">
          <a:xfrm>
            <a:off x="250825" y="620713"/>
            <a:ext cx="42132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 (1) = 0</a:t>
            </a:r>
            <a:endParaRPr lang="zh-TW" altLang="zh-TW" sz="360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 (2) = 1</a:t>
            </a:r>
            <a:endParaRPr lang="zh-TW" altLang="zh-TW" sz="360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 (3) = 1.5850</a:t>
            </a:r>
            <a:endParaRPr lang="zh-TW" altLang="zh-TW" sz="360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 (4) = 2</a:t>
            </a:r>
            <a:endParaRPr lang="zh-TW" altLang="zh-TW" sz="360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 (5) = 2.3219</a:t>
            </a:r>
            <a:endParaRPr lang="zh-TW" altLang="zh-TW" sz="360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 (6) = 2.5850</a:t>
            </a:r>
            <a:endParaRPr lang="zh-TW" altLang="zh-TW" sz="360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 (7) = 2.8074</a:t>
            </a:r>
            <a:endParaRPr lang="zh-TW" altLang="zh-TW" sz="360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 (8) = 3</a:t>
            </a:r>
            <a:endParaRPr lang="zh-TW" altLang="zh-TW" sz="360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 (9) = 3.1699</a:t>
            </a:r>
            <a:endParaRPr lang="zh-TW" altLang="zh-TW" sz="360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log</a:t>
            </a:r>
            <a:r>
              <a:rPr lang="en-US" altLang="zh-TW" sz="3600" baseline="-2500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en-US" altLang="zh-TW" sz="3600">
                <a:solidFill>
                  <a:schemeClr val="accent1"/>
                </a:solidFill>
                <a:latin typeface="Arial" charset="0"/>
              </a:rPr>
              <a:t> (10) = 3.3219</a:t>
            </a:r>
            <a:endParaRPr lang="zh-TW" altLang="zh-TW" sz="3600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4783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509567-D93B-A545-A63B-DC994E2789BC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1203" name="物件 4"/>
          <p:cNvGraphicFramePr>
            <a:graphicFrameLocks noChangeAspect="1"/>
          </p:cNvGraphicFramePr>
          <p:nvPr/>
        </p:nvGraphicFramePr>
        <p:xfrm>
          <a:off x="966788" y="3370263"/>
          <a:ext cx="33178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方程式" r:id="rId3" imgW="1612900" imgH="431800" progId="Equation.3">
                  <p:embed/>
                </p:oleObj>
              </mc:Choice>
              <mc:Fallback>
                <p:oleObj name="方程式" r:id="rId3" imgW="1612900" imgH="431800" progId="Equation.3">
                  <p:embed/>
                  <p:pic>
                    <p:nvPicPr>
                      <p:cNvPr id="51203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3370263"/>
                        <a:ext cx="331787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物件 7"/>
          <p:cNvGraphicFramePr>
            <a:graphicFrameLocks noChangeAspect="1"/>
          </p:cNvGraphicFramePr>
          <p:nvPr/>
        </p:nvGraphicFramePr>
        <p:xfrm>
          <a:off x="684213" y="4273550"/>
          <a:ext cx="44513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方程式" r:id="rId5" imgW="3073400" imgH="393700" progId="Equation.3">
                  <p:embed/>
                </p:oleObj>
              </mc:Choice>
              <mc:Fallback>
                <p:oleObj name="方程式" r:id="rId5" imgW="3073400" imgH="393700" progId="Equation.3">
                  <p:embed/>
                  <p:pic>
                    <p:nvPicPr>
                      <p:cNvPr id="51204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273550"/>
                        <a:ext cx="44513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79388" y="20638"/>
          <a:ext cx="3795712" cy="2400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8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9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ID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age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income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student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credit_rating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Class: </a:t>
                      </a:r>
                      <a:br>
                        <a:rPr lang="en-US" sz="1000" kern="0" dirty="0">
                          <a:effectLst/>
                        </a:rPr>
                      </a:br>
                      <a:r>
                        <a:rPr lang="en-US" sz="1000" kern="0" dirty="0" err="1">
                          <a:effectLst/>
                        </a:rPr>
                        <a:t>buys_computer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youth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high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no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fair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no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 dirty="0" err="1">
                          <a:effectLst/>
                        </a:rPr>
                        <a:t>middle_aged</a:t>
                      </a:r>
                      <a:r>
                        <a:rPr lang="en-US" sz="1000" kern="0" dirty="0">
                          <a:effectLst/>
                        </a:rPr>
                        <a:t> 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high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no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fair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yes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youth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high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no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excellent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no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senior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medium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no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fair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yes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senior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high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yes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fair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yes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senior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low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yes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excellent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no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middle_aged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low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yes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excellent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yes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8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youth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medium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no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fair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no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9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youth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low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yes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fair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yes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10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senior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medium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yes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excellent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yes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1291" name="Rectangle 3"/>
          <p:cNvSpPr txBox="1">
            <a:spLocks noChangeArrowheads="1"/>
          </p:cNvSpPr>
          <p:nvPr/>
        </p:nvSpPr>
        <p:spPr bwMode="auto">
          <a:xfrm>
            <a:off x="4140200" y="188913"/>
            <a:ext cx="48244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>
              <a:lnSpc>
                <a:spcPct val="80000"/>
              </a:lnSpc>
              <a:spcBef>
                <a:spcPct val="30000"/>
              </a:spcBef>
              <a:buSzPct val="80000"/>
              <a:buFont typeface="Arial" charset="0"/>
              <a:buNone/>
            </a:pPr>
            <a:r>
              <a:rPr kumimoji="0" lang="en-US" altLang="zh-TW" sz="2000">
                <a:solidFill>
                  <a:srgbClr val="121328"/>
                </a:solidFill>
                <a:ea typeface="標楷體" charset="-120"/>
              </a:rPr>
              <a:t>Class P (Positive): buys_computer = “yes” </a:t>
            </a:r>
          </a:p>
          <a:p>
            <a:pPr>
              <a:lnSpc>
                <a:spcPct val="80000"/>
              </a:lnSpc>
              <a:spcBef>
                <a:spcPct val="30000"/>
              </a:spcBef>
              <a:buSzPct val="80000"/>
              <a:buFont typeface="Arial" charset="0"/>
              <a:buNone/>
            </a:pPr>
            <a:r>
              <a:rPr kumimoji="0" lang="en-US" altLang="zh-TW" sz="2000">
                <a:solidFill>
                  <a:srgbClr val="121328"/>
                </a:solidFill>
                <a:ea typeface="標楷體" charset="-120"/>
              </a:rPr>
              <a:t>Class N (Negative): buys_computer = “no”</a:t>
            </a:r>
          </a:p>
          <a:p>
            <a:pPr>
              <a:lnSpc>
                <a:spcPct val="80000"/>
              </a:lnSpc>
              <a:spcBef>
                <a:spcPct val="30000"/>
              </a:spcBef>
              <a:buSzPct val="80000"/>
              <a:buFont typeface="Arial" charset="0"/>
              <a:buNone/>
            </a:pPr>
            <a:r>
              <a:rPr kumimoji="0" lang="en-US" altLang="zh-TW" sz="2000" i="1">
                <a:solidFill>
                  <a:srgbClr val="121328"/>
                </a:solidFill>
                <a:latin typeface="Times New Roman" charset="0"/>
                <a:ea typeface="標楷體" charset="-120"/>
                <a:cs typeface="Times New Roman" charset="0"/>
              </a:rPr>
              <a:t>P(buys = yes) = P</a:t>
            </a:r>
            <a:r>
              <a:rPr kumimoji="0" lang="en-US" altLang="zh-TW" sz="2000" i="1" baseline="-25000">
                <a:solidFill>
                  <a:srgbClr val="121328"/>
                </a:solidFill>
                <a:latin typeface="Times New Roman" charset="0"/>
                <a:ea typeface="標楷體" charset="-120"/>
                <a:cs typeface="Times New Roman" charset="0"/>
              </a:rPr>
              <a:t>i=1 </a:t>
            </a:r>
            <a:r>
              <a:rPr kumimoji="0" lang="en-US" altLang="zh-TW" sz="2000" i="1">
                <a:solidFill>
                  <a:srgbClr val="121328"/>
                </a:solidFill>
                <a:latin typeface="Times New Roman" charset="0"/>
                <a:ea typeface="標楷體" charset="-120"/>
                <a:cs typeface="Times New Roman" charset="0"/>
              </a:rPr>
              <a:t>= P</a:t>
            </a:r>
            <a:r>
              <a:rPr kumimoji="0" lang="en-US" altLang="zh-TW" sz="2000" i="1" baseline="-25000">
                <a:solidFill>
                  <a:srgbClr val="121328"/>
                </a:solidFill>
                <a:latin typeface="Times New Roman" charset="0"/>
                <a:ea typeface="標楷體" charset="-120"/>
                <a:cs typeface="Times New Roman" charset="0"/>
              </a:rPr>
              <a:t>1</a:t>
            </a:r>
            <a:r>
              <a:rPr kumimoji="0" lang="en-US" altLang="zh-TW" sz="2000" i="1">
                <a:solidFill>
                  <a:srgbClr val="121328"/>
                </a:solidFill>
                <a:latin typeface="Times New Roman" charset="0"/>
                <a:ea typeface="標楷體" charset="-120"/>
                <a:cs typeface="Times New Roman" charset="0"/>
              </a:rPr>
              <a:t> </a:t>
            </a:r>
            <a:r>
              <a:rPr kumimoji="0" lang="en-US" altLang="zh-TW" sz="2000">
                <a:solidFill>
                  <a:srgbClr val="121328"/>
                </a:solidFill>
                <a:ea typeface="標楷體" charset="-120"/>
              </a:rPr>
              <a:t>= 6/10 = 0.6 </a:t>
            </a:r>
          </a:p>
          <a:p>
            <a:pPr>
              <a:lnSpc>
                <a:spcPct val="80000"/>
              </a:lnSpc>
              <a:spcBef>
                <a:spcPct val="30000"/>
              </a:spcBef>
              <a:buSzPct val="80000"/>
              <a:buFont typeface="Arial" charset="0"/>
              <a:buNone/>
            </a:pPr>
            <a:r>
              <a:rPr kumimoji="0" lang="en-US" altLang="zh-TW" sz="2000" i="1">
                <a:solidFill>
                  <a:srgbClr val="121328"/>
                </a:solidFill>
                <a:latin typeface="Times New Roman" charset="0"/>
                <a:ea typeface="標楷體" charset="-120"/>
              </a:rPr>
              <a:t>P(buys = no) = P</a:t>
            </a:r>
            <a:r>
              <a:rPr kumimoji="0" lang="en-US" altLang="zh-TW" sz="2000" i="1" baseline="-25000">
                <a:solidFill>
                  <a:srgbClr val="121328"/>
                </a:solidFill>
                <a:latin typeface="Times New Roman" charset="0"/>
                <a:ea typeface="標楷體" charset="-120"/>
              </a:rPr>
              <a:t>i=2 </a:t>
            </a:r>
            <a:r>
              <a:rPr kumimoji="0" lang="en-US" altLang="zh-TW" sz="2000" i="1">
                <a:solidFill>
                  <a:srgbClr val="121328"/>
                </a:solidFill>
                <a:latin typeface="Times New Roman" charset="0"/>
                <a:ea typeface="標楷體" charset="-120"/>
              </a:rPr>
              <a:t>= P</a:t>
            </a:r>
            <a:r>
              <a:rPr kumimoji="0" lang="en-US" altLang="zh-TW" sz="2000" i="1" baseline="-25000">
                <a:solidFill>
                  <a:srgbClr val="121328"/>
                </a:solidFill>
                <a:latin typeface="Times New Roman" charset="0"/>
                <a:ea typeface="標楷體" charset="-120"/>
              </a:rPr>
              <a:t>2</a:t>
            </a:r>
            <a:r>
              <a:rPr kumimoji="0" lang="en-US" altLang="zh-TW" sz="2000" i="1">
                <a:solidFill>
                  <a:srgbClr val="121328"/>
                </a:solidFill>
                <a:latin typeface="Times New Roman" charset="0"/>
                <a:ea typeface="標楷體" charset="-120"/>
              </a:rPr>
              <a:t> </a:t>
            </a:r>
            <a:r>
              <a:rPr kumimoji="0" lang="en-US" altLang="zh-TW" sz="2000">
                <a:solidFill>
                  <a:srgbClr val="121328"/>
                </a:solidFill>
                <a:ea typeface="標楷體" charset="-120"/>
              </a:rPr>
              <a:t>= 4/10 = 0.4</a:t>
            </a:r>
            <a:endParaRPr kumimoji="0" lang="en-US" altLang="zh-TW" sz="2400">
              <a:ea typeface="標楷體" charset="-120"/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buSzPct val="80000"/>
              <a:buFont typeface="Arial" charset="0"/>
              <a:buNone/>
            </a:pPr>
            <a:r>
              <a:rPr kumimoji="0" lang="en-US" altLang="zh-TW" sz="2000">
                <a:solidFill>
                  <a:srgbClr val="121328"/>
                </a:solidFill>
                <a:ea typeface="標楷體" charset="-120"/>
              </a:rPr>
              <a:t> </a:t>
            </a:r>
            <a:endParaRPr kumimoji="0" lang="en-US" altLang="zh-TW" sz="2400">
              <a:ea typeface="標楷體" charset="-120"/>
            </a:endParaRPr>
          </a:p>
        </p:txBody>
      </p:sp>
      <p:sp>
        <p:nvSpPr>
          <p:cNvPr id="51292" name="矩形 13"/>
          <p:cNvSpPr>
            <a:spLocks noChangeArrowheads="1"/>
          </p:cNvSpPr>
          <p:nvPr/>
        </p:nvSpPr>
        <p:spPr bwMode="auto">
          <a:xfrm>
            <a:off x="4462463" y="1533525"/>
            <a:ext cx="17827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</a:rPr>
              <a:t>log</a:t>
            </a:r>
            <a:r>
              <a:rPr lang="en-US" altLang="zh-TW" sz="1200" baseline="-25000">
                <a:latin typeface="Arial" charset="0"/>
              </a:rPr>
              <a:t>2</a:t>
            </a:r>
            <a:r>
              <a:rPr lang="en-US" altLang="zh-TW" sz="1200">
                <a:latin typeface="Arial" charset="0"/>
              </a:rPr>
              <a:t> (0.1) = -3.3219</a:t>
            </a:r>
            <a:endParaRPr lang="zh-TW" altLang="zh-TW" sz="12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</a:rPr>
              <a:t>log</a:t>
            </a:r>
            <a:r>
              <a:rPr lang="en-US" altLang="zh-TW" sz="1200" baseline="-25000">
                <a:latin typeface="Arial" charset="0"/>
              </a:rPr>
              <a:t>2</a:t>
            </a:r>
            <a:r>
              <a:rPr lang="en-US" altLang="zh-TW" sz="1200">
                <a:latin typeface="Arial" charset="0"/>
              </a:rPr>
              <a:t> (0.2) = -2.3219</a:t>
            </a:r>
            <a:endParaRPr lang="zh-TW" altLang="zh-TW" sz="12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</a:rPr>
              <a:t>log</a:t>
            </a:r>
            <a:r>
              <a:rPr lang="en-US" altLang="zh-TW" sz="1200" baseline="-25000">
                <a:latin typeface="Arial" charset="0"/>
              </a:rPr>
              <a:t>2</a:t>
            </a:r>
            <a:r>
              <a:rPr lang="en-US" altLang="zh-TW" sz="1200">
                <a:latin typeface="Arial" charset="0"/>
              </a:rPr>
              <a:t> (0.3) = -1.7370</a:t>
            </a:r>
            <a:endParaRPr lang="zh-TW" altLang="zh-TW" sz="12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</a:rPr>
              <a:t>log</a:t>
            </a:r>
            <a:r>
              <a:rPr lang="en-US" altLang="zh-TW" sz="1200" baseline="-25000">
                <a:latin typeface="Arial" charset="0"/>
              </a:rPr>
              <a:t>2</a:t>
            </a:r>
            <a:r>
              <a:rPr lang="en-US" altLang="zh-TW" sz="1200">
                <a:latin typeface="Arial" charset="0"/>
              </a:rPr>
              <a:t> (0.4) = -1.3219</a:t>
            </a:r>
            <a:endParaRPr lang="zh-TW" altLang="zh-TW" sz="12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</a:rPr>
              <a:t>log</a:t>
            </a:r>
            <a:r>
              <a:rPr lang="en-US" altLang="zh-TW" sz="1200" baseline="-25000">
                <a:latin typeface="Arial" charset="0"/>
              </a:rPr>
              <a:t>2</a:t>
            </a:r>
            <a:r>
              <a:rPr lang="en-US" altLang="zh-TW" sz="1200">
                <a:latin typeface="Arial" charset="0"/>
              </a:rPr>
              <a:t> (0.5) = -1</a:t>
            </a:r>
            <a:endParaRPr lang="zh-TW" altLang="zh-TW" sz="12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</a:rPr>
              <a:t>log</a:t>
            </a:r>
            <a:r>
              <a:rPr lang="en-US" altLang="zh-TW" sz="1200" baseline="-25000">
                <a:latin typeface="Arial" charset="0"/>
              </a:rPr>
              <a:t>2</a:t>
            </a:r>
            <a:r>
              <a:rPr lang="en-US" altLang="zh-TW" sz="1200">
                <a:latin typeface="Arial" charset="0"/>
              </a:rPr>
              <a:t> (0.6) = -0.7370</a:t>
            </a:r>
            <a:endParaRPr lang="zh-TW" altLang="zh-TW" sz="12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</a:rPr>
              <a:t>log</a:t>
            </a:r>
            <a:r>
              <a:rPr lang="en-US" altLang="zh-TW" sz="1200" baseline="-25000">
                <a:latin typeface="Arial" charset="0"/>
              </a:rPr>
              <a:t>2</a:t>
            </a:r>
            <a:r>
              <a:rPr lang="en-US" altLang="zh-TW" sz="1200">
                <a:latin typeface="Arial" charset="0"/>
              </a:rPr>
              <a:t> (0.7) = -0.5146</a:t>
            </a:r>
            <a:endParaRPr lang="zh-TW" altLang="zh-TW" sz="12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</a:rPr>
              <a:t>log</a:t>
            </a:r>
            <a:r>
              <a:rPr lang="en-US" altLang="zh-TW" sz="1200" baseline="-25000">
                <a:latin typeface="Arial" charset="0"/>
              </a:rPr>
              <a:t>2</a:t>
            </a:r>
            <a:r>
              <a:rPr lang="en-US" altLang="zh-TW" sz="1200">
                <a:latin typeface="Arial" charset="0"/>
              </a:rPr>
              <a:t> (0.8) = -0.3219</a:t>
            </a:r>
            <a:endParaRPr lang="zh-TW" altLang="zh-TW" sz="12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</a:rPr>
              <a:t>log</a:t>
            </a:r>
            <a:r>
              <a:rPr lang="en-US" altLang="zh-TW" sz="1200" baseline="-25000">
                <a:latin typeface="Arial" charset="0"/>
              </a:rPr>
              <a:t>2</a:t>
            </a:r>
            <a:r>
              <a:rPr lang="en-US" altLang="zh-TW" sz="1200">
                <a:latin typeface="Arial" charset="0"/>
              </a:rPr>
              <a:t> (0.9) = -0.1520</a:t>
            </a:r>
            <a:endParaRPr lang="zh-TW" altLang="zh-TW" sz="12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</a:rPr>
              <a:t>log</a:t>
            </a:r>
            <a:r>
              <a:rPr lang="en-US" altLang="zh-TW" sz="1200" baseline="-25000">
                <a:latin typeface="Arial" charset="0"/>
              </a:rPr>
              <a:t>2</a:t>
            </a:r>
            <a:r>
              <a:rPr lang="en-US" altLang="zh-TW" sz="1200">
                <a:latin typeface="Arial" charset="0"/>
              </a:rPr>
              <a:t> (1) = 0</a:t>
            </a:r>
            <a:endParaRPr lang="zh-TW" altLang="zh-TW" sz="1200">
              <a:latin typeface="Arial" charset="0"/>
            </a:endParaRPr>
          </a:p>
        </p:txBody>
      </p:sp>
      <p:sp>
        <p:nvSpPr>
          <p:cNvPr id="51293" name="矩形 14"/>
          <p:cNvSpPr>
            <a:spLocks noChangeArrowheads="1"/>
          </p:cNvSpPr>
          <p:nvPr/>
        </p:nvSpPr>
        <p:spPr bwMode="auto">
          <a:xfrm>
            <a:off x="6227763" y="1509713"/>
            <a:ext cx="16573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</a:rPr>
              <a:t>log</a:t>
            </a:r>
            <a:r>
              <a:rPr lang="en-US" altLang="zh-TW" sz="1200" baseline="-25000">
                <a:latin typeface="Arial" charset="0"/>
              </a:rPr>
              <a:t>2</a:t>
            </a:r>
            <a:r>
              <a:rPr lang="en-US" altLang="zh-TW" sz="1200">
                <a:latin typeface="Arial" charset="0"/>
              </a:rPr>
              <a:t> (1) = 0</a:t>
            </a:r>
            <a:endParaRPr lang="zh-TW" altLang="zh-TW" sz="12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</a:rPr>
              <a:t>log</a:t>
            </a:r>
            <a:r>
              <a:rPr lang="en-US" altLang="zh-TW" sz="1200" baseline="-25000">
                <a:latin typeface="Arial" charset="0"/>
              </a:rPr>
              <a:t>2</a:t>
            </a:r>
            <a:r>
              <a:rPr lang="en-US" altLang="zh-TW" sz="1200">
                <a:latin typeface="Arial" charset="0"/>
              </a:rPr>
              <a:t> (2) = 1</a:t>
            </a:r>
            <a:endParaRPr lang="zh-TW" altLang="zh-TW" sz="12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</a:rPr>
              <a:t>log</a:t>
            </a:r>
            <a:r>
              <a:rPr lang="en-US" altLang="zh-TW" sz="1200" baseline="-25000">
                <a:latin typeface="Arial" charset="0"/>
              </a:rPr>
              <a:t>2</a:t>
            </a:r>
            <a:r>
              <a:rPr lang="en-US" altLang="zh-TW" sz="1200">
                <a:latin typeface="Arial" charset="0"/>
              </a:rPr>
              <a:t> (3) = 1.5850</a:t>
            </a:r>
            <a:endParaRPr lang="zh-TW" altLang="zh-TW" sz="12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</a:rPr>
              <a:t>log</a:t>
            </a:r>
            <a:r>
              <a:rPr lang="en-US" altLang="zh-TW" sz="1200" baseline="-25000">
                <a:latin typeface="Arial" charset="0"/>
              </a:rPr>
              <a:t>2</a:t>
            </a:r>
            <a:r>
              <a:rPr lang="en-US" altLang="zh-TW" sz="1200">
                <a:latin typeface="Arial" charset="0"/>
              </a:rPr>
              <a:t> (4) = 2</a:t>
            </a:r>
            <a:endParaRPr lang="zh-TW" altLang="zh-TW" sz="12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</a:rPr>
              <a:t>log</a:t>
            </a:r>
            <a:r>
              <a:rPr lang="en-US" altLang="zh-TW" sz="1200" baseline="-25000">
                <a:latin typeface="Arial" charset="0"/>
              </a:rPr>
              <a:t>2</a:t>
            </a:r>
            <a:r>
              <a:rPr lang="en-US" altLang="zh-TW" sz="1200">
                <a:latin typeface="Arial" charset="0"/>
              </a:rPr>
              <a:t> (5) = 2.3219</a:t>
            </a:r>
            <a:endParaRPr lang="zh-TW" altLang="zh-TW" sz="12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</a:rPr>
              <a:t>log</a:t>
            </a:r>
            <a:r>
              <a:rPr lang="en-US" altLang="zh-TW" sz="1200" baseline="-25000">
                <a:latin typeface="Arial" charset="0"/>
              </a:rPr>
              <a:t>2</a:t>
            </a:r>
            <a:r>
              <a:rPr lang="en-US" altLang="zh-TW" sz="1200">
                <a:latin typeface="Arial" charset="0"/>
              </a:rPr>
              <a:t> (6) = 2.5850</a:t>
            </a:r>
            <a:endParaRPr lang="zh-TW" altLang="zh-TW" sz="12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</a:rPr>
              <a:t>log</a:t>
            </a:r>
            <a:r>
              <a:rPr lang="en-US" altLang="zh-TW" sz="1200" baseline="-25000">
                <a:latin typeface="Arial" charset="0"/>
              </a:rPr>
              <a:t>2</a:t>
            </a:r>
            <a:r>
              <a:rPr lang="en-US" altLang="zh-TW" sz="1200">
                <a:latin typeface="Arial" charset="0"/>
              </a:rPr>
              <a:t> (7) = 2.8074</a:t>
            </a:r>
            <a:endParaRPr lang="zh-TW" altLang="zh-TW" sz="12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</a:rPr>
              <a:t>log</a:t>
            </a:r>
            <a:r>
              <a:rPr lang="en-US" altLang="zh-TW" sz="1200" baseline="-25000">
                <a:latin typeface="Arial" charset="0"/>
              </a:rPr>
              <a:t>2</a:t>
            </a:r>
            <a:r>
              <a:rPr lang="en-US" altLang="zh-TW" sz="1200">
                <a:latin typeface="Arial" charset="0"/>
              </a:rPr>
              <a:t> (8) = 3</a:t>
            </a:r>
            <a:endParaRPr lang="zh-TW" altLang="zh-TW" sz="12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</a:rPr>
              <a:t>log</a:t>
            </a:r>
            <a:r>
              <a:rPr lang="en-US" altLang="zh-TW" sz="1200" baseline="-25000">
                <a:latin typeface="Arial" charset="0"/>
              </a:rPr>
              <a:t>2</a:t>
            </a:r>
            <a:r>
              <a:rPr lang="en-US" altLang="zh-TW" sz="1200">
                <a:latin typeface="Arial" charset="0"/>
              </a:rPr>
              <a:t> (9) = 3.1699</a:t>
            </a:r>
            <a:endParaRPr lang="zh-TW" altLang="zh-TW" sz="12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</a:rPr>
              <a:t>log</a:t>
            </a:r>
            <a:r>
              <a:rPr lang="en-US" altLang="zh-TW" sz="1200" baseline="-25000">
                <a:latin typeface="Arial" charset="0"/>
              </a:rPr>
              <a:t>2</a:t>
            </a:r>
            <a:r>
              <a:rPr lang="en-US" altLang="zh-TW" sz="1200">
                <a:latin typeface="Arial" charset="0"/>
              </a:rPr>
              <a:t> (10) = 3.3219</a:t>
            </a:r>
            <a:endParaRPr lang="zh-TW" altLang="zh-TW" sz="1200">
              <a:latin typeface="Arial" charset="0"/>
            </a:endParaRPr>
          </a:p>
        </p:txBody>
      </p:sp>
      <p:graphicFrame>
        <p:nvGraphicFramePr>
          <p:cNvPr id="51294" name="物件 15"/>
          <p:cNvGraphicFramePr>
            <a:graphicFrameLocks noChangeAspect="1"/>
          </p:cNvGraphicFramePr>
          <p:nvPr/>
        </p:nvGraphicFramePr>
        <p:xfrm>
          <a:off x="2184400" y="4943475"/>
          <a:ext cx="31083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方程式" r:id="rId7" imgW="2145369" imgH="863225" progId="Equation.3">
                  <p:embed/>
                </p:oleObj>
              </mc:Choice>
              <mc:Fallback>
                <p:oleObj name="方程式" r:id="rId7" imgW="2145369" imgH="863225" progId="Equation.3">
                  <p:embed/>
                  <p:pic>
                    <p:nvPicPr>
                      <p:cNvPr id="51294" name="物件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4943475"/>
                        <a:ext cx="3108325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5" name="文字方塊 17"/>
          <p:cNvSpPr txBox="1">
            <a:spLocks noChangeArrowheads="1"/>
          </p:cNvSpPr>
          <p:nvPr/>
        </p:nvSpPr>
        <p:spPr bwMode="auto">
          <a:xfrm>
            <a:off x="1077913" y="6227763"/>
            <a:ext cx="338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i="1">
                <a:solidFill>
                  <a:srgbClr val="FF0000"/>
                </a:solidFill>
                <a:latin typeface="Times New Roman" charset="0"/>
              </a:rPr>
              <a:t>Info(D) = I(6,4) = 0.971</a:t>
            </a:r>
            <a:endParaRPr lang="zh-TW" altLang="en-US" sz="1800" b="1" i="1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1296" name="矩形 1"/>
          <p:cNvSpPr>
            <a:spLocks noChangeArrowheads="1"/>
          </p:cNvSpPr>
          <p:nvPr/>
        </p:nvSpPr>
        <p:spPr bwMode="auto">
          <a:xfrm>
            <a:off x="201613" y="2916238"/>
            <a:ext cx="3376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chemeClr val="tx2"/>
                </a:solidFill>
                <a:latin typeface="Arial" charset="0"/>
              </a:rPr>
              <a:t>Step 1: Expected information</a:t>
            </a:r>
            <a:endParaRPr lang="zh-TW" altLang="en-US" sz="1800" b="1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6198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18C2833-B95A-5D43-B4EC-7362C6ADEF1E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39750" y="115888"/>
          <a:ext cx="7993063" cy="3292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8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ID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age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income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student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credit_rating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Class: </a:t>
                      </a:r>
                      <a:br>
                        <a:rPr lang="en-US" sz="1800" kern="0" dirty="0">
                          <a:effectLst/>
                        </a:rPr>
                      </a:br>
                      <a:r>
                        <a:rPr lang="en-US" sz="1800" kern="0" dirty="0" err="1">
                          <a:effectLst/>
                        </a:rPr>
                        <a:t>buys_computer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youth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high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no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fair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no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2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middle_aged 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high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no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fair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yes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youth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high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no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excellent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no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4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senior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medium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no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fair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yes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5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senior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high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yes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fair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yes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6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senior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low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yes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excellent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no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7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middle_aged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low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yes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excellent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yes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8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youth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medium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no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fair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no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9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youth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low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yes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fair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yes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10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senior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medium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yes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excellent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yes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051175" y="3789363"/>
          <a:ext cx="2384425" cy="168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20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income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5" marR="91415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altLang="zh-TW" sz="18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TW" altLang="en-US" sz="1800" i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5" marR="91415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1800" i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TW" altLang="en-US" sz="1800" i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5" marR="91415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5" marR="91415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high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medium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low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23850" y="3789363"/>
          <a:ext cx="2384425" cy="1963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22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5" marR="9141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altLang="zh-TW" sz="18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TW" altLang="en-US" sz="1800" i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5" marR="9141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1800" i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TW" altLang="en-US" sz="1800" i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5" marR="9141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5" marR="9141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youth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>
                          <a:solidFill>
                            <a:schemeClr val="tx1"/>
                          </a:solidFill>
                        </a:rPr>
                        <a:t>middle_aged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senior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867400" y="5084763"/>
          <a:ext cx="252095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9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credit_</a:t>
                      </a:r>
                      <a:b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rating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altLang="zh-TW" sz="18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TW" altLang="en-US" sz="1800" i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1800" i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TW" altLang="en-US" sz="1800" i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excellent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fair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867400" y="3573463"/>
          <a:ext cx="2386013" cy="1323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238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6" marR="91476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altLang="zh-TW" sz="18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TW" altLang="en-US" sz="1800" i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6" marR="91476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1800" i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TW" altLang="en-US" sz="1800" i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6" marR="91476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6" marR="91476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9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76" marR="91476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76" marR="91476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76" marR="91476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76" marR="91476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9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76" marR="91476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76" marR="91476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76" marR="91476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76" marR="91476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9996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815DCAC-4773-1A44-ABBF-50FBC8EC733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3251" name="物件 4"/>
          <p:cNvGraphicFramePr>
            <a:graphicFrameLocks noChangeAspect="1"/>
          </p:cNvGraphicFramePr>
          <p:nvPr/>
        </p:nvGraphicFramePr>
        <p:xfrm>
          <a:off x="179388" y="2349500"/>
          <a:ext cx="287972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方程式" r:id="rId3" imgW="1612900" imgH="431800" progId="Equation.3">
                  <p:embed/>
                </p:oleObj>
              </mc:Choice>
              <mc:Fallback>
                <p:oleObj name="方程式" r:id="rId3" imgW="1612900" imgH="431800" progId="Equation.3">
                  <p:embed/>
                  <p:pic>
                    <p:nvPicPr>
                      <p:cNvPr id="53251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349500"/>
                        <a:ext cx="287972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物件 5"/>
          <p:cNvGraphicFramePr>
            <a:graphicFrameLocks noChangeAspect="1"/>
          </p:cNvGraphicFramePr>
          <p:nvPr/>
        </p:nvGraphicFramePr>
        <p:xfrm>
          <a:off x="250825" y="3109913"/>
          <a:ext cx="2592388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Equation" r:id="rId5" imgW="1714500" imgH="457200" progId="Equation.3">
                  <p:embed/>
                </p:oleObj>
              </mc:Choice>
              <mc:Fallback>
                <p:oleObj name="Equation" r:id="rId5" imgW="1714500" imgH="457200" progId="Equation.3">
                  <p:embed/>
                  <p:pic>
                    <p:nvPicPr>
                      <p:cNvPr id="53252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109913"/>
                        <a:ext cx="2592388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物件 6"/>
          <p:cNvGraphicFramePr>
            <a:graphicFrameLocks noChangeAspect="1"/>
          </p:cNvGraphicFramePr>
          <p:nvPr/>
        </p:nvGraphicFramePr>
        <p:xfrm>
          <a:off x="179388" y="5445125"/>
          <a:ext cx="41386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Equation" r:id="rId7" imgW="1790700" imgH="215900" progId="Equation.3">
                  <p:embed/>
                </p:oleObj>
              </mc:Choice>
              <mc:Fallback>
                <p:oleObj name="Equation" r:id="rId7" imgW="1790700" imgH="215900" progId="Equation.3">
                  <p:embed/>
                  <p:pic>
                    <p:nvPicPr>
                      <p:cNvPr id="53253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445125"/>
                        <a:ext cx="41386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179388" y="188913"/>
          <a:ext cx="4464050" cy="1963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6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22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zh-TW" altLang="en-US" sz="180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altLang="zh-TW" sz="18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TW" altLang="en-US" sz="1800" i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1800" i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TW" altLang="en-US" sz="1800" i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I(p</a:t>
                      </a:r>
                      <a:r>
                        <a:rPr lang="en-US" altLang="zh-TW" sz="18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zh-TW" sz="18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1800" i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I(p</a:t>
                      </a:r>
                      <a:r>
                        <a:rPr lang="en-US" altLang="zh-TW" sz="18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zh-TW" sz="18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1800" i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youth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I(1,3)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0.8112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>
                          <a:solidFill>
                            <a:schemeClr val="tx1"/>
                          </a:solidFill>
                        </a:rPr>
                        <a:t>middle_aged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I(2,0)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senior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I(3,1)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0.8112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3291" name="物件 1"/>
          <p:cNvGraphicFramePr>
            <a:graphicFrameLocks noChangeAspect="1"/>
          </p:cNvGraphicFramePr>
          <p:nvPr/>
        </p:nvGraphicFramePr>
        <p:xfrm>
          <a:off x="390525" y="4005263"/>
          <a:ext cx="3894138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方程式" r:id="rId9" imgW="2654300" imgH="1003300" progId="Equation.3">
                  <p:embed/>
                </p:oleObj>
              </mc:Choice>
              <mc:Fallback>
                <p:oleObj name="方程式" r:id="rId9" imgW="2654300" imgH="1003300" progId="Equation.3">
                  <p:embed/>
                  <p:pic>
                    <p:nvPicPr>
                      <p:cNvPr id="53291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4005263"/>
                        <a:ext cx="3894138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92" name="物件 2"/>
          <p:cNvGraphicFramePr>
            <a:graphicFrameLocks noChangeAspect="1"/>
          </p:cNvGraphicFramePr>
          <p:nvPr/>
        </p:nvGraphicFramePr>
        <p:xfrm>
          <a:off x="4895850" y="568325"/>
          <a:ext cx="4248150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方程式" r:id="rId11" imgW="3175000" imgH="1282700" progId="Equation.3">
                  <p:embed/>
                </p:oleObj>
              </mc:Choice>
              <mc:Fallback>
                <p:oleObj name="方程式" r:id="rId11" imgW="3175000" imgH="1282700" progId="Equation.3">
                  <p:embed/>
                  <p:pic>
                    <p:nvPicPr>
                      <p:cNvPr id="53292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568325"/>
                        <a:ext cx="4248150" cy="170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93" name="物件 10"/>
          <p:cNvGraphicFramePr>
            <a:graphicFrameLocks noChangeAspect="1"/>
          </p:cNvGraphicFramePr>
          <p:nvPr/>
        </p:nvGraphicFramePr>
        <p:xfrm>
          <a:off x="4787900" y="4076700"/>
          <a:ext cx="4321175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方程式" r:id="rId13" imgW="3175000" imgH="1282700" progId="Equation.3">
                  <p:embed/>
                </p:oleObj>
              </mc:Choice>
              <mc:Fallback>
                <p:oleObj name="方程式" r:id="rId13" imgW="3175000" imgH="1282700" progId="Equation.3">
                  <p:embed/>
                  <p:pic>
                    <p:nvPicPr>
                      <p:cNvPr id="53293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076700"/>
                        <a:ext cx="4321175" cy="170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94" name="物件 11"/>
          <p:cNvGraphicFramePr>
            <a:graphicFrameLocks noChangeAspect="1"/>
          </p:cNvGraphicFramePr>
          <p:nvPr/>
        </p:nvGraphicFramePr>
        <p:xfrm>
          <a:off x="4872038" y="2547938"/>
          <a:ext cx="2940050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方程式" r:id="rId15" imgW="2197100" imgH="1041400" progId="Equation.3">
                  <p:embed/>
                </p:oleObj>
              </mc:Choice>
              <mc:Fallback>
                <p:oleObj name="方程式" r:id="rId15" imgW="2197100" imgH="1041400" progId="Equation.3">
                  <p:embed/>
                  <p:pic>
                    <p:nvPicPr>
                      <p:cNvPr id="53294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2547938"/>
                        <a:ext cx="2940050" cy="1385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95" name="物件 7"/>
          <p:cNvGraphicFramePr>
            <a:graphicFrameLocks noChangeAspect="1"/>
          </p:cNvGraphicFramePr>
          <p:nvPr/>
        </p:nvGraphicFramePr>
        <p:xfrm>
          <a:off x="468313" y="6013450"/>
          <a:ext cx="251936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方程式" r:id="rId17" imgW="1981200" imgH="431800" progId="Equation.3">
                  <p:embed/>
                </p:oleObj>
              </mc:Choice>
              <mc:Fallback>
                <p:oleObj name="方程式" r:id="rId17" imgW="1981200" imgH="431800" progId="Equation.3">
                  <p:embed/>
                  <p:pic>
                    <p:nvPicPr>
                      <p:cNvPr id="53295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013450"/>
                        <a:ext cx="2519362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96" name="文字方塊 16"/>
          <p:cNvSpPr txBox="1">
            <a:spLocks noChangeArrowheads="1"/>
          </p:cNvSpPr>
          <p:nvPr/>
        </p:nvSpPr>
        <p:spPr bwMode="auto">
          <a:xfrm>
            <a:off x="2339975" y="2924175"/>
            <a:ext cx="22320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 b="1" i="1">
                <a:solidFill>
                  <a:srgbClr val="FF0000"/>
                </a:solidFill>
                <a:latin typeface="Times New Roman" charset="0"/>
              </a:rPr>
              <a:t>Info(D) = I(6,4) = 0.971</a:t>
            </a:r>
            <a:endParaRPr lang="zh-TW" altLang="en-US" sz="1200" b="1" i="1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95963" y="0"/>
            <a:ext cx="2865437" cy="64611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Step 2: Information</a:t>
            </a:r>
          </a:p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</a:rPr>
              <a:t>Step 3: Information Gain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107950" y="5445125"/>
            <a:ext cx="4392613" cy="12239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107950" y="3933825"/>
            <a:ext cx="4392613" cy="1511300"/>
          </a:xfrm>
          <a:prstGeom prst="roundRect">
            <a:avLst>
              <a:gd name="adj" fmla="val 10532"/>
            </a:avLst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107950" y="44450"/>
            <a:ext cx="4608513" cy="2232025"/>
          </a:xfrm>
          <a:prstGeom prst="roundRect">
            <a:avLst>
              <a:gd name="adj" fmla="val 4595"/>
            </a:avLst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3301" name="文字方塊 22"/>
          <p:cNvSpPr txBox="1">
            <a:spLocks noChangeArrowheads="1"/>
          </p:cNvSpPr>
          <p:nvPr/>
        </p:nvSpPr>
        <p:spPr bwMode="auto">
          <a:xfrm>
            <a:off x="4598988" y="6011863"/>
            <a:ext cx="42941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 u="sng">
                <a:solidFill>
                  <a:schemeClr val="accent1"/>
                </a:solidFill>
                <a:latin typeface="Arial" charset="0"/>
              </a:rPr>
              <a:t>(1) Gain(age)= 0.3221</a:t>
            </a:r>
            <a:endParaRPr lang="zh-TW" altLang="en-US" b="1" u="sng" baseline="-25000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42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9987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What is the </a:t>
            </a:r>
            <a:r>
              <a:rPr lang="en-US" altLang="zh-TW" dirty="0">
                <a:solidFill>
                  <a:srgbClr val="FF0000"/>
                </a:solidFill>
              </a:rPr>
              <a:t>class </a:t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en-US" altLang="zh-TW" dirty="0" err="1">
                <a:solidFill>
                  <a:srgbClr val="C00000"/>
                </a:solidFill>
              </a:rPr>
              <a:t>buys_computer</a:t>
            </a:r>
            <a:r>
              <a:rPr lang="en-US" altLang="zh-TW" dirty="0"/>
              <a:t> = “</a:t>
            </a:r>
            <a:r>
              <a:rPr lang="en-US" altLang="zh-TW" dirty="0">
                <a:solidFill>
                  <a:srgbClr val="FF0000"/>
                </a:solidFill>
              </a:rPr>
              <a:t>yes</a:t>
            </a:r>
            <a:r>
              <a:rPr lang="en-US" altLang="zh-TW" dirty="0"/>
              <a:t>” or </a:t>
            </a:r>
            <a:r>
              <a:rPr lang="en-US" altLang="zh-TW" dirty="0" err="1">
                <a:solidFill>
                  <a:srgbClr val="C00000"/>
                </a:solidFill>
              </a:rPr>
              <a:t>buys_computer</a:t>
            </a:r>
            <a:r>
              <a:rPr lang="en-US" altLang="zh-TW" dirty="0"/>
              <a:t> = “</a:t>
            </a:r>
            <a:r>
              <a:rPr lang="en-US" altLang="zh-TW" dirty="0">
                <a:solidFill>
                  <a:schemeClr val="accent4"/>
                </a:solidFill>
              </a:rPr>
              <a:t>no</a:t>
            </a:r>
            <a:r>
              <a:rPr lang="en-US" altLang="zh-TW" dirty="0"/>
              <a:t>”) </a:t>
            </a:r>
            <a:br>
              <a:rPr lang="en-US" altLang="zh-TW" dirty="0"/>
            </a:br>
            <a:r>
              <a:rPr lang="en-US" altLang="zh-TW" dirty="0"/>
              <a:t>for a </a:t>
            </a:r>
            <a:r>
              <a:rPr lang="en-US" altLang="zh-TW" dirty="0">
                <a:solidFill>
                  <a:srgbClr val="FFC000"/>
                </a:solidFill>
              </a:rPr>
              <a:t>customer </a:t>
            </a:r>
            <a:br>
              <a:rPr lang="en-US" altLang="zh-TW" dirty="0"/>
            </a:br>
            <a:r>
              <a:rPr lang="en-US" altLang="zh-TW" dirty="0"/>
              <a:t>(age=youth, income=medium, student =yes, credit= fair )?</a:t>
            </a:r>
            <a:endParaRPr lang="zh-TW" altLang="en-US" dirty="0"/>
          </a:p>
        </p:txBody>
      </p:sp>
      <p:sp>
        <p:nvSpPr>
          <p:cNvPr id="1024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1C38A049-896F-C24F-ADE9-3B6D480B4FF3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362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188814A-5895-254E-9CDE-27E550B7CA6E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4275" name="物件 4"/>
          <p:cNvGraphicFramePr>
            <a:graphicFrameLocks noChangeAspect="1"/>
          </p:cNvGraphicFramePr>
          <p:nvPr/>
        </p:nvGraphicFramePr>
        <p:xfrm>
          <a:off x="179388" y="2349500"/>
          <a:ext cx="287972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方程式" r:id="rId3" imgW="1612900" imgH="431800" progId="Equation.3">
                  <p:embed/>
                </p:oleObj>
              </mc:Choice>
              <mc:Fallback>
                <p:oleObj name="方程式" r:id="rId3" imgW="1612900" imgH="431800" progId="Equation.3">
                  <p:embed/>
                  <p:pic>
                    <p:nvPicPr>
                      <p:cNvPr id="54275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349500"/>
                        <a:ext cx="287972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物件 5"/>
          <p:cNvGraphicFramePr>
            <a:graphicFrameLocks noChangeAspect="1"/>
          </p:cNvGraphicFramePr>
          <p:nvPr/>
        </p:nvGraphicFramePr>
        <p:xfrm>
          <a:off x="250825" y="3109913"/>
          <a:ext cx="2592388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5" imgW="1714500" imgH="457200" progId="Equation.3">
                  <p:embed/>
                </p:oleObj>
              </mc:Choice>
              <mc:Fallback>
                <p:oleObj name="Equation" r:id="rId5" imgW="1714500" imgH="457200" progId="Equation.3">
                  <p:embed/>
                  <p:pic>
                    <p:nvPicPr>
                      <p:cNvPr id="54276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109913"/>
                        <a:ext cx="2592388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物件 6"/>
          <p:cNvGraphicFramePr>
            <a:graphicFrameLocks noChangeAspect="1"/>
          </p:cNvGraphicFramePr>
          <p:nvPr/>
        </p:nvGraphicFramePr>
        <p:xfrm>
          <a:off x="179388" y="5445125"/>
          <a:ext cx="41386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7" imgW="1790700" imgH="215900" progId="Equation.3">
                  <p:embed/>
                </p:oleObj>
              </mc:Choice>
              <mc:Fallback>
                <p:oleObj name="Equation" r:id="rId7" imgW="1790700" imgH="215900" progId="Equation.3">
                  <p:embed/>
                  <p:pic>
                    <p:nvPicPr>
                      <p:cNvPr id="54277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445125"/>
                        <a:ext cx="41386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179388" y="188913"/>
          <a:ext cx="4464050" cy="168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6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20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income</a:t>
                      </a:r>
                      <a:endParaRPr lang="zh-TW" altLang="en-US" sz="180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altLang="zh-TW" sz="18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TW" altLang="en-US" sz="1800" i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1800" i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TW" altLang="en-US" sz="1800" i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I(p</a:t>
                      </a:r>
                      <a:r>
                        <a:rPr lang="en-US" altLang="zh-TW" sz="18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zh-TW" sz="18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1800" i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I(p</a:t>
                      </a:r>
                      <a:r>
                        <a:rPr lang="en-US" altLang="zh-TW" sz="18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zh-TW" sz="18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1800" i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high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I(2,2)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medium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I(2,1)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0.9182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low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I(2,1)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0.9182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4315" name="物件 1"/>
          <p:cNvGraphicFramePr>
            <a:graphicFrameLocks noChangeAspect="1"/>
          </p:cNvGraphicFramePr>
          <p:nvPr/>
        </p:nvGraphicFramePr>
        <p:xfrm>
          <a:off x="288925" y="4005263"/>
          <a:ext cx="409892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方程式" r:id="rId9" imgW="2794000" imgH="1003300" progId="Equation.3">
                  <p:embed/>
                </p:oleObj>
              </mc:Choice>
              <mc:Fallback>
                <p:oleObj name="方程式" r:id="rId9" imgW="2794000" imgH="1003300" progId="Equation.3">
                  <p:embed/>
                  <p:pic>
                    <p:nvPicPr>
                      <p:cNvPr id="54315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4005263"/>
                        <a:ext cx="4098925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16" name="物件 2"/>
          <p:cNvGraphicFramePr>
            <a:graphicFrameLocks noChangeAspect="1"/>
          </p:cNvGraphicFramePr>
          <p:nvPr/>
        </p:nvGraphicFramePr>
        <p:xfrm>
          <a:off x="4972050" y="260350"/>
          <a:ext cx="4095750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方程式" r:id="rId11" imgW="3060700" imgH="1282700" progId="Equation.3">
                  <p:embed/>
                </p:oleObj>
              </mc:Choice>
              <mc:Fallback>
                <p:oleObj name="方程式" r:id="rId11" imgW="3060700" imgH="1282700" progId="Equation.3">
                  <p:embed/>
                  <p:pic>
                    <p:nvPicPr>
                      <p:cNvPr id="54316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260350"/>
                        <a:ext cx="4095750" cy="170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17" name="物件 7"/>
          <p:cNvGraphicFramePr>
            <a:graphicFrameLocks noChangeAspect="1"/>
          </p:cNvGraphicFramePr>
          <p:nvPr/>
        </p:nvGraphicFramePr>
        <p:xfrm>
          <a:off x="250825" y="6030913"/>
          <a:ext cx="29559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方程式" r:id="rId13" imgW="2323092" imgH="406224" progId="Equation.3">
                  <p:embed/>
                </p:oleObj>
              </mc:Choice>
              <mc:Fallback>
                <p:oleObj name="方程式" r:id="rId13" imgW="2323092" imgH="406224" progId="Equation.3">
                  <p:embed/>
                  <p:pic>
                    <p:nvPicPr>
                      <p:cNvPr id="54317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6030913"/>
                        <a:ext cx="29559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18" name="文字方塊 16"/>
          <p:cNvSpPr txBox="1">
            <a:spLocks noChangeArrowheads="1"/>
          </p:cNvSpPr>
          <p:nvPr/>
        </p:nvSpPr>
        <p:spPr bwMode="auto">
          <a:xfrm>
            <a:off x="2339975" y="2924175"/>
            <a:ext cx="22320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 b="1" i="1">
                <a:solidFill>
                  <a:srgbClr val="FF0000"/>
                </a:solidFill>
                <a:latin typeface="Times New Roman" charset="0"/>
              </a:rPr>
              <a:t>Info(D) = I(6,4) = 0.971</a:t>
            </a:r>
            <a:endParaRPr lang="zh-TW" altLang="en-US" sz="1200" b="1" i="1">
              <a:solidFill>
                <a:srgbClr val="FF0000"/>
              </a:solidFill>
              <a:latin typeface="Times New Roman" charset="0"/>
            </a:endParaRPr>
          </a:p>
        </p:txBody>
      </p:sp>
      <p:graphicFrame>
        <p:nvGraphicFramePr>
          <p:cNvPr id="54319" name="物件 1"/>
          <p:cNvGraphicFramePr>
            <a:graphicFrameLocks noChangeAspect="1"/>
          </p:cNvGraphicFramePr>
          <p:nvPr/>
        </p:nvGraphicFramePr>
        <p:xfrm>
          <a:off x="4864100" y="2728913"/>
          <a:ext cx="4233863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方程式" r:id="rId15" imgW="3162300" imgH="1282700" progId="Equation.3">
                  <p:embed/>
                </p:oleObj>
              </mc:Choice>
              <mc:Fallback>
                <p:oleObj name="方程式" r:id="rId15" imgW="3162300" imgH="1282700" progId="Equation.3">
                  <p:embed/>
                  <p:pic>
                    <p:nvPicPr>
                      <p:cNvPr id="54319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2728913"/>
                        <a:ext cx="4233863" cy="170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圓角矩形 15"/>
          <p:cNvSpPr/>
          <p:nvPr/>
        </p:nvSpPr>
        <p:spPr>
          <a:xfrm>
            <a:off x="107950" y="5445125"/>
            <a:ext cx="4392613" cy="12239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107950" y="3933825"/>
            <a:ext cx="4392613" cy="1511300"/>
          </a:xfrm>
          <a:prstGeom prst="roundRect">
            <a:avLst>
              <a:gd name="adj" fmla="val 10532"/>
            </a:avLst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107950" y="44450"/>
            <a:ext cx="4608513" cy="2232025"/>
          </a:xfrm>
          <a:prstGeom prst="roundRect">
            <a:avLst>
              <a:gd name="adj" fmla="val 4595"/>
            </a:avLst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4323" name="文字方塊 22"/>
          <p:cNvSpPr txBox="1">
            <a:spLocks noChangeArrowheads="1"/>
          </p:cNvSpPr>
          <p:nvPr/>
        </p:nvSpPr>
        <p:spPr bwMode="auto">
          <a:xfrm>
            <a:off x="4598988" y="6011863"/>
            <a:ext cx="3940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 u="sng">
                <a:solidFill>
                  <a:schemeClr val="accent1"/>
                </a:solidFill>
                <a:latin typeface="Arial" charset="0"/>
              </a:rPr>
              <a:t>(2) Gain(</a:t>
            </a:r>
            <a:r>
              <a:rPr lang="en-US" altLang="zh-TW" sz="1800" b="1" u="sng">
                <a:solidFill>
                  <a:schemeClr val="accent1"/>
                </a:solidFill>
                <a:latin typeface="Arial" charset="0"/>
              </a:rPr>
              <a:t>income</a:t>
            </a:r>
            <a:r>
              <a:rPr lang="en-US" altLang="zh-TW" b="1" u="sng">
                <a:solidFill>
                  <a:schemeClr val="accent1"/>
                </a:solidFill>
                <a:latin typeface="Arial" charset="0"/>
              </a:rPr>
              <a:t>)= 0.02</a:t>
            </a:r>
            <a:endParaRPr lang="zh-TW" altLang="en-US" b="1" u="sng" baseline="-25000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7755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79DC493-B794-F64C-B185-407B8C62AA09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5299" name="物件 4"/>
          <p:cNvGraphicFramePr>
            <a:graphicFrameLocks noChangeAspect="1"/>
          </p:cNvGraphicFramePr>
          <p:nvPr/>
        </p:nvGraphicFramePr>
        <p:xfrm>
          <a:off x="179388" y="2349500"/>
          <a:ext cx="287972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方程式" r:id="rId3" imgW="1612900" imgH="431800" progId="Equation.3">
                  <p:embed/>
                </p:oleObj>
              </mc:Choice>
              <mc:Fallback>
                <p:oleObj name="方程式" r:id="rId3" imgW="1612900" imgH="431800" progId="Equation.3">
                  <p:embed/>
                  <p:pic>
                    <p:nvPicPr>
                      <p:cNvPr id="55299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349500"/>
                        <a:ext cx="287972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物件 5"/>
          <p:cNvGraphicFramePr>
            <a:graphicFrameLocks noChangeAspect="1"/>
          </p:cNvGraphicFramePr>
          <p:nvPr/>
        </p:nvGraphicFramePr>
        <p:xfrm>
          <a:off x="250825" y="3109913"/>
          <a:ext cx="2592388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5" imgW="1714500" imgH="457200" progId="Equation.3">
                  <p:embed/>
                </p:oleObj>
              </mc:Choice>
              <mc:Fallback>
                <p:oleObj name="Equation" r:id="rId5" imgW="1714500" imgH="457200" progId="Equation.3">
                  <p:embed/>
                  <p:pic>
                    <p:nvPicPr>
                      <p:cNvPr id="5530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109913"/>
                        <a:ext cx="2592388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物件 6"/>
          <p:cNvGraphicFramePr>
            <a:graphicFrameLocks noChangeAspect="1"/>
          </p:cNvGraphicFramePr>
          <p:nvPr/>
        </p:nvGraphicFramePr>
        <p:xfrm>
          <a:off x="179388" y="5445125"/>
          <a:ext cx="41386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7" imgW="1790700" imgH="215900" progId="Equation.3">
                  <p:embed/>
                </p:oleObj>
              </mc:Choice>
              <mc:Fallback>
                <p:oleObj name="Equation" r:id="rId7" imgW="1790700" imgH="215900" progId="Equation.3">
                  <p:embed/>
                  <p:pic>
                    <p:nvPicPr>
                      <p:cNvPr id="55301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445125"/>
                        <a:ext cx="41386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179388" y="188913"/>
          <a:ext cx="4464050" cy="1323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6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238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</a:t>
                      </a:r>
                      <a:endParaRPr lang="zh-TW" altLang="en-US" sz="180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altLang="zh-TW" sz="18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TW" altLang="en-US" sz="1800" i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1800" i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TW" altLang="en-US" sz="1800" i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I(p</a:t>
                      </a:r>
                      <a:r>
                        <a:rPr lang="en-US" altLang="zh-TW" sz="18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zh-TW" sz="18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1800" i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I(p</a:t>
                      </a:r>
                      <a:r>
                        <a:rPr lang="en-US" altLang="zh-TW" sz="18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zh-TW" sz="18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1800" i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9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I(4,1)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0.7219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9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I(2,3)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0.971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5332" name="物件 1"/>
          <p:cNvGraphicFramePr>
            <a:graphicFrameLocks noChangeAspect="1"/>
          </p:cNvGraphicFramePr>
          <p:nvPr/>
        </p:nvGraphicFramePr>
        <p:xfrm>
          <a:off x="754063" y="4125913"/>
          <a:ext cx="3167062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方程式" r:id="rId9" imgW="2159000" imgH="825500" progId="Equation.3">
                  <p:embed/>
                </p:oleObj>
              </mc:Choice>
              <mc:Fallback>
                <p:oleObj name="方程式" r:id="rId9" imgW="2159000" imgH="825500" progId="Equation.3">
                  <p:embed/>
                  <p:pic>
                    <p:nvPicPr>
                      <p:cNvPr id="55332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4125913"/>
                        <a:ext cx="3167062" cy="112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33" name="物件 7"/>
          <p:cNvGraphicFramePr>
            <a:graphicFrameLocks noChangeAspect="1"/>
          </p:cNvGraphicFramePr>
          <p:nvPr/>
        </p:nvGraphicFramePr>
        <p:xfrm>
          <a:off x="242888" y="6030913"/>
          <a:ext cx="29718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方程式" r:id="rId11" imgW="2336800" imgH="406400" progId="Equation.3">
                  <p:embed/>
                </p:oleObj>
              </mc:Choice>
              <mc:Fallback>
                <p:oleObj name="方程式" r:id="rId11" imgW="2336800" imgH="406400" progId="Equation.3">
                  <p:embed/>
                  <p:pic>
                    <p:nvPicPr>
                      <p:cNvPr id="55333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6030913"/>
                        <a:ext cx="29718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34" name="文字方塊 16"/>
          <p:cNvSpPr txBox="1">
            <a:spLocks noChangeArrowheads="1"/>
          </p:cNvSpPr>
          <p:nvPr/>
        </p:nvSpPr>
        <p:spPr bwMode="auto">
          <a:xfrm>
            <a:off x="2339975" y="2924175"/>
            <a:ext cx="22320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 b="1" i="1">
                <a:solidFill>
                  <a:srgbClr val="FF0000"/>
                </a:solidFill>
                <a:latin typeface="Times New Roman" charset="0"/>
              </a:rPr>
              <a:t>Info(D) = I(6,4) = 0.971</a:t>
            </a:r>
            <a:endParaRPr lang="zh-TW" altLang="en-US" sz="1200" b="1" i="1">
              <a:solidFill>
                <a:srgbClr val="FF0000"/>
              </a:solidFill>
              <a:latin typeface="Times New Roman" charset="0"/>
            </a:endParaRPr>
          </a:p>
        </p:txBody>
      </p:sp>
      <p:graphicFrame>
        <p:nvGraphicFramePr>
          <p:cNvPr id="55335" name="物件 1"/>
          <p:cNvGraphicFramePr>
            <a:graphicFrameLocks noChangeAspect="1"/>
          </p:cNvGraphicFramePr>
          <p:nvPr/>
        </p:nvGraphicFramePr>
        <p:xfrm>
          <a:off x="5032375" y="207963"/>
          <a:ext cx="3975100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方程式" r:id="rId13" imgW="2971800" imgH="1282700" progId="Equation.3">
                  <p:embed/>
                </p:oleObj>
              </mc:Choice>
              <mc:Fallback>
                <p:oleObj name="方程式" r:id="rId13" imgW="2971800" imgH="1282700" progId="Equation.3">
                  <p:embed/>
                  <p:pic>
                    <p:nvPicPr>
                      <p:cNvPr id="55335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207963"/>
                        <a:ext cx="3975100" cy="170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36" name="物件 2"/>
          <p:cNvGraphicFramePr>
            <a:graphicFrameLocks noChangeAspect="1"/>
          </p:cNvGraphicFramePr>
          <p:nvPr/>
        </p:nvGraphicFramePr>
        <p:xfrm>
          <a:off x="5003800" y="2401888"/>
          <a:ext cx="3006725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方程式" r:id="rId15" imgW="2247900" imgH="1041400" progId="Equation.3">
                  <p:embed/>
                </p:oleObj>
              </mc:Choice>
              <mc:Fallback>
                <p:oleObj name="方程式" r:id="rId15" imgW="2247900" imgH="1041400" progId="Equation.3">
                  <p:embed/>
                  <p:pic>
                    <p:nvPicPr>
                      <p:cNvPr id="55336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401888"/>
                        <a:ext cx="3006725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圓角矩形 17"/>
          <p:cNvSpPr/>
          <p:nvPr/>
        </p:nvSpPr>
        <p:spPr>
          <a:xfrm>
            <a:off x="107950" y="5445125"/>
            <a:ext cx="4392613" cy="12239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圓角矩形 19"/>
          <p:cNvSpPr/>
          <p:nvPr/>
        </p:nvSpPr>
        <p:spPr>
          <a:xfrm>
            <a:off x="107950" y="3933825"/>
            <a:ext cx="4392613" cy="1511300"/>
          </a:xfrm>
          <a:prstGeom prst="roundRect">
            <a:avLst>
              <a:gd name="adj" fmla="val 10532"/>
            </a:avLst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107950" y="44450"/>
            <a:ext cx="4608513" cy="2232025"/>
          </a:xfrm>
          <a:prstGeom prst="roundRect">
            <a:avLst>
              <a:gd name="adj" fmla="val 4595"/>
            </a:avLst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5340" name="文字方塊 22"/>
          <p:cNvSpPr txBox="1">
            <a:spLocks noChangeArrowheads="1"/>
          </p:cNvSpPr>
          <p:nvPr/>
        </p:nvSpPr>
        <p:spPr bwMode="auto">
          <a:xfrm>
            <a:off x="4598988" y="6011863"/>
            <a:ext cx="44211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 u="sng">
                <a:solidFill>
                  <a:schemeClr val="accent1"/>
                </a:solidFill>
                <a:latin typeface="Arial" charset="0"/>
              </a:rPr>
              <a:t>(3) Gain(</a:t>
            </a:r>
            <a:r>
              <a:rPr lang="en-US" altLang="zh-TW" sz="1800" b="1" u="sng">
                <a:solidFill>
                  <a:schemeClr val="accent1"/>
                </a:solidFill>
                <a:latin typeface="Arial" charset="0"/>
              </a:rPr>
              <a:t>student</a:t>
            </a:r>
            <a:r>
              <a:rPr lang="en-US" altLang="zh-TW" b="1" u="sng">
                <a:solidFill>
                  <a:schemeClr val="accent1"/>
                </a:solidFill>
                <a:latin typeface="Arial" charset="0"/>
              </a:rPr>
              <a:t>)= 0.1245</a:t>
            </a:r>
            <a:endParaRPr lang="zh-TW" altLang="en-US" b="1" u="sng" baseline="-25000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2673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0BB6B34-97EA-8746-BCDA-D85F650A1CFD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6323" name="物件 4"/>
          <p:cNvGraphicFramePr>
            <a:graphicFrameLocks noChangeAspect="1"/>
          </p:cNvGraphicFramePr>
          <p:nvPr/>
        </p:nvGraphicFramePr>
        <p:xfrm>
          <a:off x="179388" y="2349500"/>
          <a:ext cx="287972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方程式" r:id="rId3" imgW="1612900" imgH="431800" progId="Equation.3">
                  <p:embed/>
                </p:oleObj>
              </mc:Choice>
              <mc:Fallback>
                <p:oleObj name="方程式" r:id="rId3" imgW="1612900" imgH="431800" progId="Equation.3">
                  <p:embed/>
                  <p:pic>
                    <p:nvPicPr>
                      <p:cNvPr id="56323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349500"/>
                        <a:ext cx="287972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物件 5"/>
          <p:cNvGraphicFramePr>
            <a:graphicFrameLocks noChangeAspect="1"/>
          </p:cNvGraphicFramePr>
          <p:nvPr/>
        </p:nvGraphicFramePr>
        <p:xfrm>
          <a:off x="250825" y="3109913"/>
          <a:ext cx="2592388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Equation" r:id="rId5" imgW="1714500" imgH="457200" progId="Equation.3">
                  <p:embed/>
                </p:oleObj>
              </mc:Choice>
              <mc:Fallback>
                <p:oleObj name="Equation" r:id="rId5" imgW="1714500" imgH="457200" progId="Equation.3">
                  <p:embed/>
                  <p:pic>
                    <p:nvPicPr>
                      <p:cNvPr id="56324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109913"/>
                        <a:ext cx="2592388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物件 6"/>
          <p:cNvGraphicFramePr>
            <a:graphicFrameLocks noChangeAspect="1"/>
          </p:cNvGraphicFramePr>
          <p:nvPr/>
        </p:nvGraphicFramePr>
        <p:xfrm>
          <a:off x="179388" y="5445125"/>
          <a:ext cx="41386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Equation" r:id="rId7" imgW="1790700" imgH="215900" progId="Equation.3">
                  <p:embed/>
                </p:oleObj>
              </mc:Choice>
              <mc:Fallback>
                <p:oleObj name="Equation" r:id="rId7" imgW="1790700" imgH="215900" progId="Equation.3">
                  <p:embed/>
                  <p:pic>
                    <p:nvPicPr>
                      <p:cNvPr id="56325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445125"/>
                        <a:ext cx="41386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179388" y="188913"/>
          <a:ext cx="4464050" cy="1323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75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238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credit</a:t>
                      </a:r>
                      <a:endParaRPr lang="zh-TW" altLang="en-US" sz="180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altLang="zh-TW" sz="18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TW" altLang="en-US" sz="1800" i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1800" i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TW" altLang="en-US" sz="1800" i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I(p</a:t>
                      </a:r>
                      <a:r>
                        <a:rPr lang="en-US" altLang="zh-TW" sz="18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zh-TW" sz="18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1800" i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I(p</a:t>
                      </a:r>
                      <a:r>
                        <a:rPr lang="en-US" altLang="zh-TW" sz="18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zh-TW" sz="18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1800" i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9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excellent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I(2,2)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9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fair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I(4,2)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0.9183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6356" name="物件 1"/>
          <p:cNvGraphicFramePr>
            <a:graphicFrameLocks noChangeAspect="1"/>
          </p:cNvGraphicFramePr>
          <p:nvPr/>
        </p:nvGraphicFramePr>
        <p:xfrm>
          <a:off x="763588" y="4005263"/>
          <a:ext cx="3148012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方程式" r:id="rId9" imgW="2146300" imgH="1003300" progId="Equation.3">
                  <p:embed/>
                </p:oleObj>
              </mc:Choice>
              <mc:Fallback>
                <p:oleObj name="方程式" r:id="rId9" imgW="2146300" imgH="1003300" progId="Equation.3">
                  <p:embed/>
                  <p:pic>
                    <p:nvPicPr>
                      <p:cNvPr id="56356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4005263"/>
                        <a:ext cx="3148012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7" name="物件 7"/>
          <p:cNvGraphicFramePr>
            <a:graphicFrameLocks noChangeAspect="1"/>
          </p:cNvGraphicFramePr>
          <p:nvPr/>
        </p:nvGraphicFramePr>
        <p:xfrm>
          <a:off x="331788" y="6030913"/>
          <a:ext cx="27940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方程式" r:id="rId11" imgW="2197100" imgH="406400" progId="Equation.3">
                  <p:embed/>
                </p:oleObj>
              </mc:Choice>
              <mc:Fallback>
                <p:oleObj name="方程式" r:id="rId11" imgW="2197100" imgH="406400" progId="Equation.3">
                  <p:embed/>
                  <p:pic>
                    <p:nvPicPr>
                      <p:cNvPr id="56357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6030913"/>
                        <a:ext cx="27940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58" name="文字方塊 16"/>
          <p:cNvSpPr txBox="1">
            <a:spLocks noChangeArrowheads="1"/>
          </p:cNvSpPr>
          <p:nvPr/>
        </p:nvSpPr>
        <p:spPr bwMode="auto">
          <a:xfrm>
            <a:off x="2339975" y="2924175"/>
            <a:ext cx="22320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 b="1" i="1">
                <a:solidFill>
                  <a:srgbClr val="FF0000"/>
                </a:solidFill>
                <a:latin typeface="Times New Roman" charset="0"/>
              </a:rPr>
              <a:t>Info(D) = I(6,4) = 0.971</a:t>
            </a:r>
            <a:endParaRPr lang="zh-TW" altLang="en-US" sz="1200" b="1" i="1">
              <a:solidFill>
                <a:srgbClr val="FF0000"/>
              </a:solidFill>
              <a:latin typeface="Times New Roman" charset="0"/>
            </a:endParaRPr>
          </a:p>
        </p:txBody>
      </p:sp>
      <p:graphicFrame>
        <p:nvGraphicFramePr>
          <p:cNvPr id="56359" name="物件 1"/>
          <p:cNvGraphicFramePr>
            <a:graphicFrameLocks noChangeAspect="1"/>
          </p:cNvGraphicFramePr>
          <p:nvPr/>
        </p:nvGraphicFramePr>
        <p:xfrm>
          <a:off x="4972050" y="260350"/>
          <a:ext cx="4095750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方程式" r:id="rId13" imgW="3060700" imgH="1282700" progId="Equation.3">
                  <p:embed/>
                </p:oleObj>
              </mc:Choice>
              <mc:Fallback>
                <p:oleObj name="方程式" r:id="rId13" imgW="3060700" imgH="1282700" progId="Equation.3">
                  <p:embed/>
                  <p:pic>
                    <p:nvPicPr>
                      <p:cNvPr id="56359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260350"/>
                        <a:ext cx="4095750" cy="170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60" name="物件 2"/>
          <p:cNvGraphicFramePr>
            <a:graphicFrameLocks noChangeAspect="1"/>
          </p:cNvGraphicFramePr>
          <p:nvPr/>
        </p:nvGraphicFramePr>
        <p:xfrm>
          <a:off x="4802188" y="2368550"/>
          <a:ext cx="4233862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方程式" r:id="rId15" imgW="3162300" imgH="1282700" progId="Equation.3">
                  <p:embed/>
                </p:oleObj>
              </mc:Choice>
              <mc:Fallback>
                <p:oleObj name="方程式" r:id="rId15" imgW="3162300" imgH="1282700" progId="Equation.3">
                  <p:embed/>
                  <p:pic>
                    <p:nvPicPr>
                      <p:cNvPr id="5636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188" y="2368550"/>
                        <a:ext cx="4233862" cy="170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圓角矩形 11"/>
          <p:cNvSpPr/>
          <p:nvPr/>
        </p:nvSpPr>
        <p:spPr>
          <a:xfrm>
            <a:off x="107950" y="5445125"/>
            <a:ext cx="4392613" cy="12239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107950" y="3933825"/>
            <a:ext cx="4392613" cy="1511300"/>
          </a:xfrm>
          <a:prstGeom prst="roundRect">
            <a:avLst>
              <a:gd name="adj" fmla="val 10532"/>
            </a:avLst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107950" y="44450"/>
            <a:ext cx="4608513" cy="2232025"/>
          </a:xfrm>
          <a:prstGeom prst="roundRect">
            <a:avLst>
              <a:gd name="adj" fmla="val 4595"/>
            </a:avLst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6364" name="文字方塊 22"/>
          <p:cNvSpPr txBox="1">
            <a:spLocks noChangeArrowheads="1"/>
          </p:cNvSpPr>
          <p:nvPr/>
        </p:nvSpPr>
        <p:spPr bwMode="auto">
          <a:xfrm>
            <a:off x="4598988" y="6011863"/>
            <a:ext cx="39893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 u="sng">
                <a:solidFill>
                  <a:schemeClr val="accent1"/>
                </a:solidFill>
                <a:latin typeface="Arial" charset="0"/>
              </a:rPr>
              <a:t>(4) Gain(</a:t>
            </a:r>
            <a:r>
              <a:rPr lang="en-US" altLang="zh-TW" sz="1800" b="1" u="sng">
                <a:solidFill>
                  <a:schemeClr val="accent1"/>
                </a:solidFill>
                <a:latin typeface="Arial" charset="0"/>
              </a:rPr>
              <a:t>credit</a:t>
            </a:r>
            <a:r>
              <a:rPr lang="en-US" altLang="zh-TW" b="1" u="sng">
                <a:solidFill>
                  <a:schemeClr val="accent1"/>
                </a:solidFill>
                <a:latin typeface="Arial" charset="0"/>
              </a:rPr>
              <a:t>)= 0.019</a:t>
            </a:r>
            <a:endParaRPr lang="zh-TW" altLang="en-US" b="1" u="sng" baseline="-25000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037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9987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What is the </a:t>
            </a:r>
            <a:r>
              <a:rPr lang="en-US" altLang="zh-TW" dirty="0">
                <a:solidFill>
                  <a:srgbClr val="FF0000"/>
                </a:solidFill>
              </a:rPr>
              <a:t>class </a:t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en-US" altLang="zh-TW" dirty="0" err="1">
                <a:solidFill>
                  <a:srgbClr val="C00000"/>
                </a:solidFill>
              </a:rPr>
              <a:t>buys_computer</a:t>
            </a:r>
            <a:r>
              <a:rPr lang="en-US" altLang="zh-TW" dirty="0"/>
              <a:t> = “</a:t>
            </a:r>
            <a:r>
              <a:rPr lang="en-US" altLang="zh-TW" dirty="0">
                <a:solidFill>
                  <a:srgbClr val="FF0000"/>
                </a:solidFill>
              </a:rPr>
              <a:t>yes</a:t>
            </a:r>
            <a:r>
              <a:rPr lang="en-US" altLang="zh-TW" dirty="0"/>
              <a:t>” or </a:t>
            </a:r>
            <a:r>
              <a:rPr lang="en-US" altLang="zh-TW" dirty="0" err="1">
                <a:solidFill>
                  <a:srgbClr val="C00000"/>
                </a:solidFill>
              </a:rPr>
              <a:t>buys_computer</a:t>
            </a:r>
            <a:r>
              <a:rPr lang="en-US" altLang="zh-TW" dirty="0"/>
              <a:t> = “</a:t>
            </a:r>
            <a:r>
              <a:rPr lang="en-US" altLang="zh-TW" dirty="0">
                <a:solidFill>
                  <a:schemeClr val="accent4"/>
                </a:solidFill>
              </a:rPr>
              <a:t>no</a:t>
            </a:r>
            <a:r>
              <a:rPr lang="en-US" altLang="zh-TW" dirty="0"/>
              <a:t>”) </a:t>
            </a:r>
            <a:br>
              <a:rPr lang="en-US" altLang="zh-TW" dirty="0"/>
            </a:br>
            <a:r>
              <a:rPr lang="en-US" altLang="zh-TW" dirty="0"/>
              <a:t>for a </a:t>
            </a:r>
            <a:r>
              <a:rPr lang="en-US" altLang="zh-TW" dirty="0">
                <a:solidFill>
                  <a:srgbClr val="FFC000"/>
                </a:solidFill>
              </a:rPr>
              <a:t>customer </a:t>
            </a:r>
            <a:br>
              <a:rPr lang="en-US" altLang="zh-TW" dirty="0"/>
            </a:br>
            <a:r>
              <a:rPr lang="en-US" altLang="zh-TW" dirty="0"/>
              <a:t>(age=youth, income=medium, student =yes, credit= fair )?</a:t>
            </a:r>
            <a:endParaRPr lang="zh-TW" altLang="en-US" dirty="0"/>
          </a:p>
        </p:txBody>
      </p:sp>
      <p:sp>
        <p:nvSpPr>
          <p:cNvPr id="5734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2ACD59D7-2CD8-4A42-B224-89563AD835FD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73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8352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BB5AADF-A188-BE49-9F0C-D2E70E215B96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867400" y="155575"/>
          <a:ext cx="2386013" cy="168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20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income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6" marR="9147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altLang="zh-TW" sz="18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TW" altLang="en-US" sz="1800" i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6" marR="9147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1800" i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TW" altLang="en-US" sz="1800" i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6" marR="9147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6" marR="9147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high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76" marR="9147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76" marR="9147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76" marR="9147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76" marR="9147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>
                          <a:solidFill>
                            <a:srgbClr val="FF0000"/>
                          </a:solidFill>
                        </a:rPr>
                        <a:t>midium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76" marR="9147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76" marR="9147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76" marR="9147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76" marR="9147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low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76" marR="9147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76" marR="9147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76" marR="9147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76" marR="9147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23850" y="404813"/>
          <a:ext cx="2384425" cy="1963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22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5" marR="9141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altLang="zh-TW" sz="18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TW" altLang="en-US" sz="1800" i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5" marR="9141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1800" i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TW" altLang="en-US" sz="1800" i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5" marR="9141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5" marR="9141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youth</a:t>
                      </a:r>
                      <a:endParaRPr lang="zh-TW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5" marR="9141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5" marR="9141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5" marR="9141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5" marR="9141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>
                          <a:solidFill>
                            <a:schemeClr val="tx1"/>
                          </a:solidFill>
                        </a:rPr>
                        <a:t>middle_aged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senior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867400" y="1985963"/>
          <a:ext cx="252095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9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credit_</a:t>
                      </a:r>
                      <a:b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rating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altLang="zh-TW" sz="18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TW" altLang="en-US" sz="1800" i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1800" i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TW" altLang="en-US" sz="1800" i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excellent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fair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987675" y="449263"/>
          <a:ext cx="2384425" cy="1323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238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5" marR="91415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altLang="zh-TW" sz="18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TW" altLang="en-US" sz="1800" i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5" marR="91415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1800" i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TW" altLang="en-US" sz="1800" i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5" marR="91415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zh-TW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5" marR="91415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9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zh-TW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5" marR="91415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5" marR="91415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5" marR="91415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TW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5" marR="91415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9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8469" name="矩形 8"/>
          <p:cNvSpPr>
            <a:spLocks noChangeArrowheads="1"/>
          </p:cNvSpPr>
          <p:nvPr/>
        </p:nvSpPr>
        <p:spPr bwMode="auto">
          <a:xfrm>
            <a:off x="323850" y="3284538"/>
            <a:ext cx="8496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(5) What is the class (buys_computer = “yes” or buys_computer = “no”) for a customer (age=youth, income=medium, student =yes, credit= fair ) based on the classification result by decision three induction?</a:t>
            </a:r>
            <a:endParaRPr lang="zh-TW" altLang="zh-TW" sz="1800">
              <a:latin typeface="Arial" charset="0"/>
            </a:endParaRPr>
          </a:p>
        </p:txBody>
      </p:sp>
      <p:sp>
        <p:nvSpPr>
          <p:cNvPr id="58470" name="矩形 9"/>
          <p:cNvSpPr>
            <a:spLocks noChangeArrowheads="1"/>
          </p:cNvSpPr>
          <p:nvPr/>
        </p:nvSpPr>
        <p:spPr bwMode="auto">
          <a:xfrm>
            <a:off x="395288" y="4125913"/>
            <a:ext cx="874871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 u="sng">
                <a:solidFill>
                  <a:schemeClr val="tx2"/>
                </a:solidFill>
                <a:latin typeface="Arial" charset="0"/>
              </a:rPr>
              <a:t>(5) </a:t>
            </a:r>
            <a:r>
              <a:rPr lang="en-US" altLang="zh-TW" sz="2400" b="1" u="sng">
                <a:solidFill>
                  <a:schemeClr val="tx2"/>
                </a:solidFill>
                <a:latin typeface="Arial" charset="0"/>
              </a:rPr>
              <a:t>Yes =0.0889 </a:t>
            </a:r>
            <a:r>
              <a:rPr lang="en-US" altLang="zh-TW" sz="2000" b="1" u="sng">
                <a:solidFill>
                  <a:schemeClr val="tx2"/>
                </a:solidFill>
                <a:latin typeface="Arial" charset="0"/>
              </a:rPr>
              <a:t> (No=0.0167)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chemeClr val="tx2"/>
                </a:solidFill>
                <a:latin typeface="Arial" charset="0"/>
              </a:rPr>
              <a:t>age (0.3221) &gt; student (0.1245) &gt; income (0.02) &gt; credit (0.019)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chemeClr val="tx2"/>
                </a:solidFill>
                <a:latin typeface="Arial" charset="0"/>
              </a:rPr>
              <a:t>buys_computer = “yes”</a:t>
            </a:r>
            <a:br>
              <a:rPr lang="en-US" altLang="zh-TW" sz="2000">
                <a:solidFill>
                  <a:schemeClr val="tx2"/>
                </a:solidFill>
                <a:latin typeface="Arial" charset="0"/>
              </a:rPr>
            </a:br>
            <a:r>
              <a:rPr lang="en-US" altLang="zh-TW" sz="2000">
                <a:solidFill>
                  <a:schemeClr val="tx2"/>
                </a:solidFill>
                <a:latin typeface="Arial" charset="0"/>
              </a:rPr>
              <a:t>age:youth (1/4) x student:yes (4/5) x income:medium (2/3) x credit:fair (4/6)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chemeClr val="tx2"/>
                </a:solidFill>
                <a:latin typeface="Arial" charset="0"/>
              </a:rPr>
              <a:t>Yes: 1/4 x 4/5 x 2/3 x 4/6 = 4/45 = 0.0889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chemeClr val="tx2"/>
                </a:solidFill>
                <a:latin typeface="Arial" charset="0"/>
              </a:rPr>
              <a:t>buys_computer = “no”</a:t>
            </a:r>
            <a:br>
              <a:rPr lang="en-US" altLang="zh-TW" sz="2000">
                <a:solidFill>
                  <a:schemeClr val="tx2"/>
                </a:solidFill>
                <a:latin typeface="Arial" charset="0"/>
              </a:rPr>
            </a:br>
            <a:r>
              <a:rPr lang="en-US" altLang="zh-TW" sz="2000">
                <a:solidFill>
                  <a:schemeClr val="tx2"/>
                </a:solidFill>
                <a:latin typeface="Arial" charset="0"/>
              </a:rPr>
              <a:t>age:youth (3/4) x student:yes (1/5) x income:medium (1/3) x credit:fair (2/6)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chemeClr val="tx2"/>
                </a:solidFill>
                <a:latin typeface="Arial" charset="0"/>
              </a:rPr>
              <a:t>No: 3/4 x 1/5 x 1/3 x 2/6 = 0.01667</a:t>
            </a:r>
            <a:endParaRPr lang="zh-TW" altLang="zh-TW" sz="200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7399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9987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What is the </a:t>
            </a:r>
            <a:r>
              <a:rPr lang="en-US" altLang="zh-TW" dirty="0">
                <a:solidFill>
                  <a:srgbClr val="FF0000"/>
                </a:solidFill>
              </a:rPr>
              <a:t>class </a:t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en-US" altLang="zh-TW" dirty="0" err="1">
                <a:solidFill>
                  <a:srgbClr val="C00000"/>
                </a:solidFill>
              </a:rPr>
              <a:t>buys_computer</a:t>
            </a:r>
            <a:r>
              <a:rPr lang="en-US" altLang="zh-TW" dirty="0"/>
              <a:t> = “</a:t>
            </a:r>
            <a:r>
              <a:rPr lang="en-US" altLang="zh-TW" dirty="0">
                <a:solidFill>
                  <a:srgbClr val="FF0000"/>
                </a:solidFill>
              </a:rPr>
              <a:t>yes</a:t>
            </a:r>
            <a:r>
              <a:rPr lang="en-US" altLang="zh-TW" dirty="0"/>
              <a:t>” or </a:t>
            </a:r>
            <a:r>
              <a:rPr lang="en-US" altLang="zh-TW" dirty="0" err="1">
                <a:solidFill>
                  <a:srgbClr val="C00000"/>
                </a:solidFill>
              </a:rPr>
              <a:t>buys_computer</a:t>
            </a:r>
            <a:r>
              <a:rPr lang="en-US" altLang="zh-TW" dirty="0"/>
              <a:t> = “</a:t>
            </a:r>
            <a:r>
              <a:rPr lang="en-US" altLang="zh-TW" dirty="0">
                <a:solidFill>
                  <a:schemeClr val="accent4"/>
                </a:solidFill>
              </a:rPr>
              <a:t>no</a:t>
            </a:r>
            <a:r>
              <a:rPr lang="en-US" altLang="zh-TW" dirty="0"/>
              <a:t>”) </a:t>
            </a:r>
            <a:br>
              <a:rPr lang="en-US" altLang="zh-TW" dirty="0"/>
            </a:br>
            <a:r>
              <a:rPr lang="en-US" altLang="zh-TW" dirty="0"/>
              <a:t>for a </a:t>
            </a:r>
            <a:r>
              <a:rPr lang="en-US" altLang="zh-TW" dirty="0">
                <a:solidFill>
                  <a:srgbClr val="FFC000"/>
                </a:solidFill>
              </a:rPr>
              <a:t>customer </a:t>
            </a:r>
            <a:br>
              <a:rPr lang="en-US" altLang="zh-TW" dirty="0"/>
            </a:br>
            <a:r>
              <a:rPr lang="en-US" altLang="zh-TW" dirty="0"/>
              <a:t>(age=youth, income=medium, student =yes, credit= fair )?</a:t>
            </a:r>
            <a:endParaRPr lang="zh-TW" altLang="en-US" dirty="0"/>
          </a:p>
        </p:txBody>
      </p:sp>
      <p:sp>
        <p:nvSpPr>
          <p:cNvPr id="5939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157AFFBF-DB6A-6D4E-AEC0-667D8AB36DEB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75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9396" name="矩形 2"/>
          <p:cNvSpPr>
            <a:spLocks noChangeArrowheads="1"/>
          </p:cNvSpPr>
          <p:nvPr/>
        </p:nvSpPr>
        <p:spPr bwMode="auto">
          <a:xfrm>
            <a:off x="2987675" y="5516563"/>
            <a:ext cx="3302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600" b="1" u="sng">
                <a:solidFill>
                  <a:srgbClr val="FF0000"/>
                </a:solidFill>
              </a:rPr>
              <a:t>Yes  = 0.0889  </a:t>
            </a:r>
          </a:p>
          <a:p>
            <a:pPr eaLnBrk="1" hangingPunct="1"/>
            <a:r>
              <a:rPr lang="en-US" altLang="zh-TW" sz="3600" b="1" u="sng">
                <a:solidFill>
                  <a:schemeClr val="tx2"/>
                </a:solidFill>
              </a:rPr>
              <a:t>No   = 0.0167</a:t>
            </a:r>
            <a:endParaRPr lang="zh-TW" altLang="en-US" sz="3600"/>
          </a:p>
        </p:txBody>
      </p:sp>
      <p:sp>
        <p:nvSpPr>
          <p:cNvPr id="5" name="圓角矩形 4"/>
          <p:cNvSpPr/>
          <p:nvPr/>
        </p:nvSpPr>
        <p:spPr>
          <a:xfrm>
            <a:off x="2411413" y="5516563"/>
            <a:ext cx="3878262" cy="6000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630363" y="2133600"/>
            <a:ext cx="5462587" cy="6000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97021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436619E-599E-1E49-B451-5B501452FFFC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0419" name="矩形 4"/>
          <p:cNvSpPr>
            <a:spLocks noChangeArrowheads="1"/>
          </p:cNvSpPr>
          <p:nvPr/>
        </p:nvSpPr>
        <p:spPr bwMode="auto">
          <a:xfrm>
            <a:off x="395288" y="188913"/>
            <a:ext cx="84248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chemeClr val="accent1"/>
                </a:solidFill>
                <a:latin typeface="Arial" charset="0"/>
              </a:rPr>
              <a:t>Customer database</a:t>
            </a:r>
            <a:endParaRPr lang="zh-TW" altLang="zh-TW" sz="4400" b="1" dirty="0">
              <a:solidFill>
                <a:schemeClr val="accent1"/>
              </a:solidFill>
              <a:latin typeface="Arial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50825" y="1125538"/>
          <a:ext cx="8497888" cy="4535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4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59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ID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age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income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student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credit_rating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Class: </a:t>
                      </a:r>
                      <a:b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sz="2400" kern="0" dirty="0" err="1">
                          <a:solidFill>
                            <a:srgbClr val="FF0000"/>
                          </a:solidFill>
                          <a:effectLst/>
                        </a:rPr>
                        <a:t>buys_computer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youth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high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2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effectLst/>
                        </a:rPr>
                        <a:t>middle_aged</a:t>
                      </a:r>
                      <a:r>
                        <a:rPr lang="en-US" sz="2400" kern="0" dirty="0">
                          <a:effectLst/>
                        </a:rPr>
                        <a:t> 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high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3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youth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high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excellent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4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senior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medium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no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5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senior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high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yes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fair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6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senior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low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yes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excellent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7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middle_aged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low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yes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excellent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8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youth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medium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9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youth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low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yes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10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senior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medium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yes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excellent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2769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70AC59-3ABC-5C4C-8970-97FF1CEC758D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1443" name="矩形 4"/>
          <p:cNvSpPr>
            <a:spLocks noChangeArrowheads="1"/>
          </p:cNvSpPr>
          <p:nvPr/>
        </p:nvSpPr>
        <p:spPr bwMode="auto">
          <a:xfrm>
            <a:off x="323851" y="260648"/>
            <a:ext cx="84248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chemeClr val="accent1"/>
                </a:solidFill>
                <a:latin typeface="Arial" charset="0"/>
              </a:rPr>
              <a:t>Customer database</a:t>
            </a:r>
            <a:endParaRPr lang="zh-TW" altLang="zh-TW" sz="4400" b="1">
              <a:solidFill>
                <a:schemeClr val="accent1"/>
              </a:solidFill>
              <a:latin typeface="Arial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50825" y="1125538"/>
          <a:ext cx="8497888" cy="4962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4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5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ID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age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income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student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credit_rating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Class: </a:t>
                      </a:r>
                      <a:b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sz="2400" kern="0" dirty="0" err="1">
                          <a:solidFill>
                            <a:srgbClr val="FF0000"/>
                          </a:solidFill>
                          <a:effectLst/>
                        </a:rPr>
                        <a:t>buys_computer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youth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high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2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effectLst/>
                        </a:rPr>
                        <a:t>middle_aged</a:t>
                      </a:r>
                      <a:r>
                        <a:rPr lang="en-US" sz="2400" kern="0" dirty="0">
                          <a:effectLst/>
                        </a:rPr>
                        <a:t> 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high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3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youth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high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excellent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4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senior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medium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no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5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senior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high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yes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fair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6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senior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low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yes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excellent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7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middle_aged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low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yes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excellent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8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youth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medium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9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youth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low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yes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10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senior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medium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yes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excellent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+mj-lt"/>
                          <a:ea typeface="新細明體"/>
                        </a:rPr>
                        <a:t>11</a:t>
                      </a:r>
                      <a:endParaRPr lang="zh-TW" sz="24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/>
                        </a:rPr>
                        <a:t>youth</a:t>
                      </a:r>
                      <a:endParaRPr lang="zh-TW" sz="28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/>
                        </a:rPr>
                        <a:t>medium</a:t>
                      </a:r>
                      <a:endParaRPr lang="zh-TW" sz="28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/>
                        </a:rPr>
                        <a:t>yes</a:t>
                      </a:r>
                      <a:endParaRPr lang="zh-TW" sz="28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/>
                        </a:rPr>
                        <a:t>fair</a:t>
                      </a:r>
                      <a:endParaRPr lang="zh-TW" sz="28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新細明體"/>
                        </a:rPr>
                        <a:t>?</a:t>
                      </a:r>
                      <a:endParaRPr lang="zh-TW" sz="28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圓角矩形 4"/>
          <p:cNvSpPr/>
          <p:nvPr/>
        </p:nvSpPr>
        <p:spPr>
          <a:xfrm>
            <a:off x="107950" y="5661025"/>
            <a:ext cx="8856663" cy="45561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61175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7352B4F-5608-BD4A-8997-108526249CE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2467" name="矩形 4"/>
          <p:cNvSpPr>
            <a:spLocks noChangeArrowheads="1"/>
          </p:cNvSpPr>
          <p:nvPr/>
        </p:nvSpPr>
        <p:spPr bwMode="auto">
          <a:xfrm>
            <a:off x="395288" y="188913"/>
            <a:ext cx="84248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chemeClr val="accent1"/>
                </a:solidFill>
                <a:latin typeface="Arial" charset="0"/>
              </a:rPr>
              <a:t>Customer database</a:t>
            </a:r>
            <a:endParaRPr lang="zh-TW" altLang="zh-TW" sz="4400" b="1" dirty="0">
              <a:solidFill>
                <a:schemeClr val="accent1"/>
              </a:solidFill>
              <a:latin typeface="Arial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50825" y="1125538"/>
          <a:ext cx="8497888" cy="4962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4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5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ID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age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income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student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credit_rating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Class: </a:t>
                      </a:r>
                      <a:b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sz="2400" kern="0" dirty="0" err="1">
                          <a:solidFill>
                            <a:srgbClr val="FF0000"/>
                          </a:solidFill>
                          <a:effectLst/>
                        </a:rPr>
                        <a:t>buys_computer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youth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high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2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effectLst/>
                        </a:rPr>
                        <a:t>middle_aged</a:t>
                      </a:r>
                      <a:r>
                        <a:rPr lang="en-US" sz="2400" kern="0" dirty="0">
                          <a:effectLst/>
                        </a:rPr>
                        <a:t> 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high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3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youth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high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excellent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4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senior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medium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no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5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senior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high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yes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fair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6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senior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low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yes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excellent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7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middle_aged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low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yes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excellent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8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youth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medium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9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youth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low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yes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10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senior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medium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yes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excellent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+mj-lt"/>
                          <a:ea typeface="新細明體"/>
                        </a:rPr>
                        <a:t>11</a:t>
                      </a:r>
                      <a:endParaRPr lang="zh-TW" sz="24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/>
                        </a:rPr>
                        <a:t>youth</a:t>
                      </a:r>
                      <a:endParaRPr lang="zh-TW" sz="28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/>
                        </a:rPr>
                        <a:t>medium</a:t>
                      </a:r>
                      <a:endParaRPr lang="zh-TW" sz="28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/>
                        </a:rPr>
                        <a:t>yes</a:t>
                      </a:r>
                      <a:endParaRPr lang="zh-TW" sz="28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/>
                        </a:rPr>
                        <a:t>fair</a:t>
                      </a:r>
                      <a:endParaRPr lang="zh-TW" sz="28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新細明體"/>
                        </a:rPr>
                        <a:t>Yes (0.0889)</a:t>
                      </a:r>
                      <a:endParaRPr lang="zh-TW" sz="28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圓角矩形 4"/>
          <p:cNvSpPr/>
          <p:nvPr/>
        </p:nvSpPr>
        <p:spPr>
          <a:xfrm>
            <a:off x="107950" y="5661025"/>
            <a:ext cx="8856663" cy="45561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4332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6107112"/>
          </a:xfrm>
        </p:spPr>
        <p:txBody>
          <a:bodyPr/>
          <a:lstStyle/>
          <a:p>
            <a:r>
              <a:rPr lang="en-US" altLang="zh-TW" sz="6000">
                <a:solidFill>
                  <a:srgbClr val="FF0000"/>
                </a:solidFill>
                <a:latin typeface="Calibri" charset="0"/>
                <a:ea typeface="新細明體" charset="-120"/>
              </a:rPr>
              <a:t>Support Vector Machines </a:t>
            </a:r>
            <a:br>
              <a:rPr lang="en-US" altLang="zh-TW" sz="6000">
                <a:solidFill>
                  <a:srgbClr val="FF0000"/>
                </a:solidFill>
                <a:latin typeface="Calibri" charset="0"/>
                <a:ea typeface="新細明體" charset="-120"/>
              </a:rPr>
            </a:br>
            <a:r>
              <a:rPr lang="en-US" altLang="zh-TW" sz="9600">
                <a:solidFill>
                  <a:srgbClr val="FF0000"/>
                </a:solidFill>
                <a:latin typeface="Calibri" charset="0"/>
                <a:ea typeface="新細明體" charset="-120"/>
              </a:rPr>
              <a:t>(SVM) </a:t>
            </a:r>
            <a:endParaRPr lang="en-US" altLang="zh-TW" sz="9600">
              <a:solidFill>
                <a:srgbClr val="FF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08F5034-0346-9C42-BF62-DDE7CB1AE2E4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79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07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A5A33FA-3228-1748-AE4A-BE4EF7BC9A4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1267" name="矩形 4"/>
          <p:cNvSpPr>
            <a:spLocks noChangeArrowheads="1"/>
          </p:cNvSpPr>
          <p:nvPr/>
        </p:nvSpPr>
        <p:spPr bwMode="auto">
          <a:xfrm>
            <a:off x="395288" y="188913"/>
            <a:ext cx="84248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chemeClr val="accent1"/>
                </a:solidFill>
                <a:latin typeface="Arial" charset="0"/>
              </a:rPr>
              <a:t>Customer database</a:t>
            </a:r>
            <a:endParaRPr lang="zh-TW" altLang="zh-TW" sz="4400" b="1" dirty="0">
              <a:solidFill>
                <a:schemeClr val="accent1"/>
              </a:solidFill>
              <a:latin typeface="Arial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50825" y="1125538"/>
          <a:ext cx="8497888" cy="4962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4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5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ID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age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income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student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credit_rating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Class: </a:t>
                      </a:r>
                      <a:b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sz="2400" kern="0" dirty="0" err="1">
                          <a:solidFill>
                            <a:srgbClr val="FF0000"/>
                          </a:solidFill>
                          <a:effectLst/>
                        </a:rPr>
                        <a:t>buys_computer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youth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high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2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effectLst/>
                        </a:rPr>
                        <a:t>middle_aged</a:t>
                      </a:r>
                      <a:r>
                        <a:rPr lang="en-US" sz="2400" kern="0" dirty="0">
                          <a:effectLst/>
                        </a:rPr>
                        <a:t> 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high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3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youth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high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excellent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4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senior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medium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no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5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senior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high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yes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fair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6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senior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low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yes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excellent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7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middle_aged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low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yes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excellent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8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youth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medium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9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youth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low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yes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10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senior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medium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yes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excellent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+mj-lt"/>
                          <a:ea typeface="新細明體"/>
                        </a:rPr>
                        <a:t>11</a:t>
                      </a:r>
                      <a:endParaRPr lang="zh-TW" sz="24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/>
                        </a:rPr>
                        <a:t>youth</a:t>
                      </a:r>
                      <a:endParaRPr lang="zh-TW" sz="28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/>
                        </a:rPr>
                        <a:t>medium</a:t>
                      </a:r>
                      <a:endParaRPr lang="zh-TW" sz="28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/>
                        </a:rPr>
                        <a:t>yes</a:t>
                      </a:r>
                      <a:endParaRPr lang="zh-TW" sz="28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/>
                        </a:rPr>
                        <a:t>fair</a:t>
                      </a:r>
                      <a:endParaRPr lang="zh-TW" sz="28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新細明體"/>
                        </a:rPr>
                        <a:t>?</a:t>
                      </a:r>
                      <a:endParaRPr lang="zh-TW" sz="28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圓角矩形 4"/>
          <p:cNvSpPr/>
          <p:nvPr/>
        </p:nvSpPr>
        <p:spPr>
          <a:xfrm>
            <a:off x="107950" y="5661025"/>
            <a:ext cx="8856663" cy="45561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20053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609600"/>
          </a:xfrm>
        </p:spPr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新細明體" charset="-120"/>
              </a:rPr>
              <a:t>SVM—Support Vector Machines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5181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A new classification method for both linear and nonlinear data</a:t>
            </a:r>
          </a:p>
          <a:p>
            <a:pPr>
              <a:lnSpc>
                <a:spcPct val="11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It uses a nonlinear mapping to transform the original training data into a higher dimension</a:t>
            </a:r>
          </a:p>
          <a:p>
            <a:pPr>
              <a:lnSpc>
                <a:spcPct val="11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With the new dimension, it searches for the linear optimal separating hyperplane (i.e., “decision boundary”)</a:t>
            </a:r>
          </a:p>
          <a:p>
            <a:pPr>
              <a:lnSpc>
                <a:spcPct val="11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With an appropriate nonlinear mapping to a sufficiently high dimension, data from two classes can always be separated by a hyperplane</a:t>
            </a:r>
          </a:p>
          <a:p>
            <a:pPr>
              <a:lnSpc>
                <a:spcPct val="11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SVM finds this hyperplane using support vectors (“essential” training tuples) and margins (defined by the support vectors)</a:t>
            </a:r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EBAFBF-C842-B74F-A407-8F8E050B0E3E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4517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55764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新細明體" charset="-120"/>
              </a:rPr>
              <a:t>SVM—History and Applications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1816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Vapnik and colleagues (1992)—groundwork from Vapnik &amp; Chervonenkis’ statistical learning theory in 1960s</a:t>
            </a:r>
          </a:p>
          <a:p>
            <a:pPr>
              <a:lnSpc>
                <a:spcPct val="13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Features: training can be slow but accuracy is high owing to their ability to model complex nonlinear decision boundaries (margin maximization</a:t>
            </a:r>
            <a:r>
              <a:rPr lang="en-US" altLang="zh-TW" sz="2000">
                <a:latin typeface="Calibri" charset="0"/>
                <a:ea typeface="新細明體" charset="-120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Used both for classification and prediction</a:t>
            </a:r>
          </a:p>
          <a:p>
            <a:pPr>
              <a:lnSpc>
                <a:spcPct val="13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Applications: </a:t>
            </a:r>
          </a:p>
          <a:p>
            <a:pPr lvl="1">
              <a:lnSpc>
                <a:spcPct val="130000"/>
              </a:lnSpc>
            </a:pPr>
            <a:r>
              <a:rPr lang="en-US" altLang="zh-TW" sz="2400">
                <a:latin typeface="Calibri" charset="0"/>
                <a:ea typeface="新細明體" charset="-120"/>
              </a:rPr>
              <a:t>handwritten digit recognition, object recognition, speaker identification, benchmarking time-series prediction tests, document classification </a:t>
            </a:r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0E8CFB-7304-5C42-BE59-80A474FEC614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5541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15270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42900" y="260350"/>
            <a:ext cx="8610600" cy="609600"/>
          </a:xfrm>
          <a:noFill/>
        </p:spPr>
        <p:txBody>
          <a:bodyPr lIns="92075" tIns="46038" rIns="92075" bIns="46038"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新細明體" charset="-120"/>
              </a:rPr>
              <a:t>SVM—General Philosophy</a:t>
            </a:r>
          </a:p>
        </p:txBody>
      </p:sp>
      <p:grpSp>
        <p:nvGrpSpPr>
          <p:cNvPr id="66563" name="Group 1027"/>
          <p:cNvGrpSpPr>
            <a:grpSpLocks/>
          </p:cNvGrpSpPr>
          <p:nvPr/>
        </p:nvGrpSpPr>
        <p:grpSpPr bwMode="auto">
          <a:xfrm>
            <a:off x="534988" y="2057400"/>
            <a:ext cx="4114800" cy="2667000"/>
            <a:chOff x="337" y="1296"/>
            <a:chExt cx="2592" cy="1680"/>
          </a:xfrm>
        </p:grpSpPr>
        <p:sp>
          <p:nvSpPr>
            <p:cNvPr id="66613" name="Oval 1028"/>
            <p:cNvSpPr>
              <a:spLocks noChangeArrowheads="1"/>
            </p:cNvSpPr>
            <p:nvPr/>
          </p:nvSpPr>
          <p:spPr bwMode="auto">
            <a:xfrm>
              <a:off x="760" y="2622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614" name="Oval 1029"/>
            <p:cNvSpPr>
              <a:spLocks noChangeArrowheads="1"/>
            </p:cNvSpPr>
            <p:nvPr/>
          </p:nvSpPr>
          <p:spPr bwMode="auto">
            <a:xfrm>
              <a:off x="813" y="2313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615" name="Oval 1030"/>
            <p:cNvSpPr>
              <a:spLocks noChangeArrowheads="1"/>
            </p:cNvSpPr>
            <p:nvPr/>
          </p:nvSpPr>
          <p:spPr bwMode="auto">
            <a:xfrm>
              <a:off x="522" y="2445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616" name="Oval 1031"/>
            <p:cNvSpPr>
              <a:spLocks noChangeArrowheads="1"/>
            </p:cNvSpPr>
            <p:nvPr/>
          </p:nvSpPr>
          <p:spPr bwMode="auto">
            <a:xfrm>
              <a:off x="681" y="2224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617" name="Oval 1032"/>
            <p:cNvSpPr>
              <a:spLocks noChangeArrowheads="1"/>
            </p:cNvSpPr>
            <p:nvPr/>
          </p:nvSpPr>
          <p:spPr bwMode="auto">
            <a:xfrm>
              <a:off x="945" y="2534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618" name="Oval 1033"/>
            <p:cNvSpPr>
              <a:spLocks noChangeArrowheads="1"/>
            </p:cNvSpPr>
            <p:nvPr/>
          </p:nvSpPr>
          <p:spPr bwMode="auto">
            <a:xfrm>
              <a:off x="840" y="2048"/>
              <a:ext cx="5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619" name="Oval 1034"/>
            <p:cNvSpPr>
              <a:spLocks noChangeArrowheads="1"/>
            </p:cNvSpPr>
            <p:nvPr/>
          </p:nvSpPr>
          <p:spPr bwMode="auto">
            <a:xfrm>
              <a:off x="972" y="2269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620" name="Oval 1035"/>
            <p:cNvSpPr>
              <a:spLocks noChangeArrowheads="1"/>
            </p:cNvSpPr>
            <p:nvPr/>
          </p:nvSpPr>
          <p:spPr bwMode="auto">
            <a:xfrm>
              <a:off x="998" y="2003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621" name="Oval 1036"/>
            <p:cNvSpPr>
              <a:spLocks noChangeArrowheads="1"/>
            </p:cNvSpPr>
            <p:nvPr/>
          </p:nvSpPr>
          <p:spPr bwMode="auto">
            <a:xfrm>
              <a:off x="1104" y="2180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622" name="Oval 1037"/>
            <p:cNvSpPr>
              <a:spLocks noChangeArrowheads="1"/>
            </p:cNvSpPr>
            <p:nvPr/>
          </p:nvSpPr>
          <p:spPr bwMode="auto">
            <a:xfrm>
              <a:off x="1183" y="2445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623" name="Oval 1038"/>
            <p:cNvSpPr>
              <a:spLocks noChangeArrowheads="1"/>
            </p:cNvSpPr>
            <p:nvPr/>
          </p:nvSpPr>
          <p:spPr bwMode="auto">
            <a:xfrm>
              <a:off x="1051" y="2711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624" name="Oval 1039"/>
            <p:cNvSpPr>
              <a:spLocks noChangeArrowheads="1"/>
            </p:cNvSpPr>
            <p:nvPr/>
          </p:nvSpPr>
          <p:spPr bwMode="auto">
            <a:xfrm>
              <a:off x="1369" y="2578"/>
              <a:ext cx="52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625" name="Oval 1040"/>
            <p:cNvSpPr>
              <a:spLocks noChangeArrowheads="1"/>
            </p:cNvSpPr>
            <p:nvPr/>
          </p:nvSpPr>
          <p:spPr bwMode="auto">
            <a:xfrm>
              <a:off x="1025" y="1738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grpSp>
          <p:nvGrpSpPr>
            <p:cNvPr id="66626" name="Group 1041"/>
            <p:cNvGrpSpPr>
              <a:grpSpLocks/>
            </p:cNvGrpSpPr>
            <p:nvPr/>
          </p:nvGrpSpPr>
          <p:grpSpPr bwMode="auto">
            <a:xfrm>
              <a:off x="1712" y="1473"/>
              <a:ext cx="741" cy="1061"/>
              <a:chOff x="1712" y="1473"/>
              <a:chExt cx="741" cy="1061"/>
            </a:xfrm>
          </p:grpSpPr>
          <p:sp>
            <p:nvSpPr>
              <p:cNvPr id="66631" name="Rectangle 1042"/>
              <p:cNvSpPr>
                <a:spLocks noChangeArrowheads="1"/>
              </p:cNvSpPr>
              <p:nvPr/>
            </p:nvSpPr>
            <p:spPr bwMode="auto">
              <a:xfrm>
                <a:off x="1871" y="1959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charset="0"/>
                </a:endParaRPr>
              </a:p>
            </p:txBody>
          </p:sp>
          <p:sp>
            <p:nvSpPr>
              <p:cNvPr id="66632" name="Rectangle 1043"/>
              <p:cNvSpPr>
                <a:spLocks noChangeArrowheads="1"/>
              </p:cNvSpPr>
              <p:nvPr/>
            </p:nvSpPr>
            <p:spPr bwMode="auto">
              <a:xfrm>
                <a:off x="1712" y="1605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charset="0"/>
                </a:endParaRPr>
              </a:p>
            </p:txBody>
          </p:sp>
          <p:sp>
            <p:nvSpPr>
              <p:cNvPr id="66633" name="Rectangle 1044"/>
              <p:cNvSpPr>
                <a:spLocks noChangeArrowheads="1"/>
              </p:cNvSpPr>
              <p:nvPr/>
            </p:nvSpPr>
            <p:spPr bwMode="auto">
              <a:xfrm>
                <a:off x="1924" y="1473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charset="0"/>
                </a:endParaRPr>
              </a:p>
            </p:txBody>
          </p:sp>
          <p:sp>
            <p:nvSpPr>
              <p:cNvPr id="66634" name="Rectangle 1045"/>
              <p:cNvSpPr>
                <a:spLocks noChangeArrowheads="1"/>
              </p:cNvSpPr>
              <p:nvPr/>
            </p:nvSpPr>
            <p:spPr bwMode="auto">
              <a:xfrm>
                <a:off x="2003" y="2224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charset="0"/>
                </a:endParaRPr>
              </a:p>
            </p:txBody>
          </p:sp>
          <p:sp>
            <p:nvSpPr>
              <p:cNvPr id="66635" name="Rectangle 1046"/>
              <p:cNvSpPr>
                <a:spLocks noChangeArrowheads="1"/>
              </p:cNvSpPr>
              <p:nvPr/>
            </p:nvSpPr>
            <p:spPr bwMode="auto">
              <a:xfrm>
                <a:off x="1977" y="1694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charset="0"/>
                </a:endParaRPr>
              </a:p>
            </p:txBody>
          </p:sp>
          <p:sp>
            <p:nvSpPr>
              <p:cNvPr id="66636" name="Rectangle 1047"/>
              <p:cNvSpPr>
                <a:spLocks noChangeArrowheads="1"/>
              </p:cNvSpPr>
              <p:nvPr/>
            </p:nvSpPr>
            <p:spPr bwMode="auto">
              <a:xfrm>
                <a:off x="2083" y="1915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charset="0"/>
                </a:endParaRPr>
              </a:p>
            </p:txBody>
          </p:sp>
          <p:sp>
            <p:nvSpPr>
              <p:cNvPr id="66637" name="Rectangle 1048"/>
              <p:cNvSpPr>
                <a:spLocks noChangeArrowheads="1"/>
              </p:cNvSpPr>
              <p:nvPr/>
            </p:nvSpPr>
            <p:spPr bwMode="auto">
              <a:xfrm>
                <a:off x="2056" y="1473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charset="0"/>
                </a:endParaRPr>
              </a:p>
            </p:txBody>
          </p:sp>
          <p:sp>
            <p:nvSpPr>
              <p:cNvPr id="66638" name="Rectangle 1049"/>
              <p:cNvSpPr>
                <a:spLocks noChangeArrowheads="1"/>
              </p:cNvSpPr>
              <p:nvPr/>
            </p:nvSpPr>
            <p:spPr bwMode="auto">
              <a:xfrm>
                <a:off x="2215" y="1561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charset="0"/>
                </a:endParaRPr>
              </a:p>
            </p:txBody>
          </p:sp>
          <p:sp>
            <p:nvSpPr>
              <p:cNvPr id="66639" name="Rectangle 1050"/>
              <p:cNvSpPr>
                <a:spLocks noChangeArrowheads="1"/>
              </p:cNvSpPr>
              <p:nvPr/>
            </p:nvSpPr>
            <p:spPr bwMode="auto">
              <a:xfrm>
                <a:off x="2162" y="2048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charset="0"/>
                </a:endParaRPr>
              </a:p>
            </p:txBody>
          </p:sp>
          <p:sp>
            <p:nvSpPr>
              <p:cNvPr id="66640" name="Rectangle 1051"/>
              <p:cNvSpPr>
                <a:spLocks noChangeArrowheads="1"/>
              </p:cNvSpPr>
              <p:nvPr/>
            </p:nvSpPr>
            <p:spPr bwMode="auto">
              <a:xfrm>
                <a:off x="2241" y="1827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charset="0"/>
                </a:endParaRPr>
              </a:p>
            </p:txBody>
          </p:sp>
          <p:sp>
            <p:nvSpPr>
              <p:cNvPr id="66641" name="Rectangle 1052"/>
              <p:cNvSpPr>
                <a:spLocks noChangeArrowheads="1"/>
              </p:cNvSpPr>
              <p:nvPr/>
            </p:nvSpPr>
            <p:spPr bwMode="auto">
              <a:xfrm>
                <a:off x="2215" y="2401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charset="0"/>
                </a:endParaRPr>
              </a:p>
            </p:txBody>
          </p:sp>
          <p:sp>
            <p:nvSpPr>
              <p:cNvPr id="66642" name="Rectangle 1053"/>
              <p:cNvSpPr>
                <a:spLocks noChangeArrowheads="1"/>
              </p:cNvSpPr>
              <p:nvPr/>
            </p:nvSpPr>
            <p:spPr bwMode="auto">
              <a:xfrm>
                <a:off x="2374" y="1959"/>
                <a:ext cx="52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charset="0"/>
                </a:endParaRPr>
              </a:p>
            </p:txBody>
          </p:sp>
          <p:sp>
            <p:nvSpPr>
              <p:cNvPr id="66643" name="Rectangle 1054"/>
              <p:cNvSpPr>
                <a:spLocks noChangeArrowheads="1"/>
              </p:cNvSpPr>
              <p:nvPr/>
            </p:nvSpPr>
            <p:spPr bwMode="auto">
              <a:xfrm>
                <a:off x="2374" y="2269"/>
                <a:ext cx="52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charset="0"/>
                </a:endParaRPr>
              </a:p>
            </p:txBody>
          </p:sp>
          <p:sp>
            <p:nvSpPr>
              <p:cNvPr id="66644" name="Rectangle 1055"/>
              <p:cNvSpPr>
                <a:spLocks noChangeArrowheads="1"/>
              </p:cNvSpPr>
              <p:nvPr/>
            </p:nvSpPr>
            <p:spPr bwMode="auto">
              <a:xfrm>
                <a:off x="2400" y="2445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charset="0"/>
                </a:endParaRPr>
              </a:p>
            </p:txBody>
          </p:sp>
        </p:grpSp>
        <p:sp>
          <p:nvSpPr>
            <p:cNvPr id="66627" name="Rectangle 1056"/>
            <p:cNvSpPr>
              <a:spLocks noChangeArrowheads="1"/>
            </p:cNvSpPr>
            <p:nvPr/>
          </p:nvSpPr>
          <p:spPr bwMode="auto">
            <a:xfrm>
              <a:off x="337" y="1296"/>
              <a:ext cx="2592" cy="1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628" name="Line 1057"/>
            <p:cNvSpPr>
              <a:spLocks noChangeShapeType="1"/>
            </p:cNvSpPr>
            <p:nvPr/>
          </p:nvSpPr>
          <p:spPr bwMode="auto">
            <a:xfrm>
              <a:off x="1686" y="1384"/>
              <a:ext cx="79" cy="1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9" name="Line 1058"/>
            <p:cNvSpPr>
              <a:spLocks noChangeShapeType="1"/>
            </p:cNvSpPr>
            <p:nvPr/>
          </p:nvSpPr>
          <p:spPr bwMode="auto">
            <a:xfrm>
              <a:off x="1395" y="1428"/>
              <a:ext cx="79" cy="1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0" name="Line 1059"/>
            <p:cNvSpPr>
              <a:spLocks noChangeShapeType="1"/>
            </p:cNvSpPr>
            <p:nvPr/>
          </p:nvSpPr>
          <p:spPr bwMode="auto">
            <a:xfrm>
              <a:off x="1554" y="1428"/>
              <a:ext cx="79" cy="1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564" name="Group 1060"/>
          <p:cNvGrpSpPr>
            <a:grpSpLocks/>
          </p:cNvGrpSpPr>
          <p:nvPr/>
        </p:nvGrpSpPr>
        <p:grpSpPr bwMode="auto">
          <a:xfrm>
            <a:off x="4648200" y="2057400"/>
            <a:ext cx="4113213" cy="2667000"/>
            <a:chOff x="2929" y="1296"/>
            <a:chExt cx="2591" cy="1680"/>
          </a:xfrm>
        </p:grpSpPr>
        <p:sp>
          <p:nvSpPr>
            <p:cNvPr id="66582" name="Oval 1061"/>
            <p:cNvSpPr>
              <a:spLocks noChangeArrowheads="1"/>
            </p:cNvSpPr>
            <p:nvPr/>
          </p:nvSpPr>
          <p:spPr bwMode="auto">
            <a:xfrm>
              <a:off x="3352" y="2622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583" name="Oval 1062"/>
            <p:cNvSpPr>
              <a:spLocks noChangeArrowheads="1"/>
            </p:cNvSpPr>
            <p:nvPr/>
          </p:nvSpPr>
          <p:spPr bwMode="auto">
            <a:xfrm>
              <a:off x="3405" y="2313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584" name="Oval 1063"/>
            <p:cNvSpPr>
              <a:spLocks noChangeArrowheads="1"/>
            </p:cNvSpPr>
            <p:nvPr/>
          </p:nvSpPr>
          <p:spPr bwMode="auto">
            <a:xfrm>
              <a:off x="3114" y="2445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585" name="Oval 1064"/>
            <p:cNvSpPr>
              <a:spLocks noChangeArrowheads="1"/>
            </p:cNvSpPr>
            <p:nvPr/>
          </p:nvSpPr>
          <p:spPr bwMode="auto">
            <a:xfrm>
              <a:off x="3273" y="2224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586" name="Oval 1065"/>
            <p:cNvSpPr>
              <a:spLocks noChangeArrowheads="1"/>
            </p:cNvSpPr>
            <p:nvPr/>
          </p:nvSpPr>
          <p:spPr bwMode="auto">
            <a:xfrm>
              <a:off x="3537" y="2534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587" name="Oval 1066"/>
            <p:cNvSpPr>
              <a:spLocks noChangeArrowheads="1"/>
            </p:cNvSpPr>
            <p:nvPr/>
          </p:nvSpPr>
          <p:spPr bwMode="auto">
            <a:xfrm>
              <a:off x="3431" y="2048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588" name="Oval 1067"/>
            <p:cNvSpPr>
              <a:spLocks noChangeArrowheads="1"/>
            </p:cNvSpPr>
            <p:nvPr/>
          </p:nvSpPr>
          <p:spPr bwMode="auto">
            <a:xfrm>
              <a:off x="3564" y="2269"/>
              <a:ext cx="5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589" name="Oval 1068"/>
            <p:cNvSpPr>
              <a:spLocks noChangeArrowheads="1"/>
            </p:cNvSpPr>
            <p:nvPr/>
          </p:nvSpPr>
          <p:spPr bwMode="auto">
            <a:xfrm>
              <a:off x="3590" y="2003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590" name="Oval 1069"/>
            <p:cNvSpPr>
              <a:spLocks noChangeArrowheads="1"/>
            </p:cNvSpPr>
            <p:nvPr/>
          </p:nvSpPr>
          <p:spPr bwMode="auto">
            <a:xfrm>
              <a:off x="3696" y="2180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591" name="Oval 1070"/>
            <p:cNvSpPr>
              <a:spLocks noChangeArrowheads="1"/>
            </p:cNvSpPr>
            <p:nvPr/>
          </p:nvSpPr>
          <p:spPr bwMode="auto">
            <a:xfrm>
              <a:off x="3775" y="2445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592" name="Oval 1071"/>
            <p:cNvSpPr>
              <a:spLocks noChangeArrowheads="1"/>
            </p:cNvSpPr>
            <p:nvPr/>
          </p:nvSpPr>
          <p:spPr bwMode="auto">
            <a:xfrm>
              <a:off x="3643" y="2711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593" name="Oval 1072"/>
            <p:cNvSpPr>
              <a:spLocks noChangeArrowheads="1"/>
            </p:cNvSpPr>
            <p:nvPr/>
          </p:nvSpPr>
          <p:spPr bwMode="auto">
            <a:xfrm>
              <a:off x="3960" y="2578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594" name="Oval 1073"/>
            <p:cNvSpPr>
              <a:spLocks noChangeArrowheads="1"/>
            </p:cNvSpPr>
            <p:nvPr/>
          </p:nvSpPr>
          <p:spPr bwMode="auto">
            <a:xfrm>
              <a:off x="3616" y="1738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595" name="Rectangle 1074"/>
            <p:cNvSpPr>
              <a:spLocks noChangeArrowheads="1"/>
            </p:cNvSpPr>
            <p:nvPr/>
          </p:nvSpPr>
          <p:spPr bwMode="auto">
            <a:xfrm>
              <a:off x="4462" y="1959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596" name="Rectangle 1075"/>
            <p:cNvSpPr>
              <a:spLocks noChangeArrowheads="1"/>
            </p:cNvSpPr>
            <p:nvPr/>
          </p:nvSpPr>
          <p:spPr bwMode="auto">
            <a:xfrm>
              <a:off x="4304" y="1605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597" name="Rectangle 1076"/>
            <p:cNvSpPr>
              <a:spLocks noChangeArrowheads="1"/>
            </p:cNvSpPr>
            <p:nvPr/>
          </p:nvSpPr>
          <p:spPr bwMode="auto">
            <a:xfrm>
              <a:off x="4515" y="1473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598" name="Rectangle 1077"/>
            <p:cNvSpPr>
              <a:spLocks noChangeArrowheads="1"/>
            </p:cNvSpPr>
            <p:nvPr/>
          </p:nvSpPr>
          <p:spPr bwMode="auto">
            <a:xfrm>
              <a:off x="4595" y="2224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599" name="Rectangle 1078"/>
            <p:cNvSpPr>
              <a:spLocks noChangeArrowheads="1"/>
            </p:cNvSpPr>
            <p:nvPr/>
          </p:nvSpPr>
          <p:spPr bwMode="auto">
            <a:xfrm>
              <a:off x="4568" y="1694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600" name="Rectangle 1079"/>
            <p:cNvSpPr>
              <a:spLocks noChangeArrowheads="1"/>
            </p:cNvSpPr>
            <p:nvPr/>
          </p:nvSpPr>
          <p:spPr bwMode="auto">
            <a:xfrm>
              <a:off x="4674" y="1915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601" name="Rectangle 1080"/>
            <p:cNvSpPr>
              <a:spLocks noChangeArrowheads="1"/>
            </p:cNvSpPr>
            <p:nvPr/>
          </p:nvSpPr>
          <p:spPr bwMode="auto">
            <a:xfrm>
              <a:off x="4648" y="1473"/>
              <a:ext cx="52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602" name="Rectangle 1081"/>
            <p:cNvSpPr>
              <a:spLocks noChangeArrowheads="1"/>
            </p:cNvSpPr>
            <p:nvPr/>
          </p:nvSpPr>
          <p:spPr bwMode="auto">
            <a:xfrm>
              <a:off x="4806" y="1561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603" name="Rectangle 1082"/>
            <p:cNvSpPr>
              <a:spLocks noChangeArrowheads="1"/>
            </p:cNvSpPr>
            <p:nvPr/>
          </p:nvSpPr>
          <p:spPr bwMode="auto">
            <a:xfrm>
              <a:off x="4753" y="2048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604" name="Rectangle 1083"/>
            <p:cNvSpPr>
              <a:spLocks noChangeArrowheads="1"/>
            </p:cNvSpPr>
            <p:nvPr/>
          </p:nvSpPr>
          <p:spPr bwMode="auto">
            <a:xfrm>
              <a:off x="4833" y="1827"/>
              <a:ext cx="52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605" name="Rectangle 1084"/>
            <p:cNvSpPr>
              <a:spLocks noChangeArrowheads="1"/>
            </p:cNvSpPr>
            <p:nvPr/>
          </p:nvSpPr>
          <p:spPr bwMode="auto">
            <a:xfrm>
              <a:off x="4806" y="2401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606" name="Rectangle 1085"/>
            <p:cNvSpPr>
              <a:spLocks noChangeArrowheads="1"/>
            </p:cNvSpPr>
            <p:nvPr/>
          </p:nvSpPr>
          <p:spPr bwMode="auto">
            <a:xfrm>
              <a:off x="4965" y="1959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607" name="Rectangle 1086"/>
            <p:cNvSpPr>
              <a:spLocks noChangeArrowheads="1"/>
            </p:cNvSpPr>
            <p:nvPr/>
          </p:nvSpPr>
          <p:spPr bwMode="auto">
            <a:xfrm>
              <a:off x="4965" y="2269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608" name="Rectangle 1087"/>
            <p:cNvSpPr>
              <a:spLocks noChangeArrowheads="1"/>
            </p:cNvSpPr>
            <p:nvPr/>
          </p:nvSpPr>
          <p:spPr bwMode="auto">
            <a:xfrm>
              <a:off x="4991" y="2445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609" name="Rectangle 1088"/>
            <p:cNvSpPr>
              <a:spLocks noChangeArrowheads="1"/>
            </p:cNvSpPr>
            <p:nvPr/>
          </p:nvSpPr>
          <p:spPr bwMode="auto">
            <a:xfrm>
              <a:off x="2929" y="1296"/>
              <a:ext cx="2591" cy="1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6610" name="Line 1089"/>
            <p:cNvSpPr>
              <a:spLocks noChangeShapeType="1"/>
            </p:cNvSpPr>
            <p:nvPr/>
          </p:nvSpPr>
          <p:spPr bwMode="auto">
            <a:xfrm>
              <a:off x="3552" y="1392"/>
              <a:ext cx="576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1" name="Line 1090"/>
            <p:cNvSpPr>
              <a:spLocks noChangeShapeType="1"/>
            </p:cNvSpPr>
            <p:nvPr/>
          </p:nvSpPr>
          <p:spPr bwMode="auto">
            <a:xfrm>
              <a:off x="4176" y="1344"/>
              <a:ext cx="576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2" name="Line 1091"/>
            <p:cNvSpPr>
              <a:spLocks noChangeShapeType="1"/>
            </p:cNvSpPr>
            <p:nvPr/>
          </p:nvSpPr>
          <p:spPr bwMode="auto">
            <a:xfrm>
              <a:off x="3888" y="1392"/>
              <a:ext cx="576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092"/>
          <p:cNvGrpSpPr>
            <a:grpSpLocks/>
          </p:cNvGrpSpPr>
          <p:nvPr/>
        </p:nvGrpSpPr>
        <p:grpSpPr bwMode="auto">
          <a:xfrm>
            <a:off x="3489325" y="2667000"/>
            <a:ext cx="3749675" cy="3386138"/>
            <a:chOff x="2198" y="1680"/>
            <a:chExt cx="2362" cy="2133"/>
          </a:xfrm>
        </p:grpSpPr>
        <p:sp>
          <p:nvSpPr>
            <p:cNvPr id="66576" name="Text Box 1093"/>
            <p:cNvSpPr txBox="1">
              <a:spLocks noChangeArrowheads="1"/>
            </p:cNvSpPr>
            <p:nvPr/>
          </p:nvSpPr>
          <p:spPr bwMode="auto">
            <a:xfrm>
              <a:off x="2198" y="3525"/>
              <a:ext cx="14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chemeClr val="hlink"/>
                  </a:solidFill>
                  <a:latin typeface="Arial" charset="0"/>
                </a:rPr>
                <a:t>Support Vectors</a:t>
              </a:r>
            </a:p>
          </p:txBody>
        </p:sp>
        <p:sp>
          <p:nvSpPr>
            <p:cNvPr id="66577" name="Line 1094"/>
            <p:cNvSpPr>
              <a:spLocks noChangeShapeType="1"/>
            </p:cNvSpPr>
            <p:nvPr/>
          </p:nvSpPr>
          <p:spPr bwMode="auto">
            <a:xfrm flipV="1">
              <a:off x="2928" y="1680"/>
              <a:ext cx="1392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8" name="Line 1095"/>
            <p:cNvSpPr>
              <a:spLocks noChangeShapeType="1"/>
            </p:cNvSpPr>
            <p:nvPr/>
          </p:nvSpPr>
          <p:spPr bwMode="auto">
            <a:xfrm flipV="1">
              <a:off x="2928" y="2016"/>
              <a:ext cx="1536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9" name="Line 1096"/>
            <p:cNvSpPr>
              <a:spLocks noChangeShapeType="1"/>
            </p:cNvSpPr>
            <p:nvPr/>
          </p:nvSpPr>
          <p:spPr bwMode="auto">
            <a:xfrm flipV="1">
              <a:off x="2976" y="2304"/>
              <a:ext cx="158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80" name="Line 1097"/>
            <p:cNvSpPr>
              <a:spLocks noChangeShapeType="1"/>
            </p:cNvSpPr>
            <p:nvPr/>
          </p:nvSpPr>
          <p:spPr bwMode="auto">
            <a:xfrm flipV="1">
              <a:off x="2976" y="2640"/>
              <a:ext cx="96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81" name="Line 1098"/>
            <p:cNvSpPr>
              <a:spLocks noChangeShapeType="1"/>
            </p:cNvSpPr>
            <p:nvPr/>
          </p:nvSpPr>
          <p:spPr bwMode="auto">
            <a:xfrm flipV="1">
              <a:off x="2976" y="1824"/>
              <a:ext cx="624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1099"/>
          <p:cNvGrpSpPr>
            <a:grpSpLocks/>
          </p:cNvGrpSpPr>
          <p:nvPr/>
        </p:nvGrpSpPr>
        <p:grpSpPr bwMode="auto">
          <a:xfrm>
            <a:off x="1066800" y="3352800"/>
            <a:ext cx="1917700" cy="2133600"/>
            <a:chOff x="682" y="2112"/>
            <a:chExt cx="1208" cy="1344"/>
          </a:xfrm>
        </p:grpSpPr>
        <p:sp>
          <p:nvSpPr>
            <p:cNvPr id="66573" name="Text Box 1100"/>
            <p:cNvSpPr txBox="1">
              <a:spLocks noChangeArrowheads="1"/>
            </p:cNvSpPr>
            <p:nvPr/>
          </p:nvSpPr>
          <p:spPr bwMode="auto">
            <a:xfrm>
              <a:off x="682" y="3168"/>
              <a:ext cx="12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Arial" charset="0"/>
                </a:rPr>
                <a:t>Small Margin</a:t>
              </a:r>
            </a:p>
          </p:txBody>
        </p:sp>
        <p:sp>
          <p:nvSpPr>
            <p:cNvPr id="66574" name="Line 1101"/>
            <p:cNvSpPr>
              <a:spLocks noChangeShapeType="1"/>
            </p:cNvSpPr>
            <p:nvPr/>
          </p:nvSpPr>
          <p:spPr bwMode="auto">
            <a:xfrm flipV="1">
              <a:off x="1440" y="2112"/>
              <a:ext cx="288" cy="4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5" name="Line 1102"/>
            <p:cNvSpPr>
              <a:spLocks noChangeShapeType="1"/>
            </p:cNvSpPr>
            <p:nvPr/>
          </p:nvSpPr>
          <p:spPr bwMode="auto">
            <a:xfrm flipV="1">
              <a:off x="1344" y="2160"/>
              <a:ext cx="240" cy="105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1103"/>
          <p:cNvGrpSpPr>
            <a:grpSpLocks/>
          </p:cNvGrpSpPr>
          <p:nvPr/>
        </p:nvGrpSpPr>
        <p:grpSpPr bwMode="auto">
          <a:xfrm>
            <a:off x="5349875" y="2667000"/>
            <a:ext cx="1943100" cy="2819400"/>
            <a:chOff x="3370" y="1680"/>
            <a:chExt cx="1224" cy="1776"/>
          </a:xfrm>
        </p:grpSpPr>
        <p:sp>
          <p:nvSpPr>
            <p:cNvPr id="66570" name="Text Box 1104"/>
            <p:cNvSpPr txBox="1">
              <a:spLocks noChangeArrowheads="1"/>
            </p:cNvSpPr>
            <p:nvPr/>
          </p:nvSpPr>
          <p:spPr bwMode="auto">
            <a:xfrm>
              <a:off x="3370" y="3168"/>
              <a:ext cx="1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Arial" charset="0"/>
                </a:rPr>
                <a:t>Large Margin</a:t>
              </a:r>
            </a:p>
          </p:txBody>
        </p:sp>
        <p:sp>
          <p:nvSpPr>
            <p:cNvPr id="66571" name="Line 1105"/>
            <p:cNvSpPr>
              <a:spLocks noChangeShapeType="1"/>
            </p:cNvSpPr>
            <p:nvPr/>
          </p:nvSpPr>
          <p:spPr bwMode="auto">
            <a:xfrm flipV="1">
              <a:off x="3744" y="1680"/>
              <a:ext cx="528" cy="24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2" name="Line 1106"/>
            <p:cNvSpPr>
              <a:spLocks noChangeShapeType="1"/>
            </p:cNvSpPr>
            <p:nvPr/>
          </p:nvSpPr>
          <p:spPr bwMode="auto">
            <a:xfrm flipV="1">
              <a:off x="4032" y="1728"/>
              <a:ext cx="96" cy="148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656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B8F3F3A-7E66-5648-A54C-FD962CF450EA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6569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11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75834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矩形 5"/>
          <p:cNvSpPr>
            <a:spLocks noChangeArrowheads="1"/>
          </p:cNvSpPr>
          <p:nvPr/>
        </p:nvSpPr>
        <p:spPr bwMode="auto">
          <a:xfrm>
            <a:off x="684213" y="5516563"/>
            <a:ext cx="79200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The 2-D training data are linearly separable. There are an infinite number of (possible) separating hyperplanes or “decision boundaries.”Which one is best?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67588" name="標題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Classification (SVM)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6758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21918D-1194-9944-8CEC-6DCB6E3EA04B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7590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514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Classification (SVM)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pic>
        <p:nvPicPr>
          <p:cNvPr id="6861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554355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矩形 6"/>
          <p:cNvSpPr>
            <a:spLocks noChangeArrowheads="1"/>
          </p:cNvSpPr>
          <p:nvPr/>
        </p:nvSpPr>
        <p:spPr bwMode="auto">
          <a:xfrm>
            <a:off x="1258888" y="5589588"/>
            <a:ext cx="6769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Which one is better? The one with the larger margin should have greater generalization accuracy.</a:t>
            </a:r>
            <a:endParaRPr lang="zh-TW" altLang="en-US" sz="1800">
              <a:latin typeface="Arial" charset="0"/>
            </a:endParaRPr>
          </a:p>
        </p:txBody>
      </p:sp>
      <p:pic>
        <p:nvPicPr>
          <p:cNvPr id="686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2636838"/>
            <a:ext cx="519747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E9E9462-EBC7-434F-9EEE-FB90AC8A115C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8615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719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52525"/>
          </a:xfrm>
          <a:noFill/>
        </p:spPr>
        <p:txBody>
          <a:bodyPr lIns="92075" tIns="46038" rIns="92075" bIns="46038"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新細明體" charset="-120"/>
              </a:rPr>
              <a:t>SVM—When Data Is Linearly Separable</a:t>
            </a:r>
          </a:p>
        </p:txBody>
      </p:sp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458788" y="1524000"/>
            <a:ext cx="4114800" cy="2667000"/>
            <a:chOff x="337" y="1296"/>
            <a:chExt cx="2592" cy="1680"/>
          </a:xfrm>
        </p:grpSpPr>
        <p:sp>
          <p:nvSpPr>
            <p:cNvPr id="69673" name="Oval 4"/>
            <p:cNvSpPr>
              <a:spLocks noChangeArrowheads="1"/>
            </p:cNvSpPr>
            <p:nvPr/>
          </p:nvSpPr>
          <p:spPr bwMode="auto">
            <a:xfrm>
              <a:off x="760" y="2622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74" name="Oval 5"/>
            <p:cNvSpPr>
              <a:spLocks noChangeArrowheads="1"/>
            </p:cNvSpPr>
            <p:nvPr/>
          </p:nvSpPr>
          <p:spPr bwMode="auto">
            <a:xfrm>
              <a:off x="813" y="2313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75" name="Oval 6"/>
            <p:cNvSpPr>
              <a:spLocks noChangeArrowheads="1"/>
            </p:cNvSpPr>
            <p:nvPr/>
          </p:nvSpPr>
          <p:spPr bwMode="auto">
            <a:xfrm>
              <a:off x="522" y="2445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76" name="Oval 7"/>
            <p:cNvSpPr>
              <a:spLocks noChangeArrowheads="1"/>
            </p:cNvSpPr>
            <p:nvPr/>
          </p:nvSpPr>
          <p:spPr bwMode="auto">
            <a:xfrm>
              <a:off x="681" y="2224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77" name="Oval 8"/>
            <p:cNvSpPr>
              <a:spLocks noChangeArrowheads="1"/>
            </p:cNvSpPr>
            <p:nvPr/>
          </p:nvSpPr>
          <p:spPr bwMode="auto">
            <a:xfrm>
              <a:off x="945" y="2534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78" name="Oval 9"/>
            <p:cNvSpPr>
              <a:spLocks noChangeArrowheads="1"/>
            </p:cNvSpPr>
            <p:nvPr/>
          </p:nvSpPr>
          <p:spPr bwMode="auto">
            <a:xfrm>
              <a:off x="840" y="2048"/>
              <a:ext cx="5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79" name="Oval 10"/>
            <p:cNvSpPr>
              <a:spLocks noChangeArrowheads="1"/>
            </p:cNvSpPr>
            <p:nvPr/>
          </p:nvSpPr>
          <p:spPr bwMode="auto">
            <a:xfrm>
              <a:off x="972" y="2269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80" name="Oval 11"/>
            <p:cNvSpPr>
              <a:spLocks noChangeArrowheads="1"/>
            </p:cNvSpPr>
            <p:nvPr/>
          </p:nvSpPr>
          <p:spPr bwMode="auto">
            <a:xfrm>
              <a:off x="998" y="2003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81" name="Oval 12"/>
            <p:cNvSpPr>
              <a:spLocks noChangeArrowheads="1"/>
            </p:cNvSpPr>
            <p:nvPr/>
          </p:nvSpPr>
          <p:spPr bwMode="auto">
            <a:xfrm>
              <a:off x="1104" y="2180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82" name="Oval 13"/>
            <p:cNvSpPr>
              <a:spLocks noChangeArrowheads="1"/>
            </p:cNvSpPr>
            <p:nvPr/>
          </p:nvSpPr>
          <p:spPr bwMode="auto">
            <a:xfrm>
              <a:off x="1183" y="2445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83" name="Oval 14"/>
            <p:cNvSpPr>
              <a:spLocks noChangeArrowheads="1"/>
            </p:cNvSpPr>
            <p:nvPr/>
          </p:nvSpPr>
          <p:spPr bwMode="auto">
            <a:xfrm>
              <a:off x="1051" y="2711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84" name="Oval 15"/>
            <p:cNvSpPr>
              <a:spLocks noChangeArrowheads="1"/>
            </p:cNvSpPr>
            <p:nvPr/>
          </p:nvSpPr>
          <p:spPr bwMode="auto">
            <a:xfrm>
              <a:off x="1369" y="2578"/>
              <a:ext cx="52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85" name="Oval 16"/>
            <p:cNvSpPr>
              <a:spLocks noChangeArrowheads="1"/>
            </p:cNvSpPr>
            <p:nvPr/>
          </p:nvSpPr>
          <p:spPr bwMode="auto">
            <a:xfrm>
              <a:off x="1025" y="1738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grpSp>
          <p:nvGrpSpPr>
            <p:cNvPr id="69686" name="Group 17"/>
            <p:cNvGrpSpPr>
              <a:grpSpLocks/>
            </p:cNvGrpSpPr>
            <p:nvPr/>
          </p:nvGrpSpPr>
          <p:grpSpPr bwMode="auto">
            <a:xfrm>
              <a:off x="1712" y="1473"/>
              <a:ext cx="741" cy="1061"/>
              <a:chOff x="1712" y="1473"/>
              <a:chExt cx="741" cy="1061"/>
            </a:xfrm>
          </p:grpSpPr>
          <p:sp>
            <p:nvSpPr>
              <p:cNvPr id="69691" name="Rectangle 18"/>
              <p:cNvSpPr>
                <a:spLocks noChangeArrowheads="1"/>
              </p:cNvSpPr>
              <p:nvPr/>
            </p:nvSpPr>
            <p:spPr bwMode="auto">
              <a:xfrm>
                <a:off x="1871" y="1959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charset="0"/>
                </a:endParaRPr>
              </a:p>
            </p:txBody>
          </p:sp>
          <p:sp>
            <p:nvSpPr>
              <p:cNvPr id="69692" name="Rectangle 19"/>
              <p:cNvSpPr>
                <a:spLocks noChangeArrowheads="1"/>
              </p:cNvSpPr>
              <p:nvPr/>
            </p:nvSpPr>
            <p:spPr bwMode="auto">
              <a:xfrm>
                <a:off x="1712" y="1605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charset="0"/>
                </a:endParaRPr>
              </a:p>
            </p:txBody>
          </p:sp>
          <p:sp>
            <p:nvSpPr>
              <p:cNvPr id="69693" name="Rectangle 20"/>
              <p:cNvSpPr>
                <a:spLocks noChangeArrowheads="1"/>
              </p:cNvSpPr>
              <p:nvPr/>
            </p:nvSpPr>
            <p:spPr bwMode="auto">
              <a:xfrm>
                <a:off x="1924" y="1473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charset="0"/>
                </a:endParaRPr>
              </a:p>
            </p:txBody>
          </p:sp>
          <p:sp>
            <p:nvSpPr>
              <p:cNvPr id="69694" name="Rectangle 21"/>
              <p:cNvSpPr>
                <a:spLocks noChangeArrowheads="1"/>
              </p:cNvSpPr>
              <p:nvPr/>
            </p:nvSpPr>
            <p:spPr bwMode="auto">
              <a:xfrm>
                <a:off x="2003" y="2224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charset="0"/>
                </a:endParaRPr>
              </a:p>
            </p:txBody>
          </p:sp>
          <p:sp>
            <p:nvSpPr>
              <p:cNvPr id="69695" name="Rectangle 22"/>
              <p:cNvSpPr>
                <a:spLocks noChangeArrowheads="1"/>
              </p:cNvSpPr>
              <p:nvPr/>
            </p:nvSpPr>
            <p:spPr bwMode="auto">
              <a:xfrm>
                <a:off x="1977" y="1694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charset="0"/>
                </a:endParaRPr>
              </a:p>
            </p:txBody>
          </p:sp>
          <p:sp>
            <p:nvSpPr>
              <p:cNvPr id="69696" name="Rectangle 23"/>
              <p:cNvSpPr>
                <a:spLocks noChangeArrowheads="1"/>
              </p:cNvSpPr>
              <p:nvPr/>
            </p:nvSpPr>
            <p:spPr bwMode="auto">
              <a:xfrm>
                <a:off x="2083" y="1915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charset="0"/>
                </a:endParaRPr>
              </a:p>
            </p:txBody>
          </p:sp>
          <p:sp>
            <p:nvSpPr>
              <p:cNvPr id="69697" name="Rectangle 24"/>
              <p:cNvSpPr>
                <a:spLocks noChangeArrowheads="1"/>
              </p:cNvSpPr>
              <p:nvPr/>
            </p:nvSpPr>
            <p:spPr bwMode="auto">
              <a:xfrm>
                <a:off x="2056" y="1473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charset="0"/>
                </a:endParaRPr>
              </a:p>
            </p:txBody>
          </p:sp>
          <p:sp>
            <p:nvSpPr>
              <p:cNvPr id="69698" name="Rectangle 25"/>
              <p:cNvSpPr>
                <a:spLocks noChangeArrowheads="1"/>
              </p:cNvSpPr>
              <p:nvPr/>
            </p:nvSpPr>
            <p:spPr bwMode="auto">
              <a:xfrm>
                <a:off x="2215" y="1561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charset="0"/>
                </a:endParaRPr>
              </a:p>
            </p:txBody>
          </p:sp>
          <p:sp>
            <p:nvSpPr>
              <p:cNvPr id="69699" name="Rectangle 26"/>
              <p:cNvSpPr>
                <a:spLocks noChangeArrowheads="1"/>
              </p:cNvSpPr>
              <p:nvPr/>
            </p:nvSpPr>
            <p:spPr bwMode="auto">
              <a:xfrm>
                <a:off x="2162" y="2048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charset="0"/>
                </a:endParaRPr>
              </a:p>
            </p:txBody>
          </p:sp>
          <p:sp>
            <p:nvSpPr>
              <p:cNvPr id="69700" name="Rectangle 27"/>
              <p:cNvSpPr>
                <a:spLocks noChangeArrowheads="1"/>
              </p:cNvSpPr>
              <p:nvPr/>
            </p:nvSpPr>
            <p:spPr bwMode="auto">
              <a:xfrm>
                <a:off x="2241" y="1827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charset="0"/>
                </a:endParaRPr>
              </a:p>
            </p:txBody>
          </p:sp>
          <p:sp>
            <p:nvSpPr>
              <p:cNvPr id="69701" name="Rectangle 28"/>
              <p:cNvSpPr>
                <a:spLocks noChangeArrowheads="1"/>
              </p:cNvSpPr>
              <p:nvPr/>
            </p:nvSpPr>
            <p:spPr bwMode="auto">
              <a:xfrm>
                <a:off x="2215" y="2401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charset="0"/>
                </a:endParaRPr>
              </a:p>
            </p:txBody>
          </p:sp>
          <p:sp>
            <p:nvSpPr>
              <p:cNvPr id="69702" name="Rectangle 29"/>
              <p:cNvSpPr>
                <a:spLocks noChangeArrowheads="1"/>
              </p:cNvSpPr>
              <p:nvPr/>
            </p:nvSpPr>
            <p:spPr bwMode="auto">
              <a:xfrm>
                <a:off x="2374" y="1959"/>
                <a:ext cx="52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charset="0"/>
                </a:endParaRPr>
              </a:p>
            </p:txBody>
          </p:sp>
          <p:sp>
            <p:nvSpPr>
              <p:cNvPr id="69703" name="Rectangle 30"/>
              <p:cNvSpPr>
                <a:spLocks noChangeArrowheads="1"/>
              </p:cNvSpPr>
              <p:nvPr/>
            </p:nvSpPr>
            <p:spPr bwMode="auto">
              <a:xfrm>
                <a:off x="2374" y="2269"/>
                <a:ext cx="52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charset="0"/>
                </a:endParaRPr>
              </a:p>
            </p:txBody>
          </p:sp>
          <p:sp>
            <p:nvSpPr>
              <p:cNvPr id="69704" name="Rectangle 31"/>
              <p:cNvSpPr>
                <a:spLocks noChangeArrowheads="1"/>
              </p:cNvSpPr>
              <p:nvPr/>
            </p:nvSpPr>
            <p:spPr bwMode="auto">
              <a:xfrm>
                <a:off x="2400" y="2445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charset="0"/>
                </a:endParaRPr>
              </a:p>
            </p:txBody>
          </p:sp>
        </p:grpSp>
        <p:sp>
          <p:nvSpPr>
            <p:cNvPr id="69687" name="Rectangle 32"/>
            <p:cNvSpPr>
              <a:spLocks noChangeArrowheads="1"/>
            </p:cNvSpPr>
            <p:nvPr/>
          </p:nvSpPr>
          <p:spPr bwMode="auto">
            <a:xfrm>
              <a:off x="337" y="1296"/>
              <a:ext cx="2592" cy="1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88" name="Line 33"/>
            <p:cNvSpPr>
              <a:spLocks noChangeShapeType="1"/>
            </p:cNvSpPr>
            <p:nvPr/>
          </p:nvSpPr>
          <p:spPr bwMode="auto">
            <a:xfrm>
              <a:off x="1686" y="1384"/>
              <a:ext cx="79" cy="1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89" name="Line 34"/>
            <p:cNvSpPr>
              <a:spLocks noChangeShapeType="1"/>
            </p:cNvSpPr>
            <p:nvPr/>
          </p:nvSpPr>
          <p:spPr bwMode="auto">
            <a:xfrm>
              <a:off x="1395" y="1428"/>
              <a:ext cx="79" cy="1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90" name="Line 35"/>
            <p:cNvSpPr>
              <a:spLocks noChangeShapeType="1"/>
            </p:cNvSpPr>
            <p:nvPr/>
          </p:nvSpPr>
          <p:spPr bwMode="auto">
            <a:xfrm>
              <a:off x="1554" y="1428"/>
              <a:ext cx="79" cy="1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636" name="Group 36"/>
          <p:cNvGrpSpPr>
            <a:grpSpLocks/>
          </p:cNvGrpSpPr>
          <p:nvPr/>
        </p:nvGrpSpPr>
        <p:grpSpPr bwMode="auto">
          <a:xfrm>
            <a:off x="4572000" y="1524000"/>
            <a:ext cx="4113213" cy="2667000"/>
            <a:chOff x="2929" y="1296"/>
            <a:chExt cx="2591" cy="1680"/>
          </a:xfrm>
        </p:grpSpPr>
        <p:sp>
          <p:nvSpPr>
            <p:cNvPr id="69642" name="Oval 37"/>
            <p:cNvSpPr>
              <a:spLocks noChangeArrowheads="1"/>
            </p:cNvSpPr>
            <p:nvPr/>
          </p:nvSpPr>
          <p:spPr bwMode="auto">
            <a:xfrm>
              <a:off x="3352" y="2622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43" name="Oval 38"/>
            <p:cNvSpPr>
              <a:spLocks noChangeArrowheads="1"/>
            </p:cNvSpPr>
            <p:nvPr/>
          </p:nvSpPr>
          <p:spPr bwMode="auto">
            <a:xfrm>
              <a:off x="3405" y="2313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44" name="Oval 39"/>
            <p:cNvSpPr>
              <a:spLocks noChangeArrowheads="1"/>
            </p:cNvSpPr>
            <p:nvPr/>
          </p:nvSpPr>
          <p:spPr bwMode="auto">
            <a:xfrm>
              <a:off x="3114" y="2445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45" name="Oval 40"/>
            <p:cNvSpPr>
              <a:spLocks noChangeArrowheads="1"/>
            </p:cNvSpPr>
            <p:nvPr/>
          </p:nvSpPr>
          <p:spPr bwMode="auto">
            <a:xfrm>
              <a:off x="3273" y="2224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46" name="Oval 41"/>
            <p:cNvSpPr>
              <a:spLocks noChangeArrowheads="1"/>
            </p:cNvSpPr>
            <p:nvPr/>
          </p:nvSpPr>
          <p:spPr bwMode="auto">
            <a:xfrm>
              <a:off x="3537" y="2534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47" name="Oval 42"/>
            <p:cNvSpPr>
              <a:spLocks noChangeArrowheads="1"/>
            </p:cNvSpPr>
            <p:nvPr/>
          </p:nvSpPr>
          <p:spPr bwMode="auto">
            <a:xfrm>
              <a:off x="3431" y="2048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48" name="Oval 43"/>
            <p:cNvSpPr>
              <a:spLocks noChangeArrowheads="1"/>
            </p:cNvSpPr>
            <p:nvPr/>
          </p:nvSpPr>
          <p:spPr bwMode="auto">
            <a:xfrm>
              <a:off x="3564" y="2269"/>
              <a:ext cx="5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49" name="Oval 44"/>
            <p:cNvSpPr>
              <a:spLocks noChangeArrowheads="1"/>
            </p:cNvSpPr>
            <p:nvPr/>
          </p:nvSpPr>
          <p:spPr bwMode="auto">
            <a:xfrm>
              <a:off x="3590" y="2003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50" name="Oval 45"/>
            <p:cNvSpPr>
              <a:spLocks noChangeArrowheads="1"/>
            </p:cNvSpPr>
            <p:nvPr/>
          </p:nvSpPr>
          <p:spPr bwMode="auto">
            <a:xfrm>
              <a:off x="3696" y="2180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51" name="Oval 46"/>
            <p:cNvSpPr>
              <a:spLocks noChangeArrowheads="1"/>
            </p:cNvSpPr>
            <p:nvPr/>
          </p:nvSpPr>
          <p:spPr bwMode="auto">
            <a:xfrm>
              <a:off x="3775" y="2445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52" name="Oval 47"/>
            <p:cNvSpPr>
              <a:spLocks noChangeArrowheads="1"/>
            </p:cNvSpPr>
            <p:nvPr/>
          </p:nvSpPr>
          <p:spPr bwMode="auto">
            <a:xfrm>
              <a:off x="3643" y="2711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53" name="Oval 48"/>
            <p:cNvSpPr>
              <a:spLocks noChangeArrowheads="1"/>
            </p:cNvSpPr>
            <p:nvPr/>
          </p:nvSpPr>
          <p:spPr bwMode="auto">
            <a:xfrm>
              <a:off x="3960" y="2578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54" name="Oval 49"/>
            <p:cNvSpPr>
              <a:spLocks noChangeArrowheads="1"/>
            </p:cNvSpPr>
            <p:nvPr/>
          </p:nvSpPr>
          <p:spPr bwMode="auto">
            <a:xfrm>
              <a:off x="3616" y="1738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55" name="Rectangle 50"/>
            <p:cNvSpPr>
              <a:spLocks noChangeArrowheads="1"/>
            </p:cNvSpPr>
            <p:nvPr/>
          </p:nvSpPr>
          <p:spPr bwMode="auto">
            <a:xfrm>
              <a:off x="4462" y="1959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56" name="Rectangle 51"/>
            <p:cNvSpPr>
              <a:spLocks noChangeArrowheads="1"/>
            </p:cNvSpPr>
            <p:nvPr/>
          </p:nvSpPr>
          <p:spPr bwMode="auto">
            <a:xfrm>
              <a:off x="4304" y="1605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57" name="Rectangle 52"/>
            <p:cNvSpPr>
              <a:spLocks noChangeArrowheads="1"/>
            </p:cNvSpPr>
            <p:nvPr/>
          </p:nvSpPr>
          <p:spPr bwMode="auto">
            <a:xfrm>
              <a:off x="4515" y="1473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58" name="Rectangle 53"/>
            <p:cNvSpPr>
              <a:spLocks noChangeArrowheads="1"/>
            </p:cNvSpPr>
            <p:nvPr/>
          </p:nvSpPr>
          <p:spPr bwMode="auto">
            <a:xfrm>
              <a:off x="4595" y="2224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59" name="Rectangle 54"/>
            <p:cNvSpPr>
              <a:spLocks noChangeArrowheads="1"/>
            </p:cNvSpPr>
            <p:nvPr/>
          </p:nvSpPr>
          <p:spPr bwMode="auto">
            <a:xfrm>
              <a:off x="4568" y="1694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60" name="Rectangle 55"/>
            <p:cNvSpPr>
              <a:spLocks noChangeArrowheads="1"/>
            </p:cNvSpPr>
            <p:nvPr/>
          </p:nvSpPr>
          <p:spPr bwMode="auto">
            <a:xfrm>
              <a:off x="4674" y="1915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61" name="Rectangle 56"/>
            <p:cNvSpPr>
              <a:spLocks noChangeArrowheads="1"/>
            </p:cNvSpPr>
            <p:nvPr/>
          </p:nvSpPr>
          <p:spPr bwMode="auto">
            <a:xfrm>
              <a:off x="4648" y="1473"/>
              <a:ext cx="52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62" name="Rectangle 57"/>
            <p:cNvSpPr>
              <a:spLocks noChangeArrowheads="1"/>
            </p:cNvSpPr>
            <p:nvPr/>
          </p:nvSpPr>
          <p:spPr bwMode="auto">
            <a:xfrm>
              <a:off x="4806" y="1561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63" name="Rectangle 58"/>
            <p:cNvSpPr>
              <a:spLocks noChangeArrowheads="1"/>
            </p:cNvSpPr>
            <p:nvPr/>
          </p:nvSpPr>
          <p:spPr bwMode="auto">
            <a:xfrm>
              <a:off x="4753" y="2048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64" name="Rectangle 59"/>
            <p:cNvSpPr>
              <a:spLocks noChangeArrowheads="1"/>
            </p:cNvSpPr>
            <p:nvPr/>
          </p:nvSpPr>
          <p:spPr bwMode="auto">
            <a:xfrm>
              <a:off x="4833" y="1827"/>
              <a:ext cx="52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65" name="Rectangle 60"/>
            <p:cNvSpPr>
              <a:spLocks noChangeArrowheads="1"/>
            </p:cNvSpPr>
            <p:nvPr/>
          </p:nvSpPr>
          <p:spPr bwMode="auto">
            <a:xfrm>
              <a:off x="4806" y="2401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66" name="Rectangle 61"/>
            <p:cNvSpPr>
              <a:spLocks noChangeArrowheads="1"/>
            </p:cNvSpPr>
            <p:nvPr/>
          </p:nvSpPr>
          <p:spPr bwMode="auto">
            <a:xfrm>
              <a:off x="4965" y="1959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67" name="Rectangle 62"/>
            <p:cNvSpPr>
              <a:spLocks noChangeArrowheads="1"/>
            </p:cNvSpPr>
            <p:nvPr/>
          </p:nvSpPr>
          <p:spPr bwMode="auto">
            <a:xfrm>
              <a:off x="4965" y="2269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68" name="Rectangle 63"/>
            <p:cNvSpPr>
              <a:spLocks noChangeArrowheads="1"/>
            </p:cNvSpPr>
            <p:nvPr/>
          </p:nvSpPr>
          <p:spPr bwMode="auto">
            <a:xfrm>
              <a:off x="4991" y="2445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69" name="Rectangle 64"/>
            <p:cNvSpPr>
              <a:spLocks noChangeArrowheads="1"/>
            </p:cNvSpPr>
            <p:nvPr/>
          </p:nvSpPr>
          <p:spPr bwMode="auto">
            <a:xfrm>
              <a:off x="2929" y="1296"/>
              <a:ext cx="2591" cy="1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69670" name="Line 65"/>
            <p:cNvSpPr>
              <a:spLocks noChangeShapeType="1"/>
            </p:cNvSpPr>
            <p:nvPr/>
          </p:nvSpPr>
          <p:spPr bwMode="auto">
            <a:xfrm>
              <a:off x="3552" y="1392"/>
              <a:ext cx="576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1" name="Line 66"/>
            <p:cNvSpPr>
              <a:spLocks noChangeShapeType="1"/>
            </p:cNvSpPr>
            <p:nvPr/>
          </p:nvSpPr>
          <p:spPr bwMode="auto">
            <a:xfrm>
              <a:off x="4176" y="1344"/>
              <a:ext cx="576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2" name="Line 67"/>
            <p:cNvSpPr>
              <a:spLocks noChangeShapeType="1"/>
            </p:cNvSpPr>
            <p:nvPr/>
          </p:nvSpPr>
          <p:spPr bwMode="auto">
            <a:xfrm>
              <a:off x="3888" y="1392"/>
              <a:ext cx="576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37" name="Line 68"/>
          <p:cNvSpPr>
            <a:spLocks noChangeShapeType="1"/>
          </p:cNvSpPr>
          <p:nvPr/>
        </p:nvSpPr>
        <p:spPr bwMode="auto">
          <a:xfrm flipV="1">
            <a:off x="6756400" y="3124200"/>
            <a:ext cx="406400" cy="2206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8" name="Text Box 69"/>
          <p:cNvSpPr txBox="1">
            <a:spLocks noChangeArrowheads="1"/>
          </p:cNvSpPr>
          <p:nvPr/>
        </p:nvSpPr>
        <p:spPr bwMode="auto">
          <a:xfrm>
            <a:off x="6858000" y="3200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>
                <a:latin typeface="Arial Unicode MS" charset="0"/>
                <a:ea typeface="Arial Unicode MS" charset="0"/>
              </a:rPr>
              <a:t>m</a:t>
            </a:r>
          </a:p>
        </p:txBody>
      </p:sp>
      <p:sp>
        <p:nvSpPr>
          <p:cNvPr id="1796167" name="Text Box 71"/>
          <p:cNvSpPr txBox="1">
            <a:spLocks noChangeArrowheads="1"/>
          </p:cNvSpPr>
          <p:nvPr/>
        </p:nvSpPr>
        <p:spPr bwMode="auto">
          <a:xfrm>
            <a:off x="381000" y="4267200"/>
            <a:ext cx="8305800" cy="2025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Let data D be (</a:t>
            </a:r>
            <a:r>
              <a:rPr lang="en-US" altLang="zh-TW" sz="1800" b="1">
                <a:latin typeface="Arial" charset="0"/>
              </a:rPr>
              <a:t>X</a:t>
            </a:r>
            <a:r>
              <a:rPr lang="en-US" altLang="zh-TW" sz="1800" baseline="-25000">
                <a:latin typeface="Arial" charset="0"/>
              </a:rPr>
              <a:t>1</a:t>
            </a:r>
            <a:r>
              <a:rPr lang="en-US" altLang="zh-TW" sz="1800">
                <a:latin typeface="Arial" charset="0"/>
              </a:rPr>
              <a:t>, y</a:t>
            </a:r>
            <a:r>
              <a:rPr lang="en-US" altLang="zh-TW" sz="1800" baseline="-25000">
                <a:latin typeface="Arial" charset="0"/>
              </a:rPr>
              <a:t>1</a:t>
            </a:r>
            <a:r>
              <a:rPr lang="en-US" altLang="zh-TW" sz="1800">
                <a:latin typeface="Arial" charset="0"/>
              </a:rPr>
              <a:t>), …, (</a:t>
            </a:r>
            <a:r>
              <a:rPr lang="en-US" altLang="zh-TW" sz="1800" b="1">
                <a:latin typeface="Arial" charset="0"/>
              </a:rPr>
              <a:t>X</a:t>
            </a:r>
            <a:r>
              <a:rPr lang="en-US" altLang="zh-TW" sz="1800" baseline="-25000">
                <a:latin typeface="Arial" charset="0"/>
              </a:rPr>
              <a:t>|D|</a:t>
            </a:r>
            <a:r>
              <a:rPr lang="en-US" altLang="zh-TW" sz="1800">
                <a:latin typeface="Arial" charset="0"/>
              </a:rPr>
              <a:t>, y</a:t>
            </a:r>
            <a:r>
              <a:rPr lang="en-US" altLang="zh-TW" sz="1800" baseline="-25000">
                <a:latin typeface="Arial" charset="0"/>
              </a:rPr>
              <a:t>|D|</a:t>
            </a:r>
            <a:r>
              <a:rPr lang="en-US" altLang="zh-TW" sz="1800">
                <a:latin typeface="Arial" charset="0"/>
              </a:rPr>
              <a:t>), where </a:t>
            </a:r>
            <a:r>
              <a:rPr lang="en-US" altLang="zh-TW" sz="1800" b="1">
                <a:latin typeface="Arial" charset="0"/>
              </a:rPr>
              <a:t>X</a:t>
            </a:r>
            <a:r>
              <a:rPr lang="en-US" altLang="zh-TW" sz="1800" baseline="-25000">
                <a:latin typeface="Arial" charset="0"/>
              </a:rPr>
              <a:t>i</a:t>
            </a:r>
            <a:r>
              <a:rPr lang="en-US" altLang="zh-TW" sz="1800">
                <a:latin typeface="Arial" charset="0"/>
              </a:rPr>
              <a:t> is the set of training tuples associated with the class labels y</a:t>
            </a:r>
            <a:r>
              <a:rPr lang="en-US" altLang="zh-TW" sz="1800" baseline="-25000">
                <a:latin typeface="Arial" charset="0"/>
              </a:rPr>
              <a:t>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There are infinite lines (hyperplanes) separating the two classes but we want to find the best one (the one that minimizes classification error on unseen data)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SVM searches for the hyperplane with the largest margin, i.e., </a:t>
            </a:r>
            <a:r>
              <a:rPr lang="en-US" altLang="zh-TW" sz="1800" b="1">
                <a:latin typeface="Arial" charset="0"/>
              </a:rPr>
              <a:t>maximum marginal hyperplane</a:t>
            </a:r>
            <a:r>
              <a:rPr lang="en-US" altLang="zh-TW" sz="1800">
                <a:latin typeface="Arial" charset="0"/>
              </a:rPr>
              <a:t> (MMH)</a:t>
            </a:r>
          </a:p>
        </p:txBody>
      </p:sp>
      <p:sp>
        <p:nvSpPr>
          <p:cNvPr id="6964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29315BF-D23F-AD4C-8737-614D947FBF26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9641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63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6167" grpId="0" animBg="1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新細明體" charset="-120"/>
              </a:rPr>
              <a:t>SVM—Linearly Separable</a:t>
            </a:r>
          </a:p>
        </p:txBody>
      </p:sp>
      <p:sp>
        <p:nvSpPr>
          <p:cNvPr id="70659" name="Rectangle 5"/>
          <p:cNvSpPr>
            <a:spLocks noChangeArrowheads="1"/>
          </p:cNvSpPr>
          <p:nvPr/>
        </p:nvSpPr>
        <p:spPr bwMode="auto">
          <a:xfrm>
            <a:off x="381000" y="1295400"/>
            <a:ext cx="8458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altLang="zh-TW" sz="2000">
                <a:latin typeface="Arial" charset="0"/>
              </a:rPr>
              <a:t>A separating hyperplane can be written as</a:t>
            </a:r>
          </a:p>
          <a:p>
            <a:pPr lvl="2" eaLnBrk="1" hangingPunct="1">
              <a:lnSpc>
                <a:spcPct val="110000"/>
              </a:lnSpc>
              <a:buClr>
                <a:schemeClr val="folHlink"/>
              </a:buClr>
              <a:buSzPct val="50000"/>
              <a:buFont typeface="Wingdings" charset="2"/>
              <a:buNone/>
            </a:pPr>
            <a:r>
              <a:rPr lang="en-US" altLang="zh-TW" sz="2000" b="1">
                <a:latin typeface="Arial" charset="0"/>
              </a:rPr>
              <a:t>W</a:t>
            </a:r>
            <a:r>
              <a:rPr lang="en-US" altLang="zh-TW" sz="2000">
                <a:latin typeface="Arial" charset="0"/>
              </a:rPr>
              <a:t> ● </a:t>
            </a:r>
            <a:r>
              <a:rPr lang="en-US" altLang="zh-TW" sz="2000" b="1">
                <a:latin typeface="Arial" charset="0"/>
              </a:rPr>
              <a:t>X</a:t>
            </a:r>
            <a:r>
              <a:rPr lang="en-US" altLang="zh-TW" sz="2000">
                <a:latin typeface="Arial" charset="0"/>
              </a:rPr>
              <a:t> + b = 0</a:t>
            </a:r>
          </a:p>
          <a:p>
            <a:pPr lvl="1" eaLnBrk="1" hangingPunct="1">
              <a:lnSpc>
                <a:spcPct val="110000"/>
              </a:lnSpc>
              <a:buClr>
                <a:schemeClr val="hlink"/>
              </a:buClr>
              <a:buSzPct val="55000"/>
              <a:buFont typeface="Wingdings" charset="2"/>
              <a:buNone/>
            </a:pPr>
            <a:r>
              <a:rPr lang="en-US" altLang="zh-TW" sz="2000">
                <a:latin typeface="Arial" charset="0"/>
              </a:rPr>
              <a:t>where </a:t>
            </a:r>
            <a:r>
              <a:rPr lang="en-US" altLang="zh-TW" sz="2000" b="1">
                <a:latin typeface="Arial" charset="0"/>
              </a:rPr>
              <a:t>W</a:t>
            </a:r>
            <a:r>
              <a:rPr lang="en-US" altLang="zh-TW" sz="2000">
                <a:latin typeface="Arial" charset="0"/>
              </a:rPr>
              <a:t>={w</a:t>
            </a:r>
            <a:r>
              <a:rPr lang="en-US" altLang="zh-TW" sz="2000" baseline="-25000">
                <a:latin typeface="Arial" charset="0"/>
              </a:rPr>
              <a:t>1</a:t>
            </a:r>
            <a:r>
              <a:rPr lang="en-US" altLang="zh-TW" sz="2000">
                <a:latin typeface="Arial" charset="0"/>
              </a:rPr>
              <a:t>, w</a:t>
            </a:r>
            <a:r>
              <a:rPr lang="en-US" altLang="zh-TW" sz="2000" baseline="-25000">
                <a:latin typeface="Arial" charset="0"/>
              </a:rPr>
              <a:t>2</a:t>
            </a:r>
            <a:r>
              <a:rPr lang="en-US" altLang="zh-TW" sz="2000">
                <a:latin typeface="Arial" charset="0"/>
              </a:rPr>
              <a:t>, …, w</a:t>
            </a:r>
            <a:r>
              <a:rPr lang="en-US" altLang="zh-TW" sz="2000" baseline="-25000">
                <a:latin typeface="Arial" charset="0"/>
              </a:rPr>
              <a:t>n</a:t>
            </a:r>
            <a:r>
              <a:rPr lang="en-US" altLang="zh-TW" sz="2000">
                <a:latin typeface="Arial" charset="0"/>
              </a:rPr>
              <a:t>} is a weight vector and b a scalar (bias)</a:t>
            </a:r>
          </a:p>
          <a:p>
            <a:pPr eaLnBrk="1" hangingPunct="1">
              <a:lnSpc>
                <a:spcPct val="110000"/>
              </a:lnSpc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altLang="zh-TW" sz="2000">
                <a:latin typeface="Arial" charset="0"/>
              </a:rPr>
              <a:t>For 2-D it can be written as</a:t>
            </a:r>
          </a:p>
          <a:p>
            <a:pPr lvl="2" eaLnBrk="1" hangingPunct="1">
              <a:lnSpc>
                <a:spcPct val="110000"/>
              </a:lnSpc>
              <a:buClr>
                <a:schemeClr val="folHlink"/>
              </a:buClr>
              <a:buSzPct val="50000"/>
              <a:buFont typeface="Wingdings" charset="2"/>
              <a:buNone/>
            </a:pPr>
            <a:r>
              <a:rPr lang="en-US" altLang="zh-TW" sz="2000">
                <a:latin typeface="Arial" charset="0"/>
              </a:rPr>
              <a:t>w</a:t>
            </a:r>
            <a:r>
              <a:rPr lang="en-US" altLang="zh-TW" sz="2000" baseline="-25000">
                <a:latin typeface="Arial" charset="0"/>
              </a:rPr>
              <a:t>0</a:t>
            </a:r>
            <a:r>
              <a:rPr lang="en-US" altLang="zh-TW" sz="2000">
                <a:latin typeface="Arial" charset="0"/>
              </a:rPr>
              <a:t> + w</a:t>
            </a:r>
            <a:r>
              <a:rPr lang="en-US" altLang="zh-TW" sz="2000" baseline="-25000">
                <a:latin typeface="Arial" charset="0"/>
              </a:rPr>
              <a:t>1</a:t>
            </a:r>
            <a:r>
              <a:rPr lang="en-US" altLang="zh-TW" sz="2000">
                <a:latin typeface="Arial" charset="0"/>
              </a:rPr>
              <a:t> x</a:t>
            </a:r>
            <a:r>
              <a:rPr lang="en-US" altLang="zh-TW" sz="2000" baseline="-25000">
                <a:latin typeface="Arial" charset="0"/>
              </a:rPr>
              <a:t>1</a:t>
            </a:r>
            <a:r>
              <a:rPr lang="en-US" altLang="zh-TW" sz="2000">
                <a:latin typeface="Arial" charset="0"/>
              </a:rPr>
              <a:t> + w</a:t>
            </a:r>
            <a:r>
              <a:rPr lang="en-US" altLang="zh-TW" sz="2000" baseline="-25000">
                <a:latin typeface="Arial" charset="0"/>
              </a:rPr>
              <a:t>2</a:t>
            </a:r>
            <a:r>
              <a:rPr lang="en-US" altLang="zh-TW" sz="2000">
                <a:latin typeface="Arial" charset="0"/>
              </a:rPr>
              <a:t> x</a:t>
            </a:r>
            <a:r>
              <a:rPr lang="en-US" altLang="zh-TW" sz="2000" baseline="-25000">
                <a:latin typeface="Arial" charset="0"/>
              </a:rPr>
              <a:t>2</a:t>
            </a:r>
            <a:r>
              <a:rPr lang="en-US" altLang="zh-TW" sz="2000">
                <a:latin typeface="Arial" charset="0"/>
              </a:rPr>
              <a:t> = 0</a:t>
            </a:r>
          </a:p>
          <a:p>
            <a:pPr eaLnBrk="1" hangingPunct="1">
              <a:lnSpc>
                <a:spcPct val="110000"/>
              </a:lnSpc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altLang="zh-TW" sz="2000">
                <a:latin typeface="Arial" charset="0"/>
              </a:rPr>
              <a:t>The hyperplane defining the sides of the margin: </a:t>
            </a:r>
          </a:p>
          <a:p>
            <a:pPr lvl="2" eaLnBrk="1" hangingPunct="1">
              <a:lnSpc>
                <a:spcPct val="110000"/>
              </a:lnSpc>
              <a:buClr>
                <a:schemeClr val="folHlink"/>
              </a:buClr>
              <a:buSzPct val="50000"/>
              <a:buFont typeface="Wingdings" charset="2"/>
              <a:buNone/>
            </a:pPr>
            <a:r>
              <a:rPr lang="en-US" altLang="zh-TW" sz="2000">
                <a:latin typeface="Arial" charset="0"/>
              </a:rPr>
              <a:t>H</a:t>
            </a:r>
            <a:r>
              <a:rPr lang="en-US" altLang="zh-TW" sz="2000" baseline="-25000">
                <a:latin typeface="Arial" charset="0"/>
              </a:rPr>
              <a:t>1</a:t>
            </a:r>
            <a:r>
              <a:rPr lang="en-US" altLang="zh-TW" sz="2000">
                <a:latin typeface="Arial" charset="0"/>
              </a:rPr>
              <a:t>: w</a:t>
            </a:r>
            <a:r>
              <a:rPr lang="en-US" altLang="zh-TW" sz="2000" baseline="-25000">
                <a:latin typeface="Arial" charset="0"/>
              </a:rPr>
              <a:t>0</a:t>
            </a:r>
            <a:r>
              <a:rPr lang="en-US" altLang="zh-TW" sz="2000">
                <a:latin typeface="Arial" charset="0"/>
              </a:rPr>
              <a:t> + w</a:t>
            </a:r>
            <a:r>
              <a:rPr lang="en-US" altLang="zh-TW" sz="2000" baseline="-25000">
                <a:latin typeface="Arial" charset="0"/>
              </a:rPr>
              <a:t>1</a:t>
            </a:r>
            <a:r>
              <a:rPr lang="en-US" altLang="zh-TW" sz="2000">
                <a:latin typeface="Arial" charset="0"/>
              </a:rPr>
              <a:t> x</a:t>
            </a:r>
            <a:r>
              <a:rPr lang="en-US" altLang="zh-TW" sz="2000" baseline="-25000">
                <a:latin typeface="Arial" charset="0"/>
              </a:rPr>
              <a:t>1</a:t>
            </a:r>
            <a:r>
              <a:rPr lang="en-US" altLang="zh-TW" sz="2000">
                <a:latin typeface="Arial" charset="0"/>
              </a:rPr>
              <a:t> + w</a:t>
            </a:r>
            <a:r>
              <a:rPr lang="en-US" altLang="zh-TW" sz="2000" baseline="-25000">
                <a:latin typeface="Arial" charset="0"/>
              </a:rPr>
              <a:t>2</a:t>
            </a:r>
            <a:r>
              <a:rPr lang="en-US" altLang="zh-TW" sz="2000">
                <a:latin typeface="Arial" charset="0"/>
              </a:rPr>
              <a:t> x</a:t>
            </a:r>
            <a:r>
              <a:rPr lang="en-US" altLang="zh-TW" sz="2000" baseline="-25000">
                <a:latin typeface="Arial" charset="0"/>
              </a:rPr>
              <a:t>2</a:t>
            </a:r>
            <a:r>
              <a:rPr lang="en-US" altLang="zh-TW" sz="2000">
                <a:latin typeface="Arial" charset="0"/>
              </a:rPr>
              <a:t> ≥ 1    for y</a:t>
            </a:r>
            <a:r>
              <a:rPr lang="en-US" altLang="zh-TW" sz="2000" baseline="-25000">
                <a:latin typeface="Arial" charset="0"/>
              </a:rPr>
              <a:t>i </a:t>
            </a:r>
            <a:r>
              <a:rPr lang="en-US" altLang="zh-TW" sz="2000">
                <a:latin typeface="Arial" charset="0"/>
              </a:rPr>
              <a:t>= +1, and</a:t>
            </a:r>
          </a:p>
          <a:p>
            <a:pPr lvl="2" eaLnBrk="1" hangingPunct="1">
              <a:lnSpc>
                <a:spcPct val="110000"/>
              </a:lnSpc>
              <a:buClr>
                <a:schemeClr val="folHlink"/>
              </a:buClr>
              <a:buSzPct val="50000"/>
              <a:buFont typeface="Wingdings" charset="2"/>
              <a:buNone/>
            </a:pPr>
            <a:r>
              <a:rPr lang="en-US" altLang="zh-TW" sz="2000">
                <a:latin typeface="Arial" charset="0"/>
              </a:rPr>
              <a:t>H</a:t>
            </a:r>
            <a:r>
              <a:rPr lang="en-US" altLang="zh-TW" sz="2000" baseline="-25000">
                <a:latin typeface="Arial" charset="0"/>
              </a:rPr>
              <a:t>2</a:t>
            </a:r>
            <a:r>
              <a:rPr lang="en-US" altLang="zh-TW" sz="2000">
                <a:latin typeface="Arial" charset="0"/>
              </a:rPr>
              <a:t>: w</a:t>
            </a:r>
            <a:r>
              <a:rPr lang="en-US" altLang="zh-TW" sz="2000" baseline="-25000">
                <a:latin typeface="Arial" charset="0"/>
              </a:rPr>
              <a:t>0</a:t>
            </a:r>
            <a:r>
              <a:rPr lang="en-US" altLang="zh-TW" sz="2000">
                <a:latin typeface="Arial" charset="0"/>
              </a:rPr>
              <a:t> + w</a:t>
            </a:r>
            <a:r>
              <a:rPr lang="en-US" altLang="zh-TW" sz="2000" baseline="-25000">
                <a:latin typeface="Arial" charset="0"/>
              </a:rPr>
              <a:t>1</a:t>
            </a:r>
            <a:r>
              <a:rPr lang="en-US" altLang="zh-TW" sz="2000">
                <a:latin typeface="Arial" charset="0"/>
              </a:rPr>
              <a:t> x</a:t>
            </a:r>
            <a:r>
              <a:rPr lang="en-US" altLang="zh-TW" sz="2000" baseline="-25000">
                <a:latin typeface="Arial" charset="0"/>
              </a:rPr>
              <a:t>1</a:t>
            </a:r>
            <a:r>
              <a:rPr lang="en-US" altLang="zh-TW" sz="2000">
                <a:latin typeface="Arial" charset="0"/>
              </a:rPr>
              <a:t> + w</a:t>
            </a:r>
            <a:r>
              <a:rPr lang="en-US" altLang="zh-TW" sz="2000" baseline="-25000">
                <a:latin typeface="Arial" charset="0"/>
              </a:rPr>
              <a:t>2</a:t>
            </a:r>
            <a:r>
              <a:rPr lang="en-US" altLang="zh-TW" sz="2000">
                <a:latin typeface="Arial" charset="0"/>
              </a:rPr>
              <a:t> x</a:t>
            </a:r>
            <a:r>
              <a:rPr lang="en-US" altLang="zh-TW" sz="2000" baseline="-25000">
                <a:latin typeface="Arial" charset="0"/>
              </a:rPr>
              <a:t>2</a:t>
            </a:r>
            <a:r>
              <a:rPr lang="en-US" altLang="zh-TW" sz="2000">
                <a:latin typeface="Arial" charset="0"/>
              </a:rPr>
              <a:t> ≤ – 1 for y</a:t>
            </a:r>
            <a:r>
              <a:rPr lang="en-US" altLang="zh-TW" sz="2000" baseline="-25000">
                <a:latin typeface="Arial" charset="0"/>
              </a:rPr>
              <a:t>i </a:t>
            </a:r>
            <a:r>
              <a:rPr lang="en-US" altLang="zh-TW" sz="2000">
                <a:latin typeface="Arial" charset="0"/>
              </a:rPr>
              <a:t>= –1</a:t>
            </a:r>
          </a:p>
          <a:p>
            <a:pPr eaLnBrk="1" hangingPunct="1">
              <a:lnSpc>
                <a:spcPct val="110000"/>
              </a:lnSpc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altLang="zh-TW" sz="2000">
                <a:latin typeface="Arial" charset="0"/>
              </a:rPr>
              <a:t>Any training tuples that fall on hyperplanes H</a:t>
            </a:r>
            <a:r>
              <a:rPr lang="en-US" altLang="zh-TW" sz="2000" baseline="-25000">
                <a:latin typeface="Arial" charset="0"/>
              </a:rPr>
              <a:t>1</a:t>
            </a:r>
            <a:r>
              <a:rPr lang="en-US" altLang="zh-TW" sz="2000">
                <a:latin typeface="Arial" charset="0"/>
              </a:rPr>
              <a:t> or H</a:t>
            </a:r>
            <a:r>
              <a:rPr lang="en-US" altLang="zh-TW" sz="2000" baseline="-25000">
                <a:latin typeface="Arial" charset="0"/>
              </a:rPr>
              <a:t>2</a:t>
            </a:r>
            <a:r>
              <a:rPr lang="en-US" altLang="zh-TW" sz="2000">
                <a:latin typeface="Arial" charset="0"/>
              </a:rPr>
              <a:t> (i.e., the </a:t>
            </a:r>
            <a:br>
              <a:rPr lang="en-US" altLang="zh-TW" sz="2000">
                <a:latin typeface="Arial" charset="0"/>
              </a:rPr>
            </a:br>
            <a:r>
              <a:rPr lang="en-US" altLang="zh-TW" sz="2000">
                <a:latin typeface="Arial" charset="0"/>
              </a:rPr>
              <a:t>sides defining the margin) are </a:t>
            </a:r>
            <a:r>
              <a:rPr lang="en-US" altLang="zh-TW" sz="2000" b="1">
                <a:latin typeface="Arial" charset="0"/>
              </a:rPr>
              <a:t>support vectors</a:t>
            </a:r>
          </a:p>
          <a:p>
            <a:pPr eaLnBrk="1" hangingPunct="1">
              <a:lnSpc>
                <a:spcPct val="110000"/>
              </a:lnSpc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altLang="zh-TW" sz="2000">
                <a:latin typeface="Arial" charset="0"/>
              </a:rPr>
              <a:t>This becomes a </a:t>
            </a:r>
            <a:r>
              <a:rPr lang="en-US" altLang="zh-TW" sz="2000" b="1">
                <a:latin typeface="Arial" charset="0"/>
              </a:rPr>
              <a:t>constrained (convex) quadratic optimization</a:t>
            </a:r>
            <a:r>
              <a:rPr lang="en-US" altLang="zh-TW" sz="2000">
                <a:latin typeface="Arial" charset="0"/>
              </a:rPr>
              <a:t> problem: Quadratic objective function and linear constraints </a:t>
            </a:r>
            <a:r>
              <a:rPr lang="en-US" altLang="zh-TW" sz="2000">
                <a:latin typeface="Arial" charset="0"/>
                <a:sym typeface="Wingdings" charset="2"/>
              </a:rPr>
              <a:t></a:t>
            </a:r>
            <a:r>
              <a:rPr lang="en-US" altLang="zh-TW" sz="2000">
                <a:latin typeface="Arial" charset="0"/>
              </a:rPr>
              <a:t> </a:t>
            </a:r>
            <a:r>
              <a:rPr lang="en-US" altLang="zh-TW" sz="2000" i="1">
                <a:latin typeface="Arial" charset="0"/>
              </a:rPr>
              <a:t>Quadratic Programming (QP) </a:t>
            </a:r>
            <a:r>
              <a:rPr lang="en-US" altLang="zh-TW" sz="2000">
                <a:latin typeface="Arial" charset="0"/>
                <a:sym typeface="Wingdings" charset="2"/>
              </a:rPr>
              <a:t></a:t>
            </a:r>
            <a:r>
              <a:rPr lang="en-US" altLang="zh-TW" sz="2000">
                <a:latin typeface="Arial" charset="0"/>
              </a:rPr>
              <a:t> Lagrangian multipliers</a:t>
            </a:r>
          </a:p>
        </p:txBody>
      </p:sp>
      <p:sp>
        <p:nvSpPr>
          <p:cNvPr id="706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D73C02-5ACF-0246-8217-E51F4DB95A7D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0661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33299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r>
              <a:rPr lang="en-US" altLang="zh-TW" sz="2800">
                <a:solidFill>
                  <a:schemeClr val="accent1"/>
                </a:solidFill>
                <a:latin typeface="Calibri" charset="0"/>
                <a:ea typeface="新細明體" charset="-120"/>
              </a:rPr>
              <a:t>Why Is SVM Effective on High Dimensional Data?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81000" y="1295400"/>
            <a:ext cx="8458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lnSpc>
                <a:spcPct val="140000"/>
              </a:lnSpc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altLang="zh-TW" sz="2000">
                <a:latin typeface="Arial" charset="0"/>
              </a:rPr>
              <a:t>The complexity of trained classifier is characterized by the # of support vectors rather than the dimensionality of the data</a:t>
            </a:r>
          </a:p>
          <a:p>
            <a:pPr eaLnBrk="1" hangingPunct="1">
              <a:lnSpc>
                <a:spcPct val="140000"/>
              </a:lnSpc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altLang="zh-TW" sz="2000">
                <a:latin typeface="Arial" charset="0"/>
              </a:rPr>
              <a:t>The support vectors are the essential or critical training examples —they lie closest to the decision boundary (MMH)</a:t>
            </a:r>
          </a:p>
          <a:p>
            <a:pPr eaLnBrk="1" hangingPunct="1">
              <a:lnSpc>
                <a:spcPct val="140000"/>
              </a:lnSpc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altLang="zh-TW" sz="2000">
                <a:latin typeface="Arial" charset="0"/>
              </a:rPr>
              <a:t>If all other training examples are removed and the training is repeated, the same separating hyperplane would be found</a:t>
            </a:r>
          </a:p>
          <a:p>
            <a:pPr eaLnBrk="1" hangingPunct="1">
              <a:lnSpc>
                <a:spcPct val="140000"/>
              </a:lnSpc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altLang="zh-TW" sz="2000">
                <a:latin typeface="Arial" charset="0"/>
              </a:rPr>
              <a:t>The number of support vectors found can be used to compute an (upper) bound on the expected error rate of the SVM classifier, which is independent of the data dimensionality</a:t>
            </a:r>
          </a:p>
          <a:p>
            <a:pPr eaLnBrk="1" hangingPunct="1">
              <a:lnSpc>
                <a:spcPct val="140000"/>
              </a:lnSpc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altLang="zh-TW" sz="2000">
                <a:latin typeface="Arial" charset="0"/>
              </a:rPr>
              <a:t>Thus, an SVM with a small number of support vectors can have good generalization, even when the dimensionality of the data is high</a:t>
            </a:r>
          </a:p>
        </p:txBody>
      </p:sp>
      <p:sp>
        <p:nvSpPr>
          <p:cNvPr id="7168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202711-C873-224B-9D90-E63FF97D7D35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1685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76729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391400" cy="609600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新細明體" charset="-120"/>
              </a:rPr>
              <a:t>SVM—Linearly Inseparable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04800" y="1524000"/>
            <a:ext cx="883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altLang="zh-TW" sz="2400">
                <a:latin typeface="Arial" charset="0"/>
              </a:rPr>
              <a:t>Transform the original input data into a higher dimensional space</a:t>
            </a:r>
          </a:p>
          <a:p>
            <a:pPr eaLnBrk="1" hangingPunct="1">
              <a:lnSpc>
                <a:spcPct val="110000"/>
              </a:lnSpc>
              <a:buClr>
                <a:schemeClr val="folHlink"/>
              </a:buClr>
              <a:buSzPct val="60000"/>
              <a:buFont typeface="Wingdings" charset="2"/>
              <a:buChar char="n"/>
            </a:pPr>
            <a:endParaRPr lang="en-US" altLang="zh-TW" sz="2400">
              <a:latin typeface="Arial" charset="0"/>
            </a:endParaRPr>
          </a:p>
          <a:p>
            <a:pPr eaLnBrk="1" hangingPunct="1">
              <a:lnSpc>
                <a:spcPct val="110000"/>
              </a:lnSpc>
              <a:buClr>
                <a:schemeClr val="folHlink"/>
              </a:buClr>
              <a:buSzPct val="60000"/>
              <a:buFont typeface="Wingdings" charset="2"/>
              <a:buChar char="n"/>
            </a:pPr>
            <a:endParaRPr lang="en-US" altLang="zh-TW" sz="2400">
              <a:latin typeface="Arial" charset="0"/>
            </a:endParaRPr>
          </a:p>
          <a:p>
            <a:pPr eaLnBrk="1" hangingPunct="1">
              <a:lnSpc>
                <a:spcPct val="110000"/>
              </a:lnSpc>
              <a:buClr>
                <a:schemeClr val="folHlink"/>
              </a:buClr>
              <a:buSzPct val="60000"/>
              <a:buFont typeface="Wingdings" charset="2"/>
              <a:buChar char="n"/>
            </a:pPr>
            <a:endParaRPr lang="en-US" altLang="zh-TW" sz="2400">
              <a:latin typeface="Arial" charset="0"/>
            </a:endParaRPr>
          </a:p>
          <a:p>
            <a:pPr eaLnBrk="1" hangingPunct="1">
              <a:lnSpc>
                <a:spcPct val="110000"/>
              </a:lnSpc>
              <a:buClr>
                <a:schemeClr val="folHlink"/>
              </a:buClr>
              <a:buSzPct val="60000"/>
              <a:buFont typeface="Wingdings" charset="2"/>
              <a:buChar char="n"/>
            </a:pPr>
            <a:endParaRPr lang="en-US" altLang="zh-TW" sz="2400">
              <a:latin typeface="Arial" charset="0"/>
            </a:endParaRPr>
          </a:p>
          <a:p>
            <a:pPr eaLnBrk="1" hangingPunct="1">
              <a:lnSpc>
                <a:spcPct val="110000"/>
              </a:lnSpc>
              <a:buClr>
                <a:schemeClr val="folHlink"/>
              </a:buClr>
              <a:buSzPct val="60000"/>
              <a:buFont typeface="Wingdings" charset="2"/>
              <a:buChar char="n"/>
            </a:pPr>
            <a:endParaRPr lang="en-US" altLang="zh-TW" sz="2400">
              <a:latin typeface="Arial" charset="0"/>
            </a:endParaRPr>
          </a:p>
          <a:p>
            <a:pPr eaLnBrk="1" hangingPunct="1">
              <a:lnSpc>
                <a:spcPct val="110000"/>
              </a:lnSpc>
              <a:buClr>
                <a:schemeClr val="folHlink"/>
              </a:buClr>
              <a:buSzPct val="60000"/>
              <a:buFont typeface="Wingdings" charset="2"/>
              <a:buChar char="n"/>
            </a:pPr>
            <a:endParaRPr lang="en-US" altLang="zh-TW" sz="2400">
              <a:latin typeface="Arial" charset="0"/>
            </a:endParaRPr>
          </a:p>
          <a:p>
            <a:pPr eaLnBrk="1" hangingPunct="1">
              <a:lnSpc>
                <a:spcPct val="110000"/>
              </a:lnSpc>
              <a:buClr>
                <a:schemeClr val="folHlink"/>
              </a:buClr>
              <a:buSzPct val="60000"/>
              <a:buFont typeface="Wingdings" charset="2"/>
              <a:buChar char="n"/>
            </a:pPr>
            <a:endParaRPr lang="en-US" altLang="zh-TW" sz="2400">
              <a:latin typeface="Arial" charset="0"/>
            </a:endParaRPr>
          </a:p>
          <a:p>
            <a:pPr eaLnBrk="1" hangingPunct="1">
              <a:lnSpc>
                <a:spcPct val="110000"/>
              </a:lnSpc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altLang="zh-TW" sz="2400">
                <a:latin typeface="Arial" charset="0"/>
              </a:rPr>
              <a:t>Search for a linear separating hyperplane in the new space</a:t>
            </a:r>
          </a:p>
        </p:txBody>
      </p:sp>
      <p:pic>
        <p:nvPicPr>
          <p:cNvPr id="7270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9067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2709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7099300" y="0"/>
          <a:ext cx="20447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SmartDraw" r:id="rId4" imgW="2045208" imgH="1749552" progId="SmartDraw.2">
                  <p:embed/>
                </p:oleObj>
              </mc:Choice>
              <mc:Fallback>
                <p:oleObj name="SmartDraw" r:id="rId4" imgW="2045208" imgH="1749552" progId="SmartDraw.2">
                  <p:embed/>
                  <p:pic>
                    <p:nvPicPr>
                      <p:cNvPr id="7270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300" y="0"/>
                        <a:ext cx="20447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3112FD1-96AB-7844-837F-DEF025D9949E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2711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24754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81088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Mapping Input Space </a:t>
            </a:r>
            <a:b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to Feature Space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73731" name="矩形 4"/>
          <p:cNvSpPr>
            <a:spLocks noChangeArrowheads="1"/>
          </p:cNvSpPr>
          <p:nvPr/>
        </p:nvSpPr>
        <p:spPr bwMode="auto">
          <a:xfrm>
            <a:off x="2051050" y="6638925"/>
            <a:ext cx="52562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latin typeface="Arial" charset="0"/>
              </a:rPr>
              <a:t>Source: </a:t>
            </a:r>
            <a:r>
              <a:rPr lang="en-US" altLang="zh-TW" sz="1000">
                <a:latin typeface="Arial" charset="0"/>
                <a:hlinkClick r:id="rId2"/>
              </a:rPr>
              <a:t>http://www.statsoft.com/textbook/support-vector-machines/</a:t>
            </a:r>
            <a:r>
              <a:rPr lang="en-US" altLang="zh-TW" sz="1000">
                <a:latin typeface="Arial" charset="0"/>
              </a:rPr>
              <a:t> </a:t>
            </a:r>
            <a:endParaRPr lang="zh-TW" altLang="en-US" sz="1000">
              <a:latin typeface="Arial" charset="0"/>
            </a:endParaRPr>
          </a:p>
        </p:txBody>
      </p:sp>
      <p:pic>
        <p:nvPicPr>
          <p:cNvPr id="73732" name="Picture 2" descr="http://www.statsoft.com/textbook/graphics/SVMIntr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41438"/>
            <a:ext cx="17938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4" descr="http://www.statsoft.com/textbook/graphics/SVMIntro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2852738"/>
            <a:ext cx="16605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6" descr="http://www.statsoft.com/textbook/graphics/SVMIntro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497388"/>
            <a:ext cx="4321175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95BB3A-A2EF-534E-8202-8F73CD2642B5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89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01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36062B1-C52B-DD48-9FC6-346E9A126732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2291" name="矩形 4"/>
          <p:cNvSpPr>
            <a:spLocks noChangeArrowheads="1"/>
          </p:cNvSpPr>
          <p:nvPr/>
        </p:nvSpPr>
        <p:spPr bwMode="auto">
          <a:xfrm>
            <a:off x="395288" y="188913"/>
            <a:ext cx="84248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chemeClr val="accent1"/>
                </a:solidFill>
                <a:latin typeface="Arial" charset="0"/>
              </a:rPr>
              <a:t>Customer database</a:t>
            </a:r>
            <a:endParaRPr lang="zh-TW" altLang="zh-TW" sz="4400" b="1" dirty="0">
              <a:solidFill>
                <a:schemeClr val="accent1"/>
              </a:solidFill>
              <a:latin typeface="Arial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50825" y="1125538"/>
          <a:ext cx="8497888" cy="4962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4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5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ID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age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income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student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credit_rating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Class: </a:t>
                      </a:r>
                      <a:b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sz="2400" kern="0" dirty="0" err="1">
                          <a:solidFill>
                            <a:srgbClr val="FF0000"/>
                          </a:solidFill>
                          <a:effectLst/>
                        </a:rPr>
                        <a:t>buys_computer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youth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high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2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effectLst/>
                        </a:rPr>
                        <a:t>middle_aged</a:t>
                      </a:r>
                      <a:r>
                        <a:rPr lang="en-US" sz="2400" kern="0" dirty="0">
                          <a:effectLst/>
                        </a:rPr>
                        <a:t> 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high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3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youth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high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excellent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4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senior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medium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no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5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senior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high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yes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fair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6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senior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low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yes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excellent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7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middle_aged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low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yes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excellent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8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youth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medium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9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youth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low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yes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fair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10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senior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medium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yes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excellent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+mj-lt"/>
                          <a:ea typeface="新細明體"/>
                        </a:rPr>
                        <a:t>11</a:t>
                      </a:r>
                      <a:endParaRPr lang="zh-TW" sz="2400" kern="100" dirty="0">
                        <a:effectLst/>
                        <a:latin typeface="+mj-lt"/>
                        <a:ea typeface="新細明體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/>
                        </a:rPr>
                        <a:t>youth</a:t>
                      </a:r>
                      <a:endParaRPr lang="zh-TW" sz="28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/>
                        </a:rPr>
                        <a:t>medium</a:t>
                      </a:r>
                      <a:endParaRPr lang="zh-TW" sz="28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/>
                        </a:rPr>
                        <a:t>yes</a:t>
                      </a:r>
                      <a:endParaRPr lang="zh-TW" sz="28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/>
                        </a:rPr>
                        <a:t>fair</a:t>
                      </a:r>
                      <a:endParaRPr lang="zh-TW" sz="28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新細明體"/>
                        </a:rPr>
                        <a:t>Yes (0.0889)</a:t>
                      </a:r>
                      <a:endParaRPr lang="zh-TW" sz="28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新細明體"/>
                      </a:endParaRPr>
                    </a:p>
                  </a:txBody>
                  <a:tcPr marL="17782" marR="17782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圓角矩形 4"/>
          <p:cNvSpPr/>
          <p:nvPr/>
        </p:nvSpPr>
        <p:spPr>
          <a:xfrm>
            <a:off x="107950" y="5661025"/>
            <a:ext cx="8856663" cy="45561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428851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新細明體" charset="-120"/>
              </a:rPr>
              <a:t>SVM—Kernel functions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81000" y="1295400"/>
            <a:ext cx="8458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altLang="zh-TW" sz="2000">
                <a:latin typeface="Arial" charset="0"/>
              </a:rPr>
              <a:t>Instead of computing the dot product on the transformed data tuples, it is mathematically equivalent to instead applying a kernel function K(</a:t>
            </a:r>
            <a:r>
              <a:rPr lang="en-US" altLang="zh-TW" sz="2000" b="1">
                <a:latin typeface="Arial" charset="0"/>
              </a:rPr>
              <a:t>X</a:t>
            </a:r>
            <a:r>
              <a:rPr lang="en-US" altLang="zh-TW" sz="2000" b="1" baseline="-25000">
                <a:latin typeface="Arial" charset="0"/>
              </a:rPr>
              <a:t>i</a:t>
            </a:r>
            <a:r>
              <a:rPr lang="en-US" altLang="zh-TW" sz="2000">
                <a:latin typeface="Arial" charset="0"/>
              </a:rPr>
              <a:t>, </a:t>
            </a:r>
            <a:r>
              <a:rPr lang="en-US" altLang="zh-TW" sz="2000" b="1">
                <a:latin typeface="Arial" charset="0"/>
              </a:rPr>
              <a:t>X</a:t>
            </a:r>
            <a:r>
              <a:rPr lang="en-US" altLang="zh-TW" sz="2000" b="1" baseline="-25000">
                <a:latin typeface="Arial" charset="0"/>
              </a:rPr>
              <a:t>j</a:t>
            </a:r>
            <a:r>
              <a:rPr lang="en-US" altLang="zh-TW" sz="2000">
                <a:latin typeface="Arial" charset="0"/>
              </a:rPr>
              <a:t>) to the original data, i.e., K(</a:t>
            </a:r>
            <a:r>
              <a:rPr lang="en-US" altLang="zh-TW" sz="2000" b="1">
                <a:latin typeface="Arial" charset="0"/>
              </a:rPr>
              <a:t>X</a:t>
            </a:r>
            <a:r>
              <a:rPr lang="en-US" altLang="zh-TW" sz="2000" b="1" baseline="-25000">
                <a:latin typeface="Arial" charset="0"/>
              </a:rPr>
              <a:t>i</a:t>
            </a:r>
            <a:r>
              <a:rPr lang="en-US" altLang="zh-TW" sz="2000">
                <a:latin typeface="Arial" charset="0"/>
              </a:rPr>
              <a:t>, </a:t>
            </a:r>
            <a:r>
              <a:rPr lang="en-US" altLang="zh-TW" sz="2000" b="1">
                <a:latin typeface="Arial" charset="0"/>
              </a:rPr>
              <a:t>X</a:t>
            </a:r>
            <a:r>
              <a:rPr lang="en-US" altLang="zh-TW" sz="2000" b="1" baseline="-25000">
                <a:latin typeface="Arial" charset="0"/>
              </a:rPr>
              <a:t>j</a:t>
            </a:r>
            <a:r>
              <a:rPr lang="en-US" altLang="zh-TW" sz="2000">
                <a:latin typeface="Arial" charset="0"/>
              </a:rPr>
              <a:t>) = </a:t>
            </a:r>
            <a:r>
              <a:rPr lang="el-GR" altLang="zh-TW" sz="2000">
                <a:latin typeface="Arial" charset="0"/>
              </a:rPr>
              <a:t>Φ</a:t>
            </a:r>
            <a:r>
              <a:rPr lang="en-US" altLang="zh-TW" sz="2000">
                <a:latin typeface="Arial" charset="0"/>
              </a:rPr>
              <a:t>(</a:t>
            </a:r>
            <a:r>
              <a:rPr lang="en-US" altLang="zh-TW" sz="2000" b="1">
                <a:latin typeface="Arial" charset="0"/>
              </a:rPr>
              <a:t>X</a:t>
            </a:r>
            <a:r>
              <a:rPr lang="en-US" altLang="zh-TW" sz="2000" b="1" baseline="-25000">
                <a:latin typeface="Arial" charset="0"/>
              </a:rPr>
              <a:t>i</a:t>
            </a:r>
            <a:r>
              <a:rPr lang="en-US" altLang="zh-TW" sz="2000">
                <a:latin typeface="Arial" charset="0"/>
              </a:rPr>
              <a:t>) </a:t>
            </a:r>
            <a:r>
              <a:rPr lang="el-GR" altLang="zh-TW" sz="2000">
                <a:latin typeface="Arial" charset="0"/>
              </a:rPr>
              <a:t>Φ</a:t>
            </a:r>
            <a:r>
              <a:rPr lang="en-US" altLang="zh-TW" sz="2000">
                <a:latin typeface="Arial" charset="0"/>
              </a:rPr>
              <a:t>(</a:t>
            </a:r>
            <a:r>
              <a:rPr lang="en-US" altLang="zh-TW" sz="2000" b="1">
                <a:latin typeface="Arial" charset="0"/>
              </a:rPr>
              <a:t>X</a:t>
            </a:r>
            <a:r>
              <a:rPr lang="en-US" altLang="zh-TW" sz="2000" b="1" baseline="-25000">
                <a:latin typeface="Arial" charset="0"/>
              </a:rPr>
              <a:t>j</a:t>
            </a:r>
            <a:r>
              <a:rPr lang="en-US" altLang="zh-TW" sz="2000">
                <a:latin typeface="Arial" charset="0"/>
              </a:rPr>
              <a:t>) </a:t>
            </a:r>
            <a:endParaRPr lang="el-GR" altLang="zh-TW" sz="2000">
              <a:latin typeface="Arial" charset="0"/>
            </a:endParaRPr>
          </a:p>
          <a:p>
            <a:pPr eaLnBrk="1" hangingPunct="1">
              <a:lnSpc>
                <a:spcPct val="110000"/>
              </a:lnSpc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altLang="zh-TW" sz="2000">
                <a:latin typeface="Arial" charset="0"/>
              </a:rPr>
              <a:t>Typical Kernel Functions</a:t>
            </a:r>
          </a:p>
          <a:p>
            <a:pPr eaLnBrk="1" hangingPunct="1">
              <a:lnSpc>
                <a:spcPct val="110000"/>
              </a:lnSpc>
              <a:buClr>
                <a:schemeClr val="folHlink"/>
              </a:buClr>
              <a:buSzPct val="60000"/>
              <a:buFont typeface="Wingdings" charset="2"/>
              <a:buChar char="n"/>
            </a:pPr>
            <a:endParaRPr lang="en-US" altLang="zh-TW" sz="2000">
              <a:latin typeface="Arial" charset="0"/>
            </a:endParaRPr>
          </a:p>
          <a:p>
            <a:pPr eaLnBrk="1" hangingPunct="1">
              <a:lnSpc>
                <a:spcPct val="110000"/>
              </a:lnSpc>
              <a:buClr>
                <a:schemeClr val="folHlink"/>
              </a:buClr>
              <a:buSzPct val="60000"/>
              <a:buFont typeface="Wingdings" charset="2"/>
              <a:buChar char="n"/>
            </a:pPr>
            <a:endParaRPr lang="en-US" altLang="zh-TW" sz="2000">
              <a:latin typeface="Arial" charset="0"/>
            </a:endParaRPr>
          </a:p>
          <a:p>
            <a:pPr eaLnBrk="1" hangingPunct="1">
              <a:lnSpc>
                <a:spcPct val="110000"/>
              </a:lnSpc>
              <a:buClr>
                <a:schemeClr val="folHlink"/>
              </a:buClr>
              <a:buSzPct val="60000"/>
              <a:buFont typeface="Wingdings" charset="2"/>
              <a:buChar char="n"/>
            </a:pPr>
            <a:endParaRPr lang="en-US" altLang="zh-TW" sz="2000">
              <a:latin typeface="Arial" charset="0"/>
            </a:endParaRPr>
          </a:p>
          <a:p>
            <a:pPr eaLnBrk="1" hangingPunct="1">
              <a:lnSpc>
                <a:spcPct val="110000"/>
              </a:lnSpc>
              <a:buClr>
                <a:schemeClr val="folHlink"/>
              </a:buClr>
              <a:buSzPct val="60000"/>
              <a:buFont typeface="Wingdings" charset="2"/>
              <a:buChar char="n"/>
            </a:pPr>
            <a:endParaRPr lang="en-US" altLang="zh-TW" sz="2000">
              <a:latin typeface="Arial" charset="0"/>
            </a:endParaRPr>
          </a:p>
          <a:p>
            <a:pPr eaLnBrk="1" hangingPunct="1">
              <a:lnSpc>
                <a:spcPct val="110000"/>
              </a:lnSpc>
              <a:buClr>
                <a:schemeClr val="folHlink"/>
              </a:buClr>
              <a:buSzPct val="60000"/>
              <a:buFont typeface="Wingdings" charset="2"/>
              <a:buChar char="n"/>
            </a:pPr>
            <a:endParaRPr lang="en-US" altLang="zh-TW" sz="2000">
              <a:latin typeface="Arial" charset="0"/>
            </a:endParaRPr>
          </a:p>
          <a:p>
            <a:pPr eaLnBrk="1" hangingPunct="1">
              <a:lnSpc>
                <a:spcPct val="110000"/>
              </a:lnSpc>
              <a:buClr>
                <a:schemeClr val="folHlink"/>
              </a:buClr>
              <a:buSzPct val="60000"/>
              <a:buFont typeface="Wingdings" charset="2"/>
              <a:buChar char="n"/>
            </a:pPr>
            <a:endParaRPr lang="en-US" altLang="zh-TW" sz="2000">
              <a:latin typeface="Arial" charset="0"/>
            </a:endParaRPr>
          </a:p>
          <a:p>
            <a:pPr eaLnBrk="1" hangingPunct="1">
              <a:lnSpc>
                <a:spcPct val="110000"/>
              </a:lnSpc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altLang="zh-TW" sz="2000">
                <a:latin typeface="Arial" charset="0"/>
              </a:rPr>
              <a:t>SVM can also be used for classifying multiple (&gt; 2) classes and for regression analysis (with additional user parameters)</a:t>
            </a:r>
          </a:p>
        </p:txBody>
      </p:sp>
      <p:pic>
        <p:nvPicPr>
          <p:cNvPr id="7475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27350"/>
            <a:ext cx="87630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FFF12F6-CB70-B14E-9AC3-75237BEEA6F2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4758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65928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新細明體" charset="-120"/>
              </a:rPr>
              <a:t>SVM Related Links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800600"/>
          </a:xfrm>
        </p:spPr>
        <p:txBody>
          <a:bodyPr/>
          <a:lstStyle/>
          <a:p>
            <a:r>
              <a:rPr lang="en-US" altLang="zh-TW" sz="2400">
                <a:latin typeface="Calibri" charset="0"/>
                <a:ea typeface="新細明體" charset="-120"/>
              </a:rPr>
              <a:t>SVM Website</a:t>
            </a:r>
          </a:p>
          <a:p>
            <a:pPr lvl="1"/>
            <a:r>
              <a:rPr lang="en-US" altLang="zh-TW" sz="2400">
                <a:latin typeface="Calibri" charset="0"/>
                <a:ea typeface="新細明體" charset="-120"/>
                <a:hlinkClick r:id="rId2"/>
              </a:rPr>
              <a:t>http://www.kernel-machines.org/</a:t>
            </a:r>
            <a:endParaRPr lang="en-US" altLang="zh-TW" sz="2400">
              <a:latin typeface="Calibri" charset="0"/>
              <a:ea typeface="新細明體" charset="-120"/>
            </a:endParaRPr>
          </a:p>
          <a:p>
            <a:r>
              <a:rPr lang="en-US" altLang="zh-TW" sz="2400">
                <a:latin typeface="Calibri" charset="0"/>
                <a:ea typeface="新細明體" charset="-120"/>
              </a:rPr>
              <a:t>Representative implementations</a:t>
            </a:r>
          </a:p>
          <a:p>
            <a:pPr lvl="1"/>
            <a:r>
              <a:rPr lang="en-US" altLang="zh-TW" sz="2400">
                <a:solidFill>
                  <a:srgbClr val="FF0000"/>
                </a:solidFill>
                <a:latin typeface="Calibri" charset="0"/>
                <a:ea typeface="新細明體" charset="-120"/>
              </a:rPr>
              <a:t>LIBSVM</a:t>
            </a:r>
          </a:p>
          <a:p>
            <a:pPr lvl="2"/>
            <a:r>
              <a:rPr lang="en-US" altLang="zh-TW" sz="2000">
                <a:latin typeface="Calibri" charset="0"/>
                <a:ea typeface="新細明體" charset="-120"/>
              </a:rPr>
              <a:t>an efficient implementation of SVM, multi-class classifications, nu-SVM, one-class SVM, including also various interfaces with java, python, etc.</a:t>
            </a:r>
          </a:p>
          <a:p>
            <a:pPr lvl="1"/>
            <a:r>
              <a:rPr lang="en-US" altLang="zh-TW" sz="2400">
                <a:latin typeface="Calibri" charset="0"/>
                <a:ea typeface="新細明體" charset="-120"/>
              </a:rPr>
              <a:t>SVM-light</a:t>
            </a:r>
          </a:p>
          <a:p>
            <a:pPr lvl="2"/>
            <a:r>
              <a:rPr lang="en-US" altLang="zh-TW" sz="2000">
                <a:latin typeface="Calibri" charset="0"/>
                <a:ea typeface="新細明體" charset="-120"/>
              </a:rPr>
              <a:t>simpler but performance is not better than LIBSVM, support only binary classification and only C language</a:t>
            </a:r>
          </a:p>
          <a:p>
            <a:pPr lvl="1"/>
            <a:r>
              <a:rPr lang="en-US" altLang="zh-TW" sz="2400">
                <a:latin typeface="Calibri" charset="0"/>
                <a:ea typeface="新細明體" charset="-120"/>
              </a:rPr>
              <a:t>SVM-torch</a:t>
            </a:r>
          </a:p>
          <a:p>
            <a:pPr lvl="2"/>
            <a:r>
              <a:rPr lang="en-US" altLang="zh-TW" sz="2000">
                <a:latin typeface="Calibri" charset="0"/>
                <a:ea typeface="新細明體" charset="-120"/>
              </a:rPr>
              <a:t>another recent implementation also written in C.</a:t>
            </a:r>
          </a:p>
        </p:txBody>
      </p:sp>
      <p:sp>
        <p:nvSpPr>
          <p:cNvPr id="7680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77AEC8-1387-2946-8ACE-DD3EA8F2544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6805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2179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r>
              <a:rPr lang="en-US" altLang="zh-TW" sz="88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Deep Learning </a:t>
            </a:r>
            <a:br>
              <a:rPr lang="en-US" altLang="zh-TW" sz="88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88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and </a:t>
            </a:r>
            <a:br>
              <a:rPr lang="en-US" altLang="zh-TW" sz="88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88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Neural Networks</a:t>
            </a: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C69DD-A79F-CC46-81A9-C60C3FDAB385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92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32105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402F-9171-4F92-A403-4FC7DED30397}" type="slidenum">
              <a:rPr lang="zh-TW" altLang="en-US" smtClean="0"/>
              <a:t>93</a:t>
            </a:fld>
            <a:endParaRPr lang="zh-TW" altLang="en-US"/>
          </a:p>
        </p:txBody>
      </p:sp>
      <p:sp>
        <p:nvSpPr>
          <p:cNvPr id="5" name="Oval 6"/>
          <p:cNvSpPr/>
          <p:nvPr/>
        </p:nvSpPr>
        <p:spPr>
          <a:xfrm>
            <a:off x="2343150" y="3836988"/>
            <a:ext cx="719138" cy="720725"/>
          </a:xfrm>
          <a:prstGeom prst="ellipse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Oval 7"/>
          <p:cNvSpPr/>
          <p:nvPr/>
        </p:nvSpPr>
        <p:spPr>
          <a:xfrm>
            <a:off x="2343150" y="5024438"/>
            <a:ext cx="719138" cy="720725"/>
          </a:xfrm>
          <a:prstGeom prst="ellipse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Oval 12"/>
          <p:cNvSpPr/>
          <p:nvPr/>
        </p:nvSpPr>
        <p:spPr>
          <a:xfrm>
            <a:off x="4179888" y="4352925"/>
            <a:ext cx="719137" cy="720725"/>
          </a:xfrm>
          <a:prstGeom prst="ellipse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Oval 13"/>
          <p:cNvSpPr/>
          <p:nvPr/>
        </p:nvSpPr>
        <p:spPr>
          <a:xfrm>
            <a:off x="4179888" y="5516563"/>
            <a:ext cx="719137" cy="720725"/>
          </a:xfrm>
          <a:prstGeom prst="ellipse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Oval 19"/>
          <p:cNvSpPr/>
          <p:nvPr/>
        </p:nvSpPr>
        <p:spPr>
          <a:xfrm>
            <a:off x="4179888" y="3189288"/>
            <a:ext cx="719137" cy="719137"/>
          </a:xfrm>
          <a:prstGeom prst="ellipse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Oval 20"/>
          <p:cNvSpPr/>
          <p:nvPr/>
        </p:nvSpPr>
        <p:spPr>
          <a:xfrm>
            <a:off x="6196013" y="4352925"/>
            <a:ext cx="719137" cy="720725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TextBox 24"/>
          <p:cNvSpPr txBox="1"/>
          <p:nvPr/>
        </p:nvSpPr>
        <p:spPr>
          <a:xfrm>
            <a:off x="1560513" y="1412875"/>
            <a:ext cx="1843087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新細明體" charset="0"/>
                <a:cs typeface="新細明體" charset="0"/>
              </a:rPr>
              <a:t>Input Layer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新細明體" charset="0"/>
                <a:cs typeface="新細明體" charset="0"/>
              </a:rPr>
              <a:t>(X)</a:t>
            </a:r>
          </a:p>
        </p:txBody>
      </p:sp>
      <p:cxnSp>
        <p:nvCxnSpPr>
          <p:cNvPr id="12" name="Straight Arrow Connector 27"/>
          <p:cNvCxnSpPr>
            <a:stCxn id="5" idx="6"/>
            <a:endCxn id="7" idx="1"/>
          </p:cNvCxnSpPr>
          <p:nvPr/>
        </p:nvCxnSpPr>
        <p:spPr>
          <a:xfrm>
            <a:off x="3062288" y="4197350"/>
            <a:ext cx="1222375" cy="26193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32"/>
          <p:cNvCxnSpPr>
            <a:stCxn id="6" idx="6"/>
            <a:endCxn id="7" idx="3"/>
          </p:cNvCxnSpPr>
          <p:nvPr/>
        </p:nvCxnSpPr>
        <p:spPr>
          <a:xfrm flipV="1">
            <a:off x="3062288" y="4967288"/>
            <a:ext cx="1222375" cy="41751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34"/>
          <p:cNvCxnSpPr>
            <a:stCxn id="5" idx="6"/>
            <a:endCxn id="9" idx="2"/>
          </p:cNvCxnSpPr>
          <p:nvPr/>
        </p:nvCxnSpPr>
        <p:spPr>
          <a:xfrm flipV="1">
            <a:off x="3062288" y="3549650"/>
            <a:ext cx="1117600" cy="6477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35"/>
          <p:cNvCxnSpPr>
            <a:stCxn id="6" idx="6"/>
            <a:endCxn id="8" idx="2"/>
          </p:cNvCxnSpPr>
          <p:nvPr/>
        </p:nvCxnSpPr>
        <p:spPr>
          <a:xfrm>
            <a:off x="3062288" y="5384800"/>
            <a:ext cx="1117600" cy="49212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40"/>
          <p:cNvCxnSpPr>
            <a:stCxn id="5" idx="6"/>
            <a:endCxn id="8" idx="1"/>
          </p:cNvCxnSpPr>
          <p:nvPr/>
        </p:nvCxnSpPr>
        <p:spPr>
          <a:xfrm>
            <a:off x="3062288" y="4197350"/>
            <a:ext cx="1222375" cy="142557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80"/>
          <p:cNvCxnSpPr>
            <a:stCxn id="6" idx="6"/>
            <a:endCxn id="9" idx="3"/>
          </p:cNvCxnSpPr>
          <p:nvPr/>
        </p:nvCxnSpPr>
        <p:spPr>
          <a:xfrm flipV="1">
            <a:off x="3062288" y="3803650"/>
            <a:ext cx="1222375" cy="158115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00"/>
          <p:cNvCxnSpPr>
            <a:stCxn id="8" idx="6"/>
            <a:endCxn id="10" idx="3"/>
          </p:cNvCxnSpPr>
          <p:nvPr/>
        </p:nvCxnSpPr>
        <p:spPr>
          <a:xfrm flipV="1">
            <a:off x="4899025" y="4967288"/>
            <a:ext cx="1401763" cy="90963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03"/>
          <p:cNvCxnSpPr>
            <a:stCxn id="7" idx="6"/>
            <a:endCxn id="10" idx="2"/>
          </p:cNvCxnSpPr>
          <p:nvPr/>
        </p:nvCxnSpPr>
        <p:spPr>
          <a:xfrm>
            <a:off x="4899025" y="4713288"/>
            <a:ext cx="1296988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31"/>
          <p:cNvCxnSpPr>
            <a:stCxn id="9" idx="6"/>
            <a:endCxn id="10" idx="1"/>
          </p:cNvCxnSpPr>
          <p:nvPr/>
        </p:nvCxnSpPr>
        <p:spPr>
          <a:xfrm>
            <a:off x="4899025" y="3549650"/>
            <a:ext cx="1401763" cy="90963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181"/>
          <p:cNvSpPr txBox="1">
            <a:spLocks noChangeArrowheads="1"/>
          </p:cNvSpPr>
          <p:nvPr/>
        </p:nvSpPr>
        <p:spPr bwMode="auto">
          <a:xfrm>
            <a:off x="5724525" y="1412875"/>
            <a:ext cx="2098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solidFill>
                  <a:srgbClr val="008000"/>
                </a:solidFill>
              </a:rPr>
              <a:t>Output Layer</a:t>
            </a:r>
          </a:p>
          <a:p>
            <a:pPr algn="ctr" eaLnBrk="1" hangingPunct="1"/>
            <a:r>
              <a:rPr lang="en-US" altLang="zh-TW" b="1">
                <a:solidFill>
                  <a:srgbClr val="008000"/>
                </a:solidFill>
              </a:rPr>
              <a:t>(Y)</a:t>
            </a:r>
          </a:p>
        </p:txBody>
      </p:sp>
      <p:sp>
        <p:nvSpPr>
          <p:cNvPr id="22" name="TextBox 182"/>
          <p:cNvSpPr txBox="1">
            <a:spLocks noChangeArrowheads="1"/>
          </p:cNvSpPr>
          <p:nvPr/>
        </p:nvSpPr>
        <p:spPr bwMode="auto">
          <a:xfrm>
            <a:off x="3562350" y="1412875"/>
            <a:ext cx="2017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4F81BD"/>
                </a:solidFill>
              </a:rPr>
              <a:t>Hidden Layer</a:t>
            </a:r>
          </a:p>
          <a:p>
            <a:pPr algn="ctr" eaLnBrk="1" hangingPunct="1"/>
            <a:r>
              <a:rPr lang="en-US" altLang="zh-TW">
                <a:solidFill>
                  <a:srgbClr val="4F81BD"/>
                </a:solidFill>
              </a:rPr>
              <a:t>(H)</a:t>
            </a:r>
          </a:p>
        </p:txBody>
      </p:sp>
      <p:cxnSp>
        <p:nvCxnSpPr>
          <p:cNvPr id="23" name="Straight Arrow Connector 205"/>
          <p:cNvCxnSpPr>
            <a:stCxn id="10" idx="6"/>
          </p:cNvCxnSpPr>
          <p:nvPr/>
        </p:nvCxnSpPr>
        <p:spPr>
          <a:xfrm>
            <a:off x="6915150" y="4713288"/>
            <a:ext cx="720725" cy="1111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09"/>
          <p:cNvSpPr txBox="1">
            <a:spLocks noChangeArrowheads="1"/>
          </p:cNvSpPr>
          <p:nvPr/>
        </p:nvSpPr>
        <p:spPr bwMode="auto">
          <a:xfrm>
            <a:off x="7826375" y="4437063"/>
            <a:ext cx="388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4F81BD"/>
                </a:solidFill>
              </a:rPr>
              <a:t>Y</a:t>
            </a:r>
          </a:p>
        </p:txBody>
      </p:sp>
      <p:cxnSp>
        <p:nvCxnSpPr>
          <p:cNvPr id="25" name="Straight Arrow Connector 210"/>
          <p:cNvCxnSpPr>
            <a:endCxn id="5" idx="2"/>
          </p:cNvCxnSpPr>
          <p:nvPr/>
        </p:nvCxnSpPr>
        <p:spPr>
          <a:xfrm flipV="1">
            <a:off x="1514475" y="4197350"/>
            <a:ext cx="828675" cy="2381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13"/>
          <p:cNvCxnSpPr>
            <a:endCxn id="6" idx="2"/>
          </p:cNvCxnSpPr>
          <p:nvPr/>
        </p:nvCxnSpPr>
        <p:spPr>
          <a:xfrm>
            <a:off x="1587500" y="5373688"/>
            <a:ext cx="755650" cy="1111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16"/>
          <p:cNvSpPr txBox="1">
            <a:spLocks noChangeArrowheads="1"/>
          </p:cNvSpPr>
          <p:nvPr/>
        </p:nvSpPr>
        <p:spPr bwMode="auto">
          <a:xfrm>
            <a:off x="971550" y="3933825"/>
            <a:ext cx="5603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4F81BD"/>
                </a:solidFill>
              </a:rPr>
              <a:t>X1</a:t>
            </a:r>
          </a:p>
        </p:txBody>
      </p:sp>
      <p:sp>
        <p:nvSpPr>
          <p:cNvPr id="28" name="TextBox 217"/>
          <p:cNvSpPr txBox="1">
            <a:spLocks noChangeArrowheads="1"/>
          </p:cNvSpPr>
          <p:nvPr/>
        </p:nvSpPr>
        <p:spPr bwMode="auto">
          <a:xfrm>
            <a:off x="1011238" y="5157788"/>
            <a:ext cx="560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4F81BD"/>
                </a:solidFill>
              </a:rPr>
              <a:t>X2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chemeClr val="accent1"/>
                </a:solidFill>
              </a:rPr>
              <a:t>Deep Learning and </a:t>
            </a:r>
            <a:br>
              <a:rPr lang="en-US" altLang="zh-TW" b="1" dirty="0">
                <a:solidFill>
                  <a:schemeClr val="accent1"/>
                </a:solidFill>
              </a:rPr>
            </a:br>
            <a:r>
              <a:rPr lang="en-US" altLang="zh-TW" b="1" dirty="0">
                <a:solidFill>
                  <a:schemeClr val="accent1"/>
                </a:solidFill>
              </a:rPr>
              <a:t>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374353943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402F-9171-4F92-A403-4FC7DED30397}" type="slidenum">
              <a:rPr lang="zh-TW" altLang="en-US" smtClean="0"/>
              <a:t>94</a:t>
            </a:fld>
            <a:endParaRPr lang="zh-TW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chemeClr val="accent1"/>
                </a:solidFill>
              </a:rPr>
              <a:t>Deep Learning and </a:t>
            </a:r>
            <a:br>
              <a:rPr lang="en-US" altLang="zh-TW" b="1" dirty="0">
                <a:solidFill>
                  <a:schemeClr val="accent1"/>
                </a:solidFill>
              </a:rPr>
            </a:br>
            <a:r>
              <a:rPr lang="en-US" altLang="zh-TW" b="1" dirty="0">
                <a:solidFill>
                  <a:schemeClr val="accent1"/>
                </a:solidFill>
              </a:rPr>
              <a:t>Neural Networks</a:t>
            </a:r>
          </a:p>
        </p:txBody>
      </p:sp>
      <p:sp>
        <p:nvSpPr>
          <p:cNvPr id="6" name="Oval 6"/>
          <p:cNvSpPr/>
          <p:nvPr/>
        </p:nvSpPr>
        <p:spPr>
          <a:xfrm>
            <a:off x="1511300" y="2924175"/>
            <a:ext cx="431800" cy="433388"/>
          </a:xfrm>
          <a:prstGeom prst="ellipse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Oval 7"/>
          <p:cNvSpPr/>
          <p:nvPr/>
        </p:nvSpPr>
        <p:spPr>
          <a:xfrm>
            <a:off x="1511300" y="4113213"/>
            <a:ext cx="431800" cy="431800"/>
          </a:xfrm>
          <a:prstGeom prst="ellipse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Oval 8"/>
          <p:cNvSpPr/>
          <p:nvPr/>
        </p:nvSpPr>
        <p:spPr>
          <a:xfrm>
            <a:off x="1511300" y="5300663"/>
            <a:ext cx="431800" cy="431800"/>
          </a:xfrm>
          <a:prstGeom prst="ellipse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Oval 12"/>
          <p:cNvSpPr/>
          <p:nvPr/>
        </p:nvSpPr>
        <p:spPr>
          <a:xfrm>
            <a:off x="3348038" y="3441700"/>
            <a:ext cx="431800" cy="431800"/>
          </a:xfrm>
          <a:prstGeom prst="ellipse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Oval 13"/>
          <p:cNvSpPr/>
          <p:nvPr/>
        </p:nvSpPr>
        <p:spPr>
          <a:xfrm>
            <a:off x="3348038" y="4605338"/>
            <a:ext cx="431800" cy="431800"/>
          </a:xfrm>
          <a:prstGeom prst="ellipse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Oval 14"/>
          <p:cNvSpPr/>
          <p:nvPr/>
        </p:nvSpPr>
        <p:spPr>
          <a:xfrm>
            <a:off x="3348038" y="5768975"/>
            <a:ext cx="431800" cy="431800"/>
          </a:xfrm>
          <a:prstGeom prst="ellipse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Oval 15"/>
          <p:cNvSpPr/>
          <p:nvPr/>
        </p:nvSpPr>
        <p:spPr>
          <a:xfrm>
            <a:off x="7164388" y="3465513"/>
            <a:ext cx="431800" cy="431800"/>
          </a:xfrm>
          <a:prstGeom prst="ellipse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Oval 16"/>
          <p:cNvSpPr/>
          <p:nvPr/>
        </p:nvSpPr>
        <p:spPr>
          <a:xfrm>
            <a:off x="7164388" y="4652963"/>
            <a:ext cx="431800" cy="431800"/>
          </a:xfrm>
          <a:prstGeom prst="ellipse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Oval 19"/>
          <p:cNvSpPr/>
          <p:nvPr/>
        </p:nvSpPr>
        <p:spPr>
          <a:xfrm>
            <a:off x="3348038" y="2276475"/>
            <a:ext cx="431800" cy="431800"/>
          </a:xfrm>
          <a:prstGeom prst="ellipse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Oval 20"/>
          <p:cNvSpPr/>
          <p:nvPr/>
        </p:nvSpPr>
        <p:spPr>
          <a:xfrm>
            <a:off x="5364163" y="3441700"/>
            <a:ext cx="431800" cy="431800"/>
          </a:xfrm>
          <a:prstGeom prst="ellipse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Oval 21"/>
          <p:cNvSpPr/>
          <p:nvPr/>
        </p:nvSpPr>
        <p:spPr>
          <a:xfrm>
            <a:off x="5364163" y="4605338"/>
            <a:ext cx="431800" cy="431800"/>
          </a:xfrm>
          <a:prstGeom prst="ellipse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Oval 22"/>
          <p:cNvSpPr/>
          <p:nvPr/>
        </p:nvSpPr>
        <p:spPr>
          <a:xfrm>
            <a:off x="5364163" y="5768975"/>
            <a:ext cx="431800" cy="431800"/>
          </a:xfrm>
          <a:prstGeom prst="ellipse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Oval 23"/>
          <p:cNvSpPr/>
          <p:nvPr/>
        </p:nvSpPr>
        <p:spPr>
          <a:xfrm>
            <a:off x="5364163" y="2276475"/>
            <a:ext cx="431800" cy="431800"/>
          </a:xfrm>
          <a:prstGeom prst="ellipse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611188" y="1301750"/>
            <a:ext cx="17256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4F81BD"/>
                </a:solidFill>
              </a:rPr>
              <a:t>Input Layer</a:t>
            </a:r>
          </a:p>
          <a:p>
            <a:pPr algn="ctr" eaLnBrk="1" hangingPunct="1"/>
            <a:r>
              <a:rPr lang="en-US" altLang="zh-TW">
                <a:solidFill>
                  <a:srgbClr val="4F81BD"/>
                </a:solidFill>
              </a:rPr>
              <a:t>(X)</a:t>
            </a:r>
          </a:p>
        </p:txBody>
      </p:sp>
      <p:cxnSp>
        <p:nvCxnSpPr>
          <p:cNvPr id="20" name="Straight Arrow Connector 26"/>
          <p:cNvCxnSpPr>
            <a:stCxn id="14" idx="6"/>
            <a:endCxn id="18" idx="2"/>
          </p:cNvCxnSpPr>
          <p:nvPr/>
        </p:nvCxnSpPr>
        <p:spPr>
          <a:xfrm>
            <a:off x="3779838" y="2492375"/>
            <a:ext cx="1584325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7"/>
          <p:cNvCxnSpPr>
            <a:stCxn id="6" idx="6"/>
            <a:endCxn id="9" idx="1"/>
          </p:cNvCxnSpPr>
          <p:nvPr/>
        </p:nvCxnSpPr>
        <p:spPr>
          <a:xfrm>
            <a:off x="1943100" y="3141663"/>
            <a:ext cx="1468438" cy="36195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8"/>
          <p:cNvCxnSpPr>
            <a:stCxn id="11" idx="6"/>
            <a:endCxn id="15" idx="3"/>
          </p:cNvCxnSpPr>
          <p:nvPr/>
        </p:nvCxnSpPr>
        <p:spPr>
          <a:xfrm flipV="1">
            <a:off x="3779838" y="3810000"/>
            <a:ext cx="1647825" cy="2174875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31"/>
          <p:cNvCxnSpPr>
            <a:stCxn id="7" idx="6"/>
            <a:endCxn id="11" idx="1"/>
          </p:cNvCxnSpPr>
          <p:nvPr/>
        </p:nvCxnSpPr>
        <p:spPr>
          <a:xfrm>
            <a:off x="1943100" y="4329113"/>
            <a:ext cx="1468438" cy="1503362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32"/>
          <p:cNvCxnSpPr>
            <a:stCxn id="7" idx="6"/>
            <a:endCxn id="9" idx="2"/>
          </p:cNvCxnSpPr>
          <p:nvPr/>
        </p:nvCxnSpPr>
        <p:spPr>
          <a:xfrm flipV="1">
            <a:off x="1943100" y="3657600"/>
            <a:ext cx="1404938" cy="671513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33"/>
          <p:cNvCxnSpPr>
            <a:stCxn id="6" idx="6"/>
            <a:endCxn id="11" idx="0"/>
          </p:cNvCxnSpPr>
          <p:nvPr/>
        </p:nvCxnSpPr>
        <p:spPr>
          <a:xfrm>
            <a:off x="1943100" y="3141663"/>
            <a:ext cx="1620838" cy="2627312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34"/>
          <p:cNvCxnSpPr>
            <a:stCxn id="6" idx="6"/>
            <a:endCxn id="14" idx="1"/>
          </p:cNvCxnSpPr>
          <p:nvPr/>
        </p:nvCxnSpPr>
        <p:spPr>
          <a:xfrm flipV="1">
            <a:off x="1943100" y="2339975"/>
            <a:ext cx="1468438" cy="80168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35"/>
          <p:cNvCxnSpPr>
            <a:stCxn id="7" idx="6"/>
            <a:endCxn id="10" idx="2"/>
          </p:cNvCxnSpPr>
          <p:nvPr/>
        </p:nvCxnSpPr>
        <p:spPr>
          <a:xfrm>
            <a:off x="1943100" y="4329113"/>
            <a:ext cx="1404938" cy="492125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40"/>
          <p:cNvCxnSpPr>
            <a:stCxn id="6" idx="6"/>
            <a:endCxn id="10" idx="1"/>
          </p:cNvCxnSpPr>
          <p:nvPr/>
        </p:nvCxnSpPr>
        <p:spPr>
          <a:xfrm>
            <a:off x="1943100" y="3141663"/>
            <a:ext cx="1468438" cy="1527175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50"/>
          <p:cNvCxnSpPr>
            <a:stCxn id="8" idx="6"/>
            <a:endCxn id="14" idx="3"/>
          </p:cNvCxnSpPr>
          <p:nvPr/>
        </p:nvCxnSpPr>
        <p:spPr>
          <a:xfrm flipV="1">
            <a:off x="1943100" y="2646363"/>
            <a:ext cx="1468438" cy="287020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51"/>
          <p:cNvCxnSpPr>
            <a:stCxn id="8" idx="6"/>
            <a:endCxn id="10" idx="3"/>
          </p:cNvCxnSpPr>
          <p:nvPr/>
        </p:nvCxnSpPr>
        <p:spPr>
          <a:xfrm flipV="1">
            <a:off x="1943100" y="4973638"/>
            <a:ext cx="1468438" cy="542925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52"/>
          <p:cNvCxnSpPr>
            <a:stCxn id="8" idx="6"/>
            <a:endCxn id="11" idx="2"/>
          </p:cNvCxnSpPr>
          <p:nvPr/>
        </p:nvCxnSpPr>
        <p:spPr>
          <a:xfrm>
            <a:off x="1943100" y="5516563"/>
            <a:ext cx="1404938" cy="468312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63"/>
          <p:cNvCxnSpPr>
            <a:stCxn id="11" idx="6"/>
            <a:endCxn id="16" idx="3"/>
          </p:cNvCxnSpPr>
          <p:nvPr/>
        </p:nvCxnSpPr>
        <p:spPr>
          <a:xfrm flipV="1">
            <a:off x="3779838" y="4973638"/>
            <a:ext cx="1647825" cy="1011237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64"/>
          <p:cNvCxnSpPr>
            <a:stCxn id="11" idx="6"/>
            <a:endCxn id="17" idx="2"/>
          </p:cNvCxnSpPr>
          <p:nvPr/>
        </p:nvCxnSpPr>
        <p:spPr>
          <a:xfrm>
            <a:off x="3779838" y="5984875"/>
            <a:ext cx="1584325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65"/>
          <p:cNvCxnSpPr>
            <a:stCxn id="8" idx="6"/>
            <a:endCxn id="9" idx="3"/>
          </p:cNvCxnSpPr>
          <p:nvPr/>
        </p:nvCxnSpPr>
        <p:spPr>
          <a:xfrm flipV="1">
            <a:off x="1943100" y="3810000"/>
            <a:ext cx="1468438" cy="1706563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80"/>
          <p:cNvCxnSpPr>
            <a:stCxn id="7" idx="6"/>
            <a:endCxn id="14" idx="2"/>
          </p:cNvCxnSpPr>
          <p:nvPr/>
        </p:nvCxnSpPr>
        <p:spPr>
          <a:xfrm flipV="1">
            <a:off x="1943100" y="2492375"/>
            <a:ext cx="1404938" cy="183673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97"/>
          <p:cNvCxnSpPr>
            <a:stCxn id="11" idx="6"/>
            <a:endCxn id="18" idx="3"/>
          </p:cNvCxnSpPr>
          <p:nvPr/>
        </p:nvCxnSpPr>
        <p:spPr>
          <a:xfrm flipV="1">
            <a:off x="3779838" y="2646363"/>
            <a:ext cx="1647825" cy="3338512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100"/>
          <p:cNvCxnSpPr>
            <a:stCxn id="10" idx="6"/>
            <a:endCxn id="15" idx="2"/>
          </p:cNvCxnSpPr>
          <p:nvPr/>
        </p:nvCxnSpPr>
        <p:spPr>
          <a:xfrm flipV="1">
            <a:off x="3779838" y="3657600"/>
            <a:ext cx="1584325" cy="116363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103"/>
          <p:cNvCxnSpPr>
            <a:stCxn id="9" idx="6"/>
            <a:endCxn id="15" idx="2"/>
          </p:cNvCxnSpPr>
          <p:nvPr/>
        </p:nvCxnSpPr>
        <p:spPr>
          <a:xfrm>
            <a:off x="3779838" y="3657600"/>
            <a:ext cx="1584325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106"/>
          <p:cNvCxnSpPr>
            <a:stCxn id="10" idx="6"/>
            <a:endCxn id="16" idx="2"/>
          </p:cNvCxnSpPr>
          <p:nvPr/>
        </p:nvCxnSpPr>
        <p:spPr>
          <a:xfrm>
            <a:off x="3779838" y="4821238"/>
            <a:ext cx="1584325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109"/>
          <p:cNvCxnSpPr>
            <a:endCxn id="17" idx="2"/>
          </p:cNvCxnSpPr>
          <p:nvPr/>
        </p:nvCxnSpPr>
        <p:spPr>
          <a:xfrm>
            <a:off x="3779838" y="4752975"/>
            <a:ext cx="1584325" cy="123190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110"/>
          <p:cNvCxnSpPr>
            <a:stCxn id="9" idx="6"/>
            <a:endCxn id="18" idx="2"/>
          </p:cNvCxnSpPr>
          <p:nvPr/>
        </p:nvCxnSpPr>
        <p:spPr>
          <a:xfrm flipV="1">
            <a:off x="3779838" y="2492375"/>
            <a:ext cx="1584325" cy="1165225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118"/>
          <p:cNvCxnSpPr>
            <a:stCxn id="10" idx="6"/>
            <a:endCxn id="18" idx="3"/>
          </p:cNvCxnSpPr>
          <p:nvPr/>
        </p:nvCxnSpPr>
        <p:spPr>
          <a:xfrm flipV="1">
            <a:off x="3779838" y="2646363"/>
            <a:ext cx="1647825" cy="2174875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121"/>
          <p:cNvCxnSpPr>
            <a:stCxn id="9" idx="6"/>
            <a:endCxn id="16" idx="2"/>
          </p:cNvCxnSpPr>
          <p:nvPr/>
        </p:nvCxnSpPr>
        <p:spPr>
          <a:xfrm>
            <a:off x="3779838" y="3657600"/>
            <a:ext cx="1584325" cy="116363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124"/>
          <p:cNvCxnSpPr>
            <a:stCxn id="9" idx="6"/>
            <a:endCxn id="17" idx="1"/>
          </p:cNvCxnSpPr>
          <p:nvPr/>
        </p:nvCxnSpPr>
        <p:spPr>
          <a:xfrm>
            <a:off x="3779838" y="3657600"/>
            <a:ext cx="1647825" cy="2174875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127"/>
          <p:cNvCxnSpPr>
            <a:stCxn id="14" idx="6"/>
            <a:endCxn id="17" idx="1"/>
          </p:cNvCxnSpPr>
          <p:nvPr/>
        </p:nvCxnSpPr>
        <p:spPr>
          <a:xfrm>
            <a:off x="3779838" y="2492375"/>
            <a:ext cx="1647825" cy="334010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131"/>
          <p:cNvCxnSpPr>
            <a:stCxn id="14" idx="6"/>
            <a:endCxn id="15" idx="1"/>
          </p:cNvCxnSpPr>
          <p:nvPr/>
        </p:nvCxnSpPr>
        <p:spPr>
          <a:xfrm>
            <a:off x="3779838" y="2492375"/>
            <a:ext cx="1647825" cy="101123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134"/>
          <p:cNvCxnSpPr>
            <a:stCxn id="14" idx="6"/>
            <a:endCxn id="16" idx="1"/>
          </p:cNvCxnSpPr>
          <p:nvPr/>
        </p:nvCxnSpPr>
        <p:spPr>
          <a:xfrm>
            <a:off x="3779838" y="2492375"/>
            <a:ext cx="1647825" cy="2176463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145"/>
          <p:cNvCxnSpPr>
            <a:stCxn id="18" idx="6"/>
            <a:endCxn id="13" idx="0"/>
          </p:cNvCxnSpPr>
          <p:nvPr/>
        </p:nvCxnSpPr>
        <p:spPr>
          <a:xfrm>
            <a:off x="5795963" y="2492375"/>
            <a:ext cx="1584325" cy="216058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146"/>
          <p:cNvCxnSpPr>
            <a:stCxn id="16" idx="6"/>
            <a:endCxn id="13" idx="2"/>
          </p:cNvCxnSpPr>
          <p:nvPr/>
        </p:nvCxnSpPr>
        <p:spPr>
          <a:xfrm>
            <a:off x="5795963" y="4821238"/>
            <a:ext cx="1368425" cy="47625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147"/>
          <p:cNvCxnSpPr>
            <a:stCxn id="17" idx="6"/>
            <a:endCxn id="12" idx="4"/>
          </p:cNvCxnSpPr>
          <p:nvPr/>
        </p:nvCxnSpPr>
        <p:spPr>
          <a:xfrm flipV="1">
            <a:off x="5795963" y="3897313"/>
            <a:ext cx="1584325" cy="2087562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148"/>
          <p:cNvCxnSpPr>
            <a:stCxn id="15" idx="6"/>
            <a:endCxn id="13" idx="1"/>
          </p:cNvCxnSpPr>
          <p:nvPr/>
        </p:nvCxnSpPr>
        <p:spPr>
          <a:xfrm>
            <a:off x="5795963" y="3657600"/>
            <a:ext cx="1431925" cy="1058863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149"/>
          <p:cNvCxnSpPr>
            <a:stCxn id="18" idx="6"/>
            <a:endCxn id="12" idx="1"/>
          </p:cNvCxnSpPr>
          <p:nvPr/>
        </p:nvCxnSpPr>
        <p:spPr>
          <a:xfrm>
            <a:off x="5795963" y="2492375"/>
            <a:ext cx="1431925" cy="103663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151"/>
          <p:cNvCxnSpPr>
            <a:stCxn id="15" idx="6"/>
            <a:endCxn id="12" idx="2"/>
          </p:cNvCxnSpPr>
          <p:nvPr/>
        </p:nvCxnSpPr>
        <p:spPr>
          <a:xfrm>
            <a:off x="5795963" y="3657600"/>
            <a:ext cx="1368425" cy="23813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155"/>
          <p:cNvCxnSpPr>
            <a:stCxn id="17" idx="6"/>
            <a:endCxn id="13" idx="3"/>
          </p:cNvCxnSpPr>
          <p:nvPr/>
        </p:nvCxnSpPr>
        <p:spPr>
          <a:xfrm flipV="1">
            <a:off x="5795963" y="5021263"/>
            <a:ext cx="1431925" cy="963612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156"/>
          <p:cNvCxnSpPr>
            <a:stCxn id="16" idx="6"/>
            <a:endCxn id="12" idx="3"/>
          </p:cNvCxnSpPr>
          <p:nvPr/>
        </p:nvCxnSpPr>
        <p:spPr>
          <a:xfrm flipV="1">
            <a:off x="5795963" y="3833813"/>
            <a:ext cx="1431925" cy="987425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181"/>
          <p:cNvSpPr txBox="1">
            <a:spLocks noChangeArrowheads="1"/>
          </p:cNvSpPr>
          <p:nvPr/>
        </p:nvSpPr>
        <p:spPr bwMode="auto">
          <a:xfrm>
            <a:off x="6948488" y="1373188"/>
            <a:ext cx="19669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4F81BD"/>
                </a:solidFill>
              </a:rPr>
              <a:t>Output Layer</a:t>
            </a:r>
          </a:p>
          <a:p>
            <a:pPr algn="ctr" eaLnBrk="1" hangingPunct="1"/>
            <a:r>
              <a:rPr lang="en-US" altLang="zh-TW">
                <a:solidFill>
                  <a:srgbClr val="4F81BD"/>
                </a:solidFill>
              </a:rPr>
              <a:t>(Y)</a:t>
            </a:r>
          </a:p>
        </p:txBody>
      </p:sp>
      <p:sp>
        <p:nvSpPr>
          <p:cNvPr id="57" name="TextBox 182"/>
          <p:cNvSpPr txBox="1">
            <a:spLocks noChangeArrowheads="1"/>
          </p:cNvSpPr>
          <p:nvPr/>
        </p:nvSpPr>
        <p:spPr bwMode="auto">
          <a:xfrm>
            <a:off x="3492500" y="1301750"/>
            <a:ext cx="20177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4F81BD"/>
                </a:solidFill>
              </a:rPr>
              <a:t>Hidden Layer</a:t>
            </a:r>
          </a:p>
          <a:p>
            <a:pPr algn="ctr" eaLnBrk="1" hangingPunct="1"/>
            <a:r>
              <a:rPr lang="en-US" altLang="zh-TW">
                <a:solidFill>
                  <a:srgbClr val="4F81BD"/>
                </a:solidFill>
              </a:rPr>
              <a:t>(H)</a:t>
            </a:r>
          </a:p>
        </p:txBody>
      </p:sp>
    </p:spTree>
    <p:extLst>
      <p:ext uri="{BB962C8B-B14F-4D97-AF65-F5344CB8AC3E}">
        <p14:creationId xmlns:p14="http://schemas.microsoft.com/office/powerpoint/2010/main" val="326531902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402F-9171-4F92-A403-4FC7DED30397}" type="slidenum">
              <a:rPr lang="zh-TW" altLang="en-US" smtClean="0"/>
              <a:t>95</a:t>
            </a:fld>
            <a:endParaRPr lang="zh-TW" altLang="en-US"/>
          </a:p>
        </p:txBody>
      </p:sp>
      <p:sp>
        <p:nvSpPr>
          <p:cNvPr id="5" name="Oval 6"/>
          <p:cNvSpPr/>
          <p:nvPr/>
        </p:nvSpPr>
        <p:spPr>
          <a:xfrm>
            <a:off x="468313" y="3836988"/>
            <a:ext cx="719137" cy="720725"/>
          </a:xfrm>
          <a:prstGeom prst="ellipse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Oval 7"/>
          <p:cNvSpPr/>
          <p:nvPr/>
        </p:nvSpPr>
        <p:spPr>
          <a:xfrm>
            <a:off x="468313" y="5024438"/>
            <a:ext cx="719137" cy="720725"/>
          </a:xfrm>
          <a:prstGeom prst="ellipse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Oval 12"/>
          <p:cNvSpPr/>
          <p:nvPr/>
        </p:nvSpPr>
        <p:spPr>
          <a:xfrm>
            <a:off x="1979613" y="4352925"/>
            <a:ext cx="720725" cy="720725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Oval 13"/>
          <p:cNvSpPr/>
          <p:nvPr/>
        </p:nvSpPr>
        <p:spPr>
          <a:xfrm>
            <a:off x="1979613" y="5516563"/>
            <a:ext cx="720725" cy="720725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Oval 19"/>
          <p:cNvSpPr/>
          <p:nvPr/>
        </p:nvSpPr>
        <p:spPr>
          <a:xfrm>
            <a:off x="1979613" y="3189288"/>
            <a:ext cx="720725" cy="719137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Oval 20"/>
          <p:cNvSpPr/>
          <p:nvPr/>
        </p:nvSpPr>
        <p:spPr>
          <a:xfrm>
            <a:off x="7885113" y="4352925"/>
            <a:ext cx="719137" cy="720725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TextBox 24"/>
          <p:cNvSpPr txBox="1"/>
          <p:nvPr/>
        </p:nvSpPr>
        <p:spPr>
          <a:xfrm>
            <a:off x="250825" y="1412875"/>
            <a:ext cx="184467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新細明體" charset="0"/>
                <a:cs typeface="新細明體" charset="0"/>
              </a:rPr>
              <a:t>Input Layer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新細明體" charset="0"/>
                <a:cs typeface="新細明體" charset="0"/>
              </a:rPr>
              <a:t>(X)</a:t>
            </a:r>
          </a:p>
        </p:txBody>
      </p:sp>
      <p:cxnSp>
        <p:nvCxnSpPr>
          <p:cNvPr id="12" name="Straight Arrow Connector 27"/>
          <p:cNvCxnSpPr>
            <a:stCxn id="5" idx="6"/>
            <a:endCxn id="7" idx="1"/>
          </p:cNvCxnSpPr>
          <p:nvPr/>
        </p:nvCxnSpPr>
        <p:spPr>
          <a:xfrm>
            <a:off x="1187450" y="4197350"/>
            <a:ext cx="896938" cy="26193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32"/>
          <p:cNvCxnSpPr>
            <a:stCxn id="6" idx="6"/>
            <a:endCxn id="7" idx="3"/>
          </p:cNvCxnSpPr>
          <p:nvPr/>
        </p:nvCxnSpPr>
        <p:spPr>
          <a:xfrm flipV="1">
            <a:off x="1187450" y="4967288"/>
            <a:ext cx="896938" cy="41751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34"/>
          <p:cNvCxnSpPr>
            <a:stCxn id="5" idx="6"/>
            <a:endCxn id="9" idx="2"/>
          </p:cNvCxnSpPr>
          <p:nvPr/>
        </p:nvCxnSpPr>
        <p:spPr>
          <a:xfrm flipV="1">
            <a:off x="1187450" y="3549650"/>
            <a:ext cx="792163" cy="6477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35"/>
          <p:cNvCxnSpPr>
            <a:stCxn id="6" idx="6"/>
            <a:endCxn id="8" idx="2"/>
          </p:cNvCxnSpPr>
          <p:nvPr/>
        </p:nvCxnSpPr>
        <p:spPr>
          <a:xfrm>
            <a:off x="1187450" y="5384800"/>
            <a:ext cx="792163" cy="49212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40"/>
          <p:cNvCxnSpPr>
            <a:stCxn id="5" idx="6"/>
            <a:endCxn id="8" idx="1"/>
          </p:cNvCxnSpPr>
          <p:nvPr/>
        </p:nvCxnSpPr>
        <p:spPr>
          <a:xfrm>
            <a:off x="1187450" y="4197350"/>
            <a:ext cx="896938" cy="142557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80"/>
          <p:cNvCxnSpPr>
            <a:stCxn id="6" idx="6"/>
            <a:endCxn id="9" idx="3"/>
          </p:cNvCxnSpPr>
          <p:nvPr/>
        </p:nvCxnSpPr>
        <p:spPr>
          <a:xfrm flipV="1">
            <a:off x="1187450" y="3803650"/>
            <a:ext cx="896938" cy="158115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00"/>
          <p:cNvCxnSpPr>
            <a:stCxn id="36" idx="6"/>
            <a:endCxn id="10" idx="3"/>
          </p:cNvCxnSpPr>
          <p:nvPr/>
        </p:nvCxnSpPr>
        <p:spPr>
          <a:xfrm flipV="1">
            <a:off x="7451725" y="4967288"/>
            <a:ext cx="538163" cy="93345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03"/>
          <p:cNvCxnSpPr>
            <a:stCxn id="35" idx="6"/>
            <a:endCxn id="10" idx="2"/>
          </p:cNvCxnSpPr>
          <p:nvPr/>
        </p:nvCxnSpPr>
        <p:spPr>
          <a:xfrm flipV="1">
            <a:off x="7451725" y="4713288"/>
            <a:ext cx="433388" cy="2381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31"/>
          <p:cNvCxnSpPr>
            <a:stCxn id="37" idx="6"/>
            <a:endCxn id="10" idx="1"/>
          </p:cNvCxnSpPr>
          <p:nvPr/>
        </p:nvCxnSpPr>
        <p:spPr>
          <a:xfrm>
            <a:off x="7451725" y="3573463"/>
            <a:ext cx="538163" cy="88582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181"/>
          <p:cNvSpPr txBox="1">
            <a:spLocks noChangeArrowheads="1"/>
          </p:cNvSpPr>
          <p:nvPr/>
        </p:nvSpPr>
        <p:spPr bwMode="auto">
          <a:xfrm>
            <a:off x="6804025" y="1412875"/>
            <a:ext cx="2100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solidFill>
                  <a:srgbClr val="008000"/>
                </a:solidFill>
              </a:rPr>
              <a:t>Output Layer</a:t>
            </a:r>
          </a:p>
          <a:p>
            <a:pPr algn="ctr" eaLnBrk="1" hangingPunct="1"/>
            <a:r>
              <a:rPr lang="en-US" altLang="zh-TW" b="1">
                <a:solidFill>
                  <a:srgbClr val="008000"/>
                </a:solidFill>
              </a:rPr>
              <a:t>(Y)</a:t>
            </a:r>
          </a:p>
        </p:txBody>
      </p:sp>
      <p:sp>
        <p:nvSpPr>
          <p:cNvPr id="22" name="TextBox 182"/>
          <p:cNvSpPr txBox="1">
            <a:spLocks noChangeArrowheads="1"/>
          </p:cNvSpPr>
          <p:nvPr/>
        </p:nvSpPr>
        <p:spPr bwMode="auto">
          <a:xfrm>
            <a:off x="3486150" y="1412875"/>
            <a:ext cx="21701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4F81BD"/>
                </a:solidFill>
              </a:rPr>
              <a:t>Hidden Layers</a:t>
            </a:r>
          </a:p>
          <a:p>
            <a:pPr algn="ctr" eaLnBrk="1" hangingPunct="1"/>
            <a:r>
              <a:rPr lang="en-US" altLang="zh-TW">
                <a:solidFill>
                  <a:srgbClr val="4F81BD"/>
                </a:solidFill>
              </a:rPr>
              <a:t>(H)</a:t>
            </a:r>
          </a:p>
        </p:txBody>
      </p:sp>
      <p:sp>
        <p:nvSpPr>
          <p:cNvPr id="23" name="Oval 29"/>
          <p:cNvSpPr/>
          <p:nvPr/>
        </p:nvSpPr>
        <p:spPr>
          <a:xfrm>
            <a:off x="2916238" y="4376738"/>
            <a:ext cx="719137" cy="720725"/>
          </a:xfrm>
          <a:prstGeom prst="ellipse">
            <a:avLst/>
          </a:prstGeom>
          <a:solidFill>
            <a:srgbClr val="FFFFFF"/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" name="Oval 30"/>
          <p:cNvSpPr/>
          <p:nvPr/>
        </p:nvSpPr>
        <p:spPr>
          <a:xfrm>
            <a:off x="2916238" y="5541963"/>
            <a:ext cx="719137" cy="719137"/>
          </a:xfrm>
          <a:prstGeom prst="ellipse">
            <a:avLst/>
          </a:prstGeom>
          <a:solidFill>
            <a:srgbClr val="FFFFFF"/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" name="Oval 31"/>
          <p:cNvSpPr/>
          <p:nvPr/>
        </p:nvSpPr>
        <p:spPr>
          <a:xfrm>
            <a:off x="2916238" y="3213100"/>
            <a:ext cx="719137" cy="719138"/>
          </a:xfrm>
          <a:prstGeom prst="ellipse">
            <a:avLst/>
          </a:prstGeom>
          <a:solidFill>
            <a:srgbClr val="FFFFFF"/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6" name="Oval 38"/>
          <p:cNvSpPr/>
          <p:nvPr/>
        </p:nvSpPr>
        <p:spPr>
          <a:xfrm>
            <a:off x="3851275" y="4376738"/>
            <a:ext cx="720725" cy="720725"/>
          </a:xfrm>
          <a:prstGeom prst="ellipse">
            <a:avLst/>
          </a:prstGeom>
          <a:solidFill>
            <a:srgbClr val="FFFFFF"/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" name="Oval 39"/>
          <p:cNvSpPr/>
          <p:nvPr/>
        </p:nvSpPr>
        <p:spPr>
          <a:xfrm>
            <a:off x="3851275" y="5541963"/>
            <a:ext cx="720725" cy="719137"/>
          </a:xfrm>
          <a:prstGeom prst="ellipse">
            <a:avLst/>
          </a:prstGeom>
          <a:solidFill>
            <a:srgbClr val="FFFFFF"/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8" name="Oval 41"/>
          <p:cNvSpPr/>
          <p:nvPr/>
        </p:nvSpPr>
        <p:spPr>
          <a:xfrm>
            <a:off x="3851275" y="3213100"/>
            <a:ext cx="720725" cy="719138"/>
          </a:xfrm>
          <a:prstGeom prst="ellipse">
            <a:avLst/>
          </a:prstGeom>
          <a:solidFill>
            <a:srgbClr val="FFFFFF"/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" name="Oval 42"/>
          <p:cNvSpPr/>
          <p:nvPr/>
        </p:nvSpPr>
        <p:spPr>
          <a:xfrm>
            <a:off x="4787900" y="4376738"/>
            <a:ext cx="720725" cy="720725"/>
          </a:xfrm>
          <a:prstGeom prst="ellipse">
            <a:avLst/>
          </a:prstGeom>
          <a:solidFill>
            <a:srgbClr val="FFFFFF"/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" name="Oval 43"/>
          <p:cNvSpPr/>
          <p:nvPr/>
        </p:nvSpPr>
        <p:spPr>
          <a:xfrm>
            <a:off x="4787900" y="5541963"/>
            <a:ext cx="720725" cy="719137"/>
          </a:xfrm>
          <a:prstGeom prst="ellipse">
            <a:avLst/>
          </a:prstGeom>
          <a:solidFill>
            <a:srgbClr val="FFFFFF"/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1" name="Oval 44"/>
          <p:cNvSpPr/>
          <p:nvPr/>
        </p:nvSpPr>
        <p:spPr>
          <a:xfrm>
            <a:off x="4787900" y="3213100"/>
            <a:ext cx="720725" cy="719138"/>
          </a:xfrm>
          <a:prstGeom prst="ellipse">
            <a:avLst/>
          </a:prstGeom>
          <a:solidFill>
            <a:srgbClr val="FFFFFF"/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2" name="Oval 45"/>
          <p:cNvSpPr/>
          <p:nvPr/>
        </p:nvSpPr>
        <p:spPr>
          <a:xfrm>
            <a:off x="5724525" y="4376738"/>
            <a:ext cx="719138" cy="720725"/>
          </a:xfrm>
          <a:prstGeom prst="ellipse">
            <a:avLst/>
          </a:prstGeom>
          <a:solidFill>
            <a:srgbClr val="FFFFFF"/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3" name="Oval 46"/>
          <p:cNvSpPr/>
          <p:nvPr/>
        </p:nvSpPr>
        <p:spPr>
          <a:xfrm>
            <a:off x="5724525" y="5541963"/>
            <a:ext cx="719138" cy="719137"/>
          </a:xfrm>
          <a:prstGeom prst="ellipse">
            <a:avLst/>
          </a:prstGeom>
          <a:solidFill>
            <a:srgbClr val="FFFFFF"/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4" name="Oval 47"/>
          <p:cNvSpPr/>
          <p:nvPr/>
        </p:nvSpPr>
        <p:spPr>
          <a:xfrm>
            <a:off x="5724525" y="3213100"/>
            <a:ext cx="719138" cy="719138"/>
          </a:xfrm>
          <a:prstGeom prst="ellipse">
            <a:avLst/>
          </a:prstGeom>
          <a:solidFill>
            <a:srgbClr val="FFFFFF"/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5" name="Oval 51"/>
          <p:cNvSpPr/>
          <p:nvPr/>
        </p:nvSpPr>
        <p:spPr>
          <a:xfrm>
            <a:off x="6732588" y="4376738"/>
            <a:ext cx="719137" cy="720725"/>
          </a:xfrm>
          <a:prstGeom prst="ellipse">
            <a:avLst/>
          </a:prstGeom>
          <a:solidFill>
            <a:srgbClr val="FFFFFF"/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6" name="Oval 52"/>
          <p:cNvSpPr/>
          <p:nvPr/>
        </p:nvSpPr>
        <p:spPr>
          <a:xfrm>
            <a:off x="6732588" y="5541963"/>
            <a:ext cx="719137" cy="719137"/>
          </a:xfrm>
          <a:prstGeom prst="ellipse">
            <a:avLst/>
          </a:prstGeom>
          <a:solidFill>
            <a:srgbClr val="FFFFFF"/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7" name="Oval 53"/>
          <p:cNvSpPr/>
          <p:nvPr/>
        </p:nvSpPr>
        <p:spPr>
          <a:xfrm>
            <a:off x="6732588" y="3213100"/>
            <a:ext cx="719137" cy="719138"/>
          </a:xfrm>
          <a:prstGeom prst="ellipse">
            <a:avLst/>
          </a:prstGeom>
          <a:solidFill>
            <a:srgbClr val="FFFFFF"/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8" name="TextBox 56"/>
          <p:cNvSpPr txBox="1">
            <a:spLocks noChangeArrowheads="1"/>
          </p:cNvSpPr>
          <p:nvPr/>
        </p:nvSpPr>
        <p:spPr bwMode="auto">
          <a:xfrm>
            <a:off x="2843213" y="2349500"/>
            <a:ext cx="32813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0000"/>
                </a:solidFill>
              </a:rPr>
              <a:t>Deep Neural Networks</a:t>
            </a:r>
          </a:p>
          <a:p>
            <a:pPr algn="ctr" eaLnBrk="1" hangingPunct="1"/>
            <a:r>
              <a:rPr lang="en-US" altLang="zh-TW">
                <a:solidFill>
                  <a:srgbClr val="FF0000"/>
                </a:solidFill>
              </a:rPr>
              <a:t>Deep Learning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chemeClr val="accent1"/>
                </a:solidFill>
              </a:rPr>
              <a:t>Deep Learning and </a:t>
            </a:r>
            <a:br>
              <a:rPr lang="en-US" altLang="zh-TW" b="1" dirty="0">
                <a:solidFill>
                  <a:schemeClr val="accent1"/>
                </a:solidFill>
              </a:rPr>
            </a:br>
            <a:r>
              <a:rPr lang="en-US" altLang="zh-TW" b="1" dirty="0">
                <a:solidFill>
                  <a:schemeClr val="accent1"/>
                </a:solidFill>
              </a:rPr>
              <a:t>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425666190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r>
              <a:rPr lang="en-US" altLang="zh-TW" sz="7200">
                <a:solidFill>
                  <a:srgbClr val="FF0000"/>
                </a:solidFill>
                <a:latin typeface="Calibri" charset="0"/>
                <a:ea typeface="標楷體" charset="-120"/>
              </a:rPr>
              <a:t>Data Mining Evaluation</a:t>
            </a:r>
            <a:endParaRPr lang="en-US" altLang="zh-TW">
              <a:solidFill>
                <a:srgbClr val="FF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C69DD-A79F-CC46-81A9-C60C3FDAB385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96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4368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r>
              <a:rPr lang="en-US" altLang="zh-TW" sz="7200">
                <a:solidFill>
                  <a:schemeClr val="accent1"/>
                </a:solidFill>
                <a:latin typeface="Calibri" charset="0"/>
                <a:ea typeface="標楷體" charset="-120"/>
              </a:rPr>
              <a:t>Evaluation</a:t>
            </a: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 </a:t>
            </a:r>
            <a:b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(Accuracy of Classification Model)</a:t>
            </a:r>
            <a:br>
              <a:rPr lang="zh-TW" altLang="en-US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endParaRPr lang="en-US" altLang="zh-TW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91C03D0-3D11-0741-A368-0A870C154499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97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838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07375" cy="1044575"/>
          </a:xfrm>
        </p:spPr>
        <p:txBody>
          <a:bodyPr/>
          <a:lstStyle/>
          <a:p>
            <a:pPr eaLnBrk="1" hangingPunct="1"/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Assessment Methods for Classification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latin typeface="Calibri" charset="0"/>
                <a:ea typeface="新細明體" charset="-120"/>
              </a:rPr>
              <a:t>Predictive accuracy</a:t>
            </a:r>
          </a:p>
          <a:p>
            <a:pPr lvl="1" eaLnBrk="1" hangingPunct="1"/>
            <a:r>
              <a:rPr lang="en-US" altLang="zh-TW">
                <a:latin typeface="Calibri" charset="0"/>
                <a:ea typeface="新細明體" charset="-120"/>
              </a:rPr>
              <a:t>Hit rate 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-120"/>
              </a:rPr>
              <a:t>Speed</a:t>
            </a:r>
          </a:p>
          <a:p>
            <a:pPr lvl="1" eaLnBrk="1" hangingPunct="1"/>
            <a:r>
              <a:rPr lang="en-US" altLang="zh-TW">
                <a:latin typeface="Calibri" charset="0"/>
                <a:ea typeface="新細明體" charset="-120"/>
              </a:rPr>
              <a:t>Model building; predicting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-120"/>
              </a:rPr>
              <a:t>Robustness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-120"/>
              </a:rPr>
              <a:t>Scalability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-120"/>
              </a:rPr>
              <a:t>Interpretability</a:t>
            </a:r>
          </a:p>
          <a:p>
            <a:pPr lvl="1" eaLnBrk="1" hangingPunct="1"/>
            <a:r>
              <a:rPr lang="en-US" altLang="zh-TW">
                <a:latin typeface="Calibri" charset="0"/>
                <a:ea typeface="新細明體" charset="-120"/>
              </a:rPr>
              <a:t>Transparency, explainability</a:t>
            </a:r>
          </a:p>
        </p:txBody>
      </p:sp>
      <p:sp>
        <p:nvSpPr>
          <p:cNvPr id="79876" name="文字方塊 32"/>
          <p:cNvSpPr txBox="1">
            <a:spLocks noChangeArrowheads="1"/>
          </p:cNvSpPr>
          <p:nvPr/>
        </p:nvSpPr>
        <p:spPr bwMode="auto">
          <a:xfrm>
            <a:off x="1835150" y="65976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 Turban et al. (2011), Decision Support and Business Intelligence Systems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7987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FC975B7-A92C-0B48-AC92-3978412FDC06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98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3845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7463" cy="6323012"/>
          </a:xfrm>
        </p:spPr>
        <p:txBody>
          <a:bodyPr/>
          <a:lstStyle/>
          <a:p>
            <a:r>
              <a:rPr lang="en-US" altLang="zh-TW" sz="6000">
                <a:solidFill>
                  <a:srgbClr val="FF0000"/>
                </a:solidFill>
                <a:latin typeface="Calibri" charset="0"/>
                <a:ea typeface="標楷體" charset="-120"/>
              </a:rPr>
              <a:t>Accuracy</a:t>
            </a:r>
            <a:br>
              <a:rPr lang="en-US" altLang="zh-TW" sz="600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br>
              <a:rPr lang="en-US" altLang="zh-TW" sz="600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6000">
                <a:solidFill>
                  <a:schemeClr val="accent1"/>
                </a:solidFill>
                <a:latin typeface="Calibri" charset="0"/>
                <a:ea typeface="標楷體" charset="-120"/>
              </a:rPr>
              <a:t>Precision</a:t>
            </a: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C0F15D7-F636-0443-833B-989501CBAC2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80900" name="Title 1"/>
          <p:cNvSpPr txBox="1">
            <a:spLocks/>
          </p:cNvSpPr>
          <p:nvPr/>
        </p:nvSpPr>
        <p:spPr bwMode="auto">
          <a:xfrm>
            <a:off x="4859338" y="404813"/>
            <a:ext cx="3827462" cy="61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ea typeface="標楷體" charset="-120"/>
              </a:rPr>
              <a:t>Validity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zh-TW" sz="6000" b="1">
              <a:solidFill>
                <a:srgbClr val="FF0000"/>
              </a:solidFill>
              <a:ea typeface="標楷體" charset="-12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4F81BD"/>
                </a:solidFill>
                <a:ea typeface="標楷體" charset="-120"/>
              </a:rPr>
              <a:t>Reliability</a:t>
            </a:r>
          </a:p>
        </p:txBody>
      </p:sp>
    </p:spTree>
    <p:extLst>
      <p:ext uri="{BB962C8B-B14F-4D97-AF65-F5344CB8AC3E}">
        <p14:creationId xmlns:p14="http://schemas.microsoft.com/office/powerpoint/2010/main" val="1578213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9989</TotalTime>
  <Words>6624</Words>
  <Application>Microsoft Macintosh PowerPoint</Application>
  <PresentationFormat>On-screen Show (4:3)</PresentationFormat>
  <Paragraphs>2106</Paragraphs>
  <Slides>117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117</vt:i4>
      </vt:variant>
    </vt:vector>
  </HeadingPairs>
  <TitlesOfParts>
    <vt:vector size="133" baseType="lpstr">
      <vt:lpstr>Arial Unicode MS</vt:lpstr>
      <vt:lpstr>標楷體</vt:lpstr>
      <vt:lpstr>MS PGothic</vt:lpstr>
      <vt:lpstr>新細明體</vt:lpstr>
      <vt:lpstr>Arial</vt:lpstr>
      <vt:lpstr>Calibri</vt:lpstr>
      <vt:lpstr>Marlett</vt:lpstr>
      <vt:lpstr>Tahoma</vt:lpstr>
      <vt:lpstr>Times New Roman</vt:lpstr>
      <vt:lpstr>Wingdings</vt:lpstr>
      <vt:lpstr>Wingdings 2</vt:lpstr>
      <vt:lpstr>Office 佈景主題</vt:lpstr>
      <vt:lpstr>Worksheet</vt:lpstr>
      <vt:lpstr>Equation</vt:lpstr>
      <vt:lpstr>方程式</vt:lpstr>
      <vt:lpstr>SmartDraw</vt:lpstr>
      <vt:lpstr>Big Data Mining 巨量資料探勘</vt:lpstr>
      <vt:lpstr>PowerPoint Presentation</vt:lpstr>
      <vt:lpstr>PowerPoint Presentation</vt:lpstr>
      <vt:lpstr>Outline</vt:lpstr>
      <vt:lpstr>Data Mining Tasks &amp; Methods</vt:lpstr>
      <vt:lpstr>PowerPoint Presentation</vt:lpstr>
      <vt:lpstr>What is the class  (buys_computer = “yes” or buys_computer = “no”)  for a customer  (age=youth, income=medium, student =yes, credit= fair )?</vt:lpstr>
      <vt:lpstr>PowerPoint Presentation</vt:lpstr>
      <vt:lpstr>PowerPoint Presentation</vt:lpstr>
      <vt:lpstr>What is the class  (buys_computer = “yes” or buys_computer = “no”)  for a customer  (age=youth, income=medium, student =yes, credit= fair )?</vt:lpstr>
      <vt:lpstr>Classification vs. Prediction</vt:lpstr>
      <vt:lpstr>Data Mining Methods: Classification</vt:lpstr>
      <vt:lpstr>Classification Techniques</vt:lpstr>
      <vt:lpstr>Text Mining (Text Data Mining)</vt:lpstr>
      <vt:lpstr>Example of Opinion: review segment on iPhone</vt:lpstr>
      <vt:lpstr>PowerPoint Presentation</vt:lpstr>
      <vt:lpstr>PowerPoint Presentation</vt:lpstr>
      <vt:lpstr>Text Mining: the process of extracting interesting and non-trivial  information and knowledge from unstructured text.</vt:lpstr>
      <vt:lpstr>Text Mining: discovery by computer of  new, previously  unknown information,  by automatically  extracting information  from different written resources.</vt:lpstr>
      <vt:lpstr> Natural Language Processing  (NLP)</vt:lpstr>
      <vt:lpstr>An Example of Text Mining</vt:lpstr>
      <vt:lpstr>Overview of  Information Extraction based  Text Mining Framework</vt:lpstr>
      <vt:lpstr>Text Mining Technologies</vt:lpstr>
      <vt:lpstr>Data Mining versus Text Mining</vt:lpstr>
      <vt:lpstr>Sentiment Analysis Architecture </vt:lpstr>
      <vt:lpstr>Sentiment Classification Based on Emoticons </vt:lpstr>
      <vt:lpstr>Lexicon-Based Model</vt:lpstr>
      <vt:lpstr>Sentiment Analysis Tasks</vt:lpstr>
      <vt:lpstr>Sentiment Analysis vs. Subjectivity Analysis</vt:lpstr>
      <vt:lpstr>Levels of Sentiment Analysis </vt:lpstr>
      <vt:lpstr>Sentiment Analysis</vt:lpstr>
      <vt:lpstr>Sentiment Classification Techniques</vt:lpstr>
      <vt:lpstr>Machine Learning Models</vt:lpstr>
      <vt:lpstr>Example of Classification</vt:lpstr>
      <vt:lpstr>What Is Prediction?</vt:lpstr>
      <vt:lpstr>Prediction Methods</vt:lpstr>
      <vt:lpstr>Classification and Prediction</vt:lpstr>
      <vt:lpstr>Classification —A Two-Step Process </vt:lpstr>
      <vt:lpstr>Supervised Learning vs.  Unsupervised Learning</vt:lpstr>
      <vt:lpstr>Issues Regarding Classification and Prediction:  Data Preparation</vt:lpstr>
      <vt:lpstr>Issues:  Evaluating Classification and Prediction Methods</vt:lpstr>
      <vt:lpstr>Data Classification Process 1: Learning (Training) Step  (a) Learning: Training data are analyzed by  classification algorithm</vt:lpstr>
      <vt:lpstr>Data Classification Process 2  (b) Classification: Test data are used to estimate the accuracy of the classification rules.</vt:lpstr>
      <vt:lpstr>Process (1):  Model Construction</vt:lpstr>
      <vt:lpstr>Process (2):  Using the Model in Prediction </vt:lpstr>
      <vt:lpstr>Decision Trees</vt:lpstr>
      <vt:lpstr>Decision Trees</vt:lpstr>
      <vt:lpstr>Decision Trees </vt:lpstr>
      <vt:lpstr>Decision Trees</vt:lpstr>
      <vt:lpstr>Classification by Decision Tree Induction Training Dataset</vt:lpstr>
      <vt:lpstr>Output: A Decision Tree for “buys_computer”</vt:lpstr>
      <vt:lpstr>Three possibilities for partitioning tuples  based on the splitting Criterion</vt:lpstr>
      <vt:lpstr>Algorithm for Decision Tree Induction</vt:lpstr>
      <vt:lpstr>Attribute Selection Measure</vt:lpstr>
      <vt:lpstr>PowerPoint Presentation</vt:lpstr>
      <vt:lpstr>PowerPoint Presentation</vt:lpstr>
      <vt:lpstr>PowerPoint Presentation</vt:lpstr>
      <vt:lpstr>Attribute Selection: Information Gain</vt:lpstr>
      <vt:lpstr>Decision Tree Information Gain</vt:lpstr>
      <vt:lpstr>PowerPoint Presentation</vt:lpstr>
      <vt:lpstr>What is the class  (buys_computer = “yes” or buys_computer = “no”)  for a customer  (age=youth, income=medium, student =yes, credit= fair )?</vt:lpstr>
      <vt:lpstr>PowerPoint Presentation</vt:lpstr>
      <vt:lpstr>What is the class  (buys_computer = “yes” or buys_computer = “no”)  for a customer  (age=youth, income=medium, student =yes, credit= fair )?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class  (buys_computer = “yes” or buys_computer = “no”)  for a customer  (age=youth, income=medium, student =yes, credit= fair )?</vt:lpstr>
      <vt:lpstr>PowerPoint Presentation</vt:lpstr>
      <vt:lpstr>What is the class  (buys_computer = “yes” or buys_computer = “no”)  for a customer  (age=youth, income=medium, student =yes, credit= fair )?</vt:lpstr>
      <vt:lpstr>PowerPoint Presentation</vt:lpstr>
      <vt:lpstr>PowerPoint Presentation</vt:lpstr>
      <vt:lpstr>PowerPoint Presentation</vt:lpstr>
      <vt:lpstr>Support Vector Machines  (SVM) </vt:lpstr>
      <vt:lpstr>SVM—Support Vector Machines</vt:lpstr>
      <vt:lpstr>SVM—History and Applications</vt:lpstr>
      <vt:lpstr>SVM—General Philosophy</vt:lpstr>
      <vt:lpstr>Classification (SVM)</vt:lpstr>
      <vt:lpstr>Classification (SVM)</vt:lpstr>
      <vt:lpstr>SVM—When Data Is Linearly Separable</vt:lpstr>
      <vt:lpstr>SVM—Linearly Separable</vt:lpstr>
      <vt:lpstr>Why Is SVM Effective on High Dimensional Data?</vt:lpstr>
      <vt:lpstr>SVM—Linearly Inseparable</vt:lpstr>
      <vt:lpstr>Mapping Input Space  to Feature Space</vt:lpstr>
      <vt:lpstr>SVM—Kernel functions</vt:lpstr>
      <vt:lpstr>SVM Related Links</vt:lpstr>
      <vt:lpstr>Deep Learning  and  Neural Networks</vt:lpstr>
      <vt:lpstr>Deep Learning and  Neural Networks</vt:lpstr>
      <vt:lpstr>Deep Learning and  Neural Networks</vt:lpstr>
      <vt:lpstr>Deep Learning and  Neural Networks</vt:lpstr>
      <vt:lpstr>Data Mining Evaluation</vt:lpstr>
      <vt:lpstr>Evaluation  (Accuracy of Classification Model) </vt:lpstr>
      <vt:lpstr>Assessment Methods for Classification</vt:lpstr>
      <vt:lpstr>Accuracy  Precision</vt:lpstr>
      <vt:lpstr>PowerPoint Presentation</vt:lpstr>
      <vt:lpstr>Accuracy vs. Precision</vt:lpstr>
      <vt:lpstr>Accuracy vs. Precision</vt:lpstr>
      <vt:lpstr>Accuracy vs. Precision</vt:lpstr>
      <vt:lpstr>Accuracy of Classification Models</vt:lpstr>
      <vt:lpstr>Estimation Methodologies for Classification</vt:lpstr>
      <vt:lpstr>Estimation Methodologies for Classification</vt:lpstr>
      <vt:lpstr>Estimation Methodologies for Classification – ROC Curve</vt:lpstr>
      <vt:lpstr>Sensitivity  Specificity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References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Mining (巨量資料探勘)</dc:title>
  <dc:subject/>
  <dc:creator>myday</dc:creator>
  <cp:keywords>Big Data Mining (巨量資料探勘)</cp:keywords>
  <dc:description>Big Data Mining (巨量資料探勘)</dc:description>
  <cp:lastModifiedBy>Microsoft Office User</cp:lastModifiedBy>
  <cp:revision>565</cp:revision>
  <cp:lastPrinted>2019-02-26T06:14:06Z</cp:lastPrinted>
  <dcterms:created xsi:type="dcterms:W3CDTF">2011-02-14T23:24:00Z</dcterms:created>
  <dcterms:modified xsi:type="dcterms:W3CDTF">2019-02-26T06:14:10Z</dcterms:modified>
  <cp:category/>
</cp:coreProperties>
</file>