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7"/>
  </p:notesMasterIdLst>
  <p:handoutMasterIdLst>
    <p:handoutMasterId r:id="rId88"/>
  </p:handoutMasterIdLst>
  <p:sldIdLst>
    <p:sldId id="848" r:id="rId2"/>
    <p:sldId id="832" r:id="rId3"/>
    <p:sldId id="833" r:id="rId4"/>
    <p:sldId id="993" r:id="rId5"/>
    <p:sldId id="994" r:id="rId6"/>
    <p:sldId id="995" r:id="rId7"/>
    <p:sldId id="996" r:id="rId8"/>
    <p:sldId id="997" r:id="rId9"/>
    <p:sldId id="998" r:id="rId10"/>
    <p:sldId id="999" r:id="rId11"/>
    <p:sldId id="1000" r:id="rId12"/>
    <p:sldId id="1001" r:id="rId13"/>
    <p:sldId id="1002" r:id="rId14"/>
    <p:sldId id="1003" r:id="rId15"/>
    <p:sldId id="1004" r:id="rId16"/>
    <p:sldId id="1005" r:id="rId17"/>
    <p:sldId id="1075" r:id="rId18"/>
    <p:sldId id="1076" r:id="rId19"/>
    <p:sldId id="1008" r:id="rId20"/>
    <p:sldId id="1009" r:id="rId21"/>
    <p:sldId id="1010" r:id="rId22"/>
    <p:sldId id="1011" r:id="rId23"/>
    <p:sldId id="1012" r:id="rId24"/>
    <p:sldId id="1013" r:id="rId25"/>
    <p:sldId id="1014" r:id="rId26"/>
    <p:sldId id="1015" r:id="rId27"/>
    <p:sldId id="1016" r:id="rId28"/>
    <p:sldId id="1017" r:id="rId29"/>
    <p:sldId id="1018" r:id="rId30"/>
    <p:sldId id="1019" r:id="rId31"/>
    <p:sldId id="1020" r:id="rId32"/>
    <p:sldId id="1021" r:id="rId33"/>
    <p:sldId id="1022" r:id="rId34"/>
    <p:sldId id="1023" r:id="rId35"/>
    <p:sldId id="1024" r:id="rId36"/>
    <p:sldId id="1025" r:id="rId37"/>
    <p:sldId id="1026" r:id="rId38"/>
    <p:sldId id="1027" r:id="rId39"/>
    <p:sldId id="1028" r:id="rId40"/>
    <p:sldId id="1029" r:id="rId41"/>
    <p:sldId id="1030" r:id="rId42"/>
    <p:sldId id="1031" r:id="rId43"/>
    <p:sldId id="1032" r:id="rId44"/>
    <p:sldId id="1033" r:id="rId45"/>
    <p:sldId id="1034" r:id="rId46"/>
    <p:sldId id="1035" r:id="rId47"/>
    <p:sldId id="1036" r:id="rId48"/>
    <p:sldId id="1037" r:id="rId49"/>
    <p:sldId id="1038" r:id="rId50"/>
    <p:sldId id="1039" r:id="rId51"/>
    <p:sldId id="1040" r:id="rId52"/>
    <p:sldId id="1041" r:id="rId53"/>
    <p:sldId id="1042" r:id="rId54"/>
    <p:sldId id="1043" r:id="rId55"/>
    <p:sldId id="1044" r:id="rId56"/>
    <p:sldId id="1045" r:id="rId57"/>
    <p:sldId id="1046" r:id="rId58"/>
    <p:sldId id="1077" r:id="rId59"/>
    <p:sldId id="1048" r:id="rId60"/>
    <p:sldId id="1049" r:id="rId61"/>
    <p:sldId id="1050" r:id="rId62"/>
    <p:sldId id="1051" r:id="rId63"/>
    <p:sldId id="1052" r:id="rId64"/>
    <p:sldId id="1053" r:id="rId65"/>
    <p:sldId id="1054" r:id="rId66"/>
    <p:sldId id="1055" r:id="rId67"/>
    <p:sldId id="1056" r:id="rId68"/>
    <p:sldId id="1057" r:id="rId69"/>
    <p:sldId id="1058" r:id="rId70"/>
    <p:sldId id="1059" r:id="rId71"/>
    <p:sldId id="1060" r:id="rId72"/>
    <p:sldId id="1061" r:id="rId73"/>
    <p:sldId id="1062" r:id="rId74"/>
    <p:sldId id="1063" r:id="rId75"/>
    <p:sldId id="1064" r:id="rId76"/>
    <p:sldId id="1065" r:id="rId77"/>
    <p:sldId id="1066" r:id="rId78"/>
    <p:sldId id="1067" r:id="rId79"/>
    <p:sldId id="1068" r:id="rId80"/>
    <p:sldId id="1069" r:id="rId81"/>
    <p:sldId id="1070" r:id="rId82"/>
    <p:sldId id="1071" r:id="rId83"/>
    <p:sldId id="1072" r:id="rId84"/>
    <p:sldId id="1073" r:id="rId85"/>
    <p:sldId id="1074" r:id="rId86"/>
  </p:sldIdLst>
  <p:sldSz cx="9144000" cy="6858000" type="screen4x3"/>
  <p:notesSz cx="7315200" cy="96012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5"/>
    <p:restoredTop sz="93629"/>
  </p:normalViewPr>
  <p:slideViewPr>
    <p:cSldViewPr>
      <p:cViewPr varScale="1">
        <p:scale>
          <a:sx n="100" d="100"/>
          <a:sy n="100" d="100"/>
        </p:scale>
        <p:origin x="640" y="160"/>
      </p:cViewPr>
      <p:guideLst>
        <p:guide orient="horz" pos="2160"/>
        <p:guide pos="2880"/>
      </p:guideLst>
    </p:cSldViewPr>
  </p:slideViewPr>
  <p:outlineViewPr>
    <p:cViewPr>
      <p:scale>
        <a:sx n="33" d="100"/>
        <a:sy n="33" d="100"/>
      </p:scale>
      <p:origin x="78" y="14448"/>
    </p:cViewPr>
  </p:outlineViewPr>
  <p:notesTextViewPr>
    <p:cViewPr>
      <p:scale>
        <a:sx n="100" d="100"/>
        <a:sy n="100" d="100"/>
      </p:scale>
      <p:origin x="0" y="0"/>
    </p:cViewPr>
  </p:notesTextViewPr>
  <p:notesViewPr>
    <p:cSldViewPr>
      <p:cViewPr varScale="1">
        <p:scale>
          <a:sx n="48" d="100"/>
          <a:sy n="48" d="100"/>
        </p:scale>
        <p:origin x="-1368" y="-102"/>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34" charset="0"/>
                <a:ea typeface="新細明體" pitchFamily="18" charset="-120"/>
              </a:defRPr>
            </a:lvl1pPr>
          </a:lstStyle>
          <a:p>
            <a:pPr>
              <a:defRPr/>
            </a:pPr>
            <a:endParaRPr lang="zh-TW" altLang="en-US"/>
          </a:p>
        </p:txBody>
      </p:sp>
      <p:sp>
        <p:nvSpPr>
          <p:cNvPr id="3" name="日期版面配置區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新細明體" pitchFamily="18" charset="-120"/>
              </a:defRPr>
            </a:lvl1pPr>
          </a:lstStyle>
          <a:p>
            <a:pPr>
              <a:defRPr/>
            </a:pPr>
            <a:fld id="{64506884-B449-4A42-8360-913D542277A4}" type="datetimeFigureOut">
              <a:rPr lang="zh-TW" altLang="en-US"/>
              <a:pPr>
                <a:defRPr/>
              </a:pPr>
              <a:t>2019/2/26</a:t>
            </a:fld>
            <a:endParaRPr lang="zh-TW" altLang="en-US"/>
          </a:p>
        </p:txBody>
      </p:sp>
      <p:sp>
        <p:nvSpPr>
          <p:cNvPr id="4" name="頁尾版面配置區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34" charset="0"/>
                <a:ea typeface="新細明體" pitchFamily="18" charset="-120"/>
              </a:defRPr>
            </a:lvl1pPr>
          </a:lstStyle>
          <a:p>
            <a:pPr>
              <a:defRPr/>
            </a:pPr>
            <a:endParaRPr lang="zh-TW" altLang="en-US"/>
          </a:p>
        </p:txBody>
      </p:sp>
      <p:sp>
        <p:nvSpPr>
          <p:cNvPr id="5" name="投影片編號版面配置區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3748860-24BA-4345-B2A0-E99BA9C29715}" type="slidenum">
              <a:rPr lang="zh-TW" altLang="en-US"/>
              <a:pPr/>
              <a:t>‹#›</a:t>
            </a:fld>
            <a:endParaRPr lang="zh-TW" altLang="en-US"/>
          </a:p>
        </p:txBody>
      </p:sp>
    </p:spTree>
    <p:extLst>
      <p:ext uri="{BB962C8B-B14F-4D97-AF65-F5344CB8AC3E}">
        <p14:creationId xmlns:p14="http://schemas.microsoft.com/office/powerpoint/2010/main" val="1702613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kumimoji="0" sz="1300">
                <a:latin typeface="Calibri" pitchFamily="34"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kumimoji="0" sz="1300">
                <a:latin typeface="Calibri" pitchFamily="34" charset="0"/>
                <a:ea typeface="新細明體" pitchFamily="18" charset="-120"/>
              </a:defRPr>
            </a:lvl1pPr>
          </a:lstStyle>
          <a:p>
            <a:pPr>
              <a:defRPr/>
            </a:pPr>
            <a:fld id="{D08EEAF3-F626-B946-BE4F-401868C71B7D}" type="datetimeFigureOut">
              <a:rPr lang="zh-TW" altLang="en-US"/>
              <a:pPr>
                <a:defRPr/>
              </a:pPr>
              <a:t>2019/2/26</a:t>
            </a:fld>
            <a:endParaRPr lang="zh-TW" altLang="en-US"/>
          </a:p>
        </p:txBody>
      </p:sp>
      <p:sp>
        <p:nvSpPr>
          <p:cNvPr id="4" name="投影片圖像版面配置區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zh-TW" altLang="en-US" noProof="0"/>
          </a:p>
        </p:txBody>
      </p:sp>
      <p:sp>
        <p:nvSpPr>
          <p:cNvPr id="5" name="備忘稿版面配置區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kumimoji="0" sz="1300">
                <a:latin typeface="Calibri" pitchFamily="34"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kumimoji="0" sz="1300">
                <a:latin typeface="Calibri" charset="0"/>
              </a:defRPr>
            </a:lvl1pPr>
          </a:lstStyle>
          <a:p>
            <a:fld id="{5545BF1C-37C4-064A-89BA-6BE682330AC0}" type="slidenum">
              <a:rPr lang="zh-TW" altLang="en-US"/>
              <a:pPr/>
              <a:t>‹#›</a:t>
            </a:fld>
            <a:endParaRPr lang="zh-TW" altLang="en-US"/>
          </a:p>
        </p:txBody>
      </p:sp>
    </p:spTree>
    <p:extLst>
      <p:ext uri="{BB962C8B-B14F-4D97-AF65-F5344CB8AC3E}">
        <p14:creationId xmlns:p14="http://schemas.microsoft.com/office/powerpoint/2010/main" val="1865223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新細明體" charset="0"/>
      </a:defRPr>
    </a:lvl1pPr>
    <a:lvl2pPr marL="457200" algn="l" rtl="0" eaLnBrk="0" fontAlgn="base" hangingPunct="0">
      <a:spcBef>
        <a:spcPct val="30000"/>
      </a:spcBef>
      <a:spcAft>
        <a:spcPct val="0"/>
      </a:spcAft>
      <a:defRPr sz="1200" kern="1200">
        <a:solidFill>
          <a:schemeClr val="tx1"/>
        </a:solidFill>
        <a:latin typeface="+mn-lt"/>
        <a:ea typeface="+mn-ea"/>
        <a:cs typeface="新細明體" charset="0"/>
      </a:defRPr>
    </a:lvl2pPr>
    <a:lvl3pPr marL="914400" algn="l" rtl="0" eaLnBrk="0" fontAlgn="base" hangingPunct="0">
      <a:spcBef>
        <a:spcPct val="30000"/>
      </a:spcBef>
      <a:spcAft>
        <a:spcPct val="0"/>
      </a:spcAft>
      <a:defRPr sz="1200" kern="1200">
        <a:solidFill>
          <a:schemeClr val="tx1"/>
        </a:solidFill>
        <a:latin typeface="+mn-lt"/>
        <a:ea typeface="+mn-ea"/>
        <a:cs typeface="新細明體" charset="0"/>
      </a:defRPr>
    </a:lvl3pPr>
    <a:lvl4pPr marL="1371600" algn="l" rtl="0" eaLnBrk="0" fontAlgn="base" hangingPunct="0">
      <a:spcBef>
        <a:spcPct val="30000"/>
      </a:spcBef>
      <a:spcAft>
        <a:spcPct val="0"/>
      </a:spcAft>
      <a:defRPr sz="1200" kern="1200">
        <a:solidFill>
          <a:schemeClr val="tx1"/>
        </a:solidFill>
        <a:latin typeface="+mn-lt"/>
        <a:ea typeface="+mn-ea"/>
        <a:cs typeface="新細明體" charset="0"/>
      </a:defRPr>
    </a:lvl4pPr>
    <a:lvl5pPr marL="1828800" algn="l" rtl="0" eaLnBrk="0" fontAlgn="base" hangingPunct="0">
      <a:spcBef>
        <a:spcPct val="30000"/>
      </a:spcBef>
      <a:spcAft>
        <a:spcPct val="0"/>
      </a:spcAft>
      <a:defRPr sz="1200" kern="1200">
        <a:solidFill>
          <a:schemeClr val="tx1"/>
        </a:solidFill>
        <a:latin typeface="+mn-lt"/>
        <a:ea typeface="+mn-ea"/>
        <a:cs typeface="新細明體"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b="1" baseline="0">
                <a:solidFill>
                  <a:schemeClr val="tx1">
                    <a:tint val="75000"/>
                  </a:schemeClr>
                </a:solidFill>
                <a:latin typeface="Calibri" pitchFamily="34" charset="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6E8D6A7D-72E0-1943-9819-29699B3A97E0}" type="datetime1">
              <a:rPr lang="zh-TW" altLang="en-US"/>
              <a:pPr>
                <a:defRPr/>
              </a:pPr>
              <a:t>2019/2/26</a:t>
            </a:fld>
            <a:endParaRPr lang="zh-TW" altLang="en-US"/>
          </a:p>
        </p:txBody>
      </p:sp>
      <p:sp>
        <p:nvSpPr>
          <p:cNvPr id="5" name="頁尾版面配置區 4"/>
          <p:cNvSpPr>
            <a:spLocks noGrp="1"/>
          </p:cNvSpPr>
          <p:nvPr>
            <p:ph type="ftr" sz="quarter" idx="11"/>
          </p:nvPr>
        </p:nvSpPr>
        <p:spPr>
          <a:xfrm>
            <a:off x="2987675"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fld id="{77458DDC-CBD3-D544-88E5-8554C1604D66}" type="slidenum">
              <a:rPr lang="zh-TW" altLang="en-US"/>
              <a:pPr/>
              <a:t>‹#›</a:t>
            </a:fld>
            <a:endParaRPr lang="zh-TW" altLang="en-US"/>
          </a:p>
        </p:txBody>
      </p:sp>
    </p:spTree>
    <p:extLst>
      <p:ext uri="{BB962C8B-B14F-4D97-AF65-F5344CB8AC3E}">
        <p14:creationId xmlns:p14="http://schemas.microsoft.com/office/powerpoint/2010/main" val="38134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852589DF-59E5-CE47-99B8-99A0AA72D6B5}" type="datetime1">
              <a:rPr lang="zh-TW" altLang="en-US"/>
              <a:pPr>
                <a:defRPr/>
              </a:pPr>
              <a:t>2019/2/26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03D12DF5-A8D0-894F-BAE0-9D3DD30AC5AB}" type="slidenum">
              <a:rPr lang="zh-TW" altLang="en-US"/>
              <a:pPr/>
              <a:t>‹#›</a:t>
            </a:fld>
            <a:endParaRPr lang="zh-TW" altLang="en-US"/>
          </a:p>
        </p:txBody>
      </p:sp>
    </p:spTree>
    <p:extLst>
      <p:ext uri="{BB962C8B-B14F-4D97-AF65-F5344CB8AC3E}">
        <p14:creationId xmlns:p14="http://schemas.microsoft.com/office/powerpoint/2010/main" val="202335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3D639E10-5172-1046-B0FE-097F11F95DC3}" type="datetime1">
              <a:rPr lang="zh-TW" altLang="en-US"/>
              <a:pPr>
                <a:defRPr/>
              </a:pPr>
              <a:t>2019/2/26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D74908BF-D4A8-F447-BB48-2BA869CAEFA3}" type="slidenum">
              <a:rPr lang="zh-TW" altLang="en-US"/>
              <a:pPr/>
              <a:t>‹#›</a:t>
            </a:fld>
            <a:endParaRPr lang="zh-TW" altLang="en-US"/>
          </a:p>
        </p:txBody>
      </p:sp>
    </p:spTree>
    <p:extLst>
      <p:ext uri="{BB962C8B-B14F-4D97-AF65-F5344CB8AC3E}">
        <p14:creationId xmlns:p14="http://schemas.microsoft.com/office/powerpoint/2010/main" val="1164036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1" baseline="0">
                <a:latin typeface="Calibri" pitchFamily="34" charset="0"/>
                <a:ea typeface="標楷體" pitchFamily="65"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baseline="0">
                <a:latin typeface="Calibri" pitchFamily="34" charset="0"/>
                <a:ea typeface="標楷體" pitchFamily="65" charset="-120"/>
              </a:defRPr>
            </a:lvl1pPr>
            <a:lvl2pPr>
              <a:defRPr baseline="0">
                <a:latin typeface="Calibri" pitchFamily="34" charset="0"/>
                <a:ea typeface="標楷體" pitchFamily="65" charset="-120"/>
              </a:defRPr>
            </a:lvl2pPr>
            <a:lvl3pPr>
              <a:defRPr baseline="0">
                <a:latin typeface="Calibri" pitchFamily="34" charset="0"/>
                <a:ea typeface="標楷體" pitchFamily="65" charset="-120"/>
              </a:defRPr>
            </a:lvl3pPr>
            <a:lvl4pPr>
              <a:defRPr baseline="0">
                <a:latin typeface="Calibri" pitchFamily="34" charset="0"/>
                <a:ea typeface="標楷體" pitchFamily="65" charset="-120"/>
              </a:defRPr>
            </a:lvl4pPr>
            <a:lvl5pPr>
              <a:defRPr baseline="0">
                <a:latin typeface="Calibri" pitchFamily="34" charset="0"/>
                <a:ea typeface="標楷體" pitchFamily="65" charset="-12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10"/>
          </p:nvPr>
        </p:nvSpPr>
        <p:spPr>
          <a:xfrm>
            <a:off x="-36513" y="6519863"/>
            <a:ext cx="2133601" cy="365125"/>
          </a:xfrm>
        </p:spPr>
        <p:txBody>
          <a:bodyPr/>
          <a:lstStyle>
            <a:lvl1pPr>
              <a:defRPr/>
            </a:lvl1pPr>
          </a:lstStyle>
          <a:p>
            <a:pPr>
              <a:defRPr/>
            </a:pPr>
            <a:fld id="{9AE1103A-881E-D747-99E2-18797C6B4756}" type="datetime1">
              <a:rPr lang="zh-TW" altLang="en-US"/>
              <a:pPr>
                <a:defRPr/>
              </a:pPr>
              <a:t>2019/2/26</a:t>
            </a:fld>
            <a:endParaRPr lang="zh-TW" altLang="en-US"/>
          </a:p>
        </p:txBody>
      </p:sp>
      <p:sp>
        <p:nvSpPr>
          <p:cNvPr id="5" name="頁尾版面配置區 4"/>
          <p:cNvSpPr>
            <a:spLocks noGrp="1"/>
          </p:cNvSpPr>
          <p:nvPr>
            <p:ph type="ftr" sz="quarter" idx="11"/>
          </p:nvPr>
        </p:nvSpPr>
        <p:spPr>
          <a:xfrm>
            <a:off x="3124200" y="6519863"/>
            <a:ext cx="2895600" cy="365125"/>
          </a:xfrm>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6975475" y="6519863"/>
            <a:ext cx="2133600" cy="365125"/>
          </a:xfrm>
        </p:spPr>
        <p:txBody>
          <a:bodyPr/>
          <a:lstStyle>
            <a:lvl1pPr>
              <a:defRPr/>
            </a:lvl1pPr>
          </a:lstStyle>
          <a:p>
            <a:fld id="{E008237F-23CD-E54D-BDBA-FE95A073E4E0}" type="slidenum">
              <a:rPr lang="zh-TW" altLang="en-US"/>
              <a:pPr/>
              <a:t>‹#›</a:t>
            </a:fld>
            <a:endParaRPr lang="zh-TW" altLang="en-US"/>
          </a:p>
        </p:txBody>
      </p:sp>
    </p:spTree>
    <p:extLst>
      <p:ext uri="{BB962C8B-B14F-4D97-AF65-F5344CB8AC3E}">
        <p14:creationId xmlns:p14="http://schemas.microsoft.com/office/powerpoint/2010/main" val="1211675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FF96A11-4F79-5747-A673-C9FBE11B4965}" type="datetime1">
              <a:rPr lang="zh-TW" altLang="en-US"/>
              <a:pPr>
                <a:defRPr/>
              </a:pPr>
              <a:t>2019/2/26</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fld id="{F9F88CE9-6562-3C45-9F0A-172816C073A3}" type="slidenum">
              <a:rPr lang="zh-TW" altLang="en-US"/>
              <a:pPr/>
              <a:t>‹#›</a:t>
            </a:fld>
            <a:endParaRPr lang="zh-TW" altLang="en-US"/>
          </a:p>
        </p:txBody>
      </p:sp>
    </p:spTree>
    <p:extLst>
      <p:ext uri="{BB962C8B-B14F-4D97-AF65-F5344CB8AC3E}">
        <p14:creationId xmlns:p14="http://schemas.microsoft.com/office/powerpoint/2010/main" val="111823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3"/>
          <p:cNvSpPr>
            <a:spLocks noGrp="1"/>
          </p:cNvSpPr>
          <p:nvPr>
            <p:ph type="dt" sz="half" idx="10"/>
          </p:nvPr>
        </p:nvSpPr>
        <p:spPr/>
        <p:txBody>
          <a:bodyPr/>
          <a:lstStyle>
            <a:lvl1pPr>
              <a:defRPr/>
            </a:lvl1pPr>
          </a:lstStyle>
          <a:p>
            <a:pPr>
              <a:defRPr/>
            </a:pPr>
            <a:fld id="{D4D97289-0E89-C146-8F3B-675C6D5EDF60}" type="datetime1">
              <a:rPr lang="zh-TW" altLang="en-US"/>
              <a:pPr>
                <a:defRPr/>
              </a:pPr>
              <a:t>2019/2/26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E7D0104D-DECE-DC45-A731-DA616ADCD8AC}" type="slidenum">
              <a:rPr lang="zh-TW" altLang="en-US"/>
              <a:pPr/>
              <a:t>‹#›</a:t>
            </a:fld>
            <a:endParaRPr lang="zh-TW" altLang="en-US"/>
          </a:p>
        </p:txBody>
      </p:sp>
    </p:spTree>
    <p:extLst>
      <p:ext uri="{BB962C8B-B14F-4D97-AF65-F5344CB8AC3E}">
        <p14:creationId xmlns:p14="http://schemas.microsoft.com/office/powerpoint/2010/main" val="1504283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70F30994-B044-D644-A285-B966077C6CBB}" type="datetime1">
              <a:rPr lang="zh-TW" altLang="en-US"/>
              <a:pPr>
                <a:defRPr/>
              </a:pPr>
              <a:t>2019/2/26</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fld id="{9CDDA18A-9135-4641-8066-75948E6185D6}" type="slidenum">
              <a:rPr lang="zh-TW" altLang="en-US"/>
              <a:pPr/>
              <a:t>‹#›</a:t>
            </a:fld>
            <a:endParaRPr lang="zh-TW" altLang="en-US"/>
          </a:p>
        </p:txBody>
      </p:sp>
    </p:spTree>
    <p:extLst>
      <p:ext uri="{BB962C8B-B14F-4D97-AF65-F5344CB8AC3E}">
        <p14:creationId xmlns:p14="http://schemas.microsoft.com/office/powerpoint/2010/main" val="159808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40A048FF-81CB-0248-A082-D147ED4C5FFD}" type="datetime1">
              <a:rPr lang="zh-TW" altLang="en-US"/>
              <a:pPr>
                <a:defRPr/>
              </a:pPr>
              <a:t>2019/2/26</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fld id="{8A7FBDD2-B031-E049-9773-B6E8F26C7D08}" type="slidenum">
              <a:rPr lang="zh-TW" altLang="en-US"/>
              <a:pPr/>
              <a:t>‹#›</a:t>
            </a:fld>
            <a:endParaRPr lang="zh-TW" altLang="en-US"/>
          </a:p>
        </p:txBody>
      </p:sp>
    </p:spTree>
    <p:extLst>
      <p:ext uri="{BB962C8B-B14F-4D97-AF65-F5344CB8AC3E}">
        <p14:creationId xmlns:p14="http://schemas.microsoft.com/office/powerpoint/2010/main" val="154248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68D0C36A-9434-704C-A412-A33ACBB3C3FE}" type="datetime1">
              <a:rPr lang="zh-TW" altLang="en-US"/>
              <a:pPr>
                <a:defRPr/>
              </a:pPr>
              <a:t>2019/2/26</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fld id="{6F11B68E-F589-964F-B0F2-4F9B2730E063}" type="slidenum">
              <a:rPr lang="zh-TW" altLang="en-US"/>
              <a:pPr/>
              <a:t>‹#›</a:t>
            </a:fld>
            <a:endParaRPr lang="zh-TW" altLang="en-US"/>
          </a:p>
        </p:txBody>
      </p:sp>
    </p:spTree>
    <p:extLst>
      <p:ext uri="{BB962C8B-B14F-4D97-AF65-F5344CB8AC3E}">
        <p14:creationId xmlns:p14="http://schemas.microsoft.com/office/powerpoint/2010/main" val="4732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B5913891-4CB1-4A44-AF32-83FECD638587}" type="datetime1">
              <a:rPr lang="zh-TW" altLang="en-US"/>
              <a:pPr>
                <a:defRPr/>
              </a:pPr>
              <a:t>2019/2/26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AB1E8DC0-446F-ED4E-AD96-0BEBF6C9807B}" type="slidenum">
              <a:rPr lang="zh-TW" altLang="en-US"/>
              <a:pPr/>
              <a:t>‹#›</a:t>
            </a:fld>
            <a:endParaRPr lang="zh-TW" altLang="en-US"/>
          </a:p>
        </p:txBody>
      </p:sp>
    </p:spTree>
    <p:extLst>
      <p:ext uri="{BB962C8B-B14F-4D97-AF65-F5344CB8AC3E}">
        <p14:creationId xmlns:p14="http://schemas.microsoft.com/office/powerpoint/2010/main" val="875755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917B3DA3-08DE-0040-817B-41EC4D06CA29}" type="datetime1">
              <a:rPr lang="zh-TW" altLang="en-US"/>
              <a:pPr>
                <a:defRPr/>
              </a:pPr>
              <a:t>2019/2/26</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fld id="{D36734BC-E372-4C46-BB7E-ED14D3436498}" type="slidenum">
              <a:rPr lang="zh-TW" altLang="en-US"/>
              <a:pPr/>
              <a:t>‹#›</a:t>
            </a:fld>
            <a:endParaRPr lang="zh-TW" altLang="en-US"/>
          </a:p>
        </p:txBody>
      </p:sp>
    </p:spTree>
    <p:extLst>
      <p:ext uri="{BB962C8B-B14F-4D97-AF65-F5344CB8AC3E}">
        <p14:creationId xmlns:p14="http://schemas.microsoft.com/office/powerpoint/2010/main" val="210991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kumimoji="0" sz="1200">
                <a:solidFill>
                  <a:srgbClr val="898989"/>
                </a:solidFill>
                <a:latin typeface="Calibri" pitchFamily="34" charset="0"/>
                <a:ea typeface="新細明體" pitchFamily="18" charset="-120"/>
              </a:defRPr>
            </a:lvl1pPr>
          </a:lstStyle>
          <a:p>
            <a:pPr>
              <a:defRPr/>
            </a:pPr>
            <a:fld id="{B9C59BCE-0AFE-C54E-A2C3-5B8CD118F3F3}" type="datetime1">
              <a:rPr lang="zh-TW" altLang="en-US"/>
              <a:pPr>
                <a:defRPr/>
              </a:pPr>
              <a:t>2019/2/26</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kumimoji="0" sz="1200">
                <a:solidFill>
                  <a:srgbClr val="898989"/>
                </a:solidFill>
                <a:latin typeface="Calibri" pitchFamily="34"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kumimoji="0" sz="1200">
                <a:solidFill>
                  <a:srgbClr val="898989"/>
                </a:solidFill>
                <a:latin typeface="Calibri" charset="0"/>
              </a:defRPr>
            </a:lvl1pPr>
          </a:lstStyle>
          <a:p>
            <a:fld id="{2A7BC89D-3624-424E-AB98-5C0186B71BE1}" type="slidenum">
              <a:rPr lang="zh-TW" altLang="en-US"/>
              <a:pPr/>
              <a:t>‹#›</a:t>
            </a:fld>
            <a:endParaRPr lang="zh-TW" altLang="en-US"/>
          </a:p>
        </p:txBody>
      </p:sp>
    </p:spTree>
  </p:cSld>
  <p:clrMap bg1="lt1" tx1="dk1" bg2="lt2" tx2="dk2" accent1="accent1" accent2="accent2" accent3="accent3" accent4="accent4" accent5="accent5" accent6="accent6" hlink="hlink" folHlink="folHlink"/>
  <p:sldLayoutIdLst>
    <p:sldLayoutId id="2147484360" r:id="rId1"/>
    <p:sldLayoutId id="2147484361"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新細明體"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新細明體"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新細明體"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新細明體"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mail.im.tku.edu.tw/~myday/" TargetMode="External"/><Relationship Id="rId3" Type="http://schemas.openxmlformats.org/officeDocument/2006/relationships/hyperlink" Target="http://mail.tku.edu.tw/myday/cindex.htm" TargetMode="External"/><Relationship Id="rId7" Type="http://schemas.openxmlformats.org/officeDocument/2006/relationships/hyperlink" Target="http://www.im.tku.edu.tw/" TargetMode="External"/><Relationship Id="rId12" Type="http://schemas.openxmlformats.org/officeDocument/2006/relationships/image" Target="../media/image4.jpeg"/><Relationship Id="rId2" Type="http://schemas.openxmlformats.org/officeDocument/2006/relationships/hyperlink" Target="http://mail.tku.edu.tw/myday/" TargetMode="External"/><Relationship Id="rId1" Type="http://schemas.openxmlformats.org/officeDocument/2006/relationships/slideLayout" Target="../slideLayouts/slideLayout1.xml"/><Relationship Id="rId6" Type="http://schemas.openxmlformats.org/officeDocument/2006/relationships/hyperlink" Target="http://www.tku.edu.tw/" TargetMode="External"/><Relationship Id="rId11" Type="http://schemas.openxmlformats.org/officeDocument/2006/relationships/image" Target="../media/image3.png"/><Relationship Id="rId5" Type="http://schemas.openxmlformats.org/officeDocument/2006/relationships/hyperlink" Target="http://english.tku.edu.tw/index.asp" TargetMode="External"/><Relationship Id="rId10" Type="http://schemas.openxmlformats.org/officeDocument/2006/relationships/image" Target="../media/image2.jpeg"/><Relationship Id="rId4" Type="http://schemas.openxmlformats.org/officeDocument/2006/relationships/hyperlink" Target="http://www.im.tku.edu.tw/en_index.html" TargetMode="Externa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mail.tku.edu.tw/myday/teaching.htm" TargetMode="External"/><Relationship Id="rId2" Type="http://schemas.openxmlformats.org/officeDocument/2006/relationships/hyperlink" Target="http://mail.tku.edu.tw/myday/resources/BDM/Data/EM_Data.zi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oleObject" Target="../embeddings/oleObject1.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ctrTitle"/>
          </p:nvPr>
        </p:nvSpPr>
        <p:spPr>
          <a:xfrm>
            <a:off x="360363" y="115888"/>
            <a:ext cx="8423275" cy="1150937"/>
          </a:xfrm>
        </p:spPr>
        <p:txBody>
          <a:bodyPr/>
          <a:lstStyle/>
          <a:p>
            <a:pPr eaLnBrk="1" hangingPunct="1"/>
            <a:r>
              <a:rPr lang="en-US" altLang="zh-TW" sz="3600">
                <a:solidFill>
                  <a:schemeClr val="tx2"/>
                </a:solidFill>
                <a:latin typeface="Calibri" charset="0"/>
                <a:ea typeface="標楷體" charset="-120"/>
              </a:rPr>
              <a:t>Big Data Mining</a:t>
            </a:r>
            <a:br>
              <a:rPr lang="en-US" altLang="zh-TW" sz="3600">
                <a:solidFill>
                  <a:schemeClr val="tx2"/>
                </a:solidFill>
                <a:latin typeface="Calibri" charset="0"/>
                <a:ea typeface="標楷體" charset="-120"/>
              </a:rPr>
            </a:br>
            <a:r>
              <a:rPr lang="zh-TW" altLang="en-US" sz="3600">
                <a:solidFill>
                  <a:schemeClr val="tx2"/>
                </a:solidFill>
                <a:latin typeface="標楷體" charset="-120"/>
                <a:ea typeface="標楷體" charset="-120"/>
              </a:rPr>
              <a:t>巨量資料探勘</a:t>
            </a:r>
            <a:endParaRPr lang="zh-TW" altLang="en-US" sz="3600">
              <a:solidFill>
                <a:schemeClr val="tx2"/>
              </a:solidFill>
              <a:latin typeface="Calibri" charset="0"/>
              <a:ea typeface="標楷體" charset="-120"/>
            </a:endParaRPr>
          </a:p>
        </p:txBody>
      </p:sp>
      <p:sp>
        <p:nvSpPr>
          <p:cNvPr id="4099"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F3D507B4-136C-DD40-87D8-CDB1C3895CF6}" type="slidenum">
              <a:rPr lang="zh-TW" altLang="en-US" sz="1200">
                <a:solidFill>
                  <a:srgbClr val="898989"/>
                </a:solidFill>
              </a:rPr>
              <a:pPr eaLnBrk="1" hangingPunct="1">
                <a:spcBef>
                  <a:spcPct val="0"/>
                </a:spcBef>
                <a:buFontTx/>
                <a:buNone/>
              </a:pPr>
              <a:t>1</a:t>
            </a:fld>
            <a:endParaRPr lang="zh-TW" altLang="en-US" sz="1200">
              <a:solidFill>
                <a:srgbClr val="898989"/>
              </a:solidFill>
            </a:endParaRPr>
          </a:p>
        </p:txBody>
      </p:sp>
      <p:sp>
        <p:nvSpPr>
          <p:cNvPr id="4100" name="文字方塊 5"/>
          <p:cNvSpPr txBox="1">
            <a:spLocks noChangeArrowheads="1"/>
          </p:cNvSpPr>
          <p:nvPr/>
        </p:nvSpPr>
        <p:spPr bwMode="auto">
          <a:xfrm>
            <a:off x="2843213" y="3140968"/>
            <a:ext cx="3457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1800" dirty="0">
                <a:solidFill>
                  <a:srgbClr val="7F7F7F"/>
                </a:solidFill>
              </a:rPr>
              <a:t>1072DM06</a:t>
            </a:r>
          </a:p>
          <a:p>
            <a:pPr algn="ctr" eaLnBrk="1" hangingPunct="1">
              <a:spcBef>
                <a:spcPct val="0"/>
              </a:spcBef>
              <a:buFontTx/>
              <a:buNone/>
            </a:pPr>
            <a:r>
              <a:rPr kumimoji="0" lang="en-US" altLang="zh-TW" sz="1800" dirty="0">
                <a:solidFill>
                  <a:srgbClr val="7F7F7F"/>
                </a:solidFill>
              </a:rPr>
              <a:t>MI4 (M2244) (2849)</a:t>
            </a:r>
          </a:p>
          <a:p>
            <a:pPr algn="ctr" eaLnBrk="1" hangingPunct="1">
              <a:spcBef>
                <a:spcPct val="0"/>
              </a:spcBef>
              <a:buFontTx/>
              <a:buNone/>
            </a:pPr>
            <a:r>
              <a:rPr kumimoji="0" lang="en-US" altLang="ja-JP" sz="1800" dirty="0">
                <a:solidFill>
                  <a:srgbClr val="7F7F7F"/>
                </a:solidFill>
              </a:rPr>
              <a:t> Wed  6, 7 (13:10-15:00) (B206)</a:t>
            </a:r>
          </a:p>
        </p:txBody>
      </p:sp>
      <p:sp>
        <p:nvSpPr>
          <p:cNvPr id="4102" name="副標題 2"/>
          <p:cNvSpPr txBox="1">
            <a:spLocks/>
          </p:cNvSpPr>
          <p:nvPr/>
        </p:nvSpPr>
        <p:spPr bwMode="auto">
          <a:xfrm>
            <a:off x="468313" y="4106515"/>
            <a:ext cx="8207375" cy="2706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lnSpc>
                <a:spcPct val="80000"/>
              </a:lnSpc>
              <a:buFont typeface="Arial" charset="0"/>
              <a:buNone/>
            </a:pPr>
            <a:r>
              <a:rPr kumimoji="0" lang="en-US" altLang="zh-TW" sz="2400" b="1" dirty="0">
                <a:solidFill>
                  <a:srgbClr val="898989"/>
                </a:solidFill>
                <a:latin typeface="Times New Roman" charset="0"/>
                <a:hlinkClick r:id="rId2"/>
              </a:rPr>
              <a:t>Min-Yuh Day</a:t>
            </a:r>
            <a:endParaRPr kumimoji="0" lang="en-US" altLang="zh-TW" sz="2400" b="1" dirty="0">
              <a:solidFill>
                <a:srgbClr val="898989"/>
              </a:solidFill>
              <a:latin typeface="Times New Roman" charset="0"/>
            </a:endParaRPr>
          </a:p>
          <a:p>
            <a:pPr algn="ctr" eaLnBrk="1" hangingPunct="1">
              <a:lnSpc>
                <a:spcPct val="80000"/>
              </a:lnSpc>
              <a:buFont typeface="Arial" charset="0"/>
              <a:buNone/>
            </a:pPr>
            <a:r>
              <a:rPr kumimoji="0" lang="zh-TW" altLang="en-US" sz="2400" b="1" dirty="0">
                <a:solidFill>
                  <a:srgbClr val="898989"/>
                </a:solidFill>
                <a:latin typeface="標楷體" charset="-120"/>
                <a:ea typeface="標楷體" charset="-120"/>
                <a:hlinkClick r:id="rId3"/>
              </a:rPr>
              <a:t>戴敏育</a:t>
            </a:r>
            <a:endParaRPr kumimoji="0" lang="en-US" altLang="zh-TW" sz="2400" b="1" dirty="0">
              <a:latin typeface="標楷體" charset="-120"/>
            </a:endParaRPr>
          </a:p>
          <a:p>
            <a:pPr algn="ctr" eaLnBrk="1" hangingPunct="1">
              <a:lnSpc>
                <a:spcPct val="80000"/>
              </a:lnSpc>
              <a:buFont typeface="Arial" charset="0"/>
              <a:buNone/>
            </a:pPr>
            <a:r>
              <a:rPr kumimoji="0" lang="en-US" altLang="zh-TW" sz="2400" b="1" dirty="0">
                <a:solidFill>
                  <a:schemeClr val="tx2"/>
                </a:solidFill>
                <a:latin typeface="Times New Roman" charset="0"/>
              </a:rPr>
              <a:t>Assistant Professor</a:t>
            </a:r>
          </a:p>
          <a:p>
            <a:pPr algn="ctr" eaLnBrk="1" hangingPunct="1">
              <a:lnSpc>
                <a:spcPct val="80000"/>
              </a:lnSpc>
              <a:buFont typeface="Arial" charset="0"/>
              <a:buNone/>
            </a:pPr>
            <a:r>
              <a:rPr kumimoji="0" lang="zh-TW" altLang="en-US" sz="2400" b="1" dirty="0">
                <a:solidFill>
                  <a:schemeClr val="tx2"/>
                </a:solidFill>
                <a:latin typeface="標楷體" charset="-120"/>
                <a:ea typeface="標楷體" charset="-120"/>
              </a:rPr>
              <a:t>專任助理教授</a:t>
            </a:r>
            <a:endParaRPr kumimoji="0" lang="en-US" altLang="zh-TW" sz="2400" b="1" dirty="0">
              <a:solidFill>
                <a:schemeClr val="tx2"/>
              </a:solidFill>
              <a:latin typeface="標楷體" charset="-120"/>
            </a:endParaRPr>
          </a:p>
          <a:p>
            <a:pPr algn="ctr" eaLnBrk="1" hangingPunct="1">
              <a:lnSpc>
                <a:spcPct val="80000"/>
              </a:lnSpc>
              <a:buFont typeface="Arial" charset="0"/>
              <a:buNone/>
            </a:pPr>
            <a:r>
              <a:rPr kumimoji="0" lang="zh-TW" altLang="en-US" sz="2400" b="1" dirty="0">
                <a:solidFill>
                  <a:schemeClr val="tx2"/>
                </a:solidFill>
                <a:latin typeface="標楷體" charset="-120"/>
                <a:ea typeface="標楷體" charset="-120"/>
              </a:rPr>
              <a:t> </a:t>
            </a:r>
            <a:r>
              <a:rPr kumimoji="0" lang="en-US" altLang="zh-TW" sz="2400" b="1" dirty="0">
                <a:solidFill>
                  <a:srgbClr val="898989"/>
                </a:solidFill>
                <a:latin typeface="Times New Roman" charset="0"/>
                <a:hlinkClick r:id="rId4"/>
              </a:rPr>
              <a:t>Dept. of Information Management</a:t>
            </a:r>
            <a:r>
              <a:rPr kumimoji="0" lang="en-US" altLang="zh-TW" sz="2400" b="1" dirty="0">
                <a:solidFill>
                  <a:srgbClr val="898989"/>
                </a:solidFill>
                <a:latin typeface="Times New Roman" charset="0"/>
              </a:rPr>
              <a:t>, </a:t>
            </a:r>
            <a:r>
              <a:rPr kumimoji="0" lang="en-US" altLang="zh-TW" sz="2400" b="1" dirty="0">
                <a:solidFill>
                  <a:srgbClr val="898989"/>
                </a:solidFill>
                <a:latin typeface="Times New Roman" charset="0"/>
                <a:hlinkClick r:id="rId5"/>
              </a:rPr>
              <a:t>Tamkang University</a:t>
            </a:r>
            <a:endParaRPr kumimoji="0" lang="en-US" altLang="zh-TW" sz="2400" b="1" dirty="0">
              <a:solidFill>
                <a:srgbClr val="898989"/>
              </a:solidFill>
              <a:latin typeface="Times New Roman" charset="0"/>
            </a:endParaRPr>
          </a:p>
          <a:p>
            <a:pPr algn="ctr" eaLnBrk="1" hangingPunct="1">
              <a:lnSpc>
                <a:spcPct val="80000"/>
              </a:lnSpc>
              <a:buFont typeface="Arial" charset="0"/>
              <a:buNone/>
            </a:pPr>
            <a:r>
              <a:rPr kumimoji="0" lang="zh-TW" altLang="en-US" sz="2400" b="1" dirty="0">
                <a:solidFill>
                  <a:srgbClr val="898989"/>
                </a:solidFill>
                <a:latin typeface="Times New Roman" charset="0"/>
                <a:ea typeface="標楷體" charset="-120"/>
                <a:hlinkClick r:id="rId6"/>
              </a:rPr>
              <a:t>淡江大學</a:t>
            </a:r>
            <a:r>
              <a:rPr kumimoji="0" lang="zh-TW" altLang="en-US" sz="2400" b="1" dirty="0">
                <a:solidFill>
                  <a:srgbClr val="898989"/>
                </a:solidFill>
                <a:latin typeface="Times New Roman" charset="0"/>
                <a:ea typeface="標楷體" charset="-120"/>
              </a:rPr>
              <a:t> </a:t>
            </a:r>
            <a:r>
              <a:rPr kumimoji="0" lang="zh-TW" altLang="en-US" sz="2400" b="1" dirty="0">
                <a:solidFill>
                  <a:srgbClr val="898989"/>
                </a:solidFill>
                <a:latin typeface="Times New Roman" charset="0"/>
                <a:ea typeface="標楷體" charset="-120"/>
                <a:hlinkClick r:id="rId7"/>
              </a:rPr>
              <a:t>資訊管理學系</a:t>
            </a:r>
            <a:endParaRPr kumimoji="0" lang="en-US" altLang="zh-TW" sz="2400" b="1" dirty="0">
              <a:solidFill>
                <a:srgbClr val="898989"/>
              </a:solidFill>
              <a:latin typeface="Times New Roman" charset="0"/>
            </a:endParaRPr>
          </a:p>
          <a:p>
            <a:pPr algn="ctr" eaLnBrk="1" hangingPunct="1">
              <a:lnSpc>
                <a:spcPct val="80000"/>
              </a:lnSpc>
              <a:buFont typeface="Arial" charset="0"/>
              <a:buNone/>
            </a:pPr>
            <a:endParaRPr kumimoji="0" lang="en-US" altLang="zh-TW" sz="900" b="1" dirty="0">
              <a:solidFill>
                <a:srgbClr val="898989"/>
              </a:solidFill>
              <a:hlinkClick r:id="rId8"/>
            </a:endParaRPr>
          </a:p>
          <a:p>
            <a:pPr algn="ctr" eaLnBrk="1" hangingPunct="1">
              <a:lnSpc>
                <a:spcPct val="80000"/>
              </a:lnSpc>
              <a:buFont typeface="Arial" charset="0"/>
              <a:buNone/>
            </a:pPr>
            <a:r>
              <a:rPr kumimoji="0" lang="en-US" altLang="zh-TW" sz="1200" b="1" dirty="0">
                <a:solidFill>
                  <a:srgbClr val="898989"/>
                </a:solidFill>
                <a:latin typeface="Times New Roman" charset="0"/>
                <a:hlinkClick r:id="rId2"/>
              </a:rPr>
              <a:t>http://mail. tku.edu.tw/myday/</a:t>
            </a:r>
            <a:endParaRPr kumimoji="0" lang="en-US" altLang="zh-TW" sz="1200" b="1" dirty="0">
              <a:solidFill>
                <a:srgbClr val="898989"/>
              </a:solidFill>
              <a:latin typeface="Times New Roman" charset="0"/>
            </a:endParaRPr>
          </a:p>
          <a:p>
            <a:pPr algn="ctr" eaLnBrk="1" hangingPunct="1">
              <a:lnSpc>
                <a:spcPct val="80000"/>
              </a:lnSpc>
              <a:buNone/>
            </a:pPr>
            <a:r>
              <a:rPr kumimoji="0" lang="en-US" altLang="zh-TW" sz="1200" b="1" dirty="0">
                <a:solidFill>
                  <a:srgbClr val="898989"/>
                </a:solidFill>
              </a:rPr>
              <a:t>2019/03/27</a:t>
            </a:r>
            <a:endParaRPr kumimoji="0" lang="zh-TW" altLang="en-US" sz="2500" b="1" dirty="0">
              <a:solidFill>
                <a:srgbClr val="898989"/>
              </a:solidFill>
              <a:ea typeface="標楷體" charset="-120"/>
            </a:endParaRPr>
          </a:p>
        </p:txBody>
      </p:sp>
      <p:pic>
        <p:nvPicPr>
          <p:cNvPr id="4103" name="Picture 4" descr="http://mail.tku.edu.tw/myday/images/Myday_Photo.jpg"/>
          <p:cNvPicPr>
            <a:picLocks noChangeAspect="1" noChangeArrowheads="1"/>
          </p:cNvPicPr>
          <p:nvPr/>
        </p:nvPicPr>
        <p:blipFill>
          <a:blip r:embed="rId9">
            <a:extLst>
              <a:ext uri="{28A0092B-C50C-407E-A947-70E740481C1C}">
                <a14:useLocalDpi xmlns:a14="http://schemas.microsoft.com/office/drawing/2010/main" val="0"/>
              </a:ext>
            </a:extLst>
          </a:blip>
          <a:srcRect l="10527" t="1544" r="10527" b="25148"/>
          <a:stretch>
            <a:fillRect/>
          </a:stretch>
        </p:blipFill>
        <p:spPr bwMode="auto">
          <a:xfrm>
            <a:off x="2051050" y="4221088"/>
            <a:ext cx="1135063"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5" descr="C:\Users\myday\Downloads\TKU-logo-12cm.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37425" y="26988"/>
            <a:ext cx="633413"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文字方塊 14"/>
          <p:cNvSpPr txBox="1">
            <a:spLocks noChangeArrowheads="1"/>
          </p:cNvSpPr>
          <p:nvPr/>
        </p:nvSpPr>
        <p:spPr bwMode="auto">
          <a:xfrm>
            <a:off x="7970838" y="-1588"/>
            <a:ext cx="11541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kumimoji="0" lang="en-US" altLang="zh-TW" sz="1800" b="1">
                <a:solidFill>
                  <a:srgbClr val="FF0000"/>
                </a:solidFill>
              </a:rPr>
              <a:t>Tamkang </a:t>
            </a:r>
            <a:br>
              <a:rPr kumimoji="0" lang="en-US" altLang="zh-TW" sz="1800" b="1">
                <a:solidFill>
                  <a:srgbClr val="FF0000"/>
                </a:solidFill>
              </a:rPr>
            </a:br>
            <a:r>
              <a:rPr kumimoji="0" lang="en-US" altLang="zh-TW" sz="1800" b="1">
                <a:solidFill>
                  <a:srgbClr val="FF0000"/>
                </a:solidFill>
              </a:rPr>
              <a:t>University</a:t>
            </a:r>
            <a:endParaRPr kumimoji="0" lang="zh-TW" altLang="en-US" sz="1800" b="1">
              <a:solidFill>
                <a:srgbClr val="FF0000"/>
              </a:solidFill>
            </a:endParaRPr>
          </a:p>
        </p:txBody>
      </p:sp>
      <p:pic>
        <p:nvPicPr>
          <p:cNvPr id="4106" name="Picture 9" descr="qrcode.myday.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316913" y="6021388"/>
            <a:ext cx="83661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6" descr="C:\Users\myday\Downloads\TKU-title15c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7825" y="333375"/>
            <a:ext cx="13858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8" name="文字方塊 14"/>
          <p:cNvSpPr txBox="1">
            <a:spLocks noChangeArrowheads="1"/>
          </p:cNvSpPr>
          <p:nvPr/>
        </p:nvSpPr>
        <p:spPr bwMode="auto">
          <a:xfrm>
            <a:off x="-36513" y="-26988"/>
            <a:ext cx="2376488" cy="40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r>
              <a:rPr kumimoji="0" lang="en-US" altLang="zh-TW" sz="2000" b="1">
                <a:solidFill>
                  <a:srgbClr val="FF0000"/>
                </a:solidFill>
                <a:latin typeface="Calibri" charset="0"/>
              </a:rPr>
              <a:t>Tamkang University</a:t>
            </a:r>
            <a:endParaRPr kumimoji="0" lang="zh-TW" altLang="en-US" sz="2000" b="1">
              <a:solidFill>
                <a:srgbClr val="FF0000"/>
              </a:solidFill>
              <a:latin typeface="Calibri" charset="0"/>
            </a:endParaRPr>
          </a:p>
        </p:txBody>
      </p:sp>
      <p:sp>
        <p:nvSpPr>
          <p:cNvPr id="13" name="標題 1">
            <a:extLst>
              <a:ext uri="{FF2B5EF4-FFF2-40B4-BE49-F238E27FC236}">
                <a16:creationId xmlns:a16="http://schemas.microsoft.com/office/drawing/2014/main" id="{ED1D80C0-E6FE-9648-B439-A6EB3EC8D78A}"/>
              </a:ext>
            </a:extLst>
          </p:cNvPr>
          <p:cNvSpPr txBox="1">
            <a:spLocks/>
          </p:cNvSpPr>
          <p:nvPr/>
        </p:nvSpPr>
        <p:spPr bwMode="auto">
          <a:xfrm>
            <a:off x="251520" y="1268760"/>
            <a:ext cx="8640960" cy="1803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dirty="0">
                <a:solidFill>
                  <a:srgbClr val="FF0000"/>
                </a:solidFill>
                <a:latin typeface="Calibri" panose="020F0502020204030204" pitchFamily="34" charset="0"/>
                <a:ea typeface="標楷體" charset="-120"/>
                <a:cs typeface="Calibri" panose="020F0502020204030204" pitchFamily="34" charset="0"/>
              </a:rPr>
              <a:t>個案分析與實作二 </a:t>
            </a:r>
            <a:br>
              <a:rPr lang="en-US" altLang="zh-TW" sz="4400" b="1" dirty="0">
                <a:solidFill>
                  <a:srgbClr val="FF0000"/>
                </a:solidFill>
                <a:latin typeface="Calibri" panose="020F0502020204030204" pitchFamily="34" charset="0"/>
                <a:ea typeface="標楷體" charset="-120"/>
                <a:cs typeface="Calibri" panose="020F0502020204030204" pitchFamily="34" charset="0"/>
              </a:rPr>
            </a:br>
            <a:r>
              <a:rPr lang="en-US" altLang="zh-TW" sz="4400" b="1" dirty="0">
                <a:solidFill>
                  <a:srgbClr val="FF0000"/>
                </a:solidFill>
                <a:latin typeface="Calibri" panose="020F0502020204030204" pitchFamily="34" charset="0"/>
                <a:ea typeface="標楷體" charset="-120"/>
                <a:cs typeface="Calibri" panose="020F0502020204030204" pitchFamily="34" charset="0"/>
              </a:rPr>
              <a:t>(SAS EM </a:t>
            </a:r>
            <a:r>
              <a:rPr lang="zh-TW" altLang="en-US" sz="4400" b="1" dirty="0">
                <a:solidFill>
                  <a:srgbClr val="FF0000"/>
                </a:solidFill>
                <a:latin typeface="Calibri" panose="020F0502020204030204" pitchFamily="34" charset="0"/>
                <a:ea typeface="標楷體" charset="-120"/>
                <a:cs typeface="Calibri" panose="020F0502020204030204" pitchFamily="34" charset="0"/>
              </a:rPr>
              <a:t>關連分析</a:t>
            </a:r>
            <a:r>
              <a:rPr lang="en-US" altLang="zh-TW" sz="4400" b="1" dirty="0">
                <a:solidFill>
                  <a:srgbClr val="FF0000"/>
                </a:solidFill>
                <a:latin typeface="Calibri" panose="020F0502020204030204" pitchFamily="34" charset="0"/>
                <a:ea typeface="標楷體" charset="-120"/>
                <a:cs typeface="Calibri" panose="020F0502020204030204" pitchFamily="34" charset="0"/>
              </a:rPr>
              <a:t>)</a:t>
            </a:r>
            <a:r>
              <a:rPr lang="zh-TW" altLang="en-US" sz="4400" b="1" dirty="0">
                <a:solidFill>
                  <a:srgbClr val="FF0000"/>
                </a:solidFill>
                <a:latin typeface="Calibri" panose="020F0502020204030204" pitchFamily="34" charset="0"/>
                <a:ea typeface="標楷體" charset="-120"/>
                <a:cs typeface="Calibri" panose="020F0502020204030204" pitchFamily="34" charset="0"/>
              </a:rPr>
              <a:t>：</a:t>
            </a:r>
            <a:br>
              <a:rPr lang="en-US" altLang="zh-TW" sz="4400" b="1" dirty="0">
                <a:solidFill>
                  <a:srgbClr val="FF0000"/>
                </a:solidFill>
                <a:latin typeface="Calibri" panose="020F0502020204030204" pitchFamily="34" charset="0"/>
                <a:ea typeface="標楷體" charset="-120"/>
                <a:cs typeface="Calibri" panose="020F0502020204030204" pitchFamily="34" charset="0"/>
              </a:rPr>
            </a:br>
            <a:r>
              <a:rPr lang="en-US" altLang="zh-TW" b="1" dirty="0">
                <a:solidFill>
                  <a:srgbClr val="FF0000"/>
                </a:solidFill>
                <a:latin typeface="Calibri" panose="020F0502020204030204" pitchFamily="34" charset="0"/>
                <a:ea typeface="標楷體" charset="-120"/>
                <a:cs typeface="Calibri" panose="020F0502020204030204" pitchFamily="34" charset="0"/>
              </a:rPr>
              <a:t>Case Study 2 (Association Analysis using SAS EM)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4925" y="188913"/>
            <a:ext cx="8928100" cy="1143000"/>
          </a:xfrm>
        </p:spPr>
        <p:txBody>
          <a:bodyPr/>
          <a:lstStyle/>
          <a:p>
            <a:r>
              <a:rPr lang="en-US" altLang="zh-TW">
                <a:solidFill>
                  <a:srgbClr val="1F497D"/>
                </a:solidFill>
                <a:latin typeface="Calibri" charset="0"/>
                <a:ea typeface="標楷體" charset="-120"/>
              </a:rPr>
              <a:t>Support &amp; Confidence </a:t>
            </a:r>
            <a:r>
              <a:rPr lang="en-US" altLang="en-US">
                <a:solidFill>
                  <a:srgbClr val="1F497D"/>
                </a:solidFill>
                <a:latin typeface="Calibri" charset="0"/>
                <a:ea typeface="標楷體" charset="-120"/>
              </a:rPr>
              <a:t>高的關聯規則就一定是有用的規則？</a:t>
            </a:r>
            <a:endParaRPr lang="en-US" altLang="zh-TW">
              <a:solidFill>
                <a:srgbClr val="1F497D"/>
              </a:solidFill>
              <a:latin typeface="Calibri" charset="0"/>
              <a:ea typeface="標楷體" charset="-120"/>
            </a:endParaRP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04C87FC7-C869-D340-9035-65964BACD2D1}" type="slidenum">
              <a:rPr lang="zh-TW" altLang="en-US" sz="1200">
                <a:solidFill>
                  <a:srgbClr val="898989"/>
                </a:solidFill>
              </a:rPr>
              <a:pPr eaLnBrk="1" hangingPunct="1">
                <a:spcBef>
                  <a:spcPct val="0"/>
                </a:spcBef>
                <a:buFontTx/>
                <a:buNone/>
              </a:pPr>
              <a:t>10</a:t>
            </a:fld>
            <a:endParaRPr lang="zh-TW" altLang="en-US" sz="1200">
              <a:solidFill>
                <a:srgbClr val="898989"/>
              </a:solidFill>
            </a:endParaRPr>
          </a:p>
        </p:txBody>
      </p:sp>
      <p:sp>
        <p:nvSpPr>
          <p:cNvPr id="13316" name="Text Box 4"/>
          <p:cNvSpPr txBox="1">
            <a:spLocks noChangeArrowheads="1"/>
          </p:cNvSpPr>
          <p:nvPr/>
        </p:nvSpPr>
        <p:spPr bwMode="auto">
          <a:xfrm>
            <a:off x="3275013" y="1543050"/>
            <a:ext cx="21971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2000" b="1">
                <a:solidFill>
                  <a:schemeClr val="tx2"/>
                </a:solidFill>
                <a:latin typeface="Perpetua" charset="0"/>
              </a:rPr>
              <a:t>Checking Account</a:t>
            </a:r>
          </a:p>
        </p:txBody>
      </p:sp>
      <p:sp>
        <p:nvSpPr>
          <p:cNvPr id="13317" name="Rectangle 14"/>
          <p:cNvSpPr>
            <a:spLocks noChangeArrowheads="1"/>
          </p:cNvSpPr>
          <p:nvPr/>
        </p:nvSpPr>
        <p:spPr bwMode="auto">
          <a:xfrm>
            <a:off x="2119313" y="2438400"/>
            <a:ext cx="750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r" eaLnBrk="1" hangingPunct="1">
              <a:spcBef>
                <a:spcPct val="0"/>
              </a:spcBef>
              <a:buFontTx/>
              <a:buNone/>
            </a:pPr>
            <a:r>
              <a:rPr kumimoji="0" lang="en-US" altLang="zh-TW" sz="2000">
                <a:latin typeface="Perpetua" charset="0"/>
              </a:rPr>
              <a:t>No</a:t>
            </a:r>
          </a:p>
        </p:txBody>
      </p:sp>
      <p:sp>
        <p:nvSpPr>
          <p:cNvPr id="13318" name="Rectangle 15"/>
          <p:cNvSpPr>
            <a:spLocks noChangeArrowheads="1"/>
          </p:cNvSpPr>
          <p:nvPr/>
        </p:nvSpPr>
        <p:spPr bwMode="auto">
          <a:xfrm>
            <a:off x="2119313" y="3581400"/>
            <a:ext cx="7508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r" eaLnBrk="1" hangingPunct="1">
              <a:spcBef>
                <a:spcPct val="0"/>
              </a:spcBef>
              <a:buFontTx/>
              <a:buNone/>
            </a:pPr>
            <a:r>
              <a:rPr kumimoji="0" lang="en-US" altLang="zh-TW" sz="2000">
                <a:latin typeface="Perpetua" charset="0"/>
              </a:rPr>
              <a:t>Yes</a:t>
            </a:r>
          </a:p>
        </p:txBody>
      </p:sp>
      <p:sp>
        <p:nvSpPr>
          <p:cNvPr id="13319" name="Rectangle 16"/>
          <p:cNvSpPr>
            <a:spLocks noChangeArrowheads="1"/>
          </p:cNvSpPr>
          <p:nvPr/>
        </p:nvSpPr>
        <p:spPr bwMode="auto">
          <a:xfrm>
            <a:off x="3078163" y="1828800"/>
            <a:ext cx="137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2000">
                <a:latin typeface="Perpetua" charset="0"/>
              </a:rPr>
              <a:t>No</a:t>
            </a:r>
          </a:p>
        </p:txBody>
      </p:sp>
      <p:sp>
        <p:nvSpPr>
          <p:cNvPr id="13320" name="Rectangle 17"/>
          <p:cNvSpPr>
            <a:spLocks noChangeArrowheads="1"/>
          </p:cNvSpPr>
          <p:nvPr/>
        </p:nvSpPr>
        <p:spPr bwMode="auto">
          <a:xfrm>
            <a:off x="5059363" y="18288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2000">
                <a:latin typeface="Perpetua" charset="0"/>
              </a:rPr>
              <a:t>Yes</a:t>
            </a:r>
          </a:p>
        </p:txBody>
      </p:sp>
      <p:sp>
        <p:nvSpPr>
          <p:cNvPr id="13321" name="Text Box 18"/>
          <p:cNvSpPr txBox="1">
            <a:spLocks noChangeArrowheads="1"/>
          </p:cNvSpPr>
          <p:nvPr/>
        </p:nvSpPr>
        <p:spPr bwMode="auto">
          <a:xfrm>
            <a:off x="1060450" y="2827338"/>
            <a:ext cx="11128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kumimoji="0" lang="en-US" altLang="zh-TW" sz="2000" b="1">
                <a:solidFill>
                  <a:schemeClr val="tx2"/>
                </a:solidFill>
                <a:latin typeface="Perpetua" charset="0"/>
              </a:rPr>
              <a:t>Saving</a:t>
            </a:r>
          </a:p>
          <a:p>
            <a:pPr eaLnBrk="1" hangingPunct="1">
              <a:spcBef>
                <a:spcPct val="0"/>
              </a:spcBef>
              <a:buFontTx/>
              <a:buNone/>
            </a:pPr>
            <a:r>
              <a:rPr kumimoji="0" lang="en-US" altLang="zh-TW" sz="2000" b="1">
                <a:solidFill>
                  <a:schemeClr val="tx2"/>
                </a:solidFill>
                <a:latin typeface="Perpetua" charset="0"/>
              </a:rPr>
              <a:t>Account</a:t>
            </a:r>
          </a:p>
        </p:txBody>
      </p:sp>
      <p:sp>
        <p:nvSpPr>
          <p:cNvPr id="13322" name="Rectangle 19"/>
          <p:cNvSpPr>
            <a:spLocks noChangeArrowheads="1"/>
          </p:cNvSpPr>
          <p:nvPr/>
        </p:nvSpPr>
        <p:spPr bwMode="auto">
          <a:xfrm>
            <a:off x="5888038" y="2014538"/>
            <a:ext cx="1827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r" eaLnBrk="1" hangingPunct="1">
              <a:spcBef>
                <a:spcPct val="0"/>
              </a:spcBef>
              <a:buFontTx/>
              <a:buNone/>
            </a:pPr>
            <a:r>
              <a:rPr kumimoji="0" lang="en-US" altLang="zh-TW" sz="2800" b="1">
                <a:solidFill>
                  <a:schemeClr val="tx2"/>
                </a:solidFill>
                <a:latin typeface="Perpetua" charset="0"/>
              </a:rPr>
              <a:t>4,000</a:t>
            </a:r>
          </a:p>
        </p:txBody>
      </p:sp>
      <p:sp>
        <p:nvSpPr>
          <p:cNvPr id="13323" name="Rectangle 20"/>
          <p:cNvSpPr>
            <a:spLocks noChangeArrowheads="1"/>
          </p:cNvSpPr>
          <p:nvPr/>
        </p:nvSpPr>
        <p:spPr bwMode="auto">
          <a:xfrm>
            <a:off x="5888038" y="3157538"/>
            <a:ext cx="1827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r" eaLnBrk="1" hangingPunct="1">
              <a:spcBef>
                <a:spcPct val="0"/>
              </a:spcBef>
              <a:buFontTx/>
              <a:buNone/>
            </a:pPr>
            <a:r>
              <a:rPr kumimoji="0" lang="en-US" altLang="zh-TW" sz="2800" b="1">
                <a:solidFill>
                  <a:schemeClr val="tx2"/>
                </a:solidFill>
                <a:latin typeface="Perpetua" charset="0"/>
              </a:rPr>
              <a:t>6,000</a:t>
            </a:r>
          </a:p>
        </p:txBody>
      </p:sp>
      <p:sp>
        <p:nvSpPr>
          <p:cNvPr id="13324" name="Rectangle 21"/>
          <p:cNvSpPr>
            <a:spLocks noChangeArrowheads="1"/>
          </p:cNvSpPr>
          <p:nvPr/>
        </p:nvSpPr>
        <p:spPr bwMode="auto">
          <a:xfrm>
            <a:off x="5973763" y="4071938"/>
            <a:ext cx="18272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r" eaLnBrk="1" hangingPunct="1">
              <a:spcBef>
                <a:spcPct val="0"/>
              </a:spcBef>
              <a:buFontTx/>
              <a:buNone/>
            </a:pPr>
            <a:r>
              <a:rPr kumimoji="0" lang="en-US" altLang="zh-TW" sz="2800" b="1">
                <a:solidFill>
                  <a:schemeClr val="tx2"/>
                </a:solidFill>
                <a:latin typeface="Perpetua" charset="0"/>
              </a:rPr>
              <a:t>10,000</a:t>
            </a:r>
          </a:p>
        </p:txBody>
      </p:sp>
      <p:grpSp>
        <p:nvGrpSpPr>
          <p:cNvPr id="13325" name="Group 22"/>
          <p:cNvGrpSpPr>
            <a:grpSpLocks/>
          </p:cNvGrpSpPr>
          <p:nvPr/>
        </p:nvGrpSpPr>
        <p:grpSpPr bwMode="auto">
          <a:xfrm>
            <a:off x="468313" y="4883150"/>
            <a:ext cx="7212012" cy="1617663"/>
            <a:chOff x="592" y="2936"/>
            <a:chExt cx="4543" cy="1019"/>
          </a:xfrm>
        </p:grpSpPr>
        <p:sp>
          <p:nvSpPr>
            <p:cNvPr id="13332" name="Text Box 23"/>
            <p:cNvSpPr txBox="1">
              <a:spLocks noChangeArrowheads="1"/>
            </p:cNvSpPr>
            <p:nvPr/>
          </p:nvSpPr>
          <p:spPr bwMode="auto">
            <a:xfrm>
              <a:off x="595" y="2936"/>
              <a:ext cx="346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kumimoji="0" lang="en-US" altLang="zh-TW" sz="2400" b="1">
                  <a:solidFill>
                    <a:schemeClr val="tx2"/>
                  </a:solidFill>
                  <a:latin typeface="Perpetua" charset="0"/>
                </a:rPr>
                <a:t>Support(SVG </a:t>
              </a:r>
              <a:r>
                <a:rPr kumimoji="0" lang="en-US" altLang="zh-TW" sz="2400" b="1">
                  <a:solidFill>
                    <a:schemeClr val="tx2"/>
                  </a:solidFill>
                  <a:latin typeface="Perpetua" charset="0"/>
                  <a:sym typeface="Symbol" charset="2"/>
                </a:rPr>
                <a:t> CK) = 50%=5,000/10,000</a:t>
              </a:r>
              <a:endParaRPr kumimoji="0" lang="en-US" altLang="zh-TW" sz="2400" b="1">
                <a:solidFill>
                  <a:schemeClr val="tx2"/>
                </a:solidFill>
                <a:latin typeface="Perpetua" charset="0"/>
              </a:endParaRPr>
            </a:p>
          </p:txBody>
        </p:sp>
        <p:sp>
          <p:nvSpPr>
            <p:cNvPr id="13333" name="Text Box 24"/>
            <p:cNvSpPr txBox="1">
              <a:spLocks noChangeArrowheads="1"/>
            </p:cNvSpPr>
            <p:nvPr/>
          </p:nvSpPr>
          <p:spPr bwMode="auto">
            <a:xfrm>
              <a:off x="595" y="3176"/>
              <a:ext cx="36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kumimoji="0" lang="en-US" altLang="zh-TW" sz="2400" b="1">
                  <a:solidFill>
                    <a:schemeClr val="tx2"/>
                  </a:solidFill>
                  <a:latin typeface="Perpetua" charset="0"/>
                </a:rPr>
                <a:t>Confidence(SVG </a:t>
              </a:r>
              <a:r>
                <a:rPr kumimoji="0" lang="en-US" altLang="zh-TW" sz="2400" b="1">
                  <a:solidFill>
                    <a:schemeClr val="tx2"/>
                  </a:solidFill>
                  <a:latin typeface="Perpetua" charset="0"/>
                  <a:sym typeface="Symbol" charset="2"/>
                </a:rPr>
                <a:t> CK) = 83%=5,000/6,000</a:t>
              </a:r>
              <a:endParaRPr kumimoji="0" lang="en-US" altLang="zh-TW" sz="2400" b="1">
                <a:solidFill>
                  <a:schemeClr val="tx2"/>
                </a:solidFill>
                <a:latin typeface="Perpetua" charset="0"/>
              </a:endParaRPr>
            </a:p>
          </p:txBody>
        </p:sp>
        <p:sp>
          <p:nvSpPr>
            <p:cNvPr id="13334" name="Text Box 25"/>
            <p:cNvSpPr txBox="1">
              <a:spLocks noChangeArrowheads="1"/>
            </p:cNvSpPr>
            <p:nvPr/>
          </p:nvSpPr>
          <p:spPr bwMode="auto">
            <a:xfrm>
              <a:off x="595" y="3664"/>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kumimoji="0" lang="en-US" altLang="zh-TW" sz="2400" b="1">
                <a:solidFill>
                  <a:schemeClr val="tx2"/>
                </a:solidFill>
                <a:latin typeface="Perpetua" charset="0"/>
              </a:endParaRPr>
            </a:p>
          </p:txBody>
        </p:sp>
        <p:sp>
          <p:nvSpPr>
            <p:cNvPr id="13335" name="Text Box 26"/>
            <p:cNvSpPr txBox="1">
              <a:spLocks noChangeArrowheads="1"/>
            </p:cNvSpPr>
            <p:nvPr/>
          </p:nvSpPr>
          <p:spPr bwMode="auto">
            <a:xfrm>
              <a:off x="592" y="3414"/>
              <a:ext cx="4543"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kumimoji="0" lang="en-US" altLang="zh-TW" sz="2400" b="1">
                  <a:solidFill>
                    <a:schemeClr val="tx2"/>
                  </a:solidFill>
                  <a:latin typeface="Perpetua" charset="0"/>
                </a:rPr>
                <a:t>Expected Confidence(SVG </a:t>
              </a:r>
              <a:r>
                <a:rPr kumimoji="0" lang="en-US" altLang="zh-TW" sz="2400" b="1">
                  <a:solidFill>
                    <a:schemeClr val="tx2"/>
                  </a:solidFill>
                  <a:latin typeface="Perpetua" charset="0"/>
                  <a:sym typeface="Symbol" charset="2"/>
                </a:rPr>
                <a:t> CK) = 85%=8,500/10,000</a:t>
              </a:r>
            </a:p>
          </p:txBody>
        </p:sp>
      </p:grpSp>
      <p:grpSp>
        <p:nvGrpSpPr>
          <p:cNvPr id="19" name="Group 43"/>
          <p:cNvGrpSpPr/>
          <p:nvPr/>
        </p:nvGrpSpPr>
        <p:grpSpPr>
          <a:xfrm>
            <a:off x="2871607" y="2181849"/>
            <a:ext cx="1758984" cy="1042896"/>
            <a:chOff x="733262" y="1872371"/>
            <a:chExt cx="927287" cy="695264"/>
          </a:xfrm>
          <a:effectLst>
            <a:outerShdw blurRad="50800" dist="38100" dir="2700000" algn="tl" rotWithShape="0">
              <a:prstClr val="black">
                <a:alpha val="40000"/>
              </a:prstClr>
            </a:outerShdw>
          </a:effectLst>
        </p:grpSpPr>
        <p:sp>
          <p:nvSpPr>
            <p:cNvPr id="20" name="Rectangle 3"/>
            <p:cNvSpPr>
              <a:spLocks noChangeAspect="1" noChangeArrowheads="1"/>
            </p:cNvSpPr>
            <p:nvPr/>
          </p:nvSpPr>
          <p:spPr bwMode="auto">
            <a:xfrm>
              <a:off x="733262" y="1872371"/>
              <a:ext cx="927287" cy="695264"/>
            </a:xfrm>
            <a:prstGeom prst="rect">
              <a:avLst/>
            </a:prstGeom>
            <a:gradFill flip="none" rotWithShape="1">
              <a:gsLst>
                <a:gs pos="0">
                  <a:srgbClr val="CC9900"/>
                </a:gs>
                <a:gs pos="50000">
                  <a:srgbClr val="FFCD37"/>
                </a:gs>
                <a:gs pos="100000">
                  <a:srgbClr val="FFCC33"/>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kumimoji="0" lang="en-US" sz="2800">
                <a:solidFill>
                  <a:schemeClr val="tx2"/>
                </a:solidFill>
              </a:endParaRPr>
            </a:p>
          </p:txBody>
        </p:sp>
        <p:sp>
          <p:nvSpPr>
            <p:cNvPr id="21" name="Rectangle 3"/>
            <p:cNvSpPr>
              <a:spLocks noChangeArrowheads="1"/>
            </p:cNvSpPr>
            <p:nvPr/>
          </p:nvSpPr>
          <p:spPr bwMode="auto">
            <a:xfrm>
              <a:off x="746040" y="1884783"/>
              <a:ext cx="899879" cy="668221"/>
            </a:xfrm>
            <a:prstGeom prst="rect">
              <a:avLst/>
            </a:prstGeom>
            <a:gradFill flip="none" rotWithShape="1">
              <a:gsLst>
                <a:gs pos="0">
                  <a:srgbClr val="FFCC33"/>
                </a:gs>
                <a:gs pos="50000">
                  <a:srgbClr val="FFFBE5"/>
                </a:gs>
                <a:gs pos="100000">
                  <a:srgbClr val="FFFDEF"/>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kumimoji="0" lang="en-US" sz="2800">
                <a:solidFill>
                  <a:schemeClr val="tx2"/>
                </a:solidFill>
              </a:endParaRPr>
            </a:p>
          </p:txBody>
        </p:sp>
        <p:sp>
          <p:nvSpPr>
            <p:cNvPr id="22" name="Rectangle 3"/>
            <p:cNvSpPr>
              <a:spLocks noChangeArrowheads="1"/>
            </p:cNvSpPr>
            <p:nvPr/>
          </p:nvSpPr>
          <p:spPr bwMode="auto">
            <a:xfrm>
              <a:off x="755102" y="1896623"/>
              <a:ext cx="888103" cy="644540"/>
            </a:xfrm>
            <a:prstGeom prst="rect">
              <a:avLst/>
            </a:prstGeom>
            <a:gradFill flip="none" rotWithShape="1">
              <a:gsLst>
                <a:gs pos="0">
                  <a:srgbClr val="FFCC33"/>
                </a:gs>
                <a:gs pos="50000">
                  <a:srgbClr val="FFE263"/>
                </a:gs>
                <a:gs pos="100000">
                  <a:srgbClr val="FFF790"/>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kumimoji="0" lang="en-US" sz="2800" b="1" dirty="0">
                  <a:solidFill>
                    <a:schemeClr val="tx2"/>
                  </a:solidFill>
                  <a:latin typeface="+mj-lt"/>
                </a:rPr>
                <a:t>500</a:t>
              </a:r>
            </a:p>
          </p:txBody>
        </p:sp>
      </p:grpSp>
      <p:grpSp>
        <p:nvGrpSpPr>
          <p:cNvPr id="23" name="Group 43"/>
          <p:cNvGrpSpPr/>
          <p:nvPr/>
        </p:nvGrpSpPr>
        <p:grpSpPr>
          <a:xfrm>
            <a:off x="2887371" y="3303239"/>
            <a:ext cx="1745495" cy="1042896"/>
            <a:chOff x="733262" y="1872371"/>
            <a:chExt cx="927287" cy="695264"/>
          </a:xfrm>
          <a:effectLst>
            <a:outerShdw blurRad="50800" dist="38100" dir="2700000" algn="tl" rotWithShape="0">
              <a:prstClr val="black">
                <a:alpha val="40000"/>
              </a:prstClr>
            </a:outerShdw>
          </a:effectLst>
        </p:grpSpPr>
        <p:sp>
          <p:nvSpPr>
            <p:cNvPr id="24" name="Rectangle 3"/>
            <p:cNvSpPr>
              <a:spLocks noChangeAspect="1" noChangeArrowheads="1"/>
            </p:cNvSpPr>
            <p:nvPr/>
          </p:nvSpPr>
          <p:spPr bwMode="auto">
            <a:xfrm>
              <a:off x="733262" y="1872371"/>
              <a:ext cx="927287" cy="695264"/>
            </a:xfrm>
            <a:prstGeom prst="rect">
              <a:avLst/>
            </a:prstGeom>
            <a:gradFill flip="none" rotWithShape="1">
              <a:gsLst>
                <a:gs pos="0">
                  <a:srgbClr val="CC9900"/>
                </a:gs>
                <a:gs pos="50000">
                  <a:srgbClr val="FFCD37"/>
                </a:gs>
                <a:gs pos="100000">
                  <a:srgbClr val="FFCC33"/>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kumimoji="0" lang="en-US" sz="2800">
                <a:solidFill>
                  <a:schemeClr val="tx2"/>
                </a:solidFill>
              </a:endParaRPr>
            </a:p>
          </p:txBody>
        </p:sp>
        <p:sp>
          <p:nvSpPr>
            <p:cNvPr id="25" name="Rectangle 3"/>
            <p:cNvSpPr>
              <a:spLocks noChangeArrowheads="1"/>
            </p:cNvSpPr>
            <p:nvPr/>
          </p:nvSpPr>
          <p:spPr bwMode="auto">
            <a:xfrm>
              <a:off x="746040" y="1884783"/>
              <a:ext cx="899879" cy="668221"/>
            </a:xfrm>
            <a:prstGeom prst="rect">
              <a:avLst/>
            </a:prstGeom>
            <a:gradFill flip="none" rotWithShape="1">
              <a:gsLst>
                <a:gs pos="0">
                  <a:srgbClr val="FFCC33"/>
                </a:gs>
                <a:gs pos="50000">
                  <a:srgbClr val="FFFBE5"/>
                </a:gs>
                <a:gs pos="100000">
                  <a:srgbClr val="FFFDEF"/>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kumimoji="0" lang="en-US" sz="2800">
                <a:solidFill>
                  <a:schemeClr val="tx2"/>
                </a:solidFill>
              </a:endParaRPr>
            </a:p>
          </p:txBody>
        </p:sp>
        <p:sp>
          <p:nvSpPr>
            <p:cNvPr id="26" name="Rectangle 3"/>
            <p:cNvSpPr>
              <a:spLocks noChangeArrowheads="1"/>
            </p:cNvSpPr>
            <p:nvPr/>
          </p:nvSpPr>
          <p:spPr bwMode="auto">
            <a:xfrm>
              <a:off x="755102" y="1896623"/>
              <a:ext cx="888103" cy="644540"/>
            </a:xfrm>
            <a:prstGeom prst="rect">
              <a:avLst/>
            </a:prstGeom>
            <a:gradFill flip="none" rotWithShape="1">
              <a:gsLst>
                <a:gs pos="0">
                  <a:srgbClr val="FFCC33"/>
                </a:gs>
                <a:gs pos="50000">
                  <a:srgbClr val="FFE263"/>
                </a:gs>
                <a:gs pos="100000">
                  <a:srgbClr val="FFF790"/>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kumimoji="0" lang="en-US" sz="2800" b="1">
                  <a:solidFill>
                    <a:schemeClr val="tx2"/>
                  </a:solidFill>
                  <a:latin typeface="+mj-lt"/>
                </a:rPr>
                <a:t>1000</a:t>
              </a:r>
              <a:endParaRPr kumimoji="0" lang="en-US" sz="2800" b="1" dirty="0">
                <a:solidFill>
                  <a:schemeClr val="tx2"/>
                </a:solidFill>
                <a:latin typeface="+mj-lt"/>
              </a:endParaRPr>
            </a:p>
          </p:txBody>
        </p:sp>
      </p:grpSp>
      <p:grpSp>
        <p:nvGrpSpPr>
          <p:cNvPr id="27" name="Group 43"/>
          <p:cNvGrpSpPr/>
          <p:nvPr/>
        </p:nvGrpSpPr>
        <p:grpSpPr>
          <a:xfrm>
            <a:off x="4789799" y="2192355"/>
            <a:ext cx="1758984" cy="1042896"/>
            <a:chOff x="733262" y="1872371"/>
            <a:chExt cx="927287" cy="695264"/>
          </a:xfrm>
          <a:effectLst>
            <a:outerShdw blurRad="50800" dist="38100" dir="2700000" algn="tl" rotWithShape="0">
              <a:prstClr val="black">
                <a:alpha val="40000"/>
              </a:prstClr>
            </a:outerShdw>
          </a:effectLst>
        </p:grpSpPr>
        <p:sp>
          <p:nvSpPr>
            <p:cNvPr id="28" name="Rectangle 3"/>
            <p:cNvSpPr>
              <a:spLocks noChangeAspect="1" noChangeArrowheads="1"/>
            </p:cNvSpPr>
            <p:nvPr/>
          </p:nvSpPr>
          <p:spPr bwMode="auto">
            <a:xfrm>
              <a:off x="733262" y="1872371"/>
              <a:ext cx="927287" cy="695264"/>
            </a:xfrm>
            <a:prstGeom prst="rect">
              <a:avLst/>
            </a:prstGeom>
            <a:gradFill flip="none" rotWithShape="1">
              <a:gsLst>
                <a:gs pos="0">
                  <a:srgbClr val="CC9900"/>
                </a:gs>
                <a:gs pos="50000">
                  <a:srgbClr val="FFCD37"/>
                </a:gs>
                <a:gs pos="100000">
                  <a:srgbClr val="FFCC33"/>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kumimoji="0" lang="en-US" sz="2800">
                <a:solidFill>
                  <a:schemeClr val="tx2"/>
                </a:solidFill>
              </a:endParaRPr>
            </a:p>
          </p:txBody>
        </p:sp>
        <p:sp>
          <p:nvSpPr>
            <p:cNvPr id="29" name="Rectangle 3"/>
            <p:cNvSpPr>
              <a:spLocks noChangeArrowheads="1"/>
            </p:cNvSpPr>
            <p:nvPr/>
          </p:nvSpPr>
          <p:spPr bwMode="auto">
            <a:xfrm>
              <a:off x="746040" y="1884783"/>
              <a:ext cx="899879" cy="668221"/>
            </a:xfrm>
            <a:prstGeom prst="rect">
              <a:avLst/>
            </a:prstGeom>
            <a:gradFill flip="none" rotWithShape="1">
              <a:gsLst>
                <a:gs pos="0">
                  <a:srgbClr val="FFCC33"/>
                </a:gs>
                <a:gs pos="50000">
                  <a:srgbClr val="FFFBE5"/>
                </a:gs>
                <a:gs pos="100000">
                  <a:srgbClr val="FFFDEF"/>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kumimoji="0" lang="en-US" sz="2800">
                <a:solidFill>
                  <a:schemeClr val="tx2"/>
                </a:solidFill>
              </a:endParaRPr>
            </a:p>
          </p:txBody>
        </p:sp>
        <p:sp>
          <p:nvSpPr>
            <p:cNvPr id="30" name="Rectangle 3"/>
            <p:cNvSpPr>
              <a:spLocks noChangeArrowheads="1"/>
            </p:cNvSpPr>
            <p:nvPr/>
          </p:nvSpPr>
          <p:spPr bwMode="auto">
            <a:xfrm>
              <a:off x="755102" y="1896623"/>
              <a:ext cx="888103" cy="644540"/>
            </a:xfrm>
            <a:prstGeom prst="rect">
              <a:avLst/>
            </a:prstGeom>
            <a:gradFill flip="none" rotWithShape="1">
              <a:gsLst>
                <a:gs pos="0">
                  <a:srgbClr val="FFCC33"/>
                </a:gs>
                <a:gs pos="50000">
                  <a:srgbClr val="FFE263"/>
                </a:gs>
                <a:gs pos="100000">
                  <a:srgbClr val="FFF790"/>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kumimoji="0" lang="en-US" sz="2800" b="1">
                  <a:solidFill>
                    <a:schemeClr val="tx2"/>
                  </a:solidFill>
                  <a:latin typeface="+mj-lt"/>
                </a:rPr>
                <a:t>3500</a:t>
              </a:r>
              <a:endParaRPr kumimoji="0" lang="en-US" sz="2800" b="1" dirty="0">
                <a:solidFill>
                  <a:schemeClr val="tx2"/>
                </a:solidFill>
                <a:latin typeface="+mj-lt"/>
              </a:endParaRPr>
            </a:p>
          </p:txBody>
        </p:sp>
      </p:grpSp>
      <p:grpSp>
        <p:nvGrpSpPr>
          <p:cNvPr id="31" name="Group 43"/>
          <p:cNvGrpSpPr/>
          <p:nvPr/>
        </p:nvGrpSpPr>
        <p:grpSpPr>
          <a:xfrm>
            <a:off x="4805563" y="3313745"/>
            <a:ext cx="1745495" cy="1042896"/>
            <a:chOff x="733262" y="1872371"/>
            <a:chExt cx="927287" cy="695264"/>
          </a:xfrm>
          <a:effectLst>
            <a:outerShdw blurRad="50800" dist="38100" dir="2700000" algn="tl" rotWithShape="0">
              <a:prstClr val="black">
                <a:alpha val="40000"/>
              </a:prstClr>
            </a:outerShdw>
          </a:effectLst>
        </p:grpSpPr>
        <p:sp>
          <p:nvSpPr>
            <p:cNvPr id="32" name="Rectangle 3"/>
            <p:cNvSpPr>
              <a:spLocks noChangeAspect="1" noChangeArrowheads="1"/>
            </p:cNvSpPr>
            <p:nvPr/>
          </p:nvSpPr>
          <p:spPr bwMode="auto">
            <a:xfrm>
              <a:off x="733262" y="1872371"/>
              <a:ext cx="927287" cy="695264"/>
            </a:xfrm>
            <a:prstGeom prst="rect">
              <a:avLst/>
            </a:prstGeom>
            <a:gradFill flip="none" rotWithShape="1">
              <a:gsLst>
                <a:gs pos="0">
                  <a:srgbClr val="CC9900"/>
                </a:gs>
                <a:gs pos="50000">
                  <a:srgbClr val="FFCD37"/>
                </a:gs>
                <a:gs pos="100000">
                  <a:srgbClr val="FFCC33"/>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kumimoji="0" lang="en-US" sz="2800">
                <a:solidFill>
                  <a:schemeClr val="tx2"/>
                </a:solidFill>
              </a:endParaRPr>
            </a:p>
          </p:txBody>
        </p:sp>
        <p:sp>
          <p:nvSpPr>
            <p:cNvPr id="33" name="Rectangle 3"/>
            <p:cNvSpPr>
              <a:spLocks noChangeArrowheads="1"/>
            </p:cNvSpPr>
            <p:nvPr/>
          </p:nvSpPr>
          <p:spPr bwMode="auto">
            <a:xfrm>
              <a:off x="746040" y="1884783"/>
              <a:ext cx="899879" cy="668221"/>
            </a:xfrm>
            <a:prstGeom prst="rect">
              <a:avLst/>
            </a:prstGeom>
            <a:gradFill flip="none" rotWithShape="1">
              <a:gsLst>
                <a:gs pos="0">
                  <a:srgbClr val="FFCC33"/>
                </a:gs>
                <a:gs pos="50000">
                  <a:srgbClr val="FFFBE5"/>
                </a:gs>
                <a:gs pos="100000">
                  <a:srgbClr val="FFFDEF"/>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fontAlgn="auto">
                <a:spcBef>
                  <a:spcPts val="0"/>
                </a:spcBef>
                <a:spcAft>
                  <a:spcPts val="0"/>
                </a:spcAft>
                <a:defRPr/>
              </a:pPr>
              <a:endParaRPr kumimoji="0" lang="en-US" sz="2800">
                <a:solidFill>
                  <a:schemeClr val="tx2"/>
                </a:solidFill>
              </a:endParaRPr>
            </a:p>
          </p:txBody>
        </p:sp>
        <p:sp>
          <p:nvSpPr>
            <p:cNvPr id="34" name="Rectangle 3"/>
            <p:cNvSpPr>
              <a:spLocks noChangeArrowheads="1"/>
            </p:cNvSpPr>
            <p:nvPr/>
          </p:nvSpPr>
          <p:spPr bwMode="auto">
            <a:xfrm>
              <a:off x="755102" y="1896623"/>
              <a:ext cx="888103" cy="644540"/>
            </a:xfrm>
            <a:prstGeom prst="rect">
              <a:avLst/>
            </a:prstGeom>
            <a:gradFill flip="none" rotWithShape="1">
              <a:gsLst>
                <a:gs pos="0">
                  <a:srgbClr val="FFCC33"/>
                </a:gs>
                <a:gs pos="50000">
                  <a:srgbClr val="FFE263"/>
                </a:gs>
                <a:gs pos="100000">
                  <a:srgbClr val="FFF790"/>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lgn="ctr" fontAlgn="auto">
                <a:spcBef>
                  <a:spcPts val="0"/>
                </a:spcBef>
                <a:spcAft>
                  <a:spcPts val="0"/>
                </a:spcAft>
                <a:defRPr/>
              </a:pPr>
              <a:r>
                <a:rPr kumimoji="0" lang="en-US" sz="2800" b="1">
                  <a:solidFill>
                    <a:schemeClr val="tx2"/>
                  </a:solidFill>
                  <a:latin typeface="+mj-lt"/>
                </a:rPr>
                <a:t>5000</a:t>
              </a:r>
              <a:endParaRPr kumimoji="0" lang="en-US" sz="2800" b="1" dirty="0">
                <a:solidFill>
                  <a:schemeClr val="tx2"/>
                </a:solidFill>
                <a:latin typeface="+mj-lt"/>
              </a:endParaRPr>
            </a:p>
          </p:txBody>
        </p:sp>
      </p:grpSp>
      <p:sp>
        <p:nvSpPr>
          <p:cNvPr id="13330" name="Rectangle 34"/>
          <p:cNvSpPr>
            <a:spLocks noChangeArrowheads="1"/>
          </p:cNvSpPr>
          <p:nvPr/>
        </p:nvSpPr>
        <p:spPr bwMode="auto">
          <a:xfrm>
            <a:off x="468313" y="6094413"/>
            <a:ext cx="8496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2200" b="1">
                <a:solidFill>
                  <a:schemeClr val="tx2"/>
                </a:solidFill>
                <a:latin typeface="Times New Roman" charset="0"/>
              </a:rPr>
              <a:t>Lift (SVG </a:t>
            </a:r>
            <a:r>
              <a:rPr lang="en-US" altLang="zh-TW" sz="2200" b="1">
                <a:solidFill>
                  <a:schemeClr val="tx2"/>
                </a:solidFill>
                <a:latin typeface="Times New Roman" charset="0"/>
                <a:sym typeface="Wingdings" charset="2"/>
              </a:rPr>
              <a:t></a:t>
            </a:r>
            <a:r>
              <a:rPr lang="en-US" altLang="zh-TW" sz="2200" b="1">
                <a:solidFill>
                  <a:schemeClr val="tx2"/>
                </a:solidFill>
                <a:latin typeface="Times New Roman" charset="0"/>
              </a:rPr>
              <a:t> CK) = Confidence/Expected Confidence = 0.83/0.85 &lt; 1</a:t>
            </a:r>
          </a:p>
        </p:txBody>
      </p:sp>
      <p:sp>
        <p:nvSpPr>
          <p:cNvPr id="36" name="Rectangle 35"/>
          <p:cNvSpPr/>
          <p:nvPr/>
        </p:nvSpPr>
        <p:spPr>
          <a:xfrm>
            <a:off x="2871788" y="6581775"/>
            <a:ext cx="3571875" cy="276225"/>
          </a:xfrm>
          <a:prstGeom prst="rect">
            <a:avLst/>
          </a:prstGeom>
        </p:spPr>
        <p:txBody>
          <a:bodyPr wrap="none">
            <a:spAutoFit/>
          </a:bodyPr>
          <a:lstStyle/>
          <a:p>
            <a:pPr>
              <a:defRPr/>
            </a:pPr>
            <a:r>
              <a:rPr lang="en-US" sz="1200" dirty="0">
                <a:solidFill>
                  <a:schemeClr val="bg1">
                    <a:lumMod val="75000"/>
                  </a:schemeClr>
                </a:solidFill>
                <a:latin typeface="Calibri" charset="0"/>
                <a:ea typeface="標楷體" charset="0"/>
                <a:cs typeface="標楷體" charset="0"/>
              </a:rPr>
              <a:t>Source: SAS Enterprise Miner Course Notes, 2014, SAS</a:t>
            </a:r>
          </a:p>
        </p:txBody>
      </p:sp>
    </p:spTree>
    <p:extLst>
      <p:ext uri="{BB962C8B-B14F-4D97-AF65-F5344CB8AC3E}">
        <p14:creationId xmlns:p14="http://schemas.microsoft.com/office/powerpoint/2010/main" val="807221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115888"/>
            <a:ext cx="8229600" cy="1143000"/>
          </a:xfrm>
        </p:spPr>
        <p:txBody>
          <a:bodyPr/>
          <a:lstStyle/>
          <a:p>
            <a:r>
              <a:rPr lang="en-US" altLang="en-US">
                <a:solidFill>
                  <a:srgbClr val="1F497D"/>
                </a:solidFill>
                <a:latin typeface="Calibri" charset="0"/>
                <a:ea typeface="標楷體" charset="-120"/>
              </a:rPr>
              <a:t>關聯分析衡量的機率統計值</a:t>
            </a:r>
            <a:r>
              <a:rPr lang="en-US" altLang="zh-TW">
                <a:solidFill>
                  <a:srgbClr val="1F497D"/>
                </a:solidFill>
                <a:latin typeface="Calibri" charset="0"/>
                <a:ea typeface="標楷體" charset="-120"/>
              </a:rPr>
              <a:t>—</a:t>
            </a:r>
            <a:br>
              <a:rPr lang="en-US" altLang="zh-TW">
                <a:solidFill>
                  <a:srgbClr val="1F497D"/>
                </a:solidFill>
                <a:latin typeface="Calibri" charset="0"/>
                <a:ea typeface="標楷體" charset="-120"/>
              </a:rPr>
            </a:br>
            <a:r>
              <a:rPr lang="en-US" altLang="zh-TW">
                <a:solidFill>
                  <a:srgbClr val="FF0000"/>
                </a:solidFill>
                <a:latin typeface="Calibri" charset="0"/>
                <a:ea typeface="標楷體" charset="-120"/>
              </a:rPr>
              <a:t>Lift</a:t>
            </a:r>
            <a:r>
              <a:rPr lang="en-US" altLang="en-US">
                <a:solidFill>
                  <a:srgbClr val="FF0000"/>
                </a:solidFill>
                <a:latin typeface="Calibri" charset="0"/>
                <a:ea typeface="標楷體" charset="-120"/>
              </a:rPr>
              <a:t>增益值</a:t>
            </a:r>
            <a:endParaRPr lang="en-US" altLang="zh-TW">
              <a:solidFill>
                <a:srgbClr val="FF0000"/>
              </a:solidFill>
              <a:latin typeface="Calibri" charset="0"/>
              <a:ea typeface="標楷體" charset="-120"/>
            </a:endParaRPr>
          </a:p>
        </p:txBody>
      </p:sp>
      <p:sp>
        <p:nvSpPr>
          <p:cNvPr id="14339" name="Content Placeholder 2"/>
          <p:cNvSpPr>
            <a:spLocks noGrp="1"/>
          </p:cNvSpPr>
          <p:nvPr>
            <p:ph idx="1"/>
          </p:nvPr>
        </p:nvSpPr>
        <p:spPr>
          <a:xfrm>
            <a:off x="250825" y="1268413"/>
            <a:ext cx="8759825" cy="5113337"/>
          </a:xfrm>
        </p:spPr>
        <p:txBody>
          <a:bodyPr/>
          <a:lstStyle/>
          <a:p>
            <a:r>
              <a:rPr lang="en-US" altLang="en-US">
                <a:latin typeface="Calibri" charset="0"/>
                <a:ea typeface="標楷體" charset="-120"/>
              </a:rPr>
              <a:t>信心水準最高的就是最好的規則</a:t>
            </a:r>
            <a:r>
              <a:rPr lang="en-US" altLang="zh-TW">
                <a:latin typeface="Calibri" charset="0"/>
                <a:ea typeface="標楷體" charset="-120"/>
              </a:rPr>
              <a:t>?</a:t>
            </a:r>
          </a:p>
          <a:p>
            <a:r>
              <a:rPr lang="en-US" altLang="en-US">
                <a:latin typeface="Calibri" charset="0"/>
                <a:ea typeface="標楷體" charset="-120"/>
              </a:rPr>
              <a:t>「如果</a:t>
            </a:r>
            <a:r>
              <a:rPr lang="en-US" altLang="zh-TW">
                <a:latin typeface="Calibri" charset="0"/>
                <a:ea typeface="標楷體" charset="-120"/>
              </a:rPr>
              <a:t> Saving  account  </a:t>
            </a:r>
            <a:r>
              <a:rPr lang="en-US" altLang="en-US">
                <a:latin typeface="Calibri" charset="0"/>
                <a:ea typeface="標楷體" charset="-120"/>
              </a:rPr>
              <a:t>則</a:t>
            </a:r>
            <a:r>
              <a:rPr lang="en-US" altLang="zh-TW">
                <a:latin typeface="Calibri" charset="0"/>
                <a:ea typeface="標楷體" charset="-120"/>
              </a:rPr>
              <a:t> Checking account</a:t>
            </a:r>
            <a:r>
              <a:rPr lang="en-US" altLang="en-US">
                <a:latin typeface="Calibri" charset="0"/>
                <a:ea typeface="標楷體" charset="-120"/>
              </a:rPr>
              <a:t>」這個規則的發生機率</a:t>
            </a:r>
            <a:br>
              <a:rPr lang="en-US" altLang="ja-JP">
                <a:latin typeface="Calibri" charset="0"/>
                <a:ea typeface="標楷體" charset="-120"/>
              </a:rPr>
            </a:br>
            <a:r>
              <a:rPr lang="en-US" altLang="en-US">
                <a:latin typeface="Calibri" charset="0"/>
                <a:ea typeface="標楷體" charset="-120"/>
              </a:rPr>
              <a:t>比單獨計算</a:t>
            </a:r>
            <a:r>
              <a:rPr lang="en-US" altLang="ja-JP">
                <a:latin typeface="Calibri" charset="0"/>
                <a:ea typeface="標楷體" charset="-120"/>
              </a:rPr>
              <a:t>Checking account</a:t>
            </a:r>
            <a:r>
              <a:rPr lang="en-US" altLang="en-US">
                <a:latin typeface="Calibri" charset="0"/>
                <a:ea typeface="標楷體" charset="-120"/>
              </a:rPr>
              <a:t>的發生機率還低。</a:t>
            </a:r>
            <a:endParaRPr lang="en-US" altLang="ja-JP">
              <a:latin typeface="Calibri" charset="0"/>
              <a:ea typeface="標楷體" charset="-120"/>
            </a:endParaRPr>
          </a:p>
          <a:p>
            <a:r>
              <a:rPr lang="en-US" altLang="en-US" b="1">
                <a:solidFill>
                  <a:srgbClr val="FF0000"/>
                </a:solidFill>
                <a:latin typeface="Calibri" charset="0"/>
                <a:ea typeface="標楷體" charset="-120"/>
              </a:rPr>
              <a:t>增益值</a:t>
            </a:r>
            <a:r>
              <a:rPr lang="en-US" altLang="zh-TW" b="1">
                <a:solidFill>
                  <a:srgbClr val="FF0000"/>
                </a:solidFill>
                <a:latin typeface="Calibri" charset="0"/>
                <a:ea typeface="標楷體" charset="-120"/>
              </a:rPr>
              <a:t>(Lift)</a:t>
            </a:r>
            <a:r>
              <a:rPr lang="en-US" altLang="en-US">
                <a:latin typeface="Calibri" charset="0"/>
                <a:ea typeface="標楷體" charset="-120"/>
              </a:rPr>
              <a:t>：</a:t>
            </a:r>
            <a:br>
              <a:rPr lang="en-US" altLang="zh-TW">
                <a:latin typeface="Calibri" charset="0"/>
                <a:ea typeface="標楷體" charset="-120"/>
              </a:rPr>
            </a:br>
            <a:r>
              <a:rPr lang="en-US" altLang="en-US">
                <a:latin typeface="Calibri" charset="0"/>
                <a:ea typeface="標楷體" charset="-120"/>
              </a:rPr>
              <a:t>一條規則在預測結果時能比</a:t>
            </a:r>
            <a:br>
              <a:rPr lang="en-US" altLang="ja-JP">
                <a:latin typeface="Calibri" charset="0"/>
                <a:ea typeface="標楷體" charset="-120"/>
              </a:rPr>
            </a:br>
            <a:r>
              <a:rPr lang="en-US" altLang="en-US">
                <a:latin typeface="Calibri" charset="0"/>
                <a:ea typeface="標楷體" charset="-120"/>
              </a:rPr>
              <a:t>隨機發生的機會好多少。</a:t>
            </a:r>
            <a:r>
              <a:rPr lang="en-US" altLang="ja-JP">
                <a:latin typeface="Calibri" charset="0"/>
                <a:ea typeface="標楷體" charset="-120"/>
              </a:rPr>
              <a:t> </a:t>
            </a:r>
          </a:p>
          <a:p>
            <a:r>
              <a:rPr lang="en-US" altLang="zh-TW">
                <a:latin typeface="Calibri" charset="0"/>
                <a:ea typeface="標楷體" charset="-120"/>
              </a:rPr>
              <a:t>Lift (SVG </a:t>
            </a:r>
            <a:r>
              <a:rPr lang="en-US" altLang="zh-TW">
                <a:latin typeface="Calibri" charset="0"/>
                <a:ea typeface="標楷體" charset="-120"/>
                <a:sym typeface="Wingdings" charset="2"/>
              </a:rPr>
              <a:t></a:t>
            </a:r>
            <a:r>
              <a:rPr lang="en-US" altLang="zh-TW">
                <a:latin typeface="Calibri" charset="0"/>
                <a:ea typeface="標楷體" charset="-120"/>
              </a:rPr>
              <a:t> CK) </a:t>
            </a:r>
            <a:br>
              <a:rPr lang="en-US" altLang="zh-TW">
                <a:latin typeface="Calibri" charset="0"/>
                <a:ea typeface="標楷體" charset="-120"/>
              </a:rPr>
            </a:br>
            <a:r>
              <a:rPr lang="en-US" altLang="zh-TW">
                <a:latin typeface="Calibri" charset="0"/>
                <a:ea typeface="標楷體" charset="-120"/>
              </a:rPr>
              <a:t>= Confidence/Expected Confidence </a:t>
            </a:r>
            <a:br>
              <a:rPr lang="en-US" altLang="zh-TW">
                <a:latin typeface="Calibri" charset="0"/>
                <a:ea typeface="標楷體" charset="-120"/>
              </a:rPr>
            </a:br>
            <a:r>
              <a:rPr lang="en-US" altLang="zh-TW">
                <a:latin typeface="Calibri" charset="0"/>
                <a:ea typeface="標楷體" charset="-120"/>
              </a:rPr>
              <a:t>= 0.83/0.85 &lt; 1</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7AC2173-5233-5048-9BA4-0A66DD652421}" type="slidenum">
              <a:rPr lang="zh-TW" altLang="en-US" sz="1200">
                <a:solidFill>
                  <a:srgbClr val="898989"/>
                </a:solidFill>
              </a:rPr>
              <a:pPr eaLnBrk="1" hangingPunct="1">
                <a:spcBef>
                  <a:spcPct val="0"/>
                </a:spcBef>
                <a:buFontTx/>
                <a:buNone/>
              </a:pPr>
              <a:t>11</a:t>
            </a:fld>
            <a:endParaRPr lang="zh-TW" altLang="en-US" sz="1200">
              <a:solidFill>
                <a:srgbClr val="898989"/>
              </a:solidFill>
            </a:endParaRPr>
          </a:p>
        </p:txBody>
      </p:sp>
      <p:sp>
        <p:nvSpPr>
          <p:cNvPr id="5" name="Rectangle 4"/>
          <p:cNvSpPr/>
          <p:nvPr/>
        </p:nvSpPr>
        <p:spPr>
          <a:xfrm>
            <a:off x="2871788" y="6581775"/>
            <a:ext cx="3571875" cy="276225"/>
          </a:xfrm>
          <a:prstGeom prst="rect">
            <a:avLst/>
          </a:prstGeom>
        </p:spPr>
        <p:txBody>
          <a:bodyPr wrap="none">
            <a:spAutoFit/>
          </a:bodyPr>
          <a:lstStyle/>
          <a:p>
            <a:pPr>
              <a:defRPr/>
            </a:pPr>
            <a:r>
              <a:rPr lang="en-US" sz="1200" dirty="0">
                <a:solidFill>
                  <a:schemeClr val="bg1">
                    <a:lumMod val="75000"/>
                  </a:schemeClr>
                </a:solidFill>
                <a:latin typeface="Calibri" charset="0"/>
                <a:ea typeface="標楷體" charset="0"/>
                <a:cs typeface="標楷體" charset="0"/>
              </a:rPr>
              <a:t>Source: SAS Enterprise Miner Course Notes, 2014, SAS</a:t>
            </a:r>
          </a:p>
        </p:txBody>
      </p:sp>
    </p:spTree>
    <p:extLst>
      <p:ext uri="{BB962C8B-B14F-4D97-AF65-F5344CB8AC3E}">
        <p14:creationId xmlns:p14="http://schemas.microsoft.com/office/powerpoint/2010/main" val="537143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6034087"/>
          </a:xfrm>
        </p:spPr>
        <p:txBody>
          <a:bodyPr/>
          <a:lstStyle/>
          <a:p>
            <a:r>
              <a:rPr lang="en-US" altLang="zh-TW">
                <a:solidFill>
                  <a:srgbClr val="FF0000"/>
                </a:solidFill>
                <a:latin typeface="Calibri" charset="0"/>
                <a:ea typeface="標楷體" charset="-120"/>
              </a:rPr>
              <a:t>Support (A</a:t>
            </a:r>
            <a:r>
              <a:rPr lang="en-US" altLang="zh-TW">
                <a:solidFill>
                  <a:srgbClr val="FF0000"/>
                </a:solidFill>
                <a:latin typeface="Calibri" charset="0"/>
                <a:ea typeface="標楷體" charset="-120"/>
                <a:sym typeface="Wingdings" charset="2"/>
              </a:rPr>
              <a:t>B)</a:t>
            </a:r>
            <a:r>
              <a:rPr lang="en-US" altLang="zh-TW">
                <a:solidFill>
                  <a:srgbClr val="FF0000"/>
                </a:solidFill>
                <a:latin typeface="Calibri" charset="0"/>
                <a:ea typeface="標楷體" charset="-120"/>
              </a:rPr>
              <a:t> </a:t>
            </a:r>
            <a:br>
              <a:rPr lang="en-US" altLang="zh-TW">
                <a:solidFill>
                  <a:srgbClr val="FF0000"/>
                </a:solidFill>
                <a:latin typeface="Calibri" charset="0"/>
                <a:ea typeface="標楷體" charset="-120"/>
              </a:rPr>
            </a:br>
            <a:r>
              <a:rPr lang="en-US" altLang="zh-TW">
                <a:solidFill>
                  <a:srgbClr val="FF0000"/>
                </a:solidFill>
                <a:latin typeface="Calibri" charset="0"/>
                <a:ea typeface="標楷體" charset="-120"/>
              </a:rPr>
              <a:t>Confidence (A</a:t>
            </a:r>
            <a:r>
              <a:rPr lang="en-US" altLang="zh-TW">
                <a:solidFill>
                  <a:srgbClr val="FF0000"/>
                </a:solidFill>
                <a:latin typeface="Calibri" charset="0"/>
                <a:ea typeface="標楷體" charset="-120"/>
                <a:sym typeface="Wingdings" charset="2"/>
              </a:rPr>
              <a:t>B)</a:t>
            </a:r>
            <a:br>
              <a:rPr lang="en-US" altLang="zh-TW">
                <a:solidFill>
                  <a:srgbClr val="FF0000"/>
                </a:solidFill>
                <a:latin typeface="Calibri" charset="0"/>
                <a:ea typeface="標楷體" charset="-120"/>
              </a:rPr>
            </a:br>
            <a:r>
              <a:rPr lang="en-US" altLang="zh-TW">
                <a:solidFill>
                  <a:srgbClr val="FF0000"/>
                </a:solidFill>
                <a:latin typeface="Calibri" charset="0"/>
                <a:ea typeface="標楷體" charset="-120"/>
              </a:rPr>
              <a:t>Expected Confidence (A</a:t>
            </a:r>
            <a:r>
              <a:rPr lang="en-US" altLang="zh-TW">
                <a:solidFill>
                  <a:srgbClr val="FF0000"/>
                </a:solidFill>
                <a:latin typeface="Calibri" charset="0"/>
                <a:ea typeface="標楷體" charset="-120"/>
                <a:sym typeface="Wingdings" charset="2"/>
              </a:rPr>
              <a:t></a:t>
            </a:r>
            <a:r>
              <a:rPr lang="en-US" altLang="zh-TW">
                <a:solidFill>
                  <a:srgbClr val="FF0000"/>
                </a:solidFill>
                <a:latin typeface="Calibri" charset="0"/>
                <a:ea typeface="標楷體" charset="-120"/>
              </a:rPr>
              <a:t>B)</a:t>
            </a:r>
            <a:br>
              <a:rPr lang="en-US" altLang="zh-TW">
                <a:solidFill>
                  <a:srgbClr val="FF0000"/>
                </a:solidFill>
                <a:latin typeface="Calibri" charset="0"/>
                <a:ea typeface="標楷體" charset="-120"/>
              </a:rPr>
            </a:br>
            <a:r>
              <a:rPr lang="en-US" altLang="zh-TW">
                <a:solidFill>
                  <a:srgbClr val="FF0000"/>
                </a:solidFill>
                <a:latin typeface="Calibri" charset="0"/>
                <a:ea typeface="標楷體" charset="-120"/>
              </a:rPr>
              <a:t>Lift (A</a:t>
            </a:r>
            <a:r>
              <a:rPr lang="en-US" altLang="zh-TW">
                <a:solidFill>
                  <a:srgbClr val="FF0000"/>
                </a:solidFill>
                <a:latin typeface="Calibri" charset="0"/>
                <a:ea typeface="標楷體" charset="-120"/>
                <a:sym typeface="Wingdings" charset="2"/>
              </a:rPr>
              <a:t>B)</a:t>
            </a:r>
            <a:endParaRPr lang="en-US" altLang="zh-TW">
              <a:solidFill>
                <a:srgbClr val="FF0000"/>
              </a:solidFill>
              <a:latin typeface="Calibri" charset="0"/>
              <a:ea typeface="標楷體" charset="-120"/>
            </a:endParaRPr>
          </a:p>
        </p:txBody>
      </p:sp>
      <p:sp>
        <p:nvSpPr>
          <p:cNvPr id="153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82F029-776D-0F49-8238-A1E28551666D}" type="slidenum">
              <a:rPr lang="zh-TW" altLang="en-US" sz="1200">
                <a:solidFill>
                  <a:srgbClr val="898989"/>
                </a:solidFill>
              </a:rPr>
              <a:pPr eaLnBrk="1" hangingPunct="1">
                <a:spcBef>
                  <a:spcPct val="0"/>
                </a:spcBef>
                <a:buFontTx/>
                <a:buNone/>
              </a:pPr>
              <a:t>12</a:t>
            </a:fld>
            <a:endParaRPr lang="zh-TW" altLang="en-US" sz="1200">
              <a:solidFill>
                <a:srgbClr val="898989"/>
              </a:solidFill>
            </a:endParaRPr>
          </a:p>
        </p:txBody>
      </p:sp>
    </p:spTree>
    <p:extLst>
      <p:ext uri="{BB962C8B-B14F-4D97-AF65-F5344CB8AC3E}">
        <p14:creationId xmlns:p14="http://schemas.microsoft.com/office/powerpoint/2010/main" val="277128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F03374A6-43E7-FD4A-8DC2-1709EE290C1F}" type="slidenum">
              <a:rPr lang="zh-TW" altLang="en-US" sz="1200">
                <a:solidFill>
                  <a:srgbClr val="898989"/>
                </a:solidFill>
              </a:rPr>
              <a:pPr eaLnBrk="1" hangingPunct="1">
                <a:spcBef>
                  <a:spcPct val="0"/>
                </a:spcBef>
                <a:buFontTx/>
                <a:buNone/>
              </a:pPr>
              <a:t>13</a:t>
            </a:fld>
            <a:endParaRPr lang="zh-TW" altLang="en-US" sz="1200">
              <a:solidFill>
                <a:srgbClr val="898989"/>
              </a:solidFill>
            </a:endParaRPr>
          </a:p>
        </p:txBody>
      </p:sp>
      <p:sp>
        <p:nvSpPr>
          <p:cNvPr id="16387" name="標題 1"/>
          <p:cNvSpPr txBox="1">
            <a:spLocks/>
          </p:cNvSpPr>
          <p:nvPr/>
        </p:nvSpPr>
        <p:spPr bwMode="auto">
          <a:xfrm>
            <a:off x="250825" y="188913"/>
            <a:ext cx="8588375" cy="640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a:spcBef>
                <a:spcPct val="0"/>
              </a:spcBef>
              <a:buFontTx/>
              <a:buNone/>
            </a:pPr>
            <a:r>
              <a:rPr kumimoji="0" lang="en-US" altLang="zh-TW" sz="4400" b="1" i="1">
                <a:solidFill>
                  <a:srgbClr val="FF0000"/>
                </a:solidFill>
                <a:ea typeface="標楷體" charset="-120"/>
              </a:rPr>
              <a:t>Support (A</a:t>
            </a:r>
            <a:r>
              <a:rPr kumimoji="0" lang="en-US" altLang="zh-TW" sz="4400" b="1" i="1">
                <a:solidFill>
                  <a:srgbClr val="FF0000"/>
                </a:solidFill>
                <a:ea typeface="標楷體" charset="-120"/>
                <a:sym typeface="Wingdings" charset="2"/>
              </a:rPr>
              <a:t> B) </a:t>
            </a:r>
            <a:r>
              <a:rPr kumimoji="0" lang="en-US" altLang="zh-TW" sz="4400" b="1" i="1">
                <a:ea typeface="標楷體" charset="-120"/>
                <a:sym typeface="Wingdings" charset="2"/>
              </a:rPr>
              <a:t>= </a:t>
            </a:r>
            <a:r>
              <a:rPr kumimoji="0" lang="en-US" altLang="zh-TW" sz="4400" b="1" i="1">
                <a:ea typeface="標楷體" charset="-120"/>
              </a:rPr>
              <a:t>P(A</a:t>
            </a:r>
            <a:r>
              <a:rPr kumimoji="0" lang="en-US" altLang="zh-TW" sz="4400" b="1">
                <a:ea typeface="標楷體" charset="-120"/>
                <a:sym typeface="Symbol" charset="2"/>
              </a:rPr>
              <a:t>  </a:t>
            </a:r>
            <a:r>
              <a:rPr kumimoji="0" lang="en-US" altLang="zh-TW" sz="4400" b="1" i="1">
                <a:ea typeface="標楷體" charset="-120"/>
              </a:rPr>
              <a:t>B)</a:t>
            </a:r>
          </a:p>
          <a:p>
            <a:pPr algn="ctr">
              <a:spcBef>
                <a:spcPct val="0"/>
              </a:spcBef>
              <a:buFontTx/>
              <a:buNone/>
            </a:pPr>
            <a:r>
              <a:rPr kumimoji="0" lang="en-US" altLang="zh-TW" sz="2400" b="1" i="1">
                <a:ea typeface="標楷體" charset="-120"/>
              </a:rPr>
              <a:t>A</a:t>
            </a:r>
            <a:r>
              <a:rPr kumimoji="0" lang="zh-TW" altLang="en-US" sz="2400" b="1" i="1">
                <a:ea typeface="標楷體" charset="-120"/>
              </a:rPr>
              <a:t>與</a:t>
            </a:r>
            <a:r>
              <a:rPr kumimoji="0" lang="en-US" altLang="zh-TW" sz="2400" b="1" i="1">
                <a:ea typeface="標楷體" charset="-120"/>
              </a:rPr>
              <a:t>B </a:t>
            </a:r>
            <a:r>
              <a:rPr kumimoji="0" lang="zh-TW" altLang="en-US" sz="2400" b="1" i="1">
                <a:ea typeface="標楷體" charset="-120"/>
              </a:rPr>
              <a:t>共同出現次數／總交易次數</a:t>
            </a:r>
            <a:br>
              <a:rPr kumimoji="0" lang="en-US" altLang="zh-TW" sz="2400" b="1" i="1">
                <a:ea typeface="標楷體" charset="-120"/>
              </a:rPr>
            </a:br>
            <a:r>
              <a:rPr kumimoji="0" lang="en-US" altLang="zh-TW" sz="2400" b="1" i="1">
                <a:ea typeface="標楷體" charset="-120"/>
              </a:rPr>
              <a:t>Count(A&amp;B)/Count(Total)</a:t>
            </a:r>
          </a:p>
          <a:p>
            <a:pPr algn="ctr">
              <a:spcBef>
                <a:spcPct val="0"/>
              </a:spcBef>
              <a:buFontTx/>
              <a:buNone/>
            </a:pPr>
            <a:r>
              <a:rPr kumimoji="0" lang="en-US" altLang="zh-TW" sz="4400" b="1" i="1">
                <a:solidFill>
                  <a:srgbClr val="FF0000"/>
                </a:solidFill>
                <a:ea typeface="標楷體" charset="-120"/>
              </a:rPr>
              <a:t>Confidence (A</a:t>
            </a:r>
            <a:r>
              <a:rPr kumimoji="0" lang="en-US" altLang="zh-TW" sz="4400" b="1" i="1">
                <a:solidFill>
                  <a:srgbClr val="FF0000"/>
                </a:solidFill>
                <a:ea typeface="標楷體" charset="-120"/>
                <a:sym typeface="Wingdings" charset="2"/>
              </a:rPr>
              <a:t> B)</a:t>
            </a:r>
            <a:r>
              <a:rPr kumimoji="0" lang="en-US" altLang="zh-TW" sz="4400" b="1" i="1">
                <a:ea typeface="標楷體" charset="-120"/>
                <a:sym typeface="Wingdings" charset="2"/>
              </a:rPr>
              <a:t> = P(B|A)</a:t>
            </a:r>
          </a:p>
          <a:p>
            <a:pPr algn="ctr">
              <a:spcBef>
                <a:spcPct val="0"/>
              </a:spcBef>
              <a:buFontTx/>
              <a:buNone/>
            </a:pPr>
            <a:r>
              <a:rPr kumimoji="0" lang="en-US" altLang="zh-TW" b="1" i="1">
                <a:ea typeface="標楷體" charset="-120"/>
                <a:sym typeface="Wingdings" charset="2"/>
              </a:rPr>
              <a:t>Conf (A  B) = Supp (</a:t>
            </a:r>
            <a:r>
              <a:rPr kumimoji="0" lang="en-US" altLang="zh-TW" b="1" i="1">
                <a:ea typeface="標楷體" charset="-120"/>
              </a:rPr>
              <a:t>A</a:t>
            </a:r>
            <a:r>
              <a:rPr kumimoji="0" lang="en-US" altLang="zh-TW" b="1">
                <a:ea typeface="標楷體" charset="-120"/>
                <a:sym typeface="Symbol" charset="2"/>
              </a:rPr>
              <a:t>  </a:t>
            </a:r>
            <a:r>
              <a:rPr kumimoji="0" lang="en-US" altLang="zh-TW" b="1" i="1">
                <a:ea typeface="標楷體" charset="-120"/>
              </a:rPr>
              <a:t>B)/ Supp (A)</a:t>
            </a:r>
          </a:p>
          <a:p>
            <a:pPr algn="ctr">
              <a:spcBef>
                <a:spcPct val="0"/>
              </a:spcBef>
              <a:buFontTx/>
              <a:buNone/>
            </a:pPr>
            <a:r>
              <a:rPr kumimoji="0" lang="en-US" altLang="zh-TW" sz="2400" b="1" i="1">
                <a:ea typeface="標楷體" charset="-120"/>
              </a:rPr>
              <a:t>A</a:t>
            </a:r>
            <a:r>
              <a:rPr kumimoji="0" lang="zh-TW" altLang="en-US" sz="2400" b="1" i="1">
                <a:ea typeface="標楷體" charset="-120"/>
              </a:rPr>
              <a:t>與</a:t>
            </a:r>
            <a:r>
              <a:rPr kumimoji="0" lang="en-US" altLang="zh-TW" sz="2400" b="1" i="1">
                <a:ea typeface="標楷體" charset="-120"/>
              </a:rPr>
              <a:t>B </a:t>
            </a:r>
            <a:r>
              <a:rPr kumimoji="0" lang="zh-TW" altLang="en-US" sz="2400" b="1" i="1">
                <a:ea typeface="標楷體" charset="-120"/>
              </a:rPr>
              <a:t>共同出現次數／</a:t>
            </a:r>
            <a:r>
              <a:rPr kumimoji="0" lang="en-US" altLang="zh-TW" sz="2400" b="1" i="1">
                <a:ea typeface="標楷體" charset="-120"/>
              </a:rPr>
              <a:t>A</a:t>
            </a:r>
            <a:r>
              <a:rPr kumimoji="0" lang="zh-TW" altLang="en-US" sz="2400" b="1" i="1">
                <a:ea typeface="標楷體" charset="-120"/>
              </a:rPr>
              <a:t>出現的次數</a:t>
            </a:r>
            <a:endParaRPr kumimoji="0" lang="en-US" altLang="zh-TW" sz="2400" b="1" i="1">
              <a:ea typeface="標楷體" charset="-120"/>
            </a:endParaRPr>
          </a:p>
          <a:p>
            <a:pPr algn="ctr">
              <a:spcBef>
                <a:spcPct val="0"/>
              </a:spcBef>
              <a:buFontTx/>
              <a:buNone/>
            </a:pPr>
            <a:r>
              <a:rPr kumimoji="0" lang="en-US" altLang="zh-TW" sz="2400" b="1" i="1">
                <a:ea typeface="標楷體" charset="-120"/>
              </a:rPr>
              <a:t>Count(A&amp;B)/Count(A)</a:t>
            </a:r>
          </a:p>
          <a:p>
            <a:pPr algn="ctr">
              <a:spcBef>
                <a:spcPct val="0"/>
              </a:spcBef>
              <a:buFontTx/>
              <a:buNone/>
            </a:pPr>
            <a:r>
              <a:rPr kumimoji="0" lang="en-US" altLang="zh-TW" sz="3600" b="1" i="1">
                <a:solidFill>
                  <a:srgbClr val="FF0000"/>
                </a:solidFill>
                <a:ea typeface="標楷體" charset="-120"/>
              </a:rPr>
              <a:t>Expected Confidence (A</a:t>
            </a:r>
            <a:r>
              <a:rPr kumimoji="0" lang="en-US" altLang="zh-TW" sz="3600" b="1" i="1">
                <a:solidFill>
                  <a:srgbClr val="FF0000"/>
                </a:solidFill>
                <a:ea typeface="標楷體" charset="-120"/>
                <a:sym typeface="Wingdings" charset="2"/>
              </a:rPr>
              <a:t>B) </a:t>
            </a:r>
            <a:r>
              <a:rPr kumimoji="0" lang="en-US" altLang="zh-TW" sz="3600" b="1" i="1">
                <a:solidFill>
                  <a:schemeClr val="tx2"/>
                </a:solidFill>
                <a:ea typeface="標楷體" charset="-120"/>
                <a:sym typeface="Wingdings" charset="2"/>
              </a:rPr>
              <a:t>= Support(B) </a:t>
            </a:r>
            <a:r>
              <a:rPr kumimoji="0" lang="en-US" altLang="zh-TW" sz="2400" b="1" i="1">
                <a:ea typeface="標楷體" charset="-120"/>
                <a:sym typeface="Wingdings" charset="2"/>
              </a:rPr>
              <a:t>Count(B) </a:t>
            </a:r>
            <a:endParaRPr kumimoji="0" lang="en-US" altLang="zh-TW" sz="2400" b="1" i="1">
              <a:ea typeface="標楷體" charset="-120"/>
            </a:endParaRPr>
          </a:p>
          <a:p>
            <a:pPr algn="ctr">
              <a:spcBef>
                <a:spcPct val="0"/>
              </a:spcBef>
              <a:buFontTx/>
              <a:buNone/>
            </a:pPr>
            <a:r>
              <a:rPr kumimoji="0" lang="en-US" altLang="zh-TW" sz="3600" b="1" i="1">
                <a:solidFill>
                  <a:srgbClr val="FF0000"/>
                </a:solidFill>
                <a:ea typeface="標楷體" charset="-120"/>
                <a:sym typeface="Wingdings" charset="2"/>
              </a:rPr>
              <a:t>Lift (A  B) </a:t>
            </a:r>
            <a:r>
              <a:rPr kumimoji="0" lang="en-US" altLang="zh-TW" sz="2000" b="1" i="1">
                <a:solidFill>
                  <a:srgbClr val="376092"/>
                </a:solidFill>
                <a:ea typeface="標楷體" charset="-120"/>
                <a:sym typeface="Wingdings" charset="2"/>
              </a:rPr>
              <a:t>= Confidence (AB) / Expected Confidence (AB)</a:t>
            </a:r>
          </a:p>
          <a:p>
            <a:pPr algn="ctr">
              <a:spcBef>
                <a:spcPct val="0"/>
              </a:spcBef>
              <a:buFontTx/>
              <a:buNone/>
            </a:pPr>
            <a:r>
              <a:rPr kumimoji="0" lang="en-US" altLang="zh-TW" b="1" i="1">
                <a:solidFill>
                  <a:srgbClr val="376092"/>
                </a:solidFill>
                <a:ea typeface="標楷體" charset="-120"/>
                <a:sym typeface="Wingdings" charset="2"/>
              </a:rPr>
              <a:t>Lift (A  B) = Supp (</a:t>
            </a:r>
            <a:r>
              <a:rPr kumimoji="0" lang="en-US" altLang="zh-TW" b="1" i="1">
                <a:solidFill>
                  <a:srgbClr val="376092"/>
                </a:solidFill>
                <a:ea typeface="標楷體" charset="-120"/>
              </a:rPr>
              <a:t>A</a:t>
            </a:r>
            <a:r>
              <a:rPr kumimoji="0" lang="en-US" altLang="zh-TW" b="1">
                <a:solidFill>
                  <a:srgbClr val="376092"/>
                </a:solidFill>
                <a:ea typeface="標楷體" charset="-120"/>
                <a:sym typeface="Symbol" charset="2"/>
              </a:rPr>
              <a:t>  </a:t>
            </a:r>
            <a:r>
              <a:rPr kumimoji="0" lang="en-US" altLang="zh-TW" b="1" i="1">
                <a:solidFill>
                  <a:srgbClr val="376092"/>
                </a:solidFill>
                <a:ea typeface="標楷體" charset="-120"/>
              </a:rPr>
              <a:t>B) / (Supp (A) x Supp (B))</a:t>
            </a:r>
          </a:p>
          <a:p>
            <a:pPr algn="ctr">
              <a:spcBef>
                <a:spcPct val="0"/>
              </a:spcBef>
              <a:buFontTx/>
              <a:buNone/>
            </a:pPr>
            <a:r>
              <a:rPr kumimoji="0" lang="en-US" altLang="zh-TW" sz="2800" b="1" i="1">
                <a:solidFill>
                  <a:srgbClr val="FF0000"/>
                </a:solidFill>
                <a:ea typeface="標楷體" charset="-120"/>
              </a:rPr>
              <a:t>Lift (Correlation) </a:t>
            </a:r>
            <a:br>
              <a:rPr kumimoji="0" lang="en-US" altLang="zh-TW" sz="2800" b="1" i="1">
                <a:solidFill>
                  <a:srgbClr val="FF0000"/>
                </a:solidFill>
                <a:ea typeface="標楷體" charset="-120"/>
              </a:rPr>
            </a:br>
            <a:r>
              <a:rPr kumimoji="0" lang="en-US" altLang="zh-TW" sz="2800" b="1" i="1">
                <a:solidFill>
                  <a:srgbClr val="FF0000"/>
                </a:solidFill>
                <a:ea typeface="標楷體" charset="-120"/>
              </a:rPr>
              <a:t>Lift (A</a:t>
            </a:r>
            <a:r>
              <a:rPr kumimoji="0" lang="en-US" altLang="zh-TW" sz="2800" b="1" i="1">
                <a:solidFill>
                  <a:srgbClr val="FF0000"/>
                </a:solidFill>
                <a:ea typeface="標楷體" charset="-120"/>
                <a:sym typeface="Wingdings" charset="2"/>
              </a:rPr>
              <a:t>B) </a:t>
            </a:r>
            <a:r>
              <a:rPr kumimoji="0" lang="en-US" altLang="zh-TW" sz="2800" b="1" i="1">
                <a:solidFill>
                  <a:srgbClr val="FF0000"/>
                </a:solidFill>
                <a:ea typeface="標楷體" charset="-120"/>
              </a:rPr>
              <a:t>= Confidence (A</a:t>
            </a:r>
            <a:r>
              <a:rPr kumimoji="0" lang="en-US" altLang="zh-TW" sz="2800" b="1" i="1">
                <a:solidFill>
                  <a:srgbClr val="FF0000"/>
                </a:solidFill>
                <a:ea typeface="標楷體" charset="-120"/>
                <a:sym typeface="Wingdings" charset="2"/>
              </a:rPr>
              <a:t>B) / Support(B)</a:t>
            </a:r>
            <a:endParaRPr kumimoji="0" lang="zh-TW" altLang="en-US" sz="2800" b="1">
              <a:solidFill>
                <a:srgbClr val="FF0000"/>
              </a:solidFill>
              <a:ea typeface="標楷體" charset="-120"/>
            </a:endParaRPr>
          </a:p>
        </p:txBody>
      </p:sp>
    </p:spTree>
    <p:extLst>
      <p:ext uri="{BB962C8B-B14F-4D97-AF65-F5344CB8AC3E}">
        <p14:creationId xmlns:p14="http://schemas.microsoft.com/office/powerpoint/2010/main" val="275362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zh-TW">
                <a:solidFill>
                  <a:srgbClr val="FF0000"/>
                </a:solidFill>
                <a:latin typeface="Calibri" charset="0"/>
                <a:ea typeface="標楷體" charset="-120"/>
              </a:rPr>
              <a:t>Lift (A</a:t>
            </a:r>
            <a:r>
              <a:rPr lang="en-US" altLang="zh-TW">
                <a:solidFill>
                  <a:srgbClr val="FF0000"/>
                </a:solidFill>
                <a:latin typeface="Calibri" charset="0"/>
                <a:ea typeface="標楷體" charset="-120"/>
                <a:sym typeface="Wingdings" charset="2"/>
              </a:rPr>
              <a:t>B)</a:t>
            </a:r>
            <a:endParaRPr lang="en-US" altLang="zh-TW">
              <a:solidFill>
                <a:srgbClr val="FF0000"/>
              </a:solidFill>
              <a:latin typeface="Calibri" charset="0"/>
              <a:ea typeface="標楷體" charset="-120"/>
            </a:endParaRPr>
          </a:p>
        </p:txBody>
      </p:sp>
      <p:sp>
        <p:nvSpPr>
          <p:cNvPr id="17411" name="Content Placeholder 2"/>
          <p:cNvSpPr>
            <a:spLocks noGrp="1"/>
          </p:cNvSpPr>
          <p:nvPr>
            <p:ph idx="1"/>
          </p:nvPr>
        </p:nvSpPr>
        <p:spPr>
          <a:xfrm>
            <a:off x="250825" y="1484313"/>
            <a:ext cx="8642350" cy="4897437"/>
          </a:xfrm>
        </p:spPr>
        <p:txBody>
          <a:bodyPr/>
          <a:lstStyle/>
          <a:p>
            <a:r>
              <a:rPr lang="en-US" altLang="zh-TW">
                <a:latin typeface="Calibri" charset="0"/>
                <a:ea typeface="標楷體" charset="-120"/>
              </a:rPr>
              <a:t>Lift (A</a:t>
            </a:r>
            <a:r>
              <a:rPr lang="en-US" altLang="zh-TW">
                <a:latin typeface="Calibri" charset="0"/>
                <a:ea typeface="標楷體" charset="-120"/>
                <a:sym typeface="Wingdings" charset="2"/>
              </a:rPr>
              <a:t>B) </a:t>
            </a:r>
            <a:br>
              <a:rPr lang="en-US" altLang="zh-TW" sz="2800">
                <a:latin typeface="Calibri" charset="0"/>
                <a:ea typeface="標楷體" charset="-120"/>
                <a:sym typeface="Wingdings" charset="2"/>
              </a:rPr>
            </a:br>
            <a:r>
              <a:rPr lang="en-US" altLang="zh-TW" sz="2800">
                <a:latin typeface="Calibri" charset="0"/>
                <a:ea typeface="標楷體" charset="-120"/>
                <a:sym typeface="Wingdings" charset="2"/>
              </a:rPr>
              <a:t>= Confidence (AB) / Expected Confidence (AB)</a:t>
            </a:r>
            <a:br>
              <a:rPr lang="en-US" altLang="zh-TW" sz="2800">
                <a:latin typeface="Calibri" charset="0"/>
                <a:ea typeface="標楷體" charset="-120"/>
                <a:sym typeface="Wingdings" charset="2"/>
              </a:rPr>
            </a:br>
            <a:r>
              <a:rPr lang="en-US" altLang="zh-TW" sz="2800">
                <a:latin typeface="Calibri" charset="0"/>
                <a:ea typeface="標楷體" charset="-120"/>
                <a:sym typeface="Wingdings" charset="2"/>
              </a:rPr>
              <a:t>= </a:t>
            </a:r>
            <a:r>
              <a:rPr lang="en-US" altLang="zh-TW" sz="2800">
                <a:solidFill>
                  <a:schemeClr val="accent1"/>
                </a:solidFill>
                <a:latin typeface="Calibri" charset="0"/>
                <a:ea typeface="標楷體" charset="-120"/>
                <a:sym typeface="Wingdings" charset="2"/>
              </a:rPr>
              <a:t>Confidence (AB)</a:t>
            </a:r>
            <a:r>
              <a:rPr lang="en-US" altLang="zh-TW" sz="2800">
                <a:latin typeface="Calibri" charset="0"/>
                <a:ea typeface="標楷體" charset="-120"/>
                <a:sym typeface="Wingdings" charset="2"/>
              </a:rPr>
              <a:t> / Support(B)</a:t>
            </a:r>
            <a:br>
              <a:rPr lang="en-US" altLang="zh-TW" sz="2800">
                <a:latin typeface="Calibri" charset="0"/>
                <a:ea typeface="標楷體" charset="-120"/>
                <a:sym typeface="Wingdings" charset="2"/>
              </a:rPr>
            </a:br>
            <a:r>
              <a:rPr lang="en-US" altLang="zh-TW" sz="2800">
                <a:latin typeface="Calibri" charset="0"/>
                <a:ea typeface="標楷體" charset="-120"/>
                <a:sym typeface="Wingdings" charset="2"/>
              </a:rPr>
              <a:t>= (</a:t>
            </a:r>
            <a:r>
              <a:rPr lang="en-US" altLang="zh-TW" sz="2800">
                <a:solidFill>
                  <a:srgbClr val="4F81BD"/>
                </a:solidFill>
                <a:latin typeface="Calibri" charset="0"/>
                <a:ea typeface="標楷體" charset="-120"/>
                <a:sym typeface="Wingdings" charset="2"/>
              </a:rPr>
              <a:t>Supp (A&amp;B) / Supp (A)</a:t>
            </a:r>
            <a:r>
              <a:rPr lang="en-US" altLang="zh-TW" sz="2800">
                <a:latin typeface="Calibri" charset="0"/>
                <a:ea typeface="標楷體" charset="-120"/>
                <a:sym typeface="Wingdings" charset="2"/>
              </a:rPr>
              <a:t>) / Supp(B)</a:t>
            </a:r>
            <a:br>
              <a:rPr lang="en-US" altLang="zh-TW" sz="2800">
                <a:latin typeface="Calibri" charset="0"/>
                <a:ea typeface="標楷體" charset="-120"/>
                <a:sym typeface="Wingdings" charset="2"/>
              </a:rPr>
            </a:br>
            <a:r>
              <a:rPr lang="en-US" altLang="zh-TW" sz="2800">
                <a:latin typeface="Calibri" charset="0"/>
                <a:ea typeface="標楷體" charset="-120"/>
                <a:sym typeface="Wingdings" charset="2"/>
              </a:rPr>
              <a:t>= Supp (A&amp;B) / Supp (A) x Supp (B)</a:t>
            </a:r>
          </a:p>
          <a:p>
            <a:r>
              <a:rPr lang="en-US" altLang="zh-TW">
                <a:solidFill>
                  <a:srgbClr val="FF0000"/>
                </a:solidFill>
                <a:latin typeface="Calibri" charset="0"/>
                <a:ea typeface="標楷體" charset="-120"/>
                <a:sym typeface="Wingdings" charset="2"/>
              </a:rPr>
              <a:t>Lift </a:t>
            </a:r>
            <a:r>
              <a:rPr lang="zh-TW" altLang="en-US">
                <a:solidFill>
                  <a:srgbClr val="FF0000"/>
                </a:solidFill>
                <a:latin typeface="Calibri" charset="0"/>
                <a:ea typeface="標楷體" charset="-120"/>
                <a:sym typeface="Wingdings" charset="2"/>
              </a:rPr>
              <a:t>增益值</a:t>
            </a:r>
            <a:r>
              <a:rPr lang="en-US" altLang="zh-TW">
                <a:solidFill>
                  <a:srgbClr val="FF0000"/>
                </a:solidFill>
                <a:latin typeface="Calibri" charset="0"/>
                <a:ea typeface="標楷體" charset="-120"/>
                <a:sym typeface="Wingdings" charset="2"/>
              </a:rPr>
              <a:t> (</a:t>
            </a:r>
            <a:r>
              <a:rPr lang="zh-TW" altLang="en-US">
                <a:solidFill>
                  <a:srgbClr val="FF0000"/>
                </a:solidFill>
                <a:latin typeface="Calibri" charset="0"/>
                <a:ea typeface="標楷體" charset="-120"/>
                <a:sym typeface="Wingdings" charset="2"/>
              </a:rPr>
              <a:t>提升值</a:t>
            </a:r>
            <a:r>
              <a:rPr lang="en-US" altLang="zh-TW">
                <a:solidFill>
                  <a:srgbClr val="FF0000"/>
                </a:solidFill>
                <a:latin typeface="Calibri" charset="0"/>
                <a:ea typeface="標楷體" charset="-120"/>
                <a:sym typeface="Wingdings" charset="2"/>
              </a:rPr>
              <a:t>)</a:t>
            </a:r>
            <a:br>
              <a:rPr lang="en-US" altLang="zh-TW">
                <a:solidFill>
                  <a:srgbClr val="FF0000"/>
                </a:solidFill>
                <a:latin typeface="Calibri" charset="0"/>
                <a:ea typeface="標楷體" charset="-120"/>
                <a:sym typeface="Wingdings" charset="2"/>
              </a:rPr>
            </a:br>
            <a:r>
              <a:rPr lang="en-US" altLang="zh-TW">
                <a:solidFill>
                  <a:srgbClr val="FF0000"/>
                </a:solidFill>
                <a:latin typeface="Calibri" charset="0"/>
                <a:ea typeface="標楷體" charset="-120"/>
                <a:sym typeface="Wingdings" charset="2"/>
              </a:rPr>
              <a:t>Lift (AB) = 2 </a:t>
            </a:r>
            <a:br>
              <a:rPr lang="en-US" altLang="zh-TW">
                <a:solidFill>
                  <a:srgbClr val="FF0000"/>
                </a:solidFill>
                <a:latin typeface="Calibri" charset="0"/>
                <a:ea typeface="標楷體" charset="-120"/>
                <a:sym typeface="Wingdings" charset="2"/>
              </a:rPr>
            </a:br>
            <a:r>
              <a:rPr lang="zh-TW" altLang="en-US">
                <a:latin typeface="Calibri" charset="0"/>
                <a:ea typeface="標楷體" charset="-120"/>
                <a:sym typeface="Wingdings" charset="2"/>
              </a:rPr>
              <a:t>表示</a:t>
            </a:r>
            <a:r>
              <a:rPr lang="en-US" altLang="zh-TW">
                <a:latin typeface="Calibri" charset="0"/>
                <a:ea typeface="標楷體" charset="-120"/>
                <a:sym typeface="Wingdings" charset="2"/>
              </a:rPr>
              <a:t> AB </a:t>
            </a:r>
            <a:r>
              <a:rPr lang="zh-TW" altLang="en-US">
                <a:latin typeface="Calibri" charset="0"/>
                <a:ea typeface="標楷體" charset="-120"/>
                <a:sym typeface="Wingdings" charset="2"/>
              </a:rPr>
              <a:t>這條規則的增益值為</a:t>
            </a:r>
            <a:r>
              <a:rPr lang="en-US" altLang="zh-TW">
                <a:latin typeface="Calibri" charset="0"/>
                <a:ea typeface="標楷體" charset="-120"/>
                <a:sym typeface="Wingdings" charset="2"/>
              </a:rPr>
              <a:t> 2</a:t>
            </a:r>
            <a:r>
              <a:rPr lang="zh-TW" altLang="en-US">
                <a:latin typeface="Calibri" charset="0"/>
                <a:ea typeface="標楷體" charset="-120"/>
                <a:sym typeface="Wingdings" charset="2"/>
              </a:rPr>
              <a:t>，</a:t>
            </a:r>
            <a:br>
              <a:rPr lang="en-US" altLang="zh-TW">
                <a:latin typeface="Calibri" charset="0"/>
                <a:ea typeface="標楷體" charset="-120"/>
                <a:sym typeface="Wingdings" charset="2"/>
              </a:rPr>
            </a:br>
            <a:r>
              <a:rPr lang="zh-TW" altLang="en-US">
                <a:solidFill>
                  <a:srgbClr val="FF0000"/>
                </a:solidFill>
                <a:latin typeface="Calibri" charset="0"/>
                <a:ea typeface="標楷體" charset="-120"/>
                <a:sym typeface="Wingdings" charset="2"/>
              </a:rPr>
              <a:t>代表已知在買</a:t>
            </a:r>
            <a:r>
              <a:rPr lang="en-US" altLang="zh-TW">
                <a:solidFill>
                  <a:srgbClr val="FF0000"/>
                </a:solidFill>
                <a:latin typeface="Calibri" charset="0"/>
                <a:ea typeface="標楷體" charset="-120"/>
                <a:sym typeface="Wingdings" charset="2"/>
              </a:rPr>
              <a:t>A</a:t>
            </a:r>
            <a:r>
              <a:rPr lang="zh-TW" altLang="en-US">
                <a:solidFill>
                  <a:srgbClr val="FF0000"/>
                </a:solidFill>
                <a:latin typeface="Calibri" charset="0"/>
                <a:ea typeface="標楷體" charset="-120"/>
                <a:sym typeface="Wingdings" charset="2"/>
              </a:rPr>
              <a:t>的前題下又買</a:t>
            </a:r>
            <a:r>
              <a:rPr lang="en-US" altLang="zh-TW">
                <a:solidFill>
                  <a:srgbClr val="FF0000"/>
                </a:solidFill>
                <a:latin typeface="Calibri" charset="0"/>
                <a:ea typeface="標楷體" charset="-120"/>
                <a:sym typeface="Wingdings" charset="2"/>
              </a:rPr>
              <a:t>B</a:t>
            </a:r>
            <a:r>
              <a:rPr lang="zh-TW" altLang="en-US">
                <a:solidFill>
                  <a:srgbClr val="FF0000"/>
                </a:solidFill>
                <a:latin typeface="Calibri" charset="0"/>
                <a:ea typeface="標楷體" charset="-120"/>
                <a:sym typeface="Wingdings" charset="2"/>
              </a:rPr>
              <a:t>的機率，</a:t>
            </a:r>
            <a:br>
              <a:rPr lang="en-US" altLang="zh-TW">
                <a:solidFill>
                  <a:srgbClr val="FF0000"/>
                </a:solidFill>
                <a:latin typeface="Calibri" charset="0"/>
                <a:ea typeface="標楷體" charset="-120"/>
                <a:sym typeface="Wingdings" charset="2"/>
              </a:rPr>
            </a:br>
            <a:r>
              <a:rPr lang="zh-TW" altLang="en-US">
                <a:solidFill>
                  <a:srgbClr val="FF0000"/>
                </a:solidFill>
                <a:latin typeface="Calibri" charset="0"/>
                <a:ea typeface="標楷體" charset="-120"/>
                <a:sym typeface="Wingdings" charset="2"/>
              </a:rPr>
              <a:t>比直接買</a:t>
            </a:r>
            <a:r>
              <a:rPr lang="en-US" altLang="zh-TW">
                <a:solidFill>
                  <a:srgbClr val="FF0000"/>
                </a:solidFill>
                <a:latin typeface="Calibri" charset="0"/>
                <a:ea typeface="標楷體" charset="-120"/>
                <a:sym typeface="Wingdings" charset="2"/>
              </a:rPr>
              <a:t>B </a:t>
            </a:r>
            <a:r>
              <a:rPr lang="zh-TW" altLang="en-US">
                <a:solidFill>
                  <a:srgbClr val="FF0000"/>
                </a:solidFill>
                <a:latin typeface="Calibri" charset="0"/>
                <a:ea typeface="標楷體" charset="-120"/>
                <a:sym typeface="Wingdings" charset="2"/>
              </a:rPr>
              <a:t>的機率提升</a:t>
            </a:r>
            <a:r>
              <a:rPr lang="en-US" altLang="zh-TW">
                <a:solidFill>
                  <a:srgbClr val="FF0000"/>
                </a:solidFill>
                <a:latin typeface="Calibri" charset="0"/>
                <a:ea typeface="標楷體" charset="-120"/>
                <a:sym typeface="Wingdings" charset="2"/>
              </a:rPr>
              <a:t> (</a:t>
            </a:r>
            <a:r>
              <a:rPr lang="zh-TW" altLang="en-US">
                <a:solidFill>
                  <a:srgbClr val="FF0000"/>
                </a:solidFill>
                <a:latin typeface="Calibri" charset="0"/>
                <a:ea typeface="標楷體" charset="-120"/>
                <a:sym typeface="Wingdings" charset="2"/>
              </a:rPr>
              <a:t>增益</a:t>
            </a:r>
            <a:r>
              <a:rPr lang="en-US" altLang="zh-TW">
                <a:solidFill>
                  <a:srgbClr val="FF0000"/>
                </a:solidFill>
                <a:latin typeface="Calibri" charset="0"/>
                <a:ea typeface="標楷體" charset="-120"/>
                <a:sym typeface="Wingdings" charset="2"/>
              </a:rPr>
              <a:t>)</a:t>
            </a:r>
            <a:r>
              <a:rPr lang="zh-TW" altLang="en-US">
                <a:solidFill>
                  <a:srgbClr val="FF0000"/>
                </a:solidFill>
                <a:latin typeface="Calibri" charset="0"/>
                <a:ea typeface="標楷體" charset="-120"/>
                <a:sym typeface="Wingdings" charset="2"/>
              </a:rPr>
              <a:t>了</a:t>
            </a:r>
            <a:r>
              <a:rPr lang="en-US" altLang="zh-TW">
                <a:solidFill>
                  <a:srgbClr val="FF0000"/>
                </a:solidFill>
                <a:latin typeface="Calibri" charset="0"/>
                <a:ea typeface="標楷體" charset="-120"/>
                <a:sym typeface="Wingdings" charset="2"/>
              </a:rPr>
              <a:t>2</a:t>
            </a:r>
            <a:r>
              <a:rPr lang="zh-TW" altLang="en-US">
                <a:solidFill>
                  <a:srgbClr val="FF0000"/>
                </a:solidFill>
                <a:latin typeface="Calibri" charset="0"/>
                <a:ea typeface="標楷體" charset="-120"/>
                <a:sym typeface="Wingdings" charset="2"/>
              </a:rPr>
              <a:t>倍。</a:t>
            </a:r>
            <a:endParaRPr lang="en-US" altLang="zh-TW">
              <a:solidFill>
                <a:srgbClr val="FF0000"/>
              </a:solidFill>
              <a:latin typeface="Calibri" charset="0"/>
              <a:ea typeface="標楷體" charset="-120"/>
              <a:sym typeface="Wingdings" charset="2"/>
            </a:endParaRPr>
          </a:p>
          <a:p>
            <a:endParaRPr lang="en-US" altLang="zh-TW" sz="2800">
              <a:latin typeface="Calibri" charset="0"/>
              <a:ea typeface="標楷體" charset="-120"/>
              <a:sym typeface="Wingdings" charset="2"/>
            </a:endParaRPr>
          </a:p>
          <a:p>
            <a:endParaRPr lang="en-US" altLang="zh-TW" sz="2800">
              <a:latin typeface="Calibri" charset="0"/>
              <a:ea typeface="標楷體" charset="-120"/>
              <a:sym typeface="Wingdings" charset="2"/>
            </a:endParaRP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AC63DF3D-388F-9947-A549-36895FBFA498}" type="slidenum">
              <a:rPr lang="zh-TW" altLang="en-US" sz="1200">
                <a:solidFill>
                  <a:srgbClr val="898989"/>
                </a:solidFill>
              </a:rPr>
              <a:pPr eaLnBrk="1" hangingPunct="1">
                <a:spcBef>
                  <a:spcPct val="0"/>
                </a:spcBef>
                <a:buFontTx/>
                <a:buNone/>
              </a:pPr>
              <a:t>14</a:t>
            </a:fld>
            <a:endParaRPr lang="zh-TW" altLang="en-US" sz="1200">
              <a:solidFill>
                <a:srgbClr val="898989"/>
              </a:solidFill>
            </a:endParaRPr>
          </a:p>
        </p:txBody>
      </p:sp>
    </p:spTree>
    <p:extLst>
      <p:ext uri="{BB962C8B-B14F-4D97-AF65-F5344CB8AC3E}">
        <p14:creationId xmlns:p14="http://schemas.microsoft.com/office/powerpoint/2010/main" val="1812568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68313" y="188913"/>
            <a:ext cx="8229600" cy="1143000"/>
          </a:xfrm>
        </p:spPr>
        <p:txBody>
          <a:bodyPr/>
          <a:lstStyle/>
          <a:p>
            <a:r>
              <a:rPr lang="en-US" altLang="en-US">
                <a:solidFill>
                  <a:srgbClr val="1F497D"/>
                </a:solidFill>
                <a:latin typeface="Calibri" charset="0"/>
                <a:ea typeface="標楷體" charset="-120"/>
              </a:rPr>
              <a:t>「買芭比娃娃就會買糖果」</a:t>
            </a:r>
            <a:br>
              <a:rPr lang="en-US" altLang="zh-TW">
                <a:solidFill>
                  <a:srgbClr val="1F497D"/>
                </a:solidFill>
                <a:latin typeface="Calibri" charset="0"/>
                <a:ea typeface="標楷體" charset="-120"/>
              </a:rPr>
            </a:br>
            <a:r>
              <a:rPr lang="en-US" altLang="en-US">
                <a:solidFill>
                  <a:srgbClr val="1F497D"/>
                </a:solidFill>
                <a:latin typeface="Calibri" charset="0"/>
                <a:ea typeface="標楷體" charset="-120"/>
              </a:rPr>
              <a:t>你的行銷策略如何？</a:t>
            </a:r>
            <a:endParaRPr lang="en-US" altLang="zh-TW">
              <a:solidFill>
                <a:srgbClr val="1F497D"/>
              </a:solidFill>
              <a:latin typeface="Calibri" charset="0"/>
              <a:ea typeface="標楷體" charset="-120"/>
            </a:endParaRPr>
          </a:p>
        </p:txBody>
      </p:sp>
      <p:sp>
        <p:nvSpPr>
          <p:cNvPr id="18435" name="Content Placeholder 2"/>
          <p:cNvSpPr>
            <a:spLocks noGrp="1"/>
          </p:cNvSpPr>
          <p:nvPr>
            <p:ph idx="1"/>
          </p:nvPr>
        </p:nvSpPr>
        <p:spPr/>
        <p:txBody>
          <a:bodyPr/>
          <a:lstStyle/>
          <a:p>
            <a:r>
              <a:rPr lang="en-US" altLang="en-US" sz="2800">
                <a:latin typeface="Calibri" charset="0"/>
                <a:ea typeface="標楷體" charset="-120"/>
              </a:rPr>
              <a:t>把兩項商品擺在一起</a:t>
            </a:r>
            <a:endParaRPr lang="en-US" altLang="zh-TW" sz="2800">
              <a:latin typeface="Calibri" charset="0"/>
              <a:ea typeface="標楷體" charset="-120"/>
            </a:endParaRPr>
          </a:p>
          <a:p>
            <a:r>
              <a:rPr lang="en-US" altLang="en-US" sz="2800">
                <a:latin typeface="Calibri" charset="0"/>
                <a:ea typeface="標楷體" charset="-120"/>
              </a:rPr>
              <a:t>特意把兩項商品擺在相距較遠的地方</a:t>
            </a:r>
            <a:endParaRPr lang="en-US" altLang="zh-TW" sz="2800">
              <a:latin typeface="Calibri" charset="0"/>
              <a:ea typeface="標楷體" charset="-120"/>
            </a:endParaRPr>
          </a:p>
          <a:p>
            <a:r>
              <a:rPr lang="en-US" altLang="en-US" sz="2800">
                <a:latin typeface="Calibri" charset="0"/>
                <a:ea typeface="標楷體" charset="-120"/>
              </a:rPr>
              <a:t>將糖果和芭比娃娃組合起來一起賣</a:t>
            </a:r>
            <a:endParaRPr lang="en-US" altLang="zh-TW" sz="2800">
              <a:latin typeface="Calibri" charset="0"/>
              <a:ea typeface="標楷體" charset="-120"/>
            </a:endParaRPr>
          </a:p>
          <a:p>
            <a:r>
              <a:rPr lang="en-US" altLang="en-US" sz="2800">
                <a:latin typeface="Calibri" charset="0"/>
                <a:ea typeface="標楷體" charset="-120"/>
              </a:rPr>
              <a:t>糖果</a:t>
            </a:r>
            <a:r>
              <a:rPr lang="en-US" altLang="zh-TW" sz="2800">
                <a:latin typeface="Calibri" charset="0"/>
                <a:ea typeface="標楷體" charset="-120"/>
              </a:rPr>
              <a:t>+</a:t>
            </a:r>
            <a:r>
              <a:rPr lang="en-US" altLang="en-US" sz="2800">
                <a:latin typeface="Calibri" charset="0"/>
                <a:ea typeface="標楷體" charset="-120"/>
              </a:rPr>
              <a:t>芭比娃娃</a:t>
            </a:r>
            <a:r>
              <a:rPr lang="en-US" altLang="zh-TW" sz="2800">
                <a:latin typeface="Calibri" charset="0"/>
                <a:ea typeface="標楷體" charset="-120"/>
              </a:rPr>
              <a:t>+</a:t>
            </a:r>
            <a:r>
              <a:rPr lang="en-US" altLang="en-US" sz="2800">
                <a:latin typeface="Calibri" charset="0"/>
                <a:ea typeface="標楷體" charset="-120"/>
              </a:rPr>
              <a:t>銷售較差的商品一起組合銷售</a:t>
            </a:r>
            <a:endParaRPr lang="en-US" altLang="zh-TW" sz="2800">
              <a:latin typeface="Calibri" charset="0"/>
              <a:ea typeface="標楷體" charset="-120"/>
            </a:endParaRPr>
          </a:p>
          <a:p>
            <a:r>
              <a:rPr lang="en-US" altLang="en-US" sz="2800">
                <a:latin typeface="Calibri" charset="0"/>
                <a:ea typeface="標楷體" charset="-120"/>
              </a:rPr>
              <a:t>定價策略：提供一個單價，降低另一個商品價格</a:t>
            </a:r>
            <a:endParaRPr lang="en-US" altLang="zh-TW" sz="2800">
              <a:latin typeface="Calibri" charset="0"/>
              <a:ea typeface="標楷體" charset="-120"/>
            </a:endParaRPr>
          </a:p>
          <a:p>
            <a:r>
              <a:rPr lang="en-US" altLang="en-US" sz="2800">
                <a:latin typeface="Calibri" charset="0"/>
                <a:ea typeface="標楷體" charset="-120"/>
              </a:rPr>
              <a:t>廣告策略：芭比娃娃和糖果不需要同時廣告活動</a:t>
            </a:r>
            <a:endParaRPr lang="en-US" altLang="zh-TW" sz="2800">
              <a:latin typeface="Calibri" charset="0"/>
              <a:ea typeface="標楷體" charset="-120"/>
            </a:endParaRPr>
          </a:p>
          <a:p>
            <a:r>
              <a:rPr lang="en-US" altLang="en-US" sz="2800">
                <a:latin typeface="Calibri" charset="0"/>
                <a:ea typeface="標楷體" charset="-120"/>
              </a:rPr>
              <a:t>產品設計：設計芭比娃娃形狀的糖果</a:t>
            </a:r>
            <a:endParaRPr lang="en-US" altLang="zh-TW" sz="2800">
              <a:latin typeface="Calibri" charset="0"/>
              <a:ea typeface="標楷體" charset="-120"/>
            </a:endParaRPr>
          </a:p>
          <a:p>
            <a:r>
              <a:rPr lang="en-US" altLang="en-US" sz="2800">
                <a:latin typeface="Calibri" charset="0"/>
                <a:ea typeface="標楷體" charset="-120"/>
              </a:rPr>
              <a:t>提供芭比娃娃的配件，提升銷售</a:t>
            </a:r>
            <a:endParaRPr lang="en-US" altLang="zh-TW" sz="2800">
              <a:latin typeface="Calibri" charset="0"/>
              <a:ea typeface="標楷體" charset="-120"/>
            </a:endParaRPr>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08E72BA1-5D72-A748-8FFB-197DCF62D290}" type="slidenum">
              <a:rPr lang="zh-TW" altLang="en-US" sz="1200">
                <a:solidFill>
                  <a:srgbClr val="898989"/>
                </a:solidFill>
              </a:rPr>
              <a:pPr eaLnBrk="1" hangingPunct="1">
                <a:spcBef>
                  <a:spcPct val="0"/>
                </a:spcBef>
                <a:buFontTx/>
                <a:buNone/>
              </a:pPr>
              <a:t>15</a:t>
            </a:fld>
            <a:endParaRPr lang="zh-TW" altLang="en-US" sz="1200">
              <a:solidFill>
                <a:srgbClr val="898989"/>
              </a:solidFill>
            </a:endParaRPr>
          </a:p>
        </p:txBody>
      </p:sp>
      <p:sp>
        <p:nvSpPr>
          <p:cNvPr id="5" name="Rectangle 4"/>
          <p:cNvSpPr/>
          <p:nvPr/>
        </p:nvSpPr>
        <p:spPr>
          <a:xfrm>
            <a:off x="2871788" y="6581775"/>
            <a:ext cx="3571875" cy="276225"/>
          </a:xfrm>
          <a:prstGeom prst="rect">
            <a:avLst/>
          </a:prstGeom>
        </p:spPr>
        <p:txBody>
          <a:bodyPr wrap="none">
            <a:spAutoFit/>
          </a:bodyPr>
          <a:lstStyle/>
          <a:p>
            <a:pPr>
              <a:defRPr/>
            </a:pPr>
            <a:r>
              <a:rPr lang="en-US" sz="1200" dirty="0">
                <a:solidFill>
                  <a:schemeClr val="bg1">
                    <a:lumMod val="75000"/>
                  </a:schemeClr>
                </a:solidFill>
                <a:latin typeface="Calibri" charset="0"/>
                <a:ea typeface="標楷體" charset="0"/>
                <a:cs typeface="標楷體" charset="0"/>
              </a:rPr>
              <a:t>Source: SAS Enterprise Miner Course Notes, 2014, SAS</a:t>
            </a:r>
          </a:p>
        </p:txBody>
      </p:sp>
    </p:spTree>
    <p:extLst>
      <p:ext uri="{BB962C8B-B14F-4D97-AF65-F5344CB8AC3E}">
        <p14:creationId xmlns:p14="http://schemas.microsoft.com/office/powerpoint/2010/main" val="4052889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solidFill>
                  <a:srgbClr val="1F497D"/>
                </a:solidFill>
                <a:latin typeface="Calibri" charset="0"/>
                <a:ea typeface="標楷體" charset="-120"/>
              </a:rPr>
              <a:t>我的資料適合進行</a:t>
            </a:r>
            <a:br>
              <a:rPr lang="en-US" altLang="zh-TW">
                <a:solidFill>
                  <a:srgbClr val="1F497D"/>
                </a:solidFill>
                <a:latin typeface="Calibri" charset="0"/>
                <a:ea typeface="標楷體" charset="-120"/>
              </a:rPr>
            </a:br>
            <a:r>
              <a:rPr lang="en-US" altLang="en-US">
                <a:solidFill>
                  <a:srgbClr val="1F497D"/>
                </a:solidFill>
                <a:latin typeface="Calibri" charset="0"/>
                <a:ea typeface="標楷體" charset="-120"/>
              </a:rPr>
              <a:t>購物籃分析嗎？</a:t>
            </a:r>
            <a:endParaRPr lang="en-US" altLang="zh-TW">
              <a:solidFill>
                <a:srgbClr val="1F497D"/>
              </a:solidFill>
              <a:latin typeface="Calibri" charset="0"/>
              <a:ea typeface="標楷體" charset="-120"/>
            </a:endParaRP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1DB9576-8DB7-0E45-BEFB-6B7500578AA3}" type="slidenum">
              <a:rPr lang="zh-TW" altLang="en-US" sz="1200">
                <a:solidFill>
                  <a:srgbClr val="898989"/>
                </a:solidFill>
              </a:rPr>
              <a:pPr eaLnBrk="1" hangingPunct="1">
                <a:spcBef>
                  <a:spcPct val="0"/>
                </a:spcBef>
                <a:buFontTx/>
                <a:buNone/>
              </a:pPr>
              <a:t>16</a:t>
            </a:fld>
            <a:endParaRPr lang="zh-TW" altLang="en-US" sz="1200">
              <a:solidFill>
                <a:srgbClr val="898989"/>
              </a:solidFill>
            </a:endParaRPr>
          </a:p>
        </p:txBody>
      </p:sp>
      <p:grpSp>
        <p:nvGrpSpPr>
          <p:cNvPr id="5" name="Group 49"/>
          <p:cNvGrpSpPr>
            <a:grpSpLocks/>
          </p:cNvGrpSpPr>
          <p:nvPr/>
        </p:nvGrpSpPr>
        <p:grpSpPr bwMode="auto">
          <a:xfrm>
            <a:off x="152400" y="2276475"/>
            <a:ext cx="8812213" cy="1695450"/>
            <a:chOff x="118242" y="3790950"/>
            <a:chExt cx="8812923" cy="1695450"/>
          </a:xfrm>
        </p:grpSpPr>
        <p:grpSp>
          <p:nvGrpSpPr>
            <p:cNvPr id="19462" name="Group 47"/>
            <p:cNvGrpSpPr>
              <a:grpSpLocks/>
            </p:cNvGrpSpPr>
            <p:nvPr/>
          </p:nvGrpSpPr>
          <p:grpSpPr bwMode="auto">
            <a:xfrm>
              <a:off x="118242" y="3829050"/>
              <a:ext cx="1377950" cy="1647825"/>
              <a:chOff x="685800" y="3829050"/>
              <a:chExt cx="1377950" cy="1647825"/>
            </a:xfrm>
          </p:grpSpPr>
          <p:graphicFrame>
            <p:nvGraphicFramePr>
              <p:cNvPr id="19481" name="Object 20"/>
              <p:cNvGraphicFramePr>
                <a:graphicFrameLocks noChangeAspect="1"/>
              </p:cNvGraphicFramePr>
              <p:nvPr/>
            </p:nvGraphicFramePr>
            <p:xfrm>
              <a:off x="685800" y="4044950"/>
              <a:ext cx="1377950" cy="1431925"/>
            </p:xfrm>
            <a:graphic>
              <a:graphicData uri="http://schemas.openxmlformats.org/presentationml/2006/ole">
                <mc:AlternateContent xmlns:mc="http://schemas.openxmlformats.org/markup-compatibility/2006">
                  <mc:Choice xmlns:v="urn:schemas-microsoft-com:vml" Requires="v">
                    <p:oleObj spid="_x0000_s2059" name="Clip" r:id="rId3" imgW="3631160" imgH="3774379" progId="">
                      <p:embed/>
                    </p:oleObj>
                  </mc:Choice>
                  <mc:Fallback>
                    <p:oleObj name="Clip" r:id="rId3" imgW="3631160" imgH="3774379" progId="">
                      <p:embed/>
                      <p:pic>
                        <p:nvPicPr>
                          <p:cNvPr id="19481" name="Object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044950"/>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82" name="Rectangle 21"/>
              <p:cNvSpPr>
                <a:spLocks noChangeArrowheads="1"/>
              </p:cNvSpPr>
              <p:nvPr/>
            </p:nvSpPr>
            <p:spPr bwMode="auto">
              <a:xfrm>
                <a:off x="1397000" y="3829050"/>
                <a:ext cx="268288" cy="533400"/>
              </a:xfrm>
              <a:prstGeom prst="rect">
                <a:avLst/>
              </a:prstGeom>
              <a:solidFill>
                <a:srgbClr val="6633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663300"/>
                </a:extrusionClr>
                <a:contourClr>
                  <a:srgbClr val="6633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kumimoji="0" lang="zh-TW" altLang="zh-TW" sz="1800">
                  <a:latin typeface="Perpetua" charset="0"/>
                </a:endParaRPr>
              </a:p>
            </p:txBody>
          </p:sp>
          <p:sp>
            <p:nvSpPr>
              <p:cNvPr id="19483" name="Text Box 22"/>
              <p:cNvSpPr txBox="1">
                <a:spLocks noChangeArrowheads="1"/>
              </p:cNvSpPr>
              <p:nvPr/>
            </p:nvSpPr>
            <p:spPr bwMode="auto">
              <a:xfrm>
                <a:off x="1296988" y="3848100"/>
                <a:ext cx="436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1800" b="1">
                    <a:solidFill>
                      <a:srgbClr val="FFFFFF"/>
                    </a:solidFill>
                    <a:latin typeface="Verdana" charset="0"/>
                  </a:rPr>
                  <a:t>D</a:t>
                </a:r>
              </a:p>
            </p:txBody>
          </p:sp>
        </p:grpSp>
        <p:grpSp>
          <p:nvGrpSpPr>
            <p:cNvPr id="19463" name="Group 46"/>
            <p:cNvGrpSpPr>
              <a:grpSpLocks/>
            </p:cNvGrpSpPr>
            <p:nvPr/>
          </p:nvGrpSpPr>
          <p:grpSpPr bwMode="auto">
            <a:xfrm>
              <a:off x="1976985" y="3790950"/>
              <a:ext cx="1377950" cy="1685925"/>
              <a:chOff x="2286000" y="3790950"/>
              <a:chExt cx="1377950" cy="1685925"/>
            </a:xfrm>
          </p:grpSpPr>
          <p:graphicFrame>
            <p:nvGraphicFramePr>
              <p:cNvPr id="19478" name="Object 23"/>
              <p:cNvGraphicFramePr>
                <a:graphicFrameLocks noChangeAspect="1"/>
              </p:cNvGraphicFramePr>
              <p:nvPr/>
            </p:nvGraphicFramePr>
            <p:xfrm>
              <a:off x="2286000" y="4044950"/>
              <a:ext cx="1377950" cy="1431925"/>
            </p:xfrm>
            <a:graphic>
              <a:graphicData uri="http://schemas.openxmlformats.org/presentationml/2006/ole">
                <mc:AlternateContent xmlns:mc="http://schemas.openxmlformats.org/markup-compatibility/2006">
                  <mc:Choice xmlns:v="urn:schemas-microsoft-com:vml" Requires="v">
                    <p:oleObj spid="_x0000_s2060" name="Clip" r:id="rId5" imgW="3631160" imgH="3774379" progId="">
                      <p:embed/>
                    </p:oleObj>
                  </mc:Choice>
                  <mc:Fallback>
                    <p:oleObj name="Clip" r:id="rId5" imgW="3631160" imgH="3774379" progId="">
                      <p:embed/>
                      <p:pic>
                        <p:nvPicPr>
                          <p:cNvPr id="19478" name="Object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4044950"/>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9" name="Rectangle 24"/>
              <p:cNvSpPr>
                <a:spLocks noChangeArrowheads="1"/>
              </p:cNvSpPr>
              <p:nvPr/>
            </p:nvSpPr>
            <p:spPr bwMode="auto">
              <a:xfrm>
                <a:off x="2655888" y="3790950"/>
                <a:ext cx="268287" cy="533400"/>
              </a:xfrm>
              <a:prstGeom prst="rect">
                <a:avLst/>
              </a:prstGeom>
              <a:solidFill>
                <a:srgbClr val="000099"/>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000099"/>
                </a:extrusionClr>
                <a:contourClr>
                  <a:srgbClr val="000099"/>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kumimoji="0" lang="zh-TW" altLang="zh-TW" sz="1800">
                  <a:latin typeface="Perpetua" charset="0"/>
                </a:endParaRPr>
              </a:p>
            </p:txBody>
          </p:sp>
          <p:sp>
            <p:nvSpPr>
              <p:cNvPr id="19480" name="Text Box 25"/>
              <p:cNvSpPr txBox="1">
                <a:spLocks noChangeArrowheads="1"/>
              </p:cNvSpPr>
              <p:nvPr/>
            </p:nvSpPr>
            <p:spPr bwMode="auto">
              <a:xfrm>
                <a:off x="2560638" y="380047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1800" b="1">
                    <a:solidFill>
                      <a:srgbClr val="FFFFFF"/>
                    </a:solidFill>
                    <a:latin typeface="Verdana" charset="0"/>
                  </a:rPr>
                  <a:t>A</a:t>
                </a:r>
              </a:p>
            </p:txBody>
          </p:sp>
        </p:grpSp>
        <p:grpSp>
          <p:nvGrpSpPr>
            <p:cNvPr id="19464" name="Group 45"/>
            <p:cNvGrpSpPr>
              <a:grpSpLocks/>
            </p:cNvGrpSpPr>
            <p:nvPr/>
          </p:nvGrpSpPr>
          <p:grpSpPr bwMode="auto">
            <a:xfrm>
              <a:off x="3835728" y="3790950"/>
              <a:ext cx="1377950" cy="1685925"/>
              <a:chOff x="3886200" y="3790950"/>
              <a:chExt cx="1377950" cy="1685925"/>
            </a:xfrm>
          </p:grpSpPr>
          <p:graphicFrame>
            <p:nvGraphicFramePr>
              <p:cNvPr id="19475" name="Object 26"/>
              <p:cNvGraphicFramePr>
                <a:graphicFrameLocks noChangeAspect="1"/>
              </p:cNvGraphicFramePr>
              <p:nvPr/>
            </p:nvGraphicFramePr>
            <p:xfrm>
              <a:off x="3886200" y="4044950"/>
              <a:ext cx="1377950" cy="1431925"/>
            </p:xfrm>
            <a:graphic>
              <a:graphicData uri="http://schemas.openxmlformats.org/presentationml/2006/ole">
                <mc:AlternateContent xmlns:mc="http://schemas.openxmlformats.org/markup-compatibility/2006">
                  <mc:Choice xmlns:v="urn:schemas-microsoft-com:vml" Requires="v">
                    <p:oleObj spid="_x0000_s2061" name="Clip" r:id="rId6" imgW="3631160" imgH="3774379" progId="">
                      <p:embed/>
                    </p:oleObj>
                  </mc:Choice>
                  <mc:Fallback>
                    <p:oleObj name="Clip" r:id="rId6" imgW="3631160" imgH="3774379" progId="">
                      <p:embed/>
                      <p:pic>
                        <p:nvPicPr>
                          <p:cNvPr id="19475"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044950"/>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6" name="Rectangle 27"/>
              <p:cNvSpPr>
                <a:spLocks noChangeArrowheads="1"/>
              </p:cNvSpPr>
              <p:nvPr/>
            </p:nvSpPr>
            <p:spPr bwMode="auto">
              <a:xfrm>
                <a:off x="4256088" y="3790950"/>
                <a:ext cx="268287" cy="533400"/>
              </a:xfrm>
              <a:prstGeom prst="rect">
                <a:avLst/>
              </a:prstGeom>
              <a:solidFill>
                <a:srgbClr val="000099"/>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000099"/>
                </a:extrusionClr>
                <a:contourClr>
                  <a:srgbClr val="000099"/>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kumimoji="0" lang="zh-TW" altLang="zh-TW" sz="1800">
                  <a:latin typeface="Perpetua" charset="0"/>
                </a:endParaRPr>
              </a:p>
            </p:txBody>
          </p:sp>
          <p:sp>
            <p:nvSpPr>
              <p:cNvPr id="19477" name="Text Box 28"/>
              <p:cNvSpPr txBox="1">
                <a:spLocks noChangeArrowheads="1"/>
              </p:cNvSpPr>
              <p:nvPr/>
            </p:nvSpPr>
            <p:spPr bwMode="auto">
              <a:xfrm>
                <a:off x="4160838" y="380047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1800" b="1">
                    <a:solidFill>
                      <a:srgbClr val="FFFFFF"/>
                    </a:solidFill>
                    <a:latin typeface="Verdana" charset="0"/>
                  </a:rPr>
                  <a:t>A</a:t>
                </a:r>
              </a:p>
            </p:txBody>
          </p:sp>
        </p:grpSp>
        <p:grpSp>
          <p:nvGrpSpPr>
            <p:cNvPr id="19465" name="Group 43"/>
            <p:cNvGrpSpPr>
              <a:grpSpLocks/>
            </p:cNvGrpSpPr>
            <p:nvPr/>
          </p:nvGrpSpPr>
          <p:grpSpPr bwMode="auto">
            <a:xfrm>
              <a:off x="7553215" y="3790950"/>
              <a:ext cx="1377950" cy="1685925"/>
              <a:chOff x="7086600" y="3790950"/>
              <a:chExt cx="1377950" cy="1685925"/>
            </a:xfrm>
          </p:grpSpPr>
          <p:graphicFrame>
            <p:nvGraphicFramePr>
              <p:cNvPr id="19470" name="Object 29"/>
              <p:cNvGraphicFramePr>
                <a:graphicFrameLocks noChangeAspect="1"/>
              </p:cNvGraphicFramePr>
              <p:nvPr/>
            </p:nvGraphicFramePr>
            <p:xfrm>
              <a:off x="7086600" y="4044950"/>
              <a:ext cx="1377950" cy="1431925"/>
            </p:xfrm>
            <a:graphic>
              <a:graphicData uri="http://schemas.openxmlformats.org/presentationml/2006/ole">
                <mc:AlternateContent xmlns:mc="http://schemas.openxmlformats.org/markup-compatibility/2006">
                  <mc:Choice xmlns:v="urn:schemas-microsoft-com:vml" Requires="v">
                    <p:oleObj spid="_x0000_s2062" name="Clip" r:id="rId7" imgW="3631160" imgH="3774379" progId="">
                      <p:embed/>
                    </p:oleObj>
                  </mc:Choice>
                  <mc:Fallback>
                    <p:oleObj name="Clip" r:id="rId7" imgW="3631160" imgH="3774379" progId="">
                      <p:embed/>
                      <p:pic>
                        <p:nvPicPr>
                          <p:cNvPr id="1947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044950"/>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71" name="Rectangle 30"/>
              <p:cNvSpPr>
                <a:spLocks noChangeArrowheads="1"/>
              </p:cNvSpPr>
              <p:nvPr/>
            </p:nvSpPr>
            <p:spPr bwMode="auto">
              <a:xfrm>
                <a:off x="7456488" y="3790950"/>
                <a:ext cx="268287" cy="533400"/>
              </a:xfrm>
              <a:prstGeom prst="rect">
                <a:avLst/>
              </a:prstGeom>
              <a:solidFill>
                <a:srgbClr val="3366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336600"/>
                </a:extrusionClr>
                <a:contourClr>
                  <a:srgbClr val="3366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kumimoji="0" lang="zh-TW" altLang="zh-TW" sz="1800">
                  <a:latin typeface="Perpetua" charset="0"/>
                </a:endParaRPr>
              </a:p>
            </p:txBody>
          </p:sp>
          <p:sp>
            <p:nvSpPr>
              <p:cNvPr id="19472" name="Text Box 31"/>
              <p:cNvSpPr txBox="1">
                <a:spLocks noChangeArrowheads="1"/>
              </p:cNvSpPr>
              <p:nvPr/>
            </p:nvSpPr>
            <p:spPr bwMode="auto">
              <a:xfrm>
                <a:off x="7362825" y="3800475"/>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1800" b="1">
                    <a:solidFill>
                      <a:srgbClr val="FFFFFF"/>
                    </a:solidFill>
                    <a:latin typeface="Verdana" charset="0"/>
                  </a:rPr>
                  <a:t>B</a:t>
                </a:r>
              </a:p>
            </p:txBody>
          </p:sp>
          <p:sp>
            <p:nvSpPr>
              <p:cNvPr id="19473" name="Rectangle 32"/>
              <p:cNvSpPr>
                <a:spLocks noChangeArrowheads="1"/>
              </p:cNvSpPr>
              <p:nvPr/>
            </p:nvSpPr>
            <p:spPr bwMode="auto">
              <a:xfrm>
                <a:off x="7816850" y="3829050"/>
                <a:ext cx="268288" cy="533400"/>
              </a:xfrm>
              <a:prstGeom prst="rect">
                <a:avLst/>
              </a:prstGeom>
              <a:solidFill>
                <a:srgbClr val="3366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336600"/>
                </a:extrusionClr>
                <a:contourClr>
                  <a:srgbClr val="3366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kumimoji="0" lang="zh-TW" altLang="zh-TW" sz="1800">
                  <a:latin typeface="Perpetua" charset="0"/>
                </a:endParaRPr>
              </a:p>
            </p:txBody>
          </p:sp>
          <p:sp>
            <p:nvSpPr>
              <p:cNvPr id="19474" name="Text Box 33"/>
              <p:cNvSpPr txBox="1">
                <a:spLocks noChangeArrowheads="1"/>
              </p:cNvSpPr>
              <p:nvPr/>
            </p:nvSpPr>
            <p:spPr bwMode="auto">
              <a:xfrm>
                <a:off x="7727950" y="3848100"/>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1800" b="1">
                    <a:solidFill>
                      <a:srgbClr val="FFFFFF"/>
                    </a:solidFill>
                    <a:latin typeface="Verdana" charset="0"/>
                  </a:rPr>
                  <a:t>B</a:t>
                </a:r>
              </a:p>
            </p:txBody>
          </p:sp>
        </p:grpSp>
        <p:grpSp>
          <p:nvGrpSpPr>
            <p:cNvPr id="19466" name="Group 44"/>
            <p:cNvGrpSpPr>
              <a:grpSpLocks/>
            </p:cNvGrpSpPr>
            <p:nvPr/>
          </p:nvGrpSpPr>
          <p:grpSpPr bwMode="auto">
            <a:xfrm>
              <a:off x="5694471" y="3800475"/>
              <a:ext cx="1377950" cy="1685925"/>
              <a:chOff x="5486400" y="3800475"/>
              <a:chExt cx="1377950" cy="1685925"/>
            </a:xfrm>
          </p:grpSpPr>
          <p:graphicFrame>
            <p:nvGraphicFramePr>
              <p:cNvPr id="19467" name="Object 34"/>
              <p:cNvGraphicFramePr>
                <a:graphicFrameLocks noChangeAspect="1"/>
              </p:cNvGraphicFramePr>
              <p:nvPr/>
            </p:nvGraphicFramePr>
            <p:xfrm>
              <a:off x="5486400" y="4054475"/>
              <a:ext cx="1377950" cy="1431925"/>
            </p:xfrm>
            <a:graphic>
              <a:graphicData uri="http://schemas.openxmlformats.org/presentationml/2006/ole">
                <mc:AlternateContent xmlns:mc="http://schemas.openxmlformats.org/markup-compatibility/2006">
                  <mc:Choice xmlns:v="urn:schemas-microsoft-com:vml" Requires="v">
                    <p:oleObj spid="_x0000_s2063" name="Clip" r:id="rId8" imgW="3631160" imgH="3774379" progId="">
                      <p:embed/>
                    </p:oleObj>
                  </mc:Choice>
                  <mc:Fallback>
                    <p:oleObj name="Clip" r:id="rId8" imgW="3631160" imgH="3774379" progId="">
                      <p:embed/>
                      <p:pic>
                        <p:nvPicPr>
                          <p:cNvPr id="19467" name="Object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54475"/>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8" name="Rectangle 35"/>
              <p:cNvSpPr>
                <a:spLocks noChangeArrowheads="1"/>
              </p:cNvSpPr>
              <p:nvPr/>
            </p:nvSpPr>
            <p:spPr bwMode="auto">
              <a:xfrm>
                <a:off x="5856288" y="3800475"/>
                <a:ext cx="268287" cy="533400"/>
              </a:xfrm>
              <a:prstGeom prst="rect">
                <a:avLst/>
              </a:prstGeom>
              <a:solidFill>
                <a:srgbClr val="000099"/>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000099"/>
                </a:extrusionClr>
                <a:contourClr>
                  <a:srgbClr val="000099"/>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kumimoji="0" lang="zh-TW" altLang="zh-TW" sz="1800">
                  <a:latin typeface="Perpetua" charset="0"/>
                </a:endParaRPr>
              </a:p>
            </p:txBody>
          </p:sp>
          <p:sp>
            <p:nvSpPr>
              <p:cNvPr id="19469" name="Text Box 36"/>
              <p:cNvSpPr txBox="1">
                <a:spLocks noChangeArrowheads="1"/>
              </p:cNvSpPr>
              <p:nvPr/>
            </p:nvSpPr>
            <p:spPr bwMode="auto">
              <a:xfrm>
                <a:off x="5761038" y="38100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kumimoji="0" lang="en-US" altLang="zh-TW" sz="1800" b="1">
                    <a:solidFill>
                      <a:srgbClr val="FFFFFF"/>
                    </a:solidFill>
                    <a:latin typeface="Verdana" charset="0"/>
                  </a:rPr>
                  <a:t>A</a:t>
                </a:r>
              </a:p>
            </p:txBody>
          </p:sp>
        </p:grpSp>
      </p:grpSp>
      <p:sp>
        <p:nvSpPr>
          <p:cNvPr id="28" name="Rectangle 27"/>
          <p:cNvSpPr/>
          <p:nvPr/>
        </p:nvSpPr>
        <p:spPr>
          <a:xfrm>
            <a:off x="2871788" y="6608763"/>
            <a:ext cx="3571875" cy="276225"/>
          </a:xfrm>
          <a:prstGeom prst="rect">
            <a:avLst/>
          </a:prstGeom>
        </p:spPr>
        <p:txBody>
          <a:bodyPr wrap="none">
            <a:spAutoFit/>
          </a:bodyPr>
          <a:lstStyle/>
          <a:p>
            <a:pPr>
              <a:defRPr/>
            </a:pPr>
            <a:r>
              <a:rPr lang="en-US" sz="1200" dirty="0">
                <a:solidFill>
                  <a:schemeClr val="bg1">
                    <a:lumMod val="75000"/>
                  </a:schemeClr>
                </a:solidFill>
                <a:latin typeface="Calibri" charset="0"/>
                <a:ea typeface="標楷體" charset="0"/>
                <a:cs typeface="標楷體" charset="0"/>
              </a:rPr>
              <a:t>Source: SAS Enterprise Miner Course Notes, 2014, SAS</a:t>
            </a:r>
          </a:p>
        </p:txBody>
      </p:sp>
    </p:spTree>
    <p:extLst>
      <p:ext uri="{BB962C8B-B14F-4D97-AF65-F5344CB8AC3E}">
        <p14:creationId xmlns:p14="http://schemas.microsoft.com/office/powerpoint/2010/main" val="2201606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indefinite" fill="hold" nodeType="withEffect">
                                  <p:stCondLst>
                                    <p:cond delay="0"/>
                                  </p:stCondLst>
                                  <p:childTnLst>
                                    <p:animMotion origin="layout" path="M 1.38889E-6 -6.23557E-7 L 2.0191 -6.23557E-7 " pathEditMode="relative" rAng="0" ptsTypes="AA">
                                      <p:cBhvr>
                                        <p:cTn id="6" dur="15000" fill="hold"/>
                                        <p:tgtEl>
                                          <p:spTgt spid="5"/>
                                        </p:tgtEl>
                                        <p:attrNameLst>
                                          <p:attrName>ppt_x</p:attrName>
                                          <p:attrName>ppt_y</p:attrName>
                                        </p:attrNameLst>
                                      </p:cBhvr>
                                      <p:rCtr x="101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zh-TW">
                <a:solidFill>
                  <a:srgbClr val="4F81BD"/>
                </a:solidFill>
                <a:latin typeface="Calibri" charset="0"/>
                <a:ea typeface="標楷體" charset="-120"/>
              </a:rPr>
              <a:t>SAS Enterprise Miner (SAS EM)  Case Study</a:t>
            </a:r>
          </a:p>
        </p:txBody>
      </p:sp>
      <p:sp>
        <p:nvSpPr>
          <p:cNvPr id="12291" name="Content Placeholder 2"/>
          <p:cNvSpPr>
            <a:spLocks noGrp="1"/>
          </p:cNvSpPr>
          <p:nvPr>
            <p:ph idx="1"/>
          </p:nvPr>
        </p:nvSpPr>
        <p:spPr/>
        <p:txBody>
          <a:bodyPr/>
          <a:lstStyle/>
          <a:p>
            <a:r>
              <a:rPr lang="en-US" altLang="zh-TW" sz="4800" dirty="0">
                <a:solidFill>
                  <a:srgbClr val="FF0000"/>
                </a:solidFill>
                <a:latin typeface="Calibri" charset="0"/>
                <a:ea typeface="標楷體" charset="-120"/>
              </a:rPr>
              <a:t>SAS EM </a:t>
            </a:r>
            <a:r>
              <a:rPr lang="zh-TW" altLang="en-US" sz="4800" dirty="0">
                <a:solidFill>
                  <a:srgbClr val="FF0000"/>
                </a:solidFill>
                <a:latin typeface="Calibri" charset="0"/>
                <a:ea typeface="標楷體" charset="-120"/>
              </a:rPr>
              <a:t>資料匯入</a:t>
            </a:r>
            <a:r>
              <a:rPr lang="en-US" altLang="zh-TW" sz="4800" dirty="0">
                <a:solidFill>
                  <a:srgbClr val="FF0000"/>
                </a:solidFill>
                <a:latin typeface="Calibri" charset="0"/>
                <a:ea typeface="標楷體" charset="-120"/>
              </a:rPr>
              <a:t>4</a:t>
            </a:r>
            <a:r>
              <a:rPr lang="zh-TW" altLang="en-US" sz="4800" dirty="0">
                <a:solidFill>
                  <a:srgbClr val="FF0000"/>
                </a:solidFill>
                <a:latin typeface="Calibri" charset="0"/>
                <a:ea typeface="標楷體" charset="-120"/>
              </a:rPr>
              <a:t>步驟</a:t>
            </a:r>
            <a:endParaRPr lang="en-US" altLang="ja-JP" sz="4800" dirty="0">
              <a:solidFill>
                <a:srgbClr val="FF0000"/>
              </a:solidFill>
              <a:latin typeface="Calibri" charset="0"/>
              <a:ea typeface="標楷體" charset="-120"/>
            </a:endParaRPr>
          </a:p>
          <a:p>
            <a:pPr lvl="1"/>
            <a:r>
              <a:rPr lang="en-US" altLang="zh-TW" sz="3200" dirty="0">
                <a:latin typeface="Calibri" charset="0"/>
                <a:ea typeface="標楷體" charset="-120"/>
              </a:rPr>
              <a:t>Step 1. </a:t>
            </a:r>
            <a:r>
              <a:rPr lang="zh-TW" altLang="en-US" sz="3200" dirty="0">
                <a:latin typeface="Calibri" charset="0"/>
                <a:ea typeface="標楷體" charset="-120"/>
              </a:rPr>
              <a:t>新增專案</a:t>
            </a:r>
            <a:r>
              <a:rPr lang="en-US" altLang="zh-TW" sz="3200" dirty="0">
                <a:latin typeface="Calibri" charset="0"/>
                <a:ea typeface="標楷體" charset="-120"/>
              </a:rPr>
              <a:t> (New Project)</a:t>
            </a:r>
          </a:p>
          <a:p>
            <a:pPr lvl="1"/>
            <a:r>
              <a:rPr lang="en-US" altLang="zh-TW" sz="3200" dirty="0">
                <a:latin typeface="Calibri" charset="0"/>
                <a:ea typeface="標楷體" charset="-120"/>
              </a:rPr>
              <a:t>Step 2. </a:t>
            </a:r>
            <a:r>
              <a:rPr lang="zh-TW" altLang="en-US" sz="3200" dirty="0">
                <a:latin typeface="Calibri" charset="0"/>
                <a:ea typeface="標楷體" charset="-120"/>
              </a:rPr>
              <a:t>新增資料館</a:t>
            </a:r>
            <a:r>
              <a:rPr lang="en-US" altLang="zh-TW" sz="3200" dirty="0">
                <a:latin typeface="Calibri" charset="0"/>
                <a:ea typeface="標楷體" charset="-120"/>
              </a:rPr>
              <a:t> (New / Library)</a:t>
            </a:r>
          </a:p>
          <a:p>
            <a:pPr lvl="1"/>
            <a:r>
              <a:rPr lang="en-US" altLang="zh-TW" sz="3200" dirty="0">
                <a:latin typeface="Calibri" charset="0"/>
                <a:ea typeface="標楷體" charset="-120"/>
              </a:rPr>
              <a:t>Step 3. </a:t>
            </a:r>
            <a:r>
              <a:rPr lang="zh-TW" altLang="en-US" sz="3200" dirty="0">
                <a:latin typeface="Calibri" charset="0"/>
                <a:ea typeface="標楷體" charset="-120"/>
              </a:rPr>
              <a:t>建立資料來源</a:t>
            </a:r>
            <a:r>
              <a:rPr lang="en-US" altLang="zh-TW" sz="3200" dirty="0">
                <a:latin typeface="Calibri" charset="0"/>
                <a:ea typeface="標楷體" charset="-120"/>
              </a:rPr>
              <a:t> (Create Data Source)</a:t>
            </a:r>
          </a:p>
          <a:p>
            <a:pPr lvl="1"/>
            <a:r>
              <a:rPr lang="en-US" altLang="zh-TW" sz="3200" dirty="0">
                <a:latin typeface="Calibri" charset="0"/>
                <a:ea typeface="標楷體" charset="-120"/>
              </a:rPr>
              <a:t>Step 4. </a:t>
            </a:r>
            <a:r>
              <a:rPr lang="zh-TW" altLang="en-US" sz="3200" dirty="0">
                <a:latin typeface="Calibri" charset="0"/>
                <a:ea typeface="標楷體" charset="-120"/>
              </a:rPr>
              <a:t>建立流程圖</a:t>
            </a:r>
            <a:r>
              <a:rPr lang="en-US" altLang="zh-TW" sz="3200" dirty="0">
                <a:latin typeface="Calibri" charset="0"/>
                <a:ea typeface="標楷體" charset="-120"/>
              </a:rPr>
              <a:t> (Create Diagram)</a:t>
            </a:r>
            <a:r>
              <a:rPr lang="en-US" altLang="ja-JP" sz="3200" dirty="0">
                <a:latin typeface="Calibri" charset="0"/>
                <a:ea typeface="標楷體" charset="-120"/>
              </a:rPr>
              <a:t>  </a:t>
            </a:r>
          </a:p>
          <a:p>
            <a:r>
              <a:rPr lang="en-US" altLang="zh-TW" sz="5400" dirty="0">
                <a:solidFill>
                  <a:srgbClr val="C00000"/>
                </a:solidFill>
                <a:latin typeface="Calibri" charset="0"/>
                <a:ea typeface="標楷體" charset="-120"/>
              </a:rPr>
              <a:t>SAS EM SEMMA </a:t>
            </a:r>
            <a:r>
              <a:rPr lang="zh-TW" altLang="en-US" sz="5400" dirty="0">
                <a:solidFill>
                  <a:srgbClr val="C00000"/>
                </a:solidFill>
                <a:latin typeface="Calibri" charset="0"/>
                <a:ea typeface="標楷體" charset="-120"/>
              </a:rPr>
              <a:t>建模流程</a:t>
            </a:r>
            <a:endParaRPr lang="en-US" altLang="zh-TW" sz="5400" dirty="0">
              <a:solidFill>
                <a:srgbClr val="C00000"/>
              </a:solidFill>
              <a:latin typeface="Calibri" charset="0"/>
              <a:ea typeface="標楷體" charset="-120"/>
            </a:endParaRPr>
          </a:p>
          <a:p>
            <a:endParaRPr lang="en-US" altLang="zh-TW" dirty="0">
              <a:latin typeface="Calibri" charset="0"/>
              <a:ea typeface="標楷體" charset="-120"/>
            </a:endParaRPr>
          </a:p>
        </p:txBody>
      </p:sp>
      <p:sp>
        <p:nvSpPr>
          <p:cNvPr id="122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43BD8095-0236-8946-B243-C680FBED58FC}" type="slidenum">
              <a:rPr lang="zh-TW" altLang="en-US" sz="1200">
                <a:solidFill>
                  <a:srgbClr val="898989"/>
                </a:solidFill>
              </a:rPr>
              <a:pPr eaLnBrk="1" hangingPunct="1">
                <a:spcBef>
                  <a:spcPct val="0"/>
                </a:spcBef>
                <a:buFontTx/>
                <a:buNone/>
              </a:pPr>
              <a:t>17</a:t>
            </a:fld>
            <a:endParaRPr lang="zh-TW" altLang="en-US" sz="1200">
              <a:solidFill>
                <a:srgbClr val="898989"/>
              </a:solidFill>
            </a:endParaRPr>
          </a:p>
        </p:txBody>
      </p:sp>
    </p:spTree>
    <p:extLst>
      <p:ext uri="{BB962C8B-B14F-4D97-AF65-F5344CB8AC3E}">
        <p14:creationId xmlns:p14="http://schemas.microsoft.com/office/powerpoint/2010/main" val="2333901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0FE6BC37-2DC9-9242-A95F-242163794EBD}" type="slidenum">
              <a:rPr lang="zh-TW" altLang="en-US" sz="1200">
                <a:solidFill>
                  <a:srgbClr val="898989"/>
                </a:solidFill>
              </a:rPr>
              <a:pPr eaLnBrk="1" hangingPunct="1">
                <a:spcBef>
                  <a:spcPct val="0"/>
                </a:spcBef>
                <a:buFontTx/>
                <a:buNone/>
              </a:pPr>
              <a:t>18</a:t>
            </a:fld>
            <a:endParaRPr lang="zh-TW" altLang="en-US" sz="1200">
              <a:solidFill>
                <a:srgbClr val="898989"/>
              </a:solidFill>
            </a:endParaRPr>
          </a:p>
        </p:txBody>
      </p:sp>
      <p:sp>
        <p:nvSpPr>
          <p:cNvPr id="13317" name="Rectangle 4"/>
          <p:cNvSpPr>
            <a:spLocks noChangeArrowheads="1"/>
          </p:cNvSpPr>
          <p:nvPr/>
        </p:nvSpPr>
        <p:spPr bwMode="auto">
          <a:xfrm>
            <a:off x="0" y="646812"/>
            <a:ext cx="9145588"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defRPr/>
            </a:pPr>
            <a:r>
              <a:rPr lang="en-US" altLang="zh-TW" sz="8800" dirty="0">
                <a:latin typeface="+mj-lt"/>
              </a:rPr>
              <a:t>Download </a:t>
            </a:r>
          </a:p>
          <a:p>
            <a:pPr algn="ctr" eaLnBrk="1" hangingPunct="1">
              <a:spcBef>
                <a:spcPct val="0"/>
              </a:spcBef>
              <a:buFontTx/>
              <a:buNone/>
              <a:defRPr/>
            </a:pPr>
            <a:r>
              <a:rPr lang="en-US" altLang="zh-TW" sz="8800" b="1" dirty="0" err="1">
                <a:solidFill>
                  <a:srgbClr val="FF0000"/>
                </a:solidFill>
                <a:latin typeface="+mj-lt"/>
              </a:rPr>
              <a:t>EM_Data.zip</a:t>
            </a:r>
            <a:r>
              <a:rPr lang="en-US" altLang="zh-TW" sz="8800" dirty="0">
                <a:latin typeface="+mj-lt"/>
              </a:rPr>
              <a:t> </a:t>
            </a:r>
            <a:br>
              <a:rPr lang="en-US" altLang="zh-TW" sz="8800" dirty="0">
                <a:latin typeface="+mj-lt"/>
              </a:rPr>
            </a:br>
            <a:r>
              <a:rPr lang="en-US" altLang="zh-TW" sz="8800" dirty="0">
                <a:latin typeface="+mj-lt"/>
              </a:rPr>
              <a:t>[</a:t>
            </a:r>
            <a:r>
              <a:rPr lang="en-US" altLang="zh-TW" sz="8800" dirty="0" err="1">
                <a:latin typeface="+mj-lt"/>
              </a:rPr>
              <a:t>EM_Data</a:t>
            </a:r>
            <a:r>
              <a:rPr lang="en-US" altLang="zh-TW" sz="8800" dirty="0">
                <a:latin typeface="+mj-lt"/>
              </a:rPr>
              <a:t>]</a:t>
            </a:r>
          </a:p>
          <a:p>
            <a:pPr algn="ctr" eaLnBrk="1" hangingPunct="1">
              <a:spcBef>
                <a:spcPct val="0"/>
              </a:spcBef>
              <a:buFontTx/>
              <a:buNone/>
              <a:defRPr/>
            </a:pPr>
            <a:r>
              <a:rPr lang="en-US" altLang="zh-TW" sz="8800" dirty="0">
                <a:latin typeface="+mj-lt"/>
              </a:rPr>
              <a:t>(SAS EM Datasets)</a:t>
            </a:r>
          </a:p>
          <a:p>
            <a:pPr algn="ctr" eaLnBrk="1" hangingPunct="1">
              <a:spcBef>
                <a:spcPct val="0"/>
              </a:spcBef>
              <a:buFontTx/>
              <a:buNone/>
              <a:defRPr/>
            </a:pPr>
            <a:r>
              <a:rPr lang="en-US" altLang="zh-TW" sz="2400" dirty="0">
                <a:latin typeface="+mj-lt"/>
                <a:hlinkClick r:id="rId2"/>
              </a:rPr>
              <a:t>http://mail.tku.edu.tw/myday/resources/BDM/Data/EM_Data.zip</a:t>
            </a:r>
            <a:endParaRPr lang="en-US" altLang="zh-TW" sz="2400" dirty="0">
              <a:latin typeface="+mj-lt"/>
            </a:endParaRPr>
          </a:p>
        </p:txBody>
      </p:sp>
      <p:sp>
        <p:nvSpPr>
          <p:cNvPr id="2" name="Rectangle 2"/>
          <p:cNvSpPr>
            <a:spLocks noChangeArrowheads="1"/>
          </p:cNvSpPr>
          <p:nvPr/>
        </p:nvSpPr>
        <p:spPr bwMode="auto">
          <a:xfrm>
            <a:off x="1043608" y="28004"/>
            <a:ext cx="6791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2800" dirty="0">
                <a:latin typeface="Arial" charset="0"/>
                <a:hlinkClick r:id="rId3"/>
              </a:rPr>
              <a:t>http://mail.tku.edu.tw/myday/teaching.htm</a:t>
            </a:r>
            <a:endParaRPr lang="en-US" altLang="zh-TW" sz="2800" dirty="0">
              <a:latin typeface="Arial" charset="0"/>
            </a:endParaRPr>
          </a:p>
        </p:txBody>
      </p:sp>
    </p:spTree>
    <p:extLst>
      <p:ext uri="{BB962C8B-B14F-4D97-AF65-F5344CB8AC3E}">
        <p14:creationId xmlns:p14="http://schemas.microsoft.com/office/powerpoint/2010/main" val="4061727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765175"/>
          </a:xfrm>
        </p:spPr>
        <p:txBody>
          <a:bodyPr/>
          <a:lstStyle/>
          <a:p>
            <a:r>
              <a:rPr lang="en-US" altLang="zh-TW" sz="3600">
                <a:latin typeface="Calibri" charset="0"/>
                <a:ea typeface="標楷體" charset="-120"/>
              </a:rPr>
              <a:t>Upzip EM_Data.zip to C:\DATA\EM_Data</a:t>
            </a:r>
          </a:p>
        </p:txBody>
      </p:sp>
      <p:sp>
        <p:nvSpPr>
          <p:cNvPr id="225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8FFA85A7-3330-D644-AABF-0942F0B9F001}" type="slidenum">
              <a:rPr lang="zh-TW" altLang="en-US" sz="1200">
                <a:solidFill>
                  <a:srgbClr val="898989"/>
                </a:solidFill>
              </a:rPr>
              <a:pPr eaLnBrk="1" hangingPunct="1">
                <a:spcBef>
                  <a:spcPct val="0"/>
                </a:spcBef>
                <a:buFontTx/>
                <a:buNone/>
              </a:pPr>
              <a:t>19</a:t>
            </a:fld>
            <a:endParaRPr lang="zh-TW" altLang="en-US" sz="1200">
              <a:solidFill>
                <a:srgbClr val="898989"/>
              </a:solidFill>
            </a:endParaRPr>
          </a:p>
        </p:txBody>
      </p:sp>
      <p:pic>
        <p:nvPicPr>
          <p:cNvPr id="22532" name="Picture 4" descr="Fullscreen_2014_3_18_下午23_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4444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內容版面配置區 2"/>
          <p:cNvSpPr>
            <a:spLocks noGrp="1"/>
          </p:cNvSpPr>
          <p:nvPr>
            <p:ph idx="1"/>
          </p:nvPr>
        </p:nvSpPr>
        <p:spPr>
          <a:xfrm>
            <a:off x="107950" y="1125538"/>
            <a:ext cx="8856663" cy="5399087"/>
          </a:xfrm>
        </p:spPr>
        <p:txBody>
          <a:bodyPr/>
          <a:lstStyle/>
          <a:p>
            <a:pPr>
              <a:buNone/>
            </a:pPr>
            <a:r>
              <a:rPr lang="zh-TW" altLang="en-US" sz="2400" dirty="0">
                <a:latin typeface="Calibri" charset="0"/>
                <a:ea typeface="標楷體" charset="-120"/>
              </a:rPr>
              <a:t>週次 </a:t>
            </a:r>
            <a:r>
              <a:rPr lang="en-US" altLang="zh-TW" sz="2400" dirty="0">
                <a:latin typeface="Calibri" charset="0"/>
                <a:ea typeface="標楷體" charset="-120"/>
              </a:rPr>
              <a:t>(</a:t>
            </a:r>
            <a:r>
              <a:rPr lang="en-US" altLang="en-US" sz="2400" dirty="0">
                <a:latin typeface="Calibri" charset="0"/>
                <a:ea typeface="標楷體" charset="-120"/>
              </a:rPr>
              <a:t>Week)   </a:t>
            </a:r>
            <a:r>
              <a:rPr lang="zh-TW" altLang="en-US" sz="2400" dirty="0">
                <a:latin typeface="Calibri" charset="0"/>
                <a:ea typeface="標楷體" charset="-120"/>
              </a:rPr>
              <a:t>日期 </a:t>
            </a:r>
            <a:r>
              <a:rPr lang="en-US" altLang="zh-TW" sz="2400" dirty="0">
                <a:latin typeface="Calibri" charset="0"/>
                <a:ea typeface="標楷體" charset="-120"/>
              </a:rPr>
              <a:t>(</a:t>
            </a:r>
            <a:r>
              <a:rPr lang="en-US" altLang="en-US" sz="2400" dirty="0">
                <a:latin typeface="Calibri" charset="0"/>
                <a:ea typeface="標楷體" charset="-120"/>
              </a:rPr>
              <a:t>Date)   </a:t>
            </a:r>
            <a:r>
              <a:rPr lang="zh-TW" altLang="en-US" sz="2400" dirty="0">
                <a:latin typeface="Calibri" charset="0"/>
                <a:ea typeface="標楷體" charset="-120"/>
              </a:rPr>
              <a:t>內容</a:t>
            </a:r>
            <a:r>
              <a:rPr lang="en-US" altLang="zh-TW" sz="2400" dirty="0">
                <a:latin typeface="Calibri" charset="0"/>
                <a:ea typeface="標楷體" charset="-120"/>
              </a:rPr>
              <a:t>(</a:t>
            </a:r>
            <a:r>
              <a:rPr lang="en-US" altLang="en-US" sz="2400" dirty="0">
                <a:latin typeface="Calibri" charset="0"/>
                <a:ea typeface="標楷體" charset="-120"/>
              </a:rPr>
              <a:t>Subject/Topics)</a:t>
            </a:r>
          </a:p>
          <a:p>
            <a:pPr>
              <a:buNone/>
            </a:pPr>
            <a:r>
              <a:rPr lang="en-US" altLang="zh-TW" sz="2400" dirty="0">
                <a:latin typeface="Calibri" charset="0"/>
                <a:ea typeface="標楷體" charset="-120"/>
              </a:rPr>
              <a:t>1   2019/02/20   </a:t>
            </a:r>
            <a:r>
              <a:rPr lang="zh-TW" altLang="en-US" sz="2400" dirty="0">
                <a:latin typeface="Calibri" charset="0"/>
                <a:ea typeface="標楷體" charset="-120"/>
              </a:rPr>
              <a:t>巨量資料探勘課程介紹 </a:t>
            </a:r>
            <a:br>
              <a:rPr lang="en-US" altLang="zh-TW" sz="2400" dirty="0">
                <a:latin typeface="Calibri" charset="0"/>
                <a:ea typeface="標楷體" charset="-120"/>
              </a:rPr>
            </a:br>
            <a:r>
              <a:rPr lang="en-US" altLang="zh-TW" sz="2400" dirty="0">
                <a:latin typeface="Calibri" charset="0"/>
                <a:ea typeface="標楷體" charset="-120"/>
              </a:rPr>
              <a:t>                         (</a:t>
            </a:r>
            <a:r>
              <a:rPr lang="en-US" altLang="en-US" sz="2400" dirty="0">
                <a:latin typeface="Calibri" charset="0"/>
                <a:ea typeface="標楷體" charset="-120"/>
              </a:rPr>
              <a:t>Course Orientation for Big Data Mining)</a:t>
            </a:r>
          </a:p>
          <a:p>
            <a:pPr>
              <a:buNone/>
            </a:pPr>
            <a:r>
              <a:rPr lang="en-US" altLang="en-US" sz="2400" dirty="0">
                <a:solidFill>
                  <a:srgbClr val="7030A0"/>
                </a:solidFill>
                <a:latin typeface="Calibri" charset="0"/>
                <a:ea typeface="標楷體" charset="-120"/>
              </a:rPr>
              <a:t>2   2019/02/27   AI</a:t>
            </a:r>
            <a:r>
              <a:rPr lang="zh-TW" altLang="en-US" sz="2400" dirty="0">
                <a:solidFill>
                  <a:srgbClr val="7030A0"/>
                </a:solidFill>
                <a:latin typeface="Calibri" charset="0"/>
                <a:ea typeface="標楷體" charset="-120"/>
              </a:rPr>
              <a:t>人工智慧與大數據分析 </a:t>
            </a:r>
            <a:br>
              <a:rPr lang="en-US" altLang="zh-TW" sz="2400" dirty="0">
                <a:solidFill>
                  <a:srgbClr val="7030A0"/>
                </a:solidFill>
                <a:latin typeface="Calibri" charset="0"/>
                <a:ea typeface="標楷體" charset="-120"/>
              </a:rPr>
            </a:br>
            <a:r>
              <a:rPr lang="en-US" altLang="zh-TW" sz="2400" dirty="0">
                <a:solidFill>
                  <a:srgbClr val="7030A0"/>
                </a:solidFill>
                <a:latin typeface="Calibri" charset="0"/>
                <a:ea typeface="標楷體" charset="-120"/>
              </a:rPr>
              <a:t>                        (</a:t>
            </a:r>
            <a:r>
              <a:rPr lang="en-US" altLang="en-US" sz="2400" dirty="0">
                <a:solidFill>
                  <a:srgbClr val="7030A0"/>
                </a:solidFill>
                <a:latin typeface="Calibri" charset="0"/>
                <a:ea typeface="標楷體" charset="-120"/>
              </a:rPr>
              <a:t>Artificial Intelligence and Big Data Analytics)</a:t>
            </a:r>
          </a:p>
          <a:p>
            <a:pPr>
              <a:buNone/>
            </a:pPr>
            <a:r>
              <a:rPr lang="en-US" altLang="en-US" sz="2400" dirty="0">
                <a:latin typeface="Calibri" charset="0"/>
                <a:ea typeface="標楷體" charset="-120"/>
              </a:rPr>
              <a:t>3   2019/03/06   </a:t>
            </a:r>
            <a:r>
              <a:rPr lang="zh-TW" altLang="en-US" sz="2400" dirty="0">
                <a:latin typeface="Calibri" charset="0"/>
                <a:ea typeface="標楷體" charset="-120"/>
              </a:rPr>
              <a:t>分群分析 </a:t>
            </a:r>
            <a:r>
              <a:rPr lang="en-US" altLang="zh-TW" sz="2400" dirty="0">
                <a:latin typeface="Calibri" charset="0"/>
                <a:ea typeface="標楷體" charset="-120"/>
              </a:rPr>
              <a:t>(</a:t>
            </a:r>
            <a:r>
              <a:rPr lang="en-US" altLang="en-US" sz="2400" dirty="0">
                <a:latin typeface="Calibri" charset="0"/>
                <a:ea typeface="標楷體" charset="-120"/>
              </a:rPr>
              <a:t>Cluster Analysis)</a:t>
            </a:r>
          </a:p>
          <a:p>
            <a:pPr>
              <a:buNone/>
            </a:pPr>
            <a:r>
              <a:rPr lang="en-US" altLang="en-US" sz="2400" dirty="0">
                <a:solidFill>
                  <a:schemeClr val="accent5">
                    <a:lumMod val="75000"/>
                  </a:schemeClr>
                </a:solidFill>
                <a:latin typeface="Calibri" charset="0"/>
                <a:ea typeface="標楷體" charset="-120"/>
              </a:rPr>
              <a:t>4   2019/03/13   </a:t>
            </a:r>
            <a:r>
              <a:rPr lang="zh-TW" altLang="en-US" sz="2400" dirty="0">
                <a:solidFill>
                  <a:schemeClr val="accent5">
                    <a:lumMod val="75000"/>
                  </a:schemeClr>
                </a:solidFill>
                <a:latin typeface="Calibri" charset="0"/>
                <a:ea typeface="標楷體" charset="-120"/>
              </a:rPr>
              <a:t>個案分析與實作一 </a:t>
            </a:r>
            <a:r>
              <a:rPr lang="en-US" altLang="zh-TW" sz="2400" dirty="0">
                <a:solidFill>
                  <a:schemeClr val="accent5">
                    <a:lumMod val="75000"/>
                  </a:schemeClr>
                </a:solidFill>
                <a:latin typeface="Calibri" charset="0"/>
                <a:ea typeface="標楷體" charset="-120"/>
              </a:rPr>
              <a:t>(</a:t>
            </a:r>
            <a:r>
              <a:rPr lang="en-US" altLang="en-US" sz="2400" dirty="0">
                <a:solidFill>
                  <a:schemeClr val="accent5">
                    <a:lumMod val="75000"/>
                  </a:schemeClr>
                </a:solidFill>
                <a:latin typeface="Calibri" charset="0"/>
                <a:ea typeface="標楷體" charset="-120"/>
              </a:rPr>
              <a:t>SAS EM </a:t>
            </a:r>
            <a:r>
              <a:rPr lang="zh-TW" altLang="en-US" sz="2400" dirty="0">
                <a:solidFill>
                  <a:schemeClr val="accent5">
                    <a:lumMod val="75000"/>
                  </a:schemeClr>
                </a:solidFill>
                <a:latin typeface="Calibri" charset="0"/>
                <a:ea typeface="標楷體" charset="-120"/>
              </a:rPr>
              <a:t>分群分析</a:t>
            </a:r>
            <a:r>
              <a:rPr lang="en-US" altLang="zh-TW" sz="2400" dirty="0">
                <a:solidFill>
                  <a:schemeClr val="accent5">
                    <a:lumMod val="75000"/>
                  </a:schemeClr>
                </a:solidFill>
                <a:latin typeface="Calibri" charset="0"/>
                <a:ea typeface="標楷體" charset="-120"/>
              </a:rPr>
              <a:t>)</a:t>
            </a:r>
            <a:r>
              <a:rPr lang="zh-TW" altLang="en-US" sz="2400" dirty="0">
                <a:solidFill>
                  <a:schemeClr val="accent5">
                    <a:lumMod val="75000"/>
                  </a:schemeClr>
                </a:solidFill>
                <a:latin typeface="Calibri" charset="0"/>
                <a:ea typeface="標楷體" charset="-120"/>
              </a:rPr>
              <a:t>：</a:t>
            </a:r>
            <a:br>
              <a:rPr lang="en-US" altLang="zh-TW" sz="2400" dirty="0">
                <a:solidFill>
                  <a:schemeClr val="accent5">
                    <a:lumMod val="75000"/>
                  </a:schemeClr>
                </a:solidFill>
                <a:latin typeface="Calibri" charset="0"/>
                <a:ea typeface="標楷體" charset="-120"/>
              </a:rPr>
            </a:br>
            <a:r>
              <a:rPr lang="en-US" altLang="zh-TW" sz="2200" dirty="0">
                <a:solidFill>
                  <a:schemeClr val="accent5">
                    <a:lumMod val="75000"/>
                  </a:schemeClr>
                </a:solidFill>
                <a:latin typeface="Calibri" charset="0"/>
                <a:ea typeface="標楷體" charset="-120"/>
              </a:rPr>
              <a:t>                           </a:t>
            </a:r>
            <a:r>
              <a:rPr lang="en-US" altLang="en-US" sz="2200" dirty="0">
                <a:solidFill>
                  <a:schemeClr val="accent5">
                    <a:lumMod val="75000"/>
                  </a:schemeClr>
                </a:solidFill>
                <a:latin typeface="Calibri" charset="0"/>
                <a:ea typeface="標楷體" charset="-120"/>
              </a:rPr>
              <a:t>Case Study 1 (Cluster Analysis - K-Means using SAS EM) </a:t>
            </a:r>
          </a:p>
          <a:p>
            <a:pPr>
              <a:buNone/>
            </a:pPr>
            <a:r>
              <a:rPr lang="en-US" altLang="en-US" sz="2400" dirty="0">
                <a:latin typeface="Calibri" charset="0"/>
                <a:ea typeface="標楷體" charset="-120"/>
              </a:rPr>
              <a:t>5   2019/03/20   </a:t>
            </a:r>
            <a:r>
              <a:rPr lang="zh-TW" altLang="en-US" sz="2400" dirty="0">
                <a:latin typeface="Calibri" charset="0"/>
                <a:ea typeface="標楷體" charset="-120"/>
              </a:rPr>
              <a:t>關連分析 </a:t>
            </a:r>
            <a:r>
              <a:rPr lang="en-US" altLang="zh-TW" sz="2400" dirty="0">
                <a:latin typeface="Calibri" charset="0"/>
                <a:ea typeface="標楷體" charset="-120"/>
              </a:rPr>
              <a:t>(</a:t>
            </a:r>
            <a:r>
              <a:rPr lang="en-US" altLang="en-US" sz="2400" dirty="0">
                <a:latin typeface="Calibri" charset="0"/>
                <a:ea typeface="標楷體" charset="-120"/>
              </a:rPr>
              <a:t>Association Analysis)</a:t>
            </a:r>
          </a:p>
          <a:p>
            <a:pPr>
              <a:buNone/>
            </a:pPr>
            <a:r>
              <a:rPr lang="en-US" altLang="en-US" sz="2400" dirty="0">
                <a:solidFill>
                  <a:srgbClr val="FF0000"/>
                </a:solidFill>
                <a:latin typeface="Calibri" charset="0"/>
                <a:ea typeface="標楷體" charset="-120"/>
              </a:rPr>
              <a:t>6   2019/03/27   </a:t>
            </a:r>
            <a:r>
              <a:rPr lang="zh-TW" altLang="en-US" sz="2400" dirty="0">
                <a:solidFill>
                  <a:srgbClr val="FF0000"/>
                </a:solidFill>
                <a:latin typeface="Calibri" charset="0"/>
                <a:ea typeface="標楷體" charset="-120"/>
              </a:rPr>
              <a:t>個案分析與實作二 </a:t>
            </a:r>
            <a:r>
              <a:rPr lang="en-US" altLang="zh-TW" sz="2400" dirty="0">
                <a:solidFill>
                  <a:srgbClr val="FF0000"/>
                </a:solidFill>
                <a:latin typeface="Calibri" charset="0"/>
                <a:ea typeface="標楷體" charset="-120"/>
              </a:rPr>
              <a:t>(</a:t>
            </a:r>
            <a:r>
              <a:rPr lang="en-US" altLang="en-US" sz="2400" dirty="0">
                <a:solidFill>
                  <a:srgbClr val="FF0000"/>
                </a:solidFill>
                <a:latin typeface="Calibri" charset="0"/>
                <a:ea typeface="標楷體" charset="-120"/>
              </a:rPr>
              <a:t>SAS EM </a:t>
            </a:r>
            <a:r>
              <a:rPr lang="zh-TW" altLang="en-US" sz="2400" dirty="0">
                <a:solidFill>
                  <a:srgbClr val="FF0000"/>
                </a:solidFill>
                <a:latin typeface="Calibri" charset="0"/>
                <a:ea typeface="標楷體" charset="-120"/>
              </a:rPr>
              <a:t>關連分析</a:t>
            </a:r>
            <a:r>
              <a:rPr lang="en-US" altLang="zh-TW" sz="2400" dirty="0">
                <a:solidFill>
                  <a:srgbClr val="FF0000"/>
                </a:solidFill>
                <a:latin typeface="Calibri" charset="0"/>
                <a:ea typeface="標楷體" charset="-120"/>
              </a:rPr>
              <a:t>)</a:t>
            </a:r>
            <a:r>
              <a:rPr lang="zh-TW" altLang="en-US" sz="2400" dirty="0">
                <a:solidFill>
                  <a:srgbClr val="FF0000"/>
                </a:solidFill>
                <a:latin typeface="Calibri" charset="0"/>
                <a:ea typeface="標楷體" charset="-120"/>
              </a:rPr>
              <a:t>： </a:t>
            </a:r>
            <a:br>
              <a:rPr lang="en-US" altLang="zh-TW" sz="2400" dirty="0">
                <a:solidFill>
                  <a:srgbClr val="FF0000"/>
                </a:solidFill>
                <a:latin typeface="Calibri" charset="0"/>
                <a:ea typeface="標楷體" charset="-120"/>
              </a:rPr>
            </a:br>
            <a:r>
              <a:rPr lang="en-US" altLang="zh-TW" sz="2400" dirty="0">
                <a:solidFill>
                  <a:srgbClr val="FF0000"/>
                </a:solidFill>
                <a:latin typeface="Calibri" charset="0"/>
                <a:ea typeface="標楷體" charset="-120"/>
              </a:rPr>
              <a:t>                         </a:t>
            </a:r>
            <a:r>
              <a:rPr lang="en-US" altLang="en-US" sz="2400" dirty="0">
                <a:solidFill>
                  <a:srgbClr val="FF0000"/>
                </a:solidFill>
                <a:latin typeface="Calibri" charset="0"/>
                <a:ea typeface="標楷體" charset="-120"/>
              </a:rPr>
              <a:t>Case Study 2 (Association Analysis using SAS EM)</a:t>
            </a:r>
          </a:p>
          <a:p>
            <a:pPr>
              <a:buNone/>
            </a:pPr>
            <a:r>
              <a:rPr lang="en-US" altLang="en-US" sz="2400" dirty="0">
                <a:solidFill>
                  <a:schemeClr val="bg1">
                    <a:lumMod val="50000"/>
                  </a:schemeClr>
                </a:solidFill>
                <a:latin typeface="Calibri" charset="0"/>
                <a:ea typeface="標楷體" charset="-120"/>
              </a:rPr>
              <a:t>7   2019/04/03   </a:t>
            </a:r>
            <a:r>
              <a:rPr lang="zh-TW" altLang="en-US" sz="2400" dirty="0">
                <a:solidFill>
                  <a:schemeClr val="bg1">
                    <a:lumMod val="50000"/>
                  </a:schemeClr>
                </a:solidFill>
                <a:latin typeface="Calibri" charset="0"/>
                <a:ea typeface="標楷體" charset="-120"/>
              </a:rPr>
              <a:t>教學行政觀摩日 </a:t>
            </a:r>
            <a:r>
              <a:rPr lang="en-US" altLang="zh-TW" sz="2400" dirty="0">
                <a:solidFill>
                  <a:schemeClr val="bg1">
                    <a:lumMod val="50000"/>
                  </a:schemeClr>
                </a:solidFill>
                <a:latin typeface="Calibri" charset="0"/>
                <a:ea typeface="標楷體" charset="-120"/>
              </a:rPr>
              <a:t>(</a:t>
            </a:r>
            <a:r>
              <a:rPr lang="en-US" altLang="en-US" sz="2400" dirty="0">
                <a:solidFill>
                  <a:schemeClr val="bg1">
                    <a:lumMod val="50000"/>
                  </a:schemeClr>
                </a:solidFill>
                <a:latin typeface="Calibri" charset="0"/>
                <a:ea typeface="標楷體" charset="-120"/>
              </a:rPr>
              <a:t>Off-campus study)</a:t>
            </a:r>
          </a:p>
          <a:p>
            <a:pPr>
              <a:buNone/>
            </a:pPr>
            <a:r>
              <a:rPr lang="en-US" altLang="en-US" sz="2400" dirty="0">
                <a:latin typeface="Calibri" charset="0"/>
                <a:ea typeface="標楷體" charset="-120"/>
              </a:rPr>
              <a:t>8   2019/04/10   </a:t>
            </a:r>
            <a:r>
              <a:rPr lang="zh-TW" altLang="en-US" sz="2400" dirty="0">
                <a:latin typeface="Calibri" charset="0"/>
                <a:ea typeface="標楷體" charset="-120"/>
              </a:rPr>
              <a:t>分類與預測 </a:t>
            </a:r>
            <a:r>
              <a:rPr lang="en-US" altLang="zh-TW" sz="2400" dirty="0">
                <a:latin typeface="Calibri" charset="0"/>
                <a:ea typeface="標楷體" charset="-120"/>
              </a:rPr>
              <a:t>(</a:t>
            </a:r>
            <a:r>
              <a:rPr lang="en-US" altLang="en-US" sz="2400" dirty="0">
                <a:latin typeface="Calibri" charset="0"/>
                <a:ea typeface="標楷體" charset="-120"/>
              </a:rPr>
              <a:t>Classification and Prediction)  </a:t>
            </a:r>
          </a:p>
          <a:p>
            <a:pPr>
              <a:buNone/>
            </a:pPr>
            <a:endParaRPr lang="en-US" altLang="en-US" sz="2400" dirty="0">
              <a:latin typeface="Calibri" charset="0"/>
              <a:ea typeface="標楷體" charset="-120"/>
            </a:endParaRPr>
          </a:p>
        </p:txBody>
      </p:sp>
      <p:sp>
        <p:nvSpPr>
          <p:cNvPr id="9219" name="矩形 4"/>
          <p:cNvSpPr>
            <a:spLocks noChangeArrowheads="1"/>
          </p:cNvSpPr>
          <p:nvPr/>
        </p:nvSpPr>
        <p:spPr bwMode="auto">
          <a:xfrm>
            <a:off x="395288" y="260350"/>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a:solidFill>
                  <a:schemeClr val="tx2"/>
                </a:solidFill>
                <a:ea typeface="標楷體" charset="-120"/>
              </a:rPr>
              <a:t>課程大綱 </a:t>
            </a:r>
            <a:r>
              <a:rPr lang="en-US" altLang="zh-TW" sz="4400" b="1">
                <a:solidFill>
                  <a:schemeClr val="tx2"/>
                </a:solidFill>
                <a:ea typeface="標楷體" charset="-120"/>
              </a:rPr>
              <a:t>(Syllabus)</a:t>
            </a:r>
            <a:endParaRPr lang="zh-TW" altLang="en-US" sz="4400" b="1">
              <a:solidFill>
                <a:schemeClr val="tx2"/>
              </a:solidFill>
              <a:ea typeface="標楷體" charset="-120"/>
            </a:endParaRPr>
          </a:p>
        </p:txBody>
      </p:sp>
      <p:sp>
        <p:nvSpPr>
          <p:cNvPr id="9220"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D7A051B-E58C-BA4C-A85A-B404C1A444A1}" type="slidenum">
              <a:rPr lang="zh-TW" altLang="en-US" sz="1200">
                <a:solidFill>
                  <a:srgbClr val="898989"/>
                </a:solidFill>
              </a:rPr>
              <a:pPr eaLnBrk="1" hangingPunct="1">
                <a:spcBef>
                  <a:spcPct val="0"/>
                </a:spcBef>
                <a:buFontTx/>
                <a:buNone/>
              </a:pPr>
              <a:t>2</a:t>
            </a:fld>
            <a:endParaRPr lang="zh-TW" altLang="en-US" sz="120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15888"/>
            <a:ext cx="8229600" cy="490537"/>
          </a:xfrm>
        </p:spPr>
        <p:txBody>
          <a:bodyPr/>
          <a:lstStyle/>
          <a:p>
            <a:r>
              <a:rPr lang="en-US" altLang="zh-TW" sz="3600">
                <a:latin typeface="Calibri" charset="0"/>
                <a:ea typeface="標楷體" charset="-120"/>
              </a:rPr>
              <a:t>Upzip EM_Data.zip to C:\DATA\EM_Data</a:t>
            </a:r>
          </a:p>
        </p:txBody>
      </p:sp>
      <p:sp>
        <p:nvSpPr>
          <p:cNvPr id="2355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0B806027-01CF-274F-A473-98CDFF64FFB9}" type="slidenum">
              <a:rPr lang="zh-TW" altLang="en-US" sz="1200">
                <a:solidFill>
                  <a:srgbClr val="898989"/>
                </a:solidFill>
              </a:rPr>
              <a:pPr eaLnBrk="1" hangingPunct="1">
                <a:spcBef>
                  <a:spcPct val="0"/>
                </a:spcBef>
                <a:buFontTx/>
                <a:buNone/>
              </a:pPr>
              <a:t>20</a:t>
            </a:fld>
            <a:endParaRPr lang="zh-TW" altLang="en-US" sz="1200">
              <a:solidFill>
                <a:srgbClr val="898989"/>
              </a:solidFill>
            </a:endParaRPr>
          </a:p>
        </p:txBody>
      </p:sp>
      <p:pic>
        <p:nvPicPr>
          <p:cNvPr id="23556" name="Picture 4" descr="Fullscreen_2014_3_18_下午23_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846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913" y="3062288"/>
            <a:ext cx="1087437" cy="180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305050"/>
            <a:ext cx="5243513" cy="393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0" name="Title 1"/>
          <p:cNvSpPr>
            <a:spLocks noGrp="1"/>
          </p:cNvSpPr>
          <p:nvPr>
            <p:ph type="title"/>
          </p:nvPr>
        </p:nvSpPr>
        <p:spPr>
          <a:xfrm>
            <a:off x="457200" y="188913"/>
            <a:ext cx="8229600" cy="1655762"/>
          </a:xfrm>
        </p:spPr>
        <p:txBody>
          <a:bodyPr/>
          <a:lstStyle/>
          <a:p>
            <a:r>
              <a:rPr lang="en-US" altLang="zh-TW">
                <a:solidFill>
                  <a:schemeClr val="accent1"/>
                </a:solidFill>
                <a:latin typeface="Calibri" charset="0"/>
                <a:ea typeface="標楷體" charset="-120"/>
              </a:rPr>
              <a:t>VMware Horizon View Client</a:t>
            </a:r>
            <a:br>
              <a:rPr lang="en-US" altLang="zh-TW">
                <a:solidFill>
                  <a:schemeClr val="accent1"/>
                </a:solidFill>
                <a:latin typeface="Calibri" charset="0"/>
                <a:ea typeface="標楷體" charset="-120"/>
              </a:rPr>
            </a:br>
            <a:r>
              <a:rPr lang="en-US" altLang="zh-TW">
                <a:solidFill>
                  <a:schemeClr val="accent1"/>
                </a:solidFill>
                <a:latin typeface="Calibri" charset="0"/>
                <a:ea typeface="標楷體" charset="-120"/>
              </a:rPr>
              <a:t>softcloud.tku.edu.tw</a:t>
            </a:r>
            <a:br>
              <a:rPr lang="en-US" altLang="zh-TW">
                <a:solidFill>
                  <a:schemeClr val="accent1"/>
                </a:solidFill>
                <a:latin typeface="Calibri" charset="0"/>
                <a:ea typeface="標楷體" charset="-120"/>
              </a:rPr>
            </a:br>
            <a:r>
              <a:rPr lang="en-US" altLang="zh-TW">
                <a:solidFill>
                  <a:schemeClr val="accent1"/>
                </a:solidFill>
                <a:latin typeface="Calibri" charset="0"/>
                <a:ea typeface="標楷體" charset="-120"/>
              </a:rPr>
              <a:t>SAS Enterprise Miner</a:t>
            </a:r>
          </a:p>
        </p:txBody>
      </p:sp>
      <p:sp>
        <p:nvSpPr>
          <p:cNvPr id="2458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EE891EF6-5E27-CC45-9AFF-E9BEE79326D4}" type="slidenum">
              <a:rPr lang="zh-TW" altLang="en-US" sz="1200">
                <a:solidFill>
                  <a:srgbClr val="898989"/>
                </a:solidFill>
              </a:rPr>
              <a:pPr eaLnBrk="1" hangingPunct="1">
                <a:spcBef>
                  <a:spcPct val="0"/>
                </a:spcBef>
                <a:buFontTx/>
                <a:buNone/>
              </a:pPr>
              <a:t>21</a:t>
            </a:fld>
            <a:endParaRPr lang="zh-TW" altLang="en-US" sz="1200">
              <a:solidFill>
                <a:srgbClr val="898989"/>
              </a:solidFill>
            </a:endParaRPr>
          </a:p>
        </p:txBody>
      </p:sp>
      <p:pic>
        <p:nvPicPr>
          <p:cNvPr id="2458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8975" y="3213100"/>
            <a:ext cx="1636713" cy="1970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ounded Rectangle 5"/>
          <p:cNvSpPr/>
          <p:nvPr/>
        </p:nvSpPr>
        <p:spPr>
          <a:xfrm>
            <a:off x="215900" y="2889250"/>
            <a:ext cx="1295400" cy="2124075"/>
          </a:xfrm>
          <a:prstGeom prst="roundRect">
            <a:avLst>
              <a:gd name="adj" fmla="val 9727"/>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10" name="Rounded Rectangle 5"/>
          <p:cNvSpPr/>
          <p:nvPr/>
        </p:nvSpPr>
        <p:spPr>
          <a:xfrm>
            <a:off x="1800225" y="2932113"/>
            <a:ext cx="1152525" cy="1144587"/>
          </a:xfrm>
          <a:prstGeom prst="roundRect">
            <a:avLst>
              <a:gd name="adj" fmla="val 9727"/>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11" name="Rounded Rectangle 5"/>
          <p:cNvSpPr/>
          <p:nvPr/>
        </p:nvSpPr>
        <p:spPr>
          <a:xfrm>
            <a:off x="7118350" y="3228975"/>
            <a:ext cx="1557338" cy="1954213"/>
          </a:xfrm>
          <a:prstGeom prst="roundRect">
            <a:avLst>
              <a:gd name="adj" fmla="val 9727"/>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4266246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274638"/>
            <a:ext cx="8229600" cy="561975"/>
          </a:xfrm>
        </p:spPr>
        <p:txBody>
          <a:bodyPr/>
          <a:lstStyle/>
          <a:p>
            <a:r>
              <a:rPr lang="en-US" altLang="zh-TW">
                <a:latin typeface="Calibri" charset="0"/>
                <a:ea typeface="標楷體" charset="-120"/>
              </a:rPr>
              <a:t>SAS Enterprise Guide (SAS EG) </a:t>
            </a:r>
          </a:p>
        </p:txBody>
      </p:sp>
      <p:sp>
        <p:nvSpPr>
          <p:cNvPr id="2560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20FCE217-0F50-A74E-882D-FBC5E31D8DCB}" type="slidenum">
              <a:rPr lang="zh-TW" altLang="en-US" sz="1200">
                <a:solidFill>
                  <a:srgbClr val="898989"/>
                </a:solidFill>
              </a:rPr>
              <a:pPr eaLnBrk="1" hangingPunct="1">
                <a:spcBef>
                  <a:spcPct val="0"/>
                </a:spcBef>
                <a:buFontTx/>
                <a:buNone/>
              </a:pPr>
              <a:t>22</a:t>
            </a:fld>
            <a:endParaRPr lang="zh-TW" altLang="en-US" sz="1200">
              <a:solidFill>
                <a:srgbClr val="898989"/>
              </a:solidFill>
            </a:endParaRPr>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1185863"/>
            <a:ext cx="9113838" cy="5122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119063" y="4652963"/>
            <a:ext cx="1573212" cy="128587"/>
          </a:xfrm>
          <a:prstGeom prst="roundRect">
            <a:avLst>
              <a:gd name="adj" fmla="val 9727"/>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402903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68313" y="188913"/>
            <a:ext cx="8229600" cy="633412"/>
          </a:xfrm>
        </p:spPr>
        <p:txBody>
          <a:bodyPr/>
          <a:lstStyle/>
          <a:p>
            <a:r>
              <a:rPr lang="en-US" altLang="zh-TW">
                <a:latin typeface="Calibri" charset="0"/>
                <a:ea typeface="標楷體" charset="-120"/>
              </a:rPr>
              <a:t>SAS EG New Project</a:t>
            </a:r>
          </a:p>
        </p:txBody>
      </p:sp>
      <p:sp>
        <p:nvSpPr>
          <p:cNvPr id="266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A72DE958-4BDB-EA4D-9667-05EED70F2D6D}" type="slidenum">
              <a:rPr lang="zh-TW" altLang="en-US" sz="1200">
                <a:solidFill>
                  <a:srgbClr val="898989"/>
                </a:solidFill>
              </a:rPr>
              <a:pPr eaLnBrk="1" hangingPunct="1">
                <a:spcBef>
                  <a:spcPct val="0"/>
                </a:spcBef>
                <a:buFontTx/>
                <a:buNone/>
              </a:pPr>
              <a:t>23</a:t>
            </a:fld>
            <a:endParaRPr lang="zh-TW" altLang="en-US" sz="1200">
              <a:solidFill>
                <a:srgbClr val="898989"/>
              </a:solidFill>
            </a:endParaRPr>
          </a:p>
        </p:txBody>
      </p:sp>
      <p:pic>
        <p:nvPicPr>
          <p:cNvPr id="26628" name="Picture 4" descr="Fullscreen_2014_3_26_上午07_4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2268538" y="3482975"/>
            <a:ext cx="1295400" cy="215900"/>
          </a:xfrm>
          <a:prstGeom prst="roundRect">
            <a:avLst>
              <a:gd name="adj" fmla="val 9727"/>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5782685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68313" y="115888"/>
            <a:ext cx="8229600" cy="792162"/>
          </a:xfrm>
        </p:spPr>
        <p:txBody>
          <a:bodyPr/>
          <a:lstStyle/>
          <a:p>
            <a:r>
              <a:rPr lang="en-US" altLang="zh-TW">
                <a:latin typeface="Calibri" charset="0"/>
                <a:ea typeface="標楷體" charset="-120"/>
              </a:rPr>
              <a:t>SAS EG Open Data</a:t>
            </a:r>
          </a:p>
        </p:txBody>
      </p:sp>
      <p:sp>
        <p:nvSpPr>
          <p:cNvPr id="276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C29596E2-4CEA-1C48-A99C-7FA33020864A}" type="slidenum">
              <a:rPr lang="zh-TW" altLang="en-US" sz="1200">
                <a:solidFill>
                  <a:srgbClr val="898989"/>
                </a:solidFill>
              </a:rPr>
              <a:pPr eaLnBrk="1" hangingPunct="1">
                <a:spcBef>
                  <a:spcPct val="0"/>
                </a:spcBef>
                <a:buFontTx/>
                <a:buNone/>
              </a:pPr>
              <a:t>24</a:t>
            </a:fld>
            <a:endParaRPr lang="zh-TW" altLang="en-US" sz="1200">
              <a:solidFill>
                <a:srgbClr val="898989"/>
              </a:solidFill>
            </a:endParaRPr>
          </a:p>
        </p:txBody>
      </p:sp>
      <p:pic>
        <p:nvPicPr>
          <p:cNvPr id="27652" name="Picture 4" descr="Fullscreen_2014_3_26_上午07_4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274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188913"/>
            <a:ext cx="8229600" cy="647700"/>
          </a:xfrm>
        </p:spPr>
        <p:txBody>
          <a:bodyPr/>
          <a:lstStyle/>
          <a:p>
            <a:r>
              <a:rPr lang="en-US" altLang="zh-TW">
                <a:latin typeface="Calibri" charset="0"/>
                <a:ea typeface="標楷體" charset="-120"/>
              </a:rPr>
              <a:t>SAS EG Open </a:t>
            </a:r>
            <a:r>
              <a:rPr lang="en-US" altLang="zh-TW">
                <a:solidFill>
                  <a:srgbClr val="FF0000"/>
                </a:solidFill>
                <a:latin typeface="Calibri" charset="0"/>
                <a:ea typeface="標楷體" charset="-120"/>
              </a:rPr>
              <a:t>webstation.sas7bdat</a:t>
            </a:r>
          </a:p>
        </p:txBody>
      </p:sp>
      <p:sp>
        <p:nvSpPr>
          <p:cNvPr id="2867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F75304C2-FD20-B440-BBBA-24303E58453C}" type="slidenum">
              <a:rPr lang="zh-TW" altLang="en-US" sz="1200">
                <a:solidFill>
                  <a:srgbClr val="898989"/>
                </a:solidFill>
              </a:rPr>
              <a:pPr eaLnBrk="1" hangingPunct="1">
                <a:spcBef>
                  <a:spcPct val="0"/>
                </a:spcBef>
                <a:buFontTx/>
                <a:buNone/>
              </a:pPr>
              <a:t>25</a:t>
            </a:fld>
            <a:endParaRPr lang="zh-TW" altLang="en-US" sz="1200">
              <a:solidFill>
                <a:srgbClr val="898989"/>
              </a:solidFill>
            </a:endParaRPr>
          </a:p>
        </p:txBody>
      </p:sp>
      <p:pic>
        <p:nvPicPr>
          <p:cNvPr id="28676" name="Picture 13" descr="Fullscreen_2014_3_26_上午07_3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98434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1A65635C-AF96-3F44-BEB6-D7F6052F58DE}" type="slidenum">
              <a:rPr lang="zh-TW" altLang="en-US" sz="1200">
                <a:solidFill>
                  <a:srgbClr val="898989"/>
                </a:solidFill>
              </a:rPr>
              <a:pPr eaLnBrk="1" hangingPunct="1">
                <a:spcBef>
                  <a:spcPct val="0"/>
                </a:spcBef>
                <a:buFontTx/>
                <a:buNone/>
              </a:pPr>
              <a:t>26</a:t>
            </a:fld>
            <a:endParaRPr lang="zh-TW" altLang="en-US" sz="1200">
              <a:solidFill>
                <a:srgbClr val="898989"/>
              </a:solidFill>
            </a:endParaRPr>
          </a:p>
        </p:txBody>
      </p:sp>
      <p:pic>
        <p:nvPicPr>
          <p:cNvPr id="29699" name="Picture 4" descr="Fullscreen_2014_3_26_上午07_3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1773238"/>
            <a:ext cx="2259012" cy="4629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701" name="Title 1"/>
          <p:cNvSpPr>
            <a:spLocks noGrp="1"/>
          </p:cNvSpPr>
          <p:nvPr>
            <p:ph type="title"/>
          </p:nvPr>
        </p:nvSpPr>
        <p:spPr>
          <a:xfrm>
            <a:off x="457200" y="188913"/>
            <a:ext cx="8229600" cy="647700"/>
          </a:xfrm>
        </p:spPr>
        <p:txBody>
          <a:bodyPr/>
          <a:lstStyle/>
          <a:p>
            <a:r>
              <a:rPr lang="en-US" altLang="zh-TW">
                <a:solidFill>
                  <a:srgbClr val="FF0000"/>
                </a:solidFill>
                <a:latin typeface="Calibri" charset="0"/>
                <a:ea typeface="標楷體" charset="-120"/>
              </a:rPr>
              <a:t>webstation.sas7bdat</a:t>
            </a:r>
          </a:p>
        </p:txBody>
      </p:sp>
    </p:spTree>
    <p:extLst>
      <p:ext uri="{BB962C8B-B14F-4D97-AF65-F5344CB8AC3E}">
        <p14:creationId xmlns:p14="http://schemas.microsoft.com/office/powerpoint/2010/main" val="345638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1E7EBDDA-6987-F748-B6D9-9525AD12A11D}" type="slidenum">
              <a:rPr lang="zh-TW" altLang="en-US" sz="1200">
                <a:solidFill>
                  <a:srgbClr val="898989"/>
                </a:solidFill>
              </a:rPr>
              <a:pPr eaLnBrk="1" hangingPunct="1">
                <a:spcBef>
                  <a:spcPct val="0"/>
                </a:spcBef>
                <a:buFontTx/>
                <a:buNone/>
              </a:pPr>
              <a:t>27</a:t>
            </a:fld>
            <a:endParaRPr lang="zh-TW" altLang="en-US" sz="1200">
              <a:solidFill>
                <a:srgbClr val="898989"/>
              </a:solidFill>
            </a:endParaRPr>
          </a:p>
        </p:txBody>
      </p:sp>
      <p:pic>
        <p:nvPicPr>
          <p:cNvPr id="30723" name="Picture 4" descr="Fullscreen_2014_3_26_上午07_4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le 1"/>
          <p:cNvSpPr>
            <a:spLocks noGrp="1"/>
          </p:cNvSpPr>
          <p:nvPr>
            <p:ph type="title"/>
          </p:nvPr>
        </p:nvSpPr>
        <p:spPr>
          <a:xfrm>
            <a:off x="457200" y="188913"/>
            <a:ext cx="8229600" cy="647700"/>
          </a:xfrm>
        </p:spPr>
        <p:txBody>
          <a:bodyPr/>
          <a:lstStyle/>
          <a:p>
            <a:r>
              <a:rPr lang="en-US" altLang="zh-TW">
                <a:solidFill>
                  <a:srgbClr val="FF0000"/>
                </a:solidFill>
                <a:latin typeface="Calibri" charset="0"/>
                <a:ea typeface="標楷體" charset="-120"/>
              </a:rPr>
              <a:t>webstation.sas7bdat</a:t>
            </a:r>
          </a:p>
        </p:txBody>
      </p:sp>
    </p:spTree>
    <p:extLst>
      <p:ext uri="{BB962C8B-B14F-4D97-AF65-F5344CB8AC3E}">
        <p14:creationId xmlns:p14="http://schemas.microsoft.com/office/powerpoint/2010/main" val="1309220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23850" y="44450"/>
            <a:ext cx="8640763" cy="706438"/>
          </a:xfrm>
        </p:spPr>
        <p:txBody>
          <a:bodyPr/>
          <a:lstStyle/>
          <a:p>
            <a:r>
              <a:rPr lang="en-US" altLang="zh-TW">
                <a:solidFill>
                  <a:srgbClr val="4F81BD"/>
                </a:solidFill>
                <a:latin typeface="Calibri" charset="0"/>
                <a:ea typeface="標楷體" charset="-120"/>
              </a:rPr>
              <a:t>SAS Enterprise Miner 13.1 (SAS EM)</a:t>
            </a:r>
          </a:p>
        </p:txBody>
      </p:sp>
      <p:sp>
        <p:nvSpPr>
          <p:cNvPr id="317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4383D3A6-1A41-8544-9F69-6194E447DFB1}" type="slidenum">
              <a:rPr lang="zh-TW" altLang="en-US" sz="1200">
                <a:solidFill>
                  <a:srgbClr val="898989"/>
                </a:solidFill>
              </a:rPr>
              <a:pPr eaLnBrk="1" hangingPunct="1">
                <a:spcBef>
                  <a:spcPct val="0"/>
                </a:spcBef>
                <a:buFontTx/>
                <a:buNone/>
              </a:pPr>
              <a:t>28</a:t>
            </a:fld>
            <a:endParaRPr lang="zh-TW" altLang="en-US" sz="1200">
              <a:solidFill>
                <a:srgbClr val="898989"/>
              </a:solidFill>
            </a:endParaRP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1179513"/>
            <a:ext cx="9123363" cy="5129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7625" y="4784725"/>
            <a:ext cx="1608138" cy="157163"/>
          </a:xfrm>
          <a:prstGeom prst="roundRect">
            <a:avLst>
              <a:gd name="adj" fmla="val 9727"/>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060397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zh-TW">
                <a:latin typeface="Calibri" charset="0"/>
                <a:ea typeface="標楷體" charset="-120"/>
              </a:rPr>
              <a:t>SAS EM </a:t>
            </a:r>
            <a:r>
              <a:rPr lang="zh-TW" altLang="en-US">
                <a:latin typeface="Calibri" charset="0"/>
                <a:ea typeface="標楷體" charset="-120"/>
              </a:rPr>
              <a:t>資料匯入</a:t>
            </a:r>
            <a:r>
              <a:rPr lang="en-US" altLang="zh-TW">
                <a:latin typeface="Calibri" charset="0"/>
                <a:ea typeface="標楷體" charset="-120"/>
              </a:rPr>
              <a:t>4</a:t>
            </a:r>
            <a:r>
              <a:rPr lang="zh-TW" altLang="en-US">
                <a:latin typeface="Calibri" charset="0"/>
                <a:ea typeface="標楷體" charset="-120"/>
              </a:rPr>
              <a:t>步驟</a:t>
            </a:r>
            <a:endParaRPr lang="en-US" altLang="zh-TW">
              <a:latin typeface="Calibri" charset="0"/>
              <a:ea typeface="標楷體" charset="-120"/>
            </a:endParaRPr>
          </a:p>
        </p:txBody>
      </p:sp>
      <p:sp>
        <p:nvSpPr>
          <p:cNvPr id="32771" name="Content Placeholder 2"/>
          <p:cNvSpPr>
            <a:spLocks noGrp="1"/>
          </p:cNvSpPr>
          <p:nvPr>
            <p:ph idx="1"/>
          </p:nvPr>
        </p:nvSpPr>
        <p:spPr/>
        <p:txBody>
          <a:bodyPr/>
          <a:lstStyle/>
          <a:p>
            <a:r>
              <a:rPr lang="en-US" altLang="zh-TW">
                <a:latin typeface="Calibri" charset="0"/>
                <a:ea typeface="標楷體" charset="-120"/>
              </a:rPr>
              <a:t>Step 1. </a:t>
            </a:r>
            <a:r>
              <a:rPr lang="zh-TW" altLang="en-US">
                <a:latin typeface="Calibri" charset="0"/>
                <a:ea typeface="標楷體" charset="-120"/>
              </a:rPr>
              <a:t>新增專案</a:t>
            </a:r>
            <a:r>
              <a:rPr lang="en-US" altLang="zh-TW">
                <a:latin typeface="Calibri" charset="0"/>
                <a:ea typeface="標楷體" charset="-120"/>
              </a:rPr>
              <a:t> (New Project)</a:t>
            </a:r>
          </a:p>
          <a:p>
            <a:r>
              <a:rPr lang="en-US" altLang="zh-TW">
                <a:latin typeface="Calibri" charset="0"/>
                <a:ea typeface="標楷體" charset="-120"/>
              </a:rPr>
              <a:t>Step 2. </a:t>
            </a:r>
            <a:r>
              <a:rPr lang="zh-TW" altLang="en-US">
                <a:latin typeface="Calibri" charset="0"/>
                <a:ea typeface="標楷體" charset="-120"/>
              </a:rPr>
              <a:t>新增資料館</a:t>
            </a:r>
            <a:r>
              <a:rPr lang="en-US" altLang="zh-TW">
                <a:latin typeface="Calibri" charset="0"/>
                <a:ea typeface="標楷體" charset="-120"/>
              </a:rPr>
              <a:t> (New / Library)</a:t>
            </a:r>
          </a:p>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(Create Data Source)</a:t>
            </a:r>
          </a:p>
          <a:p>
            <a:r>
              <a:rPr lang="en-US" altLang="zh-TW">
                <a:latin typeface="Calibri" charset="0"/>
                <a:ea typeface="標楷體" charset="-120"/>
              </a:rPr>
              <a:t>Step 4. </a:t>
            </a:r>
            <a:r>
              <a:rPr lang="zh-TW" altLang="en-US">
                <a:latin typeface="Calibri" charset="0"/>
                <a:ea typeface="標楷體" charset="-120"/>
              </a:rPr>
              <a:t>建立流程圖</a:t>
            </a:r>
            <a:r>
              <a:rPr lang="en-US" altLang="zh-TW">
                <a:latin typeface="Calibri" charset="0"/>
                <a:ea typeface="標楷體" charset="-120"/>
              </a:rPr>
              <a:t> (Create Diagram)</a:t>
            </a:r>
            <a:r>
              <a:rPr lang="en-US" altLang="ja-JP">
                <a:latin typeface="Calibri" charset="0"/>
                <a:ea typeface="標楷體" charset="-120"/>
              </a:rPr>
              <a:t>  </a:t>
            </a:r>
            <a:endParaRPr lang="en-US" altLang="zh-TW">
              <a:latin typeface="Calibri" charset="0"/>
              <a:ea typeface="標楷體" charset="-120"/>
            </a:endParaRPr>
          </a:p>
          <a:p>
            <a:endParaRPr lang="en-US" altLang="zh-TW">
              <a:latin typeface="Calibri" charset="0"/>
              <a:ea typeface="標楷體" charset="-120"/>
            </a:endParaRPr>
          </a:p>
        </p:txBody>
      </p:sp>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82B615C8-229E-1E4D-9290-13C556F0C988}" type="slidenum">
              <a:rPr lang="zh-TW" altLang="en-US" sz="1200">
                <a:solidFill>
                  <a:srgbClr val="898989"/>
                </a:solidFill>
              </a:rPr>
              <a:pPr eaLnBrk="1" hangingPunct="1">
                <a:spcBef>
                  <a:spcPct val="0"/>
                </a:spcBef>
                <a:buFontTx/>
                <a:buNone/>
              </a:pPr>
              <a:t>29</a:t>
            </a:fld>
            <a:endParaRPr lang="zh-TW" altLang="en-US" sz="1200">
              <a:solidFill>
                <a:srgbClr val="898989"/>
              </a:solidFill>
            </a:endParaRPr>
          </a:p>
        </p:txBody>
      </p:sp>
    </p:spTree>
    <p:extLst>
      <p:ext uri="{BB962C8B-B14F-4D97-AF65-F5344CB8AC3E}">
        <p14:creationId xmlns:p14="http://schemas.microsoft.com/office/powerpoint/2010/main" val="86647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內容版面配置區 2"/>
          <p:cNvSpPr>
            <a:spLocks noGrp="1"/>
          </p:cNvSpPr>
          <p:nvPr>
            <p:ph idx="1"/>
          </p:nvPr>
        </p:nvSpPr>
        <p:spPr>
          <a:xfrm>
            <a:off x="107950" y="1125538"/>
            <a:ext cx="8893175" cy="5472112"/>
          </a:xfrm>
        </p:spPr>
        <p:txBody>
          <a:bodyPr/>
          <a:lstStyle/>
          <a:p>
            <a:pPr>
              <a:buFont typeface="Arial" charset="0"/>
              <a:buNone/>
            </a:pPr>
            <a:r>
              <a:rPr lang="en-US" altLang="en-US" sz="2400" dirty="0">
                <a:latin typeface="Calibri" charset="0"/>
                <a:ea typeface="標楷體" charset="-120"/>
              </a:rPr>
              <a:t>週次</a:t>
            </a:r>
            <a:r>
              <a:rPr lang="en-US" altLang="zh-TW" sz="2400" dirty="0">
                <a:latin typeface="Calibri" charset="0"/>
                <a:ea typeface="標楷體" charset="-120"/>
              </a:rPr>
              <a:t> (Week)    </a:t>
            </a:r>
            <a:r>
              <a:rPr lang="en-US" altLang="en-US" sz="2400" dirty="0">
                <a:latin typeface="Calibri" charset="0"/>
                <a:ea typeface="標楷體" charset="-120"/>
              </a:rPr>
              <a:t>日期</a:t>
            </a:r>
            <a:r>
              <a:rPr lang="en-US" altLang="zh-TW" sz="2400" dirty="0">
                <a:latin typeface="Calibri" charset="0"/>
                <a:ea typeface="標楷體" charset="-120"/>
              </a:rPr>
              <a:t> (Date)    </a:t>
            </a:r>
            <a:r>
              <a:rPr lang="en-US" altLang="en-US" sz="2400" dirty="0">
                <a:latin typeface="Calibri" charset="0"/>
                <a:ea typeface="標楷體" charset="-120"/>
              </a:rPr>
              <a:t>內容</a:t>
            </a:r>
            <a:r>
              <a:rPr lang="en-US" altLang="zh-TW" sz="2400" dirty="0">
                <a:latin typeface="Calibri" charset="0"/>
                <a:ea typeface="標楷體" charset="-120"/>
              </a:rPr>
              <a:t> (Subject/Topics)</a:t>
            </a:r>
          </a:p>
          <a:p>
            <a:pPr>
              <a:buNone/>
            </a:pPr>
            <a:r>
              <a:rPr lang="en-US" altLang="zh-TW" sz="2400" dirty="0">
                <a:solidFill>
                  <a:schemeClr val="accent6">
                    <a:lumMod val="50000"/>
                  </a:schemeClr>
                </a:solidFill>
                <a:latin typeface="Calibri" charset="0"/>
                <a:ea typeface="標楷體" charset="-120"/>
              </a:rPr>
              <a:t>9   2019/04/17   </a:t>
            </a:r>
            <a:r>
              <a:rPr lang="zh-TW" altLang="en-US" sz="2400" dirty="0">
                <a:solidFill>
                  <a:schemeClr val="accent6">
                    <a:lumMod val="50000"/>
                  </a:schemeClr>
                </a:solidFill>
                <a:latin typeface="Calibri" charset="0"/>
                <a:ea typeface="標楷體" charset="-120"/>
              </a:rPr>
              <a:t>期中報告 </a:t>
            </a:r>
            <a:r>
              <a:rPr lang="en-US" altLang="zh-TW" sz="2400" dirty="0">
                <a:solidFill>
                  <a:schemeClr val="accent6">
                    <a:lumMod val="50000"/>
                  </a:schemeClr>
                </a:solidFill>
                <a:latin typeface="Calibri" charset="0"/>
                <a:ea typeface="標楷體" charset="-120"/>
              </a:rPr>
              <a:t>(Midterm Project Presentation)</a:t>
            </a:r>
          </a:p>
          <a:p>
            <a:pPr>
              <a:buNone/>
            </a:pPr>
            <a:r>
              <a:rPr lang="en-US" altLang="zh-TW" sz="2400" dirty="0">
                <a:solidFill>
                  <a:srgbClr val="C00000"/>
                </a:solidFill>
                <a:latin typeface="Calibri" charset="0"/>
                <a:ea typeface="標楷體" charset="-120"/>
              </a:rPr>
              <a:t>10   2019/04/24   </a:t>
            </a:r>
            <a:r>
              <a:rPr lang="zh-TW" altLang="en-US" sz="2400" dirty="0">
                <a:solidFill>
                  <a:srgbClr val="C00000"/>
                </a:solidFill>
                <a:latin typeface="Calibri" charset="0"/>
                <a:ea typeface="標楷體" charset="-120"/>
              </a:rPr>
              <a:t>期中考試週 </a:t>
            </a:r>
            <a:r>
              <a:rPr lang="en-US" altLang="zh-TW" sz="2400" dirty="0">
                <a:solidFill>
                  <a:srgbClr val="C00000"/>
                </a:solidFill>
                <a:latin typeface="Calibri" charset="0"/>
                <a:ea typeface="標楷體" charset="-120"/>
              </a:rPr>
              <a:t>(Midterm Exam)</a:t>
            </a:r>
          </a:p>
          <a:p>
            <a:pPr>
              <a:buNone/>
            </a:pPr>
            <a:r>
              <a:rPr lang="en-US" altLang="zh-TW" sz="2400" dirty="0">
                <a:solidFill>
                  <a:schemeClr val="accent5">
                    <a:lumMod val="75000"/>
                  </a:schemeClr>
                </a:solidFill>
                <a:latin typeface="Calibri" charset="0"/>
                <a:ea typeface="標楷體" charset="-120"/>
              </a:rPr>
              <a:t>11   2019/05/01   </a:t>
            </a:r>
            <a:r>
              <a:rPr lang="zh-TW" altLang="en-US" sz="2400" dirty="0">
                <a:solidFill>
                  <a:schemeClr val="accent5">
                    <a:lumMod val="75000"/>
                  </a:schemeClr>
                </a:solidFill>
                <a:latin typeface="Calibri" charset="0"/>
                <a:ea typeface="標楷體" charset="-120"/>
              </a:rPr>
              <a:t>個案分析與實作三 </a:t>
            </a:r>
            <a:r>
              <a:rPr lang="en-US" altLang="zh-TW" sz="2400" dirty="0">
                <a:solidFill>
                  <a:schemeClr val="accent5">
                    <a:lumMod val="75000"/>
                  </a:schemeClr>
                </a:solidFill>
                <a:latin typeface="Calibri" charset="0"/>
                <a:ea typeface="標楷體" charset="-120"/>
              </a:rPr>
              <a:t>(SAS EM </a:t>
            </a:r>
            <a:r>
              <a:rPr lang="zh-TW" altLang="en-US" sz="2400" dirty="0">
                <a:solidFill>
                  <a:schemeClr val="accent5">
                    <a:lumMod val="75000"/>
                  </a:schemeClr>
                </a:solidFill>
                <a:latin typeface="Calibri" charset="0"/>
                <a:ea typeface="標楷體" charset="-120"/>
              </a:rPr>
              <a:t>決策樹、模型評估</a:t>
            </a:r>
            <a:r>
              <a:rPr lang="en-US" altLang="zh-TW" sz="2400" dirty="0">
                <a:solidFill>
                  <a:schemeClr val="accent5">
                    <a:lumMod val="75000"/>
                  </a:schemeClr>
                </a:solidFill>
                <a:latin typeface="Calibri" charset="0"/>
                <a:ea typeface="標楷體" charset="-120"/>
              </a:rPr>
              <a:t>)</a:t>
            </a:r>
            <a:r>
              <a:rPr lang="zh-TW" altLang="en-US" sz="2400" dirty="0">
                <a:solidFill>
                  <a:schemeClr val="accent5">
                    <a:lumMod val="75000"/>
                  </a:schemeClr>
                </a:solidFill>
                <a:latin typeface="Calibri" charset="0"/>
                <a:ea typeface="標楷體" charset="-120"/>
              </a:rPr>
              <a:t>：</a:t>
            </a:r>
            <a:br>
              <a:rPr lang="en-US" altLang="zh-TW" sz="2400" dirty="0">
                <a:solidFill>
                  <a:schemeClr val="accent5">
                    <a:lumMod val="75000"/>
                  </a:schemeClr>
                </a:solidFill>
                <a:latin typeface="Calibri" charset="0"/>
                <a:ea typeface="標楷體" charset="-120"/>
              </a:rPr>
            </a:br>
            <a:r>
              <a:rPr lang="en-US" altLang="zh-TW" sz="2000" dirty="0">
                <a:solidFill>
                  <a:schemeClr val="accent5">
                    <a:lumMod val="75000"/>
                  </a:schemeClr>
                </a:solidFill>
                <a:latin typeface="Calibri" charset="0"/>
                <a:ea typeface="標楷體" charset="-120"/>
              </a:rPr>
              <a:t>                                 Case Study 3 (Decision Tree, Model Evaluation using SAS EM)</a:t>
            </a:r>
          </a:p>
          <a:p>
            <a:pPr>
              <a:buNone/>
            </a:pPr>
            <a:r>
              <a:rPr lang="en-US" altLang="zh-TW" sz="2400" dirty="0">
                <a:solidFill>
                  <a:schemeClr val="accent5">
                    <a:lumMod val="75000"/>
                  </a:schemeClr>
                </a:solidFill>
                <a:latin typeface="Calibri" charset="0"/>
                <a:ea typeface="標楷體" charset="-120"/>
              </a:rPr>
              <a:t>12   2019/05/08   </a:t>
            </a:r>
            <a:r>
              <a:rPr lang="zh-TW" altLang="en-US" sz="2400" dirty="0">
                <a:solidFill>
                  <a:schemeClr val="accent5">
                    <a:lumMod val="75000"/>
                  </a:schemeClr>
                </a:solidFill>
                <a:latin typeface="Calibri" charset="0"/>
                <a:ea typeface="標楷體" charset="-120"/>
              </a:rPr>
              <a:t>個案分析與實作四 </a:t>
            </a:r>
            <a:r>
              <a:rPr lang="en-US" altLang="zh-TW" sz="2000" dirty="0">
                <a:solidFill>
                  <a:schemeClr val="accent5">
                    <a:lumMod val="75000"/>
                  </a:schemeClr>
                </a:solidFill>
                <a:latin typeface="Calibri" charset="0"/>
                <a:ea typeface="標楷體" charset="-120"/>
              </a:rPr>
              <a:t>(SAS EM </a:t>
            </a:r>
            <a:r>
              <a:rPr lang="zh-TW" altLang="en-US" sz="2000" dirty="0">
                <a:solidFill>
                  <a:schemeClr val="accent5">
                    <a:lumMod val="75000"/>
                  </a:schemeClr>
                </a:solidFill>
                <a:latin typeface="Calibri" charset="0"/>
                <a:ea typeface="標楷體" charset="-120"/>
              </a:rPr>
              <a:t>迴歸分析、類神經網路</a:t>
            </a:r>
            <a:r>
              <a:rPr lang="en-US" altLang="zh-TW" sz="2000" dirty="0">
                <a:solidFill>
                  <a:schemeClr val="accent5">
                    <a:lumMod val="75000"/>
                  </a:schemeClr>
                </a:solidFill>
                <a:latin typeface="Calibri" charset="0"/>
                <a:ea typeface="標楷體" charset="-120"/>
              </a:rPr>
              <a:t>)</a:t>
            </a:r>
            <a:r>
              <a:rPr lang="zh-TW" altLang="en-US" sz="2000" dirty="0">
                <a:solidFill>
                  <a:schemeClr val="accent5">
                    <a:lumMod val="75000"/>
                  </a:schemeClr>
                </a:solidFill>
                <a:latin typeface="Calibri" charset="0"/>
                <a:ea typeface="標楷體" charset="-120"/>
              </a:rPr>
              <a:t>：</a:t>
            </a:r>
            <a:br>
              <a:rPr lang="en-US" altLang="zh-TW" sz="2000" dirty="0">
                <a:solidFill>
                  <a:schemeClr val="accent5">
                    <a:lumMod val="75000"/>
                  </a:schemeClr>
                </a:solidFill>
                <a:latin typeface="Calibri" charset="0"/>
                <a:ea typeface="標楷體" charset="-120"/>
              </a:rPr>
            </a:br>
            <a:r>
              <a:rPr lang="en-US" altLang="zh-TW" sz="2000" dirty="0">
                <a:solidFill>
                  <a:schemeClr val="accent5">
                    <a:lumMod val="75000"/>
                  </a:schemeClr>
                </a:solidFill>
                <a:latin typeface="Calibri" charset="0"/>
                <a:ea typeface="標楷體" charset="-120"/>
              </a:rPr>
              <a:t>                                </a:t>
            </a:r>
            <a:r>
              <a:rPr lang="en-US" altLang="zh-TW" sz="1700" dirty="0">
                <a:solidFill>
                  <a:schemeClr val="accent5">
                    <a:lumMod val="75000"/>
                  </a:schemeClr>
                </a:solidFill>
                <a:latin typeface="Calibri" charset="0"/>
                <a:ea typeface="標楷體" charset="-120"/>
              </a:rPr>
              <a:t>Case Study 4 (Regression Analysis, Artificial Neural Network using SAS EM)</a:t>
            </a:r>
          </a:p>
          <a:p>
            <a:pPr>
              <a:buNone/>
            </a:pPr>
            <a:r>
              <a:rPr lang="en-US" altLang="zh-TW" sz="2400" dirty="0">
                <a:solidFill>
                  <a:srgbClr val="7030A0"/>
                </a:solidFill>
                <a:latin typeface="Calibri" charset="0"/>
                <a:ea typeface="標楷體" charset="-120"/>
              </a:rPr>
              <a:t>13   2019/05/15   </a:t>
            </a:r>
            <a:r>
              <a:rPr lang="zh-TW" altLang="en-US" sz="2400" dirty="0">
                <a:solidFill>
                  <a:srgbClr val="7030A0"/>
                </a:solidFill>
                <a:latin typeface="Calibri" charset="0"/>
                <a:ea typeface="標楷體" charset="-120"/>
              </a:rPr>
              <a:t>機器學習與深度學習 </a:t>
            </a:r>
            <a:br>
              <a:rPr lang="en-US" altLang="zh-TW" sz="2400" dirty="0">
                <a:solidFill>
                  <a:srgbClr val="7030A0"/>
                </a:solidFill>
                <a:latin typeface="Calibri" charset="0"/>
                <a:ea typeface="標楷體" charset="-120"/>
              </a:rPr>
            </a:br>
            <a:r>
              <a:rPr lang="en-US" altLang="zh-TW" sz="2400" dirty="0">
                <a:solidFill>
                  <a:srgbClr val="7030A0"/>
                </a:solidFill>
                <a:latin typeface="Calibri" charset="0"/>
                <a:ea typeface="標楷體" charset="-120"/>
              </a:rPr>
              <a:t>                           (Machine Learning and Deep Learning)</a:t>
            </a:r>
          </a:p>
          <a:p>
            <a:pPr>
              <a:buNone/>
            </a:pPr>
            <a:r>
              <a:rPr lang="en-US" altLang="zh-TW" sz="2400" dirty="0">
                <a:solidFill>
                  <a:schemeClr val="accent6">
                    <a:lumMod val="50000"/>
                  </a:schemeClr>
                </a:solidFill>
                <a:latin typeface="Calibri" charset="0"/>
                <a:ea typeface="標楷體" charset="-120"/>
              </a:rPr>
              <a:t>14   2019/05/22   </a:t>
            </a:r>
            <a:r>
              <a:rPr lang="zh-TW" altLang="en-US" sz="2400" dirty="0">
                <a:solidFill>
                  <a:schemeClr val="accent6">
                    <a:lumMod val="50000"/>
                  </a:schemeClr>
                </a:solidFill>
                <a:latin typeface="Calibri" charset="0"/>
                <a:ea typeface="標楷體" charset="-120"/>
              </a:rPr>
              <a:t>期末報告 </a:t>
            </a:r>
            <a:r>
              <a:rPr lang="en-US" altLang="zh-TW" sz="2400" dirty="0">
                <a:solidFill>
                  <a:schemeClr val="accent6">
                    <a:lumMod val="50000"/>
                  </a:schemeClr>
                </a:solidFill>
                <a:latin typeface="Calibri" charset="0"/>
                <a:ea typeface="標楷體" charset="-120"/>
              </a:rPr>
              <a:t>(Final Project Presentation)</a:t>
            </a:r>
          </a:p>
          <a:p>
            <a:pPr>
              <a:buNone/>
            </a:pPr>
            <a:r>
              <a:rPr lang="en-US" altLang="zh-TW" sz="2400" dirty="0">
                <a:solidFill>
                  <a:srgbClr val="C00000"/>
                </a:solidFill>
                <a:latin typeface="Calibri" charset="0"/>
                <a:ea typeface="標楷體" charset="-120"/>
              </a:rPr>
              <a:t>15   2019/05/29   </a:t>
            </a:r>
            <a:r>
              <a:rPr lang="zh-TW" altLang="en-US" sz="2400" dirty="0">
                <a:solidFill>
                  <a:srgbClr val="C00000"/>
                </a:solidFill>
                <a:latin typeface="Calibri" charset="0"/>
                <a:ea typeface="標楷體" charset="-120"/>
              </a:rPr>
              <a:t>畢業考試週 </a:t>
            </a:r>
            <a:r>
              <a:rPr lang="en-US" altLang="zh-TW" sz="2400" dirty="0">
                <a:solidFill>
                  <a:srgbClr val="C00000"/>
                </a:solidFill>
                <a:latin typeface="Calibri" charset="0"/>
                <a:ea typeface="標楷體" charset="-120"/>
              </a:rPr>
              <a:t>(Final Exam)</a:t>
            </a:r>
          </a:p>
        </p:txBody>
      </p:sp>
      <p:sp>
        <p:nvSpPr>
          <p:cNvPr id="10243" name="矩形 4"/>
          <p:cNvSpPr>
            <a:spLocks noChangeArrowheads="1"/>
          </p:cNvSpPr>
          <p:nvPr/>
        </p:nvSpPr>
        <p:spPr bwMode="auto">
          <a:xfrm>
            <a:off x="395288" y="260350"/>
            <a:ext cx="81375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4400" b="1">
                <a:solidFill>
                  <a:schemeClr val="tx2"/>
                </a:solidFill>
                <a:ea typeface="標楷體" charset="-120"/>
              </a:rPr>
              <a:t>課程大綱 </a:t>
            </a:r>
            <a:r>
              <a:rPr lang="en-US" altLang="zh-TW" sz="4400" b="1">
                <a:solidFill>
                  <a:schemeClr val="tx2"/>
                </a:solidFill>
                <a:ea typeface="標楷體" charset="-120"/>
              </a:rPr>
              <a:t>(Syllabus)</a:t>
            </a:r>
            <a:endParaRPr lang="zh-TW" altLang="en-US" sz="4400" b="1">
              <a:solidFill>
                <a:schemeClr val="tx2"/>
              </a:solidFill>
              <a:ea typeface="標楷體" charset="-120"/>
            </a:endParaRPr>
          </a:p>
        </p:txBody>
      </p:sp>
      <p:sp>
        <p:nvSpPr>
          <p:cNvPr id="10244" name="投影片編號版面配置區 3"/>
          <p:cNvSpPr>
            <a:spLocks noGrp="1"/>
          </p:cNvSpPr>
          <p:nvPr>
            <p:ph type="sldNum" sz="quarter" idx="12"/>
          </p:nvPr>
        </p:nvSpPr>
        <p:spPr bwMode="auto">
          <a:xfrm>
            <a:off x="8459788" y="6597650"/>
            <a:ext cx="649287" cy="287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AA42500-F427-F34D-A4B9-1567237F6646}" type="slidenum">
              <a:rPr lang="zh-TW" altLang="en-US" sz="1200">
                <a:solidFill>
                  <a:srgbClr val="898989"/>
                </a:solidFill>
              </a:rPr>
              <a:pPr eaLnBrk="1" hangingPunct="1">
                <a:spcBef>
                  <a:spcPct val="0"/>
                </a:spcBef>
                <a:buFontTx/>
                <a:buNone/>
              </a:pPr>
              <a:t>3</a:t>
            </a:fld>
            <a:endParaRPr lang="zh-TW" altLang="en-US" sz="1200">
              <a:solidFill>
                <a:srgbClr val="898989"/>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44450"/>
            <a:ext cx="8229600" cy="647700"/>
          </a:xfrm>
        </p:spPr>
        <p:txBody>
          <a:bodyPr/>
          <a:lstStyle/>
          <a:p>
            <a:r>
              <a:rPr lang="en-US" altLang="zh-TW">
                <a:latin typeface="Calibri" charset="0"/>
                <a:ea typeface="標楷體" charset="-120"/>
              </a:rPr>
              <a:t>Step 1. </a:t>
            </a:r>
            <a:r>
              <a:rPr lang="zh-TW" altLang="en-US">
                <a:latin typeface="Calibri" charset="0"/>
                <a:ea typeface="標楷體" charset="-120"/>
              </a:rPr>
              <a:t>新增專案</a:t>
            </a:r>
            <a:r>
              <a:rPr lang="en-US" altLang="zh-TW">
                <a:latin typeface="Calibri" charset="0"/>
                <a:ea typeface="標楷體" charset="-120"/>
              </a:rPr>
              <a:t> (New Project)</a:t>
            </a:r>
          </a:p>
        </p:txBody>
      </p:sp>
      <p:sp>
        <p:nvSpPr>
          <p:cNvPr id="337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79D1A3F-94C8-1D49-9C3A-ACDD0435BB4F}" type="slidenum">
              <a:rPr lang="zh-TW" altLang="en-US" sz="1200">
                <a:solidFill>
                  <a:srgbClr val="898989"/>
                </a:solidFill>
              </a:rPr>
              <a:pPr eaLnBrk="1" hangingPunct="1">
                <a:spcBef>
                  <a:spcPct val="0"/>
                </a:spcBef>
                <a:buFontTx/>
                <a:buNone/>
              </a:pPr>
              <a:t>30</a:t>
            </a:fld>
            <a:endParaRPr lang="zh-TW" altLang="en-US" sz="1200">
              <a:solidFill>
                <a:srgbClr val="898989"/>
              </a:solidFill>
            </a:endParaRPr>
          </a:p>
        </p:txBody>
      </p:sp>
      <p:pic>
        <p:nvPicPr>
          <p:cNvPr id="33796" name="Picture 1" descr="Fullscreen_2014_3_26_上午07_5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900113" y="2133600"/>
            <a:ext cx="1079500" cy="287338"/>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119951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A55739D6-4E4F-8F47-B2E0-D59A814DD77B}" type="slidenum">
              <a:rPr lang="zh-TW" altLang="en-US" sz="1200">
                <a:solidFill>
                  <a:srgbClr val="898989"/>
                </a:solidFill>
              </a:rPr>
              <a:pPr eaLnBrk="1" hangingPunct="1">
                <a:spcBef>
                  <a:spcPct val="0"/>
                </a:spcBef>
                <a:buFontTx/>
                <a:buNone/>
              </a:pPr>
              <a:t>31</a:t>
            </a:fld>
            <a:endParaRPr lang="zh-TW" altLang="en-US" sz="1200">
              <a:solidFill>
                <a:srgbClr val="898989"/>
              </a:solidFill>
            </a:endParaRPr>
          </a:p>
        </p:txBody>
      </p:sp>
      <p:sp>
        <p:nvSpPr>
          <p:cNvPr id="34819" name="Title 1"/>
          <p:cNvSpPr>
            <a:spLocks noGrp="1"/>
          </p:cNvSpPr>
          <p:nvPr>
            <p:ph type="title"/>
          </p:nvPr>
        </p:nvSpPr>
        <p:spPr>
          <a:xfrm>
            <a:off x="457200" y="44450"/>
            <a:ext cx="8229600" cy="647700"/>
          </a:xfrm>
        </p:spPr>
        <p:txBody>
          <a:bodyPr/>
          <a:lstStyle/>
          <a:p>
            <a:r>
              <a:rPr lang="en-US" altLang="zh-TW">
                <a:latin typeface="Calibri" charset="0"/>
                <a:ea typeface="標楷體" charset="-120"/>
              </a:rPr>
              <a:t>Step 1. </a:t>
            </a:r>
            <a:r>
              <a:rPr lang="zh-TW" altLang="en-US">
                <a:latin typeface="Calibri" charset="0"/>
                <a:ea typeface="標楷體" charset="-120"/>
              </a:rPr>
              <a:t>新增專案</a:t>
            </a:r>
            <a:r>
              <a:rPr lang="en-US" altLang="zh-TW">
                <a:latin typeface="Calibri" charset="0"/>
                <a:ea typeface="標楷體" charset="-120"/>
              </a:rPr>
              <a:t> (New Project)</a:t>
            </a:r>
          </a:p>
        </p:txBody>
      </p:sp>
      <p:pic>
        <p:nvPicPr>
          <p:cNvPr id="34820" name="Picture 1" descr="Fullscreen_2014_3_26_上午07_5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211638" y="4365625"/>
            <a:ext cx="865187" cy="287338"/>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5867400" y="4005263"/>
            <a:ext cx="649288"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3563938" y="3500438"/>
            <a:ext cx="1223962" cy="360362"/>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3563938" y="3860800"/>
            <a:ext cx="1223962" cy="4318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96749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1EC76F4-8A77-884C-BCC9-84E88C897B61}" type="slidenum">
              <a:rPr lang="zh-TW" altLang="en-US" sz="1200">
                <a:solidFill>
                  <a:srgbClr val="898989"/>
                </a:solidFill>
              </a:rPr>
              <a:pPr eaLnBrk="1" hangingPunct="1">
                <a:spcBef>
                  <a:spcPct val="0"/>
                </a:spcBef>
                <a:buFontTx/>
                <a:buNone/>
              </a:pPr>
              <a:t>32</a:t>
            </a:fld>
            <a:endParaRPr lang="zh-TW" altLang="en-US" sz="1200">
              <a:solidFill>
                <a:srgbClr val="898989"/>
              </a:solidFill>
            </a:endParaRPr>
          </a:p>
        </p:txBody>
      </p:sp>
      <p:sp>
        <p:nvSpPr>
          <p:cNvPr id="35843" name="Title 1"/>
          <p:cNvSpPr>
            <a:spLocks noGrp="1"/>
          </p:cNvSpPr>
          <p:nvPr>
            <p:ph type="title"/>
          </p:nvPr>
        </p:nvSpPr>
        <p:spPr>
          <a:xfrm>
            <a:off x="457200" y="44450"/>
            <a:ext cx="8229600" cy="647700"/>
          </a:xfrm>
        </p:spPr>
        <p:txBody>
          <a:bodyPr/>
          <a:lstStyle/>
          <a:p>
            <a:r>
              <a:rPr lang="en-US" altLang="zh-TW">
                <a:latin typeface="Calibri" charset="0"/>
                <a:ea typeface="標楷體" charset="-120"/>
              </a:rPr>
              <a:t>Step 1. </a:t>
            </a:r>
            <a:r>
              <a:rPr lang="zh-TW" altLang="en-US">
                <a:latin typeface="Calibri" charset="0"/>
                <a:ea typeface="標楷體" charset="-120"/>
              </a:rPr>
              <a:t>新增專案</a:t>
            </a:r>
            <a:r>
              <a:rPr lang="en-US" altLang="zh-TW">
                <a:latin typeface="Calibri" charset="0"/>
                <a:ea typeface="標楷體" charset="-120"/>
              </a:rPr>
              <a:t> (New Project)</a:t>
            </a:r>
          </a:p>
        </p:txBody>
      </p:sp>
      <p:pic>
        <p:nvPicPr>
          <p:cNvPr id="35844" name="Picture 2" descr="Fullscreen_2014_3_26_上午07_5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427538" y="4437063"/>
            <a:ext cx="649287"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823561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250825" y="44450"/>
            <a:ext cx="8893175" cy="792163"/>
          </a:xfrm>
        </p:spPr>
        <p:txBody>
          <a:bodyPr/>
          <a:lstStyle/>
          <a:p>
            <a:r>
              <a:rPr lang="en-US" altLang="zh-TW">
                <a:latin typeface="Calibri" charset="0"/>
                <a:ea typeface="標楷體" charset="-120"/>
              </a:rPr>
              <a:t>SAS Enterprise Miner (EM_Project2)</a:t>
            </a:r>
          </a:p>
        </p:txBody>
      </p:sp>
      <p:sp>
        <p:nvSpPr>
          <p:cNvPr id="3686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A4FDB75-55A5-D24F-B1F4-787E153E4BB3}" type="slidenum">
              <a:rPr lang="zh-TW" altLang="en-US" sz="1200">
                <a:solidFill>
                  <a:srgbClr val="898989"/>
                </a:solidFill>
              </a:rPr>
              <a:pPr eaLnBrk="1" hangingPunct="1">
                <a:spcBef>
                  <a:spcPct val="0"/>
                </a:spcBef>
                <a:buFontTx/>
                <a:buNone/>
              </a:pPr>
              <a:t>33</a:t>
            </a:fld>
            <a:endParaRPr lang="zh-TW" altLang="en-US" sz="1200">
              <a:solidFill>
                <a:srgbClr val="898989"/>
              </a:solidFill>
            </a:endParaRPr>
          </a:p>
        </p:txBody>
      </p:sp>
      <p:pic>
        <p:nvPicPr>
          <p:cNvPr id="36868" name="Picture 1" descr="Fullscreen_2014_3_26_上午07_5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0" y="1484313"/>
            <a:ext cx="755650" cy="144462"/>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852256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descr="Fullscreen_2014_3_26_上午07_5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itle 1"/>
          <p:cNvSpPr>
            <a:spLocks noGrp="1"/>
          </p:cNvSpPr>
          <p:nvPr>
            <p:ph type="title"/>
          </p:nvPr>
        </p:nvSpPr>
        <p:spPr>
          <a:xfrm>
            <a:off x="457200" y="115888"/>
            <a:ext cx="8229600" cy="649287"/>
          </a:xfrm>
        </p:spPr>
        <p:txBody>
          <a:bodyPr/>
          <a:lstStyle/>
          <a:p>
            <a:r>
              <a:rPr lang="en-US" altLang="zh-TW">
                <a:latin typeface="Calibri" charset="0"/>
                <a:ea typeface="標楷體" charset="-120"/>
              </a:rPr>
              <a:t>Step 2. </a:t>
            </a:r>
            <a:r>
              <a:rPr lang="zh-TW" altLang="en-US">
                <a:latin typeface="Calibri" charset="0"/>
                <a:ea typeface="標楷體" charset="-120"/>
              </a:rPr>
              <a:t>新增資料館</a:t>
            </a:r>
            <a:r>
              <a:rPr lang="en-US" altLang="zh-TW">
                <a:latin typeface="Calibri" charset="0"/>
                <a:ea typeface="標楷體" charset="-120"/>
              </a:rPr>
              <a:t> </a:t>
            </a:r>
            <a:r>
              <a:rPr lang="en-US" altLang="zh-TW" sz="3600">
                <a:latin typeface="Calibri" charset="0"/>
                <a:ea typeface="標楷體" charset="-120"/>
              </a:rPr>
              <a:t>(New / Library)</a:t>
            </a:r>
          </a:p>
        </p:txBody>
      </p:sp>
      <p:sp>
        <p:nvSpPr>
          <p:cNvPr id="378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42C662BB-E13D-5F46-9B84-907B18F96175}" type="slidenum">
              <a:rPr lang="zh-TW" altLang="en-US" sz="1200">
                <a:solidFill>
                  <a:srgbClr val="898989"/>
                </a:solidFill>
              </a:rPr>
              <a:pPr eaLnBrk="1" hangingPunct="1">
                <a:spcBef>
                  <a:spcPct val="0"/>
                </a:spcBef>
                <a:buFontTx/>
                <a:buNone/>
              </a:pPr>
              <a:t>34</a:t>
            </a:fld>
            <a:endParaRPr lang="zh-TW" altLang="en-US" sz="1200">
              <a:solidFill>
                <a:srgbClr val="898989"/>
              </a:solidFill>
            </a:endParaRPr>
          </a:p>
        </p:txBody>
      </p:sp>
      <p:sp>
        <p:nvSpPr>
          <p:cNvPr id="6" name="Rounded Rectangle 5"/>
          <p:cNvSpPr/>
          <p:nvPr/>
        </p:nvSpPr>
        <p:spPr>
          <a:xfrm>
            <a:off x="2339975" y="1773238"/>
            <a:ext cx="1584325"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6350" y="1268413"/>
            <a:ext cx="2333625"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0" y="1125538"/>
            <a:ext cx="395288" cy="14287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4044532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28F625CF-6B3B-024B-821B-6FC047B321ED}" type="slidenum">
              <a:rPr lang="zh-TW" altLang="en-US" sz="1200">
                <a:solidFill>
                  <a:srgbClr val="898989"/>
                </a:solidFill>
              </a:rPr>
              <a:pPr eaLnBrk="1" hangingPunct="1">
                <a:spcBef>
                  <a:spcPct val="0"/>
                </a:spcBef>
                <a:buFontTx/>
                <a:buNone/>
              </a:pPr>
              <a:t>35</a:t>
            </a:fld>
            <a:endParaRPr lang="zh-TW" altLang="en-US" sz="1200">
              <a:solidFill>
                <a:srgbClr val="898989"/>
              </a:solidFill>
            </a:endParaRPr>
          </a:p>
        </p:txBody>
      </p:sp>
      <p:sp>
        <p:nvSpPr>
          <p:cNvPr id="38915" name="Title 1"/>
          <p:cNvSpPr>
            <a:spLocks noGrp="1"/>
          </p:cNvSpPr>
          <p:nvPr>
            <p:ph type="title"/>
          </p:nvPr>
        </p:nvSpPr>
        <p:spPr>
          <a:xfrm>
            <a:off x="457200" y="115888"/>
            <a:ext cx="8229600" cy="649287"/>
          </a:xfrm>
        </p:spPr>
        <p:txBody>
          <a:bodyPr/>
          <a:lstStyle/>
          <a:p>
            <a:r>
              <a:rPr lang="en-US" altLang="zh-TW">
                <a:latin typeface="Calibri" charset="0"/>
                <a:ea typeface="標楷體" charset="-120"/>
              </a:rPr>
              <a:t>Step 2. </a:t>
            </a:r>
            <a:r>
              <a:rPr lang="zh-TW" altLang="en-US">
                <a:latin typeface="Calibri" charset="0"/>
                <a:ea typeface="標楷體" charset="-120"/>
              </a:rPr>
              <a:t>新增資料館</a:t>
            </a:r>
            <a:r>
              <a:rPr lang="en-US" altLang="zh-TW">
                <a:latin typeface="Calibri" charset="0"/>
                <a:ea typeface="標楷體" charset="-120"/>
              </a:rPr>
              <a:t> </a:t>
            </a:r>
            <a:r>
              <a:rPr lang="en-US" altLang="zh-TW" sz="3600">
                <a:latin typeface="Calibri" charset="0"/>
                <a:ea typeface="標楷體" charset="-120"/>
              </a:rPr>
              <a:t>(New / Library)</a:t>
            </a:r>
          </a:p>
        </p:txBody>
      </p:sp>
      <p:pic>
        <p:nvPicPr>
          <p:cNvPr id="38916" name="Picture 1" descr="Fullscreen_2014_3_26_上午07_5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716463"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53679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C9D496AD-E398-4148-9CF5-81D36294911B}" type="slidenum">
              <a:rPr lang="zh-TW" altLang="en-US" sz="1200">
                <a:solidFill>
                  <a:srgbClr val="898989"/>
                </a:solidFill>
              </a:rPr>
              <a:pPr eaLnBrk="1" hangingPunct="1">
                <a:spcBef>
                  <a:spcPct val="0"/>
                </a:spcBef>
                <a:buFontTx/>
                <a:buNone/>
              </a:pPr>
              <a:t>36</a:t>
            </a:fld>
            <a:endParaRPr lang="zh-TW" altLang="en-US" sz="1200">
              <a:solidFill>
                <a:srgbClr val="898989"/>
              </a:solidFill>
            </a:endParaRPr>
          </a:p>
        </p:txBody>
      </p:sp>
      <p:sp>
        <p:nvSpPr>
          <p:cNvPr id="39939" name="Title 1"/>
          <p:cNvSpPr>
            <a:spLocks noGrp="1"/>
          </p:cNvSpPr>
          <p:nvPr>
            <p:ph type="title"/>
          </p:nvPr>
        </p:nvSpPr>
        <p:spPr>
          <a:xfrm>
            <a:off x="457200" y="115888"/>
            <a:ext cx="8229600" cy="649287"/>
          </a:xfrm>
        </p:spPr>
        <p:txBody>
          <a:bodyPr/>
          <a:lstStyle/>
          <a:p>
            <a:r>
              <a:rPr lang="en-US" altLang="zh-TW">
                <a:latin typeface="Calibri" charset="0"/>
                <a:ea typeface="標楷體" charset="-120"/>
              </a:rPr>
              <a:t>Step 2. </a:t>
            </a:r>
            <a:r>
              <a:rPr lang="zh-TW" altLang="en-US">
                <a:latin typeface="Calibri" charset="0"/>
                <a:ea typeface="標楷體" charset="-120"/>
              </a:rPr>
              <a:t>新增資料館</a:t>
            </a:r>
            <a:r>
              <a:rPr lang="en-US" altLang="zh-TW">
                <a:latin typeface="Calibri" charset="0"/>
                <a:ea typeface="標楷體" charset="-120"/>
              </a:rPr>
              <a:t> </a:t>
            </a:r>
            <a:r>
              <a:rPr lang="en-US" altLang="zh-TW" sz="3600">
                <a:latin typeface="Calibri" charset="0"/>
                <a:ea typeface="標楷體" charset="-120"/>
              </a:rPr>
              <a:t>(New / Library)</a:t>
            </a:r>
          </a:p>
        </p:txBody>
      </p:sp>
      <p:pic>
        <p:nvPicPr>
          <p:cNvPr id="39940" name="Picture 1" descr="Fullscreen_2014_3_26_上午08_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716463"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6300788" y="3573463"/>
            <a:ext cx="792162"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2195513" y="3573463"/>
            <a:ext cx="1008062"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2124075" y="2708275"/>
            <a:ext cx="1079500"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439157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2413B282-A9F3-204B-AD18-77A223D4CCFE}" type="slidenum">
              <a:rPr lang="zh-TW" altLang="en-US" sz="1200">
                <a:solidFill>
                  <a:srgbClr val="898989"/>
                </a:solidFill>
              </a:rPr>
              <a:pPr eaLnBrk="1" hangingPunct="1">
                <a:spcBef>
                  <a:spcPct val="0"/>
                </a:spcBef>
                <a:buFontTx/>
                <a:buNone/>
              </a:pPr>
              <a:t>37</a:t>
            </a:fld>
            <a:endParaRPr lang="zh-TW" altLang="en-US" sz="1200">
              <a:solidFill>
                <a:srgbClr val="898989"/>
              </a:solidFill>
            </a:endParaRPr>
          </a:p>
        </p:txBody>
      </p:sp>
      <p:sp>
        <p:nvSpPr>
          <p:cNvPr id="40963" name="Title 1"/>
          <p:cNvSpPr>
            <a:spLocks noGrp="1"/>
          </p:cNvSpPr>
          <p:nvPr>
            <p:ph type="title"/>
          </p:nvPr>
        </p:nvSpPr>
        <p:spPr>
          <a:xfrm>
            <a:off x="457200" y="115888"/>
            <a:ext cx="8229600" cy="649287"/>
          </a:xfrm>
        </p:spPr>
        <p:txBody>
          <a:bodyPr/>
          <a:lstStyle/>
          <a:p>
            <a:r>
              <a:rPr lang="en-US" altLang="zh-TW">
                <a:latin typeface="Calibri" charset="0"/>
                <a:ea typeface="標楷體" charset="-120"/>
              </a:rPr>
              <a:t>Step 2. </a:t>
            </a:r>
            <a:r>
              <a:rPr lang="zh-TW" altLang="en-US">
                <a:latin typeface="Calibri" charset="0"/>
                <a:ea typeface="標楷體" charset="-120"/>
              </a:rPr>
              <a:t>新增資料館</a:t>
            </a:r>
            <a:r>
              <a:rPr lang="en-US" altLang="zh-TW">
                <a:latin typeface="Calibri" charset="0"/>
                <a:ea typeface="標楷體" charset="-120"/>
              </a:rPr>
              <a:t> </a:t>
            </a:r>
            <a:r>
              <a:rPr lang="en-US" altLang="zh-TW" sz="3600">
                <a:latin typeface="Calibri" charset="0"/>
                <a:ea typeface="標楷體" charset="-120"/>
              </a:rPr>
              <a:t>(New / Library)</a:t>
            </a:r>
          </a:p>
        </p:txBody>
      </p:sp>
      <p:pic>
        <p:nvPicPr>
          <p:cNvPr id="40964" name="Picture 1" descr="Fullscreen_2014_3_26_上午08_0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6372225" y="4868863"/>
            <a:ext cx="720725"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3348038" y="4868863"/>
            <a:ext cx="2808287"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5013394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A2FD52E-1437-6A4D-90A2-72427BB20AFB}" type="slidenum">
              <a:rPr lang="zh-TW" altLang="en-US" sz="1200">
                <a:solidFill>
                  <a:srgbClr val="898989"/>
                </a:solidFill>
              </a:rPr>
              <a:pPr eaLnBrk="1" hangingPunct="1">
                <a:spcBef>
                  <a:spcPct val="0"/>
                </a:spcBef>
                <a:buFontTx/>
                <a:buNone/>
              </a:pPr>
              <a:t>38</a:t>
            </a:fld>
            <a:endParaRPr lang="zh-TW" altLang="en-US" sz="1200">
              <a:solidFill>
                <a:srgbClr val="898989"/>
              </a:solidFill>
            </a:endParaRPr>
          </a:p>
        </p:txBody>
      </p:sp>
      <p:sp>
        <p:nvSpPr>
          <p:cNvPr id="41987" name="Title 1"/>
          <p:cNvSpPr>
            <a:spLocks noGrp="1"/>
          </p:cNvSpPr>
          <p:nvPr>
            <p:ph type="title"/>
          </p:nvPr>
        </p:nvSpPr>
        <p:spPr>
          <a:xfrm>
            <a:off x="457200" y="115888"/>
            <a:ext cx="8229600" cy="649287"/>
          </a:xfrm>
        </p:spPr>
        <p:txBody>
          <a:bodyPr/>
          <a:lstStyle/>
          <a:p>
            <a:r>
              <a:rPr lang="en-US" altLang="zh-TW">
                <a:latin typeface="Calibri" charset="0"/>
                <a:ea typeface="標楷體" charset="-120"/>
              </a:rPr>
              <a:t>Step 2. </a:t>
            </a:r>
            <a:r>
              <a:rPr lang="zh-TW" altLang="en-US">
                <a:latin typeface="Calibri" charset="0"/>
                <a:ea typeface="標楷體" charset="-120"/>
              </a:rPr>
              <a:t>新增資料館</a:t>
            </a:r>
            <a:r>
              <a:rPr lang="en-US" altLang="zh-TW">
                <a:latin typeface="Calibri" charset="0"/>
                <a:ea typeface="標楷體" charset="-120"/>
              </a:rPr>
              <a:t> </a:t>
            </a:r>
            <a:r>
              <a:rPr lang="en-US" altLang="zh-TW" sz="3600">
                <a:latin typeface="Calibri" charset="0"/>
                <a:ea typeface="標楷體" charset="-120"/>
              </a:rPr>
              <a:t>(New / Library)</a:t>
            </a:r>
          </a:p>
        </p:txBody>
      </p:sp>
      <p:pic>
        <p:nvPicPr>
          <p:cNvPr id="41988" name="Picture 1" descr="Fullscreen_2014_3_26_上午08_0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4932363" y="4941888"/>
            <a:ext cx="6477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755625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descr="Fullscreen_2014_3_26_上午08_0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925"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sp>
        <p:nvSpPr>
          <p:cNvPr id="430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3EA689F4-49D6-024C-A90F-BCD1833B9A1B}" type="slidenum">
              <a:rPr lang="zh-TW" altLang="en-US" sz="1200">
                <a:solidFill>
                  <a:srgbClr val="898989"/>
                </a:solidFill>
              </a:rPr>
              <a:pPr eaLnBrk="1" hangingPunct="1">
                <a:spcBef>
                  <a:spcPct val="0"/>
                </a:spcBef>
                <a:buFontTx/>
                <a:buNone/>
              </a:pPr>
              <a:t>39</a:t>
            </a:fld>
            <a:endParaRPr lang="zh-TW" altLang="en-US" sz="1200">
              <a:solidFill>
                <a:srgbClr val="898989"/>
              </a:solidFill>
            </a:endParaRPr>
          </a:p>
        </p:txBody>
      </p:sp>
      <p:sp>
        <p:nvSpPr>
          <p:cNvPr id="6" name="Rounded Rectangle 5"/>
          <p:cNvSpPr/>
          <p:nvPr/>
        </p:nvSpPr>
        <p:spPr>
          <a:xfrm>
            <a:off x="0" y="1412875"/>
            <a:ext cx="2195513" cy="1368425"/>
          </a:xfrm>
          <a:prstGeom prst="roundRect">
            <a:avLst>
              <a:gd name="adj" fmla="val 9727"/>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684213" y="1628775"/>
            <a:ext cx="1079500" cy="287338"/>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92751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8F02B2D-D799-D843-BF0C-9DB6CD9D80B2}" type="slidenum">
              <a:rPr lang="zh-TW" altLang="en-US" sz="1200">
                <a:solidFill>
                  <a:srgbClr val="898989"/>
                </a:solidFill>
              </a:rPr>
              <a:pPr eaLnBrk="1" hangingPunct="1">
                <a:spcBef>
                  <a:spcPct val="0"/>
                </a:spcBef>
                <a:buFontTx/>
                <a:buNone/>
              </a:pPr>
              <a:t>4</a:t>
            </a:fld>
            <a:endParaRPr lang="zh-TW" altLang="en-US" sz="1200">
              <a:solidFill>
                <a:srgbClr val="898989"/>
              </a:solidFill>
            </a:endParaRPr>
          </a:p>
        </p:txBody>
      </p:sp>
      <p:sp>
        <p:nvSpPr>
          <p:cNvPr id="7171" name="標題 1"/>
          <p:cNvSpPr txBox="1">
            <a:spLocks/>
          </p:cNvSpPr>
          <p:nvPr/>
        </p:nvSpPr>
        <p:spPr bwMode="auto">
          <a:xfrm>
            <a:off x="611188" y="17463"/>
            <a:ext cx="81375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zh-TW" altLang="en-US" sz="2400" b="1">
                <a:solidFill>
                  <a:srgbClr val="FF0000"/>
                </a:solidFill>
                <a:latin typeface="Arial" charset="0"/>
                <a:ea typeface="標楷體" charset="-120"/>
              </a:rPr>
              <a:t>個案分析與實作二 </a:t>
            </a:r>
            <a:r>
              <a:rPr lang="en-US" altLang="zh-TW" sz="2400" b="1">
                <a:solidFill>
                  <a:srgbClr val="FF0000"/>
                </a:solidFill>
                <a:latin typeface="Arial" charset="0"/>
                <a:ea typeface="標楷體" charset="-120"/>
              </a:rPr>
              <a:t>(SAS EM </a:t>
            </a:r>
            <a:r>
              <a:rPr lang="zh-TW" altLang="en-US" sz="2400" b="1">
                <a:solidFill>
                  <a:srgbClr val="FF0000"/>
                </a:solidFill>
                <a:latin typeface="Arial" charset="0"/>
                <a:ea typeface="標楷體" charset="-120"/>
              </a:rPr>
              <a:t>關連分析</a:t>
            </a:r>
            <a:r>
              <a:rPr lang="en-US" altLang="zh-TW" sz="2400" b="1">
                <a:solidFill>
                  <a:srgbClr val="FF0000"/>
                </a:solidFill>
                <a:latin typeface="Arial" charset="0"/>
                <a:ea typeface="標楷體" charset="-120"/>
              </a:rPr>
              <a:t>)</a:t>
            </a:r>
            <a:r>
              <a:rPr lang="zh-TW" altLang="en-US" sz="2400" b="1">
                <a:solidFill>
                  <a:srgbClr val="FF0000"/>
                </a:solidFill>
                <a:latin typeface="Arial" charset="0"/>
                <a:ea typeface="標楷體" charset="-120"/>
              </a:rPr>
              <a:t>：</a:t>
            </a:r>
            <a:br>
              <a:rPr lang="en-US" altLang="zh-TW" sz="2400" b="1">
                <a:solidFill>
                  <a:srgbClr val="FF0000"/>
                </a:solidFill>
                <a:latin typeface="Arial" charset="0"/>
                <a:ea typeface="標楷體" charset="-120"/>
              </a:rPr>
            </a:br>
            <a:r>
              <a:rPr lang="en-US" altLang="zh-TW" sz="2400" b="1">
                <a:solidFill>
                  <a:srgbClr val="FF0000"/>
                </a:solidFill>
                <a:latin typeface="Arial" charset="0"/>
                <a:ea typeface="標楷體" charset="-120"/>
              </a:rPr>
              <a:t>Case Study 2 (Association Analysis using SAS EM)</a:t>
            </a:r>
          </a:p>
          <a:p>
            <a:pPr algn="ctr" eaLnBrk="1" hangingPunct="1">
              <a:spcBef>
                <a:spcPct val="0"/>
              </a:spcBef>
              <a:buFontTx/>
              <a:buNone/>
            </a:pPr>
            <a:r>
              <a:rPr lang="en-US" altLang="zh-TW" sz="2400" b="1">
                <a:solidFill>
                  <a:srgbClr val="FF0000"/>
                </a:solidFill>
                <a:latin typeface="Arial" charset="0"/>
                <a:ea typeface="標楷體" charset="-120"/>
              </a:rPr>
              <a:t>Web Site Usage Associations</a:t>
            </a:r>
          </a:p>
        </p:txBody>
      </p:sp>
      <p:pic>
        <p:nvPicPr>
          <p:cNvPr id="717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628775"/>
            <a:ext cx="2259013" cy="46291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628775"/>
            <a:ext cx="2290762" cy="46085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5" descr="Fullscreen_2014_3_26_上午09_17.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412875"/>
            <a:ext cx="4146550"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6" descr="Fullscreen_2014_3_26_上午09_29.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3800" y="4005263"/>
            <a:ext cx="41052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147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A83AC71-53AF-C045-82D0-DA91D57C3121}" type="slidenum">
              <a:rPr lang="zh-TW" altLang="en-US" sz="1200">
                <a:solidFill>
                  <a:srgbClr val="898989"/>
                </a:solidFill>
              </a:rPr>
              <a:pPr eaLnBrk="1" hangingPunct="1">
                <a:spcBef>
                  <a:spcPct val="0"/>
                </a:spcBef>
                <a:buFontTx/>
                <a:buNone/>
              </a:pPr>
              <a:t>40</a:t>
            </a:fld>
            <a:endParaRPr lang="zh-TW" altLang="en-US" sz="1200">
              <a:solidFill>
                <a:srgbClr val="898989"/>
              </a:solidFill>
            </a:endParaRPr>
          </a:p>
        </p:txBody>
      </p:sp>
      <p:sp>
        <p:nvSpPr>
          <p:cNvPr id="44035"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44036" name="Picture 1" descr="Fullscreen_2014_3_26_上午08_0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03800"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265882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E8356D99-7755-7848-9E01-A64434780D78}" type="slidenum">
              <a:rPr lang="zh-TW" altLang="en-US" sz="1200">
                <a:solidFill>
                  <a:srgbClr val="898989"/>
                </a:solidFill>
              </a:rPr>
              <a:pPr eaLnBrk="1" hangingPunct="1">
                <a:spcBef>
                  <a:spcPct val="0"/>
                </a:spcBef>
                <a:buFontTx/>
                <a:buNone/>
              </a:pPr>
              <a:t>41</a:t>
            </a:fld>
            <a:endParaRPr lang="zh-TW" altLang="en-US" sz="1200">
              <a:solidFill>
                <a:srgbClr val="898989"/>
              </a:solidFill>
            </a:endParaRPr>
          </a:p>
        </p:txBody>
      </p:sp>
      <p:sp>
        <p:nvSpPr>
          <p:cNvPr id="45059"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45060" name="Picture 1" descr="Fullscreen_2014_3_26_上午08_0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6516688" y="3716338"/>
            <a:ext cx="719137" cy="28892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6443142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EC232F83-DAEF-0846-80AD-35E42C673443}" type="slidenum">
              <a:rPr lang="zh-TW" altLang="en-US" sz="1200">
                <a:solidFill>
                  <a:srgbClr val="898989"/>
                </a:solidFill>
              </a:rPr>
              <a:pPr eaLnBrk="1" hangingPunct="1">
                <a:spcBef>
                  <a:spcPct val="0"/>
                </a:spcBef>
                <a:buFontTx/>
                <a:buNone/>
              </a:pPr>
              <a:t>42</a:t>
            </a:fld>
            <a:endParaRPr lang="zh-TW" altLang="en-US" sz="1200">
              <a:solidFill>
                <a:srgbClr val="898989"/>
              </a:solidFill>
            </a:endParaRPr>
          </a:p>
        </p:txBody>
      </p:sp>
      <p:sp>
        <p:nvSpPr>
          <p:cNvPr id="46083"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46084" name="Picture 1" descr="Fullscreen_2014_3_26_上午08_1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724525" y="3284538"/>
            <a:ext cx="1079500" cy="144462"/>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4475993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CD21B71-5E96-464C-B67D-FD6D805B5E08}" type="slidenum">
              <a:rPr lang="zh-TW" altLang="en-US" sz="1200">
                <a:solidFill>
                  <a:srgbClr val="898989"/>
                </a:solidFill>
              </a:rPr>
              <a:pPr eaLnBrk="1" hangingPunct="1">
                <a:spcBef>
                  <a:spcPct val="0"/>
                </a:spcBef>
                <a:buFontTx/>
                <a:buNone/>
              </a:pPr>
              <a:t>43</a:t>
            </a:fld>
            <a:endParaRPr lang="zh-TW" altLang="en-US" sz="1200">
              <a:solidFill>
                <a:srgbClr val="898989"/>
              </a:solidFill>
            </a:endParaRPr>
          </a:p>
        </p:txBody>
      </p:sp>
      <p:sp>
        <p:nvSpPr>
          <p:cNvPr id="47107"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47108" name="Picture 1" descr="Fullscreen_2014_3_26_上午08_1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03800" y="3213100"/>
            <a:ext cx="720725" cy="144463"/>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5724525" y="3573463"/>
            <a:ext cx="2016125"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7740650" y="6237288"/>
            <a:ext cx="647700"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133889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ullscreen_2014_3_26_上午08_1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5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8D3C43F3-CFC2-FA40-9435-2678C2D8B442}" type="slidenum">
              <a:rPr lang="zh-TW" altLang="en-US" sz="1200">
                <a:solidFill>
                  <a:srgbClr val="898989"/>
                </a:solidFill>
              </a:rPr>
              <a:pPr eaLnBrk="1" hangingPunct="1">
                <a:spcBef>
                  <a:spcPct val="0"/>
                </a:spcBef>
                <a:buFontTx/>
                <a:buNone/>
              </a:pPr>
              <a:t>44</a:t>
            </a:fld>
            <a:endParaRPr lang="zh-TW" altLang="en-US" sz="1200">
              <a:solidFill>
                <a:srgbClr val="898989"/>
              </a:solidFill>
            </a:endParaRPr>
          </a:p>
        </p:txBody>
      </p:sp>
      <p:sp>
        <p:nvSpPr>
          <p:cNvPr id="48132" name="Rectangle 5"/>
          <p:cNvSpPr>
            <a:spLocks noChangeArrowheads="1"/>
          </p:cNvSpPr>
          <p:nvPr/>
        </p:nvSpPr>
        <p:spPr bwMode="auto">
          <a:xfrm>
            <a:off x="3276600" y="3419475"/>
            <a:ext cx="2613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1800" b="1">
                <a:solidFill>
                  <a:srgbClr val="FF0000"/>
                </a:solidFill>
                <a:latin typeface="Arial" charset="0"/>
              </a:rPr>
              <a:t>EM_LIB.WEBSTATION</a:t>
            </a:r>
          </a:p>
        </p:txBody>
      </p:sp>
      <p:sp>
        <p:nvSpPr>
          <p:cNvPr id="48133"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sp>
        <p:nvSpPr>
          <p:cNvPr id="48134" name="Rectangle 5"/>
          <p:cNvSpPr>
            <a:spLocks noChangeArrowheads="1"/>
          </p:cNvSpPr>
          <p:nvPr/>
        </p:nvSpPr>
        <p:spPr bwMode="auto">
          <a:xfrm>
            <a:off x="2987675" y="3068638"/>
            <a:ext cx="27384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1800">
                <a:solidFill>
                  <a:srgbClr val="FF0000"/>
                </a:solidFill>
                <a:latin typeface="Arial" charset="0"/>
              </a:rPr>
              <a:t>LibraryName.TableName</a:t>
            </a:r>
          </a:p>
        </p:txBody>
      </p:sp>
      <p:sp>
        <p:nvSpPr>
          <p:cNvPr id="48135" name="Rectangle 5"/>
          <p:cNvSpPr>
            <a:spLocks noChangeArrowheads="1"/>
          </p:cNvSpPr>
          <p:nvPr/>
        </p:nvSpPr>
        <p:spPr bwMode="auto">
          <a:xfrm>
            <a:off x="2703513" y="2482850"/>
            <a:ext cx="30210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1800">
                <a:solidFill>
                  <a:srgbClr val="FF0000"/>
                </a:solidFill>
                <a:latin typeface="Arial" charset="0"/>
              </a:rPr>
              <a:t>DatabaseName.TableName</a:t>
            </a:r>
          </a:p>
        </p:txBody>
      </p:sp>
      <p:sp>
        <p:nvSpPr>
          <p:cNvPr id="8" name="Rounded Rectangle 7"/>
          <p:cNvSpPr/>
          <p:nvPr/>
        </p:nvSpPr>
        <p:spPr>
          <a:xfrm>
            <a:off x="5003800"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9" name="Rounded Rectangle 8"/>
          <p:cNvSpPr/>
          <p:nvPr/>
        </p:nvSpPr>
        <p:spPr>
          <a:xfrm>
            <a:off x="3276600" y="3789363"/>
            <a:ext cx="1295400"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947108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4AF03F0-7515-374D-A114-FE0D1226A82A}" type="slidenum">
              <a:rPr lang="zh-TW" altLang="en-US" sz="1200">
                <a:solidFill>
                  <a:srgbClr val="898989"/>
                </a:solidFill>
              </a:rPr>
              <a:pPr eaLnBrk="1" hangingPunct="1">
                <a:spcBef>
                  <a:spcPct val="0"/>
                </a:spcBef>
                <a:buFontTx/>
                <a:buNone/>
              </a:pPr>
              <a:t>45</a:t>
            </a:fld>
            <a:endParaRPr lang="zh-TW" altLang="en-US" sz="1200">
              <a:solidFill>
                <a:srgbClr val="898989"/>
              </a:solidFill>
            </a:endParaRPr>
          </a:p>
        </p:txBody>
      </p:sp>
      <p:sp>
        <p:nvSpPr>
          <p:cNvPr id="49155"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49156" name="Picture 1" descr="Fullscreen_2014_3_26_上午08_1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03800"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600690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Fullscreen_2014_3_26_上午08_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882650"/>
            <a:ext cx="9144001"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E5D9FF7-4F7A-0F4B-A489-474D0A25BA30}" type="slidenum">
              <a:rPr lang="zh-TW" altLang="en-US" sz="1200">
                <a:solidFill>
                  <a:srgbClr val="898989"/>
                </a:solidFill>
              </a:rPr>
              <a:pPr eaLnBrk="1" hangingPunct="1">
                <a:spcBef>
                  <a:spcPct val="0"/>
                </a:spcBef>
                <a:buFontTx/>
                <a:buNone/>
              </a:pPr>
              <a:t>46</a:t>
            </a:fld>
            <a:endParaRPr lang="zh-TW" altLang="en-US" sz="1200">
              <a:solidFill>
                <a:srgbClr val="898989"/>
              </a:solidFill>
            </a:endParaRPr>
          </a:p>
        </p:txBody>
      </p:sp>
      <p:sp>
        <p:nvSpPr>
          <p:cNvPr id="50180"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sp>
        <p:nvSpPr>
          <p:cNvPr id="7" name="Rounded Rectangle 6"/>
          <p:cNvSpPr/>
          <p:nvPr/>
        </p:nvSpPr>
        <p:spPr>
          <a:xfrm>
            <a:off x="4211638" y="4292600"/>
            <a:ext cx="576262"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5003800" y="4941888"/>
            <a:ext cx="792163"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205001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76AC4DBE-A9A3-1542-9F33-3E4C22512E24}" type="slidenum">
              <a:rPr lang="zh-TW" altLang="en-US" sz="1200">
                <a:solidFill>
                  <a:srgbClr val="898989"/>
                </a:solidFill>
              </a:rPr>
              <a:pPr eaLnBrk="1" hangingPunct="1">
                <a:spcBef>
                  <a:spcPct val="0"/>
                </a:spcBef>
                <a:buFontTx/>
                <a:buNone/>
              </a:pPr>
              <a:t>47</a:t>
            </a:fld>
            <a:endParaRPr lang="zh-TW" altLang="en-US" sz="1200">
              <a:solidFill>
                <a:srgbClr val="898989"/>
              </a:solidFill>
            </a:endParaRPr>
          </a:p>
        </p:txBody>
      </p:sp>
      <p:sp>
        <p:nvSpPr>
          <p:cNvPr id="51203"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51204" name="Picture 1" descr="Fullscreen_2014_3_26_上午08_1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276600"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924588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24A20055-1384-A049-84B0-FD6B74653381}" type="slidenum">
              <a:rPr lang="zh-TW" altLang="en-US" sz="1200">
                <a:solidFill>
                  <a:srgbClr val="898989"/>
                </a:solidFill>
              </a:rPr>
              <a:pPr eaLnBrk="1" hangingPunct="1">
                <a:spcBef>
                  <a:spcPct val="0"/>
                </a:spcBef>
                <a:buFontTx/>
                <a:buNone/>
              </a:pPr>
              <a:t>48</a:t>
            </a:fld>
            <a:endParaRPr lang="zh-TW" altLang="en-US" sz="1200">
              <a:solidFill>
                <a:srgbClr val="898989"/>
              </a:solidFill>
            </a:endParaRPr>
          </a:p>
        </p:txBody>
      </p:sp>
      <p:sp>
        <p:nvSpPr>
          <p:cNvPr id="52227"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52228" name="Picture 2" descr="Fullscreen_2014_3_26_上午08_1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40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708400" y="4076700"/>
            <a:ext cx="863600" cy="28892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504775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96B9EECE-0C80-8E4B-9877-ACA742D57FCC}" type="slidenum">
              <a:rPr lang="zh-TW" altLang="en-US" sz="1200">
                <a:solidFill>
                  <a:srgbClr val="898989"/>
                </a:solidFill>
              </a:rPr>
              <a:pPr eaLnBrk="1" hangingPunct="1">
                <a:spcBef>
                  <a:spcPct val="0"/>
                </a:spcBef>
                <a:buFontTx/>
                <a:buNone/>
              </a:pPr>
              <a:t>49</a:t>
            </a:fld>
            <a:endParaRPr lang="zh-TW" altLang="en-US" sz="1200">
              <a:solidFill>
                <a:srgbClr val="898989"/>
              </a:solidFill>
            </a:endParaRPr>
          </a:p>
        </p:txBody>
      </p:sp>
      <p:sp>
        <p:nvSpPr>
          <p:cNvPr id="53251"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53252" name="Picture 1" descr="Fullscreen_2014_3_26_上午08_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940425"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955173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F221EF78-4938-384B-A7FC-A5C8D5B8725A}" type="slidenum">
              <a:rPr lang="zh-TW" altLang="en-US" sz="1200">
                <a:solidFill>
                  <a:srgbClr val="898989"/>
                </a:solidFill>
              </a:rPr>
              <a:pPr eaLnBrk="1" hangingPunct="1">
                <a:spcBef>
                  <a:spcPct val="0"/>
                </a:spcBef>
                <a:buFontTx/>
                <a:buNone/>
              </a:pPr>
              <a:t>5</a:t>
            </a:fld>
            <a:endParaRPr lang="zh-TW" altLang="en-US" sz="1200">
              <a:solidFill>
                <a:srgbClr val="898989"/>
              </a:solidFill>
            </a:endParaRPr>
          </a:p>
        </p:txBody>
      </p:sp>
      <p:sp>
        <p:nvSpPr>
          <p:cNvPr id="8195" name="標題 1"/>
          <p:cNvSpPr txBox="1">
            <a:spLocks/>
          </p:cNvSpPr>
          <p:nvPr/>
        </p:nvSpPr>
        <p:spPr bwMode="auto">
          <a:xfrm>
            <a:off x="611188" y="981075"/>
            <a:ext cx="80645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a:spcBef>
                <a:spcPct val="0"/>
              </a:spcBef>
              <a:buFontTx/>
              <a:buNone/>
            </a:pPr>
            <a:r>
              <a:rPr lang="zh-TW" altLang="en-US" sz="9600" b="1">
                <a:solidFill>
                  <a:schemeClr val="accent1"/>
                </a:solidFill>
                <a:ea typeface="標楷體" charset="-120"/>
              </a:rPr>
              <a:t>網站使用行為</a:t>
            </a:r>
            <a:br>
              <a:rPr lang="en-US" altLang="zh-TW" sz="9600" b="1">
                <a:solidFill>
                  <a:schemeClr val="accent1"/>
                </a:solidFill>
                <a:ea typeface="標楷體" charset="-120"/>
              </a:rPr>
            </a:br>
            <a:r>
              <a:rPr lang="zh-TW" altLang="en-US" sz="9600" b="1">
                <a:solidFill>
                  <a:schemeClr val="accent1"/>
                </a:solidFill>
                <a:ea typeface="標楷體" charset="-120"/>
              </a:rPr>
              <a:t>關聯分析</a:t>
            </a:r>
          </a:p>
        </p:txBody>
      </p:sp>
    </p:spTree>
    <p:extLst>
      <p:ext uri="{BB962C8B-B14F-4D97-AF65-F5344CB8AC3E}">
        <p14:creationId xmlns:p14="http://schemas.microsoft.com/office/powerpoint/2010/main" val="4181753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23E23C9F-2916-6A48-A995-7F879BADA3DC}" type="slidenum">
              <a:rPr lang="zh-TW" altLang="en-US" sz="1200">
                <a:solidFill>
                  <a:srgbClr val="898989"/>
                </a:solidFill>
              </a:rPr>
              <a:pPr eaLnBrk="1" hangingPunct="1">
                <a:spcBef>
                  <a:spcPct val="0"/>
                </a:spcBef>
                <a:buFontTx/>
                <a:buNone/>
              </a:pPr>
              <a:t>50</a:t>
            </a:fld>
            <a:endParaRPr lang="zh-TW" altLang="en-US" sz="1200">
              <a:solidFill>
                <a:srgbClr val="898989"/>
              </a:solidFill>
            </a:endParaRPr>
          </a:p>
        </p:txBody>
      </p:sp>
      <p:pic>
        <p:nvPicPr>
          <p:cNvPr id="54275" name="Picture 4" descr="Fullscreen_2014_3_26_上午08_2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sp>
        <p:nvSpPr>
          <p:cNvPr id="5" name="Rounded Rectangle 4"/>
          <p:cNvSpPr/>
          <p:nvPr/>
        </p:nvSpPr>
        <p:spPr>
          <a:xfrm>
            <a:off x="5003800"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8844328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756707CB-DDA4-224F-97B2-6803204442BB}" type="slidenum">
              <a:rPr lang="zh-TW" altLang="en-US" sz="1200">
                <a:solidFill>
                  <a:srgbClr val="898989"/>
                </a:solidFill>
              </a:rPr>
              <a:pPr eaLnBrk="1" hangingPunct="1">
                <a:spcBef>
                  <a:spcPct val="0"/>
                </a:spcBef>
                <a:buFontTx/>
                <a:buNone/>
              </a:pPr>
              <a:t>51</a:t>
            </a:fld>
            <a:endParaRPr lang="zh-TW" altLang="en-US" sz="1200">
              <a:solidFill>
                <a:srgbClr val="898989"/>
              </a:solidFill>
            </a:endParaRPr>
          </a:p>
        </p:txBody>
      </p:sp>
      <p:sp>
        <p:nvSpPr>
          <p:cNvPr id="55299"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55300" name="Picture 1" descr="Fullscreen_2014_3_26_上午08_2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003800"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7769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descr="Fullscreen_2014_3_26_上午08_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7C39387F-39FD-6547-B277-AFEA420416E3}" type="slidenum">
              <a:rPr lang="zh-TW" altLang="en-US" sz="1200">
                <a:solidFill>
                  <a:srgbClr val="898989"/>
                </a:solidFill>
              </a:rPr>
              <a:pPr eaLnBrk="1" hangingPunct="1">
                <a:spcBef>
                  <a:spcPct val="0"/>
                </a:spcBef>
                <a:buFontTx/>
                <a:buNone/>
              </a:pPr>
              <a:t>52</a:t>
            </a:fld>
            <a:endParaRPr lang="zh-TW" altLang="en-US" sz="1200">
              <a:solidFill>
                <a:srgbClr val="898989"/>
              </a:solidFill>
            </a:endParaRPr>
          </a:p>
        </p:txBody>
      </p:sp>
      <p:sp>
        <p:nvSpPr>
          <p:cNvPr id="56324"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sp>
        <p:nvSpPr>
          <p:cNvPr id="7" name="Rounded Rectangle 6"/>
          <p:cNvSpPr/>
          <p:nvPr/>
        </p:nvSpPr>
        <p:spPr>
          <a:xfrm>
            <a:off x="2916238" y="3502025"/>
            <a:ext cx="4319587" cy="287338"/>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56326" name="Rectangle 5"/>
          <p:cNvSpPr>
            <a:spLocks noChangeArrowheads="1"/>
          </p:cNvSpPr>
          <p:nvPr/>
        </p:nvSpPr>
        <p:spPr bwMode="auto">
          <a:xfrm>
            <a:off x="5867400" y="2598738"/>
            <a:ext cx="3197225" cy="830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2400">
                <a:solidFill>
                  <a:srgbClr val="FF0000"/>
                </a:solidFill>
                <a:latin typeface="Arial" charset="0"/>
              </a:rPr>
              <a:t>Data Source Attribute</a:t>
            </a:r>
          </a:p>
          <a:p>
            <a:pPr eaLnBrk="1" hangingPunct="1">
              <a:spcBef>
                <a:spcPct val="0"/>
              </a:spcBef>
              <a:buFontTx/>
              <a:buNone/>
            </a:pPr>
            <a:r>
              <a:rPr lang="en-US" altLang="zh-TW" sz="2400">
                <a:solidFill>
                  <a:srgbClr val="FF0000"/>
                </a:solidFill>
                <a:latin typeface="Arial" charset="0"/>
              </a:rPr>
              <a:t>Role: </a:t>
            </a:r>
            <a:r>
              <a:rPr lang="en-US" altLang="zh-TW" sz="2400" b="1">
                <a:solidFill>
                  <a:srgbClr val="FF0000"/>
                </a:solidFill>
                <a:latin typeface="Arial" charset="0"/>
              </a:rPr>
              <a:t>Transaction</a:t>
            </a:r>
          </a:p>
        </p:txBody>
      </p:sp>
      <p:sp>
        <p:nvSpPr>
          <p:cNvPr id="8" name="Rounded Rectangle 7"/>
          <p:cNvSpPr/>
          <p:nvPr/>
        </p:nvSpPr>
        <p:spPr>
          <a:xfrm>
            <a:off x="5003800" y="4941888"/>
            <a:ext cx="8636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255207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C3267721-7ED9-514C-B6BC-E6EA20520F77}" type="slidenum">
              <a:rPr lang="zh-TW" altLang="en-US" sz="1200">
                <a:solidFill>
                  <a:srgbClr val="898989"/>
                </a:solidFill>
              </a:rPr>
              <a:pPr eaLnBrk="1" hangingPunct="1">
                <a:spcBef>
                  <a:spcPct val="0"/>
                </a:spcBef>
                <a:buFontTx/>
                <a:buNone/>
              </a:pPr>
              <a:t>53</a:t>
            </a:fld>
            <a:endParaRPr lang="zh-TW" altLang="en-US" sz="1200">
              <a:solidFill>
                <a:srgbClr val="898989"/>
              </a:solidFill>
            </a:endParaRPr>
          </a:p>
        </p:txBody>
      </p:sp>
      <p:sp>
        <p:nvSpPr>
          <p:cNvPr id="57347"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57348" name="Picture 1" descr="Fullscreen_2014_3_26_上午08_3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5219700" y="4941888"/>
            <a:ext cx="647700"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582598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365982C4-475C-1647-967C-1151C9DB12B7}" type="slidenum">
              <a:rPr lang="zh-TW" altLang="en-US" sz="1200">
                <a:solidFill>
                  <a:srgbClr val="898989"/>
                </a:solidFill>
              </a:rPr>
              <a:pPr eaLnBrk="1" hangingPunct="1">
                <a:spcBef>
                  <a:spcPct val="0"/>
                </a:spcBef>
                <a:buFontTx/>
                <a:buNone/>
              </a:pPr>
              <a:t>54</a:t>
            </a:fld>
            <a:endParaRPr lang="zh-TW" altLang="en-US" sz="1200">
              <a:solidFill>
                <a:srgbClr val="898989"/>
              </a:solidFill>
            </a:endParaRPr>
          </a:p>
        </p:txBody>
      </p:sp>
      <p:sp>
        <p:nvSpPr>
          <p:cNvPr id="58371"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3. </a:t>
            </a:r>
            <a:r>
              <a:rPr lang="zh-TW" altLang="en-US">
                <a:latin typeface="Calibri" charset="0"/>
                <a:ea typeface="標楷體" charset="-120"/>
              </a:rPr>
              <a:t>建立資料來源</a:t>
            </a:r>
            <a:r>
              <a:rPr lang="en-US" altLang="zh-TW">
                <a:latin typeface="Calibri" charset="0"/>
                <a:ea typeface="標楷體" charset="-120"/>
              </a:rPr>
              <a:t> </a:t>
            </a:r>
            <a:r>
              <a:rPr lang="en-US" altLang="zh-TW" sz="2400">
                <a:latin typeface="Calibri" charset="0"/>
                <a:ea typeface="標楷體" charset="-120"/>
              </a:rPr>
              <a:t>(Create Data Source)</a:t>
            </a:r>
            <a:r>
              <a:rPr lang="en-US" altLang="ja-JP" sz="2400">
                <a:latin typeface="Calibri" charset="0"/>
                <a:ea typeface="標楷體" charset="-120"/>
              </a:rPr>
              <a:t> </a:t>
            </a:r>
            <a:endParaRPr lang="en-US" altLang="zh-TW" sz="2400">
              <a:latin typeface="Calibri" charset="0"/>
              <a:ea typeface="標楷體" charset="-120"/>
            </a:endParaRPr>
          </a:p>
        </p:txBody>
      </p:sp>
      <p:pic>
        <p:nvPicPr>
          <p:cNvPr id="58372" name="Picture 1" descr="Fullscreen_2014_3_26_上午08_3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40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0" y="1484313"/>
            <a:ext cx="2195513" cy="1368425"/>
          </a:xfrm>
          <a:prstGeom prst="roundRect">
            <a:avLst>
              <a:gd name="adj" fmla="val 7081"/>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257577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descr="Fullscreen_2014_3_26_上午08_3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575"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296BFC0D-8B68-704C-95DC-6EEA8C290680}" type="slidenum">
              <a:rPr lang="zh-TW" altLang="en-US" sz="1200">
                <a:solidFill>
                  <a:srgbClr val="898989"/>
                </a:solidFill>
              </a:rPr>
              <a:pPr eaLnBrk="1" hangingPunct="1">
                <a:spcBef>
                  <a:spcPct val="0"/>
                </a:spcBef>
                <a:buFontTx/>
                <a:buNone/>
              </a:pPr>
              <a:t>55</a:t>
            </a:fld>
            <a:endParaRPr lang="zh-TW" altLang="en-US" sz="1200">
              <a:solidFill>
                <a:srgbClr val="898989"/>
              </a:solidFill>
            </a:endParaRPr>
          </a:p>
        </p:txBody>
      </p:sp>
      <p:sp>
        <p:nvSpPr>
          <p:cNvPr id="59396"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4. </a:t>
            </a:r>
            <a:r>
              <a:rPr lang="zh-TW" altLang="en-US">
                <a:latin typeface="Calibri" charset="0"/>
                <a:ea typeface="標楷體" charset="-120"/>
              </a:rPr>
              <a:t>建立流程圖</a:t>
            </a:r>
            <a:r>
              <a:rPr lang="en-US" altLang="zh-TW">
                <a:latin typeface="Calibri" charset="0"/>
                <a:ea typeface="標楷體" charset="-120"/>
              </a:rPr>
              <a:t> </a:t>
            </a:r>
            <a:r>
              <a:rPr lang="en-US" altLang="zh-TW" sz="2800">
                <a:latin typeface="Calibri" charset="0"/>
                <a:ea typeface="標楷體" charset="-120"/>
              </a:rPr>
              <a:t>(Create Diagram)</a:t>
            </a:r>
            <a:r>
              <a:rPr lang="en-US" altLang="ja-JP" sz="2800">
                <a:latin typeface="Calibri" charset="0"/>
                <a:ea typeface="標楷體" charset="-120"/>
              </a:rPr>
              <a:t> </a:t>
            </a:r>
            <a:endParaRPr lang="en-US" altLang="zh-TW" sz="2800">
              <a:latin typeface="Calibri" charset="0"/>
              <a:ea typeface="標楷體" charset="-120"/>
            </a:endParaRPr>
          </a:p>
        </p:txBody>
      </p:sp>
      <p:sp>
        <p:nvSpPr>
          <p:cNvPr id="7" name="Rounded Rectangle 6"/>
          <p:cNvSpPr/>
          <p:nvPr/>
        </p:nvSpPr>
        <p:spPr>
          <a:xfrm>
            <a:off x="23813" y="1484313"/>
            <a:ext cx="2100262" cy="1368425"/>
          </a:xfrm>
          <a:prstGeom prst="roundRect">
            <a:avLst>
              <a:gd name="adj" fmla="val 6001"/>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539750" y="1916113"/>
            <a:ext cx="1439863" cy="144462"/>
          </a:xfrm>
          <a:prstGeom prst="roundRect">
            <a:avLst>
              <a:gd name="adj" fmla="val 6001"/>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2039249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0667BF21-0D21-E74C-BE9C-D9F6446D2506}" type="slidenum">
              <a:rPr lang="zh-TW" altLang="en-US" sz="1200">
                <a:solidFill>
                  <a:srgbClr val="898989"/>
                </a:solidFill>
              </a:rPr>
              <a:pPr eaLnBrk="1" hangingPunct="1">
                <a:spcBef>
                  <a:spcPct val="0"/>
                </a:spcBef>
                <a:buFontTx/>
                <a:buNone/>
              </a:pPr>
              <a:t>56</a:t>
            </a:fld>
            <a:endParaRPr lang="zh-TW" altLang="en-US" sz="1200">
              <a:solidFill>
                <a:srgbClr val="898989"/>
              </a:solidFill>
            </a:endParaRPr>
          </a:p>
        </p:txBody>
      </p:sp>
      <p:sp>
        <p:nvSpPr>
          <p:cNvPr id="60419"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4. </a:t>
            </a:r>
            <a:r>
              <a:rPr lang="zh-TW" altLang="en-US">
                <a:latin typeface="Calibri" charset="0"/>
                <a:ea typeface="標楷體" charset="-120"/>
              </a:rPr>
              <a:t>建立流程圖</a:t>
            </a:r>
            <a:r>
              <a:rPr lang="en-US" altLang="zh-TW">
                <a:latin typeface="Calibri" charset="0"/>
                <a:ea typeface="標楷體" charset="-120"/>
              </a:rPr>
              <a:t> </a:t>
            </a:r>
            <a:r>
              <a:rPr lang="en-US" altLang="zh-TW" sz="2800">
                <a:latin typeface="Calibri" charset="0"/>
                <a:ea typeface="標楷體" charset="-120"/>
              </a:rPr>
              <a:t>(Create Diagram)</a:t>
            </a:r>
            <a:r>
              <a:rPr lang="en-US" altLang="ja-JP" sz="2800">
                <a:latin typeface="Calibri" charset="0"/>
                <a:ea typeface="標楷體" charset="-120"/>
              </a:rPr>
              <a:t> </a:t>
            </a:r>
            <a:endParaRPr lang="en-US" altLang="zh-TW" sz="2800">
              <a:latin typeface="Calibri" charset="0"/>
              <a:ea typeface="標楷體" charset="-120"/>
            </a:endParaRPr>
          </a:p>
        </p:txBody>
      </p:sp>
      <p:pic>
        <p:nvPicPr>
          <p:cNvPr id="60420" name="Picture 1" descr="Fullscreen_2014_3_26_上午08_3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987675" y="3213100"/>
            <a:ext cx="1655763" cy="144463"/>
          </a:xfrm>
          <a:prstGeom prst="roundRect">
            <a:avLst>
              <a:gd name="adj" fmla="val 6001"/>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3492500" y="3500438"/>
            <a:ext cx="719138" cy="215900"/>
          </a:xfrm>
          <a:prstGeom prst="roundRect">
            <a:avLst>
              <a:gd name="adj" fmla="val 6001"/>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4893791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0504BB0-F650-E049-B31F-B5181CA0EA19}" type="slidenum">
              <a:rPr lang="zh-TW" altLang="en-US" sz="1200">
                <a:solidFill>
                  <a:srgbClr val="898989"/>
                </a:solidFill>
              </a:rPr>
              <a:pPr eaLnBrk="1" hangingPunct="1">
                <a:spcBef>
                  <a:spcPct val="0"/>
                </a:spcBef>
                <a:buFontTx/>
                <a:buNone/>
              </a:pPr>
              <a:t>57</a:t>
            </a:fld>
            <a:endParaRPr lang="zh-TW" altLang="en-US" sz="1200">
              <a:solidFill>
                <a:srgbClr val="898989"/>
              </a:solidFill>
            </a:endParaRPr>
          </a:p>
        </p:txBody>
      </p:sp>
      <p:sp>
        <p:nvSpPr>
          <p:cNvPr id="61443" name="Title 1"/>
          <p:cNvSpPr>
            <a:spLocks noGrp="1"/>
          </p:cNvSpPr>
          <p:nvPr>
            <p:ph type="title"/>
          </p:nvPr>
        </p:nvSpPr>
        <p:spPr>
          <a:xfrm>
            <a:off x="457200" y="0"/>
            <a:ext cx="8578850" cy="908050"/>
          </a:xfrm>
        </p:spPr>
        <p:txBody>
          <a:bodyPr/>
          <a:lstStyle/>
          <a:p>
            <a:r>
              <a:rPr lang="en-US" altLang="zh-TW">
                <a:latin typeface="Calibri" charset="0"/>
                <a:ea typeface="標楷體" charset="-120"/>
              </a:rPr>
              <a:t>Step 4. </a:t>
            </a:r>
            <a:r>
              <a:rPr lang="zh-TW" altLang="en-US">
                <a:latin typeface="Calibri" charset="0"/>
                <a:ea typeface="標楷體" charset="-120"/>
              </a:rPr>
              <a:t>建立流程圖</a:t>
            </a:r>
            <a:r>
              <a:rPr lang="en-US" altLang="zh-TW">
                <a:latin typeface="Calibri" charset="0"/>
                <a:ea typeface="標楷體" charset="-120"/>
              </a:rPr>
              <a:t> </a:t>
            </a:r>
            <a:r>
              <a:rPr lang="en-US" altLang="zh-TW" sz="2800">
                <a:latin typeface="Calibri" charset="0"/>
                <a:ea typeface="標楷體" charset="-120"/>
              </a:rPr>
              <a:t>(Create Diagram)</a:t>
            </a:r>
            <a:r>
              <a:rPr lang="en-US" altLang="ja-JP" sz="2800">
                <a:latin typeface="Calibri" charset="0"/>
                <a:ea typeface="標楷體" charset="-120"/>
              </a:rPr>
              <a:t> </a:t>
            </a:r>
            <a:endParaRPr lang="en-US" altLang="zh-TW" sz="2800">
              <a:latin typeface="Calibri" charset="0"/>
              <a:ea typeface="標楷體" charset="-120"/>
            </a:endParaRPr>
          </a:p>
        </p:txBody>
      </p:sp>
      <p:pic>
        <p:nvPicPr>
          <p:cNvPr id="61444" name="Picture 1" descr="Fullscreen_2014_3_26_上午08_36.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3813" y="1484313"/>
            <a:ext cx="2100262" cy="1368425"/>
          </a:xfrm>
          <a:prstGeom prst="roundRect">
            <a:avLst>
              <a:gd name="adj" fmla="val 6001"/>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2195513" y="1916113"/>
            <a:ext cx="6840537" cy="4537075"/>
          </a:xfrm>
          <a:prstGeom prst="roundRect">
            <a:avLst>
              <a:gd name="adj" fmla="val 2654"/>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6627527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zh-TW">
                <a:solidFill>
                  <a:srgbClr val="4F81BD"/>
                </a:solidFill>
                <a:latin typeface="Calibri" charset="0"/>
                <a:ea typeface="標楷體" charset="-120"/>
              </a:rPr>
              <a:t>SAS Enterprise Miner (SAS EM)  </a:t>
            </a:r>
            <a:br>
              <a:rPr lang="en-US" altLang="zh-TW">
                <a:solidFill>
                  <a:srgbClr val="4F81BD"/>
                </a:solidFill>
                <a:latin typeface="Calibri" charset="0"/>
                <a:ea typeface="標楷體" charset="-120"/>
              </a:rPr>
            </a:br>
            <a:r>
              <a:rPr lang="en-US" altLang="zh-TW">
                <a:solidFill>
                  <a:srgbClr val="4F81BD"/>
                </a:solidFill>
                <a:latin typeface="Calibri" charset="0"/>
                <a:ea typeface="標楷體" charset="-120"/>
              </a:rPr>
              <a:t>Case Study</a:t>
            </a:r>
          </a:p>
        </p:txBody>
      </p:sp>
      <p:sp>
        <p:nvSpPr>
          <p:cNvPr id="47107" name="Content Placeholder 2"/>
          <p:cNvSpPr>
            <a:spLocks noGrp="1"/>
          </p:cNvSpPr>
          <p:nvPr>
            <p:ph idx="1"/>
          </p:nvPr>
        </p:nvSpPr>
        <p:spPr/>
        <p:txBody>
          <a:bodyPr/>
          <a:lstStyle/>
          <a:p>
            <a:r>
              <a:rPr lang="en-US" altLang="zh-TW" sz="4800" dirty="0">
                <a:solidFill>
                  <a:schemeClr val="accent1"/>
                </a:solidFill>
                <a:latin typeface="Calibri" charset="0"/>
                <a:ea typeface="標楷體" charset="-120"/>
              </a:rPr>
              <a:t>SAS EM </a:t>
            </a:r>
            <a:r>
              <a:rPr lang="zh-TW" altLang="en-US" sz="4800" dirty="0">
                <a:solidFill>
                  <a:schemeClr val="accent1"/>
                </a:solidFill>
                <a:latin typeface="Calibri" charset="0"/>
                <a:ea typeface="標楷體" charset="-120"/>
              </a:rPr>
              <a:t>資料匯入</a:t>
            </a:r>
            <a:r>
              <a:rPr lang="en-US" altLang="zh-TW" sz="4800" dirty="0">
                <a:solidFill>
                  <a:schemeClr val="accent1"/>
                </a:solidFill>
                <a:latin typeface="Calibri" charset="0"/>
                <a:ea typeface="標楷體" charset="-120"/>
              </a:rPr>
              <a:t>4</a:t>
            </a:r>
            <a:r>
              <a:rPr lang="zh-TW" altLang="en-US" sz="4800" dirty="0">
                <a:solidFill>
                  <a:schemeClr val="accent1"/>
                </a:solidFill>
                <a:latin typeface="Calibri" charset="0"/>
                <a:ea typeface="標楷體" charset="-120"/>
              </a:rPr>
              <a:t>步驟</a:t>
            </a:r>
            <a:endParaRPr lang="en-US" altLang="ja-JP" sz="4800" dirty="0">
              <a:solidFill>
                <a:schemeClr val="accent1"/>
              </a:solidFill>
              <a:latin typeface="Calibri" charset="0"/>
              <a:ea typeface="標楷體" charset="-120"/>
            </a:endParaRPr>
          </a:p>
          <a:p>
            <a:pPr lvl="1"/>
            <a:r>
              <a:rPr lang="en-US" altLang="zh-TW" dirty="0">
                <a:latin typeface="Calibri" charset="0"/>
                <a:ea typeface="標楷體" charset="-120"/>
              </a:rPr>
              <a:t>Step 1. </a:t>
            </a:r>
            <a:r>
              <a:rPr lang="zh-TW" altLang="en-US" dirty="0">
                <a:latin typeface="Calibri" charset="0"/>
                <a:ea typeface="標楷體" charset="-120"/>
              </a:rPr>
              <a:t>新增專案</a:t>
            </a:r>
            <a:r>
              <a:rPr lang="en-US" altLang="zh-TW" dirty="0">
                <a:latin typeface="Calibri" charset="0"/>
                <a:ea typeface="標楷體" charset="-120"/>
              </a:rPr>
              <a:t> (New Project)</a:t>
            </a:r>
          </a:p>
          <a:p>
            <a:pPr lvl="1"/>
            <a:r>
              <a:rPr lang="en-US" altLang="zh-TW" dirty="0">
                <a:latin typeface="Calibri" charset="0"/>
                <a:ea typeface="標楷體" charset="-120"/>
              </a:rPr>
              <a:t>Step 2. </a:t>
            </a:r>
            <a:r>
              <a:rPr lang="zh-TW" altLang="en-US" dirty="0">
                <a:latin typeface="Calibri" charset="0"/>
                <a:ea typeface="標楷體" charset="-120"/>
              </a:rPr>
              <a:t>新增資料館</a:t>
            </a:r>
            <a:r>
              <a:rPr lang="en-US" altLang="zh-TW" dirty="0">
                <a:latin typeface="Calibri" charset="0"/>
                <a:ea typeface="標楷體" charset="-120"/>
              </a:rPr>
              <a:t> (New / Library)</a:t>
            </a:r>
          </a:p>
          <a:p>
            <a:pPr lvl="1"/>
            <a:r>
              <a:rPr lang="en-US" altLang="zh-TW" dirty="0">
                <a:latin typeface="Calibri" charset="0"/>
                <a:ea typeface="標楷體" charset="-120"/>
              </a:rPr>
              <a:t>Step 3. </a:t>
            </a:r>
            <a:r>
              <a:rPr lang="zh-TW" altLang="en-US" dirty="0">
                <a:latin typeface="Calibri" charset="0"/>
                <a:ea typeface="標楷體" charset="-120"/>
              </a:rPr>
              <a:t>建立資料來源</a:t>
            </a:r>
            <a:r>
              <a:rPr lang="en-US" altLang="zh-TW" dirty="0">
                <a:latin typeface="Calibri" charset="0"/>
                <a:ea typeface="標楷體" charset="-120"/>
              </a:rPr>
              <a:t> (Create Data Source)</a:t>
            </a:r>
          </a:p>
          <a:p>
            <a:pPr lvl="1"/>
            <a:r>
              <a:rPr lang="en-US" altLang="zh-TW" dirty="0">
                <a:latin typeface="Calibri" charset="0"/>
                <a:ea typeface="標楷體" charset="-120"/>
              </a:rPr>
              <a:t>Step 4. </a:t>
            </a:r>
            <a:r>
              <a:rPr lang="zh-TW" altLang="en-US" dirty="0">
                <a:latin typeface="Calibri" charset="0"/>
                <a:ea typeface="標楷體" charset="-120"/>
              </a:rPr>
              <a:t>建立流程圖</a:t>
            </a:r>
            <a:r>
              <a:rPr lang="en-US" altLang="zh-TW" dirty="0">
                <a:latin typeface="Calibri" charset="0"/>
                <a:ea typeface="標楷體" charset="-120"/>
              </a:rPr>
              <a:t> (Create Diagram)</a:t>
            </a:r>
            <a:r>
              <a:rPr lang="en-US" altLang="ja-JP" dirty="0">
                <a:latin typeface="Calibri" charset="0"/>
                <a:ea typeface="標楷體" charset="-120"/>
              </a:rPr>
              <a:t>  </a:t>
            </a:r>
          </a:p>
          <a:p>
            <a:r>
              <a:rPr lang="en-US" altLang="zh-TW" sz="5400" dirty="0">
                <a:solidFill>
                  <a:srgbClr val="FF0000"/>
                </a:solidFill>
                <a:latin typeface="Calibri" charset="0"/>
                <a:ea typeface="標楷體" charset="-120"/>
              </a:rPr>
              <a:t>SAS EM SEMMA </a:t>
            </a:r>
            <a:r>
              <a:rPr lang="zh-TW" altLang="en-US" sz="5400" dirty="0">
                <a:solidFill>
                  <a:srgbClr val="FF0000"/>
                </a:solidFill>
                <a:latin typeface="Calibri" charset="0"/>
                <a:ea typeface="標楷體" charset="-120"/>
              </a:rPr>
              <a:t>建模流程</a:t>
            </a:r>
            <a:endParaRPr lang="en-US" altLang="zh-TW" sz="5400" dirty="0">
              <a:solidFill>
                <a:srgbClr val="FF0000"/>
              </a:solidFill>
              <a:latin typeface="Calibri" charset="0"/>
              <a:ea typeface="標楷體" charset="-120"/>
            </a:endParaRPr>
          </a:p>
          <a:p>
            <a:endParaRPr lang="en-US" altLang="zh-TW" dirty="0">
              <a:latin typeface="Calibri" charset="0"/>
              <a:ea typeface="標楷體" charset="-120"/>
            </a:endParaRPr>
          </a:p>
        </p:txBody>
      </p:sp>
      <p:sp>
        <p:nvSpPr>
          <p:cNvPr id="471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0588BFF8-0BEC-464C-8782-0EA27AB37871}" type="slidenum">
              <a:rPr lang="zh-TW" altLang="en-US" sz="1200">
                <a:solidFill>
                  <a:srgbClr val="898989"/>
                </a:solidFill>
              </a:rPr>
              <a:pPr eaLnBrk="1" hangingPunct="1">
                <a:spcBef>
                  <a:spcPct val="0"/>
                </a:spcBef>
                <a:buFontTx/>
                <a:buNone/>
              </a:pPr>
              <a:t>58</a:t>
            </a:fld>
            <a:endParaRPr lang="zh-TW" altLang="en-US" sz="1200">
              <a:solidFill>
                <a:srgbClr val="898989"/>
              </a:solidFill>
            </a:endParaRPr>
          </a:p>
        </p:txBody>
      </p:sp>
    </p:spTree>
    <p:extLst>
      <p:ext uri="{BB962C8B-B14F-4D97-AF65-F5344CB8AC3E}">
        <p14:creationId xmlns:p14="http://schemas.microsoft.com/office/powerpoint/2010/main" val="283275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DDA1C96-9291-1A4F-AE7F-840B24426D6A}" type="slidenum">
              <a:rPr lang="zh-TW" altLang="en-US" sz="1200">
                <a:solidFill>
                  <a:srgbClr val="898989"/>
                </a:solidFill>
              </a:rPr>
              <a:pPr eaLnBrk="1" hangingPunct="1">
                <a:spcBef>
                  <a:spcPct val="0"/>
                </a:spcBef>
                <a:buFontTx/>
                <a:buNone/>
              </a:pPr>
              <a:t>59</a:t>
            </a:fld>
            <a:endParaRPr lang="zh-TW" altLang="en-US" sz="1200">
              <a:solidFill>
                <a:srgbClr val="898989"/>
              </a:solidFill>
            </a:endParaRPr>
          </a:p>
        </p:txBody>
      </p:sp>
      <p:sp>
        <p:nvSpPr>
          <p:cNvPr id="63491" name="標題 1"/>
          <p:cNvSpPr>
            <a:spLocks noGrp="1"/>
          </p:cNvSpPr>
          <p:nvPr>
            <p:ph type="title"/>
          </p:nvPr>
        </p:nvSpPr>
        <p:spPr>
          <a:xfrm>
            <a:off x="457200" y="0"/>
            <a:ext cx="8229600" cy="692150"/>
          </a:xfrm>
        </p:spPr>
        <p:txBody>
          <a:bodyPr/>
          <a:lstStyle/>
          <a:p>
            <a:r>
              <a:rPr lang="zh-TW" altLang="en-US">
                <a:latin typeface="Calibri" charset="0"/>
                <a:ea typeface="標楷體" charset="-120"/>
              </a:rPr>
              <a:t>案例情境模型流程</a:t>
            </a:r>
          </a:p>
        </p:txBody>
      </p:sp>
      <p:pic>
        <p:nvPicPr>
          <p:cNvPr id="634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908050"/>
            <a:ext cx="498316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44675"/>
            <a:ext cx="2290762" cy="460851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3494"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2565400"/>
            <a:ext cx="5718175" cy="209073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90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E2F7B26F-E6CC-EB43-BC5E-B6261EECC6A7}" type="slidenum">
              <a:rPr lang="zh-TW" altLang="en-US" sz="1200">
                <a:solidFill>
                  <a:srgbClr val="898989"/>
                </a:solidFill>
              </a:rPr>
              <a:pPr eaLnBrk="1" hangingPunct="1">
                <a:spcBef>
                  <a:spcPct val="0"/>
                </a:spcBef>
                <a:buFontTx/>
                <a:buNone/>
              </a:pPr>
              <a:t>6</a:t>
            </a:fld>
            <a:endParaRPr lang="zh-TW" altLang="en-US" sz="1200">
              <a:solidFill>
                <a:srgbClr val="898989"/>
              </a:solidFill>
            </a:endParaRPr>
          </a:p>
        </p:txBody>
      </p:sp>
      <p:sp>
        <p:nvSpPr>
          <p:cNvPr id="9219" name="標題 1"/>
          <p:cNvSpPr>
            <a:spLocks noGrp="1"/>
          </p:cNvSpPr>
          <p:nvPr>
            <p:ph type="title"/>
          </p:nvPr>
        </p:nvSpPr>
        <p:spPr>
          <a:xfrm>
            <a:off x="468313" y="28575"/>
            <a:ext cx="8229600" cy="792163"/>
          </a:xfrm>
        </p:spPr>
        <p:txBody>
          <a:bodyPr/>
          <a:lstStyle/>
          <a:p>
            <a:r>
              <a:rPr lang="zh-TW" altLang="en-US">
                <a:latin typeface="Calibri" charset="0"/>
                <a:ea typeface="標楷體" charset="-120"/>
              </a:rPr>
              <a:t>案例情境</a:t>
            </a:r>
          </a:p>
        </p:txBody>
      </p:sp>
      <p:sp>
        <p:nvSpPr>
          <p:cNvPr id="9220" name="內容版面配置區 2"/>
          <p:cNvSpPr>
            <a:spLocks noGrp="1"/>
          </p:cNvSpPr>
          <p:nvPr>
            <p:ph idx="1"/>
          </p:nvPr>
        </p:nvSpPr>
        <p:spPr>
          <a:xfrm>
            <a:off x="323850" y="836613"/>
            <a:ext cx="8640763" cy="5832475"/>
          </a:xfrm>
        </p:spPr>
        <p:txBody>
          <a:bodyPr/>
          <a:lstStyle/>
          <a:p>
            <a:r>
              <a:rPr lang="en-US" altLang="zh-TW" sz="2800">
                <a:latin typeface="Calibri" charset="0"/>
                <a:ea typeface="標楷體" charset="-120"/>
              </a:rPr>
              <a:t>ABC</a:t>
            </a:r>
            <a:r>
              <a:rPr lang="en-US" altLang="en-US" sz="2800">
                <a:latin typeface="Calibri" charset="0"/>
                <a:ea typeface="標楷體" charset="-120"/>
              </a:rPr>
              <a:t>音樂廣播電台為了服務更多聽眾，設置了電台網站，讓更多的線上聽眾也可以透過網站服務以隨時掌握電台的各個節目資訊，網站提供了流行音樂趨勢</a:t>
            </a:r>
            <a:r>
              <a:rPr lang="en-US" altLang="zh-TW" sz="2800">
                <a:latin typeface="Calibri" charset="0"/>
                <a:ea typeface="標楷體" charset="-120"/>
              </a:rPr>
              <a:t>(music streams)</a:t>
            </a:r>
            <a:r>
              <a:rPr lang="en-US" altLang="en-US" sz="2800">
                <a:latin typeface="Calibri" charset="0"/>
                <a:ea typeface="標楷體" charset="-120"/>
              </a:rPr>
              <a:t>、音樂下載</a:t>
            </a:r>
            <a:r>
              <a:rPr lang="en-US" altLang="zh-TW" sz="2800">
                <a:latin typeface="Calibri" charset="0"/>
                <a:ea typeface="標楷體" charset="-120"/>
              </a:rPr>
              <a:t>(podcasts)</a:t>
            </a:r>
            <a:r>
              <a:rPr lang="en-US" altLang="en-US" sz="2800">
                <a:latin typeface="Calibri" charset="0"/>
                <a:ea typeface="標楷體" charset="-120"/>
              </a:rPr>
              <a:t>、新聞訊息</a:t>
            </a:r>
            <a:r>
              <a:rPr lang="en-US" altLang="zh-TW" sz="2800">
                <a:latin typeface="Calibri" charset="0"/>
                <a:ea typeface="標楷體" charset="-120"/>
              </a:rPr>
              <a:t>(news streams)</a:t>
            </a:r>
            <a:r>
              <a:rPr lang="en-US" altLang="en-US" sz="2800">
                <a:latin typeface="Calibri" charset="0"/>
                <a:ea typeface="標楷體" charset="-120"/>
              </a:rPr>
              <a:t>、線上收聽</a:t>
            </a:r>
            <a:r>
              <a:rPr lang="en-US" altLang="zh-TW" sz="2800">
                <a:latin typeface="Calibri" charset="0"/>
                <a:ea typeface="標楷體" charset="-120"/>
              </a:rPr>
              <a:t>(live Web )</a:t>
            </a:r>
            <a:r>
              <a:rPr lang="en-US" altLang="en-US" sz="2800">
                <a:latin typeface="Calibri" charset="0"/>
                <a:ea typeface="標楷體" charset="-120"/>
              </a:rPr>
              <a:t>以及歷史節目收聽</a:t>
            </a:r>
            <a:r>
              <a:rPr lang="en-US" altLang="zh-TW" sz="2800">
                <a:latin typeface="Calibri" charset="0"/>
                <a:ea typeface="標楷體" charset="-120"/>
              </a:rPr>
              <a:t>(archives)</a:t>
            </a:r>
            <a:r>
              <a:rPr lang="en-US" altLang="en-US" sz="2800">
                <a:latin typeface="Calibri" charset="0"/>
                <a:ea typeface="標楷體" charset="-120"/>
              </a:rPr>
              <a:t>等服務功能頁面。</a:t>
            </a:r>
            <a:br>
              <a:rPr lang="en-US" altLang="zh-TW" sz="2800">
                <a:latin typeface="Calibri" charset="0"/>
                <a:ea typeface="標楷體" charset="-120"/>
              </a:rPr>
            </a:br>
            <a:r>
              <a:rPr lang="en-US" altLang="en-US" sz="2800">
                <a:latin typeface="Calibri" charset="0"/>
                <a:ea typeface="標楷體" charset="-120"/>
              </a:rPr>
              <a:t>分析人員想要藉由</a:t>
            </a:r>
            <a:r>
              <a:rPr lang="en-US" altLang="en-US" sz="2800">
                <a:solidFill>
                  <a:srgbClr val="FF0000"/>
                </a:solidFill>
                <a:latin typeface="Calibri" charset="0"/>
                <a:ea typeface="標楷體" charset="-120"/>
              </a:rPr>
              <a:t>關聯分析</a:t>
            </a:r>
            <a:r>
              <a:rPr lang="en-US" altLang="en-US" sz="2800">
                <a:latin typeface="Calibri" charset="0"/>
                <a:ea typeface="標楷體" charset="-120"/>
              </a:rPr>
              <a:t>以進一步了解線上聽眾的使用行為，做為網站服務功能更新的依據。</a:t>
            </a:r>
            <a:endParaRPr lang="en-US" altLang="ja-JP" sz="2800">
              <a:latin typeface="Calibri" charset="0"/>
              <a:ea typeface="標楷體" charset="-120"/>
            </a:endParaRPr>
          </a:p>
          <a:p>
            <a:r>
              <a:rPr lang="en-US" altLang="en-US" sz="2800">
                <a:latin typeface="Calibri" charset="0"/>
                <a:ea typeface="標楷體" charset="-120"/>
              </a:rPr>
              <a:t>分析樣本為撈取近兩個月約</a:t>
            </a:r>
            <a:r>
              <a:rPr lang="en-US" altLang="zh-TW" sz="2800">
                <a:latin typeface="Calibri" charset="0"/>
                <a:ea typeface="標楷體" charset="-120"/>
              </a:rPr>
              <a:t>150</a:t>
            </a:r>
            <a:r>
              <a:rPr lang="en-US" altLang="en-US" sz="2800">
                <a:latin typeface="Calibri" charset="0"/>
                <a:ea typeface="標楷體" charset="-120"/>
              </a:rPr>
              <a:t>萬筆的客戶交易資料。</a:t>
            </a:r>
            <a:endParaRPr lang="zh-TW" altLang="en-US" sz="2800">
              <a:latin typeface="Calibri" charset="0"/>
              <a:ea typeface="標楷體" charset="-120"/>
            </a:endParaRPr>
          </a:p>
        </p:txBody>
      </p:sp>
      <p:sp>
        <p:nvSpPr>
          <p:cNvPr id="7" name="Rectangle 6"/>
          <p:cNvSpPr/>
          <p:nvPr/>
        </p:nvSpPr>
        <p:spPr>
          <a:xfrm>
            <a:off x="2871788" y="6581775"/>
            <a:ext cx="3571875" cy="276225"/>
          </a:xfrm>
          <a:prstGeom prst="rect">
            <a:avLst/>
          </a:prstGeom>
        </p:spPr>
        <p:txBody>
          <a:bodyPr wrap="none">
            <a:spAutoFit/>
          </a:bodyPr>
          <a:lstStyle/>
          <a:p>
            <a:pPr>
              <a:defRPr/>
            </a:pPr>
            <a:r>
              <a:rPr lang="en-US" sz="1200" dirty="0">
                <a:solidFill>
                  <a:schemeClr val="bg1">
                    <a:lumMod val="75000"/>
                  </a:schemeClr>
                </a:solidFill>
                <a:latin typeface="Calibri" charset="0"/>
                <a:ea typeface="標楷體" charset="0"/>
                <a:cs typeface="標楷體" charset="0"/>
              </a:rPr>
              <a:t>Source: SAS Enterprise Miner Course Notes, 2014, SAS</a:t>
            </a:r>
          </a:p>
        </p:txBody>
      </p:sp>
    </p:spTree>
    <p:extLst>
      <p:ext uri="{BB962C8B-B14F-4D97-AF65-F5344CB8AC3E}">
        <p14:creationId xmlns:p14="http://schemas.microsoft.com/office/powerpoint/2010/main" val="35920930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descr="Fullscreen_2014_3_26_上午08_3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itle 1"/>
          <p:cNvSpPr>
            <a:spLocks noGrp="1"/>
          </p:cNvSpPr>
          <p:nvPr>
            <p:ph type="title"/>
          </p:nvPr>
        </p:nvSpPr>
        <p:spPr>
          <a:xfrm>
            <a:off x="457200" y="274638"/>
            <a:ext cx="8229600" cy="561975"/>
          </a:xfrm>
        </p:spPr>
        <p:txBody>
          <a:bodyPr/>
          <a:lstStyle/>
          <a:p>
            <a:r>
              <a:rPr lang="zh-TW" altLang="en-US">
                <a:latin typeface="Calibri" charset="0"/>
                <a:ea typeface="標楷體" charset="-120"/>
              </a:rPr>
              <a:t>樣本資料匯入</a:t>
            </a:r>
            <a:r>
              <a:rPr lang="en-US" altLang="zh-TW">
                <a:latin typeface="Calibri" charset="0"/>
                <a:ea typeface="標楷體" charset="-120"/>
              </a:rPr>
              <a:t> (Sample)</a:t>
            </a:r>
          </a:p>
        </p:txBody>
      </p:sp>
      <p:sp>
        <p:nvSpPr>
          <p:cNvPr id="645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8B99BE77-E5CE-C24F-9149-76F3039E8BF0}" type="slidenum">
              <a:rPr lang="zh-TW" altLang="en-US" sz="1200">
                <a:solidFill>
                  <a:srgbClr val="898989"/>
                </a:solidFill>
              </a:rPr>
              <a:pPr eaLnBrk="1" hangingPunct="1">
                <a:spcBef>
                  <a:spcPct val="0"/>
                </a:spcBef>
                <a:buFontTx/>
                <a:buNone/>
              </a:pPr>
              <a:t>60</a:t>
            </a:fld>
            <a:endParaRPr lang="zh-TW" altLang="en-US" sz="1200">
              <a:solidFill>
                <a:srgbClr val="898989"/>
              </a:solidFill>
            </a:endParaRPr>
          </a:p>
        </p:txBody>
      </p:sp>
      <p:sp>
        <p:nvSpPr>
          <p:cNvPr id="6" name="Rounded Rectangle 5"/>
          <p:cNvSpPr/>
          <p:nvPr/>
        </p:nvSpPr>
        <p:spPr>
          <a:xfrm>
            <a:off x="179388" y="1700213"/>
            <a:ext cx="1008062" cy="144462"/>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2411413" y="2276475"/>
            <a:ext cx="1008062" cy="4318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cxnSp>
        <p:nvCxnSpPr>
          <p:cNvPr id="9" name="Straight Arrow Connector 8"/>
          <p:cNvCxnSpPr>
            <a:cxnSpLocks noChangeShapeType="1"/>
            <a:stCxn id="6" idx="3"/>
          </p:cNvCxnSpPr>
          <p:nvPr/>
        </p:nvCxnSpPr>
        <p:spPr bwMode="auto">
          <a:xfrm>
            <a:off x="1187450" y="1773238"/>
            <a:ext cx="1223963" cy="576262"/>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5397366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57200" y="115888"/>
            <a:ext cx="8229600" cy="576262"/>
          </a:xfrm>
        </p:spPr>
        <p:txBody>
          <a:bodyPr/>
          <a:lstStyle/>
          <a:p>
            <a:r>
              <a:rPr lang="en-US" altLang="zh-TW">
                <a:latin typeface="Calibri" charset="0"/>
                <a:ea typeface="標楷體" charset="-120"/>
              </a:rPr>
              <a:t>EM_Lib.Webstation</a:t>
            </a:r>
          </a:p>
        </p:txBody>
      </p:sp>
      <p:sp>
        <p:nvSpPr>
          <p:cNvPr id="6553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CB17FAA1-6026-F64C-B10E-26D8784FCC9A}" type="slidenum">
              <a:rPr lang="zh-TW" altLang="en-US" sz="1200">
                <a:solidFill>
                  <a:srgbClr val="898989"/>
                </a:solidFill>
              </a:rPr>
              <a:pPr eaLnBrk="1" hangingPunct="1">
                <a:spcBef>
                  <a:spcPct val="0"/>
                </a:spcBef>
                <a:buFontTx/>
                <a:buNone/>
              </a:pPr>
              <a:t>61</a:t>
            </a:fld>
            <a:endParaRPr lang="zh-TW" altLang="en-US" sz="1200">
              <a:solidFill>
                <a:srgbClr val="898989"/>
              </a:solidFill>
            </a:endParaRPr>
          </a:p>
        </p:txBody>
      </p:sp>
      <p:pic>
        <p:nvPicPr>
          <p:cNvPr id="65540" name="Picture 1" descr="Fullscreen_2014_3_26_上午08_4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835150" y="3213100"/>
            <a:ext cx="215900"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2339975" y="2205038"/>
            <a:ext cx="1008063" cy="360362"/>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4356100" y="4941888"/>
            <a:ext cx="792163" cy="35877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9" name="Rounded Rectangle 8"/>
          <p:cNvSpPr/>
          <p:nvPr/>
        </p:nvSpPr>
        <p:spPr>
          <a:xfrm>
            <a:off x="6659563" y="1989138"/>
            <a:ext cx="2305050" cy="4535487"/>
          </a:xfrm>
          <a:prstGeom prst="roundRect">
            <a:avLst>
              <a:gd name="adj" fmla="val 7199"/>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4766988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57200" y="0"/>
            <a:ext cx="8229600" cy="836613"/>
          </a:xfrm>
        </p:spPr>
        <p:txBody>
          <a:bodyPr/>
          <a:lstStyle/>
          <a:p>
            <a:r>
              <a:rPr lang="zh-TW" altLang="en-US" sz="2800">
                <a:latin typeface="Calibri" charset="0"/>
                <a:ea typeface="標楷體" charset="-120"/>
              </a:rPr>
              <a:t>樣本資料匯入</a:t>
            </a:r>
            <a:r>
              <a:rPr lang="en-US" altLang="zh-TW" sz="2800">
                <a:latin typeface="Calibri" charset="0"/>
                <a:ea typeface="標楷體" charset="-120"/>
              </a:rPr>
              <a:t> (Sample)</a:t>
            </a:r>
            <a:br>
              <a:rPr lang="en-US" altLang="zh-TW" sz="2800">
                <a:latin typeface="Calibri" charset="0"/>
                <a:ea typeface="標楷體" charset="-120"/>
              </a:rPr>
            </a:br>
            <a:r>
              <a:rPr lang="en-US" altLang="ja-JP" sz="2800">
                <a:latin typeface="Calibri" charset="0"/>
                <a:ea typeface="標楷體" charset="-120"/>
              </a:rPr>
              <a:t>Edit Variable</a:t>
            </a:r>
            <a:endParaRPr lang="en-US" altLang="zh-TW" sz="2800">
              <a:latin typeface="Calibri" charset="0"/>
              <a:ea typeface="標楷體" charset="-120"/>
            </a:endParaRPr>
          </a:p>
        </p:txBody>
      </p:sp>
      <p:sp>
        <p:nvSpPr>
          <p:cNvPr id="66563"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709D2544-73DF-EB46-8187-76A1007E83E2}" type="slidenum">
              <a:rPr lang="zh-TW" altLang="en-US" sz="1200">
                <a:solidFill>
                  <a:srgbClr val="898989"/>
                </a:solidFill>
              </a:rPr>
              <a:pPr eaLnBrk="1" hangingPunct="1">
                <a:spcBef>
                  <a:spcPct val="0"/>
                </a:spcBef>
                <a:buFontTx/>
                <a:buNone/>
              </a:pPr>
              <a:t>62</a:t>
            </a:fld>
            <a:endParaRPr lang="zh-TW" altLang="en-US" sz="1200">
              <a:solidFill>
                <a:srgbClr val="898989"/>
              </a:solidFill>
            </a:endParaRPr>
          </a:p>
        </p:txBody>
      </p:sp>
      <p:pic>
        <p:nvPicPr>
          <p:cNvPr id="66564" name="Picture 5" descr="Fullscreen_2014_3_26_上午08_4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2411413" y="2205038"/>
            <a:ext cx="936625" cy="4318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3348038" y="2492375"/>
            <a:ext cx="1584325" cy="28892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967348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0AFBF89-7E38-4B4F-85FA-A2D32CE49F65}" type="slidenum">
              <a:rPr lang="zh-TW" altLang="en-US" sz="1200">
                <a:solidFill>
                  <a:srgbClr val="898989"/>
                </a:solidFill>
              </a:rPr>
              <a:pPr eaLnBrk="1" hangingPunct="1">
                <a:spcBef>
                  <a:spcPct val="0"/>
                </a:spcBef>
                <a:buFontTx/>
                <a:buNone/>
              </a:pPr>
              <a:t>63</a:t>
            </a:fld>
            <a:endParaRPr lang="zh-TW" altLang="en-US" sz="1200">
              <a:solidFill>
                <a:srgbClr val="898989"/>
              </a:solidFill>
            </a:endParaRPr>
          </a:p>
        </p:txBody>
      </p:sp>
      <p:pic>
        <p:nvPicPr>
          <p:cNvPr id="67587" name="Picture 4" descr="Fullscreen_2014_3_26_上午08_5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itle 1"/>
          <p:cNvSpPr>
            <a:spLocks noGrp="1"/>
          </p:cNvSpPr>
          <p:nvPr>
            <p:ph type="title"/>
          </p:nvPr>
        </p:nvSpPr>
        <p:spPr>
          <a:xfrm>
            <a:off x="457200" y="0"/>
            <a:ext cx="8229600" cy="836613"/>
          </a:xfrm>
        </p:spPr>
        <p:txBody>
          <a:bodyPr/>
          <a:lstStyle/>
          <a:p>
            <a:r>
              <a:rPr lang="zh-TW" altLang="en-US" sz="2800">
                <a:latin typeface="Calibri" charset="0"/>
                <a:ea typeface="標楷體" charset="-120"/>
              </a:rPr>
              <a:t>樣本資料匯入</a:t>
            </a:r>
            <a:r>
              <a:rPr lang="en-US" altLang="zh-TW" sz="2800">
                <a:latin typeface="Calibri" charset="0"/>
                <a:ea typeface="標楷體" charset="-120"/>
              </a:rPr>
              <a:t> (Sample)</a:t>
            </a:r>
            <a:br>
              <a:rPr lang="en-US" altLang="zh-TW" sz="2800">
                <a:latin typeface="Calibri" charset="0"/>
                <a:ea typeface="標楷體" charset="-120"/>
              </a:rPr>
            </a:br>
            <a:r>
              <a:rPr lang="en-US" altLang="ja-JP" sz="2800">
                <a:latin typeface="Calibri" charset="0"/>
                <a:ea typeface="標楷體" charset="-120"/>
              </a:rPr>
              <a:t>Edit Variable - Explore …</a:t>
            </a:r>
            <a:endParaRPr lang="en-US" altLang="zh-TW" sz="2800">
              <a:latin typeface="Calibri" charset="0"/>
              <a:ea typeface="標楷體" charset="-120"/>
            </a:endParaRPr>
          </a:p>
        </p:txBody>
      </p:sp>
      <p:sp>
        <p:nvSpPr>
          <p:cNvPr id="5" name="Rounded Rectangle 4"/>
          <p:cNvSpPr/>
          <p:nvPr/>
        </p:nvSpPr>
        <p:spPr>
          <a:xfrm>
            <a:off x="7019925" y="6237288"/>
            <a:ext cx="720725"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1330269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27D0D0C0-7805-AD4D-B693-3BF7F10E319C}" type="slidenum">
              <a:rPr lang="zh-TW" altLang="en-US" sz="1200">
                <a:solidFill>
                  <a:srgbClr val="898989"/>
                </a:solidFill>
              </a:rPr>
              <a:pPr eaLnBrk="1" hangingPunct="1">
                <a:spcBef>
                  <a:spcPct val="0"/>
                </a:spcBef>
                <a:buFontTx/>
                <a:buNone/>
              </a:pPr>
              <a:t>64</a:t>
            </a:fld>
            <a:endParaRPr lang="zh-TW" altLang="en-US" sz="1200">
              <a:solidFill>
                <a:srgbClr val="898989"/>
              </a:solidFill>
            </a:endParaRPr>
          </a:p>
        </p:txBody>
      </p:sp>
      <p:pic>
        <p:nvPicPr>
          <p:cNvPr id="68611" name="Picture 4" descr="Fullscreen_2014_3_26_上午08_5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itle 1"/>
          <p:cNvSpPr>
            <a:spLocks noGrp="1"/>
          </p:cNvSpPr>
          <p:nvPr>
            <p:ph type="title"/>
          </p:nvPr>
        </p:nvSpPr>
        <p:spPr>
          <a:xfrm>
            <a:off x="457200" y="0"/>
            <a:ext cx="8229600" cy="836613"/>
          </a:xfrm>
        </p:spPr>
        <p:txBody>
          <a:bodyPr/>
          <a:lstStyle/>
          <a:p>
            <a:r>
              <a:rPr lang="zh-TW" altLang="en-US" sz="2800">
                <a:latin typeface="Calibri" charset="0"/>
                <a:ea typeface="標楷體" charset="-120"/>
              </a:rPr>
              <a:t>樣本資料匯入</a:t>
            </a:r>
            <a:r>
              <a:rPr lang="en-US" altLang="zh-TW" sz="2800">
                <a:latin typeface="Calibri" charset="0"/>
                <a:ea typeface="標楷體" charset="-120"/>
              </a:rPr>
              <a:t> (Sample)</a:t>
            </a:r>
            <a:br>
              <a:rPr lang="en-US" altLang="zh-TW" sz="2800">
                <a:latin typeface="Calibri" charset="0"/>
                <a:ea typeface="標楷體" charset="-120"/>
              </a:rPr>
            </a:br>
            <a:r>
              <a:rPr lang="en-US" altLang="ja-JP" sz="2800">
                <a:latin typeface="Calibri" charset="0"/>
                <a:ea typeface="標楷體" charset="-120"/>
              </a:rPr>
              <a:t>Edit Variable - Explore …</a:t>
            </a:r>
            <a:endParaRPr lang="en-US" altLang="zh-TW" sz="2800">
              <a:latin typeface="Calibri" charset="0"/>
              <a:ea typeface="標楷體" charset="-120"/>
            </a:endParaRPr>
          </a:p>
        </p:txBody>
      </p:sp>
      <p:sp>
        <p:nvSpPr>
          <p:cNvPr id="5" name="Rounded Rectangle 4"/>
          <p:cNvSpPr/>
          <p:nvPr/>
        </p:nvSpPr>
        <p:spPr>
          <a:xfrm>
            <a:off x="7667625" y="6237288"/>
            <a:ext cx="720725"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6830723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0"/>
            <a:ext cx="8229600" cy="765175"/>
          </a:xfrm>
        </p:spPr>
        <p:txBody>
          <a:bodyPr/>
          <a:lstStyle/>
          <a:p>
            <a:r>
              <a:rPr lang="en-US" altLang="zh-TW">
                <a:latin typeface="Calibri" charset="0"/>
                <a:ea typeface="標楷體" charset="-120"/>
              </a:rPr>
              <a:t>Explore - Association</a:t>
            </a:r>
          </a:p>
        </p:txBody>
      </p:sp>
      <p:sp>
        <p:nvSpPr>
          <p:cNvPr id="6963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8A73B19A-BEA1-B945-8708-138F46288BC6}" type="slidenum">
              <a:rPr lang="zh-TW" altLang="en-US" sz="1200">
                <a:solidFill>
                  <a:srgbClr val="898989"/>
                </a:solidFill>
              </a:rPr>
              <a:pPr eaLnBrk="1" hangingPunct="1">
                <a:spcBef>
                  <a:spcPct val="0"/>
                </a:spcBef>
                <a:buFontTx/>
                <a:buNone/>
              </a:pPr>
              <a:t>65</a:t>
            </a:fld>
            <a:endParaRPr lang="zh-TW" altLang="en-US" sz="1200">
              <a:solidFill>
                <a:srgbClr val="898989"/>
              </a:solidFill>
            </a:endParaRPr>
          </a:p>
        </p:txBody>
      </p:sp>
      <p:pic>
        <p:nvPicPr>
          <p:cNvPr id="69636" name="Picture 4" descr="Fullscreen_2014_3_26_上午08_5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860800"/>
            <a:ext cx="6300787"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2195513" y="1484313"/>
            <a:ext cx="215900"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2484438" y="3933825"/>
            <a:ext cx="358775" cy="35877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9" name="Rounded Rectangle 8"/>
          <p:cNvSpPr/>
          <p:nvPr/>
        </p:nvSpPr>
        <p:spPr>
          <a:xfrm>
            <a:off x="2987675" y="4365625"/>
            <a:ext cx="720725" cy="35877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10" name="Rounded Rectangle 9"/>
          <p:cNvSpPr/>
          <p:nvPr/>
        </p:nvSpPr>
        <p:spPr>
          <a:xfrm>
            <a:off x="2339975" y="3789363"/>
            <a:ext cx="6553200" cy="1008062"/>
          </a:xfrm>
          <a:prstGeom prst="roundRect">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1032301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188913"/>
            <a:ext cx="8229600" cy="647700"/>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
        <p:nvSpPr>
          <p:cNvPr id="706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92FB68C-F8D1-9E4F-A16D-4F0476304DCF}" type="slidenum">
              <a:rPr lang="zh-TW" altLang="en-US" sz="1200">
                <a:solidFill>
                  <a:srgbClr val="898989"/>
                </a:solidFill>
              </a:rPr>
              <a:pPr eaLnBrk="1" hangingPunct="1">
                <a:spcBef>
                  <a:spcPct val="0"/>
                </a:spcBef>
                <a:buFontTx/>
                <a:buNone/>
              </a:pPr>
              <a:t>66</a:t>
            </a:fld>
            <a:endParaRPr lang="zh-TW" altLang="en-US" sz="1200">
              <a:solidFill>
                <a:srgbClr val="898989"/>
              </a:solidFill>
            </a:endParaRPr>
          </a:p>
        </p:txBody>
      </p:sp>
      <p:pic>
        <p:nvPicPr>
          <p:cNvPr id="70660" name="Picture 4" descr="Fullscreen_2014_3_26_上午08_5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4088"/>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2195513" y="1557338"/>
            <a:ext cx="215900"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3492500" y="2276475"/>
            <a:ext cx="1008063" cy="4318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cxnSp>
        <p:nvCxnSpPr>
          <p:cNvPr id="7" name="Straight Arrow Connector 6"/>
          <p:cNvCxnSpPr>
            <a:cxnSpLocks noChangeShapeType="1"/>
          </p:cNvCxnSpPr>
          <p:nvPr/>
        </p:nvCxnSpPr>
        <p:spPr bwMode="auto">
          <a:xfrm>
            <a:off x="2411413" y="1773238"/>
            <a:ext cx="1081087" cy="576262"/>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4729433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DCF4DA4-8CD4-D749-B70E-C2464C0F5FF3}" type="slidenum">
              <a:rPr lang="zh-TW" altLang="en-US" sz="1200">
                <a:solidFill>
                  <a:srgbClr val="898989"/>
                </a:solidFill>
              </a:rPr>
              <a:pPr eaLnBrk="1" hangingPunct="1">
                <a:spcBef>
                  <a:spcPct val="0"/>
                </a:spcBef>
                <a:buFontTx/>
                <a:buNone/>
              </a:pPr>
              <a:t>67</a:t>
            </a:fld>
            <a:endParaRPr lang="zh-TW" altLang="en-US" sz="1200">
              <a:solidFill>
                <a:srgbClr val="898989"/>
              </a:solidFill>
            </a:endParaRPr>
          </a:p>
        </p:txBody>
      </p:sp>
      <p:pic>
        <p:nvPicPr>
          <p:cNvPr id="71683" name="Picture 4" descr="Fullscreen_2014_3_26_上午08_5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itle 1"/>
          <p:cNvSpPr>
            <a:spLocks noGrp="1"/>
          </p:cNvSpPr>
          <p:nvPr>
            <p:ph type="title"/>
          </p:nvPr>
        </p:nvSpPr>
        <p:spPr>
          <a:xfrm>
            <a:off x="457200" y="188913"/>
            <a:ext cx="8229600" cy="647700"/>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cxnSp>
        <p:nvCxnSpPr>
          <p:cNvPr id="5" name="Straight Arrow Connector 4"/>
          <p:cNvCxnSpPr>
            <a:cxnSpLocks noChangeShapeType="1"/>
          </p:cNvCxnSpPr>
          <p:nvPr/>
        </p:nvCxnSpPr>
        <p:spPr bwMode="auto">
          <a:xfrm>
            <a:off x="3348038" y="2636838"/>
            <a:ext cx="360362" cy="0"/>
          </a:xfrm>
          <a:prstGeom prst="straightConnector1">
            <a:avLst/>
          </a:prstGeom>
          <a:noFill/>
          <a:ln w="25400">
            <a:solidFill>
              <a:srgbClr val="FF0000"/>
            </a:solidFill>
            <a:round/>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9867223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5D37FF6-C5AB-8B43-8774-5ED1C6E2A3AE}" type="slidenum">
              <a:rPr lang="zh-TW" altLang="en-US" sz="1200">
                <a:solidFill>
                  <a:srgbClr val="898989"/>
                </a:solidFill>
              </a:rPr>
              <a:pPr eaLnBrk="1" hangingPunct="1">
                <a:spcBef>
                  <a:spcPct val="0"/>
                </a:spcBef>
                <a:buFontTx/>
                <a:buNone/>
              </a:pPr>
              <a:t>68</a:t>
            </a:fld>
            <a:endParaRPr lang="zh-TW" altLang="en-US" sz="1200">
              <a:solidFill>
                <a:srgbClr val="898989"/>
              </a:solidFill>
            </a:endParaRPr>
          </a:p>
        </p:txBody>
      </p:sp>
      <p:pic>
        <p:nvPicPr>
          <p:cNvPr id="72707" name="Picture 4" descr="Fullscreen_2014_3_26_上午09_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itle 1"/>
          <p:cNvSpPr>
            <a:spLocks noGrp="1"/>
          </p:cNvSpPr>
          <p:nvPr>
            <p:ph type="title"/>
          </p:nvPr>
        </p:nvSpPr>
        <p:spPr>
          <a:xfrm>
            <a:off x="457200" y="188913"/>
            <a:ext cx="8229600" cy="647700"/>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
        <p:nvSpPr>
          <p:cNvPr id="5" name="Rounded Rectangle 4"/>
          <p:cNvSpPr/>
          <p:nvPr/>
        </p:nvSpPr>
        <p:spPr>
          <a:xfrm>
            <a:off x="4356100" y="2997200"/>
            <a:ext cx="1584325" cy="144463"/>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810290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DEDBEEEB-2255-9244-AA1E-438B9D5B2E38}" type="slidenum">
              <a:rPr lang="zh-TW" altLang="en-US" sz="1200">
                <a:solidFill>
                  <a:srgbClr val="898989"/>
                </a:solidFill>
              </a:rPr>
              <a:pPr eaLnBrk="1" hangingPunct="1">
                <a:spcBef>
                  <a:spcPct val="0"/>
                </a:spcBef>
                <a:buFontTx/>
                <a:buNone/>
              </a:pPr>
              <a:t>69</a:t>
            </a:fld>
            <a:endParaRPr lang="zh-TW" altLang="en-US" sz="1200">
              <a:solidFill>
                <a:srgbClr val="898989"/>
              </a:solidFill>
            </a:endParaRPr>
          </a:p>
        </p:txBody>
      </p:sp>
      <p:pic>
        <p:nvPicPr>
          <p:cNvPr id="73731" name="Picture 4" descr="Fullscreen_2014_3_26_上午09_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itle 1"/>
          <p:cNvSpPr>
            <a:spLocks noGrp="1"/>
          </p:cNvSpPr>
          <p:nvPr>
            <p:ph type="title"/>
          </p:nvPr>
        </p:nvSpPr>
        <p:spPr>
          <a:xfrm>
            <a:off x="457200" y="188913"/>
            <a:ext cx="8229600" cy="647700"/>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
        <p:nvSpPr>
          <p:cNvPr id="5" name="Rounded Rectangle 4"/>
          <p:cNvSpPr/>
          <p:nvPr/>
        </p:nvSpPr>
        <p:spPr>
          <a:xfrm>
            <a:off x="4859338" y="4437063"/>
            <a:ext cx="792162"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17238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C3647144-4801-E649-A226-E2F4FA477435}" type="slidenum">
              <a:rPr lang="zh-TW" altLang="en-US" sz="1200">
                <a:solidFill>
                  <a:srgbClr val="898989"/>
                </a:solidFill>
              </a:rPr>
              <a:pPr eaLnBrk="1" hangingPunct="1">
                <a:spcBef>
                  <a:spcPct val="0"/>
                </a:spcBef>
                <a:buFontTx/>
                <a:buNone/>
              </a:pPr>
              <a:t>7</a:t>
            </a:fld>
            <a:endParaRPr lang="zh-TW" altLang="en-US" sz="1200">
              <a:solidFill>
                <a:srgbClr val="898989"/>
              </a:solidFill>
            </a:endParaRPr>
          </a:p>
        </p:txBody>
      </p:sp>
      <p:sp>
        <p:nvSpPr>
          <p:cNvPr id="10243" name="標題 1"/>
          <p:cNvSpPr>
            <a:spLocks noGrp="1"/>
          </p:cNvSpPr>
          <p:nvPr>
            <p:ph type="title"/>
          </p:nvPr>
        </p:nvSpPr>
        <p:spPr>
          <a:xfrm>
            <a:off x="457200" y="274638"/>
            <a:ext cx="8229600" cy="777875"/>
          </a:xfrm>
        </p:spPr>
        <p:txBody>
          <a:bodyPr/>
          <a:lstStyle/>
          <a:p>
            <a:r>
              <a:rPr lang="zh-TW" altLang="en-US">
                <a:latin typeface="Calibri" charset="0"/>
                <a:ea typeface="標楷體" charset="-120"/>
              </a:rPr>
              <a:t>資料欄位說明</a:t>
            </a:r>
          </a:p>
        </p:txBody>
      </p:sp>
      <p:sp>
        <p:nvSpPr>
          <p:cNvPr id="10244" name="內容版面配置區 2"/>
          <p:cNvSpPr>
            <a:spLocks noGrp="1"/>
          </p:cNvSpPr>
          <p:nvPr>
            <p:ph idx="1"/>
          </p:nvPr>
        </p:nvSpPr>
        <p:spPr>
          <a:xfrm>
            <a:off x="638175" y="1052513"/>
            <a:ext cx="8201025" cy="598487"/>
          </a:xfrm>
        </p:spPr>
        <p:txBody>
          <a:bodyPr/>
          <a:lstStyle/>
          <a:p>
            <a:r>
              <a:rPr lang="zh-TW" altLang="en-US">
                <a:latin typeface="Calibri" charset="0"/>
                <a:ea typeface="標楷體" charset="-120"/>
              </a:rPr>
              <a:t>資料集名稱： </a:t>
            </a:r>
            <a:r>
              <a:rPr lang="en-US" altLang="zh-TW">
                <a:latin typeface="Calibri" charset="0"/>
                <a:ea typeface="標楷體" charset="-120"/>
              </a:rPr>
              <a:t>webstation.sas7bdat</a:t>
            </a:r>
            <a:endParaRPr lang="zh-TW" altLang="en-US">
              <a:latin typeface="Calibri" charset="0"/>
              <a:ea typeface="標楷體" charset="-120"/>
            </a:endParaRPr>
          </a:p>
        </p:txBody>
      </p:sp>
      <p:sp>
        <p:nvSpPr>
          <p:cNvPr id="8" name="Rectangle 7"/>
          <p:cNvSpPr/>
          <p:nvPr/>
        </p:nvSpPr>
        <p:spPr>
          <a:xfrm>
            <a:off x="2871788" y="6581775"/>
            <a:ext cx="3571875" cy="276225"/>
          </a:xfrm>
          <a:prstGeom prst="rect">
            <a:avLst/>
          </a:prstGeom>
        </p:spPr>
        <p:txBody>
          <a:bodyPr wrap="none">
            <a:spAutoFit/>
          </a:bodyPr>
          <a:lstStyle/>
          <a:p>
            <a:pPr>
              <a:defRPr/>
            </a:pPr>
            <a:r>
              <a:rPr lang="en-US" sz="1200" dirty="0">
                <a:solidFill>
                  <a:schemeClr val="bg1">
                    <a:lumMod val="75000"/>
                  </a:schemeClr>
                </a:solidFill>
                <a:latin typeface="Calibri" charset="0"/>
                <a:ea typeface="標楷體" charset="0"/>
                <a:cs typeface="標楷體" charset="0"/>
              </a:rPr>
              <a:t>Source: SAS Enterprise Miner Course Notes, 2014, SAS</a:t>
            </a:r>
          </a:p>
        </p:txBody>
      </p:sp>
      <p:pic>
        <p:nvPicPr>
          <p:cNvPr id="102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700213"/>
            <a:ext cx="6619875" cy="1447800"/>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10" name="表格 5"/>
          <p:cNvGraphicFramePr>
            <a:graphicFrameLocks noGrp="1"/>
          </p:cNvGraphicFramePr>
          <p:nvPr/>
        </p:nvGraphicFramePr>
        <p:xfrm>
          <a:off x="468313" y="3284538"/>
          <a:ext cx="3743325" cy="3162304"/>
        </p:xfrm>
        <a:graphic>
          <a:graphicData uri="http://schemas.openxmlformats.org/drawingml/2006/table">
            <a:tbl>
              <a:tblPr/>
              <a:tblGrid>
                <a:gridCol w="2035175">
                  <a:extLst>
                    <a:ext uri="{9D8B030D-6E8A-4147-A177-3AD203B41FA5}">
                      <a16:colId xmlns:a16="http://schemas.microsoft.com/office/drawing/2014/main" val="20000"/>
                    </a:ext>
                  </a:extLst>
                </a:gridCol>
                <a:gridCol w="1708150">
                  <a:extLst>
                    <a:ext uri="{9D8B030D-6E8A-4147-A177-3AD203B41FA5}">
                      <a16:colId xmlns:a16="http://schemas.microsoft.com/office/drawing/2014/main" val="20001"/>
                    </a:ext>
                  </a:extLst>
                </a:gridCol>
              </a:tblGrid>
              <a:tr h="395288">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Calibri" charset="0"/>
                          <a:ea typeface="Heiti TC Light" charset="-120"/>
                          <a:cs typeface="Heiti TC Light" charset="-120"/>
                        </a:rPr>
                        <a:t>ARCHIVE</a:t>
                      </a:r>
                    </a:p>
                  </a:txBody>
                  <a:tcPr marL="9522" marR="9522"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Heiti TC Light" charset="-120"/>
                          <a:ea typeface="Heiti TC Light" charset="-120"/>
                          <a:cs typeface="Heiti TC Light" charset="-120"/>
                        </a:rPr>
                        <a:t>廣播節目回顧</a:t>
                      </a:r>
                    </a:p>
                  </a:txBody>
                  <a:tcPr marL="9522" marR="9522" marT="952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95288">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Calibri" charset="0"/>
                          <a:ea typeface="Heiti TC Light" charset="-120"/>
                          <a:cs typeface="Heiti TC Light" charset="-120"/>
                        </a:rPr>
                        <a:t>EXTREF</a:t>
                      </a:r>
                    </a:p>
                  </a:txBody>
                  <a:tcPr marL="9522" marR="9522"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Heiti TC Light" charset="-120"/>
                          <a:ea typeface="Heiti TC Light" charset="-120"/>
                          <a:cs typeface="Heiti TC Light" charset="-120"/>
                        </a:rPr>
                        <a:t>好站相連</a:t>
                      </a:r>
                    </a:p>
                  </a:txBody>
                  <a:tcPr marL="9522" marR="9522" marT="952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95288">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Calibri" charset="0"/>
                          <a:ea typeface="Heiti TC Light" charset="-120"/>
                          <a:cs typeface="Heiti TC Light" charset="-120"/>
                        </a:rPr>
                        <a:t>LIVESTREAM</a:t>
                      </a:r>
                    </a:p>
                  </a:txBody>
                  <a:tcPr marL="9522" marR="9522"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Heiti TC Light" charset="-120"/>
                          <a:ea typeface="Heiti TC Light" charset="-120"/>
                          <a:cs typeface="Heiti TC Light" charset="-120"/>
                        </a:rPr>
                        <a:t>熱門節目收聽</a:t>
                      </a:r>
                    </a:p>
                  </a:txBody>
                  <a:tcPr marL="9522" marR="9522" marT="952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95288">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Calibri" charset="0"/>
                          <a:ea typeface="Heiti TC Light" charset="-120"/>
                          <a:cs typeface="Heiti TC Light" charset="-120"/>
                        </a:rPr>
                        <a:t>MUSICSTREAM</a:t>
                      </a:r>
                    </a:p>
                  </a:txBody>
                  <a:tcPr marL="9522" marR="9522"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Heiti TC Light" charset="-120"/>
                          <a:ea typeface="Heiti TC Light" charset="-120"/>
                          <a:cs typeface="Heiti TC Light" charset="-120"/>
                        </a:rPr>
                        <a:t>流行音樂區</a:t>
                      </a:r>
                    </a:p>
                  </a:txBody>
                  <a:tcPr marL="9522" marR="9522" marT="952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95288">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Calibri" charset="0"/>
                          <a:ea typeface="Heiti TC Light" charset="-120"/>
                          <a:cs typeface="Heiti TC Light" charset="-120"/>
                        </a:rPr>
                        <a:t>NEWS</a:t>
                      </a:r>
                    </a:p>
                  </a:txBody>
                  <a:tcPr marL="9522" marR="9522"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Heiti TC Light" charset="-120"/>
                          <a:ea typeface="Heiti TC Light" charset="-120"/>
                          <a:cs typeface="Heiti TC Light" charset="-120"/>
                        </a:rPr>
                        <a:t>最新消息</a:t>
                      </a:r>
                    </a:p>
                  </a:txBody>
                  <a:tcPr marL="9522" marR="9522" marT="952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95288">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Calibri" charset="0"/>
                          <a:ea typeface="Heiti TC Light" charset="-120"/>
                          <a:cs typeface="Heiti TC Light" charset="-120"/>
                        </a:rPr>
                        <a:t>PODCAST</a:t>
                      </a:r>
                    </a:p>
                  </a:txBody>
                  <a:tcPr marL="9522" marR="9522"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Heiti TC Light" charset="-120"/>
                          <a:ea typeface="Heiti TC Light" charset="-120"/>
                          <a:cs typeface="Heiti TC Light" charset="-120"/>
                        </a:rPr>
                        <a:t>音樂下載</a:t>
                      </a:r>
                    </a:p>
                  </a:txBody>
                  <a:tcPr marL="9522" marR="9522" marT="952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95288">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Calibri" charset="0"/>
                          <a:ea typeface="Heiti TC Light" charset="-120"/>
                          <a:cs typeface="Heiti TC Light" charset="-120"/>
                        </a:rPr>
                        <a:t>SIMULCAST</a:t>
                      </a:r>
                    </a:p>
                  </a:txBody>
                  <a:tcPr marL="9522" marR="9522"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Heiti TC Light" charset="-120"/>
                          <a:ea typeface="Heiti TC Light" charset="-120"/>
                          <a:cs typeface="Heiti TC Light" charset="-120"/>
                        </a:rPr>
                        <a:t>同步收聽</a:t>
                      </a:r>
                    </a:p>
                  </a:txBody>
                  <a:tcPr marL="9522" marR="9522" marT="952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95288">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rgbClr val="000000"/>
                          </a:solidFill>
                          <a:effectLst/>
                          <a:latin typeface="Calibri" charset="0"/>
                          <a:ea typeface="Heiti TC Light" charset="-120"/>
                          <a:cs typeface="Heiti TC Light" charset="-120"/>
                        </a:rPr>
                        <a:t>WEBSITE</a:t>
                      </a:r>
                    </a:p>
                  </a:txBody>
                  <a:tcPr marL="9522" marR="9522" marT="9526" marB="0" anchor="ctr" horzOverflow="overflow">
                    <a:lnL>
                      <a:noFill/>
                    </a:lnL>
                    <a:lnR>
                      <a:noFill/>
                    </a:lnR>
                    <a:lnT>
                      <a:noFill/>
                    </a:lnT>
                    <a:lnB>
                      <a:noFill/>
                    </a:lnB>
                    <a:lnTlToBr>
                      <a:noFill/>
                    </a:lnTlToBr>
                    <a:lnBlToTr>
                      <a:noFill/>
                    </a:lnBlToTr>
                    <a:noFill/>
                  </a:tcPr>
                </a:tc>
                <a:tc>
                  <a:txBody>
                    <a:bodyPr/>
                    <a:lstStyle>
                      <a:lvl1pPr eaLnBrk="0" hangingPunct="0">
                        <a:spcBef>
                          <a:spcPct val="20000"/>
                        </a:spcBef>
                        <a:buFont typeface="Arial" charset="0"/>
                        <a:defRPr sz="2800">
                          <a:solidFill>
                            <a:schemeClr val="tx1"/>
                          </a:solidFill>
                          <a:latin typeface="Calibri" charset="0"/>
                          <a:ea typeface="新細明體" charset="-120"/>
                        </a:defRPr>
                      </a:lvl1pPr>
                      <a:lvl2pPr marL="742950" indent="-285750" eaLnBrk="0" hangingPunct="0">
                        <a:spcBef>
                          <a:spcPct val="20000"/>
                        </a:spcBef>
                        <a:buFont typeface="Arial" charset="0"/>
                        <a:defRPr sz="2400">
                          <a:solidFill>
                            <a:schemeClr val="tx1"/>
                          </a:solidFill>
                          <a:latin typeface="Calibri" charset="0"/>
                          <a:ea typeface="新細明體" charset="-120"/>
                        </a:defRPr>
                      </a:lvl2pPr>
                      <a:lvl3pPr marL="1143000" indent="-228600" eaLnBrk="0" hangingPunct="0">
                        <a:spcBef>
                          <a:spcPct val="20000"/>
                        </a:spcBef>
                        <a:buFont typeface="Arial" charset="0"/>
                        <a:defRPr sz="2000">
                          <a:solidFill>
                            <a:schemeClr val="tx1"/>
                          </a:solidFill>
                          <a:latin typeface="Calibri" charset="0"/>
                          <a:ea typeface="新細明體" charset="-120"/>
                        </a:defRPr>
                      </a:lvl3pPr>
                      <a:lvl4pPr marL="1600200" indent="-228600" eaLnBrk="0" hangingPunct="0">
                        <a:spcBef>
                          <a:spcPct val="20000"/>
                        </a:spcBef>
                        <a:buFont typeface="Arial" charset="0"/>
                        <a:defRPr>
                          <a:solidFill>
                            <a:schemeClr val="tx1"/>
                          </a:solidFill>
                          <a:latin typeface="Calibri" charset="0"/>
                          <a:ea typeface="新細明體" charset="-120"/>
                        </a:defRPr>
                      </a:lvl4pPr>
                      <a:lvl5pPr marL="2057400" indent="-228600" eaLnBrk="0" hangingPunct="0">
                        <a:spcBef>
                          <a:spcPct val="20000"/>
                        </a:spcBef>
                        <a:buFont typeface="Arial" charset="0"/>
                        <a:defRPr>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defRPr>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defRPr>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defRPr>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defRPr>
                          <a:solidFill>
                            <a:schemeClr val="tx1"/>
                          </a:solidFill>
                          <a:latin typeface="Calibri" charset="0"/>
                          <a:ea typeface="新細明體"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600" b="0" i="0" u="none" strike="noStrike" cap="none" normalizeH="0" baseline="0">
                          <a:ln>
                            <a:noFill/>
                          </a:ln>
                          <a:solidFill>
                            <a:srgbClr val="000000"/>
                          </a:solidFill>
                          <a:effectLst/>
                          <a:latin typeface="Heiti TC Light" charset="-120"/>
                          <a:ea typeface="Heiti TC Light" charset="-120"/>
                          <a:cs typeface="Heiti TC Light" charset="-120"/>
                        </a:rPr>
                        <a:t>首頁</a:t>
                      </a:r>
                    </a:p>
                  </a:txBody>
                  <a:tcPr marL="9522" marR="9522" marT="9526"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10264"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46875" y="1989138"/>
            <a:ext cx="2289175" cy="46085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5414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EA6EC161-7BD4-2B4C-A450-1A0135588316}" type="slidenum">
              <a:rPr lang="zh-TW" altLang="en-US" sz="1200">
                <a:solidFill>
                  <a:srgbClr val="898989"/>
                </a:solidFill>
              </a:rPr>
              <a:pPr eaLnBrk="1" hangingPunct="1">
                <a:spcBef>
                  <a:spcPct val="0"/>
                </a:spcBef>
                <a:buFontTx/>
                <a:buNone/>
              </a:pPr>
              <a:t>70</a:t>
            </a:fld>
            <a:endParaRPr lang="zh-TW" altLang="en-US" sz="1200">
              <a:solidFill>
                <a:srgbClr val="898989"/>
              </a:solidFill>
            </a:endParaRPr>
          </a:p>
        </p:txBody>
      </p:sp>
      <p:pic>
        <p:nvPicPr>
          <p:cNvPr id="74755" name="Picture 4" descr="Fullscreen_2014_3_26_上午09_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6" name="Title 1"/>
          <p:cNvSpPr>
            <a:spLocks noGrp="1"/>
          </p:cNvSpPr>
          <p:nvPr>
            <p:ph type="title"/>
          </p:nvPr>
        </p:nvSpPr>
        <p:spPr>
          <a:xfrm>
            <a:off x="457200" y="188913"/>
            <a:ext cx="8229600" cy="647700"/>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Tree>
    <p:extLst>
      <p:ext uri="{BB962C8B-B14F-4D97-AF65-F5344CB8AC3E}">
        <p14:creationId xmlns:p14="http://schemas.microsoft.com/office/powerpoint/2010/main" val="26205940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10E20336-E1F6-8B43-A3EA-FF609E7BBA00}" type="slidenum">
              <a:rPr lang="zh-TW" altLang="en-US" sz="1200">
                <a:solidFill>
                  <a:srgbClr val="898989"/>
                </a:solidFill>
              </a:rPr>
              <a:pPr eaLnBrk="1" hangingPunct="1">
                <a:spcBef>
                  <a:spcPct val="0"/>
                </a:spcBef>
                <a:buFontTx/>
                <a:buNone/>
              </a:pPr>
              <a:t>71</a:t>
            </a:fld>
            <a:endParaRPr lang="zh-TW" altLang="en-US" sz="1200">
              <a:solidFill>
                <a:srgbClr val="898989"/>
              </a:solidFill>
            </a:endParaRPr>
          </a:p>
        </p:txBody>
      </p:sp>
      <p:pic>
        <p:nvPicPr>
          <p:cNvPr id="75779" name="Picture 4" descr="Fullscreen_2014_3_26_上午09_0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itle 1"/>
          <p:cNvSpPr>
            <a:spLocks noGrp="1"/>
          </p:cNvSpPr>
          <p:nvPr>
            <p:ph type="title"/>
          </p:nvPr>
        </p:nvSpPr>
        <p:spPr>
          <a:xfrm>
            <a:off x="457200" y="188913"/>
            <a:ext cx="8229600" cy="647700"/>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
        <p:nvSpPr>
          <p:cNvPr id="5" name="Rounded Rectangle 4"/>
          <p:cNvSpPr/>
          <p:nvPr/>
        </p:nvSpPr>
        <p:spPr>
          <a:xfrm>
            <a:off x="5651500" y="4437063"/>
            <a:ext cx="504825" cy="287337"/>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35612984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03646F9C-FE4A-E847-8FF6-81609725929E}" type="slidenum">
              <a:rPr lang="zh-TW" altLang="en-US" sz="1200">
                <a:solidFill>
                  <a:srgbClr val="898989"/>
                </a:solidFill>
              </a:rPr>
              <a:pPr eaLnBrk="1" hangingPunct="1">
                <a:spcBef>
                  <a:spcPct val="0"/>
                </a:spcBef>
                <a:buFontTx/>
                <a:buNone/>
              </a:pPr>
              <a:t>72</a:t>
            </a:fld>
            <a:endParaRPr lang="zh-TW" altLang="en-US" sz="1200">
              <a:solidFill>
                <a:srgbClr val="898989"/>
              </a:solidFill>
            </a:endParaRPr>
          </a:p>
        </p:txBody>
      </p:sp>
      <p:pic>
        <p:nvPicPr>
          <p:cNvPr id="76803" name="Picture 4" descr="Fullscreen_2014_3_26_上午09_0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itle 1"/>
          <p:cNvSpPr>
            <a:spLocks noGrp="1"/>
          </p:cNvSpPr>
          <p:nvPr>
            <p:ph type="title"/>
          </p:nvPr>
        </p:nvSpPr>
        <p:spPr>
          <a:xfrm>
            <a:off x="457200" y="188913"/>
            <a:ext cx="8229600" cy="647700"/>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Tree>
    <p:extLst>
      <p:ext uri="{BB962C8B-B14F-4D97-AF65-F5344CB8AC3E}">
        <p14:creationId xmlns:p14="http://schemas.microsoft.com/office/powerpoint/2010/main" val="19659296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71438"/>
            <a:ext cx="8229600" cy="836612"/>
          </a:xfrm>
        </p:spPr>
        <p:txBody>
          <a:bodyPr/>
          <a:lstStyle/>
          <a:p>
            <a:r>
              <a:rPr lang="zh-TW" altLang="en-US" sz="3200">
                <a:latin typeface="Calibri" charset="0"/>
                <a:ea typeface="標楷體" charset="-120"/>
              </a:rPr>
              <a:t>關聯分析</a:t>
            </a:r>
            <a:r>
              <a:rPr lang="en-US" altLang="zh-TW" sz="3200">
                <a:latin typeface="Calibri" charset="0"/>
                <a:ea typeface="標楷體" charset="-120"/>
              </a:rPr>
              <a:t> (Association Analysis) </a:t>
            </a:r>
            <a:br>
              <a:rPr lang="en-US" altLang="zh-TW" sz="3200">
                <a:latin typeface="Calibri" charset="0"/>
                <a:ea typeface="標楷體" charset="-120"/>
              </a:rPr>
            </a:br>
            <a:r>
              <a:rPr lang="en-US" altLang="ja-JP" sz="3200">
                <a:latin typeface="Calibri" charset="0"/>
                <a:ea typeface="標楷體" charset="-120"/>
              </a:rPr>
              <a:t>Support : 1%  (Minimum Support = 1%)</a:t>
            </a:r>
            <a:endParaRPr lang="en-US" altLang="zh-TW" sz="3200">
              <a:latin typeface="Calibri" charset="0"/>
              <a:ea typeface="標楷體" charset="-120"/>
            </a:endParaRPr>
          </a:p>
        </p:txBody>
      </p:sp>
      <p:sp>
        <p:nvSpPr>
          <p:cNvPr id="7782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70556772-2B96-E544-97D3-254D57DE42D2}" type="slidenum">
              <a:rPr lang="zh-TW" altLang="en-US" sz="1200">
                <a:solidFill>
                  <a:srgbClr val="898989"/>
                </a:solidFill>
              </a:rPr>
              <a:pPr eaLnBrk="1" hangingPunct="1">
                <a:spcBef>
                  <a:spcPct val="0"/>
                </a:spcBef>
                <a:buFontTx/>
                <a:buNone/>
              </a:pPr>
              <a:t>73</a:t>
            </a:fld>
            <a:endParaRPr lang="zh-TW" altLang="en-US" sz="1200">
              <a:solidFill>
                <a:srgbClr val="898989"/>
              </a:solidFill>
            </a:endParaRPr>
          </a:p>
        </p:txBody>
      </p:sp>
      <p:pic>
        <p:nvPicPr>
          <p:cNvPr id="77828" name="Picture 4" descr="Fullscreen_2014_3_26_上午09_0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30163" y="4149725"/>
            <a:ext cx="2020887" cy="14287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6350" y="3068638"/>
            <a:ext cx="2057400" cy="1223962"/>
          </a:xfrm>
          <a:prstGeom prst="roundRect">
            <a:avLst>
              <a:gd name="adj" fmla="val 12313"/>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pic>
        <p:nvPicPr>
          <p:cNvPr id="77831"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997200"/>
            <a:ext cx="4827588"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3348038" y="2924175"/>
            <a:ext cx="5040312" cy="3025775"/>
          </a:xfrm>
          <a:prstGeom prst="roundRect">
            <a:avLst>
              <a:gd name="adj" fmla="val 7648"/>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10" name="Rounded Rectangle 9"/>
          <p:cNvSpPr/>
          <p:nvPr/>
        </p:nvSpPr>
        <p:spPr>
          <a:xfrm>
            <a:off x="3492500" y="5516563"/>
            <a:ext cx="4824413" cy="288925"/>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4209386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6E17FA05-5C27-F34C-AE25-421C4F0B529A}" type="slidenum">
              <a:rPr lang="zh-TW" altLang="en-US" sz="1200">
                <a:solidFill>
                  <a:srgbClr val="898989"/>
                </a:solidFill>
              </a:rPr>
              <a:pPr eaLnBrk="1" hangingPunct="1">
                <a:spcBef>
                  <a:spcPct val="0"/>
                </a:spcBef>
                <a:buFontTx/>
                <a:buNone/>
              </a:pPr>
              <a:t>74</a:t>
            </a:fld>
            <a:endParaRPr lang="zh-TW" altLang="en-US" sz="1200">
              <a:solidFill>
                <a:srgbClr val="898989"/>
              </a:solidFill>
            </a:endParaRPr>
          </a:p>
        </p:txBody>
      </p:sp>
      <p:pic>
        <p:nvPicPr>
          <p:cNvPr id="78851" name="Picture 4" descr="Fullscreen_2014_3_26_上午09_0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Title 1"/>
          <p:cNvSpPr>
            <a:spLocks noGrp="1"/>
          </p:cNvSpPr>
          <p:nvPr>
            <p:ph type="title"/>
          </p:nvPr>
        </p:nvSpPr>
        <p:spPr>
          <a:xfrm>
            <a:off x="457200" y="115888"/>
            <a:ext cx="8229600" cy="649287"/>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
        <p:nvSpPr>
          <p:cNvPr id="5" name="Rounded Rectangle 4"/>
          <p:cNvSpPr/>
          <p:nvPr/>
        </p:nvSpPr>
        <p:spPr>
          <a:xfrm>
            <a:off x="4356100" y="2852738"/>
            <a:ext cx="1584325"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90702115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4C10FCCA-52D1-114E-99F1-03C128A3D29A}" type="slidenum">
              <a:rPr lang="zh-TW" altLang="en-US" sz="1200">
                <a:solidFill>
                  <a:srgbClr val="898989"/>
                </a:solidFill>
              </a:rPr>
              <a:pPr eaLnBrk="1" hangingPunct="1">
                <a:spcBef>
                  <a:spcPct val="0"/>
                </a:spcBef>
                <a:buFontTx/>
                <a:buNone/>
              </a:pPr>
              <a:t>75</a:t>
            </a:fld>
            <a:endParaRPr lang="zh-TW" altLang="en-US" sz="1200">
              <a:solidFill>
                <a:srgbClr val="898989"/>
              </a:solidFill>
            </a:endParaRPr>
          </a:p>
        </p:txBody>
      </p:sp>
      <p:pic>
        <p:nvPicPr>
          <p:cNvPr id="79875" name="Picture 4" descr="Fullscreen_2014_3_26_上午09_1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36613"/>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itle 1"/>
          <p:cNvSpPr>
            <a:spLocks noGrp="1"/>
          </p:cNvSpPr>
          <p:nvPr>
            <p:ph type="title"/>
          </p:nvPr>
        </p:nvSpPr>
        <p:spPr>
          <a:xfrm>
            <a:off x="457200" y="188913"/>
            <a:ext cx="8229600" cy="647700"/>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Tree>
    <p:extLst>
      <p:ext uri="{BB962C8B-B14F-4D97-AF65-F5344CB8AC3E}">
        <p14:creationId xmlns:p14="http://schemas.microsoft.com/office/powerpoint/2010/main" val="84197526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4E0D7EB1-0A0B-9B41-9A95-774FC47AFBEA}" type="slidenum">
              <a:rPr lang="zh-TW" altLang="en-US" sz="1200">
                <a:solidFill>
                  <a:srgbClr val="898989"/>
                </a:solidFill>
              </a:rPr>
              <a:pPr eaLnBrk="1" hangingPunct="1">
                <a:spcBef>
                  <a:spcPct val="0"/>
                </a:spcBef>
                <a:buFontTx/>
                <a:buNone/>
              </a:pPr>
              <a:t>76</a:t>
            </a:fld>
            <a:endParaRPr lang="zh-TW" altLang="en-US" sz="1200">
              <a:solidFill>
                <a:srgbClr val="898989"/>
              </a:solidFill>
            </a:endParaRPr>
          </a:p>
        </p:txBody>
      </p:sp>
      <p:pic>
        <p:nvPicPr>
          <p:cNvPr id="80899" name="Picture 5" descr="Fullscreen_2014_3_26_上午09_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900113" y="1125538"/>
            <a:ext cx="431800"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900113" y="1844675"/>
            <a:ext cx="792162"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1763713" y="2708275"/>
            <a:ext cx="792162" cy="144463"/>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0903" name="Title 1"/>
          <p:cNvSpPr txBox="1">
            <a:spLocks/>
          </p:cNvSpPr>
          <p:nvPr/>
        </p:nvSpPr>
        <p:spPr bwMode="auto">
          <a:xfrm>
            <a:off x="323850" y="0"/>
            <a:ext cx="8229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a:spcBef>
                <a:spcPct val="0"/>
              </a:spcBef>
              <a:buFontTx/>
              <a:buNone/>
            </a:pPr>
            <a:r>
              <a:rPr lang="zh-TW" altLang="en-US" b="1">
                <a:ea typeface="標楷體" charset="-120"/>
              </a:rPr>
              <a:t>關聯分析</a:t>
            </a:r>
            <a:r>
              <a:rPr lang="en-US" altLang="zh-TW" b="1">
                <a:ea typeface="標楷體" charset="-120"/>
              </a:rPr>
              <a:t> (Association Analysis)</a:t>
            </a:r>
            <a:br>
              <a:rPr lang="en-US" altLang="zh-TW" b="1">
                <a:ea typeface="標楷體" charset="-120"/>
              </a:rPr>
            </a:br>
            <a:r>
              <a:rPr lang="zh-TW" altLang="en-US" b="1">
                <a:ea typeface="標楷體" charset="-120"/>
              </a:rPr>
              <a:t>檢視</a:t>
            </a:r>
            <a:r>
              <a:rPr lang="en-US" altLang="zh-TW" b="1">
                <a:ea typeface="標楷體" charset="-120"/>
              </a:rPr>
              <a:t>/</a:t>
            </a:r>
            <a:r>
              <a:rPr lang="zh-TW" altLang="en-US" b="1">
                <a:ea typeface="標楷體" charset="-120"/>
              </a:rPr>
              <a:t>規則</a:t>
            </a:r>
            <a:r>
              <a:rPr lang="en-US" altLang="zh-TW" b="1">
                <a:ea typeface="標楷體" charset="-120"/>
              </a:rPr>
              <a:t>/</a:t>
            </a:r>
            <a:r>
              <a:rPr lang="zh-TW" altLang="en-US" b="1">
                <a:ea typeface="標楷體" charset="-120"/>
              </a:rPr>
              <a:t>規則表格</a:t>
            </a:r>
            <a:r>
              <a:rPr lang="en-US" altLang="zh-TW" b="1">
                <a:ea typeface="標楷體" charset="-120"/>
              </a:rPr>
              <a:t> (</a:t>
            </a:r>
            <a:r>
              <a:rPr lang="en-US" altLang="ja-JP" b="1">
                <a:ea typeface="標楷體" charset="-120"/>
              </a:rPr>
              <a:t>Rules Table)</a:t>
            </a:r>
            <a:endParaRPr lang="en-US" altLang="zh-TW" b="1">
              <a:ea typeface="標楷體" charset="-120"/>
            </a:endParaRPr>
          </a:p>
        </p:txBody>
      </p:sp>
    </p:spTree>
    <p:extLst>
      <p:ext uri="{BB962C8B-B14F-4D97-AF65-F5344CB8AC3E}">
        <p14:creationId xmlns:p14="http://schemas.microsoft.com/office/powerpoint/2010/main" val="21980425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0E36146F-9C8A-B243-BAA9-8989BE8C0505}" type="slidenum">
              <a:rPr lang="zh-TW" altLang="en-US" sz="1200">
                <a:solidFill>
                  <a:srgbClr val="898989"/>
                </a:solidFill>
              </a:rPr>
              <a:pPr eaLnBrk="1" hangingPunct="1">
                <a:spcBef>
                  <a:spcPct val="0"/>
                </a:spcBef>
                <a:buFontTx/>
                <a:buNone/>
              </a:pPr>
              <a:t>77</a:t>
            </a:fld>
            <a:endParaRPr lang="zh-TW" altLang="en-US" sz="1200">
              <a:solidFill>
                <a:srgbClr val="898989"/>
              </a:solidFill>
            </a:endParaRPr>
          </a:p>
        </p:txBody>
      </p:sp>
      <p:pic>
        <p:nvPicPr>
          <p:cNvPr id="81923" name="Picture 5" descr="Fullscreen_2014_3_26_上午09_1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p:nvSpPr>
        <p:spPr>
          <a:xfrm>
            <a:off x="107950" y="1700213"/>
            <a:ext cx="3816350" cy="4897437"/>
          </a:xfrm>
          <a:prstGeom prst="roundRect">
            <a:avLst>
              <a:gd name="adj" fmla="val 2360"/>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1925" name="Title 1"/>
          <p:cNvSpPr txBox="1">
            <a:spLocks/>
          </p:cNvSpPr>
          <p:nvPr/>
        </p:nvSpPr>
        <p:spPr bwMode="auto">
          <a:xfrm>
            <a:off x="323850" y="0"/>
            <a:ext cx="8229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a:spcBef>
                <a:spcPct val="0"/>
              </a:spcBef>
              <a:buFontTx/>
              <a:buNone/>
            </a:pPr>
            <a:r>
              <a:rPr lang="zh-TW" altLang="en-US" b="1">
                <a:ea typeface="標楷體" charset="-120"/>
              </a:rPr>
              <a:t>關聯分析</a:t>
            </a:r>
            <a:r>
              <a:rPr lang="en-US" altLang="zh-TW" b="1">
                <a:ea typeface="標楷體" charset="-120"/>
              </a:rPr>
              <a:t> (Association Analysis)</a:t>
            </a:r>
            <a:br>
              <a:rPr lang="en-US" altLang="zh-TW" b="1">
                <a:ea typeface="標楷體" charset="-120"/>
              </a:rPr>
            </a:br>
            <a:r>
              <a:rPr lang="en-US" altLang="zh-TW" b="1">
                <a:ea typeface="標楷體" charset="-120"/>
              </a:rPr>
              <a:t>Association Rules - </a:t>
            </a:r>
            <a:r>
              <a:rPr lang="zh-TW" altLang="en-US" b="1">
                <a:ea typeface="標楷體" charset="-120"/>
              </a:rPr>
              <a:t>規則表格</a:t>
            </a:r>
            <a:r>
              <a:rPr lang="en-US" altLang="zh-TW" b="1">
                <a:ea typeface="標楷體" charset="-120"/>
              </a:rPr>
              <a:t> (</a:t>
            </a:r>
            <a:r>
              <a:rPr lang="en-US" altLang="ja-JP" b="1">
                <a:ea typeface="標楷體" charset="-120"/>
              </a:rPr>
              <a:t>Rules Table)</a:t>
            </a:r>
            <a:endParaRPr lang="en-US" altLang="zh-TW" b="1">
              <a:ea typeface="標楷體" charset="-120"/>
            </a:endParaRPr>
          </a:p>
        </p:txBody>
      </p:sp>
    </p:spTree>
    <p:extLst>
      <p:ext uri="{BB962C8B-B14F-4D97-AF65-F5344CB8AC3E}">
        <p14:creationId xmlns:p14="http://schemas.microsoft.com/office/powerpoint/2010/main" val="2574034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35ED36C4-DA7E-9646-AAEF-EF2DEB014DB5}" type="slidenum">
              <a:rPr lang="zh-TW" altLang="en-US" sz="1200">
                <a:solidFill>
                  <a:srgbClr val="898989"/>
                </a:solidFill>
              </a:rPr>
              <a:pPr eaLnBrk="1" hangingPunct="1">
                <a:spcBef>
                  <a:spcPct val="0"/>
                </a:spcBef>
                <a:buFontTx/>
                <a:buNone/>
              </a:pPr>
              <a:t>78</a:t>
            </a:fld>
            <a:endParaRPr lang="zh-TW" altLang="en-US" sz="1200">
              <a:solidFill>
                <a:srgbClr val="898989"/>
              </a:solidFill>
            </a:endParaRPr>
          </a:p>
        </p:txBody>
      </p:sp>
      <p:pic>
        <p:nvPicPr>
          <p:cNvPr id="82947" name="Picture 4" descr="Fullscreen_2014_3_26_上午09_1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07950" y="1700213"/>
            <a:ext cx="4824413" cy="4897437"/>
          </a:xfrm>
          <a:prstGeom prst="roundRect">
            <a:avLst>
              <a:gd name="adj" fmla="val 2360"/>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2949" name="Title 1"/>
          <p:cNvSpPr txBox="1">
            <a:spLocks/>
          </p:cNvSpPr>
          <p:nvPr/>
        </p:nvSpPr>
        <p:spPr bwMode="auto">
          <a:xfrm>
            <a:off x="323850" y="0"/>
            <a:ext cx="8229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a:spcBef>
                <a:spcPct val="0"/>
              </a:spcBef>
              <a:buFontTx/>
              <a:buNone/>
            </a:pPr>
            <a:r>
              <a:rPr lang="zh-TW" altLang="en-US" b="1">
                <a:ea typeface="標楷體" charset="-120"/>
              </a:rPr>
              <a:t>關聯分析</a:t>
            </a:r>
            <a:r>
              <a:rPr lang="en-US" altLang="zh-TW" b="1">
                <a:ea typeface="標楷體" charset="-120"/>
              </a:rPr>
              <a:t> (Association Analysis)</a:t>
            </a:r>
            <a:br>
              <a:rPr lang="en-US" altLang="zh-TW" b="1">
                <a:ea typeface="標楷體" charset="-120"/>
              </a:rPr>
            </a:br>
            <a:r>
              <a:rPr lang="en-US" altLang="zh-TW" b="1">
                <a:ea typeface="標楷體" charset="-120"/>
              </a:rPr>
              <a:t>Association Rules - </a:t>
            </a:r>
            <a:r>
              <a:rPr lang="zh-TW" altLang="en-US" b="1">
                <a:ea typeface="標楷體" charset="-120"/>
              </a:rPr>
              <a:t>規則表格</a:t>
            </a:r>
            <a:r>
              <a:rPr lang="en-US" altLang="zh-TW" b="1">
                <a:ea typeface="標楷體" charset="-120"/>
              </a:rPr>
              <a:t> (</a:t>
            </a:r>
            <a:r>
              <a:rPr lang="en-US" altLang="ja-JP" b="1">
                <a:ea typeface="標楷體" charset="-120"/>
              </a:rPr>
              <a:t>Rules Table)</a:t>
            </a:r>
            <a:endParaRPr lang="en-US" altLang="zh-TW" b="1">
              <a:ea typeface="標楷體" charset="-120"/>
            </a:endParaRPr>
          </a:p>
        </p:txBody>
      </p:sp>
    </p:spTree>
    <p:extLst>
      <p:ext uri="{BB962C8B-B14F-4D97-AF65-F5344CB8AC3E}">
        <p14:creationId xmlns:p14="http://schemas.microsoft.com/office/powerpoint/2010/main" val="6364386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5E47456D-7892-BF4B-9937-4164D86403A0}" type="slidenum">
              <a:rPr lang="zh-TW" altLang="en-US" sz="1200">
                <a:solidFill>
                  <a:srgbClr val="898989"/>
                </a:solidFill>
              </a:rPr>
              <a:pPr eaLnBrk="1" hangingPunct="1">
                <a:spcBef>
                  <a:spcPct val="0"/>
                </a:spcBef>
                <a:buFontTx/>
                <a:buNone/>
              </a:pPr>
              <a:t>79</a:t>
            </a:fld>
            <a:endParaRPr lang="zh-TW" altLang="en-US" sz="1200">
              <a:solidFill>
                <a:srgbClr val="898989"/>
              </a:solidFill>
            </a:endParaRPr>
          </a:p>
        </p:txBody>
      </p:sp>
      <p:pic>
        <p:nvPicPr>
          <p:cNvPr id="83971" name="Picture 4" descr="Fullscreen_2014_3_26_上午09_1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2" name="Title 1"/>
          <p:cNvSpPr>
            <a:spLocks noGrp="1"/>
          </p:cNvSpPr>
          <p:nvPr>
            <p:ph type="title"/>
          </p:nvPr>
        </p:nvSpPr>
        <p:spPr>
          <a:xfrm>
            <a:off x="457200" y="0"/>
            <a:ext cx="8229600" cy="836613"/>
          </a:xfrm>
        </p:spPr>
        <p:txBody>
          <a:bodyPr/>
          <a:lstStyle/>
          <a:p>
            <a:r>
              <a:rPr lang="zh-TW" altLang="en-US" sz="3200">
                <a:latin typeface="Calibri" charset="0"/>
                <a:ea typeface="標楷體" charset="-120"/>
              </a:rPr>
              <a:t>關聯分析</a:t>
            </a:r>
            <a:r>
              <a:rPr lang="en-US" altLang="zh-TW" sz="3200">
                <a:latin typeface="Calibri" charset="0"/>
                <a:ea typeface="標楷體" charset="-120"/>
              </a:rPr>
              <a:t> (Association Analysis)</a:t>
            </a:r>
            <a:br>
              <a:rPr lang="en-US" altLang="zh-TW" sz="3200">
                <a:latin typeface="Calibri" charset="0"/>
                <a:ea typeface="標楷體" charset="-120"/>
              </a:rPr>
            </a:br>
            <a:r>
              <a:rPr lang="zh-TW" altLang="en-US" sz="3200">
                <a:latin typeface="Calibri" charset="0"/>
                <a:ea typeface="標楷體" charset="-120"/>
              </a:rPr>
              <a:t>檢視</a:t>
            </a:r>
            <a:r>
              <a:rPr lang="en-US" altLang="zh-TW" sz="3200">
                <a:latin typeface="Calibri" charset="0"/>
                <a:ea typeface="標楷體" charset="-120"/>
              </a:rPr>
              <a:t>/</a:t>
            </a:r>
            <a:r>
              <a:rPr lang="zh-TW" altLang="en-US" sz="3200">
                <a:latin typeface="Calibri" charset="0"/>
                <a:ea typeface="標楷體" charset="-120"/>
              </a:rPr>
              <a:t>規則</a:t>
            </a:r>
            <a:r>
              <a:rPr lang="en-US" altLang="zh-TW" sz="3200">
                <a:latin typeface="Calibri" charset="0"/>
                <a:ea typeface="標楷體" charset="-120"/>
              </a:rPr>
              <a:t>/</a:t>
            </a:r>
            <a:r>
              <a:rPr lang="zh-TW" altLang="en-US" sz="3200">
                <a:latin typeface="Calibri" charset="0"/>
                <a:ea typeface="標楷體" charset="-120"/>
              </a:rPr>
              <a:t>連結圖形</a:t>
            </a:r>
            <a:r>
              <a:rPr lang="en-US" altLang="zh-TW" sz="3200">
                <a:latin typeface="Calibri" charset="0"/>
                <a:ea typeface="標楷體" charset="-120"/>
              </a:rPr>
              <a:t> (Link Graph)</a:t>
            </a:r>
          </a:p>
        </p:txBody>
      </p:sp>
      <p:sp>
        <p:nvSpPr>
          <p:cNvPr id="5" name="Rounded Rectangle 4"/>
          <p:cNvSpPr/>
          <p:nvPr/>
        </p:nvSpPr>
        <p:spPr>
          <a:xfrm>
            <a:off x="900113" y="1125538"/>
            <a:ext cx="431800"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6" name="Rounded Rectangle 5"/>
          <p:cNvSpPr/>
          <p:nvPr/>
        </p:nvSpPr>
        <p:spPr>
          <a:xfrm>
            <a:off x="900113" y="1844675"/>
            <a:ext cx="792162" cy="215900"/>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1763713" y="2924175"/>
            <a:ext cx="792162" cy="144463"/>
          </a:xfrm>
          <a:prstGeom prst="roundRect">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1011864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C483F93A-565A-104E-9D20-066FF7E41578}" type="slidenum">
              <a:rPr lang="zh-TW" altLang="en-US" sz="1200">
                <a:solidFill>
                  <a:srgbClr val="898989"/>
                </a:solidFill>
              </a:rPr>
              <a:pPr eaLnBrk="1" hangingPunct="1">
                <a:spcBef>
                  <a:spcPct val="0"/>
                </a:spcBef>
                <a:buFontTx/>
                <a:buNone/>
              </a:pPr>
              <a:t>8</a:t>
            </a:fld>
            <a:endParaRPr lang="zh-TW" altLang="en-US" sz="1200">
              <a:solidFill>
                <a:srgbClr val="898989"/>
              </a:solidFill>
            </a:endParaRPr>
          </a:p>
        </p:txBody>
      </p:sp>
      <p:sp>
        <p:nvSpPr>
          <p:cNvPr id="13" name="Rectangle 12"/>
          <p:cNvSpPr/>
          <p:nvPr/>
        </p:nvSpPr>
        <p:spPr>
          <a:xfrm>
            <a:off x="2871788" y="6581775"/>
            <a:ext cx="3571875" cy="276225"/>
          </a:xfrm>
          <a:prstGeom prst="rect">
            <a:avLst/>
          </a:prstGeom>
        </p:spPr>
        <p:txBody>
          <a:bodyPr wrap="none">
            <a:spAutoFit/>
          </a:bodyPr>
          <a:lstStyle/>
          <a:p>
            <a:pPr>
              <a:defRPr/>
            </a:pPr>
            <a:r>
              <a:rPr lang="en-US" sz="1200" dirty="0">
                <a:solidFill>
                  <a:schemeClr val="bg1">
                    <a:lumMod val="75000"/>
                  </a:schemeClr>
                </a:solidFill>
                <a:latin typeface="Calibri" charset="0"/>
                <a:ea typeface="標楷體" charset="0"/>
                <a:cs typeface="標楷體" charset="0"/>
              </a:rPr>
              <a:t>Source: SAS Enterprise Miner Course Notes, 2014, SAS</a:t>
            </a:r>
          </a:p>
        </p:txBody>
      </p:sp>
      <p:sp>
        <p:nvSpPr>
          <p:cNvPr id="11268" name="內容版面配置區 13"/>
          <p:cNvSpPr>
            <a:spLocks noGrp="1"/>
          </p:cNvSpPr>
          <p:nvPr>
            <p:ph idx="1"/>
          </p:nvPr>
        </p:nvSpPr>
        <p:spPr>
          <a:xfrm>
            <a:off x="638175" y="1225550"/>
            <a:ext cx="8201025" cy="1698625"/>
          </a:xfrm>
        </p:spPr>
        <p:txBody>
          <a:bodyPr/>
          <a:lstStyle/>
          <a:p>
            <a:pPr>
              <a:buFont typeface="Monotype Sorts" charset="2"/>
              <a:buNone/>
            </a:pPr>
            <a:r>
              <a:rPr lang="zh-TW" altLang="en-US" b="1" dirty="0">
                <a:solidFill>
                  <a:schemeClr val="tx2"/>
                </a:solidFill>
                <a:latin typeface="Heiti SC Light" charset="-122"/>
                <a:ea typeface="Heiti SC Light" charset="-122"/>
                <a:cs typeface="Heiti SC Light" charset="-122"/>
              </a:rPr>
              <a:t>分析目的</a:t>
            </a:r>
            <a:endParaRPr lang="en-US" altLang="zh-TW" b="1" dirty="0">
              <a:solidFill>
                <a:schemeClr val="tx2"/>
              </a:solidFill>
              <a:latin typeface="Heiti SC Light" charset="-122"/>
              <a:ea typeface="Heiti SC Light" charset="-122"/>
              <a:cs typeface="Heiti SC Light" charset="-122"/>
            </a:endParaRPr>
          </a:p>
          <a:p>
            <a:pPr>
              <a:buFont typeface="Monotype Sorts" charset="2"/>
              <a:buNone/>
            </a:pPr>
            <a:r>
              <a:rPr lang="zh-TW" altLang="en-US" dirty="0">
                <a:latin typeface="Heiti SC Light" charset="-122"/>
                <a:ea typeface="Heiti SC Light" charset="-122"/>
                <a:cs typeface="Heiti SC Light" charset="-122"/>
              </a:rPr>
              <a:t>   </a:t>
            </a:r>
            <a:r>
              <a:rPr lang="zh-TW" altLang="en-US" sz="2400" dirty="0">
                <a:latin typeface="Heiti SC Light" charset="-122"/>
                <a:ea typeface="Heiti SC Light" charset="-122"/>
                <a:cs typeface="Heiti SC Light" charset="-122"/>
              </a:rPr>
              <a:t> </a:t>
            </a:r>
            <a:r>
              <a:rPr lang="zh-TW" altLang="en-US" sz="2400" b="1" dirty="0">
                <a:latin typeface="Heiti SC Light" charset="-122"/>
                <a:ea typeface="Heiti SC Light" charset="-122"/>
                <a:cs typeface="Heiti SC Light" charset="-122"/>
              </a:rPr>
              <a:t>依據使用者網站交易資料，利用關聯分析演算方法產生網站使用行為關聯規則。</a:t>
            </a:r>
          </a:p>
        </p:txBody>
      </p:sp>
      <p:grpSp>
        <p:nvGrpSpPr>
          <p:cNvPr id="15" name="Group 36"/>
          <p:cNvGrpSpPr>
            <a:grpSpLocks/>
          </p:cNvGrpSpPr>
          <p:nvPr/>
        </p:nvGrpSpPr>
        <p:grpSpPr bwMode="auto">
          <a:xfrm>
            <a:off x="782120" y="3446009"/>
            <a:ext cx="7822328" cy="2016224"/>
            <a:chOff x="3348842" y="2618651"/>
            <a:chExt cx="5047012" cy="2390077"/>
          </a:xfrm>
          <a:effectLst>
            <a:outerShdw blurRad="101600" dist="63500" dir="2700000" algn="tl" rotWithShape="0">
              <a:prstClr val="black">
                <a:alpha val="40000"/>
              </a:prstClr>
            </a:outerShdw>
          </a:effectLst>
        </p:grpSpPr>
        <p:sp>
          <p:nvSpPr>
            <p:cNvPr id="16" name="Rectangle 3"/>
            <p:cNvSpPr>
              <a:spLocks noChangeAspect="1" noChangeArrowheads="1"/>
            </p:cNvSpPr>
            <p:nvPr/>
          </p:nvSpPr>
          <p:spPr bwMode="auto">
            <a:xfrm>
              <a:off x="3348842" y="2618651"/>
              <a:ext cx="5047012" cy="2390077"/>
            </a:xfrm>
            <a:prstGeom prst="rect">
              <a:avLst/>
            </a:prstGeom>
            <a:gradFill flip="none" rotWithShape="1">
              <a:gsLst>
                <a:gs pos="0">
                  <a:srgbClr val="CC9900"/>
                </a:gs>
                <a:gs pos="50000">
                  <a:srgbClr val="FFCD37"/>
                </a:gs>
                <a:gs pos="100000">
                  <a:srgbClr val="FFCC33"/>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7" name="Rectangle 3"/>
            <p:cNvSpPr>
              <a:spLocks noChangeArrowheads="1"/>
            </p:cNvSpPr>
            <p:nvPr/>
          </p:nvSpPr>
          <p:spPr bwMode="auto">
            <a:xfrm>
              <a:off x="3353416" y="2633547"/>
              <a:ext cx="5024972" cy="2360819"/>
            </a:xfrm>
            <a:prstGeom prst="rect">
              <a:avLst/>
            </a:prstGeom>
            <a:gradFill flip="none" rotWithShape="1">
              <a:gsLst>
                <a:gs pos="0">
                  <a:srgbClr val="FFCC33"/>
                </a:gs>
                <a:gs pos="50000">
                  <a:srgbClr val="FFFBE5"/>
                </a:gs>
                <a:gs pos="100000">
                  <a:srgbClr val="FFFDEF"/>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8" name="Rectangle 3"/>
            <p:cNvSpPr>
              <a:spLocks noChangeArrowheads="1"/>
            </p:cNvSpPr>
            <p:nvPr/>
          </p:nvSpPr>
          <p:spPr bwMode="auto">
            <a:xfrm>
              <a:off x="3367137" y="2641810"/>
              <a:ext cx="4990616" cy="2334494"/>
            </a:xfrm>
            <a:prstGeom prst="rect">
              <a:avLst/>
            </a:prstGeom>
            <a:gradFill flip="none" rotWithShape="1">
              <a:gsLst>
                <a:gs pos="0">
                  <a:srgbClr val="FFCC33"/>
                </a:gs>
                <a:gs pos="50000">
                  <a:srgbClr val="FFE263"/>
                </a:gs>
                <a:gs pos="100000">
                  <a:srgbClr val="FFF790"/>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grpSp>
      <p:sp>
        <p:nvSpPr>
          <p:cNvPr id="11270" name="Text Box 5"/>
          <p:cNvSpPr txBox="1">
            <a:spLocks noChangeArrowheads="1"/>
          </p:cNvSpPr>
          <p:nvPr/>
        </p:nvSpPr>
        <p:spPr bwMode="auto">
          <a:xfrm>
            <a:off x="855663" y="3517900"/>
            <a:ext cx="23272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zh-TW" altLang="en-US" sz="2800" b="1">
                <a:solidFill>
                  <a:schemeClr val="tx2"/>
                </a:solidFill>
                <a:latin typeface="Heiti SC Light" charset="-122"/>
                <a:ea typeface="Heiti SC Light" charset="-122"/>
                <a:cs typeface="Heiti SC Light" charset="-122"/>
              </a:rPr>
              <a:t>演練重點</a:t>
            </a:r>
            <a:r>
              <a:rPr lang="en-US" altLang="zh-TW" sz="2800" b="1" dirty="0">
                <a:solidFill>
                  <a:schemeClr val="tx2"/>
                </a:solidFill>
                <a:latin typeface="Heiti SC Light" charset="-122"/>
                <a:ea typeface="Heiti SC Light" charset="-122"/>
                <a:cs typeface="Heiti SC Light" charset="-122"/>
              </a:rPr>
              <a:t>:</a:t>
            </a:r>
          </a:p>
        </p:txBody>
      </p:sp>
      <p:sp>
        <p:nvSpPr>
          <p:cNvPr id="11271" name="Text Box 6"/>
          <p:cNvSpPr txBox="1">
            <a:spLocks noChangeArrowheads="1"/>
          </p:cNvSpPr>
          <p:nvPr/>
        </p:nvSpPr>
        <p:spPr bwMode="auto">
          <a:xfrm>
            <a:off x="1619250" y="4076700"/>
            <a:ext cx="61436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type="none" w="med" len="lg"/>
              </a14:hiddenLine>
            </a:ext>
          </a:extLst>
        </p:spPr>
        <p:txBody>
          <a:bodyPr>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r>
              <a:rPr lang="en-US" altLang="zh-TW" sz="2400" b="1" dirty="0">
                <a:solidFill>
                  <a:schemeClr val="tx2"/>
                </a:solidFill>
                <a:latin typeface="Heiti SC Light" charset="-122"/>
                <a:ea typeface="Heiti SC Light" charset="-122"/>
                <a:cs typeface="Heiti SC Light" charset="-122"/>
              </a:rPr>
              <a:t>•   </a:t>
            </a:r>
            <a:r>
              <a:rPr lang="zh-TW" altLang="en-US" sz="2400" b="1" dirty="0">
                <a:solidFill>
                  <a:schemeClr val="tx2"/>
                </a:solidFill>
                <a:latin typeface="Heiti SC Light" charset="-122"/>
                <a:ea typeface="Heiti SC Light" charset="-122"/>
                <a:cs typeface="Heiti SC Light" charset="-122"/>
              </a:rPr>
              <a:t>產生關聯分析資料集</a:t>
            </a:r>
            <a:endParaRPr lang="en-US" altLang="zh-TW" sz="2400" b="1" dirty="0">
              <a:solidFill>
                <a:schemeClr val="tx2"/>
              </a:solidFill>
              <a:latin typeface="Heiti SC Light" charset="-122"/>
              <a:ea typeface="Heiti SC Light" charset="-122"/>
              <a:cs typeface="Heiti SC Light" charset="-122"/>
            </a:endParaRPr>
          </a:p>
          <a:p>
            <a:pPr eaLnBrk="1" hangingPunct="1">
              <a:spcBef>
                <a:spcPct val="0"/>
              </a:spcBef>
              <a:buFontTx/>
              <a:buNone/>
            </a:pPr>
            <a:r>
              <a:rPr lang="en-US" altLang="zh-TW" sz="2400" b="1" dirty="0">
                <a:solidFill>
                  <a:schemeClr val="tx2"/>
                </a:solidFill>
                <a:latin typeface="Heiti SC Light" charset="-122"/>
                <a:ea typeface="Heiti SC Light" charset="-122"/>
                <a:cs typeface="Heiti SC Light" charset="-122"/>
              </a:rPr>
              <a:t>•   </a:t>
            </a:r>
            <a:r>
              <a:rPr lang="zh-TW" altLang="en-US" sz="2400" b="1" dirty="0">
                <a:solidFill>
                  <a:schemeClr val="tx2"/>
                </a:solidFill>
                <a:latin typeface="Heiti SC Light" charset="-122"/>
                <a:ea typeface="Heiti SC Light" charset="-122"/>
                <a:cs typeface="Heiti SC Light" charset="-122"/>
              </a:rPr>
              <a:t>進行關聯分析</a:t>
            </a:r>
            <a:endParaRPr lang="en-US" altLang="zh-TW" sz="2400" b="1" dirty="0">
              <a:solidFill>
                <a:schemeClr val="tx2"/>
              </a:solidFill>
              <a:latin typeface="Heiti SC Light" charset="-122"/>
              <a:ea typeface="Heiti SC Light" charset="-122"/>
              <a:cs typeface="Heiti SC Light" charset="-122"/>
            </a:endParaRPr>
          </a:p>
          <a:p>
            <a:pPr eaLnBrk="1" hangingPunct="1">
              <a:spcBef>
                <a:spcPct val="0"/>
              </a:spcBef>
              <a:buFontTx/>
              <a:buNone/>
            </a:pPr>
            <a:r>
              <a:rPr lang="en-US" altLang="zh-TW" sz="2400" b="1" dirty="0">
                <a:solidFill>
                  <a:schemeClr val="tx2"/>
                </a:solidFill>
                <a:latin typeface="Heiti SC Light" charset="-122"/>
                <a:ea typeface="Heiti SC Light" charset="-122"/>
                <a:cs typeface="Heiti SC Light" charset="-122"/>
              </a:rPr>
              <a:t>•   </a:t>
            </a:r>
            <a:r>
              <a:rPr lang="zh-TW" altLang="en-US" sz="2400" b="1" dirty="0">
                <a:solidFill>
                  <a:schemeClr val="tx2"/>
                </a:solidFill>
                <a:latin typeface="Heiti SC Light" charset="-122"/>
                <a:ea typeface="Heiti SC Light" charset="-122"/>
                <a:cs typeface="Heiti SC Light" charset="-122"/>
              </a:rPr>
              <a:t>關聯分析結果解釋</a:t>
            </a:r>
            <a:endParaRPr lang="en-US" altLang="zh-TW" sz="2400" b="1" dirty="0">
              <a:solidFill>
                <a:schemeClr val="tx2"/>
              </a:solidFill>
              <a:latin typeface="Heiti SC Light" charset="-122"/>
              <a:ea typeface="Heiti SC Light" charset="-122"/>
              <a:cs typeface="Heiti SC Light" charset="-122"/>
            </a:endParaRPr>
          </a:p>
          <a:p>
            <a:pPr eaLnBrk="1" hangingPunct="1">
              <a:spcBef>
                <a:spcPct val="0"/>
              </a:spcBef>
              <a:buFontTx/>
              <a:buNone/>
            </a:pPr>
            <a:endParaRPr lang="en-US" altLang="zh-TW" sz="2400" b="1" dirty="0">
              <a:solidFill>
                <a:schemeClr val="tx2"/>
              </a:solidFill>
              <a:latin typeface="Heiti SC Light" charset="-122"/>
              <a:ea typeface="Heiti SC Light" charset="-122"/>
              <a:cs typeface="Heiti SC Light" charset="-122"/>
            </a:endParaRPr>
          </a:p>
        </p:txBody>
      </p:sp>
      <p:sp>
        <p:nvSpPr>
          <p:cNvPr id="11272" name="標題 1"/>
          <p:cNvSpPr txBox="1">
            <a:spLocks/>
          </p:cNvSpPr>
          <p:nvPr/>
        </p:nvSpPr>
        <p:spPr bwMode="auto">
          <a:xfrm>
            <a:off x="633413" y="333375"/>
            <a:ext cx="820578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lnSpc>
                <a:spcPct val="83000"/>
              </a:lnSpc>
              <a:spcBef>
                <a:spcPct val="0"/>
              </a:spcBef>
              <a:buFontTx/>
              <a:buNone/>
            </a:pPr>
            <a:r>
              <a:rPr lang="zh-TW" altLang="en-US" sz="3600" b="1">
                <a:solidFill>
                  <a:srgbClr val="0053C3"/>
                </a:solidFill>
                <a:latin typeface="Heiti SC Light" charset="-122"/>
                <a:ea typeface="Heiti SC Light" charset="-122"/>
                <a:cs typeface="Heiti SC Light" charset="-122"/>
              </a:rPr>
              <a:t>網站使用行為關聯分析實機演練</a:t>
            </a:r>
          </a:p>
        </p:txBody>
      </p:sp>
    </p:spTree>
    <p:extLst>
      <p:ext uri="{BB962C8B-B14F-4D97-AF65-F5344CB8AC3E}">
        <p14:creationId xmlns:p14="http://schemas.microsoft.com/office/powerpoint/2010/main" val="28130275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CA33CE53-BF54-D045-B026-1A2667D8C90E}" type="slidenum">
              <a:rPr lang="zh-TW" altLang="en-US" sz="1200">
                <a:solidFill>
                  <a:srgbClr val="898989"/>
                </a:solidFill>
              </a:rPr>
              <a:pPr eaLnBrk="1" hangingPunct="1">
                <a:spcBef>
                  <a:spcPct val="0"/>
                </a:spcBef>
                <a:buFontTx/>
                <a:buNone/>
              </a:pPr>
              <a:t>80</a:t>
            </a:fld>
            <a:endParaRPr lang="zh-TW" altLang="en-US" sz="1200">
              <a:solidFill>
                <a:srgbClr val="898989"/>
              </a:solidFill>
            </a:endParaRPr>
          </a:p>
        </p:txBody>
      </p:sp>
      <p:pic>
        <p:nvPicPr>
          <p:cNvPr id="84995" name="Picture 4" descr="Fullscreen_2014_3_26_上午09_2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itle 1"/>
          <p:cNvSpPr>
            <a:spLocks noGrp="1"/>
          </p:cNvSpPr>
          <p:nvPr>
            <p:ph type="title"/>
          </p:nvPr>
        </p:nvSpPr>
        <p:spPr>
          <a:xfrm>
            <a:off x="457200" y="0"/>
            <a:ext cx="8229600" cy="836613"/>
          </a:xfrm>
        </p:spPr>
        <p:txBody>
          <a:bodyPr/>
          <a:lstStyle/>
          <a:p>
            <a:r>
              <a:rPr lang="zh-TW" altLang="en-US" sz="3200">
                <a:latin typeface="Calibri" charset="0"/>
                <a:ea typeface="標楷體" charset="-120"/>
              </a:rPr>
              <a:t>關聯分析</a:t>
            </a:r>
            <a:r>
              <a:rPr lang="en-US" altLang="zh-TW" sz="3200">
                <a:latin typeface="Calibri" charset="0"/>
                <a:ea typeface="標楷體" charset="-120"/>
              </a:rPr>
              <a:t> (Association Analysis)</a:t>
            </a:r>
            <a:br>
              <a:rPr lang="en-US" altLang="zh-TW" sz="3200">
                <a:latin typeface="Calibri" charset="0"/>
                <a:ea typeface="標楷體" charset="-120"/>
              </a:rPr>
            </a:br>
            <a:r>
              <a:rPr lang="zh-TW" altLang="en-US" sz="3200">
                <a:latin typeface="Calibri" charset="0"/>
                <a:ea typeface="標楷體" charset="-120"/>
              </a:rPr>
              <a:t>連結圖形</a:t>
            </a:r>
            <a:r>
              <a:rPr lang="en-US" altLang="zh-TW" sz="3200">
                <a:latin typeface="Calibri" charset="0"/>
                <a:ea typeface="標楷體" charset="-120"/>
              </a:rPr>
              <a:t> (Link Graph)</a:t>
            </a:r>
          </a:p>
        </p:txBody>
      </p:sp>
    </p:spTree>
    <p:extLst>
      <p:ext uri="{BB962C8B-B14F-4D97-AF65-F5344CB8AC3E}">
        <p14:creationId xmlns:p14="http://schemas.microsoft.com/office/powerpoint/2010/main" val="2033436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2CDCBAD3-DEA5-5649-B70D-3040E4D221B8}" type="slidenum">
              <a:rPr lang="zh-TW" altLang="en-US" sz="1200">
                <a:solidFill>
                  <a:srgbClr val="898989"/>
                </a:solidFill>
              </a:rPr>
              <a:pPr eaLnBrk="1" hangingPunct="1">
                <a:spcBef>
                  <a:spcPct val="0"/>
                </a:spcBef>
                <a:buFontTx/>
                <a:buNone/>
              </a:pPr>
              <a:t>81</a:t>
            </a:fld>
            <a:endParaRPr lang="zh-TW" altLang="en-US" sz="1200">
              <a:solidFill>
                <a:srgbClr val="898989"/>
              </a:solidFill>
            </a:endParaRPr>
          </a:p>
        </p:txBody>
      </p:sp>
      <p:pic>
        <p:nvPicPr>
          <p:cNvPr id="86019" name="Picture 4" descr="Fullscreen_2014_3_26_上午09_2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997200"/>
            <a:ext cx="4837112"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itle 1"/>
          <p:cNvSpPr>
            <a:spLocks noGrp="1"/>
          </p:cNvSpPr>
          <p:nvPr>
            <p:ph type="title"/>
          </p:nvPr>
        </p:nvSpPr>
        <p:spPr>
          <a:xfrm>
            <a:off x="457200" y="71438"/>
            <a:ext cx="8229600" cy="836612"/>
          </a:xfrm>
        </p:spPr>
        <p:txBody>
          <a:bodyPr/>
          <a:lstStyle/>
          <a:p>
            <a:r>
              <a:rPr lang="zh-TW" altLang="en-US" sz="3200">
                <a:latin typeface="Calibri" charset="0"/>
                <a:ea typeface="標楷體" charset="-120"/>
              </a:rPr>
              <a:t>關聯分析</a:t>
            </a:r>
            <a:r>
              <a:rPr lang="en-US" altLang="zh-TW" sz="3200">
                <a:latin typeface="Calibri" charset="0"/>
                <a:ea typeface="標楷體" charset="-120"/>
              </a:rPr>
              <a:t> (Association Analysis) </a:t>
            </a:r>
            <a:br>
              <a:rPr lang="en-US" altLang="zh-TW" sz="3200">
                <a:latin typeface="Calibri" charset="0"/>
                <a:ea typeface="標楷體" charset="-120"/>
              </a:rPr>
            </a:br>
            <a:r>
              <a:rPr lang="en-US" altLang="ja-JP" sz="3200">
                <a:latin typeface="Calibri" charset="0"/>
                <a:ea typeface="標楷體" charset="-120"/>
              </a:rPr>
              <a:t>Maximum Number of Items: 3000000</a:t>
            </a:r>
            <a:endParaRPr lang="en-US" altLang="zh-TW" sz="3200">
              <a:latin typeface="Calibri" charset="0"/>
              <a:ea typeface="標楷體" charset="-120"/>
            </a:endParaRPr>
          </a:p>
        </p:txBody>
      </p:sp>
      <p:sp>
        <p:nvSpPr>
          <p:cNvPr id="6" name="Rounded Rectangle 5"/>
          <p:cNvSpPr/>
          <p:nvPr/>
        </p:nvSpPr>
        <p:spPr>
          <a:xfrm>
            <a:off x="2987675" y="2924175"/>
            <a:ext cx="5040313" cy="2952750"/>
          </a:xfrm>
          <a:prstGeom prst="roundRect">
            <a:avLst>
              <a:gd name="adj" fmla="val 5702"/>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7" name="Rounded Rectangle 6"/>
          <p:cNvSpPr/>
          <p:nvPr/>
        </p:nvSpPr>
        <p:spPr>
          <a:xfrm>
            <a:off x="0" y="3141663"/>
            <a:ext cx="1979613" cy="1150937"/>
          </a:xfrm>
          <a:prstGeom prst="roundRect">
            <a:avLst>
              <a:gd name="adj" fmla="val 5702"/>
            </a:avLst>
          </a:prstGeom>
          <a:noFill/>
          <a:ln w="28575" cmpd="sng">
            <a:solidFill>
              <a:srgbClr val="FF000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
        <p:nvSpPr>
          <p:cNvPr id="8" name="Rounded Rectangle 7"/>
          <p:cNvSpPr/>
          <p:nvPr/>
        </p:nvSpPr>
        <p:spPr>
          <a:xfrm>
            <a:off x="3203575" y="3573463"/>
            <a:ext cx="4105275" cy="287337"/>
          </a:xfrm>
          <a:prstGeom prst="roundRect">
            <a:avLst>
              <a:gd name="adj" fmla="val 5702"/>
            </a:avLst>
          </a:prstGeom>
          <a:noFill/>
          <a:ln w="28575" cmpd="sng">
            <a:solidFill>
              <a:srgbClr val="FF0000"/>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kumimoji="1" sz="2400">
                <a:solidFill>
                  <a:schemeClr val="tx1"/>
                </a:solidFill>
                <a:latin typeface="Arial" pitchFamily="34" charset="0"/>
                <a:ea typeface="新細明體" pitchFamily="18" charset="-120"/>
              </a:defRPr>
            </a:lvl1pPr>
            <a:lvl2pPr marL="742950" indent="-285750" eaLnBrk="0" hangingPunct="0">
              <a:defRPr kumimoji="1" sz="2400">
                <a:solidFill>
                  <a:schemeClr val="tx1"/>
                </a:solidFill>
                <a:latin typeface="Arial" pitchFamily="34" charset="0"/>
                <a:ea typeface="新細明體" pitchFamily="18" charset="-120"/>
              </a:defRPr>
            </a:lvl2pPr>
            <a:lvl3pPr marL="1143000" indent="-228600" eaLnBrk="0" hangingPunct="0">
              <a:defRPr kumimoji="1" sz="2400">
                <a:solidFill>
                  <a:schemeClr val="tx1"/>
                </a:solidFill>
                <a:latin typeface="Arial" pitchFamily="34" charset="0"/>
                <a:ea typeface="新細明體" pitchFamily="18" charset="-120"/>
              </a:defRPr>
            </a:lvl3pPr>
            <a:lvl4pPr marL="1600200" indent="-228600" eaLnBrk="0" hangingPunct="0">
              <a:defRPr kumimoji="1" sz="2400">
                <a:solidFill>
                  <a:schemeClr val="tx1"/>
                </a:solidFill>
                <a:latin typeface="Arial" pitchFamily="34" charset="0"/>
                <a:ea typeface="新細明體" pitchFamily="18" charset="-120"/>
              </a:defRPr>
            </a:lvl4pPr>
            <a:lvl5pPr marL="2057400" indent="-228600" eaLnBrk="0" hangingPunct="0">
              <a:defRPr kumimoji="1" sz="2400">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sz="2400">
                <a:solidFill>
                  <a:schemeClr val="tx1"/>
                </a:solidFill>
                <a:latin typeface="Arial" pitchFamily="34" charset="0"/>
                <a:ea typeface="新細明體" pitchFamily="18" charset="-120"/>
              </a:defRPr>
            </a:lvl9pPr>
          </a:lstStyle>
          <a:p>
            <a:pPr algn="ctr" eaLnBrk="1" hangingPunct="1">
              <a:defRPr/>
            </a:pPr>
            <a:endParaRPr lang="en-US" altLang="zh-TW" sz="1800">
              <a:solidFill>
                <a:srgbClr val="FFFFFF"/>
              </a:solidFill>
              <a:latin typeface="Calibri" pitchFamily="34" charset="0"/>
            </a:endParaRPr>
          </a:p>
        </p:txBody>
      </p:sp>
    </p:spTree>
    <p:extLst>
      <p:ext uri="{BB962C8B-B14F-4D97-AF65-F5344CB8AC3E}">
        <p14:creationId xmlns:p14="http://schemas.microsoft.com/office/powerpoint/2010/main" val="26893813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F66C24D7-50E0-FA42-9875-19DA71F3C0B5}" type="slidenum">
              <a:rPr lang="zh-TW" altLang="en-US" sz="1200">
                <a:solidFill>
                  <a:srgbClr val="898989"/>
                </a:solidFill>
              </a:rPr>
              <a:pPr eaLnBrk="1" hangingPunct="1">
                <a:spcBef>
                  <a:spcPct val="0"/>
                </a:spcBef>
                <a:buFontTx/>
                <a:buNone/>
              </a:pPr>
              <a:t>82</a:t>
            </a:fld>
            <a:endParaRPr lang="zh-TW" altLang="en-US" sz="1200">
              <a:solidFill>
                <a:srgbClr val="898989"/>
              </a:solidFill>
            </a:endParaRPr>
          </a:p>
        </p:txBody>
      </p:sp>
      <p:pic>
        <p:nvPicPr>
          <p:cNvPr id="87043" name="Picture 5" descr="Fullscreen_2014_3_26_上午09_27.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4" name="Title 1"/>
          <p:cNvSpPr>
            <a:spLocks noGrp="1"/>
          </p:cNvSpPr>
          <p:nvPr>
            <p:ph type="title"/>
          </p:nvPr>
        </p:nvSpPr>
        <p:spPr>
          <a:xfrm>
            <a:off x="457200" y="115888"/>
            <a:ext cx="8229600" cy="649287"/>
          </a:xfrm>
        </p:spPr>
        <p:txBody>
          <a:bodyPr/>
          <a:lstStyle/>
          <a:p>
            <a:r>
              <a:rPr lang="zh-TW" altLang="en-US">
                <a:latin typeface="Calibri" charset="0"/>
                <a:ea typeface="標楷體" charset="-120"/>
              </a:rPr>
              <a:t>關聯分析</a:t>
            </a:r>
            <a:r>
              <a:rPr lang="en-US" altLang="zh-TW">
                <a:latin typeface="Calibri" charset="0"/>
                <a:ea typeface="標楷體" charset="-120"/>
              </a:rPr>
              <a:t> (Association Analysis)</a:t>
            </a:r>
          </a:p>
        </p:txBody>
      </p:sp>
    </p:spTree>
    <p:extLst>
      <p:ext uri="{BB962C8B-B14F-4D97-AF65-F5344CB8AC3E}">
        <p14:creationId xmlns:p14="http://schemas.microsoft.com/office/powerpoint/2010/main" val="34948627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E3B0E037-3146-CF48-9AF4-98F262C9D0B2}" type="slidenum">
              <a:rPr lang="zh-TW" altLang="en-US" sz="1200">
                <a:solidFill>
                  <a:srgbClr val="898989"/>
                </a:solidFill>
              </a:rPr>
              <a:pPr eaLnBrk="1" hangingPunct="1">
                <a:spcBef>
                  <a:spcPct val="0"/>
                </a:spcBef>
                <a:buFontTx/>
                <a:buNone/>
              </a:pPr>
              <a:t>83</a:t>
            </a:fld>
            <a:endParaRPr lang="zh-TW" altLang="en-US" sz="1200">
              <a:solidFill>
                <a:srgbClr val="898989"/>
              </a:solidFill>
            </a:endParaRPr>
          </a:p>
        </p:txBody>
      </p:sp>
      <p:pic>
        <p:nvPicPr>
          <p:cNvPr id="88067" name="Picture 4" descr="Fullscreen_2014_3_26_上午09_28.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826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itle 1"/>
          <p:cNvSpPr txBox="1">
            <a:spLocks/>
          </p:cNvSpPr>
          <p:nvPr/>
        </p:nvSpPr>
        <p:spPr bwMode="auto">
          <a:xfrm>
            <a:off x="323850" y="0"/>
            <a:ext cx="82296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a:spcBef>
                <a:spcPct val="0"/>
              </a:spcBef>
              <a:buFontTx/>
              <a:buNone/>
            </a:pPr>
            <a:r>
              <a:rPr lang="zh-TW" altLang="en-US" b="1">
                <a:ea typeface="標楷體" charset="-120"/>
              </a:rPr>
              <a:t>關聯分析</a:t>
            </a:r>
            <a:r>
              <a:rPr lang="en-US" altLang="zh-TW" b="1">
                <a:ea typeface="標楷體" charset="-120"/>
              </a:rPr>
              <a:t> (Association Analysis)</a:t>
            </a:r>
            <a:br>
              <a:rPr lang="en-US" altLang="zh-TW" b="1">
                <a:ea typeface="標楷體" charset="-120"/>
              </a:rPr>
            </a:br>
            <a:r>
              <a:rPr lang="en-US" altLang="zh-TW" b="1">
                <a:ea typeface="標楷體" charset="-120"/>
              </a:rPr>
              <a:t>Association Rules - </a:t>
            </a:r>
            <a:r>
              <a:rPr lang="zh-TW" altLang="en-US" b="1">
                <a:ea typeface="標楷體" charset="-120"/>
              </a:rPr>
              <a:t>規則表格</a:t>
            </a:r>
            <a:r>
              <a:rPr lang="en-US" altLang="zh-TW" b="1">
                <a:ea typeface="標楷體" charset="-120"/>
              </a:rPr>
              <a:t> (</a:t>
            </a:r>
            <a:r>
              <a:rPr lang="en-US" altLang="ja-JP" b="1">
                <a:ea typeface="標楷體" charset="-120"/>
              </a:rPr>
              <a:t>Rules Table)</a:t>
            </a:r>
            <a:endParaRPr lang="en-US" altLang="zh-TW" b="1">
              <a:ea typeface="標楷體" charset="-120"/>
            </a:endParaRPr>
          </a:p>
        </p:txBody>
      </p:sp>
    </p:spTree>
    <p:extLst>
      <p:ext uri="{BB962C8B-B14F-4D97-AF65-F5344CB8AC3E}">
        <p14:creationId xmlns:p14="http://schemas.microsoft.com/office/powerpoint/2010/main" val="11265231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4274782C-82E9-AA49-8A53-3B388CE745D8}" type="slidenum">
              <a:rPr lang="zh-TW" altLang="en-US" sz="1200">
                <a:solidFill>
                  <a:srgbClr val="898989"/>
                </a:solidFill>
              </a:rPr>
              <a:pPr eaLnBrk="1" hangingPunct="1">
                <a:spcBef>
                  <a:spcPct val="0"/>
                </a:spcBef>
                <a:buFontTx/>
                <a:buNone/>
              </a:pPr>
              <a:t>84</a:t>
            </a:fld>
            <a:endParaRPr lang="zh-TW" altLang="en-US" sz="1200">
              <a:solidFill>
                <a:srgbClr val="898989"/>
              </a:solidFill>
            </a:endParaRPr>
          </a:p>
        </p:txBody>
      </p:sp>
      <p:pic>
        <p:nvPicPr>
          <p:cNvPr id="89091" name="Picture 4" descr="Fullscreen_2014_3_26_上午09_2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080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Title 1"/>
          <p:cNvSpPr>
            <a:spLocks noGrp="1"/>
          </p:cNvSpPr>
          <p:nvPr>
            <p:ph type="title"/>
          </p:nvPr>
        </p:nvSpPr>
        <p:spPr>
          <a:xfrm>
            <a:off x="457200" y="0"/>
            <a:ext cx="8229600" cy="836613"/>
          </a:xfrm>
        </p:spPr>
        <p:txBody>
          <a:bodyPr/>
          <a:lstStyle/>
          <a:p>
            <a:r>
              <a:rPr lang="zh-TW" altLang="en-US" sz="3200">
                <a:latin typeface="Calibri" charset="0"/>
                <a:ea typeface="標楷體" charset="-120"/>
              </a:rPr>
              <a:t>關聯分析</a:t>
            </a:r>
            <a:r>
              <a:rPr lang="en-US" altLang="zh-TW" sz="3200">
                <a:latin typeface="Calibri" charset="0"/>
                <a:ea typeface="標楷體" charset="-120"/>
              </a:rPr>
              <a:t> (Association Analysis)</a:t>
            </a:r>
            <a:br>
              <a:rPr lang="en-US" altLang="zh-TW" sz="3200">
                <a:latin typeface="Calibri" charset="0"/>
                <a:ea typeface="標楷體" charset="-120"/>
              </a:rPr>
            </a:br>
            <a:r>
              <a:rPr lang="zh-TW" altLang="en-US" sz="3200">
                <a:latin typeface="Calibri" charset="0"/>
                <a:ea typeface="標楷體" charset="-120"/>
              </a:rPr>
              <a:t>連結圖形</a:t>
            </a:r>
            <a:r>
              <a:rPr lang="en-US" altLang="zh-TW" sz="3200">
                <a:latin typeface="Calibri" charset="0"/>
                <a:ea typeface="標楷體" charset="-120"/>
              </a:rPr>
              <a:t> (Link Graph)</a:t>
            </a:r>
          </a:p>
        </p:txBody>
      </p:sp>
    </p:spTree>
    <p:extLst>
      <p:ext uri="{BB962C8B-B14F-4D97-AF65-F5344CB8AC3E}">
        <p14:creationId xmlns:p14="http://schemas.microsoft.com/office/powerpoint/2010/main" val="17033683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p:txBody>
          <a:bodyPr/>
          <a:lstStyle/>
          <a:p>
            <a:r>
              <a:rPr lang="en-US" altLang="zh-TW">
                <a:solidFill>
                  <a:schemeClr val="accent1"/>
                </a:solidFill>
                <a:latin typeface="Calibri" charset="0"/>
                <a:ea typeface="標楷體" charset="-120"/>
              </a:rPr>
              <a:t>Reference</a:t>
            </a:r>
          </a:p>
        </p:txBody>
      </p:sp>
      <p:sp>
        <p:nvSpPr>
          <p:cNvPr id="90115" name="Content Placeholder 2"/>
          <p:cNvSpPr>
            <a:spLocks noGrp="1"/>
          </p:cNvSpPr>
          <p:nvPr>
            <p:ph idx="1"/>
          </p:nvPr>
        </p:nvSpPr>
        <p:spPr/>
        <p:txBody>
          <a:bodyPr/>
          <a:lstStyle/>
          <a:p>
            <a:pPr marL="342900" lvl="1" indent="-342900">
              <a:buFont typeface="Arial" charset="0"/>
              <a:buChar char="•"/>
            </a:pPr>
            <a:r>
              <a:rPr lang="zh-TW" altLang="en-US">
                <a:solidFill>
                  <a:srgbClr val="FF0000"/>
                </a:solidFill>
                <a:latin typeface="Calibri" charset="0"/>
                <a:ea typeface="標楷體" charset="-120"/>
              </a:rPr>
              <a:t>資料採礦運用</a:t>
            </a:r>
            <a:r>
              <a:rPr lang="en-US" altLang="zh-TW">
                <a:solidFill>
                  <a:srgbClr val="FF0000"/>
                </a:solidFill>
                <a:latin typeface="Calibri" charset="0"/>
                <a:ea typeface="標楷體" charset="-120"/>
              </a:rPr>
              <a:t>: </a:t>
            </a:r>
            <a:r>
              <a:rPr lang="zh-TW" altLang="en-US">
                <a:solidFill>
                  <a:srgbClr val="FF0000"/>
                </a:solidFill>
                <a:latin typeface="Calibri" charset="0"/>
                <a:ea typeface="標楷體" charset="-120"/>
              </a:rPr>
              <a:t>以</a:t>
            </a:r>
            <a:r>
              <a:rPr lang="en-US" altLang="zh-TW">
                <a:solidFill>
                  <a:srgbClr val="FF0000"/>
                </a:solidFill>
                <a:latin typeface="Calibri" charset="0"/>
                <a:ea typeface="標楷體" charset="-120"/>
              </a:rPr>
              <a:t>SAS Enterprise Miner</a:t>
            </a:r>
            <a:r>
              <a:rPr lang="zh-TW" altLang="en-US">
                <a:solidFill>
                  <a:srgbClr val="FF0000"/>
                </a:solidFill>
                <a:latin typeface="Calibri" charset="0"/>
                <a:ea typeface="標楷體" charset="-120"/>
              </a:rPr>
              <a:t>為工具，</a:t>
            </a:r>
            <a:br>
              <a:rPr lang="en-US" altLang="zh-TW">
                <a:solidFill>
                  <a:srgbClr val="FF0000"/>
                </a:solidFill>
                <a:latin typeface="Calibri" charset="0"/>
                <a:ea typeface="標楷體" charset="-120"/>
              </a:rPr>
            </a:br>
            <a:r>
              <a:rPr lang="zh-TW" altLang="en-US">
                <a:solidFill>
                  <a:srgbClr val="FF0000"/>
                </a:solidFill>
                <a:latin typeface="Calibri" charset="0"/>
                <a:ea typeface="標楷體" charset="-120"/>
              </a:rPr>
              <a:t>李淑娟，</a:t>
            </a:r>
            <a:r>
              <a:rPr lang="en-US" altLang="zh-TW">
                <a:solidFill>
                  <a:srgbClr val="FF0000"/>
                </a:solidFill>
                <a:latin typeface="Calibri" charset="0"/>
                <a:ea typeface="標楷體" charset="-120"/>
              </a:rPr>
              <a:t>2015</a:t>
            </a:r>
            <a:r>
              <a:rPr lang="zh-TW" altLang="en-US">
                <a:solidFill>
                  <a:srgbClr val="FF0000"/>
                </a:solidFill>
                <a:latin typeface="Calibri" charset="0"/>
                <a:ea typeface="標楷體" charset="-120"/>
              </a:rPr>
              <a:t>，</a:t>
            </a:r>
            <a:r>
              <a:rPr lang="en-US" altLang="zh-TW">
                <a:solidFill>
                  <a:srgbClr val="FF0000"/>
                </a:solidFill>
                <a:latin typeface="Calibri" charset="0"/>
                <a:ea typeface="標楷體" charset="-120"/>
              </a:rPr>
              <a:t>SAS</a:t>
            </a:r>
            <a:r>
              <a:rPr lang="zh-TW" altLang="en-US">
                <a:solidFill>
                  <a:srgbClr val="FF0000"/>
                </a:solidFill>
                <a:latin typeface="Calibri" charset="0"/>
                <a:ea typeface="標楷體" charset="-120"/>
              </a:rPr>
              <a:t>賽仕電腦軟體</a:t>
            </a:r>
            <a:endParaRPr lang="en-US" altLang="zh-TW">
              <a:latin typeface="Calibri" charset="0"/>
              <a:ea typeface="標楷體" charset="-120"/>
            </a:endParaRPr>
          </a:p>
          <a:p>
            <a:pPr marL="342900" lvl="1" indent="-342900">
              <a:buFont typeface="Arial" charset="0"/>
              <a:buChar char="•"/>
            </a:pPr>
            <a:r>
              <a:rPr lang="en-US" altLang="zh-TW">
                <a:latin typeface="Calibri" charset="0"/>
                <a:ea typeface="標楷體" charset="-120"/>
              </a:rPr>
              <a:t>Jim Georges, Jeff Thompson and Chip Wells, </a:t>
            </a:r>
            <a:br>
              <a:rPr lang="en-US" altLang="zh-TW">
                <a:latin typeface="Calibri" charset="0"/>
                <a:ea typeface="標楷體" charset="-120"/>
              </a:rPr>
            </a:br>
            <a:r>
              <a:rPr lang="en-US" altLang="zh-TW">
                <a:latin typeface="Calibri" charset="0"/>
                <a:ea typeface="標楷體" charset="-120"/>
              </a:rPr>
              <a:t>Applied Analytics Using SAS Enterprise Miner, </a:t>
            </a:r>
            <a:br>
              <a:rPr lang="en-US" altLang="zh-TW">
                <a:latin typeface="Calibri" charset="0"/>
                <a:ea typeface="標楷體" charset="-120"/>
              </a:rPr>
            </a:br>
            <a:r>
              <a:rPr lang="en-US" altLang="zh-TW">
                <a:latin typeface="Calibri" charset="0"/>
                <a:ea typeface="標楷體" charset="-120"/>
              </a:rPr>
              <a:t>SAS, 2010</a:t>
            </a:r>
          </a:p>
          <a:p>
            <a:r>
              <a:rPr lang="en-US" altLang="zh-TW" sz="2800">
                <a:latin typeface="Calibri" charset="0"/>
                <a:ea typeface="標楷體" charset="-120"/>
              </a:rPr>
              <a:t>SAS Enterprise Miner Course Notes, 2014, SAS</a:t>
            </a:r>
          </a:p>
          <a:p>
            <a:r>
              <a:rPr lang="en-US" altLang="zh-TW" sz="2800">
                <a:latin typeface="Calibri" charset="0"/>
                <a:ea typeface="標楷體" charset="-120"/>
              </a:rPr>
              <a:t>SAS Enterprise Miner Training Course, 2014, SAS</a:t>
            </a:r>
          </a:p>
          <a:p>
            <a:r>
              <a:rPr lang="en-US" altLang="zh-TW" sz="2800">
                <a:latin typeface="Calibri" charset="0"/>
                <a:ea typeface="標楷體" charset="-120"/>
              </a:rPr>
              <a:t>SAS Enterprise Guide Training Course, 2014, SAS</a:t>
            </a:r>
          </a:p>
          <a:p>
            <a:endParaRPr lang="en-US" altLang="zh-TW" sz="2800">
              <a:latin typeface="Calibri" charset="0"/>
              <a:ea typeface="標楷體" charset="-120"/>
            </a:endParaRPr>
          </a:p>
        </p:txBody>
      </p:sp>
      <p:sp>
        <p:nvSpPr>
          <p:cNvPr id="901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F12B74F0-07DB-A34A-83B9-22588DF23F8E}" type="slidenum">
              <a:rPr lang="zh-TW" altLang="en-US" sz="1200">
                <a:solidFill>
                  <a:srgbClr val="898989"/>
                </a:solidFill>
              </a:rPr>
              <a:pPr eaLnBrk="1" hangingPunct="1">
                <a:spcBef>
                  <a:spcPct val="0"/>
                </a:spcBef>
                <a:buFontTx/>
                <a:buNone/>
              </a:pPr>
              <a:t>85</a:t>
            </a:fld>
            <a:endParaRPr lang="zh-TW" altLang="en-US" sz="1200">
              <a:solidFill>
                <a:srgbClr val="898989"/>
              </a:solidFill>
            </a:endParaRPr>
          </a:p>
        </p:txBody>
      </p:sp>
    </p:spTree>
    <p:extLst>
      <p:ext uri="{BB962C8B-B14F-4D97-AF65-F5344CB8AC3E}">
        <p14:creationId xmlns:p14="http://schemas.microsoft.com/office/powerpoint/2010/main" val="3262737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98438"/>
            <a:ext cx="8229600" cy="1143000"/>
          </a:xfrm>
        </p:spPr>
        <p:txBody>
          <a:bodyPr/>
          <a:lstStyle/>
          <a:p>
            <a:r>
              <a:rPr lang="en-US" altLang="en-US">
                <a:solidFill>
                  <a:srgbClr val="1F497D"/>
                </a:solidFill>
                <a:latin typeface="Calibri" charset="0"/>
                <a:ea typeface="標楷體" charset="-120"/>
              </a:rPr>
              <a:t>關聯分析衡量的機率統計值</a:t>
            </a:r>
            <a:r>
              <a:rPr lang="en-US" altLang="zh-TW">
                <a:solidFill>
                  <a:srgbClr val="1F497D"/>
                </a:solidFill>
                <a:latin typeface="Calibri" charset="0"/>
                <a:ea typeface="標楷體" charset="-120"/>
              </a:rPr>
              <a:t>—</a:t>
            </a:r>
            <a:br>
              <a:rPr lang="en-US" altLang="zh-TW">
                <a:solidFill>
                  <a:srgbClr val="1F497D"/>
                </a:solidFill>
                <a:latin typeface="Calibri" charset="0"/>
                <a:ea typeface="標楷體" charset="-120"/>
              </a:rPr>
            </a:br>
            <a:r>
              <a:rPr lang="en-US" altLang="zh-TW">
                <a:solidFill>
                  <a:srgbClr val="1F497D"/>
                </a:solidFill>
                <a:latin typeface="Calibri" charset="0"/>
                <a:ea typeface="標楷體" charset="-120"/>
              </a:rPr>
              <a:t>Support &amp; Confidence</a:t>
            </a:r>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fld id="{BFAC908E-B28F-AF41-9958-885F5B392F2B}" type="slidenum">
              <a:rPr lang="zh-TW" altLang="en-US" sz="1200">
                <a:solidFill>
                  <a:srgbClr val="898989"/>
                </a:solidFill>
              </a:rPr>
              <a:pPr eaLnBrk="1" hangingPunct="1">
                <a:spcBef>
                  <a:spcPct val="0"/>
                </a:spcBef>
                <a:buFontTx/>
                <a:buNone/>
              </a:pPr>
              <a:t>9</a:t>
            </a:fld>
            <a:endParaRPr lang="zh-TW" altLang="en-US" sz="1200">
              <a:solidFill>
                <a:srgbClr val="898989"/>
              </a:solidFill>
            </a:endParaRPr>
          </a:p>
        </p:txBody>
      </p:sp>
      <p:grpSp>
        <p:nvGrpSpPr>
          <p:cNvPr id="5" name="Group 48"/>
          <p:cNvGrpSpPr>
            <a:grpSpLocks/>
          </p:cNvGrpSpPr>
          <p:nvPr/>
        </p:nvGrpSpPr>
        <p:grpSpPr bwMode="auto">
          <a:xfrm>
            <a:off x="609600" y="3800475"/>
            <a:ext cx="7821613" cy="2508250"/>
            <a:chOff x="609599" y="3609122"/>
            <a:chExt cx="7822328" cy="2507897"/>
          </a:xfrm>
        </p:grpSpPr>
        <p:grpSp>
          <p:nvGrpSpPr>
            <p:cNvPr id="6" name="Group 36"/>
            <p:cNvGrpSpPr>
              <a:grpSpLocks/>
            </p:cNvGrpSpPr>
            <p:nvPr/>
          </p:nvGrpSpPr>
          <p:grpSpPr bwMode="auto">
            <a:xfrm>
              <a:off x="609599" y="3609122"/>
              <a:ext cx="7822328" cy="2507897"/>
              <a:chOff x="3348842" y="2618651"/>
              <a:chExt cx="5047012" cy="2390077"/>
            </a:xfrm>
            <a:effectLst>
              <a:outerShdw blurRad="101600" dist="63500" dir="2700000" algn="tl" rotWithShape="0">
                <a:prstClr val="black">
                  <a:alpha val="40000"/>
                </a:prstClr>
              </a:outerShdw>
            </a:effectLst>
          </p:grpSpPr>
          <p:sp>
            <p:nvSpPr>
              <p:cNvPr id="10" name="Rectangle 3"/>
              <p:cNvSpPr>
                <a:spLocks noChangeAspect="1" noChangeArrowheads="1"/>
              </p:cNvSpPr>
              <p:nvPr/>
            </p:nvSpPr>
            <p:spPr bwMode="auto">
              <a:xfrm>
                <a:off x="3348842" y="2618651"/>
                <a:ext cx="5047012" cy="2390077"/>
              </a:xfrm>
              <a:prstGeom prst="rect">
                <a:avLst/>
              </a:prstGeom>
              <a:gradFill flip="none" rotWithShape="1">
                <a:gsLst>
                  <a:gs pos="0">
                    <a:srgbClr val="CC9900"/>
                  </a:gs>
                  <a:gs pos="50000">
                    <a:srgbClr val="FFCD37"/>
                  </a:gs>
                  <a:gs pos="100000">
                    <a:srgbClr val="FFCC33"/>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1" name="Rectangle 3"/>
              <p:cNvSpPr>
                <a:spLocks noChangeArrowheads="1"/>
              </p:cNvSpPr>
              <p:nvPr/>
            </p:nvSpPr>
            <p:spPr bwMode="auto">
              <a:xfrm>
                <a:off x="3353416" y="2633547"/>
                <a:ext cx="5024972" cy="2360819"/>
              </a:xfrm>
              <a:prstGeom prst="rect">
                <a:avLst/>
              </a:prstGeom>
              <a:gradFill flip="none" rotWithShape="1">
                <a:gsLst>
                  <a:gs pos="0">
                    <a:srgbClr val="FFCC33"/>
                  </a:gs>
                  <a:gs pos="50000">
                    <a:srgbClr val="FFFBE5"/>
                  </a:gs>
                  <a:gs pos="100000">
                    <a:srgbClr val="FFFDEF"/>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sp>
            <p:nvSpPr>
              <p:cNvPr id="12" name="Rectangle 3"/>
              <p:cNvSpPr>
                <a:spLocks noChangeArrowheads="1"/>
              </p:cNvSpPr>
              <p:nvPr/>
            </p:nvSpPr>
            <p:spPr bwMode="auto">
              <a:xfrm>
                <a:off x="3367137" y="2641810"/>
                <a:ext cx="4990616" cy="2334494"/>
              </a:xfrm>
              <a:prstGeom prst="rect">
                <a:avLst/>
              </a:prstGeom>
              <a:gradFill flip="none" rotWithShape="1">
                <a:gsLst>
                  <a:gs pos="0">
                    <a:srgbClr val="FFCC33"/>
                  </a:gs>
                  <a:gs pos="50000">
                    <a:srgbClr val="FFE263"/>
                  </a:gs>
                  <a:gs pos="100000">
                    <a:srgbClr val="FFF790"/>
                  </a:gs>
                </a:gsLst>
                <a:lin ang="10800000" scaled="1"/>
                <a:tileRect/>
              </a:gradFill>
              <a:ln>
                <a:noFill/>
                <a:headEnd/>
                <a:tailEnd type="none" w="med" len="lg"/>
              </a:ln>
            </p:spPr>
            <p:style>
              <a:lnRef idx="2">
                <a:schemeClr val="accent2"/>
              </a:lnRef>
              <a:fillRef idx="1">
                <a:schemeClr val="lt1"/>
              </a:fillRef>
              <a:effectRef idx="0">
                <a:schemeClr val="accent2"/>
              </a:effectRef>
              <a:fontRef idx="minor">
                <a:schemeClr val="dk1"/>
              </a:fontRef>
            </p:style>
            <p:txBody>
              <a:bodyPr wrap="none" anchor="ctr"/>
              <a:lstStyle/>
              <a:p>
                <a:pPr>
                  <a:defRPr/>
                </a:pPr>
                <a:endParaRPr lang="en-US"/>
              </a:p>
            </p:txBody>
          </p:sp>
        </p:grpSp>
        <p:sp>
          <p:nvSpPr>
            <p:cNvPr id="12332" name="Text Box 10"/>
            <p:cNvSpPr txBox="1">
              <a:spLocks noChangeArrowheads="1"/>
            </p:cNvSpPr>
            <p:nvPr/>
          </p:nvSpPr>
          <p:spPr bwMode="auto">
            <a:xfrm>
              <a:off x="1195388" y="3665538"/>
              <a:ext cx="19573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2800" b="1" u="sng">
                  <a:solidFill>
                    <a:schemeClr val="tx2"/>
                  </a:solidFill>
                  <a:latin typeface="Arial" charset="0"/>
                </a:rPr>
                <a:t>Rule</a:t>
              </a:r>
              <a:endParaRPr lang="en-US" altLang="zh-TW" sz="2800" b="1">
                <a:solidFill>
                  <a:schemeClr val="tx2"/>
                </a:solidFill>
                <a:latin typeface="Arial" charset="0"/>
              </a:endParaRPr>
            </a:p>
            <a:p>
              <a:pPr algn="ctr" eaLnBrk="1" hangingPunct="1">
                <a:spcBef>
                  <a:spcPct val="25000"/>
                </a:spcBef>
                <a:buFontTx/>
                <a:buNone/>
              </a:pPr>
              <a:r>
                <a:rPr lang="en-US" altLang="zh-TW" sz="2800" b="1">
                  <a:solidFill>
                    <a:schemeClr val="tx2"/>
                  </a:solidFill>
                  <a:latin typeface="Arial" charset="0"/>
                </a:rPr>
                <a:t>A </a:t>
              </a:r>
              <a:r>
                <a:rPr lang="en-US" altLang="zh-TW" sz="2800" b="1">
                  <a:solidFill>
                    <a:schemeClr val="tx2"/>
                  </a:solidFill>
                  <a:latin typeface="Arial" charset="0"/>
                  <a:sym typeface="Symbol" charset="2"/>
                </a:rPr>
                <a:t> D</a:t>
              </a:r>
            </a:p>
            <a:p>
              <a:pPr algn="ctr" eaLnBrk="1" hangingPunct="1">
                <a:spcBef>
                  <a:spcPct val="0"/>
                </a:spcBef>
                <a:buFontTx/>
                <a:buNone/>
              </a:pPr>
              <a:r>
                <a:rPr lang="en-US" altLang="zh-TW" sz="2800" b="1">
                  <a:solidFill>
                    <a:schemeClr val="tx2"/>
                  </a:solidFill>
                  <a:latin typeface="Arial" charset="0"/>
                </a:rPr>
                <a:t>C </a:t>
              </a:r>
              <a:r>
                <a:rPr lang="en-US" altLang="zh-TW" sz="2800" b="1">
                  <a:solidFill>
                    <a:schemeClr val="tx2"/>
                  </a:solidFill>
                  <a:latin typeface="Arial" charset="0"/>
                  <a:sym typeface="Symbol" charset="2"/>
                </a:rPr>
                <a:t> A</a:t>
              </a:r>
            </a:p>
            <a:p>
              <a:pPr algn="ctr" eaLnBrk="1" hangingPunct="1">
                <a:spcBef>
                  <a:spcPct val="0"/>
                </a:spcBef>
                <a:buFontTx/>
                <a:buNone/>
              </a:pPr>
              <a:r>
                <a:rPr lang="en-US" altLang="zh-TW" sz="2800" b="1">
                  <a:solidFill>
                    <a:schemeClr val="tx2"/>
                  </a:solidFill>
                  <a:latin typeface="Arial" charset="0"/>
                  <a:sym typeface="Symbol" charset="2"/>
                </a:rPr>
                <a:t>A  C</a:t>
              </a:r>
            </a:p>
            <a:p>
              <a:pPr algn="ctr" eaLnBrk="1" hangingPunct="1">
                <a:spcBef>
                  <a:spcPct val="0"/>
                </a:spcBef>
                <a:buFontTx/>
                <a:buNone/>
              </a:pPr>
              <a:r>
                <a:rPr lang="en-US" altLang="zh-TW" sz="2800" b="1">
                  <a:solidFill>
                    <a:schemeClr val="tx2"/>
                  </a:solidFill>
                  <a:latin typeface="Arial" charset="0"/>
                </a:rPr>
                <a:t>B &amp; C </a:t>
              </a:r>
              <a:r>
                <a:rPr lang="en-US" altLang="zh-TW" sz="2800" b="1">
                  <a:solidFill>
                    <a:schemeClr val="tx2"/>
                  </a:solidFill>
                  <a:latin typeface="Arial" charset="0"/>
                  <a:sym typeface="Symbol" charset="2"/>
                </a:rPr>
                <a:t> D</a:t>
              </a:r>
            </a:p>
          </p:txBody>
        </p:sp>
        <p:sp>
          <p:nvSpPr>
            <p:cNvPr id="12333" name="Text Box 11"/>
            <p:cNvSpPr txBox="1">
              <a:spLocks noChangeArrowheads="1"/>
            </p:cNvSpPr>
            <p:nvPr/>
          </p:nvSpPr>
          <p:spPr bwMode="auto">
            <a:xfrm>
              <a:off x="3787775" y="3667125"/>
              <a:ext cx="15478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2800" b="1" u="sng">
                  <a:solidFill>
                    <a:schemeClr val="tx2"/>
                  </a:solidFill>
                  <a:latin typeface="Arial" charset="0"/>
                </a:rPr>
                <a:t>Support</a:t>
              </a:r>
              <a:endParaRPr lang="en-US" altLang="zh-TW" sz="2800" b="1">
                <a:solidFill>
                  <a:schemeClr val="tx2"/>
                </a:solidFill>
                <a:latin typeface="Arial" charset="0"/>
              </a:endParaRPr>
            </a:p>
            <a:p>
              <a:pPr algn="ctr" eaLnBrk="1" hangingPunct="1">
                <a:spcBef>
                  <a:spcPct val="25000"/>
                </a:spcBef>
                <a:buFontTx/>
                <a:buNone/>
              </a:pPr>
              <a:r>
                <a:rPr lang="en-US" altLang="zh-TW" sz="2800" b="1">
                  <a:solidFill>
                    <a:schemeClr val="tx2"/>
                  </a:solidFill>
                  <a:latin typeface="Arial" charset="0"/>
                </a:rPr>
                <a:t>2/5</a:t>
              </a:r>
              <a:endParaRPr lang="en-US" altLang="zh-TW" sz="2800" b="1">
                <a:solidFill>
                  <a:schemeClr val="tx2"/>
                </a:solidFill>
                <a:latin typeface="Arial" charset="0"/>
                <a:sym typeface="Symbol" charset="2"/>
              </a:endParaRPr>
            </a:p>
            <a:p>
              <a:pPr algn="ctr" eaLnBrk="1" hangingPunct="1">
                <a:spcBef>
                  <a:spcPct val="0"/>
                </a:spcBef>
                <a:buFontTx/>
                <a:buNone/>
              </a:pPr>
              <a:r>
                <a:rPr lang="en-US" altLang="zh-TW" sz="2800" b="1">
                  <a:solidFill>
                    <a:schemeClr val="tx2"/>
                  </a:solidFill>
                  <a:latin typeface="Arial" charset="0"/>
                </a:rPr>
                <a:t>2/5</a:t>
              </a:r>
            </a:p>
            <a:p>
              <a:pPr algn="ctr" eaLnBrk="1" hangingPunct="1">
                <a:spcBef>
                  <a:spcPct val="0"/>
                </a:spcBef>
                <a:buFontTx/>
                <a:buNone/>
              </a:pPr>
              <a:r>
                <a:rPr lang="en-US" altLang="zh-TW" sz="2800" b="1">
                  <a:solidFill>
                    <a:schemeClr val="tx2"/>
                  </a:solidFill>
                  <a:latin typeface="Arial" charset="0"/>
                </a:rPr>
                <a:t>2/5</a:t>
              </a:r>
              <a:endParaRPr lang="en-US" altLang="zh-TW" sz="2800" b="1">
                <a:solidFill>
                  <a:schemeClr val="tx2"/>
                </a:solidFill>
                <a:latin typeface="Arial" charset="0"/>
                <a:sym typeface="Symbol" charset="2"/>
              </a:endParaRPr>
            </a:p>
            <a:p>
              <a:pPr algn="ctr" eaLnBrk="1" hangingPunct="1">
                <a:spcBef>
                  <a:spcPct val="0"/>
                </a:spcBef>
                <a:buFontTx/>
                <a:buNone/>
              </a:pPr>
              <a:r>
                <a:rPr lang="en-US" altLang="zh-TW" sz="2800" b="1">
                  <a:solidFill>
                    <a:schemeClr val="tx2"/>
                  </a:solidFill>
                  <a:latin typeface="Arial" charset="0"/>
                </a:rPr>
                <a:t>1/5</a:t>
              </a:r>
              <a:endParaRPr lang="en-US" altLang="zh-TW" sz="2800" b="1">
                <a:solidFill>
                  <a:schemeClr val="tx2"/>
                </a:solidFill>
                <a:latin typeface="Arial" charset="0"/>
                <a:sym typeface="Symbol" charset="2"/>
              </a:endParaRPr>
            </a:p>
          </p:txBody>
        </p:sp>
        <p:sp>
          <p:nvSpPr>
            <p:cNvPr id="12334" name="Text Box 12"/>
            <p:cNvSpPr txBox="1">
              <a:spLocks noChangeArrowheads="1"/>
            </p:cNvSpPr>
            <p:nvPr/>
          </p:nvSpPr>
          <p:spPr bwMode="auto">
            <a:xfrm>
              <a:off x="5864225" y="3668713"/>
              <a:ext cx="21240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2800" b="1" u="sng">
                  <a:solidFill>
                    <a:schemeClr val="tx2"/>
                  </a:solidFill>
                  <a:latin typeface="Arial" charset="0"/>
                </a:rPr>
                <a:t>Confidence</a:t>
              </a:r>
              <a:endParaRPr lang="en-US" altLang="zh-TW" sz="2800" b="1">
                <a:solidFill>
                  <a:schemeClr val="tx2"/>
                </a:solidFill>
                <a:latin typeface="Arial" charset="0"/>
              </a:endParaRPr>
            </a:p>
            <a:p>
              <a:pPr algn="ctr" eaLnBrk="1" hangingPunct="1">
                <a:spcBef>
                  <a:spcPct val="25000"/>
                </a:spcBef>
                <a:buFontTx/>
                <a:buNone/>
              </a:pPr>
              <a:r>
                <a:rPr lang="en-US" altLang="zh-TW" sz="2800" b="1">
                  <a:solidFill>
                    <a:schemeClr val="tx2"/>
                  </a:solidFill>
                  <a:latin typeface="Arial" charset="0"/>
                </a:rPr>
                <a:t>2/3</a:t>
              </a:r>
              <a:endParaRPr lang="en-US" altLang="zh-TW" sz="2800" b="1">
                <a:solidFill>
                  <a:schemeClr val="tx2"/>
                </a:solidFill>
                <a:latin typeface="Arial" charset="0"/>
                <a:sym typeface="Symbol" charset="2"/>
              </a:endParaRPr>
            </a:p>
            <a:p>
              <a:pPr algn="ctr" eaLnBrk="1" hangingPunct="1">
                <a:spcBef>
                  <a:spcPct val="0"/>
                </a:spcBef>
                <a:buFontTx/>
                <a:buNone/>
              </a:pPr>
              <a:r>
                <a:rPr lang="en-US" altLang="zh-TW" sz="2800" b="1">
                  <a:solidFill>
                    <a:schemeClr val="tx2"/>
                  </a:solidFill>
                  <a:latin typeface="Arial" charset="0"/>
                </a:rPr>
                <a:t>2/4</a:t>
              </a:r>
            </a:p>
            <a:p>
              <a:pPr algn="ctr" eaLnBrk="1" hangingPunct="1">
                <a:spcBef>
                  <a:spcPct val="0"/>
                </a:spcBef>
                <a:buFontTx/>
                <a:buNone/>
              </a:pPr>
              <a:r>
                <a:rPr lang="en-US" altLang="zh-TW" sz="2800" b="1">
                  <a:solidFill>
                    <a:schemeClr val="tx2"/>
                  </a:solidFill>
                  <a:latin typeface="Arial" charset="0"/>
                </a:rPr>
                <a:t>2/3</a:t>
              </a:r>
              <a:endParaRPr lang="en-US" altLang="zh-TW" sz="2800" b="1">
                <a:solidFill>
                  <a:schemeClr val="tx2"/>
                </a:solidFill>
                <a:latin typeface="Arial" charset="0"/>
                <a:sym typeface="Symbol" charset="2"/>
              </a:endParaRPr>
            </a:p>
            <a:p>
              <a:pPr algn="ctr" eaLnBrk="1" hangingPunct="1">
                <a:spcBef>
                  <a:spcPct val="0"/>
                </a:spcBef>
                <a:buFontTx/>
                <a:buNone/>
              </a:pPr>
              <a:r>
                <a:rPr lang="en-US" altLang="zh-TW" sz="2800" b="1">
                  <a:solidFill>
                    <a:schemeClr val="tx2"/>
                  </a:solidFill>
                  <a:latin typeface="Arial" charset="0"/>
                </a:rPr>
                <a:t>1/3</a:t>
              </a:r>
              <a:endParaRPr lang="en-US" altLang="zh-TW" sz="2800" b="1">
                <a:solidFill>
                  <a:schemeClr val="tx2"/>
                </a:solidFill>
                <a:latin typeface="Arial" charset="0"/>
                <a:sym typeface="Symbol" charset="2"/>
              </a:endParaRPr>
            </a:p>
          </p:txBody>
        </p:sp>
      </p:grpSp>
      <p:grpSp>
        <p:nvGrpSpPr>
          <p:cNvPr id="13" name="Group 46"/>
          <p:cNvGrpSpPr>
            <a:grpSpLocks/>
          </p:cNvGrpSpPr>
          <p:nvPr/>
        </p:nvGrpSpPr>
        <p:grpSpPr bwMode="auto">
          <a:xfrm>
            <a:off x="685800" y="1754188"/>
            <a:ext cx="6178550" cy="1714500"/>
            <a:chOff x="685800" y="1562100"/>
            <a:chExt cx="6178550" cy="1714500"/>
          </a:xfrm>
        </p:grpSpPr>
        <p:graphicFrame>
          <p:nvGraphicFramePr>
            <p:cNvPr id="12303" name="Object 5"/>
            <p:cNvGraphicFramePr>
              <a:graphicFrameLocks noChangeAspect="1"/>
            </p:cNvGraphicFramePr>
            <p:nvPr/>
          </p:nvGraphicFramePr>
          <p:xfrm>
            <a:off x="685800" y="1828800"/>
            <a:ext cx="1377950" cy="1431925"/>
          </p:xfrm>
          <a:graphic>
            <a:graphicData uri="http://schemas.openxmlformats.org/presentationml/2006/ole">
              <mc:AlternateContent xmlns:mc="http://schemas.openxmlformats.org/markup-compatibility/2006">
                <mc:Choice xmlns:v="urn:schemas-microsoft-com:vml" Requires="v">
                  <p:oleObj spid="_x0000_s1035" name="Clip" r:id="rId3" imgW="3631160" imgH="3774379" progId="">
                    <p:embed/>
                  </p:oleObj>
                </mc:Choice>
                <mc:Fallback>
                  <p:oleObj name="Clip" r:id="rId3" imgW="3631160" imgH="3774379" progId="">
                    <p:embed/>
                    <p:pic>
                      <p:nvPicPr>
                        <p:cNvPr id="12303"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828800"/>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4" name="Object 6"/>
            <p:cNvGraphicFramePr>
              <a:graphicFrameLocks noChangeAspect="1"/>
            </p:cNvGraphicFramePr>
            <p:nvPr/>
          </p:nvGraphicFramePr>
          <p:xfrm>
            <a:off x="2286000" y="1844675"/>
            <a:ext cx="1377950" cy="1431925"/>
          </p:xfrm>
          <a:graphic>
            <a:graphicData uri="http://schemas.openxmlformats.org/presentationml/2006/ole">
              <mc:AlternateContent xmlns:mc="http://schemas.openxmlformats.org/markup-compatibility/2006">
                <mc:Choice xmlns:v="urn:schemas-microsoft-com:vml" Requires="v">
                  <p:oleObj spid="_x0000_s1036" name="Clip" r:id="rId5" imgW="3631160" imgH="3774379" progId="">
                    <p:embed/>
                  </p:oleObj>
                </mc:Choice>
                <mc:Fallback>
                  <p:oleObj name="Clip" r:id="rId5" imgW="3631160" imgH="3774379" progId="">
                    <p:embed/>
                    <p:pic>
                      <p:nvPicPr>
                        <p:cNvPr id="1230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1844675"/>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5" name="Object 7"/>
            <p:cNvGraphicFramePr>
              <a:graphicFrameLocks noChangeAspect="1"/>
            </p:cNvGraphicFramePr>
            <p:nvPr/>
          </p:nvGraphicFramePr>
          <p:xfrm>
            <a:off x="3886200" y="1844675"/>
            <a:ext cx="1377950" cy="1431925"/>
          </p:xfrm>
          <a:graphic>
            <a:graphicData uri="http://schemas.openxmlformats.org/presentationml/2006/ole">
              <mc:AlternateContent xmlns:mc="http://schemas.openxmlformats.org/markup-compatibility/2006">
                <mc:Choice xmlns:v="urn:schemas-microsoft-com:vml" Requires="v">
                  <p:oleObj spid="_x0000_s1037" name="Clip" r:id="rId6" imgW="3631160" imgH="3774379" progId="">
                    <p:embed/>
                  </p:oleObj>
                </mc:Choice>
                <mc:Fallback>
                  <p:oleObj name="Clip" r:id="rId6" imgW="3631160" imgH="3774379" progId="">
                    <p:embed/>
                    <p:pic>
                      <p:nvPicPr>
                        <p:cNvPr id="12305"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844675"/>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306" name="Object 8"/>
            <p:cNvGraphicFramePr>
              <a:graphicFrameLocks noChangeAspect="1"/>
            </p:cNvGraphicFramePr>
            <p:nvPr/>
          </p:nvGraphicFramePr>
          <p:xfrm>
            <a:off x="5486400" y="1844675"/>
            <a:ext cx="1377950" cy="1431925"/>
          </p:xfrm>
          <a:graphic>
            <a:graphicData uri="http://schemas.openxmlformats.org/presentationml/2006/ole">
              <mc:AlternateContent xmlns:mc="http://schemas.openxmlformats.org/markup-compatibility/2006">
                <mc:Choice xmlns:v="urn:schemas-microsoft-com:vml" Requires="v">
                  <p:oleObj spid="_x0000_s1038" name="Clip" r:id="rId7" imgW="3631160" imgH="3774379" progId="">
                    <p:embed/>
                  </p:oleObj>
                </mc:Choice>
                <mc:Fallback>
                  <p:oleObj name="Clip" r:id="rId7" imgW="3631160" imgH="3774379" progId="">
                    <p:embed/>
                    <p:pic>
                      <p:nvPicPr>
                        <p:cNvPr id="1230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844675"/>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307" name="Rectangle 13"/>
            <p:cNvSpPr>
              <a:spLocks noChangeArrowheads="1"/>
            </p:cNvSpPr>
            <p:nvPr/>
          </p:nvSpPr>
          <p:spPr bwMode="auto">
            <a:xfrm>
              <a:off x="1046163" y="1562100"/>
              <a:ext cx="268287" cy="533400"/>
            </a:xfrm>
            <a:prstGeom prst="rect">
              <a:avLst/>
            </a:prstGeom>
            <a:solidFill>
              <a:srgbClr val="000099"/>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000099"/>
              </a:extrusionClr>
              <a:contourClr>
                <a:srgbClr val="000099"/>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08" name="Text Box 14"/>
            <p:cNvSpPr txBox="1">
              <a:spLocks noChangeArrowheads="1"/>
            </p:cNvSpPr>
            <p:nvPr/>
          </p:nvSpPr>
          <p:spPr bwMode="auto">
            <a:xfrm>
              <a:off x="950913" y="1571625"/>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A</a:t>
              </a:r>
            </a:p>
          </p:txBody>
        </p:sp>
        <p:sp>
          <p:nvSpPr>
            <p:cNvPr id="12309" name="Rectangle 15"/>
            <p:cNvSpPr>
              <a:spLocks noChangeArrowheads="1"/>
            </p:cNvSpPr>
            <p:nvPr/>
          </p:nvSpPr>
          <p:spPr bwMode="auto">
            <a:xfrm>
              <a:off x="1406525" y="1600200"/>
              <a:ext cx="268288" cy="533400"/>
            </a:xfrm>
            <a:prstGeom prst="rect">
              <a:avLst/>
            </a:prstGeom>
            <a:solidFill>
              <a:srgbClr val="3366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336600"/>
              </a:extrusionClr>
              <a:contourClr>
                <a:srgbClr val="3366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10" name="Text Box 16"/>
            <p:cNvSpPr txBox="1">
              <a:spLocks noChangeArrowheads="1"/>
            </p:cNvSpPr>
            <p:nvPr/>
          </p:nvSpPr>
          <p:spPr bwMode="auto">
            <a:xfrm>
              <a:off x="1316038" y="1619250"/>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B</a:t>
              </a:r>
            </a:p>
          </p:txBody>
        </p:sp>
        <p:sp>
          <p:nvSpPr>
            <p:cNvPr id="12311" name="Rectangle 17"/>
            <p:cNvSpPr>
              <a:spLocks noChangeArrowheads="1"/>
            </p:cNvSpPr>
            <p:nvPr/>
          </p:nvSpPr>
          <p:spPr bwMode="auto">
            <a:xfrm>
              <a:off x="1758950" y="1628775"/>
              <a:ext cx="268288" cy="533400"/>
            </a:xfrm>
            <a:prstGeom prst="rect">
              <a:avLst/>
            </a:prstGeom>
            <a:solidFill>
              <a:srgbClr val="80008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800080"/>
              </a:extrusionClr>
              <a:contourClr>
                <a:srgbClr val="80008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12" name="Text Box 18"/>
            <p:cNvSpPr txBox="1">
              <a:spLocks noChangeArrowheads="1"/>
            </p:cNvSpPr>
            <p:nvPr/>
          </p:nvSpPr>
          <p:spPr bwMode="auto">
            <a:xfrm>
              <a:off x="1674813" y="16478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C</a:t>
              </a:r>
            </a:p>
          </p:txBody>
        </p:sp>
        <p:sp>
          <p:nvSpPr>
            <p:cNvPr id="12313" name="Rectangle 19"/>
            <p:cNvSpPr>
              <a:spLocks noChangeArrowheads="1"/>
            </p:cNvSpPr>
            <p:nvPr/>
          </p:nvSpPr>
          <p:spPr bwMode="auto">
            <a:xfrm>
              <a:off x="2655888" y="1590675"/>
              <a:ext cx="268287" cy="533400"/>
            </a:xfrm>
            <a:prstGeom prst="rect">
              <a:avLst/>
            </a:prstGeom>
            <a:solidFill>
              <a:srgbClr val="000099"/>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000099"/>
              </a:extrusionClr>
              <a:contourClr>
                <a:srgbClr val="000099"/>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14" name="Text Box 20"/>
            <p:cNvSpPr txBox="1">
              <a:spLocks noChangeArrowheads="1"/>
            </p:cNvSpPr>
            <p:nvPr/>
          </p:nvSpPr>
          <p:spPr bwMode="auto">
            <a:xfrm>
              <a:off x="2560638" y="16002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A</a:t>
              </a:r>
            </a:p>
          </p:txBody>
        </p:sp>
        <p:sp>
          <p:nvSpPr>
            <p:cNvPr id="12315" name="Rectangle 21"/>
            <p:cNvSpPr>
              <a:spLocks noChangeArrowheads="1"/>
            </p:cNvSpPr>
            <p:nvPr/>
          </p:nvSpPr>
          <p:spPr bwMode="auto">
            <a:xfrm>
              <a:off x="3016250" y="1628775"/>
              <a:ext cx="268288" cy="533400"/>
            </a:xfrm>
            <a:prstGeom prst="rect">
              <a:avLst/>
            </a:prstGeom>
            <a:solidFill>
              <a:srgbClr val="80008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800080"/>
              </a:extrusionClr>
              <a:contourClr>
                <a:srgbClr val="80008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16" name="Text Box 22"/>
            <p:cNvSpPr txBox="1">
              <a:spLocks noChangeArrowheads="1"/>
            </p:cNvSpPr>
            <p:nvPr/>
          </p:nvSpPr>
          <p:spPr bwMode="auto">
            <a:xfrm>
              <a:off x="2932113" y="16478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C</a:t>
              </a:r>
            </a:p>
          </p:txBody>
        </p:sp>
        <p:sp>
          <p:nvSpPr>
            <p:cNvPr id="12317" name="Rectangle 23"/>
            <p:cNvSpPr>
              <a:spLocks noChangeArrowheads="1"/>
            </p:cNvSpPr>
            <p:nvPr/>
          </p:nvSpPr>
          <p:spPr bwMode="auto">
            <a:xfrm>
              <a:off x="3368675" y="1657350"/>
              <a:ext cx="268288" cy="533400"/>
            </a:xfrm>
            <a:prstGeom prst="rect">
              <a:avLst/>
            </a:prstGeom>
            <a:solidFill>
              <a:srgbClr val="6633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663300"/>
              </a:extrusionClr>
              <a:contourClr>
                <a:srgbClr val="6633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18" name="Text Box 24"/>
            <p:cNvSpPr txBox="1">
              <a:spLocks noChangeArrowheads="1"/>
            </p:cNvSpPr>
            <p:nvPr/>
          </p:nvSpPr>
          <p:spPr bwMode="auto">
            <a:xfrm>
              <a:off x="3268663" y="1676400"/>
              <a:ext cx="436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D</a:t>
              </a:r>
            </a:p>
          </p:txBody>
        </p:sp>
        <p:sp>
          <p:nvSpPr>
            <p:cNvPr id="12319" name="Rectangle 25"/>
            <p:cNvSpPr>
              <a:spLocks noChangeArrowheads="1"/>
            </p:cNvSpPr>
            <p:nvPr/>
          </p:nvSpPr>
          <p:spPr bwMode="auto">
            <a:xfrm>
              <a:off x="4256088" y="1590675"/>
              <a:ext cx="268287" cy="533400"/>
            </a:xfrm>
            <a:prstGeom prst="rect">
              <a:avLst/>
            </a:prstGeom>
            <a:solidFill>
              <a:srgbClr val="3366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336600"/>
              </a:extrusionClr>
              <a:contourClr>
                <a:srgbClr val="3366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20" name="Text Box 26"/>
            <p:cNvSpPr txBox="1">
              <a:spLocks noChangeArrowheads="1"/>
            </p:cNvSpPr>
            <p:nvPr/>
          </p:nvSpPr>
          <p:spPr bwMode="auto">
            <a:xfrm>
              <a:off x="4162425" y="1600200"/>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B</a:t>
              </a:r>
            </a:p>
          </p:txBody>
        </p:sp>
        <p:sp>
          <p:nvSpPr>
            <p:cNvPr id="12321" name="Rectangle 27"/>
            <p:cNvSpPr>
              <a:spLocks noChangeArrowheads="1"/>
            </p:cNvSpPr>
            <p:nvPr/>
          </p:nvSpPr>
          <p:spPr bwMode="auto">
            <a:xfrm>
              <a:off x="4616450" y="1628775"/>
              <a:ext cx="268288" cy="533400"/>
            </a:xfrm>
            <a:prstGeom prst="rect">
              <a:avLst/>
            </a:prstGeom>
            <a:solidFill>
              <a:srgbClr val="80008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800080"/>
              </a:extrusionClr>
              <a:contourClr>
                <a:srgbClr val="80008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22" name="Text Box 28"/>
            <p:cNvSpPr txBox="1">
              <a:spLocks noChangeArrowheads="1"/>
            </p:cNvSpPr>
            <p:nvPr/>
          </p:nvSpPr>
          <p:spPr bwMode="auto">
            <a:xfrm>
              <a:off x="4532313" y="1647825"/>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C</a:t>
              </a:r>
            </a:p>
          </p:txBody>
        </p:sp>
        <p:sp>
          <p:nvSpPr>
            <p:cNvPr id="12323" name="Rectangle 29"/>
            <p:cNvSpPr>
              <a:spLocks noChangeArrowheads="1"/>
            </p:cNvSpPr>
            <p:nvPr/>
          </p:nvSpPr>
          <p:spPr bwMode="auto">
            <a:xfrm>
              <a:off x="4968875" y="1657350"/>
              <a:ext cx="268288" cy="533400"/>
            </a:xfrm>
            <a:prstGeom prst="rect">
              <a:avLst/>
            </a:prstGeom>
            <a:solidFill>
              <a:srgbClr val="6633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663300"/>
              </a:extrusionClr>
              <a:contourClr>
                <a:srgbClr val="6633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24" name="Text Box 30"/>
            <p:cNvSpPr txBox="1">
              <a:spLocks noChangeArrowheads="1"/>
            </p:cNvSpPr>
            <p:nvPr/>
          </p:nvSpPr>
          <p:spPr bwMode="auto">
            <a:xfrm>
              <a:off x="4868863" y="1676400"/>
              <a:ext cx="436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D</a:t>
              </a:r>
            </a:p>
          </p:txBody>
        </p:sp>
        <p:sp>
          <p:nvSpPr>
            <p:cNvPr id="12325" name="Rectangle 31"/>
            <p:cNvSpPr>
              <a:spLocks noChangeArrowheads="1"/>
            </p:cNvSpPr>
            <p:nvPr/>
          </p:nvSpPr>
          <p:spPr bwMode="auto">
            <a:xfrm>
              <a:off x="5837238" y="1590675"/>
              <a:ext cx="268287" cy="533400"/>
            </a:xfrm>
            <a:prstGeom prst="rect">
              <a:avLst/>
            </a:prstGeom>
            <a:solidFill>
              <a:srgbClr val="000099"/>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000099"/>
              </a:extrusionClr>
              <a:contourClr>
                <a:srgbClr val="000099"/>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26" name="Text Box 32"/>
            <p:cNvSpPr txBox="1">
              <a:spLocks noChangeArrowheads="1"/>
            </p:cNvSpPr>
            <p:nvPr/>
          </p:nvSpPr>
          <p:spPr bwMode="auto">
            <a:xfrm>
              <a:off x="5741988" y="1600200"/>
              <a:ext cx="420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A</a:t>
              </a:r>
            </a:p>
          </p:txBody>
        </p:sp>
        <p:sp>
          <p:nvSpPr>
            <p:cNvPr id="12327" name="Rectangle 33"/>
            <p:cNvSpPr>
              <a:spLocks noChangeArrowheads="1"/>
            </p:cNvSpPr>
            <p:nvPr/>
          </p:nvSpPr>
          <p:spPr bwMode="auto">
            <a:xfrm>
              <a:off x="6197600" y="1628775"/>
              <a:ext cx="268288" cy="533400"/>
            </a:xfrm>
            <a:prstGeom prst="rect">
              <a:avLst/>
            </a:prstGeom>
            <a:solidFill>
              <a:srgbClr val="6633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663300"/>
              </a:extrusionClr>
              <a:contourClr>
                <a:srgbClr val="6633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28" name="Text Box 34"/>
            <p:cNvSpPr txBox="1">
              <a:spLocks noChangeArrowheads="1"/>
            </p:cNvSpPr>
            <p:nvPr/>
          </p:nvSpPr>
          <p:spPr bwMode="auto">
            <a:xfrm>
              <a:off x="6097588" y="1647825"/>
              <a:ext cx="436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D</a:t>
              </a:r>
            </a:p>
          </p:txBody>
        </p:sp>
        <p:sp>
          <p:nvSpPr>
            <p:cNvPr id="12329" name="Rectangle 35"/>
            <p:cNvSpPr>
              <a:spLocks noChangeArrowheads="1"/>
            </p:cNvSpPr>
            <p:nvPr/>
          </p:nvSpPr>
          <p:spPr bwMode="auto">
            <a:xfrm>
              <a:off x="6550025" y="1657350"/>
              <a:ext cx="268288" cy="533400"/>
            </a:xfrm>
            <a:prstGeom prst="rect">
              <a:avLst/>
            </a:prstGeom>
            <a:solidFill>
              <a:srgbClr val="A50021"/>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A50021"/>
              </a:extrusionClr>
              <a:contourClr>
                <a:srgbClr val="A50021"/>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30" name="Text Box 36"/>
            <p:cNvSpPr txBox="1">
              <a:spLocks noChangeArrowheads="1"/>
            </p:cNvSpPr>
            <p:nvPr/>
          </p:nvSpPr>
          <p:spPr bwMode="auto">
            <a:xfrm>
              <a:off x="6472238" y="1676400"/>
              <a:ext cx="39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E</a:t>
              </a:r>
            </a:p>
          </p:txBody>
        </p:sp>
      </p:grpSp>
      <p:grpSp>
        <p:nvGrpSpPr>
          <p:cNvPr id="42" name="Group 47"/>
          <p:cNvGrpSpPr>
            <a:grpSpLocks/>
          </p:cNvGrpSpPr>
          <p:nvPr/>
        </p:nvGrpSpPr>
        <p:grpSpPr bwMode="auto">
          <a:xfrm>
            <a:off x="7086600" y="1792288"/>
            <a:ext cx="1387475" cy="1676400"/>
            <a:chOff x="7086600" y="1600200"/>
            <a:chExt cx="1387475" cy="1676400"/>
          </a:xfrm>
        </p:grpSpPr>
        <p:graphicFrame>
          <p:nvGraphicFramePr>
            <p:cNvPr id="12296" name="Object 9"/>
            <p:cNvGraphicFramePr>
              <a:graphicFrameLocks noChangeAspect="1"/>
            </p:cNvGraphicFramePr>
            <p:nvPr/>
          </p:nvGraphicFramePr>
          <p:xfrm>
            <a:off x="7086600" y="1844675"/>
            <a:ext cx="1377950" cy="1431925"/>
          </p:xfrm>
          <a:graphic>
            <a:graphicData uri="http://schemas.openxmlformats.org/presentationml/2006/ole">
              <mc:AlternateContent xmlns:mc="http://schemas.openxmlformats.org/markup-compatibility/2006">
                <mc:Choice xmlns:v="urn:schemas-microsoft-com:vml" Requires="v">
                  <p:oleObj spid="_x0000_s1039" name="Clip" r:id="rId8" imgW="3631160" imgH="3774379" progId="">
                    <p:embed/>
                  </p:oleObj>
                </mc:Choice>
                <mc:Fallback>
                  <p:oleObj name="Clip" r:id="rId8" imgW="3631160" imgH="3774379" progId="">
                    <p:embed/>
                    <p:pic>
                      <p:nvPicPr>
                        <p:cNvPr id="12296"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1844675"/>
                          <a:ext cx="137795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7" name="Rectangle 37"/>
            <p:cNvSpPr>
              <a:spLocks noChangeArrowheads="1"/>
            </p:cNvSpPr>
            <p:nvPr/>
          </p:nvSpPr>
          <p:spPr bwMode="auto">
            <a:xfrm>
              <a:off x="7446963" y="1600200"/>
              <a:ext cx="268287" cy="533400"/>
            </a:xfrm>
            <a:prstGeom prst="rect">
              <a:avLst/>
            </a:prstGeom>
            <a:solidFill>
              <a:srgbClr val="33660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336600"/>
              </a:extrusionClr>
              <a:contourClr>
                <a:srgbClr val="33660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298" name="Text Box 38"/>
            <p:cNvSpPr txBox="1">
              <a:spLocks noChangeArrowheads="1"/>
            </p:cNvSpPr>
            <p:nvPr/>
          </p:nvSpPr>
          <p:spPr bwMode="auto">
            <a:xfrm>
              <a:off x="7353300" y="1609725"/>
              <a:ext cx="415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B</a:t>
              </a:r>
            </a:p>
          </p:txBody>
        </p:sp>
        <p:sp>
          <p:nvSpPr>
            <p:cNvPr id="12299" name="Rectangle 39"/>
            <p:cNvSpPr>
              <a:spLocks noChangeArrowheads="1"/>
            </p:cNvSpPr>
            <p:nvPr/>
          </p:nvSpPr>
          <p:spPr bwMode="auto">
            <a:xfrm>
              <a:off x="7807325" y="1638300"/>
              <a:ext cx="268288" cy="533400"/>
            </a:xfrm>
            <a:prstGeom prst="rect">
              <a:avLst/>
            </a:prstGeom>
            <a:solidFill>
              <a:srgbClr val="800080"/>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800080"/>
              </a:extrusionClr>
              <a:contourClr>
                <a:srgbClr val="800080"/>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00" name="Text Box 40"/>
            <p:cNvSpPr txBox="1">
              <a:spLocks noChangeArrowheads="1"/>
            </p:cNvSpPr>
            <p:nvPr/>
          </p:nvSpPr>
          <p:spPr bwMode="auto">
            <a:xfrm>
              <a:off x="7723188" y="1657350"/>
              <a:ext cx="404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C</a:t>
              </a:r>
            </a:p>
          </p:txBody>
        </p:sp>
        <p:sp>
          <p:nvSpPr>
            <p:cNvPr id="12301" name="Rectangle 41"/>
            <p:cNvSpPr>
              <a:spLocks noChangeArrowheads="1"/>
            </p:cNvSpPr>
            <p:nvPr/>
          </p:nvSpPr>
          <p:spPr bwMode="auto">
            <a:xfrm>
              <a:off x="8159750" y="1666875"/>
              <a:ext cx="268288" cy="533400"/>
            </a:xfrm>
            <a:prstGeom prst="rect">
              <a:avLst/>
            </a:prstGeom>
            <a:solidFill>
              <a:srgbClr val="A50021"/>
            </a:solidFill>
            <a:ln w="9525">
              <a:miter lim="800000"/>
              <a:headEnd/>
              <a:tailEnd/>
            </a:ln>
            <a:scene3d>
              <a:camera prst="legacyObliqueTopLeft"/>
              <a:lightRig rig="legacyFlat3" dir="t"/>
            </a:scene3d>
            <a:sp3d extrusionH="125400" contourW="12700" prstMaterial="legacyMatte">
              <a:bevelT w="13500" h="13500" prst="angle"/>
              <a:bevelB w="13500" h="13500" prst="angle"/>
              <a:extrusionClr>
                <a:srgbClr val="A50021"/>
              </a:extrusionClr>
              <a:contourClr>
                <a:srgbClr val="A50021"/>
              </a:contourClr>
            </a:sp3d>
          </p:spPr>
          <p:txBody>
            <a:bodyPr wrap="none" anchor="ctr">
              <a:flatTx/>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eaLnBrk="1" hangingPunct="1">
                <a:spcBef>
                  <a:spcPct val="0"/>
                </a:spcBef>
                <a:buFontTx/>
                <a:buNone/>
              </a:pPr>
              <a:endParaRPr lang="zh-TW" altLang="zh-TW" sz="1800">
                <a:latin typeface="Arial" charset="0"/>
              </a:endParaRPr>
            </a:p>
          </p:txBody>
        </p:sp>
        <p:sp>
          <p:nvSpPr>
            <p:cNvPr id="12302" name="Text Box 42"/>
            <p:cNvSpPr txBox="1">
              <a:spLocks noChangeArrowheads="1"/>
            </p:cNvSpPr>
            <p:nvPr/>
          </p:nvSpPr>
          <p:spPr bwMode="auto">
            <a:xfrm>
              <a:off x="8081963" y="1685925"/>
              <a:ext cx="3921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type="none" w="sm" len="lg"/>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新細明體" charset="-120"/>
                </a:defRPr>
              </a:lvl1pPr>
              <a:lvl2pPr marL="742950" indent="-285750" eaLnBrk="0" hangingPunct="0">
                <a:spcBef>
                  <a:spcPct val="20000"/>
                </a:spcBef>
                <a:buFont typeface="Arial" charset="0"/>
                <a:buChar char="–"/>
                <a:defRPr sz="2800">
                  <a:solidFill>
                    <a:schemeClr val="tx1"/>
                  </a:solidFill>
                  <a:latin typeface="Calibri" charset="0"/>
                  <a:ea typeface="新細明體" charset="-120"/>
                </a:defRPr>
              </a:lvl2pPr>
              <a:lvl3pPr marL="1143000" indent="-228600" eaLnBrk="0" hangingPunct="0">
                <a:spcBef>
                  <a:spcPct val="20000"/>
                </a:spcBef>
                <a:buFont typeface="Arial" charset="0"/>
                <a:buChar char="•"/>
                <a:defRPr sz="2400">
                  <a:solidFill>
                    <a:schemeClr val="tx1"/>
                  </a:solidFill>
                  <a:latin typeface="Calibri" charset="0"/>
                  <a:ea typeface="新細明體" charset="-120"/>
                </a:defRPr>
              </a:lvl3pPr>
              <a:lvl4pPr marL="1600200" indent="-228600" eaLnBrk="0" hangingPunct="0">
                <a:spcBef>
                  <a:spcPct val="20000"/>
                </a:spcBef>
                <a:buFont typeface="Arial" charset="0"/>
                <a:buChar char="–"/>
                <a:defRPr sz="2000">
                  <a:solidFill>
                    <a:schemeClr val="tx1"/>
                  </a:solidFill>
                  <a:latin typeface="Calibri" charset="0"/>
                  <a:ea typeface="新細明體" charset="-120"/>
                </a:defRPr>
              </a:lvl4pPr>
              <a:lvl5pPr marL="2057400" indent="-228600" eaLnBrk="0" hangingPunct="0">
                <a:spcBef>
                  <a:spcPct val="20000"/>
                </a:spcBef>
                <a:buFont typeface="Arial" charset="0"/>
                <a:buChar char="»"/>
                <a:defRPr sz="2000">
                  <a:solidFill>
                    <a:schemeClr val="tx1"/>
                  </a:solidFill>
                  <a:latin typeface="Calibri" charset="0"/>
                  <a:ea typeface="新細明體"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新細明體" charset="-120"/>
                </a:defRPr>
              </a:lvl9pPr>
            </a:lstStyle>
            <a:p>
              <a:pPr algn="ctr" eaLnBrk="1" hangingPunct="1">
                <a:spcBef>
                  <a:spcPct val="0"/>
                </a:spcBef>
                <a:buFontTx/>
                <a:buNone/>
              </a:pPr>
              <a:r>
                <a:rPr lang="en-US" altLang="zh-TW" sz="1800" b="1">
                  <a:solidFill>
                    <a:srgbClr val="FFFFFF"/>
                  </a:solidFill>
                  <a:latin typeface="Verdana" charset="0"/>
                </a:rPr>
                <a:t>E</a:t>
              </a:r>
            </a:p>
          </p:txBody>
        </p:sp>
      </p:grpSp>
      <p:sp>
        <p:nvSpPr>
          <p:cNvPr id="50" name="Rectangle 49"/>
          <p:cNvSpPr/>
          <p:nvPr/>
        </p:nvSpPr>
        <p:spPr>
          <a:xfrm>
            <a:off x="2871788" y="6581775"/>
            <a:ext cx="3571875" cy="276225"/>
          </a:xfrm>
          <a:prstGeom prst="rect">
            <a:avLst/>
          </a:prstGeom>
        </p:spPr>
        <p:txBody>
          <a:bodyPr wrap="none">
            <a:spAutoFit/>
          </a:bodyPr>
          <a:lstStyle/>
          <a:p>
            <a:pPr>
              <a:defRPr/>
            </a:pPr>
            <a:r>
              <a:rPr lang="en-US" sz="1200" dirty="0">
                <a:solidFill>
                  <a:schemeClr val="bg1">
                    <a:lumMod val="75000"/>
                  </a:schemeClr>
                </a:solidFill>
                <a:latin typeface="Calibri" charset="0"/>
                <a:ea typeface="標楷體" charset="0"/>
                <a:cs typeface="標楷體" charset="0"/>
              </a:rPr>
              <a:t>Source: SAS Enterprise Miner Course Notes, 2014, SAS</a:t>
            </a:r>
          </a:p>
        </p:txBody>
      </p:sp>
    </p:spTree>
    <p:extLst>
      <p:ext uri="{BB962C8B-B14F-4D97-AF65-F5344CB8AC3E}">
        <p14:creationId xmlns:p14="http://schemas.microsoft.com/office/powerpoint/2010/main" val="2044564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2000" fill="hold"/>
                                        <p:tgtEl>
                                          <p:spTgt spid="13"/>
                                        </p:tgtEl>
                                        <p:attrNameLst>
                                          <p:attrName>ppt_x</p:attrName>
                                        </p:attrNameLst>
                                      </p:cBhvr>
                                      <p:tavLst>
                                        <p:tav tm="0">
                                          <p:val>
                                            <p:strVal val="0-#ppt_w/2"/>
                                          </p:val>
                                        </p:tav>
                                        <p:tav tm="100000">
                                          <p:val>
                                            <p:strVal val="#ppt_x"/>
                                          </p:val>
                                        </p:tav>
                                      </p:tavLst>
                                    </p:anim>
                                    <p:anim calcmode="lin" valueType="num">
                                      <p:cBhvr additive="base">
                                        <p:cTn id="8" dur="2000" fill="hold"/>
                                        <p:tgtEl>
                                          <p:spTgt spid="13"/>
                                        </p:tgtEl>
                                        <p:attrNameLst>
                                          <p:attrName>ppt_y</p:attrName>
                                        </p:attrNameLst>
                                      </p:cBhvr>
                                      <p:tavLst>
                                        <p:tav tm="0">
                                          <p:val>
                                            <p:strVal val="#ppt_y"/>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63" presetClass="path" presetSubtype="0" fill="hold" nodeType="withEffect">
                                  <p:stCondLst>
                                    <p:cond delay="0"/>
                                  </p:stCondLst>
                                  <p:childTnLst>
                                    <p:animMotion origin="layout" path="M -0.89306 -0.00232 L 0.21198 0.00231 " pathEditMode="relative" rAng="0" ptsTypes="AA">
                                      <p:cBhvr>
                                        <p:cTn id="12" dur="2500" fill="hold"/>
                                        <p:tgtEl>
                                          <p:spTgt spid="42"/>
                                        </p:tgtEl>
                                        <p:attrNameLst>
                                          <p:attrName>ppt_x</p:attrName>
                                          <p:attrName>ppt_y</p:attrName>
                                        </p:attrNameLst>
                                      </p:cBhvr>
                                      <p:rCtr x="552" y="2"/>
                                    </p:animMotion>
                                  </p:childTnLst>
                                </p:cTn>
                              </p:par>
                              <p:par>
                                <p:cTn id="13" presetID="35" presetClass="path" presetSubtype="0" accel="50000" decel="50000" fill="hold" nodeType="withEffect">
                                  <p:stCondLst>
                                    <p:cond delay="3000"/>
                                  </p:stCondLst>
                                  <p:childTnLst>
                                    <p:animMotion origin="layout" path="M 0.21198 0.00231 L 0.00347 0.00231 " pathEditMode="relative" rAng="0" ptsTypes="AA">
                                      <p:cBhvr>
                                        <p:cTn id="14" dur="1600" fill="hold"/>
                                        <p:tgtEl>
                                          <p:spTgt spid="42"/>
                                        </p:tgtEl>
                                        <p:attrNameLst>
                                          <p:attrName>ppt_x</p:attrName>
                                          <p:attrName>ppt_y</p:attrName>
                                        </p:attrNameLst>
                                      </p:cBhvr>
                                      <p:rCtr x="-104" y="0"/>
                                    </p:animMotion>
                                  </p:childTnLst>
                                </p:cTn>
                              </p:par>
                              <p:par>
                                <p:cTn id="15" presetID="10" presetClass="entr" presetSubtype="0" fill="hold" nodeType="withEffect">
                                  <p:stCondLst>
                                    <p:cond delay="250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9981</TotalTime>
  <Words>1356</Words>
  <Application>Microsoft Macintosh PowerPoint</Application>
  <PresentationFormat>On-screen Show (4:3)</PresentationFormat>
  <Paragraphs>343</Paragraphs>
  <Slides>85</Slides>
  <Notes>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9" baseType="lpstr">
      <vt:lpstr>標楷體</vt:lpstr>
      <vt:lpstr>Heiti SC Light</vt:lpstr>
      <vt:lpstr>Heiti TC Light</vt:lpstr>
      <vt:lpstr>新細明體</vt:lpstr>
      <vt:lpstr>Arial</vt:lpstr>
      <vt:lpstr>Calibri</vt:lpstr>
      <vt:lpstr>Monotype Sorts</vt:lpstr>
      <vt:lpstr>Perpetua</vt:lpstr>
      <vt:lpstr>Symbol</vt:lpstr>
      <vt:lpstr>Times New Roman</vt:lpstr>
      <vt:lpstr>Verdana</vt:lpstr>
      <vt:lpstr>Wingdings</vt:lpstr>
      <vt:lpstr>Office 佈景主題</vt:lpstr>
      <vt:lpstr>Clip</vt:lpstr>
      <vt:lpstr>Big Data Mining 巨量資料探勘</vt:lpstr>
      <vt:lpstr>PowerPoint Presentation</vt:lpstr>
      <vt:lpstr>PowerPoint Presentation</vt:lpstr>
      <vt:lpstr>PowerPoint Presentation</vt:lpstr>
      <vt:lpstr>PowerPoint Presentation</vt:lpstr>
      <vt:lpstr>案例情境</vt:lpstr>
      <vt:lpstr>資料欄位說明</vt:lpstr>
      <vt:lpstr>PowerPoint Presentation</vt:lpstr>
      <vt:lpstr>關聯分析衡量的機率統計值— Support &amp; Confidence</vt:lpstr>
      <vt:lpstr>Support &amp; Confidence 高的關聯規則就一定是有用的規則？</vt:lpstr>
      <vt:lpstr>關聯分析衡量的機率統計值— Lift增益值</vt:lpstr>
      <vt:lpstr>Support (AB)  Confidence (AB) Expected Confidence (AB) Lift (AB)</vt:lpstr>
      <vt:lpstr>PowerPoint Presentation</vt:lpstr>
      <vt:lpstr>Lift (AB)</vt:lpstr>
      <vt:lpstr>「買芭比娃娃就會買糖果」 你的行銷策略如何？</vt:lpstr>
      <vt:lpstr>我的資料適合進行 購物籃分析嗎？</vt:lpstr>
      <vt:lpstr>SAS Enterprise Miner (SAS EM)  Case Study</vt:lpstr>
      <vt:lpstr>PowerPoint Presentation</vt:lpstr>
      <vt:lpstr>Upzip EM_Data.zip to C:\DATA\EM_Data</vt:lpstr>
      <vt:lpstr>Upzip EM_Data.zip to C:\DATA\EM_Data</vt:lpstr>
      <vt:lpstr>VMware Horizon View Client softcloud.tku.edu.tw SAS Enterprise Miner</vt:lpstr>
      <vt:lpstr>SAS Enterprise Guide (SAS EG) </vt:lpstr>
      <vt:lpstr>SAS EG New Project</vt:lpstr>
      <vt:lpstr>SAS EG Open Data</vt:lpstr>
      <vt:lpstr>SAS EG Open webstation.sas7bdat</vt:lpstr>
      <vt:lpstr>webstation.sas7bdat</vt:lpstr>
      <vt:lpstr>webstation.sas7bdat</vt:lpstr>
      <vt:lpstr>SAS Enterprise Miner 13.1 (SAS EM)</vt:lpstr>
      <vt:lpstr>SAS EM 資料匯入4步驟</vt:lpstr>
      <vt:lpstr>Step 1. 新增專案 (New Project)</vt:lpstr>
      <vt:lpstr>Step 1. 新增專案 (New Project)</vt:lpstr>
      <vt:lpstr>Step 1. 新增專案 (New Project)</vt:lpstr>
      <vt:lpstr>SAS Enterprise Miner (EM_Project2)</vt:lpstr>
      <vt:lpstr>Step 2. 新增資料館 (New / Library)</vt:lpstr>
      <vt:lpstr>Step 2. 新增資料館 (New / Library)</vt:lpstr>
      <vt:lpstr>Step 2. 新增資料館 (New / Library)</vt:lpstr>
      <vt:lpstr>Step 2. 新增資料館 (New / Library)</vt:lpstr>
      <vt:lpstr>Step 2. 新增資料館 (New / Library)</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3. 建立資料來源 (Create Data Source) </vt:lpstr>
      <vt:lpstr>Step 4. 建立流程圖 (Create Diagram) </vt:lpstr>
      <vt:lpstr>Step 4. 建立流程圖 (Create Diagram) </vt:lpstr>
      <vt:lpstr>Step 4. 建立流程圖 (Create Diagram) </vt:lpstr>
      <vt:lpstr>SAS Enterprise Miner (SAS EM)   Case Study</vt:lpstr>
      <vt:lpstr>案例情境模型流程</vt:lpstr>
      <vt:lpstr>樣本資料匯入 (Sample)</vt:lpstr>
      <vt:lpstr>EM_Lib.Webstation</vt:lpstr>
      <vt:lpstr>樣本資料匯入 (Sample) Edit Variable</vt:lpstr>
      <vt:lpstr>樣本資料匯入 (Sample) Edit Variable - Explore …</vt:lpstr>
      <vt:lpstr>樣本資料匯入 (Sample) Edit Variable - Explore …</vt:lpstr>
      <vt:lpstr>Explore - Association</vt:lpstr>
      <vt:lpstr>關聯分析 (Association Analysis)</vt:lpstr>
      <vt:lpstr>關聯分析 (Association Analysis)</vt:lpstr>
      <vt:lpstr>關聯分析 (Association Analysis)</vt:lpstr>
      <vt:lpstr>關聯分析 (Association Analysis)</vt:lpstr>
      <vt:lpstr>關聯分析 (Association Analysis)</vt:lpstr>
      <vt:lpstr>關聯分析 (Association Analysis)</vt:lpstr>
      <vt:lpstr>關聯分析 (Association Analysis)</vt:lpstr>
      <vt:lpstr>關聯分析 (Association Analysis)  Support : 1%  (Minimum Support = 1%)</vt:lpstr>
      <vt:lpstr>關聯分析 (Association Analysis)</vt:lpstr>
      <vt:lpstr>關聯分析 (Association Analysis)</vt:lpstr>
      <vt:lpstr>PowerPoint Presentation</vt:lpstr>
      <vt:lpstr>PowerPoint Presentation</vt:lpstr>
      <vt:lpstr>PowerPoint Presentation</vt:lpstr>
      <vt:lpstr>關聯分析 (Association Analysis) 檢視/規則/連結圖形 (Link Graph)</vt:lpstr>
      <vt:lpstr>關聯分析 (Association Analysis) 連結圖形 (Link Graph)</vt:lpstr>
      <vt:lpstr>關聯分析 (Association Analysis)  Maximum Number of Items: 3000000</vt:lpstr>
      <vt:lpstr>關聯分析 (Association Analysis)</vt:lpstr>
      <vt:lpstr>PowerPoint Presentation</vt:lpstr>
      <vt:lpstr>關聯分析 (Association Analysis) 連結圖形 (Link Graph)</vt:lpstr>
      <vt:lpstr>Reference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Mining (巨量資料探勘)</dc:title>
  <dc:subject/>
  <dc:creator>myday</dc:creator>
  <cp:keywords>Big Data Mining (巨量資料探勘)</cp:keywords>
  <dc:description>Big Data Mining (巨量資料探勘)</dc:description>
  <cp:lastModifiedBy>Microsoft Office User</cp:lastModifiedBy>
  <cp:revision>559</cp:revision>
  <cp:lastPrinted>2019-02-26T06:06:26Z</cp:lastPrinted>
  <dcterms:created xsi:type="dcterms:W3CDTF">2011-02-14T23:24:00Z</dcterms:created>
  <dcterms:modified xsi:type="dcterms:W3CDTF">2019-02-26T06:06:34Z</dcterms:modified>
  <cp:category/>
</cp:coreProperties>
</file>