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332" r:id="rId3"/>
    <p:sldId id="333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458" r:id="rId56"/>
    <p:sldId id="459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  <p:sldId id="469" r:id="rId67"/>
    <p:sldId id="470" r:id="rId68"/>
    <p:sldId id="471" r:id="rId69"/>
    <p:sldId id="472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0" r:id="rId78"/>
    <p:sldId id="481" r:id="rId79"/>
    <p:sldId id="482" r:id="rId80"/>
    <p:sldId id="483" r:id="rId81"/>
    <p:sldId id="484" r:id="rId82"/>
    <p:sldId id="485" r:id="rId83"/>
    <p:sldId id="486" r:id="rId84"/>
    <p:sldId id="487" r:id="rId85"/>
    <p:sldId id="488" r:id="rId86"/>
    <p:sldId id="489" r:id="rId87"/>
    <p:sldId id="490" r:id="rId88"/>
    <p:sldId id="491" r:id="rId89"/>
    <p:sldId id="492" r:id="rId90"/>
    <p:sldId id="493" r:id="rId91"/>
    <p:sldId id="494" r:id="rId92"/>
    <p:sldId id="495" r:id="rId93"/>
    <p:sldId id="496" r:id="rId94"/>
    <p:sldId id="497" r:id="rId95"/>
    <p:sldId id="498" r:id="rId96"/>
    <p:sldId id="1727" r:id="rId97"/>
    <p:sldId id="1739" r:id="rId98"/>
    <p:sldId id="1733" r:id="rId99"/>
    <p:sldId id="1735" r:id="rId100"/>
    <p:sldId id="1781" r:id="rId101"/>
    <p:sldId id="499" r:id="rId102"/>
    <p:sldId id="500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61"/>
    <p:restoredTop sz="93662"/>
  </p:normalViewPr>
  <p:slideViewPr>
    <p:cSldViewPr snapToGrid="0" snapToObjects="1">
      <p:cViewPr varScale="1">
        <p:scale>
          <a:sx n="101" d="100"/>
          <a:sy n="101" d="100"/>
        </p:scale>
        <p:origin x="7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Jp6hmASstQ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QazhzcC-rg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</a:t>
            </a:r>
            <a:r>
              <a:rPr lang="en-US" baseline="0" dirty="0"/>
              <a:t> </a:t>
            </a:r>
            <a:r>
              <a:rPr lang="en-US" dirty="0"/>
              <a:t>App Engine Architecture and Services, </a:t>
            </a:r>
            <a:r>
              <a:rPr lang="en-US" dirty="0">
                <a:hlinkClick r:id="rId3"/>
              </a:rPr>
              <a:t>http://www.youtube.com/watch?v=QJp6hmASstQ</a:t>
            </a:r>
            <a:endParaRPr lang="en-US" dirty="0"/>
          </a:p>
          <a:p>
            <a:r>
              <a:rPr lang="en-US" dirty="0" err="1"/>
              <a:t>GoogleDevelopers</a:t>
            </a:r>
            <a:endParaRPr lang="en-US" dirty="0"/>
          </a:p>
          <a:p>
            <a:r>
              <a:rPr lang="en-US" dirty="0"/>
              <a:t>Published on Feb 5, 2013</a:t>
            </a:r>
          </a:p>
          <a:p>
            <a:endParaRPr lang="en-US" dirty="0"/>
          </a:p>
          <a:p>
            <a:r>
              <a:rPr lang="en-US" dirty="0"/>
              <a:t>This lesson introduces how App Engine solves the needs of a real-time earthquake monitor in Japan, in a robust scalable way that handles peak request throughput during earthquakes without needing to keep server resources up and running all the time.</a:t>
            </a:r>
          </a:p>
          <a:p>
            <a:endParaRPr lang="en-US" dirty="0"/>
          </a:p>
          <a:p>
            <a:r>
              <a:rPr lang="en-US" dirty="0"/>
              <a:t>Learn how to configure your App Engine applications to best take advantage of the underlying Google infrastructure, including edge caching and load balancing, to optimize response speed and minimize cost.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Datastore</a:t>
            </a:r>
            <a:r>
              <a:rPr lang="en-US" dirty="0"/>
              <a:t> Introduction, </a:t>
            </a:r>
            <a:r>
              <a:rPr lang="en-US" dirty="0">
                <a:hlinkClick r:id="rId3"/>
              </a:rPr>
              <a:t>http://www.youtube.com/watch?v=fQazhzcC-rg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GoogleDevelopers</a:t>
            </a:r>
            <a:r>
              <a:rPr lang="en-US" dirty="0"/>
              <a:t> </a:t>
            </a:r>
          </a:p>
          <a:p>
            <a:r>
              <a:rPr lang="en-US" dirty="0"/>
              <a:t>Published on Feb 5, 2013</a:t>
            </a:r>
          </a:p>
          <a:p>
            <a:r>
              <a:rPr lang="en-US" dirty="0" err="1"/>
              <a:t>Datastore</a:t>
            </a:r>
            <a:r>
              <a:rPr lang="en-US" dirty="0"/>
              <a:t> service in App Engine is the core component of the platform and an essential part of learning App Engine technologies. In this lesson we will cover topics including "What is </a:t>
            </a:r>
            <a:r>
              <a:rPr lang="en-US" dirty="0" err="1"/>
              <a:t>Datastore</a:t>
            </a:r>
            <a:r>
              <a:rPr lang="en-US" dirty="0"/>
              <a:t>?", "</a:t>
            </a:r>
            <a:r>
              <a:rPr lang="en-US" dirty="0" err="1"/>
              <a:t>Datastore</a:t>
            </a:r>
            <a:r>
              <a:rPr lang="en-US" dirty="0"/>
              <a:t> Internals" and "</a:t>
            </a:r>
            <a:r>
              <a:rPr lang="en-US" dirty="0" err="1"/>
              <a:t>Datastore</a:t>
            </a:r>
            <a:r>
              <a:rPr lang="en-US" dirty="0"/>
              <a:t> Basic Operation". We will be looking at basic concepts including the difference between a Relational Database and </a:t>
            </a:r>
            <a:r>
              <a:rPr lang="en-US" dirty="0" err="1"/>
              <a:t>Datastore</a:t>
            </a:r>
            <a:r>
              <a:rPr lang="en-US" dirty="0"/>
              <a:t>, scalability, reliability and performance characteristics of </a:t>
            </a:r>
            <a:r>
              <a:rPr lang="en-US" dirty="0" err="1"/>
              <a:t>Datastore</a:t>
            </a:r>
            <a:r>
              <a:rPr lang="en-US" dirty="0"/>
              <a:t>. We will also dive deeper into the underlying technology, Google </a:t>
            </a:r>
            <a:r>
              <a:rPr lang="en-US" dirty="0" err="1"/>
              <a:t>Bigtable</a:t>
            </a:r>
            <a:r>
              <a:rPr lang="en-US" dirty="0"/>
              <a:t>. As basic operations, we will learn </a:t>
            </a:r>
            <a:r>
              <a:rPr lang="en-US" dirty="0" err="1"/>
              <a:t>Datastore</a:t>
            </a:r>
            <a:r>
              <a:rPr lang="en-US" dirty="0"/>
              <a:t> concepts like Entity, Property and Key as well as </a:t>
            </a:r>
            <a:r>
              <a:rPr lang="en-US" dirty="0" err="1"/>
              <a:t>Datastore</a:t>
            </a:r>
            <a:r>
              <a:rPr lang="en-US" dirty="0"/>
              <a:t> APIs.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5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2018/11/28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" TargetMode="External"/><Relationship Id="rId2" Type="http://schemas.openxmlformats.org/officeDocument/2006/relationships/hyperlink" Target="https://cloud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rebase.google.com/" TargetMode="External"/><Relationship Id="rId5" Type="http://schemas.openxmlformats.org/officeDocument/2006/relationships/hyperlink" Target="https://cloud.google.com/endpoints/" TargetMode="External"/><Relationship Id="rId4" Type="http://schemas.openxmlformats.org/officeDocument/2006/relationships/hyperlink" Target="https://cloud.google.com/datastor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loud.google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loud.google.com/product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hyperlink" Target="https://cloud.google.com/products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loud.google.com/why-goog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customers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customer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solutions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free-trial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solutions/mobile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solutions/mobile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evelopers/articles/mobile-application-solution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google.com/developers/articles/mobile-application-solutions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evelopers/articles/mobile-application-solutions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google.com/developers/articles/mobile-application-solutions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google.com/appengine/docs/java/datastore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developers/articles/mobile-application-solutions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loud.google.com/appengine/doc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loud.google.com/appengine/do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google.com/appengine/docs/whatisgoogleappengine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.google.com/appengine/docs/whatisgoogleappengine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appengine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appengin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datastore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datastore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endpoints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endpoints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java/endpoints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5u_Owtbfew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_oO9Gwf_do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youtube.com/watch?v=ZZNb1NOPTp8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Jp6hmASst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fQazhzcC-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fQazhzcC-r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nsole.developers.google.com/start/appengin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cloud.google.com/appengine/docs/python/gettingstartedpython27/introduction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loud.google.com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firebase.google.com/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cloud.google.com/solutions/big-da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cloud.google.com/solutions/big-data/overview/machine-learning-cloud-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>
                <a:solidFill>
                  <a:srgbClr val="376092"/>
                </a:solidFill>
              </a:rPr>
              <a:t>Social Media Apps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>
                <a:hlinkClick r:id="rId2"/>
              </a:rPr>
              <a:t>Department of Information Management</a:t>
            </a:r>
            <a:endParaRPr lang="en-US" sz="5100" dirty="0"/>
          </a:p>
          <a:p>
            <a:r>
              <a:rPr lang="en-US" sz="5100" dirty="0" err="1">
                <a:hlinkClick r:id="rId3"/>
              </a:rPr>
              <a:t>Tamkang</a:t>
            </a:r>
            <a:r>
              <a:rPr lang="en-US" sz="5100" dirty="0">
                <a:hlinkClick r:id="rId3"/>
              </a:rPr>
              <a:t> University</a:t>
            </a:r>
            <a:endParaRPr lang="en-US" sz="5100" dirty="0"/>
          </a:p>
          <a:p>
            <a:endParaRPr lang="en-US" sz="2600" dirty="0">
              <a:hlinkClick r:id="rId4"/>
            </a:endParaRPr>
          </a:p>
          <a:p>
            <a:r>
              <a:rPr lang="en-US" sz="2600" dirty="0">
                <a:hlinkClick r:id="rId4"/>
              </a:rPr>
              <a:t>http://mail.tku.edu.tw/myday</a:t>
            </a:r>
            <a:endParaRPr lang="en-US" sz="2600" dirty="0"/>
          </a:p>
          <a:p>
            <a:endParaRPr lang="en-US" dirty="0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2018-11-29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800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1071SMAP10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8550) 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 (Fall 2018)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(MIS MBA) (2 Credits, Elective) [Full English Course]</a:t>
            </a:r>
          </a:p>
          <a:p>
            <a:pPr lvl="0" algn="ctr" defTabSz="914400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Thu 8,9 (10:10-12:00) B206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A1A4297-F10D-AF47-9A52-3E0281568CB7}"/>
              </a:ext>
            </a:extLst>
          </p:cNvPr>
          <p:cNvSpPr txBox="1">
            <a:spLocks/>
          </p:cNvSpPr>
          <p:nvPr/>
        </p:nvSpPr>
        <p:spPr>
          <a:xfrm>
            <a:off x="242889" y="1347310"/>
            <a:ext cx="8701088" cy="188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</a:rPr>
              <a:t>Google Cloud Platform</a:t>
            </a:r>
          </a:p>
        </p:txBody>
      </p:sp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7234"/>
          <a:stretch/>
        </p:blipFill>
        <p:spPr>
          <a:xfrm>
            <a:off x="313724" y="1742302"/>
            <a:ext cx="8491561" cy="486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216" y="0"/>
            <a:ext cx="2107813" cy="151278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1558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Compute </a:t>
            </a:r>
            <a:r>
              <a:rPr lang="en-US" b="1">
                <a:solidFill>
                  <a:schemeClr val="accent1"/>
                </a:solidFill>
              </a:rPr>
              <a:t>Engine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REST or </a:t>
            </a:r>
            <a:r>
              <a:rPr lang="en-US" b="1" dirty="0" err="1">
                <a:solidFill>
                  <a:schemeClr val="accent1"/>
                </a:solidFill>
              </a:rPr>
              <a:t>gRPC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557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44668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Google Cloud Platform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App Engine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Cloud </a:t>
            </a:r>
            <a:r>
              <a:rPr lang="en-US" b="1" dirty="0" err="1">
                <a:solidFill>
                  <a:srgbClr val="558ED5"/>
                </a:solidFill>
              </a:rPr>
              <a:t>Datastore</a:t>
            </a:r>
            <a:endParaRPr lang="en-US" b="1" dirty="0">
              <a:solidFill>
                <a:srgbClr val="558ED5"/>
              </a:solidFill>
            </a:endParaRP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Cloud Endpoints</a:t>
            </a:r>
          </a:p>
          <a:p>
            <a:pPr lvl="1"/>
            <a:endParaRPr lang="en-US" b="1" dirty="0">
              <a:solidFill>
                <a:srgbClr val="558ED5"/>
              </a:solidFill>
            </a:endParaRPr>
          </a:p>
          <a:p>
            <a:r>
              <a:rPr lang="en-US" b="1" dirty="0">
                <a:solidFill>
                  <a:srgbClr val="558ED5"/>
                </a:solidFill>
              </a:rPr>
              <a:t>Firebase</a:t>
            </a:r>
          </a:p>
          <a:p>
            <a:r>
              <a:rPr lang="en-US" b="1" dirty="0">
                <a:solidFill>
                  <a:srgbClr val="558ED5"/>
                </a:solidFill>
              </a:rPr>
              <a:t>Mobile App with Google Cloud Platform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2" y="5086853"/>
            <a:ext cx="5152402" cy="645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716" y="1790798"/>
            <a:ext cx="547447" cy="482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16" y="2413742"/>
            <a:ext cx="547447" cy="49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716" y="3013679"/>
            <a:ext cx="547447" cy="497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716" y="384920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51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/>
              <a:t>Google Cloud Platform,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https://cloud.google.com/</a:t>
            </a:r>
            <a:endParaRPr lang="en-US" sz="2400" dirty="0"/>
          </a:p>
          <a:p>
            <a:r>
              <a:rPr lang="en-US" sz="2400" dirty="0"/>
              <a:t>Google App Engine,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https://cloud.google.com/appengine/</a:t>
            </a:r>
            <a:endParaRPr lang="en-US" sz="2400" dirty="0"/>
          </a:p>
          <a:p>
            <a:r>
              <a:rPr lang="en-US" sz="2400" dirty="0"/>
              <a:t>Google Cloud </a:t>
            </a:r>
            <a:r>
              <a:rPr lang="en-US" sz="2400" dirty="0" err="1"/>
              <a:t>Datastore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https://cloud.google.com/datastore/</a:t>
            </a:r>
            <a:endParaRPr lang="en-US" sz="2400" dirty="0"/>
          </a:p>
          <a:p>
            <a:r>
              <a:rPr lang="en-US" sz="2400" dirty="0"/>
              <a:t>Google Cloud Endpoints, </a:t>
            </a:r>
            <a:br>
              <a:rPr lang="en-US" sz="2400" dirty="0"/>
            </a:br>
            <a:r>
              <a:rPr lang="en-US" sz="2400" dirty="0">
                <a:hlinkClick r:id="rId5"/>
              </a:rPr>
              <a:t>https://cloud.google.com/endpoints/</a:t>
            </a:r>
            <a:endParaRPr lang="en-US" sz="2400" dirty="0"/>
          </a:p>
          <a:p>
            <a:r>
              <a:rPr lang="en-US" sz="2400" dirty="0"/>
              <a:t>Google Firebase</a:t>
            </a:r>
            <a:br>
              <a:rPr lang="en-US" sz="2400" dirty="0"/>
            </a:br>
            <a:r>
              <a:rPr lang="en-US" sz="2400" dirty="0">
                <a:hlinkClick r:id="rId6"/>
              </a:rPr>
              <a:t>https://firebase.google.com/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0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60" y="456734"/>
            <a:ext cx="8563232" cy="62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12" y="790675"/>
            <a:ext cx="8835081" cy="1118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12" y="1911526"/>
            <a:ext cx="8835081" cy="44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3753" y="511367"/>
            <a:ext cx="403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F81BD"/>
                </a:solidFill>
              </a:rPr>
              <a:t>Google Cloud Platform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591"/>
            <a:ext cx="9144000" cy="55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84586" y="648866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https://cloud.google.com/products/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6765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Big 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36993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Storage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3513" y="3241854"/>
            <a:ext cx="193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Hosting + Compute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10210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Services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556" y="1337966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41229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3267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17077" y="1352077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2" y="3142698"/>
            <a:ext cx="1257300" cy="1130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4586" y="648866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86" y="1453798"/>
            <a:ext cx="1250673" cy="1102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40" y="4837103"/>
            <a:ext cx="1216564" cy="1216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902" y="1453798"/>
            <a:ext cx="1244600" cy="1130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902" y="3142698"/>
            <a:ext cx="1244600" cy="113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5902" y="4837103"/>
            <a:ext cx="1244600" cy="113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674" y="3150563"/>
            <a:ext cx="1244600" cy="1130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008" y="1453798"/>
            <a:ext cx="1244600" cy="1130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2308" y="3142698"/>
            <a:ext cx="1270000" cy="113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2308" y="4837103"/>
            <a:ext cx="1270000" cy="1130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817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Compute Engine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8817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App Engine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7556" y="5998246"/>
            <a:ext cx="2074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Container Engine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12297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Cloud </a:t>
            </a:r>
            <a:r>
              <a:rPr lang="en-US" sz="2000" dirty="0" err="1">
                <a:solidFill>
                  <a:srgbClr val="FF0000"/>
                </a:solidFill>
              </a:rPr>
              <a:t>Datastore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297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Cloud SQL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12297" y="599824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Cloud Storage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82069" y="4280863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Big Query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82069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Big 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12297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Storage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8817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Compute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71403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Services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71403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Cloud Endpoints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71403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Translate API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71403" y="599824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Prediction API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556" y="1337966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41229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3267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17077" y="1352077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4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10553" y="6581001"/>
            <a:ext cx="312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https://cloud.google.com/why-google/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Why Google Cloud Platform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8943"/>
            <a:ext cx="9144000" cy="55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41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Why Google Cloud Platform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2449" y="6584620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https://cloud.google.com/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2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104"/>
            <a:ext cx="8229600" cy="6887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Customers of 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832"/>
            <a:ext cx="9144000" cy="5851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865" y="6513385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https://cloud.google.com/customers/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24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5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Angry Birds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51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3865" y="6513385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https://cloud.google.com/customers/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2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2018/09/13   Course Orientation and Introduction to </a:t>
            </a:r>
            <a:br>
              <a:rPr lang="en-US" sz="2400" dirty="0"/>
            </a:br>
            <a:r>
              <a:rPr lang="en-US" sz="2400" dirty="0"/>
              <a:t>                              Social Media and Mobile Apps Programming</a:t>
            </a:r>
          </a:p>
          <a:p>
            <a:pPr marL="0" indent="0">
              <a:buNone/>
            </a:pPr>
            <a:r>
              <a:rPr lang="en-US" sz="2400" dirty="0"/>
              <a:t>2    2018/09/20   Introduction to Android / iOS Apps Programming</a:t>
            </a:r>
          </a:p>
          <a:p>
            <a:pPr marL="0" indent="0">
              <a:buNone/>
            </a:pPr>
            <a:r>
              <a:rPr lang="en-US" sz="2400" dirty="0"/>
              <a:t>3    2018/09/27   Developing Android Native Apps with Java </a:t>
            </a:r>
            <a:br>
              <a:rPr lang="en-US" sz="2400" dirty="0"/>
            </a:br>
            <a:r>
              <a:rPr lang="en-US" sz="2400" dirty="0"/>
              <a:t>                               (Android Studio)</a:t>
            </a:r>
          </a:p>
          <a:p>
            <a:pPr marL="0" indent="0">
              <a:buNone/>
            </a:pPr>
            <a:r>
              <a:rPr lang="en-US" sz="2400" dirty="0"/>
              <a:t>4    2018/10/04   Developing iPhone / iPad Native Apps with Swift</a:t>
            </a:r>
            <a:br>
              <a:rPr lang="en-US" sz="2400" dirty="0"/>
            </a:br>
            <a:r>
              <a:rPr lang="en-US" sz="2400" dirty="0"/>
              <a:t>                                (XCode)</a:t>
            </a:r>
          </a:p>
          <a:p>
            <a:pPr marL="0" indent="0">
              <a:buNone/>
            </a:pPr>
            <a:r>
              <a:rPr lang="en-US" sz="2400" dirty="0"/>
              <a:t>5    2018/10/11   Mobile Apps using HTML5/CSS3/JavaScript</a:t>
            </a:r>
          </a:p>
          <a:p>
            <a:pPr marL="0" indent="0">
              <a:buNone/>
            </a:pPr>
            <a:r>
              <a:rPr lang="en-US" sz="2400" dirty="0"/>
              <a:t>6    2018/10/18   jQuery Mobile</a:t>
            </a:r>
          </a:p>
          <a:p>
            <a:pPr marL="0" indent="0">
              <a:buNone/>
            </a:pPr>
            <a:r>
              <a:rPr lang="en-US" sz="2400" dirty="0"/>
              <a:t>7    2018/10/25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 2018/11/01   jQuery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9    2018/11/08   jQuery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2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91" y="425330"/>
            <a:ext cx="6781850" cy="6203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17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3" y="366086"/>
            <a:ext cx="6845478" cy="62401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18" y="424857"/>
            <a:ext cx="6523135" cy="61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01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440182"/>
            <a:ext cx="6704959" cy="6166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41"/>
            <a:ext cx="8229600" cy="73510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Management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59" y="970766"/>
            <a:ext cx="6582090" cy="5719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470259"/>
            <a:ext cx="4023448" cy="6135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29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Compute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0" y="853485"/>
            <a:ext cx="8686800" cy="5766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84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10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18"/>
            <a:ext cx="9144000" cy="575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1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BigQuery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739" y="1600200"/>
            <a:ext cx="7956062" cy="4525963"/>
          </a:xfrm>
        </p:spPr>
        <p:txBody>
          <a:bodyPr/>
          <a:lstStyle/>
          <a:p>
            <a:r>
              <a:rPr lang="en-US" dirty="0"/>
              <a:t>Analyze Big Data in the cloud with </a:t>
            </a:r>
            <a:r>
              <a:rPr lang="en-US" dirty="0" err="1"/>
              <a:t>BigQuery</a:t>
            </a:r>
            <a:r>
              <a:rPr lang="en-US" dirty="0"/>
              <a:t>. </a:t>
            </a:r>
          </a:p>
          <a:p>
            <a:r>
              <a:rPr lang="en-US" dirty="0"/>
              <a:t>Run fast, SQL-like queries against multi-terabyte datasets in seconds. </a:t>
            </a:r>
          </a:p>
          <a:p>
            <a:r>
              <a:rPr lang="en-US" dirty="0"/>
              <a:t>Scalable and easy to use, </a:t>
            </a:r>
            <a:r>
              <a:rPr lang="en-US" dirty="0" err="1"/>
              <a:t>BigQuery</a:t>
            </a:r>
            <a:r>
              <a:rPr lang="en-US" dirty="0"/>
              <a:t> gives you real-time insights about your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38" y="170024"/>
            <a:ext cx="1574800" cy="1430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13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8" y="711600"/>
            <a:ext cx="7047773" cy="58946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0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 2018/11/15   Midterm Exam Week / Project Presentation</a:t>
            </a:r>
          </a:p>
          <a:p>
            <a:pPr marL="0" indent="0">
              <a:buNone/>
            </a:pPr>
            <a:r>
              <a:rPr lang="en-US" sz="2400" dirty="0"/>
              <a:t>11    2018/11/22   Case Study on Social Media Apps Programming</a:t>
            </a:r>
            <a:br>
              <a:rPr lang="en-US" sz="2400" dirty="0"/>
            </a:br>
            <a:r>
              <a:rPr lang="en-US" sz="2400" dirty="0"/>
              <a:t>                                 and Marketing in Google Play and App Store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12    2018/11/29   Google Cloud Platform</a:t>
            </a:r>
          </a:p>
          <a:p>
            <a:pPr marL="0" indent="0">
              <a:buNone/>
            </a:pPr>
            <a:r>
              <a:rPr lang="en-US" sz="2400" dirty="0"/>
              <a:t>13    2018/12/06   Google App Engine</a:t>
            </a:r>
          </a:p>
          <a:p>
            <a:pPr marL="0" indent="0">
              <a:buNone/>
            </a:pPr>
            <a:r>
              <a:rPr lang="en-US" sz="2400" dirty="0"/>
              <a:t>14    2018/12/13   Google Map API</a:t>
            </a:r>
          </a:p>
          <a:p>
            <a:pPr marL="0" indent="0">
              <a:buNone/>
            </a:pPr>
            <a:r>
              <a:rPr lang="en-US" sz="2400" dirty="0"/>
              <a:t>15    2018/12/20   Facebook API (Facebook JavaScript SDK)</a:t>
            </a:r>
            <a:br>
              <a:rPr lang="en-US" sz="2400" dirty="0"/>
            </a:br>
            <a:r>
              <a:rPr lang="en-US" sz="2400" dirty="0"/>
              <a:t>                                 (Integrate Facebook with iOS/Android Apps)</a:t>
            </a:r>
          </a:p>
          <a:p>
            <a:pPr marL="0" indent="0">
              <a:buNone/>
            </a:pPr>
            <a:r>
              <a:rPr lang="en-US" sz="2400" dirty="0"/>
              <a:t>16    2018/12/27 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 2019/01/03    Final Project Presentation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 2019/01/10    Final Exam Week / Final Project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0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Prediction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Google’s machine learning algorithms to analyze data and predict future outcomes using a familiar </a:t>
            </a:r>
            <a:r>
              <a:rPr lang="en-US" dirty="0" err="1"/>
              <a:t>RESTful</a:t>
            </a:r>
            <a:r>
              <a:rPr lang="en-US" dirty="0"/>
              <a:t> interface.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9" y="274638"/>
            <a:ext cx="1270000" cy="1130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4673" y="6601042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https://cloud.google.com/products/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6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77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Cloud Platform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77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261" y="6564133"/>
            <a:ext cx="29674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https://cloud.google.com/solutions/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75"/>
            <a:ext cx="8229600" cy="7158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Google Cloud Platform for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" y="836751"/>
            <a:ext cx="9106029" cy="5571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673" y="6558776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https://cloud.google.com/free-trial/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7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1" y="-8172"/>
            <a:ext cx="8706556" cy="8955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4F81BD"/>
                </a:solidFill>
              </a:rPr>
              <a:t>Mobile App with 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36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4604" y="6566820"/>
            <a:ext cx="3454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https://cloud.google.com/solutions/mobile/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33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57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4604" y="6566820"/>
            <a:ext cx="3454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https://cloud.google.com/solutions/mobile/</a:t>
            </a:r>
            <a:endParaRPr lang="en-US" sz="1200" dirty="0">
              <a:solidFill>
                <a:srgbClr val="BFBFB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8111" y="-8172"/>
            <a:ext cx="8706556" cy="8955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4F81BD"/>
                </a:solidFill>
              </a:rPr>
              <a:t>Mobile App with Google Cloud Platform</a:t>
            </a:r>
          </a:p>
        </p:txBody>
      </p:sp>
    </p:spTree>
    <p:extLst>
      <p:ext uri="{BB962C8B-B14F-4D97-AF65-F5344CB8AC3E}">
        <p14:creationId xmlns:p14="http://schemas.microsoft.com/office/powerpoint/2010/main" val="2343610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mobile-app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77"/>
            <a:ext cx="9144000" cy="6213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https://cloud.google.com/developers/articles/mobile-application-solutions/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33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Mobile Solution on </a:t>
            </a:r>
            <a:br>
              <a:rPr lang="en-US" b="1" dirty="0">
                <a:solidFill>
                  <a:srgbClr val="4F81BD"/>
                </a:solidFill>
              </a:rPr>
            </a:br>
            <a:r>
              <a:rPr lang="en-US" b="1" dirty="0">
                <a:solidFill>
                  <a:srgbClr val="4F81BD"/>
                </a:solidFill>
              </a:rPr>
              <a:t>Google Cloud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3262" cy="4808415"/>
          </a:xfrm>
        </p:spPr>
        <p:txBody>
          <a:bodyPr>
            <a:normAutofit fontScale="92500"/>
          </a:bodyPr>
          <a:lstStyle/>
          <a:p>
            <a:r>
              <a:rPr lang="en-US" dirty="0"/>
              <a:t>Support for Android and </a:t>
            </a:r>
            <a:r>
              <a:rPr lang="en-US" dirty="0" err="1"/>
              <a:t>iOS</a:t>
            </a:r>
            <a:r>
              <a:rPr lang="en-US" dirty="0"/>
              <a:t> devices through native applications</a:t>
            </a:r>
          </a:p>
          <a:p>
            <a:r>
              <a:rPr lang="en-US" dirty="0"/>
              <a:t>Storage, retrieval, and processing data outside of mobile devices</a:t>
            </a:r>
          </a:p>
          <a:p>
            <a:r>
              <a:rPr lang="en-US" dirty="0"/>
              <a:t>Orchestrating push notification to Android and IOS devices</a:t>
            </a:r>
          </a:p>
          <a:p>
            <a:r>
              <a:rPr lang="en-US" dirty="0"/>
              <a:t>Geo-location awareness and geo-proximity search</a:t>
            </a:r>
          </a:p>
          <a:p>
            <a:r>
              <a:rPr lang="en-US" dirty="0"/>
              <a:t>User authentication</a:t>
            </a:r>
          </a:p>
          <a:p>
            <a:r>
              <a:rPr lang="en-US" dirty="0"/>
              <a:t>High scalability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2"/>
              </a:rPr>
              <a:t>https://cloud.google.com/developers/articles/mobile-application-solutions/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03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 Solutions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2" y="1767240"/>
            <a:ext cx="85090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https://cloud.google.com/developers/articles/mobile-application-solutions/</a:t>
            </a:r>
            <a:endParaRPr lang="en-US" sz="1200" dirty="0">
              <a:solidFill>
                <a:srgbClr val="BFBFB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7" y="3431057"/>
            <a:ext cx="639233" cy="10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7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 Mobile App Solutions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Android and/or </a:t>
            </a:r>
            <a:r>
              <a:rPr lang="en-US" dirty="0" err="1"/>
              <a:t>iOS</a:t>
            </a:r>
            <a:r>
              <a:rPr lang="en-US" dirty="0"/>
              <a:t> mobile clients.</a:t>
            </a:r>
          </a:p>
          <a:p>
            <a:r>
              <a:rPr lang="en-US" dirty="0"/>
              <a:t>Google Cloud Endpoints used for communications between the clients and the backend over REST API with optional OAuth2 authentication.</a:t>
            </a:r>
          </a:p>
          <a:p>
            <a:r>
              <a:rPr lang="en-US" dirty="0"/>
              <a:t>Your mobile backend application code running on Google App Engine and responsible for serving requests from the clients.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2"/>
              </a:rPr>
              <a:t>https://cloud.google.com/developers/articles/mobile-application-solutions/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94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69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Storing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7" y="734947"/>
            <a:ext cx="5949462" cy="59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0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Google Cloud Platform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App Engine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Cloud </a:t>
            </a:r>
            <a:r>
              <a:rPr lang="en-US" b="1" dirty="0" err="1">
                <a:solidFill>
                  <a:srgbClr val="558ED5"/>
                </a:solidFill>
              </a:rPr>
              <a:t>Datastore</a:t>
            </a:r>
            <a:endParaRPr lang="en-US" b="1" dirty="0">
              <a:solidFill>
                <a:srgbClr val="558ED5"/>
              </a:solidFill>
            </a:endParaRP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Google Cloud Endpoints</a:t>
            </a:r>
          </a:p>
          <a:p>
            <a:pPr lvl="1"/>
            <a:endParaRPr lang="en-US" b="1" dirty="0">
              <a:solidFill>
                <a:srgbClr val="558ED5"/>
              </a:solidFill>
            </a:endParaRPr>
          </a:p>
          <a:p>
            <a:r>
              <a:rPr lang="en-US" b="1" dirty="0">
                <a:solidFill>
                  <a:srgbClr val="558ED5"/>
                </a:solidFill>
              </a:rPr>
              <a:t>Firebase</a:t>
            </a:r>
          </a:p>
          <a:p>
            <a:r>
              <a:rPr lang="en-US" b="1" dirty="0">
                <a:solidFill>
                  <a:srgbClr val="558ED5"/>
                </a:solidFill>
              </a:rPr>
              <a:t>Mobile App with Google Cloud Platform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2" y="5086853"/>
            <a:ext cx="5152402" cy="645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716" y="1790798"/>
            <a:ext cx="547447" cy="482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16" y="2413742"/>
            <a:ext cx="547447" cy="49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716" y="3013679"/>
            <a:ext cx="547447" cy="497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716" y="384920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21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err="1">
                <a:solidFill>
                  <a:schemeClr val="accent1"/>
                </a:solidFill>
              </a:rPr>
              <a:t>Datastore</a:t>
            </a:r>
            <a:r>
              <a:rPr lang="en-US" b="1" dirty="0">
                <a:solidFill>
                  <a:schemeClr val="accent1"/>
                </a:solidFill>
              </a:rPr>
              <a:t> Quotas and limits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1" y="2343577"/>
          <a:ext cx="8074206" cy="2816860"/>
        </p:xfrm>
        <a:graphic>
          <a:graphicData uri="http://schemas.openxmlformats.org/drawingml/2006/table">
            <a:tbl>
              <a:tblPr/>
              <a:tblGrid>
                <a:gridCol w="599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Limit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Amount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entity size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megabyte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transaction size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megabytes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number of index entries for an entity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20000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 number of bytes in composite indexes for an entity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megabytes</a:t>
                      </a:r>
                    </a:p>
                  </a:txBody>
                  <a:tcPr marL="12700" marR="127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6599752"/>
            <a:ext cx="51190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https://cloud.google.com/appengine/docs/java/datastore/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2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0"/>
            <a:ext cx="8699500" cy="84991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4F81BD"/>
                </a:solidFill>
              </a:rPr>
              <a:t>Optimizing data access with </a:t>
            </a:r>
            <a:r>
              <a:rPr lang="en-US" sz="4000" b="1" dirty="0" err="1">
                <a:solidFill>
                  <a:srgbClr val="4F81BD"/>
                </a:solidFill>
              </a:rPr>
              <a:t>Memcache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86684"/>
            <a:ext cx="8699500" cy="558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7" y="2688167"/>
            <a:ext cx="788811" cy="1240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BFBFBF"/>
                </a:solidFill>
              </a:rPr>
              <a:t>Source: </a:t>
            </a:r>
            <a:r>
              <a:rPr lang="en-US" sz="1200" dirty="0">
                <a:solidFill>
                  <a:srgbClr val="BFBFBF"/>
                </a:solidFill>
                <a:hlinkClick r:id="rId4"/>
              </a:rPr>
              <a:t>https://cloud.google.com/developers/articles/mobile-application-solutions/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3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443"/>
            <a:ext cx="8229600" cy="32878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App Engine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01260" y="6582112"/>
            <a:ext cx="3341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https://cloud.google.com/appengine/docs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6278" y="4417003"/>
            <a:ext cx="5771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build and run applications on Google’s infrastructure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30" y="479071"/>
            <a:ext cx="1460340" cy="12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44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443"/>
            <a:ext cx="8229600" cy="32878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App Engine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01260" y="6582112"/>
            <a:ext cx="3341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https://cloud.google.com/appengine/docs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30" y="479071"/>
            <a:ext cx="1460340" cy="12868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4563141"/>
            <a:ext cx="8229600" cy="182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F81BD"/>
                </a:solidFill>
              </a:rPr>
              <a:t>Google Compute Engine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Infrastructure as a Service (</a:t>
            </a:r>
            <a:r>
              <a:rPr lang="en-US" dirty="0" err="1"/>
              <a:t>IaaS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30" y="3528639"/>
            <a:ext cx="1460340" cy="13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3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486"/>
            <a:ext cx="8229600" cy="57222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1" y="1011868"/>
            <a:ext cx="7795156" cy="55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8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486"/>
            <a:ext cx="8229600" cy="57222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0" y="1052742"/>
            <a:ext cx="7737898" cy="55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3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 GB </a:t>
            </a:r>
            <a:r>
              <a:rPr lang="en-US" sz="4400" dirty="0"/>
              <a:t>of data storage and traffic for </a:t>
            </a:r>
            <a:r>
              <a:rPr lang="en-US" sz="4400" dirty="0">
                <a:solidFill>
                  <a:srgbClr val="FF0000"/>
                </a:solidFill>
              </a:rPr>
              <a:t>free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sz="4400" dirty="0"/>
              <a:t>can be increased </a:t>
            </a:r>
            <a:br>
              <a:rPr lang="en-US" sz="4400" dirty="0"/>
            </a:br>
            <a:r>
              <a:rPr lang="en-US" sz="4400" dirty="0"/>
              <a:t>by enabling paid applications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58056" y="6604218"/>
            <a:ext cx="5827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https://cloud.google.com/appengine/docs/whatisgoogleappengine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92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889"/>
            <a:ext cx="8229600" cy="9736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50" y="2292486"/>
            <a:ext cx="3141133" cy="1060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62" y="2144680"/>
            <a:ext cx="1975555" cy="1208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262" y="3927969"/>
            <a:ext cx="1840089" cy="184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79" y="4286391"/>
            <a:ext cx="952500" cy="1168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5746" y="3397050"/>
            <a:ext cx="13674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Python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77879" y="3400668"/>
            <a:ext cx="89399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0546" y="5505590"/>
            <a:ext cx="8643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35439" y="5505590"/>
            <a:ext cx="6599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199" y="1144391"/>
            <a:ext cx="8348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Google App Engine supports apps written in a variety of programming languages: </a:t>
            </a:r>
            <a:r>
              <a:rPr lang="en-US" sz="2800" dirty="0">
                <a:solidFill>
                  <a:srgbClr val="558ED5"/>
                </a:solidFill>
              </a:rPr>
              <a:t>Python, Java, PHP, 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58056" y="6604218"/>
            <a:ext cx="5827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6"/>
              </a:rPr>
              <a:t>https://cloud.google.com/appengine/docs/whatisgoogleappengine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39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36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9333" y="6489508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https://cloud.google.com/appengine/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78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494"/>
            <a:ext cx="9144000" cy="442812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89333" y="6489508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https://cloud.google.com/appengine/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6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94808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00" y="1832664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" y="1832665"/>
            <a:ext cx="2856513" cy="2252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545" y="1832664"/>
            <a:ext cx="3050052" cy="2247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28" y="4262355"/>
            <a:ext cx="3172434" cy="2257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216" y="4276480"/>
            <a:ext cx="3028215" cy="2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82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42333"/>
            <a:ext cx="846667" cy="7689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</a:t>
            </a:r>
            <a:r>
              <a:rPr lang="en-US" b="1" dirty="0" err="1">
                <a:solidFill>
                  <a:schemeClr val="accent1"/>
                </a:solidFill>
              </a:rPr>
              <a:t>Datastore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6789" y="6466443"/>
            <a:ext cx="365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https://cloud.google.com/datastore/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72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6" y="1287974"/>
            <a:ext cx="8686800" cy="515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42333"/>
            <a:ext cx="846667" cy="7689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</a:t>
            </a:r>
            <a:r>
              <a:rPr lang="en-US" b="1" dirty="0" err="1">
                <a:solidFill>
                  <a:schemeClr val="accent1"/>
                </a:solidFill>
              </a:rPr>
              <a:t>Datastore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6789" y="6466443"/>
            <a:ext cx="365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https://cloud.google.com/datastore/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54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587" y="107096"/>
            <a:ext cx="6150827" cy="6617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Endpoints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861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9877" y="6488668"/>
            <a:ext cx="4444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https://cloud.google.com/endpoints/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" y="61199"/>
            <a:ext cx="707178" cy="6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5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96587" y="107096"/>
            <a:ext cx="6150827" cy="6617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Endpoints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4" y="61199"/>
            <a:ext cx="707178" cy="64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00"/>
            <a:ext cx="9144000" cy="44711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49877" y="6488668"/>
            <a:ext cx="4444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https://cloud.google.com/endpoints/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41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7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Apps Backend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on Google App Engine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1931811"/>
            <a:ext cx="9144000" cy="428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587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https://cloud.google.com/appengine/docs/java/endpoints/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4582" y="4727751"/>
            <a:ext cx="2057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Cloud Endpoints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6975" y="4927805"/>
            <a:ext cx="159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App Engine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485" y="5836779"/>
            <a:ext cx="8051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Google Cloud Endpoints Architecture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0393"/>
            <a:ext cx="1749778" cy="2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1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76" y="153048"/>
            <a:ext cx="8879248" cy="6305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Mobile App, </a:t>
            </a:r>
            <a:r>
              <a:rPr lang="en-US" sz="3200" b="1" dirty="0" err="1">
                <a:solidFill>
                  <a:srgbClr val="4F81BD"/>
                </a:solidFill>
              </a:rPr>
              <a:t>Goolge</a:t>
            </a:r>
            <a:r>
              <a:rPr lang="en-US" sz="3200" b="1" dirty="0">
                <a:solidFill>
                  <a:srgbClr val="4F81BD"/>
                </a:solidFill>
              </a:rPr>
              <a:t> App Engine, Cloud </a:t>
            </a:r>
            <a:r>
              <a:rPr lang="en-US" sz="3200" b="1" dirty="0" err="1">
                <a:solidFill>
                  <a:srgbClr val="4F81BD"/>
                </a:solidFill>
              </a:rPr>
              <a:t>Datasotre</a:t>
            </a:r>
            <a:endParaRPr lang="en-US" sz="3200" b="1" dirty="0">
              <a:solidFill>
                <a:srgbClr val="4F81BD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519" b="519"/>
          <a:stretch>
            <a:fillRect/>
          </a:stretch>
        </p:blipFill>
        <p:spPr>
          <a:xfrm>
            <a:off x="145708" y="1188878"/>
            <a:ext cx="8879249" cy="48832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0539" y="6421591"/>
            <a:ext cx="5802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http://www.youtube.com/watch?v=v5u_Owtbfew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7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Mobile, Web and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579600"/>
            <a:ext cx="8191500" cy="5956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8460" y="6492563"/>
            <a:ext cx="588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http://www.youtube.com/watch?v=6_oO9Gwf_do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48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98" y="0"/>
            <a:ext cx="8674470" cy="64699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Build your mobile app with 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14769" y="6488668"/>
            <a:ext cx="5998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http://www.youtube.com/watch?v=ZZNb1NOPTp8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15" y="646999"/>
            <a:ext cx="7221415" cy="58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7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17058" y="6449572"/>
            <a:ext cx="5752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http://www.youtube.com/watch?v=QJp6hmASstQ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34969"/>
            <a:ext cx="8397429" cy="58146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698" y="0"/>
            <a:ext cx="8674470" cy="64699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App Engine Architecture and Services</a:t>
            </a:r>
          </a:p>
        </p:txBody>
      </p:sp>
    </p:spTree>
    <p:extLst>
      <p:ext uri="{BB962C8B-B14F-4D97-AF65-F5344CB8AC3E}">
        <p14:creationId xmlns:p14="http://schemas.microsoft.com/office/powerpoint/2010/main" val="11420302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660400"/>
            <a:ext cx="8280400" cy="5524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6530" y="6184900"/>
            <a:ext cx="6110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A6A6A6"/>
                </a:solidFill>
              </a:rPr>
              <a:t>Source: </a:t>
            </a:r>
            <a:r>
              <a:rPr lang="en-US" dirty="0" err="1">
                <a:solidFill>
                  <a:srgbClr val="A6A6A6"/>
                </a:solidFill>
              </a:rPr>
              <a:t>Datastore</a:t>
            </a:r>
            <a:r>
              <a:rPr lang="en-US" dirty="0">
                <a:solidFill>
                  <a:srgbClr val="A6A6A6"/>
                </a:solidFill>
              </a:rPr>
              <a:t> Introduction, </a:t>
            </a:r>
            <a:r>
              <a:rPr lang="en-US" dirty="0">
                <a:solidFill>
                  <a:srgbClr val="A6A6A6"/>
                </a:solidFill>
                <a:hlinkClick r:id="rId4"/>
              </a:rPr>
              <a:t>http://www.youtube.com/watch?v=fQazhzcC-rg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9698" y="0"/>
            <a:ext cx="8674470" cy="646999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Datastore</a:t>
            </a:r>
            <a:r>
              <a:rPr lang="en-US" sz="4000" b="1" dirty="0">
                <a:solidFill>
                  <a:schemeClr val="accent1"/>
                </a:solidFill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8544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11998" r="7473" b="11182"/>
          <a:stretch/>
        </p:blipFill>
        <p:spPr>
          <a:xfrm>
            <a:off x="1309816" y="1578413"/>
            <a:ext cx="6624659" cy="4896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205" y="8623"/>
            <a:ext cx="1990824" cy="156978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81161"/>
            <a:ext cx="8229600" cy="6442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25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Cloud </a:t>
            </a:r>
            <a:r>
              <a:rPr lang="en-US" b="1" dirty="0" err="1">
                <a:solidFill>
                  <a:srgbClr val="4F81BD"/>
                </a:solidFill>
              </a:rPr>
              <a:t>Datastore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A6A6A6"/>
                </a:solidFill>
              </a:rPr>
              <a:t>Source: </a:t>
            </a:r>
            <a:r>
              <a:rPr lang="en-US" sz="1200" dirty="0" err="1">
                <a:solidFill>
                  <a:srgbClr val="A6A6A6"/>
                </a:solidFill>
              </a:rPr>
              <a:t>Datastore</a:t>
            </a:r>
            <a:r>
              <a:rPr lang="en-US" sz="1200" dirty="0">
                <a:solidFill>
                  <a:srgbClr val="A6A6A6"/>
                </a:solidFill>
              </a:rPr>
              <a:t> 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60" y="1074169"/>
            <a:ext cx="8768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Datasotre</a:t>
            </a:r>
            <a:r>
              <a:rPr lang="en-US" sz="2800" dirty="0"/>
              <a:t> is a database (persistent storage) for </a:t>
            </a:r>
            <a:r>
              <a:rPr lang="en-US" sz="2800" dirty="0">
                <a:solidFill>
                  <a:srgbClr val="FF0000"/>
                </a:solidFill>
              </a:rPr>
              <a:t>App Engine</a:t>
            </a:r>
            <a:r>
              <a:rPr lang="en-US" sz="28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5402" y="1981858"/>
            <a:ext cx="2860770" cy="7955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Google App Engine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34392" y="1981857"/>
            <a:ext cx="2860770" cy="78157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Traditional </a:t>
            </a:r>
            <a:br>
              <a:rPr lang="en-US" sz="2000" dirty="0"/>
            </a:br>
            <a:r>
              <a:rPr lang="en-US" sz="2000" dirty="0"/>
              <a:t>Web applications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5402" y="2956580"/>
            <a:ext cx="2860770" cy="14118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Google App Engine</a:t>
            </a:r>
          </a:p>
          <a:p>
            <a:pPr algn="ctr"/>
            <a:r>
              <a:rPr lang="en-US" sz="2400" dirty="0"/>
              <a:t>(Java, Python, Go)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5401" y="4546525"/>
            <a:ext cx="2860771" cy="16921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Datastore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734392" y="4546525"/>
            <a:ext cx="2860770" cy="16921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RDBMS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MySQL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PostgreSQL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SQL Server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Oracle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4392" y="2956580"/>
            <a:ext cx="2860770" cy="14118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Perl/CGI</a:t>
            </a:r>
          </a:p>
          <a:p>
            <a:pPr algn="ctr"/>
            <a:r>
              <a:rPr lang="en-US" sz="2000" dirty="0"/>
              <a:t>PHP</a:t>
            </a:r>
          </a:p>
          <a:p>
            <a:pPr algn="ctr"/>
            <a:r>
              <a:rPr lang="en-US" sz="2000" dirty="0"/>
              <a:t>Ruby on Rails</a:t>
            </a:r>
          </a:p>
          <a:p>
            <a:pPr algn="ctr"/>
            <a:r>
              <a:rPr lang="en-US" sz="2000" dirty="0"/>
              <a:t>ASP/JSP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3816" y="2970537"/>
            <a:ext cx="2150170" cy="14118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Web application framework</a:t>
            </a:r>
          </a:p>
          <a:p>
            <a:pPr algn="ctr"/>
            <a:r>
              <a:rPr lang="en-US" sz="2000" dirty="0"/>
              <a:t>(AP)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3816" y="4531445"/>
            <a:ext cx="2150170" cy="17072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Persistent storage</a:t>
            </a:r>
          </a:p>
          <a:p>
            <a:pPr algn="ctr"/>
            <a:r>
              <a:rPr lang="en-US" sz="2000" dirty="0"/>
              <a:t>(Database)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55532" y="1842287"/>
            <a:ext cx="3124811" cy="456857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36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https://cloud.google.com/docs/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77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34" y="112890"/>
            <a:ext cx="7768766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395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7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0112" y="112890"/>
            <a:ext cx="7656688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free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072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79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37667" y="3598333"/>
            <a:ext cx="3118555" cy="1326445"/>
          </a:xfrm>
          <a:prstGeom prst="roundRect">
            <a:avLst>
              <a:gd name="adj" fmla="val 11348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https://cloud.google.com/docs/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1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https://cloud.google.com/docs/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5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0"/>
            <a:ext cx="8229600" cy="9172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App Engine "Hello World" starter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0444"/>
            <a:ext cx="8229600" cy="3275719"/>
          </a:xfrm>
        </p:spPr>
        <p:txBody>
          <a:bodyPr/>
          <a:lstStyle/>
          <a:p>
            <a:r>
              <a:rPr lang="en-US" dirty="0"/>
              <a:t>Start editing a working "Hello World" app right now, in the browser. </a:t>
            </a:r>
          </a:p>
          <a:p>
            <a:r>
              <a:rPr lang="en-US" dirty="0"/>
              <a:t>This gives you a good starting point and a feel for what it's like editing a working App Engine application.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0334" y="1785034"/>
            <a:ext cx="557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https://console.developers.google.com/start/appengine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5711" y="28222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84666"/>
            <a:ext cx="768659" cy="677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0662" y="2164813"/>
            <a:ext cx="63826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Deploy your first app in five minutes</a:t>
            </a:r>
          </a:p>
        </p:txBody>
      </p:sp>
    </p:spTree>
    <p:extLst>
      <p:ext uri="{BB962C8B-B14F-4D97-AF65-F5344CB8AC3E}">
        <p14:creationId xmlns:p14="http://schemas.microsoft.com/office/powerpoint/2010/main" val="1429310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Google App Engine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YOUR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YOUR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THE STARTER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GOOGLE CLOUD SDK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YOUR APP LOCALLY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YOUR PROJECT AND DEPLOY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81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94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2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8142" r="8797" b="9759"/>
          <a:stretch/>
        </p:blipFill>
        <p:spPr>
          <a:xfrm>
            <a:off x="1285103" y="1965948"/>
            <a:ext cx="6363730" cy="453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516" y="8624"/>
            <a:ext cx="2297513" cy="171621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34367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 and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Google App Engine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b="1" dirty="0">
                <a:solidFill>
                  <a:schemeClr val="accent1"/>
                </a:solidFill>
              </a:rPr>
              <a:t>standard environment</a:t>
            </a:r>
            <a:endParaRPr 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965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831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6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5" y="945444"/>
            <a:ext cx="8432346" cy="56608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85711" y="0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660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77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09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47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053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45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326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0362" y="1942819"/>
            <a:ext cx="7447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Creating a Guestbook</a:t>
            </a:r>
          </a:p>
          <a:p>
            <a:r>
              <a:rPr lang="en-US" sz="3200" dirty="0"/>
              <a:t>1. Download the App Engine SDK</a:t>
            </a:r>
          </a:p>
          <a:p>
            <a:r>
              <a:rPr lang="en-US" sz="3200" dirty="0"/>
              <a:t>2. Explaining the webapp2 Framework</a:t>
            </a:r>
          </a:p>
          <a:p>
            <a:r>
              <a:rPr lang="en-US" sz="3200" dirty="0"/>
              <a:t>3. Using the Users Service</a:t>
            </a:r>
          </a:p>
          <a:p>
            <a:r>
              <a:rPr lang="en-US" sz="3200" dirty="0"/>
              <a:t>4. Handling Forms with webapp2</a:t>
            </a:r>
          </a:p>
          <a:p>
            <a:r>
              <a:rPr lang="en-US" sz="3200" dirty="0"/>
              <a:t>5. Using the </a:t>
            </a:r>
            <a:r>
              <a:rPr lang="en-US" sz="3200" dirty="0" err="1"/>
              <a:t>Datastore</a:t>
            </a:r>
            <a:endParaRPr lang="en-US" sz="3200" dirty="0"/>
          </a:p>
          <a:p>
            <a:r>
              <a:rPr lang="en-US" sz="3200" dirty="0"/>
              <a:t>6. Using Templates</a:t>
            </a:r>
          </a:p>
          <a:p>
            <a:r>
              <a:rPr lang="en-US" sz="3200" dirty="0"/>
              <a:t>7. Using Static Files</a:t>
            </a:r>
          </a:p>
          <a:p>
            <a:r>
              <a:rPr lang="en-US" sz="3200" dirty="0"/>
              <a:t>8. Uploading Your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0332" y="0"/>
            <a:ext cx="7383337" cy="19110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Build an App Engine Application using Python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893" y="56443"/>
            <a:ext cx="1444304" cy="4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25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185"/>
            <a:ext cx="9144000" cy="58307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37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4090"/>
            <a:ext cx="9144000" cy="5839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80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5580"/>
            <a:ext cx="9144000" cy="5853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10869"/>
          <a:stretch/>
        </p:blipFill>
        <p:spPr>
          <a:xfrm>
            <a:off x="751700" y="2014151"/>
            <a:ext cx="7708786" cy="4592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306" y="0"/>
            <a:ext cx="2247552" cy="16558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4105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 and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>
                <a:solidFill>
                  <a:schemeClr val="accent1"/>
                </a:solidFill>
              </a:rPr>
              <a:t>Engine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sz="2700" b="1">
                <a:solidFill>
                  <a:schemeClr val="accent1"/>
                </a:solidFill>
              </a:rPr>
              <a:t>flexible </a:t>
            </a:r>
            <a:r>
              <a:rPr lang="en-US" sz="2700" b="1" dirty="0">
                <a:solidFill>
                  <a:schemeClr val="accent1"/>
                </a:solidFill>
              </a:rPr>
              <a:t>environment</a:t>
            </a:r>
            <a:endParaRPr 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359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785"/>
            <a:ext cx="9144000" cy="5877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88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185"/>
            <a:ext cx="9144000" cy="583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349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485"/>
            <a:ext cx="9144000" cy="5854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62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" y="773485"/>
            <a:ext cx="9144000" cy="5848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9965"/>
            <a:ext cx="9144000" cy="577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99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https://cloud.google.com/appengine/docs/python/gettingstartedpython27/introduction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1390"/>
            <a:ext cx="9144000" cy="5845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51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Google Cloud Platform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542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Google Cloud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29600" cy="4475163"/>
          </a:xfrm>
        </p:spPr>
        <p:txBody>
          <a:bodyPr/>
          <a:lstStyle/>
          <a:p>
            <a:r>
              <a:rPr lang="en-US" dirty="0"/>
              <a:t>Google Cloud Platform is a set of </a:t>
            </a:r>
            <a:br>
              <a:rPr lang="en-US" dirty="0"/>
            </a:br>
            <a:r>
              <a:rPr lang="en-US" dirty="0"/>
              <a:t>modular </a:t>
            </a:r>
            <a:r>
              <a:rPr lang="en-US" dirty="0">
                <a:solidFill>
                  <a:srgbClr val="FF0000"/>
                </a:solidFill>
              </a:rPr>
              <a:t>cloud-based services </a:t>
            </a:r>
            <a:r>
              <a:rPr lang="en-US" dirty="0"/>
              <a:t>that </a:t>
            </a:r>
            <a:br>
              <a:rPr lang="en-US" dirty="0"/>
            </a:br>
            <a:r>
              <a:rPr lang="en-US" dirty="0"/>
              <a:t>allow you to create anything </a:t>
            </a:r>
            <a:br>
              <a:rPr lang="en-US" dirty="0"/>
            </a:br>
            <a:r>
              <a:rPr lang="en-US" dirty="0"/>
              <a:t>from simple websites to complex applications.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02449" y="6584620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82" y="4349925"/>
            <a:ext cx="7116005" cy="8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3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9" y="4235479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926" y="1168691"/>
            <a:ext cx="3835945" cy="3024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977" y="4235478"/>
            <a:ext cx="3050052" cy="22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02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2303"/>
            <a:ext cx="8229600" cy="468321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Firebase: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Backend as a Service (BaaS)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96" y="274638"/>
            <a:ext cx="4389738" cy="12109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https://firebase.google.com/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5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300"/>
          <a:stretch/>
        </p:blipFill>
        <p:spPr>
          <a:xfrm>
            <a:off x="199882" y="1579985"/>
            <a:ext cx="8734879" cy="4937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860" y="0"/>
            <a:ext cx="2096169" cy="14916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0220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 Engine and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Cloud Endpoints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79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27" y="1124466"/>
            <a:ext cx="6891856" cy="54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986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81" y="1124465"/>
            <a:ext cx="7274965" cy="54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924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1"/>
                </a:solidFill>
              </a:rPr>
              <a:t>Firebase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15"/>
            <a:ext cx="9144000" cy="5461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https://firebase.google.com/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91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962"/>
            <a:ext cx="8229600" cy="50539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Firebase is a </a:t>
            </a:r>
            <a:r>
              <a:rPr lang="en-US" sz="4800" dirty="0">
                <a:solidFill>
                  <a:srgbClr val="FF0000"/>
                </a:solidFill>
              </a:rPr>
              <a:t>mobile platform </a:t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en-US" sz="4800" dirty="0"/>
              <a:t>that helps you quickly </a:t>
            </a:r>
            <a:br>
              <a:rPr lang="en-US" sz="4800" dirty="0"/>
            </a:br>
            <a:r>
              <a:rPr lang="en-US" sz="4800" b="1" dirty="0"/>
              <a:t>develop</a:t>
            </a:r>
            <a:r>
              <a:rPr lang="en-US" sz="4800" dirty="0"/>
              <a:t> high-quality apps, </a:t>
            </a:r>
            <a:br>
              <a:rPr lang="en-US" sz="4800" dirty="0"/>
            </a:br>
            <a:r>
              <a:rPr lang="en-US" sz="4800" b="1" dirty="0"/>
              <a:t>grow</a:t>
            </a:r>
            <a:r>
              <a:rPr lang="en-US" sz="4800" dirty="0"/>
              <a:t> your user base, and </a:t>
            </a:r>
            <a:br>
              <a:rPr lang="en-US" sz="4800" dirty="0"/>
            </a:br>
            <a:r>
              <a:rPr lang="en-US" sz="4800" b="1" dirty="0"/>
              <a:t>earn</a:t>
            </a:r>
            <a:r>
              <a:rPr lang="en-US" sz="4800" dirty="0"/>
              <a:t> more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Firebase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https://firebase.google.com/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4" y="98854"/>
            <a:ext cx="2553215" cy="7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43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95444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1"/>
                </a:solidFill>
              </a:rPr>
              <a:t>Firebase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https://firebase.google.com/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90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362"/>
            <a:ext cx="9144000" cy="55023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1"/>
                </a:solidFill>
              </a:rPr>
              <a:t>Firebase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https://firebase.google.com/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846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912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50587-073F-774F-B3E2-6BB9D0D4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4609-C690-6946-BFFD-D04285EF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05" y="2993924"/>
            <a:ext cx="8196795" cy="12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152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B264-2509-564B-9DCB-C32E6CDB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207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Google Cloud </a:t>
            </a:r>
            <a:r>
              <a:rPr lang="en-US" b="1" dirty="0">
                <a:solidFill>
                  <a:schemeClr val="accent1"/>
                </a:solidFill>
              </a:rPr>
              <a:t>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218B9-E441-4D4C-B191-1906B7DC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8A25DEB-27C2-0C4E-9FB2-F58CA583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https://cloud.google.com/solutions/big-data/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50E8F-E57C-0445-83BB-CFEAB5BD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46" y="789892"/>
            <a:ext cx="7248707" cy="581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9BBA6-4716-6343-AE35-D6066ACFC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1" y="6456921"/>
            <a:ext cx="2006109" cy="3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1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B264-2509-564B-9DCB-C32E6CDB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03992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Google Cloud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218B9-E441-4D4C-B191-1906B7DC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8A25DEB-27C2-0C4E-9FB2-F58CA583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https://cloud.google.com/solutions/big-data/overview/machine-learning-cloud-ai/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8A39C-60AF-6244-BF95-EF0E9A71B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367"/>
            <a:ext cx="9144000" cy="497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CDC48-E8AE-FA4D-AED6-53BED81E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1" y="6456921"/>
            <a:ext cx="2006109" cy="3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75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2327</Words>
  <Application>Microsoft Macintosh PowerPoint</Application>
  <PresentationFormat>On-screen Show (4:3)</PresentationFormat>
  <Paragraphs>444</Paragraphs>
  <Slides>102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新細明體</vt:lpstr>
      <vt:lpstr>Arial</vt:lpstr>
      <vt:lpstr>Calibri</vt:lpstr>
      <vt:lpstr>Office Theme</vt:lpstr>
      <vt:lpstr>Social Media Apps Programming</vt:lpstr>
      <vt:lpstr>Course Schedule (1/2)</vt:lpstr>
      <vt:lpstr>Course Schedule (2/2)</vt:lpstr>
      <vt:lpstr>Outline</vt:lpstr>
      <vt:lpstr>Mobile App Backend Services</vt:lpstr>
      <vt:lpstr>Firebase</vt:lpstr>
      <vt:lpstr>Firebase and  Google App Engine  standard environment</vt:lpstr>
      <vt:lpstr>Firebase and  App Engine  flexible environment</vt:lpstr>
      <vt:lpstr>App Engine and  Cloud Endpoints</vt:lpstr>
      <vt:lpstr>Compute Engine  and REST or gRPC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Customers of Google Cloud Platform</vt:lpstr>
      <vt:lpstr>Angry Birds</vt:lpstr>
      <vt:lpstr>PowerPoint Presentation</vt:lpstr>
      <vt:lpstr>PowerPoint Presentation</vt:lpstr>
      <vt:lpstr>PowerPoint Presentation</vt:lpstr>
      <vt:lpstr>PowerPoint Presentation</vt:lpstr>
      <vt:lpstr>Management Tools</vt:lpstr>
      <vt:lpstr>PowerPoint Presentation</vt:lpstr>
      <vt:lpstr>Compute</vt:lpstr>
      <vt:lpstr>Storage</vt:lpstr>
      <vt:lpstr>BigQuery</vt:lpstr>
      <vt:lpstr>Services</vt:lpstr>
      <vt:lpstr>Prediction API</vt:lpstr>
      <vt:lpstr>Google Cloud Platform Solutions</vt:lpstr>
      <vt:lpstr>Try Google Cloud Platform for Free</vt:lpstr>
      <vt:lpstr>Mobile App with Google Cloud Platform</vt:lpstr>
      <vt:lpstr>Mobile App with Google Cloud Platform</vt:lpstr>
      <vt:lpstr>PowerPoint Presentation</vt:lpstr>
      <vt:lpstr>Mobile Solution on  Google Cloud Platform</vt:lpstr>
      <vt:lpstr>Mobile App Solutions Architecture</vt:lpstr>
      <vt:lpstr> Mobile App Solutions Architecture</vt:lpstr>
      <vt:lpstr>Storing data</vt:lpstr>
      <vt:lpstr>Google App Engine  Datastore Quotas and limits</vt:lpstr>
      <vt:lpstr>Optimizing data access with Memcache</vt:lpstr>
      <vt:lpstr>Google App Engine  Platform as a Service (PaaS)</vt:lpstr>
      <vt:lpstr>Google App Engine  Platform as a Service (PaaS)</vt:lpstr>
      <vt:lpstr>Mobile App Backend Services</vt:lpstr>
      <vt:lpstr>Mobile App Backend Services</vt:lpstr>
      <vt:lpstr>Google App Engine </vt:lpstr>
      <vt:lpstr>Google App Engine </vt:lpstr>
      <vt:lpstr>Google App Engine</vt:lpstr>
      <vt:lpstr>Google App Engine</vt:lpstr>
      <vt:lpstr>Google Cloud Datastore</vt:lpstr>
      <vt:lpstr>Google Cloud Datastore</vt:lpstr>
      <vt:lpstr>Google Cloud Endpoints</vt:lpstr>
      <vt:lpstr>Google Cloud Endpoints</vt:lpstr>
      <vt:lpstr>Mobile Apps Backend  on Google App Engine </vt:lpstr>
      <vt:lpstr>Mobile App, Goolge App Engine, Cloud Datasotre</vt:lpstr>
      <vt:lpstr>Mobile, Web and Cloud</vt:lpstr>
      <vt:lpstr>Build your mobile app with Google Cloud Platform</vt:lpstr>
      <vt:lpstr>App Engine Architecture and Services</vt:lpstr>
      <vt:lpstr>Datastore Introduction</vt:lpstr>
      <vt:lpstr>Google Cloud Datastore</vt:lpstr>
      <vt:lpstr>PowerPoint Presentation</vt:lpstr>
      <vt:lpstr>Try Google Cloud Platform for free</vt:lpstr>
      <vt:lpstr>Try Google Cloud Platform for free</vt:lpstr>
      <vt:lpstr>PowerPoint Presentation</vt:lpstr>
      <vt:lpstr>PowerPoint Presentation</vt:lpstr>
      <vt:lpstr>App Engine "Hello World" starter</vt:lpstr>
      <vt:lpstr>Try Google App Engine Now</vt:lpstr>
      <vt:lpstr>Google App Engine</vt:lpstr>
      <vt:lpstr>Google App Engine</vt:lpstr>
      <vt:lpstr>Google App Engine</vt:lpstr>
      <vt:lpstr>PowerPoint Presentation</vt:lpstr>
      <vt:lpstr>Google App Engine</vt:lpstr>
      <vt:lpstr>Google App Engine</vt:lpstr>
      <vt:lpstr>Google App Engine</vt:lpstr>
      <vt:lpstr>Google App Engine</vt:lpstr>
      <vt:lpstr>Google App Engine  Build an App Engine Application using Python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PowerPoint Presentation</vt:lpstr>
      <vt:lpstr>Google Cloud Platform</vt:lpstr>
      <vt:lpstr>Mobile App Backend Services</vt:lpstr>
      <vt:lpstr>Firebase:  Backend as a Service (BaaS)</vt:lpstr>
      <vt:lpstr>Mobile App Backend Services</vt:lpstr>
      <vt:lpstr>Mobile App Backend Services</vt:lpstr>
      <vt:lpstr>Firebase</vt:lpstr>
      <vt:lpstr>Firebase</vt:lpstr>
      <vt:lpstr>Firebase</vt:lpstr>
      <vt:lpstr>Firebase</vt:lpstr>
      <vt:lpstr>Cloud Computing</vt:lpstr>
      <vt:lpstr>PowerPoint Presentation</vt:lpstr>
      <vt:lpstr>Google Cloud Big Data Analytics</vt:lpstr>
      <vt:lpstr>Google Cloud Machine learning and Cloud AI</vt:lpstr>
      <vt:lpstr>Google Colab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>Social Media Apps Programming</dc:description>
  <cp:lastModifiedBy>Microsoft Office User</cp:lastModifiedBy>
  <cp:revision>183</cp:revision>
  <cp:lastPrinted>2018-10-24T21:01:47Z</cp:lastPrinted>
  <dcterms:created xsi:type="dcterms:W3CDTF">2013-09-24T21:30:58Z</dcterms:created>
  <dcterms:modified xsi:type="dcterms:W3CDTF">2018-11-28T02:36:59Z</dcterms:modified>
  <cp:category/>
</cp:coreProperties>
</file>