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handoutMasterIdLst>
    <p:handoutMasterId r:id="rId123"/>
  </p:handoutMasterIdLst>
  <p:sldIdLst>
    <p:sldId id="256" r:id="rId2"/>
    <p:sldId id="332" r:id="rId3"/>
    <p:sldId id="333" r:id="rId4"/>
    <p:sldId id="312" r:id="rId5"/>
    <p:sldId id="408" r:id="rId6"/>
    <p:sldId id="529" r:id="rId7"/>
    <p:sldId id="530" r:id="rId8"/>
    <p:sldId id="531" r:id="rId9"/>
    <p:sldId id="532" r:id="rId10"/>
    <p:sldId id="533" r:id="rId11"/>
    <p:sldId id="733" r:id="rId12"/>
    <p:sldId id="534" r:id="rId13"/>
    <p:sldId id="536" r:id="rId14"/>
    <p:sldId id="537" r:id="rId15"/>
    <p:sldId id="538" r:id="rId16"/>
    <p:sldId id="540" r:id="rId17"/>
    <p:sldId id="541" r:id="rId18"/>
    <p:sldId id="542"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72" r:id="rId32"/>
    <p:sldId id="573" r:id="rId33"/>
    <p:sldId id="574" r:id="rId34"/>
    <p:sldId id="575" r:id="rId35"/>
    <p:sldId id="576" r:id="rId36"/>
    <p:sldId id="577" r:id="rId37"/>
    <p:sldId id="770" r:id="rId38"/>
    <p:sldId id="771" r:id="rId39"/>
    <p:sldId id="734" r:id="rId40"/>
    <p:sldId id="735" r:id="rId41"/>
    <p:sldId id="736" r:id="rId42"/>
    <p:sldId id="737" r:id="rId43"/>
    <p:sldId id="738" r:id="rId44"/>
    <p:sldId id="739" r:id="rId45"/>
    <p:sldId id="740" r:id="rId46"/>
    <p:sldId id="741" r:id="rId47"/>
    <p:sldId id="742" r:id="rId48"/>
    <p:sldId id="743" r:id="rId49"/>
    <p:sldId id="744" r:id="rId50"/>
    <p:sldId id="745" r:id="rId51"/>
    <p:sldId id="746" r:id="rId52"/>
    <p:sldId id="747" r:id="rId53"/>
    <p:sldId id="748" r:id="rId54"/>
    <p:sldId id="749" r:id="rId55"/>
    <p:sldId id="750" r:id="rId56"/>
    <p:sldId id="751" r:id="rId57"/>
    <p:sldId id="752" r:id="rId58"/>
    <p:sldId id="753" r:id="rId59"/>
    <p:sldId id="754" r:id="rId60"/>
    <p:sldId id="756" r:id="rId61"/>
    <p:sldId id="757" r:id="rId62"/>
    <p:sldId id="758" r:id="rId63"/>
    <p:sldId id="759" r:id="rId64"/>
    <p:sldId id="760" r:id="rId65"/>
    <p:sldId id="761" r:id="rId66"/>
    <p:sldId id="762" r:id="rId67"/>
    <p:sldId id="763" r:id="rId68"/>
    <p:sldId id="764" r:id="rId69"/>
    <p:sldId id="765" r:id="rId70"/>
    <p:sldId id="766" r:id="rId71"/>
    <p:sldId id="767" r:id="rId72"/>
    <p:sldId id="768" r:id="rId73"/>
    <p:sldId id="769" r:id="rId74"/>
    <p:sldId id="631" r:id="rId75"/>
    <p:sldId id="632" r:id="rId76"/>
    <p:sldId id="633" r:id="rId77"/>
    <p:sldId id="634" r:id="rId78"/>
    <p:sldId id="635" r:id="rId79"/>
    <p:sldId id="636" r:id="rId80"/>
    <p:sldId id="637" r:id="rId81"/>
    <p:sldId id="638" r:id="rId82"/>
    <p:sldId id="639" r:id="rId83"/>
    <p:sldId id="640" r:id="rId84"/>
    <p:sldId id="641" r:id="rId85"/>
    <p:sldId id="642" r:id="rId86"/>
    <p:sldId id="643" r:id="rId87"/>
    <p:sldId id="644" r:id="rId88"/>
    <p:sldId id="645" r:id="rId89"/>
    <p:sldId id="646" r:id="rId90"/>
    <p:sldId id="647" r:id="rId91"/>
    <p:sldId id="648" r:id="rId92"/>
    <p:sldId id="649" r:id="rId93"/>
    <p:sldId id="650" r:id="rId94"/>
    <p:sldId id="651" r:id="rId95"/>
    <p:sldId id="652" r:id="rId96"/>
    <p:sldId id="653" r:id="rId97"/>
    <p:sldId id="654" r:id="rId98"/>
    <p:sldId id="655" r:id="rId99"/>
    <p:sldId id="656" r:id="rId100"/>
    <p:sldId id="657" r:id="rId101"/>
    <p:sldId id="658" r:id="rId102"/>
    <p:sldId id="659" r:id="rId103"/>
    <p:sldId id="660" r:id="rId104"/>
    <p:sldId id="661" r:id="rId105"/>
    <p:sldId id="662" r:id="rId106"/>
    <p:sldId id="663" r:id="rId107"/>
    <p:sldId id="664" r:id="rId108"/>
    <p:sldId id="665" r:id="rId109"/>
    <p:sldId id="666" r:id="rId110"/>
    <p:sldId id="667" r:id="rId111"/>
    <p:sldId id="668" r:id="rId112"/>
    <p:sldId id="669" r:id="rId113"/>
    <p:sldId id="670" r:id="rId114"/>
    <p:sldId id="671" r:id="rId115"/>
    <p:sldId id="672" r:id="rId116"/>
    <p:sldId id="673" r:id="rId117"/>
    <p:sldId id="674" r:id="rId118"/>
    <p:sldId id="675" r:id="rId119"/>
    <p:sldId id="676" r:id="rId120"/>
    <p:sldId id="677"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7"/>
    <p:restoredTop sz="93629"/>
  </p:normalViewPr>
  <p:slideViewPr>
    <p:cSldViewPr snapToGrid="0" snapToObjects="1">
      <p:cViewPr varScale="1">
        <p:scale>
          <a:sx n="100" d="100"/>
          <a:sy n="100" d="100"/>
        </p:scale>
        <p:origin x="768"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9/25/18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9/25/18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a:t>
            </a:fld>
            <a:endParaRPr lang="en-US"/>
          </a:p>
        </p:txBody>
      </p:sp>
    </p:spTree>
    <p:extLst>
      <p:ext uri="{BB962C8B-B14F-4D97-AF65-F5344CB8AC3E}">
        <p14:creationId xmlns:p14="http://schemas.microsoft.com/office/powerpoint/2010/main" val="12540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20</a:t>
            </a:fld>
            <a:endParaRPr lang="en-US"/>
          </a:p>
        </p:txBody>
      </p:sp>
    </p:spTree>
    <p:extLst>
      <p:ext uri="{BB962C8B-B14F-4D97-AF65-F5344CB8AC3E}">
        <p14:creationId xmlns:p14="http://schemas.microsoft.com/office/powerpoint/2010/main" val="426285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21</a:t>
            </a:fld>
            <a:endParaRPr lang="en-US"/>
          </a:p>
        </p:txBody>
      </p:sp>
    </p:spTree>
    <p:extLst>
      <p:ext uri="{BB962C8B-B14F-4D97-AF65-F5344CB8AC3E}">
        <p14:creationId xmlns:p14="http://schemas.microsoft.com/office/powerpoint/2010/main" val="292914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22</a:t>
            </a:fld>
            <a:endParaRPr lang="en-US"/>
          </a:p>
        </p:txBody>
      </p:sp>
    </p:spTree>
    <p:extLst>
      <p:ext uri="{BB962C8B-B14F-4D97-AF65-F5344CB8AC3E}">
        <p14:creationId xmlns:p14="http://schemas.microsoft.com/office/powerpoint/2010/main" val="102238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23</a:t>
            </a:fld>
            <a:endParaRPr lang="en-US"/>
          </a:p>
        </p:txBody>
      </p:sp>
    </p:spTree>
    <p:extLst>
      <p:ext uri="{BB962C8B-B14F-4D97-AF65-F5344CB8AC3E}">
        <p14:creationId xmlns:p14="http://schemas.microsoft.com/office/powerpoint/2010/main" val="225821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24</a:t>
            </a:fld>
            <a:endParaRPr lang="en-US"/>
          </a:p>
        </p:txBody>
      </p:sp>
    </p:spTree>
    <p:extLst>
      <p:ext uri="{BB962C8B-B14F-4D97-AF65-F5344CB8AC3E}">
        <p14:creationId xmlns:p14="http://schemas.microsoft.com/office/powerpoint/2010/main" val="372310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developer.android.com</a:t>
            </a:r>
            <a:r>
              <a:rPr lang="en-US" dirty="0"/>
              <a:t>/guide/components/</a:t>
            </a:r>
            <a:r>
              <a:rPr lang="en-US" dirty="0" err="1"/>
              <a:t>fundamentals.html</a:t>
            </a:r>
            <a:endParaRPr lang="en-US" dirty="0"/>
          </a:p>
          <a:p>
            <a:endParaRPr lang="en-US" dirty="0"/>
          </a:p>
          <a:p>
            <a:r>
              <a:rPr lang="en-US" dirty="0"/>
              <a:t>Application Components</a:t>
            </a:r>
          </a:p>
          <a:p>
            <a:r>
              <a:rPr lang="en-US" dirty="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a:p>
          <a:p>
            <a:r>
              <a:rPr lang="en-US" dirty="0"/>
              <a:t>There are four different types of application components. Each type serves a distinct purpose and has a distinct lifecycle that defines how the component is created and destroyed.</a:t>
            </a:r>
          </a:p>
          <a:p>
            <a:endParaRPr lang="en-US" dirty="0"/>
          </a:p>
          <a:p>
            <a:r>
              <a:rPr lang="en-US" dirty="0"/>
              <a:t>Here are the four types of application components:</a:t>
            </a:r>
          </a:p>
          <a:p>
            <a:endParaRPr lang="en-US" dirty="0"/>
          </a:p>
          <a:p>
            <a:r>
              <a:rPr lang="en-US" dirty="0"/>
              <a:t>Activities</a:t>
            </a:r>
          </a:p>
          <a:p>
            <a:r>
              <a:rPr lang="en-US" dirty="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a:t>An activity is implemented as a subclass of Activity and you can learn more about it in the Activities developer guide.</a:t>
            </a:r>
          </a:p>
          <a:p>
            <a:endParaRPr lang="en-US" dirty="0"/>
          </a:p>
          <a:p>
            <a:r>
              <a:rPr lang="en-US" dirty="0"/>
              <a:t>Services</a:t>
            </a:r>
          </a:p>
          <a:p>
            <a:r>
              <a:rPr lang="en-US" dirty="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a:t>A service is implemented as a subclass of Service and you can learn more about it in the Services developer guide.</a:t>
            </a:r>
          </a:p>
          <a:p>
            <a:endParaRPr lang="en-US" dirty="0"/>
          </a:p>
          <a:p>
            <a:r>
              <a:rPr lang="en-US" dirty="0"/>
              <a:t>Content providers</a:t>
            </a:r>
          </a:p>
          <a:p>
            <a:r>
              <a:rPr lang="en-US" dirty="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a:t>ContactsContract.Data</a:t>
            </a:r>
            <a:r>
              <a:rPr lang="en-US" dirty="0"/>
              <a:t>) to read and write information about a particular person.</a:t>
            </a:r>
          </a:p>
          <a:p>
            <a:r>
              <a:rPr lang="en-US" dirty="0"/>
              <a:t>Content providers are also useful for reading and writing data that is private to your application and not shared. For example, the Note Pad sample application uses a content provider to save notes.</a:t>
            </a:r>
          </a:p>
          <a:p>
            <a:endParaRPr lang="en-US" dirty="0"/>
          </a:p>
          <a:p>
            <a:r>
              <a:rPr lang="en-US" dirty="0"/>
              <a:t>A content provider is implemented as a subclass of </a:t>
            </a:r>
            <a:r>
              <a:rPr lang="en-US" dirty="0" err="1"/>
              <a:t>ContentProvider</a:t>
            </a:r>
            <a:r>
              <a:rPr lang="en-US" dirty="0"/>
              <a:t> and must implement a standard set of APIs that enable other applications to perform transactions. For more information, see the Content Providers developer guide.</a:t>
            </a:r>
          </a:p>
          <a:p>
            <a:endParaRPr lang="en-US" dirty="0"/>
          </a:p>
          <a:p>
            <a:r>
              <a:rPr lang="en-US" dirty="0"/>
              <a:t>Broadcast receivers</a:t>
            </a:r>
          </a:p>
          <a:p>
            <a:r>
              <a:rPr lang="en-US" dirty="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a:t>A broadcast receiver is implemented as a subclass of </a:t>
            </a:r>
            <a:r>
              <a:rPr lang="en-US" dirty="0" err="1"/>
              <a:t>BroadcastReceiver</a:t>
            </a:r>
            <a:r>
              <a:rPr lang="en-US" dirty="0"/>
              <a:t> and each broadcast is delivered as an Intent object. For more information, see the </a:t>
            </a:r>
            <a:r>
              <a:rPr lang="en-US" dirty="0" err="1"/>
              <a:t>BroadcastReceiver</a:t>
            </a:r>
            <a:r>
              <a:rPr lang="en-US" dirty="0"/>
              <a:t> class.</a:t>
            </a:r>
          </a:p>
          <a:p>
            <a:endParaRPr lang="en-US" dirty="0"/>
          </a:p>
          <a:p>
            <a:r>
              <a:rPr lang="en-US" dirty="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a:p>
          <a:p>
            <a:r>
              <a:rPr lang="en-US" dirty="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a:p>
          <a:p>
            <a:r>
              <a:rPr lang="en-US" dirty="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a:p>
          <a:p>
            <a:endParaRPr lang="en-US" dirty="0"/>
          </a:p>
          <a:p>
            <a:r>
              <a:rPr lang="en-US" dirty="0"/>
              <a:t>Activating Components</a:t>
            </a:r>
          </a:p>
          <a:p>
            <a:endParaRPr lang="en-US" dirty="0"/>
          </a:p>
          <a:p>
            <a:r>
              <a:rPr lang="en-US" dirty="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a:p>
          <a:p>
            <a:r>
              <a:rPr lang="en-US" dirty="0"/>
              <a:t>An intent is created with an Intent object, which defines a message to activate either a specific component or a specific type of component—an intent can be either explicit or implicit, respectively.</a:t>
            </a:r>
          </a:p>
          <a:p>
            <a:endParaRPr lang="en-US" dirty="0"/>
          </a:p>
          <a:p>
            <a:r>
              <a:rPr lang="en-US" dirty="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25</a:t>
            </a:fld>
            <a:endParaRPr lang="en-US"/>
          </a:p>
        </p:txBody>
      </p:sp>
    </p:spTree>
    <p:extLst>
      <p:ext uri="{BB962C8B-B14F-4D97-AF65-F5344CB8AC3E}">
        <p14:creationId xmlns:p14="http://schemas.microsoft.com/office/powerpoint/2010/main" val="356263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D0E915-F944-1347-B34B-D686BE927996}" type="datetime1">
              <a:rPr lang="zh-TW" altLang="en-US" smtClean="0"/>
              <a:t>2018/9/25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EC8C4-518A-0848-A862-84BD9FA7F82B}" type="datetime1">
              <a:rPr lang="zh-TW" altLang="en-US" smtClean="0"/>
              <a:t>2018/9/25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DC32-9558-B54A-AFDC-82A69DAF80FB}" type="datetime1">
              <a:rPr lang="zh-TW" altLang="en-US" smtClean="0"/>
              <a:t>2018/9/25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A88D0-51D0-8F4E-A6F5-14ECB1623D37}" type="datetime1">
              <a:rPr lang="zh-TW" altLang="en-US" smtClean="0"/>
              <a:t>2018/9/25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2018/9/25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8A0109-EB37-4E4D-84DD-FA18163594E6}" type="datetime1">
              <a:rPr lang="zh-TW" altLang="en-US" smtClean="0"/>
              <a:t>2018/9/25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587C4-945E-3446-9758-24BB529E6FA3}" type="datetime1">
              <a:rPr lang="zh-TW" altLang="en-US" smtClean="0"/>
              <a:t>2018/9/25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06281-F7B5-9447-890C-A5F320970236}" type="datetime1">
              <a:rPr lang="zh-TW" altLang="en-US" smtClean="0"/>
              <a:t>2018/9/25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2018/9/25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2018/9/25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2018/9/25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2018/9/25</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7" Type="http://schemas.openxmlformats.org/officeDocument/2006/relationships/image" Target="../media/image3.png"/><Relationship Id="rId2" Type="http://schemas.openxmlformats.org/officeDocument/2006/relationships/hyperlink" Target="http://www.im.tku.edu.tw/" TargetMode="Externa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mail.tku.edu.tw/my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android.com/"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developer.android.com/training/basics/firstapp/starting-activity.html"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android.com/"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appery.io/" TargetMode="External"/><Relationship Id="rId2" Type="http://schemas.openxmlformats.org/officeDocument/2006/relationships/hyperlink" Target="http://appinventor.mit.edu/" TargetMode="External"/><Relationship Id="rId1" Type="http://schemas.openxmlformats.org/officeDocument/2006/relationships/slideLayout" Target="../slideLayouts/slideLayout2.xml"/><Relationship Id="rId4" Type="http://schemas.openxmlformats.org/officeDocument/2006/relationships/hyperlink" Target="http://www.appnotch.co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appinventor.mit.edu/"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appery.io/"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appery.io/"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appnotch.com/"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android.com/"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developer.android.com/training/basics/firstapp/index.html" TargetMode="External"/><Relationship Id="rId2" Type="http://schemas.openxmlformats.org/officeDocument/2006/relationships/hyperlink" Target="http://developer.android.com/" TargetMode="External"/><Relationship Id="rId1" Type="http://schemas.openxmlformats.org/officeDocument/2006/relationships/slideLayout" Target="../slideLayouts/slideLayout2.xml"/><Relationship Id="rId4" Type="http://schemas.openxmlformats.org/officeDocument/2006/relationships/hyperlink" Target="https://www.youtube.com/watch?v=dFlPARW5IX8&amp;list=PLp9HFLVct_ZvMa7IVdQyUUyh8t2re9ap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developer.android.com/about/dashboards/index.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hyperlink" Target="http://developer.android.com/about/dashboards/index.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developer.android.com/about/dashboards/index.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developer.android.com/sdk/index.html" TargetMode="External"/><Relationship Id="rId2" Type="http://schemas.openxmlformats.org/officeDocument/2006/relationships/hyperlink" Target="http://www.oracle.com/technetwork/java/javase/downloads/index.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oracle.com/technetwork/java/javase/downloads/index.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veloper.android.com/studio/index.htm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developer.android.com/training/basics/firstapp/index.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developer.android.com/training/basics/firstapp/building-ui.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developer.android.com/training/basics/firstapp/building-ui.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developer.android.com/training/basics/firstapp/building-ui.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developer.android.com/reference/android/app/Activity.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developer.android.com/tools/workflow/index.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oracle.com/technetwork/java/javase/downloads/index.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oracle.com/technetwork/java/javase/downloads/jdk9-downloads-3848520.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eveloper.android.com/studio/index.htm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18" Type="http://schemas.openxmlformats.org/officeDocument/2006/relationships/image" Target="../media/image19.tiff"/><Relationship Id="rId3" Type="http://schemas.openxmlformats.org/officeDocument/2006/relationships/image" Target="../media/image4.tiff"/><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tiff"/><Relationship Id="rId2" Type="http://schemas.openxmlformats.org/officeDocument/2006/relationships/notesSlide" Target="../notesSlides/notesSlide1.xml"/><Relationship Id="rId16"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tiff"/><Relationship Id="rId5" Type="http://schemas.openxmlformats.org/officeDocument/2006/relationships/image" Target="../media/image6.png"/><Relationship Id="rId15" Type="http://schemas.openxmlformats.org/officeDocument/2006/relationships/image" Target="../media/image16.tiff"/><Relationship Id="rId10" Type="http://schemas.openxmlformats.org/officeDocument/2006/relationships/image" Target="../media/image11.tiff"/><Relationship Id="rId19" Type="http://schemas.openxmlformats.org/officeDocument/2006/relationships/image" Target="../media/image20.jpg"/><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scribd.com/doc/50805466/Native-Web-or-Hybrid-Mobile-App-Development"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cribd.com/doc/50805466/Native-Web-or-Hybrid-Mobile-App-Development"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developer.android.com/training/basics/firstapp/index.html"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developer.android.com/training/basics/firstapp/creating-project.html"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cribd.com/doc/50805466/Native-Web-or-Hybrid-Mobile-App-Development"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cribd.com/doc/50805466/Native-Web-or-Hybrid-Mobile-App-Development"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a:solidFill>
                  <a:srgbClr val="376092"/>
                </a:solidFill>
              </a:rPr>
              <a:t>Social Media Apps Programming</a:t>
            </a: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a:solidFill>
                  <a:schemeClr val="accent1">
                    <a:lumMod val="75000"/>
                  </a:schemeClr>
                </a:solidFill>
              </a:rPr>
              <a:t>Min-</a:t>
            </a:r>
            <a:r>
              <a:rPr lang="en-US" sz="5100" dirty="0" err="1">
                <a:solidFill>
                  <a:schemeClr val="accent1">
                    <a:lumMod val="75000"/>
                  </a:schemeClr>
                </a:solidFill>
              </a:rPr>
              <a:t>Yuh</a:t>
            </a:r>
            <a:r>
              <a:rPr lang="en-US" sz="5100" dirty="0">
                <a:solidFill>
                  <a:schemeClr val="accent1">
                    <a:lumMod val="75000"/>
                  </a:schemeClr>
                </a:solidFill>
              </a:rPr>
              <a:t> Day, Ph.D.</a:t>
            </a:r>
          </a:p>
          <a:p>
            <a:r>
              <a:rPr lang="en-US" sz="5100" dirty="0">
                <a:solidFill>
                  <a:schemeClr val="accent1">
                    <a:lumMod val="75000"/>
                  </a:schemeClr>
                </a:solidFill>
              </a:rPr>
              <a:t>Assistant Professor</a:t>
            </a:r>
          </a:p>
          <a:p>
            <a:r>
              <a:rPr lang="en-US" sz="5100" dirty="0">
                <a:hlinkClick r:id="rId2"/>
              </a:rPr>
              <a:t>Department of Information Management</a:t>
            </a:r>
            <a:endParaRPr lang="en-US" sz="5100" dirty="0"/>
          </a:p>
          <a:p>
            <a:r>
              <a:rPr lang="en-US" sz="5100" dirty="0" err="1">
                <a:hlinkClick r:id="rId3"/>
              </a:rPr>
              <a:t>Tamkang</a:t>
            </a:r>
            <a:r>
              <a:rPr lang="en-US" sz="5100" dirty="0">
                <a:hlinkClick r:id="rId3"/>
              </a:rPr>
              <a:t> University</a:t>
            </a:r>
            <a:endParaRPr lang="en-US" sz="5100" dirty="0"/>
          </a:p>
          <a:p>
            <a:endParaRPr lang="en-US" sz="2600" dirty="0">
              <a:hlinkClick r:id="rId4"/>
            </a:endParaRPr>
          </a:p>
          <a:p>
            <a:r>
              <a:rPr lang="en-US" sz="2600" dirty="0">
                <a:hlinkClick r:id="rId4"/>
              </a:rPr>
              <a:t>http://mail.tku.edu.tw/myday</a:t>
            </a:r>
            <a:endParaRPr lang="en-US" sz="2600" dirty="0"/>
          </a:p>
          <a:p>
            <a:endParaRPr lang="en-US" dirty="0"/>
          </a:p>
        </p:txBody>
      </p:sp>
      <p:sp>
        <p:nvSpPr>
          <p:cNvPr id="4" name="Title 1"/>
          <p:cNvSpPr txBox="1">
            <a:spLocks/>
          </p:cNvSpPr>
          <p:nvPr/>
        </p:nvSpPr>
        <p:spPr>
          <a:xfrm>
            <a:off x="242889" y="1491019"/>
            <a:ext cx="8701088" cy="12701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Developing Android Native Apps</a:t>
            </a:r>
            <a:r>
              <a:rPr lang="zh-TW" altLang="en-US" b="1" dirty="0">
                <a:solidFill>
                  <a:srgbClr val="FF0000"/>
                </a:solidFill>
              </a:rPr>
              <a:t> </a:t>
            </a:r>
            <a:r>
              <a:rPr lang="en-US" b="1" dirty="0">
                <a:solidFill>
                  <a:srgbClr val="FF0000"/>
                </a:solidFill>
              </a:rPr>
              <a:t>with Java (Android Studio)</a:t>
            </a:r>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2018-09-27</a:t>
            </a:r>
          </a:p>
        </p:txBody>
      </p:sp>
      <p:sp>
        <p:nvSpPr>
          <p:cNvPr id="13" name="副標題 2"/>
          <p:cNvSpPr txBox="1">
            <a:spLocks/>
          </p:cNvSpPr>
          <p:nvPr/>
        </p:nvSpPr>
        <p:spPr>
          <a:xfrm>
            <a:off x="2195736" y="2911762"/>
            <a:ext cx="4752528" cy="1009072"/>
          </a:xfrm>
          <a:prstGeom prst="rect">
            <a:avLst/>
          </a:prstGeom>
        </p:spPr>
        <p:txBody>
          <a:bodyPr vert="horz" lIns="91440" tIns="45720" rIns="91440" bIns="45720" rtlCol="0">
            <a:noAutofit/>
          </a:bodyPr>
          <a:lstStyle/>
          <a:p>
            <a:pPr lvl="0" algn="ctr" defTabSz="914400">
              <a:defRPr/>
            </a:pPr>
            <a:r>
              <a:rPr lang="es-ES_tradnl" altLang="zh-TW" sz="1400" dirty="0">
                <a:solidFill>
                  <a:schemeClr val="tx1">
                    <a:tint val="75000"/>
                  </a:schemeClr>
                </a:solidFill>
              </a:rPr>
              <a:t>1071SMAP0</a:t>
            </a:r>
            <a:r>
              <a:rPr lang="en-US" altLang="zh-TW" sz="1400" dirty="0">
                <a:solidFill>
                  <a:schemeClr val="tx1">
                    <a:tint val="75000"/>
                  </a:schemeClr>
                </a:solidFill>
              </a:rPr>
              <a:t>3</a:t>
            </a:r>
            <a:endParaRPr lang="es-ES_tradnl" altLang="zh-TW" sz="1400" dirty="0">
              <a:solidFill>
                <a:schemeClr val="tx1">
                  <a:tint val="75000"/>
                </a:schemeClr>
              </a:solidFill>
            </a:endParaRPr>
          </a:p>
          <a:p>
            <a:pPr algn="ctr" defTabSz="914400">
              <a:defRPr/>
            </a:pPr>
            <a:r>
              <a:rPr lang="es-ES_tradnl" altLang="zh-TW" sz="1400" dirty="0">
                <a:solidFill>
                  <a:schemeClr val="tx1">
                    <a:tint val="75000"/>
                  </a:schemeClr>
                </a:solidFill>
              </a:rPr>
              <a:t>TLMXM1A</a:t>
            </a:r>
            <a:r>
              <a:rPr lang="zh-TW" altLang="en-US" sz="1400" dirty="0">
                <a:solidFill>
                  <a:schemeClr val="tx1">
                    <a:tint val="75000"/>
                  </a:schemeClr>
                </a:solidFill>
              </a:rPr>
              <a:t> (</a:t>
            </a:r>
            <a:r>
              <a:rPr lang="en-US" altLang="zh-TW" sz="1400" dirty="0">
                <a:solidFill>
                  <a:schemeClr val="tx1">
                    <a:tint val="75000"/>
                  </a:schemeClr>
                </a:solidFill>
              </a:rPr>
              <a:t>8550) </a:t>
            </a:r>
            <a:r>
              <a:rPr lang="es-ES_tradnl" altLang="zh-TW" sz="1400" dirty="0">
                <a:solidFill>
                  <a:schemeClr val="tx1">
                    <a:tint val="75000"/>
                  </a:schemeClr>
                </a:solidFill>
              </a:rPr>
              <a:t>(</a:t>
            </a:r>
            <a:r>
              <a:rPr lang="en-US" altLang="zh-TW" sz="1400" dirty="0">
                <a:solidFill>
                  <a:schemeClr val="tx1">
                    <a:tint val="75000"/>
                  </a:schemeClr>
                </a:solidFill>
              </a:rPr>
              <a:t>M2143</a:t>
            </a:r>
            <a:r>
              <a:rPr lang="es-ES_tradnl" altLang="zh-TW" sz="1400" dirty="0">
                <a:solidFill>
                  <a:schemeClr val="tx1">
                    <a:tint val="75000"/>
                  </a:schemeClr>
                </a:solidFill>
              </a:rPr>
              <a:t>)</a:t>
            </a:r>
            <a:r>
              <a:rPr lang="en-US" altLang="zh-TW" sz="1400" dirty="0">
                <a:solidFill>
                  <a:schemeClr val="tx1">
                    <a:tint val="75000"/>
                  </a:schemeClr>
                </a:solidFill>
              </a:rPr>
              <a:t> (Fall 2018)</a:t>
            </a:r>
            <a:endParaRPr lang="es-ES_tradnl" altLang="zh-TW" sz="1400" dirty="0">
              <a:solidFill>
                <a:schemeClr val="tx1">
                  <a:tint val="75000"/>
                </a:schemeClr>
              </a:solidFill>
            </a:endParaRPr>
          </a:p>
          <a:p>
            <a:pPr lvl="0" algn="ctr" defTabSz="914400">
              <a:defRPr/>
            </a:pPr>
            <a:r>
              <a:rPr lang="en-US" altLang="zh-TW" sz="1400" dirty="0">
                <a:solidFill>
                  <a:schemeClr val="tx1">
                    <a:tint val="75000"/>
                  </a:schemeClr>
                </a:solidFill>
              </a:rPr>
              <a:t>(MIS MBA) (2 Credits, Elective) [Full English Course]</a:t>
            </a:r>
          </a:p>
          <a:p>
            <a:pPr lvl="0" algn="ctr" defTabSz="914400">
              <a:defRPr/>
            </a:pPr>
            <a:r>
              <a:rPr lang="en-US" altLang="zh-TW" sz="1400" dirty="0">
                <a:solidFill>
                  <a:schemeClr val="tx1">
                    <a:tint val="75000"/>
                  </a:schemeClr>
                </a:solidFill>
              </a:rPr>
              <a:t>Thu 8,9 (10:10-12:00) B206</a:t>
            </a:r>
            <a:endParaRPr lang="es-ES_tradnl" altLang="zh-TW" sz="1400" dirty="0">
              <a:solidFill>
                <a:schemeClr val="tx1">
                  <a:tint val="75000"/>
                </a:schemeClr>
              </a:solidFill>
            </a:endParaRPr>
          </a:p>
          <a:p>
            <a:pPr lvl="0" algn="ctr" defTabSz="914400">
              <a:defRPr/>
            </a:pPr>
            <a:r>
              <a:rPr lang="es-ES_tradnl" altLang="zh-TW" sz="1400" dirty="0">
                <a:solidFill>
                  <a:schemeClr val="tx1">
                    <a:tint val="75000"/>
                  </a:schemeClr>
                </a:solidFill>
              </a:rPr>
              <a:t> </a:t>
            </a: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sp>
        <p:nvSpPr>
          <p:cNvPr id="6" name="Rectangle 5"/>
          <p:cNvSpPr/>
          <p:nvPr/>
        </p:nvSpPr>
        <p:spPr>
          <a:xfrm>
            <a:off x="3658642" y="6581001"/>
            <a:ext cx="1826717" cy="276999"/>
          </a:xfrm>
          <a:prstGeom prst="rect">
            <a:avLst/>
          </a:prstGeom>
        </p:spPr>
        <p:txBody>
          <a:bodyPr wrap="none">
            <a:spAutoFit/>
          </a:bodyPr>
          <a:lstStyle/>
          <a:p>
            <a:r>
              <a:rPr lang="en-US" sz="1200" dirty="0">
                <a:hlinkClick r:id="rId2"/>
              </a:rPr>
              <a:t>http://www.android.com/</a:t>
            </a:r>
            <a:endParaRPr lang="en-US" sz="1200" dirty="0"/>
          </a:p>
        </p:txBody>
      </p:sp>
      <p:sp>
        <p:nvSpPr>
          <p:cNvPr id="7" name="Title 1"/>
          <p:cNvSpPr>
            <a:spLocks noGrp="1"/>
          </p:cNvSpPr>
          <p:nvPr>
            <p:ph type="title"/>
          </p:nvPr>
        </p:nvSpPr>
        <p:spPr>
          <a:xfrm>
            <a:off x="457200" y="0"/>
            <a:ext cx="8229600" cy="667796"/>
          </a:xfrm>
        </p:spPr>
        <p:txBody>
          <a:bodyPr>
            <a:normAutofit fontScale="90000"/>
          </a:bodyPr>
          <a:lstStyle/>
          <a:p>
            <a:r>
              <a:rPr lang="en-US" b="1" dirty="0">
                <a:solidFill>
                  <a:schemeClr val="accent1"/>
                </a:solidFill>
              </a:rPr>
              <a:t>Android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483"/>
            <a:ext cx="9144000" cy="5715000"/>
          </a:xfrm>
          <a:prstGeom prst="rect">
            <a:avLst/>
          </a:prstGeom>
        </p:spPr>
      </p:pic>
    </p:spTree>
    <p:extLst>
      <p:ext uri="{BB962C8B-B14F-4D97-AF65-F5344CB8AC3E}">
        <p14:creationId xmlns:p14="http://schemas.microsoft.com/office/powerpoint/2010/main" val="10480931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947919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504318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9356988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457200" y="6503812"/>
            <a:ext cx="8229600" cy="369332"/>
          </a:xfrm>
          <a:prstGeom prst="rect">
            <a:avLst/>
          </a:prstGeom>
        </p:spPr>
        <p:txBody>
          <a:bodyPr wrap="square">
            <a:spAutoFit/>
          </a:bodyPr>
          <a:lstStyle/>
          <a:p>
            <a:pPr algn="ctr"/>
            <a:r>
              <a:rPr lang="en-US" dirty="0">
                <a:hlinkClick r:id="rId3"/>
              </a:rPr>
              <a:t>http://developer.android.com/training/basics/firstapp/starting-activity.html</a:t>
            </a:r>
            <a:endParaRPr lang="en-US" dirty="0"/>
          </a:p>
        </p:txBody>
      </p:sp>
    </p:spTree>
    <p:extLst>
      <p:ext uri="{BB962C8B-B14F-4D97-AF65-F5344CB8AC3E}">
        <p14:creationId xmlns:p14="http://schemas.microsoft.com/office/powerpoint/2010/main" val="132743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884402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529218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850593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107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2915160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632"/>
            <a:ext cx="8229600" cy="838371"/>
          </a:xfrm>
        </p:spPr>
        <p:txBody>
          <a:bodyPr>
            <a:normAutofit/>
          </a:bodyPr>
          <a:lstStyle/>
          <a:p>
            <a:r>
              <a:rPr lang="en-US" dirty="0" err="1"/>
              <a:t>activity_main.xml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108</a:t>
            </a:fld>
            <a:endParaRPr lang="en-US"/>
          </a:p>
        </p:txBody>
      </p:sp>
      <p:sp>
        <p:nvSpPr>
          <p:cNvPr id="5" name="Rectangle 4"/>
          <p:cNvSpPr/>
          <p:nvPr/>
        </p:nvSpPr>
        <p:spPr>
          <a:xfrm>
            <a:off x="457200" y="1192484"/>
            <a:ext cx="8229600" cy="5078314"/>
          </a:xfrm>
          <a:prstGeom prst="rect">
            <a:avLst/>
          </a:prstGeom>
          <a:solidFill>
            <a:srgbClr val="D9D9D9"/>
          </a:solidFill>
        </p:spPr>
        <p:txBody>
          <a:bodyPr wrap="square">
            <a:spAutoFit/>
          </a:bodyPr>
          <a:lstStyle/>
          <a:p>
            <a:r>
              <a:rPr lang="en-US" dirty="0"/>
              <a:t>&lt;?xml version=</a:t>
            </a:r>
            <a:r>
              <a:rPr lang="en-US" i="1" dirty="0"/>
              <a:t>"1.0" encoding="utf-8"?&gt;</a:t>
            </a:r>
          </a:p>
          <a:p>
            <a:r>
              <a:rPr lang="en-US" dirty="0"/>
              <a:t>&lt;</a:t>
            </a:r>
            <a:r>
              <a:rPr lang="en-US" dirty="0" err="1"/>
              <a:t>LinearLayout</a:t>
            </a:r>
            <a:r>
              <a:rPr lang="en-US" dirty="0"/>
              <a:t> </a:t>
            </a:r>
            <a:r>
              <a:rPr lang="en-US" dirty="0" err="1"/>
              <a:t>xmlns:android</a:t>
            </a:r>
            <a:r>
              <a:rPr lang="en-US" dirty="0"/>
              <a:t>=</a:t>
            </a:r>
            <a:r>
              <a:rPr lang="en-US" i="1" dirty="0"/>
              <a:t>"http://</a:t>
            </a:r>
            <a:r>
              <a:rPr lang="en-US" i="1" dirty="0" err="1"/>
              <a:t>schemas.android.com</a:t>
            </a:r>
            <a:r>
              <a:rPr lang="en-US" i="1" dirty="0"/>
              <a:t>/</a:t>
            </a:r>
            <a:r>
              <a:rPr lang="en-US" i="1" dirty="0" err="1"/>
              <a:t>apk</a:t>
            </a:r>
            <a:r>
              <a:rPr lang="en-US" i="1" dirty="0"/>
              <a:t>/res/android"</a:t>
            </a:r>
          </a:p>
          <a:p>
            <a:r>
              <a:rPr lang="en-US" dirty="0"/>
              <a:t>    </a:t>
            </a:r>
            <a:r>
              <a:rPr lang="en-US" dirty="0" err="1"/>
              <a:t>xmlns:tools</a:t>
            </a:r>
            <a:r>
              <a:rPr lang="en-US" dirty="0"/>
              <a:t>=</a:t>
            </a:r>
            <a:r>
              <a:rPr lang="en-US" i="1" dirty="0"/>
              <a:t>"http://</a:t>
            </a:r>
            <a:r>
              <a:rPr lang="en-US" i="1" dirty="0" err="1"/>
              <a:t>schemas.android.com</a:t>
            </a:r>
            <a:r>
              <a:rPr lang="en-US" i="1" dirty="0"/>
              <a:t>/tools"</a:t>
            </a:r>
          </a:p>
          <a:p>
            <a:r>
              <a:rPr lang="en-US" dirty="0"/>
              <a:t>    </a:t>
            </a:r>
            <a:r>
              <a:rPr lang="en-US" dirty="0" err="1"/>
              <a:t>android:layout_width</a:t>
            </a:r>
            <a:r>
              <a:rPr lang="en-US" dirty="0"/>
              <a:t>=</a:t>
            </a:r>
            <a:r>
              <a:rPr lang="en-US" i="1" dirty="0"/>
              <a:t>"</a:t>
            </a:r>
            <a:r>
              <a:rPr lang="en-US" i="1" dirty="0" err="1"/>
              <a:t>match_parent</a:t>
            </a:r>
            <a:r>
              <a:rPr lang="en-US" i="1" dirty="0"/>
              <a:t>"</a:t>
            </a:r>
          </a:p>
          <a:p>
            <a:r>
              <a:rPr lang="en-US" dirty="0"/>
              <a:t>    </a:t>
            </a:r>
            <a:r>
              <a:rPr lang="en-US" dirty="0" err="1"/>
              <a:t>android:layout_height</a:t>
            </a:r>
            <a:r>
              <a:rPr lang="en-US" dirty="0"/>
              <a:t>=</a:t>
            </a:r>
            <a:r>
              <a:rPr lang="en-US" i="1" dirty="0"/>
              <a:t>"</a:t>
            </a:r>
            <a:r>
              <a:rPr lang="en-US" i="1" dirty="0" err="1"/>
              <a:t>match_parent</a:t>
            </a:r>
            <a:r>
              <a:rPr lang="en-US" i="1" dirty="0"/>
              <a:t>"</a:t>
            </a:r>
          </a:p>
          <a:p>
            <a:r>
              <a:rPr lang="en-US" dirty="0"/>
              <a:t>    </a:t>
            </a:r>
            <a:r>
              <a:rPr lang="en-US" dirty="0" err="1"/>
              <a:t>android:orientation</a:t>
            </a:r>
            <a:r>
              <a:rPr lang="en-US" dirty="0"/>
              <a:t>=</a:t>
            </a:r>
            <a:r>
              <a:rPr lang="en-US" i="1" dirty="0"/>
              <a:t>"horizontal"&gt;</a:t>
            </a:r>
          </a:p>
          <a:p>
            <a:r>
              <a:rPr lang="en-US" dirty="0"/>
              <a:t>    &lt;</a:t>
            </a:r>
            <a:r>
              <a:rPr lang="en-US" dirty="0" err="1"/>
              <a:t>EditText</a:t>
            </a:r>
            <a:r>
              <a:rPr lang="en-US" dirty="0"/>
              <a:t> </a:t>
            </a:r>
            <a:r>
              <a:rPr lang="en-US" dirty="0" err="1"/>
              <a:t>android:id</a:t>
            </a:r>
            <a:r>
              <a:rPr lang="en-US" dirty="0"/>
              <a:t>=</a:t>
            </a:r>
            <a:r>
              <a:rPr lang="en-US" i="1" dirty="0"/>
              <a:t>"@+id/</a:t>
            </a:r>
            <a:r>
              <a:rPr lang="en-US" i="1" dirty="0" err="1"/>
              <a:t>edit_message</a:t>
            </a:r>
            <a:r>
              <a:rPr lang="en-US" i="1" dirty="0"/>
              <a:t>"</a:t>
            </a:r>
          </a:p>
          <a:p>
            <a:r>
              <a:rPr lang="en-US" dirty="0"/>
              <a:t>        </a:t>
            </a:r>
            <a:r>
              <a:rPr lang="en-US" dirty="0" err="1"/>
              <a:t>android:layout_weight</a:t>
            </a:r>
            <a:r>
              <a:rPr lang="en-US" dirty="0"/>
              <a:t>=</a:t>
            </a:r>
            <a:r>
              <a:rPr lang="en-US" i="1" dirty="0"/>
              <a:t>"1"</a:t>
            </a:r>
          </a:p>
          <a:p>
            <a:r>
              <a:rPr lang="en-US" dirty="0"/>
              <a:t>        </a:t>
            </a:r>
            <a:r>
              <a:rPr lang="en-US" dirty="0" err="1"/>
              <a:t>android:layout_width</a:t>
            </a:r>
            <a:r>
              <a:rPr lang="en-US" dirty="0"/>
              <a:t>=</a:t>
            </a:r>
            <a:r>
              <a:rPr lang="en-US" i="1" dirty="0"/>
              <a:t>"0dp"</a:t>
            </a:r>
          </a:p>
          <a:p>
            <a:r>
              <a:rPr lang="en-US" dirty="0"/>
              <a:t>        </a:t>
            </a:r>
            <a:r>
              <a:rPr lang="en-US" dirty="0" err="1"/>
              <a:t>android:layout_height</a:t>
            </a:r>
            <a:r>
              <a:rPr lang="en-US" dirty="0"/>
              <a:t>=</a:t>
            </a:r>
            <a:r>
              <a:rPr lang="en-US" i="1" dirty="0"/>
              <a:t>"</a:t>
            </a:r>
            <a:r>
              <a:rPr lang="en-US" i="1" dirty="0" err="1"/>
              <a:t>wrap_content</a:t>
            </a:r>
            <a:r>
              <a:rPr lang="en-US" i="1" dirty="0"/>
              <a:t>"</a:t>
            </a:r>
          </a:p>
          <a:p>
            <a:r>
              <a:rPr lang="en-US" dirty="0"/>
              <a:t>        </a:t>
            </a:r>
            <a:r>
              <a:rPr lang="en-US" dirty="0" err="1"/>
              <a:t>android:hint</a:t>
            </a:r>
            <a:r>
              <a:rPr lang="en-US" dirty="0"/>
              <a:t>=</a:t>
            </a:r>
            <a:r>
              <a:rPr lang="en-US" i="1" dirty="0"/>
              <a:t>"@string/</a:t>
            </a:r>
            <a:r>
              <a:rPr lang="en-US" i="1" dirty="0" err="1"/>
              <a:t>edit_message</a:t>
            </a:r>
            <a:r>
              <a:rPr lang="en-US" i="1" dirty="0"/>
              <a:t>" /&gt;</a:t>
            </a:r>
          </a:p>
          <a:p>
            <a:r>
              <a:rPr lang="it-IT" dirty="0"/>
              <a:t>    &lt;Button</a:t>
            </a:r>
          </a:p>
          <a:p>
            <a:r>
              <a:rPr lang="it-IT" dirty="0"/>
              <a:t>        </a:t>
            </a:r>
            <a:r>
              <a:rPr lang="it-IT" dirty="0" err="1"/>
              <a:t>android:layout_width</a:t>
            </a:r>
            <a:r>
              <a:rPr lang="it-IT" dirty="0"/>
              <a:t>=</a:t>
            </a:r>
            <a:r>
              <a:rPr lang="it-IT" i="1" dirty="0"/>
              <a:t>"</a:t>
            </a:r>
            <a:r>
              <a:rPr lang="it-IT" i="1" dirty="0" err="1"/>
              <a:t>wrap_content</a:t>
            </a:r>
            <a:r>
              <a:rPr lang="it-IT" i="1" dirty="0"/>
              <a:t>"</a:t>
            </a:r>
          </a:p>
          <a:p>
            <a:r>
              <a:rPr lang="it-IT" dirty="0"/>
              <a:t>        </a:t>
            </a:r>
            <a:r>
              <a:rPr lang="it-IT" dirty="0" err="1"/>
              <a:t>android:layout_height</a:t>
            </a:r>
            <a:r>
              <a:rPr lang="it-IT" dirty="0"/>
              <a:t>=</a:t>
            </a:r>
            <a:r>
              <a:rPr lang="it-IT" i="1" dirty="0"/>
              <a:t>"</a:t>
            </a:r>
            <a:r>
              <a:rPr lang="it-IT" i="1" dirty="0" err="1"/>
              <a:t>wrap_content</a:t>
            </a:r>
            <a:r>
              <a:rPr lang="it-IT" i="1" dirty="0"/>
              <a:t>"</a:t>
            </a:r>
          </a:p>
          <a:p>
            <a:r>
              <a:rPr lang="it-IT" dirty="0"/>
              <a:t>        </a:t>
            </a:r>
            <a:r>
              <a:rPr lang="it-IT" dirty="0" err="1"/>
              <a:t>android:text</a:t>
            </a:r>
            <a:r>
              <a:rPr lang="it-IT" dirty="0"/>
              <a:t>=</a:t>
            </a:r>
            <a:r>
              <a:rPr lang="it-IT" i="1" dirty="0"/>
              <a:t>"@</a:t>
            </a:r>
            <a:r>
              <a:rPr lang="it-IT" i="1" dirty="0" err="1"/>
              <a:t>string</a:t>
            </a:r>
            <a:r>
              <a:rPr lang="it-IT" i="1" dirty="0"/>
              <a:t>/</a:t>
            </a:r>
            <a:r>
              <a:rPr lang="it-IT" i="1" dirty="0" err="1"/>
              <a:t>button_send</a:t>
            </a:r>
            <a:r>
              <a:rPr lang="it-IT" i="1" dirty="0"/>
              <a:t>"</a:t>
            </a:r>
          </a:p>
          <a:p>
            <a:r>
              <a:rPr lang="it-IT" dirty="0"/>
              <a:t>    	</a:t>
            </a:r>
            <a:r>
              <a:rPr lang="it-IT" dirty="0" err="1"/>
              <a:t>android:onClick</a:t>
            </a:r>
            <a:r>
              <a:rPr lang="it-IT" dirty="0"/>
              <a:t>=</a:t>
            </a:r>
            <a:r>
              <a:rPr lang="it-IT" i="1" dirty="0"/>
              <a:t>"</a:t>
            </a:r>
            <a:r>
              <a:rPr lang="it-IT" i="1" dirty="0" err="1"/>
              <a:t>sendMessage</a:t>
            </a:r>
            <a:r>
              <a:rPr lang="it-IT" i="1" dirty="0"/>
              <a:t>" /&gt;</a:t>
            </a:r>
          </a:p>
          <a:p>
            <a:r>
              <a:rPr lang="it-IT" dirty="0"/>
              <a:t>    </a:t>
            </a:r>
          </a:p>
          <a:p>
            <a:r>
              <a:rPr lang="it-IT" dirty="0"/>
              <a:t>&lt;/</a:t>
            </a:r>
            <a:r>
              <a:rPr lang="it-IT" dirty="0" err="1"/>
              <a:t>LinearLayout</a:t>
            </a:r>
            <a:r>
              <a:rPr lang="it-IT" dirty="0"/>
              <a:t>&gt;</a:t>
            </a:r>
            <a:endParaRPr lang="en-US" dirty="0"/>
          </a:p>
        </p:txBody>
      </p:sp>
    </p:spTree>
    <p:extLst>
      <p:ext uri="{BB962C8B-B14F-4D97-AF65-F5344CB8AC3E}">
        <p14:creationId xmlns:p14="http://schemas.microsoft.com/office/powerpoint/2010/main" val="31618474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activity_display_message.xml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109</a:t>
            </a:fld>
            <a:endParaRPr lang="en-US"/>
          </a:p>
        </p:txBody>
      </p:sp>
      <p:sp>
        <p:nvSpPr>
          <p:cNvPr id="5" name="Rectangle 4"/>
          <p:cNvSpPr/>
          <p:nvPr/>
        </p:nvSpPr>
        <p:spPr>
          <a:xfrm>
            <a:off x="457200" y="1579778"/>
            <a:ext cx="8229600" cy="4524316"/>
          </a:xfrm>
          <a:prstGeom prst="rect">
            <a:avLst/>
          </a:prstGeom>
          <a:solidFill>
            <a:srgbClr val="D9D9D9"/>
          </a:solidFill>
        </p:spPr>
        <p:txBody>
          <a:bodyPr wrap="square">
            <a:spAutoFit/>
          </a:bodyPr>
          <a:lstStyle/>
          <a:p>
            <a:r>
              <a:rPr lang="en-US" dirty="0"/>
              <a:t>&lt;</a:t>
            </a:r>
            <a:r>
              <a:rPr lang="en-US" dirty="0" err="1"/>
              <a:t>RelativeLayout</a:t>
            </a:r>
            <a:r>
              <a:rPr lang="en-US" dirty="0"/>
              <a:t> </a:t>
            </a:r>
            <a:r>
              <a:rPr lang="en-US" dirty="0" err="1"/>
              <a:t>xmlns:android</a:t>
            </a:r>
            <a:r>
              <a:rPr lang="en-US" dirty="0"/>
              <a:t>=</a:t>
            </a:r>
            <a:r>
              <a:rPr lang="en-US" i="1" dirty="0"/>
              <a:t>"http://</a:t>
            </a:r>
            <a:r>
              <a:rPr lang="en-US" i="1" dirty="0" err="1"/>
              <a:t>schemas.android.com</a:t>
            </a:r>
            <a:r>
              <a:rPr lang="en-US" i="1" dirty="0"/>
              <a:t>/</a:t>
            </a:r>
            <a:r>
              <a:rPr lang="en-US" i="1" dirty="0" err="1"/>
              <a:t>apk</a:t>
            </a:r>
            <a:r>
              <a:rPr lang="en-US" i="1" dirty="0"/>
              <a:t>/res/android"</a:t>
            </a:r>
          </a:p>
          <a:p>
            <a:r>
              <a:rPr lang="en-US" dirty="0"/>
              <a:t>    </a:t>
            </a:r>
            <a:r>
              <a:rPr lang="en-US" dirty="0" err="1"/>
              <a:t>xmlns:tools</a:t>
            </a:r>
            <a:r>
              <a:rPr lang="en-US" dirty="0"/>
              <a:t>=</a:t>
            </a:r>
            <a:r>
              <a:rPr lang="en-US" i="1" dirty="0"/>
              <a:t>"http://</a:t>
            </a:r>
            <a:r>
              <a:rPr lang="en-US" i="1" dirty="0" err="1"/>
              <a:t>schemas.android.com</a:t>
            </a:r>
            <a:r>
              <a:rPr lang="en-US" i="1" dirty="0"/>
              <a:t>/tools"</a:t>
            </a:r>
          </a:p>
          <a:p>
            <a:r>
              <a:rPr lang="en-US" dirty="0"/>
              <a:t>    </a:t>
            </a:r>
            <a:r>
              <a:rPr lang="en-US" dirty="0" err="1"/>
              <a:t>android:layout_width</a:t>
            </a:r>
            <a:r>
              <a:rPr lang="en-US" dirty="0"/>
              <a:t>=</a:t>
            </a:r>
            <a:r>
              <a:rPr lang="en-US" i="1" dirty="0"/>
              <a:t>"</a:t>
            </a:r>
            <a:r>
              <a:rPr lang="en-US" i="1" dirty="0" err="1"/>
              <a:t>match_parent</a:t>
            </a:r>
            <a:r>
              <a:rPr lang="en-US" i="1" dirty="0"/>
              <a:t>"</a:t>
            </a:r>
          </a:p>
          <a:p>
            <a:r>
              <a:rPr lang="en-US" dirty="0"/>
              <a:t>    </a:t>
            </a:r>
            <a:r>
              <a:rPr lang="en-US" dirty="0" err="1"/>
              <a:t>android:layout_height</a:t>
            </a:r>
            <a:r>
              <a:rPr lang="en-US" dirty="0"/>
              <a:t>=</a:t>
            </a:r>
            <a:r>
              <a:rPr lang="en-US" i="1" dirty="0"/>
              <a:t>"</a:t>
            </a:r>
            <a:r>
              <a:rPr lang="en-US" i="1" dirty="0" err="1"/>
              <a:t>match_parent</a:t>
            </a:r>
            <a:r>
              <a:rPr lang="en-US" i="1" dirty="0"/>
              <a:t>"</a:t>
            </a:r>
          </a:p>
          <a:p>
            <a:r>
              <a:rPr lang="en-US" dirty="0"/>
              <a:t>    </a:t>
            </a:r>
            <a:r>
              <a:rPr lang="en-US" dirty="0" err="1"/>
              <a:t>android:paddingBottom</a:t>
            </a:r>
            <a:r>
              <a:rPr lang="en-US" dirty="0"/>
              <a:t>=</a:t>
            </a:r>
            <a:r>
              <a:rPr lang="en-US" i="1" dirty="0"/>
              <a:t>"@</a:t>
            </a:r>
            <a:r>
              <a:rPr lang="en-US" i="1" dirty="0" err="1"/>
              <a:t>dimen</a:t>
            </a:r>
            <a:r>
              <a:rPr lang="en-US" i="1" dirty="0"/>
              <a:t>/</a:t>
            </a:r>
            <a:r>
              <a:rPr lang="en-US" i="1" dirty="0" err="1"/>
              <a:t>activity_vertical_margin</a:t>
            </a:r>
            <a:r>
              <a:rPr lang="en-US" i="1" dirty="0"/>
              <a:t>"</a:t>
            </a:r>
          </a:p>
          <a:p>
            <a:r>
              <a:rPr lang="en-US" dirty="0"/>
              <a:t>    </a:t>
            </a:r>
            <a:r>
              <a:rPr lang="en-US" dirty="0" err="1"/>
              <a:t>android:paddingLeft</a:t>
            </a:r>
            <a:r>
              <a:rPr lang="en-US" dirty="0"/>
              <a:t>=</a:t>
            </a:r>
            <a:r>
              <a:rPr lang="en-US" i="1" dirty="0"/>
              <a:t>"@</a:t>
            </a:r>
            <a:r>
              <a:rPr lang="en-US" i="1" dirty="0" err="1"/>
              <a:t>dimen</a:t>
            </a:r>
            <a:r>
              <a:rPr lang="en-US" i="1" dirty="0"/>
              <a:t>/</a:t>
            </a:r>
            <a:r>
              <a:rPr lang="en-US" i="1" dirty="0" err="1"/>
              <a:t>activity_horizontal_margin</a:t>
            </a:r>
            <a:r>
              <a:rPr lang="en-US" i="1" dirty="0"/>
              <a:t>"</a:t>
            </a:r>
          </a:p>
          <a:p>
            <a:r>
              <a:rPr lang="en-US" dirty="0"/>
              <a:t>    </a:t>
            </a:r>
            <a:r>
              <a:rPr lang="en-US" dirty="0" err="1"/>
              <a:t>android:paddingRight</a:t>
            </a:r>
            <a:r>
              <a:rPr lang="en-US" dirty="0"/>
              <a:t>=</a:t>
            </a:r>
            <a:r>
              <a:rPr lang="en-US" i="1" dirty="0"/>
              <a:t>"@</a:t>
            </a:r>
            <a:r>
              <a:rPr lang="en-US" i="1" dirty="0" err="1"/>
              <a:t>dimen</a:t>
            </a:r>
            <a:r>
              <a:rPr lang="en-US" i="1" dirty="0"/>
              <a:t>/</a:t>
            </a:r>
            <a:r>
              <a:rPr lang="en-US" i="1" dirty="0" err="1"/>
              <a:t>activity_horizontal_margin</a:t>
            </a:r>
            <a:r>
              <a:rPr lang="en-US" i="1" dirty="0"/>
              <a:t>"</a:t>
            </a:r>
          </a:p>
          <a:p>
            <a:r>
              <a:rPr lang="en-US" dirty="0"/>
              <a:t>    </a:t>
            </a:r>
            <a:r>
              <a:rPr lang="en-US" dirty="0" err="1"/>
              <a:t>android:paddingTop</a:t>
            </a:r>
            <a:r>
              <a:rPr lang="en-US" dirty="0"/>
              <a:t>=</a:t>
            </a:r>
            <a:r>
              <a:rPr lang="en-US" i="1" dirty="0"/>
              <a:t>"@</a:t>
            </a:r>
            <a:r>
              <a:rPr lang="en-US" i="1" dirty="0" err="1"/>
              <a:t>dimen</a:t>
            </a:r>
            <a:r>
              <a:rPr lang="en-US" i="1" dirty="0"/>
              <a:t>/</a:t>
            </a:r>
            <a:r>
              <a:rPr lang="en-US" i="1" dirty="0" err="1"/>
              <a:t>activity_vertical_margin</a:t>
            </a:r>
            <a:r>
              <a:rPr lang="en-US" i="1" dirty="0"/>
              <a:t>"</a:t>
            </a:r>
          </a:p>
          <a:p>
            <a:r>
              <a:rPr lang="en-US" dirty="0"/>
              <a:t>    </a:t>
            </a:r>
            <a:r>
              <a:rPr lang="en-US" dirty="0" err="1"/>
              <a:t>tools:context</a:t>
            </a:r>
            <a:r>
              <a:rPr lang="en-US" dirty="0"/>
              <a:t>=</a:t>
            </a:r>
            <a:r>
              <a:rPr lang="en-US" i="1" dirty="0"/>
              <a:t>".</a:t>
            </a:r>
            <a:r>
              <a:rPr lang="en-US" i="1" dirty="0" err="1"/>
              <a:t>DisplayMessageActivity</a:t>
            </a:r>
            <a:r>
              <a:rPr lang="en-US" i="1" dirty="0"/>
              <a:t>" &gt;</a:t>
            </a:r>
          </a:p>
          <a:p>
            <a:endParaRPr lang="en-US" dirty="0"/>
          </a:p>
          <a:p>
            <a:r>
              <a:rPr lang="en-US" dirty="0"/>
              <a:t>    &lt;</a:t>
            </a:r>
            <a:r>
              <a:rPr lang="en-US" dirty="0" err="1"/>
              <a:t>TextView</a:t>
            </a:r>
            <a:endParaRPr lang="en-US" dirty="0"/>
          </a:p>
          <a:p>
            <a:r>
              <a:rPr lang="en-US" dirty="0"/>
              <a:t>        </a:t>
            </a:r>
            <a:r>
              <a:rPr lang="en-US" dirty="0" err="1"/>
              <a:t>android:layout_width</a:t>
            </a:r>
            <a:r>
              <a:rPr lang="en-US" dirty="0"/>
              <a:t>=</a:t>
            </a:r>
            <a:r>
              <a:rPr lang="en-US" i="1" dirty="0"/>
              <a:t>"</a:t>
            </a:r>
            <a:r>
              <a:rPr lang="en-US" i="1" dirty="0" err="1"/>
              <a:t>wrap_content</a:t>
            </a:r>
            <a:r>
              <a:rPr lang="en-US" i="1" dirty="0"/>
              <a:t>"</a:t>
            </a:r>
          </a:p>
          <a:p>
            <a:r>
              <a:rPr lang="en-US" dirty="0"/>
              <a:t>        </a:t>
            </a:r>
            <a:r>
              <a:rPr lang="en-US" dirty="0" err="1"/>
              <a:t>android:layout_height</a:t>
            </a:r>
            <a:r>
              <a:rPr lang="en-US" dirty="0"/>
              <a:t>=</a:t>
            </a:r>
            <a:r>
              <a:rPr lang="en-US" i="1" dirty="0"/>
              <a:t>"</a:t>
            </a:r>
            <a:r>
              <a:rPr lang="en-US" i="1" dirty="0" err="1"/>
              <a:t>wrap_content</a:t>
            </a:r>
            <a:r>
              <a:rPr lang="en-US" i="1" dirty="0"/>
              <a:t>"</a:t>
            </a:r>
          </a:p>
          <a:p>
            <a:r>
              <a:rPr lang="en-US" dirty="0"/>
              <a:t>        </a:t>
            </a:r>
            <a:r>
              <a:rPr lang="en-US" dirty="0" err="1"/>
              <a:t>android:text</a:t>
            </a:r>
            <a:r>
              <a:rPr lang="en-US" dirty="0"/>
              <a:t>=</a:t>
            </a:r>
            <a:r>
              <a:rPr lang="en-US" i="1" dirty="0"/>
              <a:t>"@string/</a:t>
            </a:r>
            <a:r>
              <a:rPr lang="en-US" i="1" dirty="0" err="1"/>
              <a:t>hello_world</a:t>
            </a:r>
            <a:r>
              <a:rPr lang="en-US" i="1" dirty="0"/>
              <a:t>" /&gt;</a:t>
            </a:r>
          </a:p>
          <a:p>
            <a:endParaRPr lang="en-US" dirty="0"/>
          </a:p>
          <a:p>
            <a:r>
              <a:rPr lang="en-US" dirty="0"/>
              <a:t>&lt;/</a:t>
            </a:r>
            <a:r>
              <a:rPr lang="en-US" dirty="0" err="1"/>
              <a:t>RelativeLayout</a:t>
            </a:r>
            <a:r>
              <a:rPr lang="en-US" dirty="0"/>
              <a:t>&gt;</a:t>
            </a:r>
          </a:p>
        </p:txBody>
      </p:sp>
    </p:spTree>
    <p:extLst>
      <p:ext uri="{BB962C8B-B14F-4D97-AF65-F5344CB8AC3E}">
        <p14:creationId xmlns:p14="http://schemas.microsoft.com/office/powerpoint/2010/main" val="377134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sp>
        <p:nvSpPr>
          <p:cNvPr id="6" name="Rectangle 5"/>
          <p:cNvSpPr/>
          <p:nvPr/>
        </p:nvSpPr>
        <p:spPr>
          <a:xfrm>
            <a:off x="3658642" y="6581001"/>
            <a:ext cx="1826717" cy="276999"/>
          </a:xfrm>
          <a:prstGeom prst="rect">
            <a:avLst/>
          </a:prstGeom>
        </p:spPr>
        <p:txBody>
          <a:bodyPr wrap="none">
            <a:spAutoFit/>
          </a:bodyPr>
          <a:lstStyle/>
          <a:p>
            <a:r>
              <a:rPr lang="en-US" sz="1200" dirty="0">
                <a:hlinkClick r:id="rId2"/>
              </a:rPr>
              <a:t>http://www.android.com/</a:t>
            </a:r>
            <a:endParaRPr lang="en-US" sz="1200" dirty="0"/>
          </a:p>
        </p:txBody>
      </p:sp>
      <p:sp>
        <p:nvSpPr>
          <p:cNvPr id="7" name="Title 1"/>
          <p:cNvSpPr>
            <a:spLocks noGrp="1"/>
          </p:cNvSpPr>
          <p:nvPr>
            <p:ph type="title"/>
          </p:nvPr>
        </p:nvSpPr>
        <p:spPr>
          <a:xfrm>
            <a:off x="457200" y="0"/>
            <a:ext cx="8229600" cy="667796"/>
          </a:xfrm>
        </p:spPr>
        <p:txBody>
          <a:bodyPr>
            <a:normAutofit fontScale="90000"/>
          </a:bodyPr>
          <a:lstStyle/>
          <a:p>
            <a:r>
              <a:rPr lang="en-US" b="1" dirty="0">
                <a:solidFill>
                  <a:schemeClr val="accent1"/>
                </a:solidFill>
              </a:rPr>
              <a:t>Android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477"/>
            <a:ext cx="9144000" cy="5715000"/>
          </a:xfrm>
          <a:prstGeom prst="rect">
            <a:avLst/>
          </a:prstGeom>
        </p:spPr>
      </p:pic>
    </p:spTree>
    <p:extLst>
      <p:ext uri="{BB962C8B-B14F-4D97-AF65-F5344CB8AC3E}">
        <p14:creationId xmlns:p14="http://schemas.microsoft.com/office/powerpoint/2010/main" val="20547414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strings.xml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110</a:t>
            </a:fld>
            <a:endParaRPr lang="en-US"/>
          </a:p>
        </p:txBody>
      </p:sp>
      <p:sp>
        <p:nvSpPr>
          <p:cNvPr id="5" name="Rectangle 4"/>
          <p:cNvSpPr/>
          <p:nvPr/>
        </p:nvSpPr>
        <p:spPr>
          <a:xfrm>
            <a:off x="457200" y="1765118"/>
            <a:ext cx="8229600" cy="3416320"/>
          </a:xfrm>
          <a:prstGeom prst="rect">
            <a:avLst/>
          </a:prstGeom>
          <a:solidFill>
            <a:srgbClr val="D9D9D9"/>
          </a:solidFill>
        </p:spPr>
        <p:txBody>
          <a:bodyPr wrap="square">
            <a:spAutoFit/>
          </a:bodyPr>
          <a:lstStyle/>
          <a:p>
            <a:r>
              <a:rPr lang="en-US" dirty="0"/>
              <a:t>&lt;?xml version=</a:t>
            </a:r>
            <a:r>
              <a:rPr lang="en-US" i="1" dirty="0"/>
              <a:t>"1.0" encoding="utf-8"?&gt;</a:t>
            </a:r>
          </a:p>
          <a:p>
            <a:r>
              <a:rPr lang="en-US" dirty="0"/>
              <a:t>&lt;resources&gt;</a:t>
            </a:r>
          </a:p>
          <a:p>
            <a:endParaRPr lang="en-US" dirty="0"/>
          </a:p>
          <a:p>
            <a:r>
              <a:rPr lang="en-US" dirty="0"/>
              <a:t>    &lt;string name=</a:t>
            </a:r>
            <a:r>
              <a:rPr lang="en-US" i="1" dirty="0"/>
              <a:t>"</a:t>
            </a:r>
            <a:r>
              <a:rPr lang="en-US" i="1" dirty="0" err="1"/>
              <a:t>app_name</a:t>
            </a:r>
            <a:r>
              <a:rPr lang="en-US" i="1" dirty="0"/>
              <a:t>"&gt;My First App&lt;/string&gt;</a:t>
            </a:r>
          </a:p>
          <a:p>
            <a:r>
              <a:rPr lang="en-US" dirty="0"/>
              <a:t>    &lt;string name=</a:t>
            </a:r>
            <a:r>
              <a:rPr lang="en-US" i="1" dirty="0"/>
              <a:t>"</a:t>
            </a:r>
            <a:r>
              <a:rPr lang="en-US" i="1" dirty="0" err="1"/>
              <a:t>action_settings</a:t>
            </a:r>
            <a:r>
              <a:rPr lang="en-US" i="1" dirty="0"/>
              <a:t>"&gt;Settings&lt;/string&gt;</a:t>
            </a:r>
          </a:p>
          <a:p>
            <a:r>
              <a:rPr lang="en-US" dirty="0"/>
              <a:t>    &lt;string name=</a:t>
            </a:r>
            <a:r>
              <a:rPr lang="en-US" i="1" dirty="0"/>
              <a:t>"</a:t>
            </a:r>
            <a:r>
              <a:rPr lang="en-US" i="1" dirty="0" err="1"/>
              <a:t>hello_world</a:t>
            </a:r>
            <a:r>
              <a:rPr lang="en-US" i="1" dirty="0"/>
              <a:t>"&gt;Hello world!&lt;/string&gt;</a:t>
            </a:r>
          </a:p>
          <a:p>
            <a:r>
              <a:rPr lang="en-US" dirty="0"/>
              <a:t>    &lt;string name=</a:t>
            </a:r>
            <a:r>
              <a:rPr lang="en-US" i="1" dirty="0"/>
              <a:t>"</a:t>
            </a:r>
            <a:r>
              <a:rPr lang="en-US" i="1" dirty="0" err="1"/>
              <a:t>edit_message</a:t>
            </a:r>
            <a:r>
              <a:rPr lang="en-US" i="1" dirty="0"/>
              <a:t>"&gt;Enter a message&lt;/string&gt;</a:t>
            </a:r>
          </a:p>
          <a:p>
            <a:r>
              <a:rPr lang="en-US" dirty="0"/>
              <a:t>    &lt;string name=</a:t>
            </a:r>
            <a:r>
              <a:rPr lang="en-US" i="1" dirty="0"/>
              <a:t>"</a:t>
            </a:r>
            <a:r>
              <a:rPr lang="en-US" i="1" dirty="0" err="1"/>
              <a:t>button_send</a:t>
            </a:r>
            <a:r>
              <a:rPr lang="en-US" i="1" dirty="0"/>
              <a:t>"&gt;Send&lt;/string&gt;</a:t>
            </a:r>
          </a:p>
          <a:p>
            <a:r>
              <a:rPr lang="en-US" dirty="0"/>
              <a:t>    &lt;string name=</a:t>
            </a:r>
            <a:r>
              <a:rPr lang="en-US" i="1" dirty="0"/>
              <a:t>"</a:t>
            </a:r>
            <a:r>
              <a:rPr lang="en-US" i="1" dirty="0" err="1"/>
              <a:t>title_activity_main</a:t>
            </a:r>
            <a:r>
              <a:rPr lang="en-US" i="1" dirty="0"/>
              <a:t>"&gt;</a:t>
            </a:r>
            <a:r>
              <a:rPr lang="en-US" i="1" dirty="0" err="1"/>
              <a:t>MainActivity</a:t>
            </a:r>
            <a:r>
              <a:rPr lang="en-US" i="1" dirty="0"/>
              <a:t>&lt;/string&gt;</a:t>
            </a:r>
          </a:p>
          <a:p>
            <a:r>
              <a:rPr lang="en-US" dirty="0"/>
              <a:t>    &lt;string name=</a:t>
            </a:r>
            <a:r>
              <a:rPr lang="en-US" i="1" dirty="0"/>
              <a:t>"</a:t>
            </a:r>
            <a:r>
              <a:rPr lang="en-US" i="1" dirty="0" err="1"/>
              <a:t>title_activity_display_message</a:t>
            </a:r>
            <a:r>
              <a:rPr lang="en-US" i="1" dirty="0"/>
              <a:t>"&gt;My Message&lt;/string&gt;</a:t>
            </a:r>
          </a:p>
          <a:p>
            <a:endParaRPr lang="en-US" dirty="0"/>
          </a:p>
          <a:p>
            <a:r>
              <a:rPr lang="en-US" dirty="0"/>
              <a:t>&lt;/resources&gt;</a:t>
            </a:r>
          </a:p>
        </p:txBody>
      </p:sp>
    </p:spTree>
    <p:extLst>
      <p:ext uri="{BB962C8B-B14F-4D97-AF65-F5344CB8AC3E}">
        <p14:creationId xmlns:p14="http://schemas.microsoft.com/office/powerpoint/2010/main" val="1827099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752"/>
            <a:ext cx="8229600" cy="615420"/>
          </a:xfrm>
        </p:spPr>
        <p:txBody>
          <a:bodyPr>
            <a:normAutofit fontScale="90000"/>
          </a:bodyPr>
          <a:lstStyle/>
          <a:p>
            <a:r>
              <a:rPr lang="en-US" dirty="0" err="1"/>
              <a:t>AndroidManifest.xml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111</a:t>
            </a:fld>
            <a:endParaRPr lang="en-US"/>
          </a:p>
        </p:txBody>
      </p:sp>
      <p:sp>
        <p:nvSpPr>
          <p:cNvPr id="5" name="Rectangle 4"/>
          <p:cNvSpPr/>
          <p:nvPr/>
        </p:nvSpPr>
        <p:spPr>
          <a:xfrm>
            <a:off x="300082" y="751521"/>
            <a:ext cx="8465278" cy="6017034"/>
          </a:xfrm>
          <a:prstGeom prst="rect">
            <a:avLst/>
          </a:prstGeom>
          <a:solidFill>
            <a:srgbClr val="D9D9D9"/>
          </a:solidFill>
        </p:spPr>
        <p:txBody>
          <a:bodyPr wrap="square">
            <a:spAutoFit/>
          </a:bodyPr>
          <a:lstStyle/>
          <a:p>
            <a:r>
              <a:rPr lang="en-US" sz="1100" dirty="0"/>
              <a:t>&lt;?xml version=</a:t>
            </a:r>
            <a:r>
              <a:rPr lang="en-US" sz="1100" i="1" dirty="0"/>
              <a:t>"1.0" encoding="utf-8"?&gt;</a:t>
            </a:r>
          </a:p>
          <a:p>
            <a:r>
              <a:rPr lang="en-US" sz="1100" dirty="0"/>
              <a:t>&lt;manifest </a:t>
            </a:r>
            <a:r>
              <a:rPr lang="en-US" sz="1100" dirty="0" err="1"/>
              <a:t>xmlns:android</a:t>
            </a:r>
            <a:r>
              <a:rPr lang="en-US" sz="1100" dirty="0"/>
              <a:t>=</a:t>
            </a:r>
            <a:r>
              <a:rPr lang="en-US" sz="1100" i="1" dirty="0"/>
              <a:t>"http://</a:t>
            </a:r>
            <a:r>
              <a:rPr lang="en-US" sz="1100" i="1" dirty="0" err="1"/>
              <a:t>schemas.android.com</a:t>
            </a:r>
            <a:r>
              <a:rPr lang="en-US" sz="1100" i="1" dirty="0"/>
              <a:t>/</a:t>
            </a:r>
            <a:r>
              <a:rPr lang="en-US" sz="1100" i="1" dirty="0" err="1"/>
              <a:t>apk</a:t>
            </a:r>
            <a:r>
              <a:rPr lang="en-US" sz="1100" i="1" dirty="0"/>
              <a:t>/res/android"</a:t>
            </a:r>
          </a:p>
          <a:p>
            <a:r>
              <a:rPr lang="en-US" sz="1100" dirty="0"/>
              <a:t>    package=</a:t>
            </a:r>
            <a:r>
              <a:rPr lang="en-US" sz="1100" i="1" dirty="0"/>
              <a:t>"tw.edu.tku.im.smap2013.imyday.myfirstapp"</a:t>
            </a:r>
          </a:p>
          <a:p>
            <a:r>
              <a:rPr lang="en-US" sz="1100" dirty="0"/>
              <a:t>    </a:t>
            </a:r>
            <a:r>
              <a:rPr lang="en-US" sz="1100" dirty="0" err="1"/>
              <a:t>android:versionCode</a:t>
            </a:r>
            <a:r>
              <a:rPr lang="en-US" sz="1100" dirty="0"/>
              <a:t>=</a:t>
            </a:r>
            <a:r>
              <a:rPr lang="en-US" sz="1100" i="1" dirty="0"/>
              <a:t>"1"</a:t>
            </a:r>
          </a:p>
          <a:p>
            <a:r>
              <a:rPr lang="en-US" sz="1100" dirty="0"/>
              <a:t>    </a:t>
            </a:r>
            <a:r>
              <a:rPr lang="en-US" sz="1100" dirty="0" err="1"/>
              <a:t>android:versionName</a:t>
            </a:r>
            <a:r>
              <a:rPr lang="en-US" sz="1100" dirty="0"/>
              <a:t>=</a:t>
            </a:r>
            <a:r>
              <a:rPr lang="en-US" sz="1100" i="1" dirty="0"/>
              <a:t>"1.0" &gt;</a:t>
            </a:r>
          </a:p>
          <a:p>
            <a:endParaRPr lang="en-US" sz="1100" dirty="0"/>
          </a:p>
          <a:p>
            <a:r>
              <a:rPr lang="fr-FR" sz="1100" dirty="0"/>
              <a:t>    &lt;uses-</a:t>
            </a:r>
            <a:r>
              <a:rPr lang="fr-FR" sz="1100" dirty="0" err="1"/>
              <a:t>sdk</a:t>
            </a:r>
            <a:endParaRPr lang="fr-FR" sz="1100" dirty="0"/>
          </a:p>
          <a:p>
            <a:r>
              <a:rPr lang="fr-FR" sz="1100" dirty="0"/>
              <a:t>        </a:t>
            </a:r>
            <a:r>
              <a:rPr lang="fr-FR" sz="1100" dirty="0" err="1"/>
              <a:t>android:minSdkVersion</a:t>
            </a:r>
            <a:r>
              <a:rPr lang="fr-FR" sz="1100" dirty="0"/>
              <a:t>=</a:t>
            </a:r>
            <a:r>
              <a:rPr lang="fr-FR" sz="1100" i="1" dirty="0"/>
              <a:t>"8"</a:t>
            </a:r>
          </a:p>
          <a:p>
            <a:r>
              <a:rPr lang="fr-FR" sz="1100" dirty="0"/>
              <a:t>        </a:t>
            </a:r>
            <a:r>
              <a:rPr lang="fr-FR" sz="1100" dirty="0" err="1"/>
              <a:t>android:targetSdkVersion</a:t>
            </a:r>
            <a:r>
              <a:rPr lang="fr-FR" sz="1100" dirty="0"/>
              <a:t>=</a:t>
            </a:r>
            <a:r>
              <a:rPr lang="fr-FR" sz="1100" i="1" dirty="0"/>
              <a:t>"18" /&gt;</a:t>
            </a:r>
          </a:p>
          <a:p>
            <a:endParaRPr lang="fr-FR" sz="1100" dirty="0"/>
          </a:p>
          <a:p>
            <a:r>
              <a:rPr lang="fr-FR" sz="1100" dirty="0"/>
              <a:t>    &lt;application</a:t>
            </a:r>
          </a:p>
          <a:p>
            <a:r>
              <a:rPr lang="fr-FR" sz="1100" dirty="0"/>
              <a:t>        </a:t>
            </a:r>
            <a:r>
              <a:rPr lang="fr-FR" sz="1100" dirty="0" err="1"/>
              <a:t>android:allowBackup</a:t>
            </a:r>
            <a:r>
              <a:rPr lang="fr-FR" sz="1100" dirty="0"/>
              <a:t>=</a:t>
            </a:r>
            <a:r>
              <a:rPr lang="fr-FR" sz="1100" i="1" dirty="0"/>
              <a:t>"</a:t>
            </a:r>
            <a:r>
              <a:rPr lang="fr-FR" sz="1100" i="1" dirty="0" err="1"/>
              <a:t>true</a:t>
            </a:r>
            <a:r>
              <a:rPr lang="fr-FR" sz="1100" i="1" dirty="0"/>
              <a:t>"</a:t>
            </a:r>
          </a:p>
          <a:p>
            <a:r>
              <a:rPr lang="fr-FR" sz="1100" dirty="0"/>
              <a:t>        </a:t>
            </a:r>
            <a:r>
              <a:rPr lang="fr-FR" sz="1100" dirty="0" err="1"/>
              <a:t>android:icon</a:t>
            </a:r>
            <a:r>
              <a:rPr lang="fr-FR" sz="1100" dirty="0"/>
              <a:t>=</a:t>
            </a:r>
            <a:r>
              <a:rPr lang="fr-FR" sz="1100" i="1" dirty="0"/>
              <a:t>"@</a:t>
            </a:r>
            <a:r>
              <a:rPr lang="fr-FR" sz="1100" i="1" dirty="0" err="1"/>
              <a:t>drawable</a:t>
            </a:r>
            <a:r>
              <a:rPr lang="fr-FR" sz="1100" i="1" dirty="0"/>
              <a:t>/</a:t>
            </a:r>
            <a:r>
              <a:rPr lang="fr-FR" sz="1100" i="1" dirty="0" err="1"/>
              <a:t>ic_launcher</a:t>
            </a:r>
            <a:r>
              <a:rPr lang="fr-FR" sz="1100" i="1" dirty="0"/>
              <a:t>"</a:t>
            </a:r>
          </a:p>
          <a:p>
            <a:r>
              <a:rPr lang="fr-FR" sz="1100" dirty="0"/>
              <a:t>        </a:t>
            </a:r>
            <a:r>
              <a:rPr lang="fr-FR" sz="1100" dirty="0" err="1"/>
              <a:t>android:label</a:t>
            </a:r>
            <a:r>
              <a:rPr lang="fr-FR" sz="1100" dirty="0"/>
              <a:t>=</a:t>
            </a:r>
            <a:r>
              <a:rPr lang="fr-FR" sz="1100" i="1" dirty="0"/>
              <a:t>"@string/</a:t>
            </a:r>
            <a:r>
              <a:rPr lang="fr-FR" sz="1100" i="1" dirty="0" err="1"/>
              <a:t>app_name</a:t>
            </a:r>
            <a:r>
              <a:rPr lang="fr-FR" sz="1100" i="1" dirty="0"/>
              <a:t>"</a:t>
            </a:r>
          </a:p>
          <a:p>
            <a:r>
              <a:rPr lang="fr-FR" sz="1100" dirty="0"/>
              <a:t>        </a:t>
            </a:r>
            <a:r>
              <a:rPr lang="fr-FR" sz="1100" dirty="0" err="1"/>
              <a:t>android:theme</a:t>
            </a:r>
            <a:r>
              <a:rPr lang="fr-FR" sz="1100" dirty="0"/>
              <a:t>=</a:t>
            </a:r>
            <a:r>
              <a:rPr lang="fr-FR" sz="1100" i="1" dirty="0"/>
              <a:t>"@style/</a:t>
            </a:r>
            <a:r>
              <a:rPr lang="fr-FR" sz="1100" i="1" dirty="0" err="1"/>
              <a:t>AppTheme</a:t>
            </a:r>
            <a:r>
              <a:rPr lang="fr-FR" sz="1100" i="1" dirty="0"/>
              <a:t>" &gt;</a:t>
            </a:r>
          </a:p>
          <a:p>
            <a:r>
              <a:rPr lang="fr-FR" sz="1100" dirty="0"/>
              <a:t>        &lt;</a:t>
            </a:r>
            <a:r>
              <a:rPr lang="fr-FR" sz="1100" dirty="0" err="1"/>
              <a:t>activity</a:t>
            </a:r>
            <a:endParaRPr lang="fr-FR" sz="1100" dirty="0"/>
          </a:p>
          <a:p>
            <a:r>
              <a:rPr lang="fr-FR" sz="1100" dirty="0"/>
              <a:t>            </a:t>
            </a:r>
            <a:r>
              <a:rPr lang="fr-FR" sz="1100" dirty="0" err="1"/>
              <a:t>android:name</a:t>
            </a:r>
            <a:r>
              <a:rPr lang="fr-FR" sz="1100" dirty="0"/>
              <a:t>=</a:t>
            </a:r>
            <a:r>
              <a:rPr lang="fr-FR" sz="1100" i="1" dirty="0"/>
              <a:t>"tw.edu.tku.im.smap2013.imyday.myfirstapp.MainActivity"</a:t>
            </a:r>
          </a:p>
          <a:p>
            <a:r>
              <a:rPr lang="fr-FR" sz="1100" dirty="0"/>
              <a:t>            </a:t>
            </a:r>
            <a:r>
              <a:rPr lang="fr-FR" sz="1100" dirty="0" err="1"/>
              <a:t>android:label</a:t>
            </a:r>
            <a:r>
              <a:rPr lang="fr-FR" sz="1100" dirty="0"/>
              <a:t>=</a:t>
            </a:r>
            <a:r>
              <a:rPr lang="fr-FR" sz="1100" i="1" dirty="0"/>
              <a:t>"@string/</a:t>
            </a:r>
            <a:r>
              <a:rPr lang="fr-FR" sz="1100" i="1" dirty="0" err="1"/>
              <a:t>app_name</a:t>
            </a:r>
            <a:r>
              <a:rPr lang="fr-FR" sz="1100" i="1" dirty="0"/>
              <a:t>" &gt;</a:t>
            </a:r>
          </a:p>
          <a:p>
            <a:r>
              <a:rPr lang="fr-FR" sz="1100" dirty="0"/>
              <a:t>            &lt;</a:t>
            </a:r>
            <a:r>
              <a:rPr lang="fr-FR" sz="1100" dirty="0" err="1"/>
              <a:t>intent-filter</a:t>
            </a:r>
            <a:r>
              <a:rPr lang="fr-FR" sz="1100" dirty="0"/>
              <a:t>&gt;</a:t>
            </a:r>
          </a:p>
          <a:p>
            <a:r>
              <a:rPr lang="fr-FR" sz="1100" dirty="0"/>
              <a:t>                &lt;action </a:t>
            </a:r>
            <a:r>
              <a:rPr lang="fr-FR" sz="1100" dirty="0" err="1"/>
              <a:t>android:name</a:t>
            </a:r>
            <a:r>
              <a:rPr lang="fr-FR" sz="1100" dirty="0"/>
              <a:t>=</a:t>
            </a:r>
            <a:r>
              <a:rPr lang="fr-FR" sz="1100" i="1" dirty="0"/>
              <a:t>"</a:t>
            </a:r>
            <a:r>
              <a:rPr lang="fr-FR" sz="1100" i="1" dirty="0" err="1"/>
              <a:t>android.intent.action.MAIN</a:t>
            </a:r>
            <a:r>
              <a:rPr lang="fr-FR" sz="1100" i="1" dirty="0"/>
              <a:t>" /&gt;</a:t>
            </a:r>
          </a:p>
          <a:p>
            <a:endParaRPr lang="fr-FR" sz="1100" dirty="0"/>
          </a:p>
          <a:p>
            <a:r>
              <a:rPr lang="fr-FR" sz="1100" dirty="0"/>
              <a:t>                &lt;</a:t>
            </a:r>
            <a:r>
              <a:rPr lang="fr-FR" sz="1100" dirty="0" err="1"/>
              <a:t>category</a:t>
            </a:r>
            <a:r>
              <a:rPr lang="fr-FR" sz="1100" dirty="0"/>
              <a:t> </a:t>
            </a:r>
            <a:r>
              <a:rPr lang="fr-FR" sz="1100" dirty="0" err="1"/>
              <a:t>android:name</a:t>
            </a:r>
            <a:r>
              <a:rPr lang="fr-FR" sz="1100" dirty="0"/>
              <a:t>=</a:t>
            </a:r>
            <a:r>
              <a:rPr lang="fr-FR" sz="1100" i="1" dirty="0"/>
              <a:t>"</a:t>
            </a:r>
            <a:r>
              <a:rPr lang="fr-FR" sz="1100" i="1" dirty="0" err="1"/>
              <a:t>android.intent.category.LAUNCHER</a:t>
            </a:r>
            <a:r>
              <a:rPr lang="fr-FR" sz="1100" i="1" dirty="0"/>
              <a:t>" /&gt;</a:t>
            </a:r>
          </a:p>
          <a:p>
            <a:r>
              <a:rPr lang="fr-FR" sz="1100" dirty="0"/>
              <a:t>            &lt;/</a:t>
            </a:r>
            <a:r>
              <a:rPr lang="fr-FR" sz="1100" dirty="0" err="1"/>
              <a:t>intent-filter</a:t>
            </a:r>
            <a:r>
              <a:rPr lang="fr-FR" sz="1100" dirty="0"/>
              <a:t>&gt;</a:t>
            </a:r>
          </a:p>
          <a:p>
            <a:r>
              <a:rPr lang="fr-FR" sz="1100" dirty="0"/>
              <a:t>        &lt;/</a:t>
            </a:r>
            <a:r>
              <a:rPr lang="fr-FR" sz="1100" dirty="0" err="1"/>
              <a:t>activity</a:t>
            </a:r>
            <a:r>
              <a:rPr lang="fr-FR" sz="1100" dirty="0"/>
              <a:t>&gt;</a:t>
            </a:r>
          </a:p>
          <a:p>
            <a:r>
              <a:rPr lang="fr-FR" sz="1100" dirty="0"/>
              <a:t>        &lt;</a:t>
            </a:r>
            <a:r>
              <a:rPr lang="fr-FR" sz="1100" dirty="0" err="1"/>
              <a:t>activity</a:t>
            </a:r>
            <a:endParaRPr lang="fr-FR" sz="1100" dirty="0"/>
          </a:p>
          <a:p>
            <a:r>
              <a:rPr lang="fr-FR" sz="1100" dirty="0"/>
              <a:t>            </a:t>
            </a:r>
            <a:r>
              <a:rPr lang="fr-FR" sz="1100" dirty="0" err="1"/>
              <a:t>android:name</a:t>
            </a:r>
            <a:r>
              <a:rPr lang="fr-FR" sz="1100" dirty="0"/>
              <a:t>=</a:t>
            </a:r>
            <a:r>
              <a:rPr lang="fr-FR" sz="1100" i="1" dirty="0"/>
              <a:t>"tw.edu.tku.im.smap2013.imyday.myfirstapp.DisplayMessageActivity"</a:t>
            </a:r>
          </a:p>
          <a:p>
            <a:r>
              <a:rPr lang="fr-FR" sz="1100" dirty="0"/>
              <a:t>            </a:t>
            </a:r>
            <a:r>
              <a:rPr lang="fr-FR" sz="1100" dirty="0" err="1"/>
              <a:t>android:label</a:t>
            </a:r>
            <a:r>
              <a:rPr lang="fr-FR" sz="1100" dirty="0"/>
              <a:t>=</a:t>
            </a:r>
            <a:r>
              <a:rPr lang="fr-FR" sz="1100" i="1" dirty="0"/>
              <a:t>"@string/</a:t>
            </a:r>
            <a:r>
              <a:rPr lang="fr-FR" sz="1100" i="1" dirty="0" err="1"/>
              <a:t>title_activity_display_message</a:t>
            </a:r>
            <a:r>
              <a:rPr lang="fr-FR" sz="1100" i="1" dirty="0"/>
              <a:t>"</a:t>
            </a:r>
          </a:p>
          <a:p>
            <a:r>
              <a:rPr lang="fr-FR" sz="1100" dirty="0"/>
              <a:t>            </a:t>
            </a:r>
            <a:r>
              <a:rPr lang="fr-FR" sz="1100" dirty="0" err="1"/>
              <a:t>android:parentActivityName</a:t>
            </a:r>
            <a:r>
              <a:rPr lang="fr-FR" sz="1100" dirty="0"/>
              <a:t>=</a:t>
            </a:r>
            <a:r>
              <a:rPr lang="fr-FR" sz="1100" i="1" dirty="0"/>
              <a:t>"tw.edu.tku.im.smap2013.imyday.myfirstapp" &gt;</a:t>
            </a:r>
          </a:p>
          <a:p>
            <a:r>
              <a:rPr lang="fr-FR" sz="1100" dirty="0"/>
              <a:t>            &lt;</a:t>
            </a:r>
            <a:r>
              <a:rPr lang="fr-FR" sz="1100" dirty="0" err="1"/>
              <a:t>meta</a:t>
            </a:r>
            <a:r>
              <a:rPr lang="fr-FR" sz="1100" dirty="0"/>
              <a:t>-data</a:t>
            </a:r>
          </a:p>
          <a:p>
            <a:r>
              <a:rPr lang="fr-FR" sz="1100" dirty="0"/>
              <a:t>                </a:t>
            </a:r>
            <a:r>
              <a:rPr lang="fr-FR" sz="1100" dirty="0" err="1"/>
              <a:t>android:name</a:t>
            </a:r>
            <a:r>
              <a:rPr lang="fr-FR" sz="1100" dirty="0"/>
              <a:t>=</a:t>
            </a:r>
            <a:r>
              <a:rPr lang="fr-FR" sz="1100" i="1" dirty="0"/>
              <a:t>"</a:t>
            </a:r>
            <a:r>
              <a:rPr lang="fr-FR" sz="1100" i="1" dirty="0" err="1"/>
              <a:t>android.support.PARENT_ACTIVITY</a:t>
            </a:r>
            <a:r>
              <a:rPr lang="fr-FR" sz="1100" i="1" dirty="0"/>
              <a:t>"</a:t>
            </a:r>
          </a:p>
          <a:p>
            <a:r>
              <a:rPr lang="fr-FR" sz="1100" dirty="0"/>
              <a:t>                </a:t>
            </a:r>
            <a:r>
              <a:rPr lang="fr-FR" sz="1100" dirty="0" err="1"/>
              <a:t>android:value</a:t>
            </a:r>
            <a:r>
              <a:rPr lang="fr-FR" sz="1100" dirty="0"/>
              <a:t>=</a:t>
            </a:r>
            <a:r>
              <a:rPr lang="fr-FR" sz="1100" i="1" dirty="0"/>
              <a:t>"tw.edu.tku.im.smap2013.imyday.myfirstapp" /&gt;</a:t>
            </a:r>
          </a:p>
          <a:p>
            <a:r>
              <a:rPr lang="fr-FR" sz="1100" dirty="0"/>
              <a:t>        &lt;/</a:t>
            </a:r>
            <a:r>
              <a:rPr lang="fr-FR" sz="1100" dirty="0" err="1"/>
              <a:t>activity</a:t>
            </a:r>
            <a:r>
              <a:rPr lang="fr-FR" sz="1100" dirty="0"/>
              <a:t>&gt;</a:t>
            </a:r>
          </a:p>
          <a:p>
            <a:r>
              <a:rPr lang="fr-FR" sz="1100" dirty="0"/>
              <a:t>    &lt;/application&gt;</a:t>
            </a:r>
          </a:p>
          <a:p>
            <a:endParaRPr lang="fr-FR" sz="1100" dirty="0"/>
          </a:p>
          <a:p>
            <a:r>
              <a:rPr lang="fr-FR" sz="1100" dirty="0"/>
              <a:t>&lt;/</a:t>
            </a:r>
            <a:r>
              <a:rPr lang="fr-FR" sz="1100" dirty="0" err="1"/>
              <a:t>manifest</a:t>
            </a:r>
            <a:r>
              <a:rPr lang="fr-FR" sz="1100" dirty="0"/>
              <a:t>&gt;</a:t>
            </a:r>
            <a:endParaRPr lang="en-US" sz="1100" dirty="0"/>
          </a:p>
        </p:txBody>
      </p:sp>
    </p:spTree>
    <p:extLst>
      <p:ext uri="{BB962C8B-B14F-4D97-AF65-F5344CB8AC3E}">
        <p14:creationId xmlns:p14="http://schemas.microsoft.com/office/powerpoint/2010/main" val="8072610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10"/>
            <a:ext cx="8229600" cy="681226"/>
          </a:xfrm>
        </p:spPr>
        <p:txBody>
          <a:bodyPr>
            <a:normAutofit fontScale="90000"/>
          </a:bodyPr>
          <a:lstStyle/>
          <a:p>
            <a:r>
              <a:rPr lang="en-US" dirty="0" err="1"/>
              <a:t>DisplayMessageActivity.java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112</a:t>
            </a:fld>
            <a:endParaRPr lang="en-US"/>
          </a:p>
        </p:txBody>
      </p:sp>
      <p:sp>
        <p:nvSpPr>
          <p:cNvPr id="5" name="Rectangle 4"/>
          <p:cNvSpPr/>
          <p:nvPr/>
        </p:nvSpPr>
        <p:spPr>
          <a:xfrm>
            <a:off x="1649744" y="848269"/>
            <a:ext cx="5801380" cy="5786199"/>
          </a:xfrm>
          <a:prstGeom prst="rect">
            <a:avLst/>
          </a:prstGeom>
          <a:solidFill>
            <a:srgbClr val="D9D9D9"/>
          </a:solidFill>
        </p:spPr>
        <p:txBody>
          <a:bodyPr wrap="square">
            <a:spAutoFit/>
          </a:bodyPr>
          <a:lstStyle/>
          <a:p>
            <a:r>
              <a:rPr lang="en-US" sz="1000" b="1" dirty="0"/>
              <a:t>package tw.edu.tku.im.smap2013.imyday.myfirstapp;</a:t>
            </a:r>
          </a:p>
          <a:p>
            <a:endParaRPr lang="en-US" sz="1000" dirty="0"/>
          </a:p>
          <a:p>
            <a:r>
              <a:rPr lang="en-US" sz="1000" b="1" dirty="0"/>
              <a:t>import </a:t>
            </a:r>
            <a:r>
              <a:rPr lang="en-US" sz="1000" b="1" dirty="0" err="1"/>
              <a:t>android.os.Bundle</a:t>
            </a:r>
            <a:r>
              <a:rPr lang="en-US" sz="1000" b="1" dirty="0"/>
              <a:t>;</a:t>
            </a:r>
          </a:p>
          <a:p>
            <a:r>
              <a:rPr lang="en-US" sz="1000" b="1" dirty="0"/>
              <a:t>import </a:t>
            </a:r>
            <a:r>
              <a:rPr lang="en-US" sz="1000" b="1" dirty="0" err="1"/>
              <a:t>android.app.Activity</a:t>
            </a:r>
            <a:r>
              <a:rPr lang="en-US" sz="1000" b="1" dirty="0"/>
              <a:t>;</a:t>
            </a:r>
          </a:p>
          <a:p>
            <a:r>
              <a:rPr lang="en-US" sz="1000" b="1" dirty="0"/>
              <a:t>import </a:t>
            </a:r>
            <a:r>
              <a:rPr lang="en-US" sz="1000" b="1" dirty="0" err="1"/>
              <a:t>android.view.Menu</a:t>
            </a:r>
            <a:r>
              <a:rPr lang="en-US" sz="1000" b="1" dirty="0"/>
              <a:t>;</a:t>
            </a:r>
          </a:p>
          <a:p>
            <a:r>
              <a:rPr lang="en-US" sz="1000" b="1" dirty="0"/>
              <a:t>import </a:t>
            </a:r>
            <a:r>
              <a:rPr lang="en-US" sz="1000" b="1" dirty="0" err="1"/>
              <a:t>android.view.MenuItem</a:t>
            </a:r>
            <a:r>
              <a:rPr lang="en-US" sz="1000" b="1" dirty="0"/>
              <a:t>;</a:t>
            </a:r>
          </a:p>
          <a:p>
            <a:r>
              <a:rPr lang="en-US" sz="1000" b="1" dirty="0"/>
              <a:t>import android.support.v4.app.NavUtils;</a:t>
            </a:r>
          </a:p>
          <a:p>
            <a:r>
              <a:rPr lang="en-US" sz="1000" b="1" dirty="0"/>
              <a:t>import </a:t>
            </a:r>
            <a:r>
              <a:rPr lang="en-US" sz="1000" b="1" dirty="0" err="1"/>
              <a:t>android.annotation.SuppressLint</a:t>
            </a:r>
            <a:r>
              <a:rPr lang="en-US" sz="1000" b="1" dirty="0"/>
              <a:t>;</a:t>
            </a:r>
          </a:p>
          <a:p>
            <a:r>
              <a:rPr lang="en-US" sz="1000" b="1" dirty="0"/>
              <a:t>import </a:t>
            </a:r>
            <a:r>
              <a:rPr lang="en-US" sz="1000" b="1" dirty="0" err="1"/>
              <a:t>android.annotation.TargetApi</a:t>
            </a:r>
            <a:r>
              <a:rPr lang="en-US" sz="1000" b="1" dirty="0"/>
              <a:t>;</a:t>
            </a:r>
          </a:p>
          <a:p>
            <a:r>
              <a:rPr lang="en-US" sz="1000" b="1" dirty="0"/>
              <a:t>import </a:t>
            </a:r>
            <a:r>
              <a:rPr lang="en-US" sz="1000" b="1" dirty="0" err="1"/>
              <a:t>android.os.Build</a:t>
            </a:r>
            <a:r>
              <a:rPr lang="en-US" sz="1000" b="1" dirty="0"/>
              <a:t>;</a:t>
            </a:r>
          </a:p>
          <a:p>
            <a:r>
              <a:rPr lang="en-US" sz="1000" b="1" dirty="0"/>
              <a:t>import </a:t>
            </a:r>
            <a:r>
              <a:rPr lang="en-US" sz="1000" b="1" dirty="0" err="1"/>
              <a:t>android.content.Intent</a:t>
            </a:r>
            <a:r>
              <a:rPr lang="en-US" sz="1000" b="1" dirty="0"/>
              <a:t>;</a:t>
            </a:r>
          </a:p>
          <a:p>
            <a:r>
              <a:rPr lang="en-US" sz="1000" b="1" dirty="0"/>
              <a:t>import </a:t>
            </a:r>
            <a:r>
              <a:rPr lang="en-US" sz="1000" b="1" dirty="0" err="1"/>
              <a:t>android.widget.TextView</a:t>
            </a:r>
            <a:r>
              <a:rPr lang="en-US" sz="1000" b="1" dirty="0"/>
              <a:t>;</a:t>
            </a:r>
          </a:p>
          <a:p>
            <a:endParaRPr lang="en-US" sz="1000" dirty="0"/>
          </a:p>
          <a:p>
            <a:r>
              <a:rPr lang="en-US" sz="1000" b="1" dirty="0"/>
              <a:t>public class </a:t>
            </a:r>
            <a:r>
              <a:rPr lang="en-US" sz="1000" b="1" dirty="0" err="1"/>
              <a:t>DisplayMessageActivity</a:t>
            </a:r>
            <a:r>
              <a:rPr lang="en-US" sz="1000" b="1" dirty="0"/>
              <a:t> extends Activity {</a:t>
            </a:r>
          </a:p>
          <a:p>
            <a:r>
              <a:rPr lang="en-US" sz="1000" dirty="0"/>
              <a:t>	</a:t>
            </a:r>
          </a:p>
          <a:p>
            <a:r>
              <a:rPr lang="en-US" sz="1000" dirty="0"/>
              <a:t>	@</a:t>
            </a:r>
            <a:r>
              <a:rPr lang="en-US" sz="1000" dirty="0" err="1"/>
              <a:t>SuppressLint</a:t>
            </a:r>
            <a:r>
              <a:rPr lang="en-US" sz="1000" dirty="0"/>
              <a:t>("</a:t>
            </a:r>
            <a:r>
              <a:rPr lang="en-US" sz="1000" dirty="0" err="1"/>
              <a:t>NewApi</a:t>
            </a:r>
            <a:r>
              <a:rPr lang="en-US" sz="1000" dirty="0"/>
              <a:t>")</a:t>
            </a:r>
          </a:p>
          <a:p>
            <a:r>
              <a:rPr lang="en-US" sz="1000" dirty="0"/>
              <a:t>	@Override</a:t>
            </a:r>
          </a:p>
          <a:p>
            <a:r>
              <a:rPr lang="en-US" sz="1000" dirty="0"/>
              <a:t>	</a:t>
            </a:r>
            <a:r>
              <a:rPr lang="en-US" sz="1000" b="1" dirty="0"/>
              <a:t>protected void </a:t>
            </a:r>
            <a:r>
              <a:rPr lang="en-US" sz="1000" b="1" dirty="0" err="1"/>
              <a:t>onCreate</a:t>
            </a:r>
            <a:r>
              <a:rPr lang="en-US" sz="1000" b="1" dirty="0"/>
              <a:t>(Bundle </a:t>
            </a:r>
            <a:r>
              <a:rPr lang="en-US" sz="1000" b="1" dirty="0" err="1"/>
              <a:t>savedInstanceState</a:t>
            </a:r>
            <a:r>
              <a:rPr lang="en-US" sz="1000" b="1" dirty="0"/>
              <a:t>) {</a:t>
            </a:r>
          </a:p>
          <a:p>
            <a:r>
              <a:rPr lang="en-US" sz="1000" dirty="0"/>
              <a:t>		</a:t>
            </a:r>
            <a:r>
              <a:rPr lang="en-US" sz="1000" b="1" dirty="0" err="1"/>
              <a:t>super.onCreate</a:t>
            </a:r>
            <a:r>
              <a:rPr lang="en-US" sz="1000" b="1" dirty="0"/>
              <a:t>(</a:t>
            </a:r>
            <a:r>
              <a:rPr lang="en-US" sz="1000" b="1" dirty="0" err="1"/>
              <a:t>savedInstanceState</a:t>
            </a:r>
            <a:r>
              <a:rPr lang="en-US" sz="1000" b="1" dirty="0"/>
              <a:t>);</a:t>
            </a:r>
          </a:p>
          <a:p>
            <a:r>
              <a:rPr lang="en-US" sz="1000" dirty="0"/>
              <a:t>		</a:t>
            </a:r>
            <a:r>
              <a:rPr lang="en-US" sz="1000" dirty="0" err="1"/>
              <a:t>setContentView</a:t>
            </a:r>
            <a:r>
              <a:rPr lang="en-US" sz="1000" dirty="0"/>
              <a:t>(</a:t>
            </a:r>
            <a:r>
              <a:rPr lang="en-US" sz="1000" dirty="0" err="1"/>
              <a:t>R.layout.</a:t>
            </a:r>
            <a:r>
              <a:rPr lang="en-US" sz="1000" i="1" dirty="0" err="1"/>
              <a:t>activity_display_message</a:t>
            </a:r>
            <a:r>
              <a:rPr lang="en-US" sz="1000" i="1" dirty="0"/>
              <a:t>);</a:t>
            </a:r>
          </a:p>
          <a:p>
            <a:r>
              <a:rPr lang="en-US" sz="1000" dirty="0"/>
              <a:t>		// Show the Up button in the action bar.</a:t>
            </a:r>
          </a:p>
          <a:p>
            <a:r>
              <a:rPr lang="en-US" sz="1000" dirty="0"/>
              <a:t>		</a:t>
            </a:r>
            <a:r>
              <a:rPr lang="en-US" sz="1000" dirty="0" err="1"/>
              <a:t>setupActionBar</a:t>
            </a:r>
            <a:r>
              <a:rPr lang="en-US" sz="1000" dirty="0"/>
              <a:t>();</a:t>
            </a:r>
          </a:p>
          <a:p>
            <a:r>
              <a:rPr lang="en-US" sz="1000" dirty="0"/>
              <a:t>		</a:t>
            </a:r>
          </a:p>
          <a:p>
            <a:r>
              <a:rPr lang="en-US" sz="1000" dirty="0"/>
              <a:t>		//Get the message from the intent</a:t>
            </a:r>
          </a:p>
          <a:p>
            <a:r>
              <a:rPr lang="en-US" sz="1000" dirty="0"/>
              <a:t>		Intent intent = </a:t>
            </a:r>
            <a:r>
              <a:rPr lang="en-US" sz="1000" dirty="0" err="1"/>
              <a:t>getIntent</a:t>
            </a:r>
            <a:r>
              <a:rPr lang="en-US" sz="1000" dirty="0"/>
              <a:t>();</a:t>
            </a:r>
          </a:p>
          <a:p>
            <a:r>
              <a:rPr lang="en-US" sz="1000" dirty="0"/>
              <a:t>		String message = </a:t>
            </a:r>
            <a:r>
              <a:rPr lang="en-US" sz="1000" dirty="0" err="1"/>
              <a:t>intent.getStringExtra</a:t>
            </a:r>
            <a:r>
              <a:rPr lang="en-US" sz="1000" dirty="0"/>
              <a:t>(</a:t>
            </a:r>
            <a:r>
              <a:rPr lang="en-US" sz="1000" dirty="0" err="1"/>
              <a:t>MainActivity.</a:t>
            </a:r>
            <a:r>
              <a:rPr lang="en-US" sz="1000" i="1" dirty="0" err="1"/>
              <a:t>EXTRA_MESSAGE</a:t>
            </a:r>
            <a:r>
              <a:rPr lang="en-US" sz="1000" i="1" dirty="0"/>
              <a:t>);</a:t>
            </a:r>
          </a:p>
          <a:p>
            <a:r>
              <a:rPr lang="en-US" sz="1000" dirty="0"/>
              <a:t>		</a:t>
            </a:r>
          </a:p>
          <a:p>
            <a:r>
              <a:rPr lang="en-US" sz="1000" dirty="0"/>
              <a:t>		//Great the text view</a:t>
            </a:r>
          </a:p>
          <a:p>
            <a:r>
              <a:rPr lang="en-US" sz="1000" dirty="0"/>
              <a:t>		</a:t>
            </a:r>
            <a:r>
              <a:rPr lang="en-US" sz="1000" dirty="0" err="1"/>
              <a:t>TextView</a:t>
            </a:r>
            <a:r>
              <a:rPr lang="en-US" sz="1000" dirty="0"/>
              <a:t> </a:t>
            </a:r>
            <a:r>
              <a:rPr lang="en-US" sz="1000" dirty="0" err="1"/>
              <a:t>textView</a:t>
            </a:r>
            <a:r>
              <a:rPr lang="en-US" sz="1000" dirty="0"/>
              <a:t> = </a:t>
            </a:r>
            <a:r>
              <a:rPr lang="en-US" sz="1000" b="1" dirty="0"/>
              <a:t>new </a:t>
            </a:r>
            <a:r>
              <a:rPr lang="en-US" sz="1000" b="1" dirty="0" err="1"/>
              <a:t>TextView</a:t>
            </a:r>
            <a:r>
              <a:rPr lang="en-US" sz="1000" b="1" dirty="0"/>
              <a:t>(this);</a:t>
            </a:r>
          </a:p>
          <a:p>
            <a:r>
              <a:rPr lang="en-US" sz="1000" dirty="0"/>
              <a:t>		</a:t>
            </a:r>
            <a:r>
              <a:rPr lang="en-US" sz="1000" dirty="0" err="1"/>
              <a:t>textView.setTextSize</a:t>
            </a:r>
            <a:r>
              <a:rPr lang="en-US" sz="1000" dirty="0"/>
              <a:t>(40);</a:t>
            </a:r>
          </a:p>
          <a:p>
            <a:r>
              <a:rPr lang="en-US" sz="1000" dirty="0"/>
              <a:t>		</a:t>
            </a:r>
            <a:r>
              <a:rPr lang="en-US" sz="1000" dirty="0" err="1"/>
              <a:t>textView.setText</a:t>
            </a:r>
            <a:r>
              <a:rPr lang="en-US" sz="1000" dirty="0"/>
              <a:t>(message);</a:t>
            </a:r>
          </a:p>
          <a:p>
            <a:r>
              <a:rPr lang="en-US" sz="1000" dirty="0"/>
              <a:t>		</a:t>
            </a:r>
          </a:p>
          <a:p>
            <a:r>
              <a:rPr lang="en-US" sz="1000" dirty="0"/>
              <a:t>		</a:t>
            </a:r>
            <a:r>
              <a:rPr lang="en-US" sz="1000" dirty="0" err="1"/>
              <a:t>setContentView</a:t>
            </a:r>
            <a:r>
              <a:rPr lang="en-US" sz="1000" dirty="0"/>
              <a:t>(</a:t>
            </a:r>
            <a:r>
              <a:rPr lang="en-US" sz="1000" dirty="0" err="1"/>
              <a:t>textView</a:t>
            </a:r>
            <a:r>
              <a:rPr lang="en-US" sz="1000" dirty="0"/>
              <a:t>);</a:t>
            </a:r>
          </a:p>
          <a:p>
            <a:r>
              <a:rPr lang="en-US" sz="1000" dirty="0"/>
              <a:t>		</a:t>
            </a:r>
          </a:p>
          <a:p>
            <a:r>
              <a:rPr lang="en-US" sz="1000" dirty="0"/>
              <a:t>	}</a:t>
            </a:r>
          </a:p>
          <a:p>
            <a:endParaRPr lang="en-US" sz="1000" dirty="0"/>
          </a:p>
          <a:p>
            <a:r>
              <a:rPr lang="en-US" sz="1000" dirty="0"/>
              <a:t>	…</a:t>
            </a:r>
          </a:p>
        </p:txBody>
      </p:sp>
    </p:spTree>
    <p:extLst>
      <p:ext uri="{BB962C8B-B14F-4D97-AF65-F5344CB8AC3E}">
        <p14:creationId xmlns:p14="http://schemas.microsoft.com/office/powerpoint/2010/main" val="4009690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6669"/>
          </a:xfrm>
        </p:spPr>
        <p:txBody>
          <a:bodyPr>
            <a:normAutofit fontScale="90000"/>
          </a:bodyPr>
          <a:lstStyle/>
          <a:p>
            <a:r>
              <a:rPr lang="en-US" dirty="0" err="1"/>
              <a:t>MainActivity.java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113</a:t>
            </a:fld>
            <a:endParaRPr lang="en-US"/>
          </a:p>
        </p:txBody>
      </p:sp>
      <p:sp>
        <p:nvSpPr>
          <p:cNvPr id="5" name="Rectangle 4"/>
          <p:cNvSpPr/>
          <p:nvPr/>
        </p:nvSpPr>
        <p:spPr>
          <a:xfrm>
            <a:off x="968644" y="706669"/>
            <a:ext cx="7424118" cy="5847757"/>
          </a:xfrm>
          <a:prstGeom prst="rect">
            <a:avLst/>
          </a:prstGeom>
          <a:solidFill>
            <a:srgbClr val="D9D9D9"/>
          </a:solidFill>
        </p:spPr>
        <p:txBody>
          <a:bodyPr wrap="square">
            <a:spAutoFit/>
          </a:bodyPr>
          <a:lstStyle/>
          <a:p>
            <a:r>
              <a:rPr lang="en-US" sz="1100" b="1" dirty="0"/>
              <a:t>package tw.edu.tku.im.smap2013.imyday.myfirstapp;</a:t>
            </a:r>
          </a:p>
          <a:p>
            <a:endParaRPr lang="en-US" sz="1100" dirty="0"/>
          </a:p>
          <a:p>
            <a:r>
              <a:rPr lang="en-US" sz="1100" b="1" dirty="0"/>
              <a:t>import </a:t>
            </a:r>
            <a:r>
              <a:rPr lang="en-US" sz="1100" b="1" dirty="0" err="1"/>
              <a:t>android.os.Bundle</a:t>
            </a:r>
            <a:r>
              <a:rPr lang="en-US" sz="1100" b="1" dirty="0"/>
              <a:t>;</a:t>
            </a:r>
          </a:p>
          <a:p>
            <a:r>
              <a:rPr lang="en-US" sz="1100" b="1" dirty="0"/>
              <a:t>import </a:t>
            </a:r>
            <a:r>
              <a:rPr lang="en-US" sz="1100" b="1" dirty="0" err="1"/>
              <a:t>android.app.Activity</a:t>
            </a:r>
            <a:r>
              <a:rPr lang="en-US" sz="1100" b="1" dirty="0"/>
              <a:t>;</a:t>
            </a:r>
          </a:p>
          <a:p>
            <a:r>
              <a:rPr lang="en-US" sz="1100" b="1" dirty="0"/>
              <a:t>import </a:t>
            </a:r>
            <a:r>
              <a:rPr lang="en-US" sz="1100" b="1" dirty="0" err="1"/>
              <a:t>android.view.Menu</a:t>
            </a:r>
            <a:r>
              <a:rPr lang="en-US" sz="1100" b="1" dirty="0"/>
              <a:t>;</a:t>
            </a:r>
          </a:p>
          <a:p>
            <a:r>
              <a:rPr lang="en-US" sz="1100" b="1" dirty="0"/>
              <a:t>import </a:t>
            </a:r>
            <a:r>
              <a:rPr lang="en-US" sz="1100" b="1" dirty="0" err="1"/>
              <a:t>android.view.View</a:t>
            </a:r>
            <a:r>
              <a:rPr lang="en-US" sz="1100" b="1" dirty="0"/>
              <a:t>;</a:t>
            </a:r>
          </a:p>
          <a:p>
            <a:r>
              <a:rPr lang="en-US" sz="1100" b="1" dirty="0"/>
              <a:t>import </a:t>
            </a:r>
            <a:r>
              <a:rPr lang="en-US" sz="1100" b="1" dirty="0" err="1"/>
              <a:t>android.content.Intent</a:t>
            </a:r>
            <a:r>
              <a:rPr lang="en-US" sz="1100" b="1" dirty="0"/>
              <a:t>;</a:t>
            </a:r>
          </a:p>
          <a:p>
            <a:r>
              <a:rPr lang="en-US" sz="1100" b="1" dirty="0"/>
              <a:t>import </a:t>
            </a:r>
            <a:r>
              <a:rPr lang="en-US" sz="1100" b="1" dirty="0" err="1"/>
              <a:t>android.widget.EditText</a:t>
            </a:r>
            <a:r>
              <a:rPr lang="en-US" sz="1100" b="1" dirty="0"/>
              <a:t>;</a:t>
            </a:r>
          </a:p>
          <a:p>
            <a:endParaRPr lang="en-US" sz="1100" dirty="0"/>
          </a:p>
          <a:p>
            <a:r>
              <a:rPr lang="en-US" sz="1100" b="1" dirty="0"/>
              <a:t>public class </a:t>
            </a:r>
            <a:r>
              <a:rPr lang="en-US" sz="1100" b="1" dirty="0" err="1"/>
              <a:t>MainActivity</a:t>
            </a:r>
            <a:r>
              <a:rPr lang="en-US" sz="1100" b="1" dirty="0"/>
              <a:t> extends Activity {</a:t>
            </a:r>
          </a:p>
          <a:p>
            <a:r>
              <a:rPr lang="en-US" sz="1100" dirty="0"/>
              <a:t>	</a:t>
            </a:r>
            <a:r>
              <a:rPr lang="en-US" sz="1100" b="1" dirty="0"/>
              <a:t>public final static String </a:t>
            </a:r>
            <a:r>
              <a:rPr lang="en-US" sz="1100" b="1" i="1" dirty="0"/>
              <a:t>EXTRA_MESSAGE = "tw.edu.tku.im.smap2013.imyday.myfirstapp.MESSAGE";</a:t>
            </a:r>
          </a:p>
          <a:p>
            <a:r>
              <a:rPr lang="en-US" sz="1100" dirty="0"/>
              <a:t>    @Override</a:t>
            </a:r>
          </a:p>
          <a:p>
            <a:r>
              <a:rPr lang="en-US" sz="1100" dirty="0"/>
              <a:t>    </a:t>
            </a:r>
            <a:r>
              <a:rPr lang="en-US" sz="1100" b="1" dirty="0"/>
              <a:t>protected void </a:t>
            </a:r>
            <a:r>
              <a:rPr lang="en-US" sz="1100" b="1" dirty="0" err="1"/>
              <a:t>onCreate</a:t>
            </a:r>
            <a:r>
              <a:rPr lang="en-US" sz="1100" b="1" dirty="0"/>
              <a:t>(Bundle </a:t>
            </a:r>
            <a:r>
              <a:rPr lang="en-US" sz="1100" b="1" dirty="0" err="1"/>
              <a:t>savedInstanceState</a:t>
            </a:r>
            <a:r>
              <a:rPr lang="en-US" sz="1100" b="1" dirty="0"/>
              <a:t>) {</a:t>
            </a:r>
          </a:p>
          <a:p>
            <a:r>
              <a:rPr lang="en-US" sz="1100" dirty="0"/>
              <a:t>        </a:t>
            </a:r>
            <a:r>
              <a:rPr lang="en-US" sz="1100" b="1" dirty="0" err="1"/>
              <a:t>super.onCreate</a:t>
            </a:r>
            <a:r>
              <a:rPr lang="en-US" sz="1100" b="1" dirty="0"/>
              <a:t>(</a:t>
            </a:r>
            <a:r>
              <a:rPr lang="en-US" sz="1100" b="1" dirty="0" err="1"/>
              <a:t>savedInstanceState</a:t>
            </a:r>
            <a:r>
              <a:rPr lang="en-US" sz="1100" b="1" dirty="0"/>
              <a:t>);</a:t>
            </a:r>
          </a:p>
          <a:p>
            <a:r>
              <a:rPr lang="en-US" sz="1100" dirty="0"/>
              <a:t>        </a:t>
            </a:r>
            <a:r>
              <a:rPr lang="en-US" sz="1100" dirty="0" err="1"/>
              <a:t>setContentView</a:t>
            </a:r>
            <a:r>
              <a:rPr lang="en-US" sz="1100" dirty="0"/>
              <a:t>(</a:t>
            </a:r>
            <a:r>
              <a:rPr lang="en-US" sz="1100" dirty="0" err="1"/>
              <a:t>R.layout.</a:t>
            </a:r>
            <a:r>
              <a:rPr lang="en-US" sz="1100" i="1" dirty="0" err="1"/>
              <a:t>activity_main</a:t>
            </a:r>
            <a:r>
              <a:rPr lang="en-US" sz="1100" i="1" dirty="0"/>
              <a:t>);</a:t>
            </a:r>
          </a:p>
          <a:p>
            <a:r>
              <a:rPr lang="en-US" sz="1100" dirty="0"/>
              <a:t>    }</a:t>
            </a:r>
          </a:p>
          <a:p>
            <a:endParaRPr lang="en-US" sz="1100" dirty="0"/>
          </a:p>
          <a:p>
            <a:r>
              <a:rPr lang="en-US" sz="1100" dirty="0"/>
              <a:t>    @Override</a:t>
            </a:r>
          </a:p>
          <a:p>
            <a:r>
              <a:rPr lang="en-US" sz="1100" dirty="0"/>
              <a:t>    </a:t>
            </a:r>
            <a:r>
              <a:rPr lang="en-US" sz="1100" b="1" dirty="0"/>
              <a:t>public </a:t>
            </a:r>
            <a:r>
              <a:rPr lang="en-US" sz="1100" b="1" dirty="0" err="1"/>
              <a:t>boolean</a:t>
            </a:r>
            <a:r>
              <a:rPr lang="en-US" sz="1100" b="1" dirty="0"/>
              <a:t> </a:t>
            </a:r>
            <a:r>
              <a:rPr lang="en-US" sz="1100" b="1" dirty="0" err="1"/>
              <a:t>onCreateOptionsMenu</a:t>
            </a:r>
            <a:r>
              <a:rPr lang="en-US" sz="1100" b="1" dirty="0"/>
              <a:t>(Menu menu) {</a:t>
            </a:r>
          </a:p>
          <a:p>
            <a:r>
              <a:rPr lang="en-US" sz="1100" dirty="0"/>
              <a:t>        // Inflate the menu; this adds items to the action bar if it is present.</a:t>
            </a:r>
          </a:p>
          <a:p>
            <a:r>
              <a:rPr lang="en-US" sz="1100" dirty="0"/>
              <a:t>        </a:t>
            </a:r>
            <a:r>
              <a:rPr lang="en-US" sz="1100" dirty="0" err="1"/>
              <a:t>getMenuInflater</a:t>
            </a:r>
            <a:r>
              <a:rPr lang="en-US" sz="1100" dirty="0"/>
              <a:t>().inflate(</a:t>
            </a:r>
            <a:r>
              <a:rPr lang="en-US" sz="1100" dirty="0" err="1"/>
              <a:t>R.menu.</a:t>
            </a:r>
            <a:r>
              <a:rPr lang="en-US" sz="1100" i="1" dirty="0" err="1"/>
              <a:t>main</a:t>
            </a:r>
            <a:r>
              <a:rPr lang="en-US" sz="1100" i="1" dirty="0"/>
              <a:t>, menu);</a:t>
            </a:r>
          </a:p>
          <a:p>
            <a:r>
              <a:rPr lang="is-IS" sz="1100" dirty="0"/>
              <a:t>        </a:t>
            </a:r>
            <a:r>
              <a:rPr lang="is-IS" sz="1100" b="1" dirty="0"/>
              <a:t>return true;</a:t>
            </a:r>
          </a:p>
          <a:p>
            <a:r>
              <a:rPr lang="is-IS" sz="1100" dirty="0"/>
              <a:t>    }</a:t>
            </a:r>
          </a:p>
          <a:p>
            <a:r>
              <a:rPr lang="is-IS" sz="1100" dirty="0"/>
              <a:t>    </a:t>
            </a:r>
          </a:p>
          <a:p>
            <a:r>
              <a:rPr lang="en-US" sz="1100" dirty="0"/>
              <a:t>    /** Called when the user clicks the Send button */</a:t>
            </a:r>
          </a:p>
          <a:p>
            <a:r>
              <a:rPr lang="en-US" sz="1100" dirty="0"/>
              <a:t>    </a:t>
            </a:r>
            <a:r>
              <a:rPr lang="en-US" sz="1100" b="1" dirty="0"/>
              <a:t>public void </a:t>
            </a:r>
            <a:r>
              <a:rPr lang="en-US" sz="1100" b="1" dirty="0" err="1"/>
              <a:t>sendMessage</a:t>
            </a:r>
            <a:r>
              <a:rPr lang="en-US" sz="1100" b="1" dirty="0"/>
              <a:t>(View view) {</a:t>
            </a:r>
          </a:p>
          <a:p>
            <a:r>
              <a:rPr lang="en-US" sz="1100" dirty="0"/>
              <a:t>        Intent intent = </a:t>
            </a:r>
            <a:r>
              <a:rPr lang="en-US" sz="1100" b="1" dirty="0"/>
              <a:t>new Intent(this, </a:t>
            </a:r>
            <a:r>
              <a:rPr lang="en-US" sz="1100" b="1" dirty="0" err="1"/>
              <a:t>DisplayMessageActivity.class</a:t>
            </a:r>
            <a:r>
              <a:rPr lang="en-US" sz="1100" b="1" dirty="0"/>
              <a:t>);</a:t>
            </a:r>
          </a:p>
          <a:p>
            <a:r>
              <a:rPr lang="en-US" sz="1100" dirty="0"/>
              <a:t>        </a:t>
            </a:r>
            <a:r>
              <a:rPr lang="en-US" sz="1100" dirty="0" err="1"/>
              <a:t>EditText</a:t>
            </a:r>
            <a:r>
              <a:rPr lang="en-US" sz="1100" dirty="0"/>
              <a:t> </a:t>
            </a:r>
            <a:r>
              <a:rPr lang="en-US" sz="1100" dirty="0" err="1"/>
              <a:t>editText</a:t>
            </a:r>
            <a:r>
              <a:rPr lang="en-US" sz="1100" dirty="0"/>
              <a:t> = (</a:t>
            </a:r>
            <a:r>
              <a:rPr lang="en-US" sz="1100" dirty="0" err="1"/>
              <a:t>EditText</a:t>
            </a:r>
            <a:r>
              <a:rPr lang="en-US" sz="1100" dirty="0"/>
              <a:t>) </a:t>
            </a:r>
            <a:r>
              <a:rPr lang="en-US" sz="1100" dirty="0" err="1"/>
              <a:t>findViewById</a:t>
            </a:r>
            <a:r>
              <a:rPr lang="en-US" sz="1100" dirty="0"/>
              <a:t>(</a:t>
            </a:r>
            <a:r>
              <a:rPr lang="en-US" sz="1100" dirty="0" err="1"/>
              <a:t>R.id.</a:t>
            </a:r>
            <a:r>
              <a:rPr lang="en-US" sz="1100" i="1" dirty="0" err="1"/>
              <a:t>edit_message</a:t>
            </a:r>
            <a:r>
              <a:rPr lang="en-US" sz="1100" i="1" dirty="0"/>
              <a:t>);</a:t>
            </a:r>
          </a:p>
          <a:p>
            <a:r>
              <a:rPr lang="en-US" sz="1100" dirty="0"/>
              <a:t>        String message = </a:t>
            </a:r>
            <a:r>
              <a:rPr lang="en-US" sz="1100" dirty="0" err="1"/>
              <a:t>editText.getText</a:t>
            </a:r>
            <a:r>
              <a:rPr lang="en-US" sz="1100" dirty="0"/>
              <a:t>().</a:t>
            </a:r>
            <a:r>
              <a:rPr lang="en-US" sz="1100" dirty="0" err="1"/>
              <a:t>toString</a:t>
            </a:r>
            <a:r>
              <a:rPr lang="en-US" sz="1100" dirty="0"/>
              <a:t>();</a:t>
            </a:r>
          </a:p>
          <a:p>
            <a:r>
              <a:rPr lang="en-US" sz="1100" dirty="0"/>
              <a:t>        </a:t>
            </a:r>
            <a:r>
              <a:rPr lang="en-US" sz="1100" dirty="0" err="1"/>
              <a:t>intent.putExtra</a:t>
            </a:r>
            <a:r>
              <a:rPr lang="en-US" sz="1100" dirty="0"/>
              <a:t>(</a:t>
            </a:r>
            <a:r>
              <a:rPr lang="en-US" sz="1100" i="1" dirty="0"/>
              <a:t>EXTRA_MESSAGE, message);</a:t>
            </a:r>
          </a:p>
          <a:p>
            <a:r>
              <a:rPr lang="en-US" sz="1100" dirty="0"/>
              <a:t>        </a:t>
            </a:r>
            <a:r>
              <a:rPr lang="en-US" sz="1100" dirty="0" err="1"/>
              <a:t>startActivity</a:t>
            </a:r>
            <a:r>
              <a:rPr lang="en-US" sz="1100" dirty="0"/>
              <a:t>(intent);</a:t>
            </a:r>
          </a:p>
          <a:p>
            <a:r>
              <a:rPr lang="en-US" sz="1100" dirty="0"/>
              <a:t>    }</a:t>
            </a:r>
          </a:p>
          <a:p>
            <a:endParaRPr lang="en-US" sz="1100" dirty="0"/>
          </a:p>
          <a:p>
            <a:r>
              <a:rPr lang="en-US" sz="1100" dirty="0"/>
              <a:t>}</a:t>
            </a:r>
          </a:p>
        </p:txBody>
      </p:sp>
    </p:spTree>
    <p:extLst>
      <p:ext uri="{BB962C8B-B14F-4D97-AF65-F5344CB8AC3E}">
        <p14:creationId xmlns:p14="http://schemas.microsoft.com/office/powerpoint/2010/main" val="14178103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114</a:t>
            </a:fld>
            <a:endParaRPr lang="en-US"/>
          </a:p>
        </p:txBody>
      </p:sp>
      <p:sp>
        <p:nvSpPr>
          <p:cNvPr id="5" name="Rectangle 4"/>
          <p:cNvSpPr/>
          <p:nvPr/>
        </p:nvSpPr>
        <p:spPr>
          <a:xfrm>
            <a:off x="1374793" y="973946"/>
            <a:ext cx="5801380" cy="5632311"/>
          </a:xfrm>
          <a:prstGeom prst="rect">
            <a:avLst/>
          </a:prstGeom>
          <a:solidFill>
            <a:srgbClr val="D9D9D9"/>
          </a:solidFill>
        </p:spPr>
        <p:txBody>
          <a:bodyPr wrap="square">
            <a:spAutoFit/>
          </a:bodyPr>
          <a:lstStyle/>
          <a:p>
            <a:endParaRPr lang="en-US" sz="1000" dirty="0"/>
          </a:p>
          <a:p>
            <a:r>
              <a:rPr lang="en-US" sz="1000" dirty="0"/>
              <a:t>	/**</a:t>
            </a:r>
          </a:p>
          <a:p>
            <a:r>
              <a:rPr lang="en-US" sz="1000" dirty="0"/>
              <a:t>	 * Set up the {@link </a:t>
            </a:r>
            <a:r>
              <a:rPr lang="en-US" sz="1000" dirty="0" err="1"/>
              <a:t>android.app.ActionBar</a:t>
            </a:r>
            <a:r>
              <a:rPr lang="en-US" sz="1000" dirty="0"/>
              <a:t>}, if the API is available.</a:t>
            </a:r>
          </a:p>
          <a:p>
            <a:r>
              <a:rPr lang="en-US" sz="1000" dirty="0"/>
              <a:t>	 */</a:t>
            </a:r>
          </a:p>
          <a:p>
            <a:r>
              <a:rPr lang="en-US" sz="1000" dirty="0"/>
              <a:t>	@</a:t>
            </a:r>
            <a:r>
              <a:rPr lang="en-US" sz="1000" dirty="0" err="1"/>
              <a:t>TargetApi</a:t>
            </a:r>
            <a:r>
              <a:rPr lang="en-US" sz="1000" dirty="0"/>
              <a:t>(</a:t>
            </a:r>
            <a:r>
              <a:rPr lang="en-US" sz="1000" dirty="0" err="1"/>
              <a:t>Build.VERSION_CODES.</a:t>
            </a:r>
            <a:r>
              <a:rPr lang="en-US" sz="1000" i="1" dirty="0" err="1"/>
              <a:t>HONEYCOMB</a:t>
            </a:r>
            <a:r>
              <a:rPr lang="en-US" sz="1000" i="1" dirty="0"/>
              <a:t>)</a:t>
            </a:r>
          </a:p>
          <a:p>
            <a:r>
              <a:rPr lang="en-US" sz="1000" dirty="0"/>
              <a:t>	</a:t>
            </a:r>
            <a:r>
              <a:rPr lang="en-US" sz="1000" b="1" dirty="0"/>
              <a:t>private void </a:t>
            </a:r>
            <a:r>
              <a:rPr lang="en-US" sz="1000" b="1" dirty="0" err="1"/>
              <a:t>setupActionBar</a:t>
            </a:r>
            <a:r>
              <a:rPr lang="en-US" sz="1000" b="1" dirty="0"/>
              <a:t>() {</a:t>
            </a:r>
          </a:p>
          <a:p>
            <a:r>
              <a:rPr lang="en-US" sz="1000" dirty="0"/>
              <a:t>		</a:t>
            </a:r>
            <a:r>
              <a:rPr lang="en-US" sz="1000" b="1" dirty="0"/>
              <a:t>if (</a:t>
            </a:r>
            <a:r>
              <a:rPr lang="en-US" sz="1000" b="1" dirty="0" err="1"/>
              <a:t>Build.VERSION.</a:t>
            </a:r>
            <a:r>
              <a:rPr lang="en-US" sz="1000" b="1" i="1" dirty="0" err="1"/>
              <a:t>SDK_INT</a:t>
            </a:r>
            <a:r>
              <a:rPr lang="en-US" sz="1000" b="1" i="1" dirty="0"/>
              <a:t> &gt;= </a:t>
            </a:r>
            <a:r>
              <a:rPr lang="en-US" sz="1000" b="1" i="1" dirty="0" err="1"/>
              <a:t>Build.VERSION_CODES.HONEYCOMB</a:t>
            </a:r>
            <a:r>
              <a:rPr lang="en-US" sz="1000" b="1" i="1" dirty="0"/>
              <a:t>) {</a:t>
            </a:r>
          </a:p>
          <a:p>
            <a:r>
              <a:rPr lang="en-US" sz="1000" dirty="0"/>
              <a:t>			</a:t>
            </a:r>
            <a:r>
              <a:rPr lang="en-US" sz="1000" dirty="0" err="1"/>
              <a:t>getActionBar</a:t>
            </a:r>
            <a:r>
              <a:rPr lang="en-US" sz="1000" dirty="0"/>
              <a:t>().</a:t>
            </a:r>
            <a:r>
              <a:rPr lang="en-US" sz="1000" dirty="0" err="1"/>
              <a:t>setDisplayHomeAsUpEnabled</a:t>
            </a:r>
            <a:r>
              <a:rPr lang="en-US" sz="1000" dirty="0"/>
              <a:t>(</a:t>
            </a:r>
            <a:r>
              <a:rPr lang="en-US" sz="1000" b="1" dirty="0"/>
              <a:t>true);</a:t>
            </a:r>
          </a:p>
          <a:p>
            <a:r>
              <a:rPr lang="en-US" sz="1000" dirty="0"/>
              <a:t>		}</a:t>
            </a:r>
          </a:p>
          <a:p>
            <a:r>
              <a:rPr lang="en-US" sz="1000" dirty="0"/>
              <a:t>	}</a:t>
            </a:r>
          </a:p>
          <a:p>
            <a:endParaRPr lang="en-US" sz="1000" dirty="0"/>
          </a:p>
          <a:p>
            <a:r>
              <a:rPr lang="en-US" sz="1000" dirty="0"/>
              <a:t>	@Override</a:t>
            </a:r>
          </a:p>
          <a:p>
            <a:r>
              <a:rPr lang="en-US" sz="1000" dirty="0"/>
              <a:t>	</a:t>
            </a:r>
            <a:r>
              <a:rPr lang="en-US" sz="1000" b="1" dirty="0"/>
              <a:t>public </a:t>
            </a:r>
            <a:r>
              <a:rPr lang="en-US" sz="1000" b="1" dirty="0" err="1"/>
              <a:t>boolean</a:t>
            </a:r>
            <a:r>
              <a:rPr lang="en-US" sz="1000" b="1" dirty="0"/>
              <a:t> </a:t>
            </a:r>
            <a:r>
              <a:rPr lang="en-US" sz="1000" b="1" dirty="0" err="1"/>
              <a:t>onCreateOptionsMenu</a:t>
            </a:r>
            <a:r>
              <a:rPr lang="en-US" sz="1000" b="1" dirty="0"/>
              <a:t>(Menu menu) {</a:t>
            </a:r>
          </a:p>
          <a:p>
            <a:r>
              <a:rPr lang="en-US" sz="1000" dirty="0"/>
              <a:t>		// Inflate the menu; this adds items to the action bar if it is present.</a:t>
            </a:r>
          </a:p>
          <a:p>
            <a:r>
              <a:rPr lang="en-US" sz="1000" dirty="0"/>
              <a:t>		</a:t>
            </a:r>
            <a:r>
              <a:rPr lang="en-US" sz="1000" dirty="0" err="1"/>
              <a:t>getMenuInflater</a:t>
            </a:r>
            <a:r>
              <a:rPr lang="en-US" sz="1000" dirty="0"/>
              <a:t>().inflate(</a:t>
            </a:r>
            <a:r>
              <a:rPr lang="en-US" sz="1000" dirty="0" err="1"/>
              <a:t>R.menu.</a:t>
            </a:r>
            <a:r>
              <a:rPr lang="en-US" sz="1000" i="1" dirty="0" err="1"/>
              <a:t>display_message</a:t>
            </a:r>
            <a:r>
              <a:rPr lang="en-US" sz="1000" i="1" dirty="0"/>
              <a:t>, menu);</a:t>
            </a:r>
          </a:p>
          <a:p>
            <a:r>
              <a:rPr lang="en-US" sz="1000" dirty="0"/>
              <a:t>		</a:t>
            </a:r>
            <a:r>
              <a:rPr lang="en-US" sz="1000" b="1" dirty="0"/>
              <a:t>return true;</a:t>
            </a:r>
          </a:p>
          <a:p>
            <a:r>
              <a:rPr lang="en-US" sz="1000" dirty="0"/>
              <a:t>	}</a:t>
            </a:r>
          </a:p>
          <a:p>
            <a:endParaRPr lang="en-US" sz="1000" dirty="0"/>
          </a:p>
          <a:p>
            <a:r>
              <a:rPr lang="en-US" sz="1000" dirty="0"/>
              <a:t>	@Override</a:t>
            </a:r>
          </a:p>
          <a:p>
            <a:r>
              <a:rPr lang="en-US" sz="1000" dirty="0"/>
              <a:t>	</a:t>
            </a:r>
            <a:r>
              <a:rPr lang="en-US" sz="1000" b="1" dirty="0"/>
              <a:t>public </a:t>
            </a:r>
            <a:r>
              <a:rPr lang="en-US" sz="1000" b="1" dirty="0" err="1"/>
              <a:t>boolean</a:t>
            </a:r>
            <a:r>
              <a:rPr lang="en-US" sz="1000" b="1" dirty="0"/>
              <a:t> </a:t>
            </a:r>
            <a:r>
              <a:rPr lang="en-US" sz="1000" b="1" dirty="0" err="1"/>
              <a:t>onOptionsItemSelected</a:t>
            </a:r>
            <a:r>
              <a:rPr lang="en-US" sz="1000" b="1" dirty="0"/>
              <a:t>(</a:t>
            </a:r>
            <a:r>
              <a:rPr lang="en-US" sz="1000" b="1" dirty="0" err="1"/>
              <a:t>MenuItem</a:t>
            </a:r>
            <a:r>
              <a:rPr lang="en-US" sz="1000" b="1" dirty="0"/>
              <a:t> item) {</a:t>
            </a:r>
          </a:p>
          <a:p>
            <a:r>
              <a:rPr lang="en-US" sz="1000" dirty="0"/>
              <a:t>		</a:t>
            </a:r>
            <a:r>
              <a:rPr lang="en-US" sz="1000" b="1" dirty="0"/>
              <a:t>switch (</a:t>
            </a:r>
            <a:r>
              <a:rPr lang="en-US" sz="1000" b="1" dirty="0" err="1"/>
              <a:t>item.getItemId</a:t>
            </a:r>
            <a:r>
              <a:rPr lang="en-US" sz="1000" b="1" dirty="0"/>
              <a:t>()) {</a:t>
            </a:r>
          </a:p>
          <a:p>
            <a:r>
              <a:rPr lang="en-US" sz="1000" dirty="0"/>
              <a:t>		</a:t>
            </a:r>
            <a:r>
              <a:rPr lang="en-US" sz="1000" b="1" dirty="0"/>
              <a:t>case </a:t>
            </a:r>
            <a:r>
              <a:rPr lang="en-US" sz="1000" b="1" dirty="0" err="1"/>
              <a:t>android.R.id.</a:t>
            </a:r>
            <a:r>
              <a:rPr lang="en-US" sz="1000" b="1" i="1" dirty="0" err="1"/>
              <a:t>home</a:t>
            </a:r>
            <a:r>
              <a:rPr lang="en-US" sz="1000" b="1" i="1" dirty="0"/>
              <a:t>:</a:t>
            </a:r>
          </a:p>
          <a:p>
            <a:r>
              <a:rPr lang="en-US" sz="1000" dirty="0"/>
              <a:t>			// This ID represents the Home or Up button. In the case of this</a:t>
            </a:r>
          </a:p>
          <a:p>
            <a:r>
              <a:rPr lang="en-US" sz="1000" dirty="0"/>
              <a:t>			// activity, the Up button is shown. Use </a:t>
            </a:r>
            <a:r>
              <a:rPr lang="en-US" sz="1000" dirty="0" err="1"/>
              <a:t>NavUtils</a:t>
            </a:r>
            <a:r>
              <a:rPr lang="en-US" sz="1000" dirty="0"/>
              <a:t> to allow users</a:t>
            </a:r>
          </a:p>
          <a:p>
            <a:r>
              <a:rPr lang="en-US" sz="1000" dirty="0"/>
              <a:t>			// to navigate up one level in the application structure. For</a:t>
            </a:r>
          </a:p>
          <a:p>
            <a:r>
              <a:rPr lang="en-US" sz="1000" dirty="0"/>
              <a:t>			// more details, see the Navigation pattern on Android Design:</a:t>
            </a:r>
          </a:p>
          <a:p>
            <a:r>
              <a:rPr lang="en-US" sz="1000" dirty="0"/>
              <a:t>			//</a:t>
            </a:r>
          </a:p>
          <a:p>
            <a:r>
              <a:rPr lang="en-US" sz="1000" dirty="0"/>
              <a:t>			// http://</a:t>
            </a:r>
            <a:r>
              <a:rPr lang="en-US" sz="1000" dirty="0" err="1"/>
              <a:t>developer.android.com</a:t>
            </a:r>
            <a:r>
              <a:rPr lang="en-US" sz="1000" dirty="0"/>
              <a:t>/design/patterns/</a:t>
            </a:r>
            <a:r>
              <a:rPr lang="en-US" sz="1000" dirty="0" err="1"/>
              <a:t>navigation.html#up-vs-back</a:t>
            </a:r>
            <a:endParaRPr lang="en-US" sz="1000" dirty="0"/>
          </a:p>
          <a:p>
            <a:r>
              <a:rPr lang="en-US" sz="1000" dirty="0"/>
              <a:t>			//</a:t>
            </a:r>
          </a:p>
          <a:p>
            <a:r>
              <a:rPr lang="en-US" sz="1000" dirty="0"/>
              <a:t>			</a:t>
            </a:r>
            <a:r>
              <a:rPr lang="en-US" sz="1000" dirty="0" err="1"/>
              <a:t>NavUtils.</a:t>
            </a:r>
            <a:r>
              <a:rPr lang="en-US" sz="1000" i="1" dirty="0" err="1"/>
              <a:t>navigateUpFromSameTask</a:t>
            </a:r>
            <a:r>
              <a:rPr lang="en-US" sz="1000" i="1" dirty="0"/>
              <a:t>(</a:t>
            </a:r>
            <a:r>
              <a:rPr lang="en-US" sz="1000" b="1" i="1" dirty="0"/>
              <a:t>this);</a:t>
            </a:r>
          </a:p>
          <a:p>
            <a:r>
              <a:rPr lang="en-US" sz="1000" dirty="0"/>
              <a:t>			</a:t>
            </a:r>
            <a:r>
              <a:rPr lang="en-US" sz="1000" b="1" dirty="0"/>
              <a:t>return true;</a:t>
            </a:r>
          </a:p>
          <a:p>
            <a:r>
              <a:rPr lang="en-US" sz="1000" dirty="0"/>
              <a:t>		}</a:t>
            </a:r>
          </a:p>
          <a:p>
            <a:r>
              <a:rPr lang="en-US" sz="1000" dirty="0"/>
              <a:t>		</a:t>
            </a:r>
            <a:r>
              <a:rPr lang="en-US" sz="1000" b="1" dirty="0"/>
              <a:t>return </a:t>
            </a:r>
            <a:r>
              <a:rPr lang="en-US" sz="1000" b="1" dirty="0" err="1"/>
              <a:t>super.onOptionsItemSelected</a:t>
            </a:r>
            <a:r>
              <a:rPr lang="en-US" sz="1000" b="1" dirty="0"/>
              <a:t>(item);</a:t>
            </a:r>
          </a:p>
          <a:p>
            <a:r>
              <a:rPr lang="en-US" sz="1000" dirty="0"/>
              <a:t>	}</a:t>
            </a:r>
          </a:p>
          <a:p>
            <a:endParaRPr lang="en-US" sz="1000" dirty="0"/>
          </a:p>
          <a:p>
            <a:r>
              <a:rPr lang="en-US" sz="1000" dirty="0"/>
              <a:t>}</a:t>
            </a:r>
          </a:p>
        </p:txBody>
      </p:sp>
      <p:sp>
        <p:nvSpPr>
          <p:cNvPr id="6" name="Title 1"/>
          <p:cNvSpPr>
            <a:spLocks noGrp="1"/>
          </p:cNvSpPr>
          <p:nvPr>
            <p:ph type="title"/>
          </p:nvPr>
        </p:nvSpPr>
        <p:spPr>
          <a:xfrm>
            <a:off x="457200" y="117510"/>
            <a:ext cx="8229600" cy="681226"/>
          </a:xfrm>
        </p:spPr>
        <p:txBody>
          <a:bodyPr>
            <a:normAutofit fontScale="90000"/>
          </a:bodyPr>
          <a:lstStyle/>
          <a:p>
            <a:r>
              <a:rPr lang="en-US" dirty="0" err="1"/>
              <a:t>DisplayMessageActivity.java</a:t>
            </a:r>
            <a:endParaRPr lang="en-US" dirty="0"/>
          </a:p>
        </p:txBody>
      </p:sp>
    </p:spTree>
    <p:extLst>
      <p:ext uri="{BB962C8B-B14F-4D97-AF65-F5344CB8AC3E}">
        <p14:creationId xmlns:p14="http://schemas.microsoft.com/office/powerpoint/2010/main" val="23281435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188"/>
            <a:ext cx="8229600" cy="1143000"/>
          </a:xfrm>
        </p:spPr>
        <p:txBody>
          <a:bodyPr>
            <a:normAutofit fontScale="90000"/>
          </a:bodyPr>
          <a:lstStyle/>
          <a:p>
            <a:r>
              <a:rPr lang="en-US" b="1" dirty="0">
                <a:solidFill>
                  <a:schemeClr val="tx2">
                    <a:lumMod val="60000"/>
                    <a:lumOff val="40000"/>
                  </a:schemeClr>
                </a:solidFill>
              </a:rPr>
              <a:t>Alternatives for </a:t>
            </a:r>
            <a:br>
              <a:rPr lang="en-US" b="1" dirty="0">
                <a:solidFill>
                  <a:schemeClr val="tx2">
                    <a:lumMod val="60000"/>
                    <a:lumOff val="40000"/>
                  </a:schemeClr>
                </a:solidFill>
              </a:rPr>
            </a:br>
            <a:r>
              <a:rPr lang="en-US" b="1" dirty="0">
                <a:solidFill>
                  <a:schemeClr val="tx2">
                    <a:lumMod val="60000"/>
                    <a:lumOff val="40000"/>
                  </a:schemeClr>
                </a:solidFill>
              </a:rPr>
              <a:t>Developing Android Apps</a:t>
            </a:r>
          </a:p>
        </p:txBody>
      </p:sp>
      <p:sp>
        <p:nvSpPr>
          <p:cNvPr id="3" name="Content Placeholder 2"/>
          <p:cNvSpPr>
            <a:spLocks noGrp="1"/>
          </p:cNvSpPr>
          <p:nvPr>
            <p:ph idx="1"/>
          </p:nvPr>
        </p:nvSpPr>
        <p:spPr>
          <a:xfrm>
            <a:off x="369186" y="1600200"/>
            <a:ext cx="8495056" cy="4636918"/>
          </a:xfrm>
        </p:spPr>
        <p:txBody>
          <a:bodyPr>
            <a:normAutofit fontScale="92500" lnSpcReduction="10000"/>
          </a:bodyPr>
          <a:lstStyle/>
          <a:p>
            <a:r>
              <a:rPr lang="en-US" dirty="0"/>
              <a:t>MIT App Inventor</a:t>
            </a:r>
          </a:p>
          <a:p>
            <a:pPr lvl="1"/>
            <a:r>
              <a:rPr lang="en-US" dirty="0"/>
              <a:t>drag-and-drop Android app development tool. </a:t>
            </a:r>
          </a:p>
          <a:p>
            <a:pPr lvl="1"/>
            <a:r>
              <a:rPr lang="en-US" dirty="0">
                <a:hlinkClick r:id="rId2"/>
              </a:rPr>
              <a:t>http://appinventor.mit.edu/</a:t>
            </a:r>
            <a:endParaRPr lang="en-US" dirty="0"/>
          </a:p>
          <a:p>
            <a:r>
              <a:rPr lang="en-US" dirty="0" err="1"/>
              <a:t>Appery.io</a:t>
            </a:r>
            <a:endParaRPr lang="en-US" dirty="0"/>
          </a:p>
          <a:p>
            <a:pPr lvl="1"/>
            <a:r>
              <a:rPr lang="en-US" dirty="0"/>
              <a:t>develop apps for Android (</a:t>
            </a:r>
            <a:r>
              <a:rPr lang="en-US" dirty="0" err="1"/>
              <a:t>iOS</a:t>
            </a:r>
            <a:r>
              <a:rPr lang="en-US" dirty="0"/>
              <a:t> / Windows Phone).</a:t>
            </a:r>
          </a:p>
          <a:p>
            <a:pPr lvl="1"/>
            <a:r>
              <a:rPr lang="en-US" dirty="0">
                <a:hlinkClick r:id="rId3"/>
              </a:rPr>
              <a:t>http://appery.io</a:t>
            </a:r>
            <a:endParaRPr lang="en-US" dirty="0"/>
          </a:p>
          <a:p>
            <a:r>
              <a:rPr lang="en-US" dirty="0" err="1"/>
              <a:t>Appnotch</a:t>
            </a:r>
            <a:endParaRPr lang="en-US" dirty="0"/>
          </a:p>
          <a:p>
            <a:pPr lvl="1"/>
            <a:r>
              <a:rPr lang="en-US" dirty="0"/>
              <a:t>drag-and-drop service that allows you to develop apps for Android (</a:t>
            </a:r>
            <a:r>
              <a:rPr lang="en-US" dirty="0" err="1"/>
              <a:t>iOS</a:t>
            </a:r>
            <a:r>
              <a:rPr lang="en-US" dirty="0"/>
              <a:t>).</a:t>
            </a:r>
          </a:p>
          <a:p>
            <a:pPr lvl="1"/>
            <a:r>
              <a:rPr lang="en-US" dirty="0">
                <a:hlinkClick r:id="rId4"/>
              </a:rPr>
              <a:t>http://www.appnotch.com/</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115</a:t>
            </a:fld>
            <a:endParaRPr lang="en-US"/>
          </a:p>
        </p:txBody>
      </p:sp>
    </p:spTree>
    <p:extLst>
      <p:ext uri="{BB962C8B-B14F-4D97-AF65-F5344CB8AC3E}">
        <p14:creationId xmlns:p14="http://schemas.microsoft.com/office/powerpoint/2010/main" val="7493276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116</a:t>
            </a:fld>
            <a:endParaRPr lang="en-US"/>
          </a:p>
        </p:txBody>
      </p:sp>
      <p:sp>
        <p:nvSpPr>
          <p:cNvPr id="6" name="Rectangle 5"/>
          <p:cNvSpPr/>
          <p:nvPr/>
        </p:nvSpPr>
        <p:spPr>
          <a:xfrm>
            <a:off x="3152380" y="6488668"/>
            <a:ext cx="2839239" cy="369332"/>
          </a:xfrm>
          <a:prstGeom prst="rect">
            <a:avLst/>
          </a:prstGeom>
        </p:spPr>
        <p:txBody>
          <a:bodyPr wrap="none">
            <a:spAutoFit/>
          </a:bodyPr>
          <a:lstStyle/>
          <a:p>
            <a:r>
              <a:rPr lang="en-US" dirty="0">
                <a:hlinkClick r:id="rId2"/>
              </a:rPr>
              <a:t>http://appinventor.mit.edu/</a:t>
            </a:r>
            <a:endParaRPr lang="en-US" dirty="0"/>
          </a:p>
        </p:txBody>
      </p:sp>
      <p:sp>
        <p:nvSpPr>
          <p:cNvPr id="7" name="Title 1"/>
          <p:cNvSpPr>
            <a:spLocks noGrp="1"/>
          </p:cNvSpPr>
          <p:nvPr>
            <p:ph type="title"/>
          </p:nvPr>
        </p:nvSpPr>
        <p:spPr>
          <a:xfrm>
            <a:off x="457200" y="27719"/>
            <a:ext cx="8229600" cy="809686"/>
          </a:xfrm>
        </p:spPr>
        <p:txBody>
          <a:bodyPr>
            <a:normAutofit/>
          </a:bodyPr>
          <a:lstStyle/>
          <a:p>
            <a:r>
              <a:rPr lang="en-US" b="1" dirty="0">
                <a:solidFill>
                  <a:schemeClr val="accent1"/>
                </a:solidFill>
              </a:rPr>
              <a:t>MIT App Inventor</a:t>
            </a:r>
          </a:p>
        </p:txBody>
      </p:sp>
      <p:pic>
        <p:nvPicPr>
          <p:cNvPr id="3" name="Picture 2"/>
          <p:cNvPicPr>
            <a:picLocks noChangeAspect="1"/>
          </p:cNvPicPr>
          <p:nvPr/>
        </p:nvPicPr>
        <p:blipFill>
          <a:blip r:embed="rId3"/>
          <a:stretch>
            <a:fillRect/>
          </a:stretch>
        </p:blipFill>
        <p:spPr>
          <a:xfrm>
            <a:off x="0" y="828700"/>
            <a:ext cx="9144000" cy="5715000"/>
          </a:xfrm>
          <a:prstGeom prst="rect">
            <a:avLst/>
          </a:prstGeom>
        </p:spPr>
      </p:pic>
    </p:spTree>
    <p:extLst>
      <p:ext uri="{BB962C8B-B14F-4D97-AF65-F5344CB8AC3E}">
        <p14:creationId xmlns:p14="http://schemas.microsoft.com/office/powerpoint/2010/main" val="41646965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19"/>
            <a:ext cx="8229600" cy="809686"/>
          </a:xfrm>
        </p:spPr>
        <p:txBody>
          <a:bodyPr>
            <a:normAutofit/>
          </a:bodyPr>
          <a:lstStyle/>
          <a:p>
            <a:r>
              <a:rPr lang="en-US" b="1" dirty="0" err="1">
                <a:solidFill>
                  <a:schemeClr val="accent1"/>
                </a:solidFill>
              </a:rPr>
              <a:t>appery.io</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117</a:t>
            </a:fld>
            <a:endParaRPr lang="en-US"/>
          </a:p>
        </p:txBody>
      </p:sp>
      <p:pic>
        <p:nvPicPr>
          <p:cNvPr id="5" name="Picture 4"/>
          <p:cNvPicPr>
            <a:picLocks noChangeAspect="1"/>
          </p:cNvPicPr>
          <p:nvPr/>
        </p:nvPicPr>
        <p:blipFill>
          <a:blip r:embed="rId2"/>
          <a:stretch>
            <a:fillRect/>
          </a:stretch>
        </p:blipFill>
        <p:spPr>
          <a:xfrm>
            <a:off x="0" y="945861"/>
            <a:ext cx="9144000" cy="5715000"/>
          </a:xfrm>
          <a:prstGeom prst="rect">
            <a:avLst/>
          </a:prstGeom>
        </p:spPr>
      </p:pic>
      <p:sp>
        <p:nvSpPr>
          <p:cNvPr id="6" name="Rectangle 5"/>
          <p:cNvSpPr/>
          <p:nvPr/>
        </p:nvSpPr>
        <p:spPr>
          <a:xfrm>
            <a:off x="3440378" y="6488668"/>
            <a:ext cx="1788771" cy="369332"/>
          </a:xfrm>
          <a:prstGeom prst="rect">
            <a:avLst/>
          </a:prstGeom>
        </p:spPr>
        <p:txBody>
          <a:bodyPr wrap="none">
            <a:spAutoFit/>
          </a:bodyPr>
          <a:lstStyle/>
          <a:p>
            <a:r>
              <a:rPr lang="en-US" dirty="0">
                <a:hlinkClick r:id="rId3"/>
              </a:rPr>
              <a:t>http://appery.io/</a:t>
            </a:r>
            <a:endParaRPr lang="en-US" dirty="0"/>
          </a:p>
        </p:txBody>
      </p:sp>
    </p:spTree>
    <p:extLst>
      <p:ext uri="{BB962C8B-B14F-4D97-AF65-F5344CB8AC3E}">
        <p14:creationId xmlns:p14="http://schemas.microsoft.com/office/powerpoint/2010/main" val="19482406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118</a:t>
            </a:fld>
            <a:endParaRPr lang="en-US"/>
          </a:p>
        </p:txBody>
      </p:sp>
      <p:pic>
        <p:nvPicPr>
          <p:cNvPr id="5" name="Picture 4"/>
          <p:cNvPicPr>
            <a:picLocks noChangeAspect="1"/>
          </p:cNvPicPr>
          <p:nvPr/>
        </p:nvPicPr>
        <p:blipFill>
          <a:blip r:embed="rId2"/>
          <a:stretch>
            <a:fillRect/>
          </a:stretch>
        </p:blipFill>
        <p:spPr>
          <a:xfrm>
            <a:off x="0" y="811889"/>
            <a:ext cx="9144000" cy="5715000"/>
          </a:xfrm>
          <a:prstGeom prst="rect">
            <a:avLst/>
          </a:prstGeom>
        </p:spPr>
      </p:pic>
      <p:sp>
        <p:nvSpPr>
          <p:cNvPr id="6" name="Title 1"/>
          <p:cNvSpPr txBox="1">
            <a:spLocks/>
          </p:cNvSpPr>
          <p:nvPr/>
        </p:nvSpPr>
        <p:spPr>
          <a:xfrm>
            <a:off x="457200" y="27719"/>
            <a:ext cx="8229600" cy="8096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accent1"/>
                </a:solidFill>
              </a:rPr>
              <a:t>appery.io</a:t>
            </a:r>
            <a:endParaRPr lang="en-US" b="1" dirty="0">
              <a:solidFill>
                <a:schemeClr val="accent1"/>
              </a:solidFill>
            </a:endParaRPr>
          </a:p>
        </p:txBody>
      </p:sp>
      <p:sp>
        <p:nvSpPr>
          <p:cNvPr id="7" name="Rectangle 6"/>
          <p:cNvSpPr/>
          <p:nvPr/>
        </p:nvSpPr>
        <p:spPr>
          <a:xfrm>
            <a:off x="3440378" y="6488668"/>
            <a:ext cx="1788771" cy="369332"/>
          </a:xfrm>
          <a:prstGeom prst="rect">
            <a:avLst/>
          </a:prstGeom>
        </p:spPr>
        <p:txBody>
          <a:bodyPr wrap="none">
            <a:spAutoFit/>
          </a:bodyPr>
          <a:lstStyle/>
          <a:p>
            <a:r>
              <a:rPr lang="en-US" dirty="0">
                <a:hlinkClick r:id="rId3"/>
              </a:rPr>
              <a:t>http://appery.io/</a:t>
            </a:r>
            <a:endParaRPr lang="en-US" dirty="0"/>
          </a:p>
        </p:txBody>
      </p:sp>
    </p:spTree>
    <p:extLst>
      <p:ext uri="{BB962C8B-B14F-4D97-AF65-F5344CB8AC3E}">
        <p14:creationId xmlns:p14="http://schemas.microsoft.com/office/powerpoint/2010/main" val="28732049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119</a:t>
            </a:fld>
            <a:endParaRPr lang="en-US"/>
          </a:p>
        </p:txBody>
      </p:sp>
      <p:pic>
        <p:nvPicPr>
          <p:cNvPr id="5" name="Picture 4"/>
          <p:cNvPicPr>
            <a:picLocks noChangeAspect="1"/>
          </p:cNvPicPr>
          <p:nvPr/>
        </p:nvPicPr>
        <p:blipFill>
          <a:blip r:embed="rId2"/>
          <a:stretch>
            <a:fillRect/>
          </a:stretch>
        </p:blipFill>
        <p:spPr>
          <a:xfrm>
            <a:off x="0" y="812625"/>
            <a:ext cx="9144000" cy="5715000"/>
          </a:xfrm>
          <a:prstGeom prst="rect">
            <a:avLst/>
          </a:prstGeom>
        </p:spPr>
      </p:pic>
      <p:sp>
        <p:nvSpPr>
          <p:cNvPr id="6" name="Rectangle 5"/>
          <p:cNvSpPr/>
          <p:nvPr/>
        </p:nvSpPr>
        <p:spPr>
          <a:xfrm>
            <a:off x="3165204" y="6488668"/>
            <a:ext cx="2813591" cy="369332"/>
          </a:xfrm>
          <a:prstGeom prst="rect">
            <a:avLst/>
          </a:prstGeom>
        </p:spPr>
        <p:txBody>
          <a:bodyPr wrap="none">
            <a:spAutoFit/>
          </a:bodyPr>
          <a:lstStyle/>
          <a:p>
            <a:r>
              <a:rPr lang="en-US" dirty="0">
                <a:hlinkClick r:id="rId3"/>
              </a:rPr>
              <a:t>http://www.appnotch.com/</a:t>
            </a:r>
            <a:endParaRPr lang="en-US" dirty="0"/>
          </a:p>
        </p:txBody>
      </p:sp>
      <p:sp>
        <p:nvSpPr>
          <p:cNvPr id="7" name="Title 1"/>
          <p:cNvSpPr>
            <a:spLocks noGrp="1"/>
          </p:cNvSpPr>
          <p:nvPr>
            <p:ph type="title"/>
          </p:nvPr>
        </p:nvSpPr>
        <p:spPr>
          <a:xfrm>
            <a:off x="457200" y="27719"/>
            <a:ext cx="8229600" cy="809686"/>
          </a:xfrm>
        </p:spPr>
        <p:txBody>
          <a:bodyPr>
            <a:normAutofit/>
          </a:bodyPr>
          <a:lstStyle/>
          <a:p>
            <a:r>
              <a:rPr lang="en-US" b="1" dirty="0" err="1">
                <a:solidFill>
                  <a:schemeClr val="accent1"/>
                </a:solidFill>
              </a:rPr>
              <a:t>Appnotch</a:t>
            </a:r>
            <a:endParaRPr lang="en-US" b="1" dirty="0">
              <a:solidFill>
                <a:schemeClr val="accent1"/>
              </a:solidFill>
            </a:endParaRPr>
          </a:p>
        </p:txBody>
      </p:sp>
    </p:spTree>
    <p:extLst>
      <p:ext uri="{BB962C8B-B14F-4D97-AF65-F5344CB8AC3E}">
        <p14:creationId xmlns:p14="http://schemas.microsoft.com/office/powerpoint/2010/main" val="54486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sp>
        <p:nvSpPr>
          <p:cNvPr id="7" name="Rectangle 6"/>
          <p:cNvSpPr/>
          <p:nvPr/>
        </p:nvSpPr>
        <p:spPr>
          <a:xfrm>
            <a:off x="3658642" y="6581001"/>
            <a:ext cx="1826717" cy="276999"/>
          </a:xfrm>
          <a:prstGeom prst="rect">
            <a:avLst/>
          </a:prstGeom>
        </p:spPr>
        <p:txBody>
          <a:bodyPr wrap="none">
            <a:spAutoFit/>
          </a:bodyPr>
          <a:lstStyle/>
          <a:p>
            <a:r>
              <a:rPr lang="en-US" sz="1200" dirty="0">
                <a:hlinkClick r:id="rId2"/>
              </a:rPr>
              <a:t>http://www.android.com/</a:t>
            </a:r>
            <a:endParaRPr lang="en-US" sz="1200" dirty="0"/>
          </a:p>
        </p:txBody>
      </p:sp>
      <p:sp>
        <p:nvSpPr>
          <p:cNvPr id="6" name="Title 1"/>
          <p:cNvSpPr>
            <a:spLocks noGrp="1"/>
          </p:cNvSpPr>
          <p:nvPr>
            <p:ph type="title"/>
          </p:nvPr>
        </p:nvSpPr>
        <p:spPr>
          <a:xfrm>
            <a:off x="457200" y="0"/>
            <a:ext cx="8229600" cy="667796"/>
          </a:xfrm>
        </p:spPr>
        <p:txBody>
          <a:bodyPr>
            <a:normAutofit fontScale="90000"/>
          </a:bodyPr>
          <a:lstStyle/>
          <a:p>
            <a:r>
              <a:rPr lang="en-US" b="1" dirty="0">
                <a:solidFill>
                  <a:schemeClr val="accent1"/>
                </a:solidFill>
              </a:rPr>
              <a:t>Android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469"/>
            <a:ext cx="9144000" cy="5715000"/>
          </a:xfrm>
          <a:prstGeom prst="rect">
            <a:avLst/>
          </a:prstGeom>
        </p:spPr>
      </p:pic>
    </p:spTree>
    <p:extLst>
      <p:ext uri="{BB962C8B-B14F-4D97-AF65-F5344CB8AC3E}">
        <p14:creationId xmlns:p14="http://schemas.microsoft.com/office/powerpoint/2010/main" val="27173216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856"/>
            <a:ext cx="8229600" cy="791964"/>
          </a:xfrm>
        </p:spPr>
        <p:txBody>
          <a:bodyPr/>
          <a:lstStyle/>
          <a:p>
            <a:r>
              <a:rPr lang="en-US" b="1" dirty="0">
                <a:solidFill>
                  <a:srgbClr val="4F81BD"/>
                </a:solidFill>
              </a:rPr>
              <a:t>References</a:t>
            </a:r>
          </a:p>
        </p:txBody>
      </p:sp>
      <p:sp>
        <p:nvSpPr>
          <p:cNvPr id="3" name="Content Placeholder 2"/>
          <p:cNvSpPr>
            <a:spLocks noGrp="1"/>
          </p:cNvSpPr>
          <p:nvPr>
            <p:ph idx="1"/>
          </p:nvPr>
        </p:nvSpPr>
        <p:spPr>
          <a:xfrm>
            <a:off x="457200" y="955820"/>
            <a:ext cx="8229600" cy="5650437"/>
          </a:xfrm>
        </p:spPr>
        <p:txBody>
          <a:bodyPr>
            <a:noAutofit/>
          </a:bodyPr>
          <a:lstStyle/>
          <a:p>
            <a:r>
              <a:rPr lang="en-US" sz="2400" dirty="0"/>
              <a:t>Android Developer: </a:t>
            </a:r>
            <a:br>
              <a:rPr lang="en-US" sz="2400" dirty="0"/>
            </a:br>
            <a:r>
              <a:rPr lang="en-US" sz="2400" dirty="0">
                <a:hlinkClick r:id="rId2"/>
              </a:rPr>
              <a:t>http://developer.android.com/</a:t>
            </a:r>
            <a:endParaRPr lang="en-US" sz="2400" dirty="0"/>
          </a:p>
          <a:p>
            <a:r>
              <a:rPr lang="en-US" sz="2400" dirty="0"/>
              <a:t>Building Your First App,</a:t>
            </a:r>
            <a:br>
              <a:rPr lang="en-US" sz="2400" dirty="0"/>
            </a:br>
            <a:r>
              <a:rPr lang="en-US" sz="2200" dirty="0">
                <a:hlinkClick r:id="rId3"/>
              </a:rPr>
              <a:t>https://developer.android.com/training/basics/firstapp/index.html</a:t>
            </a:r>
            <a:endParaRPr lang="en-US" sz="2200" dirty="0"/>
          </a:p>
          <a:p>
            <a:r>
              <a:rPr lang="en-US" sz="2400" dirty="0"/>
              <a:t>Bill Butterfield (2017), Android Studio Tutorials, </a:t>
            </a:r>
            <a:r>
              <a:rPr lang="en-US" sz="1500" dirty="0">
                <a:hlinkClick r:id="rId4"/>
              </a:rPr>
              <a:t>https://www.youtube.com/watch?v=dFlPARW5IX8&amp;list=PLp9HFLVct_ZvMa7IVdQyUUyh8t2re9apm</a:t>
            </a:r>
            <a:endParaRPr lang="en-US" sz="1500" dirty="0"/>
          </a:p>
          <a:p>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120</a:t>
            </a:fld>
            <a:endParaRPr lang="en-US"/>
          </a:p>
        </p:txBody>
      </p:sp>
    </p:spTree>
    <p:extLst>
      <p:ext uri="{BB962C8B-B14F-4D97-AF65-F5344CB8AC3E}">
        <p14:creationId xmlns:p14="http://schemas.microsoft.com/office/powerpoint/2010/main" val="51583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sp>
        <p:nvSpPr>
          <p:cNvPr id="6" name="Title 1"/>
          <p:cNvSpPr>
            <a:spLocks noGrp="1"/>
          </p:cNvSpPr>
          <p:nvPr>
            <p:ph type="title"/>
          </p:nvPr>
        </p:nvSpPr>
        <p:spPr>
          <a:xfrm>
            <a:off x="457200" y="65134"/>
            <a:ext cx="8229600" cy="816015"/>
          </a:xfrm>
        </p:spPr>
        <p:txBody>
          <a:bodyPr/>
          <a:lstStyle/>
          <a:p>
            <a:r>
              <a:rPr lang="en-US" b="1" dirty="0">
                <a:solidFill>
                  <a:srgbClr val="4F81BD"/>
                </a:solidFill>
              </a:rPr>
              <a:t>Android Platform</a:t>
            </a:r>
          </a:p>
        </p:txBody>
      </p:sp>
      <p:sp>
        <p:nvSpPr>
          <p:cNvPr id="7" name="Rectangle 6"/>
          <p:cNvSpPr/>
          <p:nvPr/>
        </p:nvSpPr>
        <p:spPr>
          <a:xfrm>
            <a:off x="2128881" y="6556076"/>
            <a:ext cx="4572000" cy="276999"/>
          </a:xfrm>
          <a:prstGeom prst="rect">
            <a:avLst/>
          </a:prstGeom>
        </p:spPr>
        <p:txBody>
          <a:bodyPr>
            <a:spAutoFit/>
          </a:bodyPr>
          <a:lstStyle/>
          <a:p>
            <a:pPr algn="ctr"/>
            <a:r>
              <a:rPr lang="en-US" sz="1200" dirty="0">
                <a:hlinkClick r:id="rId2"/>
              </a:rPr>
              <a:t>http://developer.android.com/about/dashboards/index.html</a:t>
            </a:r>
            <a:endParaRPr lang="en-US" sz="1200" dirty="0"/>
          </a:p>
        </p:txBody>
      </p:sp>
      <p:sp>
        <p:nvSpPr>
          <p:cNvPr id="8" name="Rectangle 7"/>
          <p:cNvSpPr/>
          <p:nvPr/>
        </p:nvSpPr>
        <p:spPr>
          <a:xfrm>
            <a:off x="1370737" y="6267754"/>
            <a:ext cx="6402526" cy="338554"/>
          </a:xfrm>
          <a:prstGeom prst="rect">
            <a:avLst/>
          </a:prstGeom>
        </p:spPr>
        <p:txBody>
          <a:bodyPr wrap="square">
            <a:spAutoFit/>
          </a:bodyPr>
          <a:lstStyle/>
          <a:p>
            <a:pPr algn="ctr"/>
            <a:r>
              <a:rPr lang="en-US" sz="1600" dirty="0">
                <a:solidFill>
                  <a:srgbClr val="A6A6A6"/>
                </a:solidFill>
              </a:rPr>
              <a:t>Data collected during a 7-day period ending on October 2, 2017.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783" y="795354"/>
            <a:ext cx="3810328" cy="5472399"/>
          </a:xfrm>
          <a:prstGeom prst="rect">
            <a:avLst/>
          </a:prstGeom>
        </p:spPr>
      </p:pic>
    </p:spTree>
    <p:extLst>
      <p:ext uri="{BB962C8B-B14F-4D97-AF65-F5344CB8AC3E}">
        <p14:creationId xmlns:p14="http://schemas.microsoft.com/office/powerpoint/2010/main" val="13520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F81BD"/>
                </a:solidFill>
              </a:rPr>
              <a:t>Android Platform</a:t>
            </a:r>
            <a:endParaRPr lang="en-US"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sp>
        <p:nvSpPr>
          <p:cNvPr id="5" name="Rectangle 4"/>
          <p:cNvSpPr/>
          <p:nvPr/>
        </p:nvSpPr>
        <p:spPr>
          <a:xfrm>
            <a:off x="2128881" y="6556076"/>
            <a:ext cx="4572000" cy="276999"/>
          </a:xfrm>
          <a:prstGeom prst="rect">
            <a:avLst/>
          </a:prstGeom>
        </p:spPr>
        <p:txBody>
          <a:bodyPr>
            <a:spAutoFit/>
          </a:bodyPr>
          <a:lstStyle/>
          <a:p>
            <a:pPr algn="ctr"/>
            <a:r>
              <a:rPr lang="en-US" sz="1200" dirty="0">
                <a:hlinkClick r:id="rId2"/>
              </a:rPr>
              <a:t>http://developer.android.com/about/dashboards/index.html</a:t>
            </a:r>
            <a:endParaRPr lang="en-US" sz="1200" dirty="0"/>
          </a:p>
        </p:txBody>
      </p:sp>
      <p:pic>
        <p:nvPicPr>
          <p:cNvPr id="3" name="Picture 2"/>
          <p:cNvPicPr>
            <a:picLocks noChangeAspect="1"/>
          </p:cNvPicPr>
          <p:nvPr/>
        </p:nvPicPr>
        <p:blipFill>
          <a:blip r:embed="rId3"/>
          <a:stretch>
            <a:fillRect/>
          </a:stretch>
        </p:blipFill>
        <p:spPr>
          <a:xfrm>
            <a:off x="239766" y="1417638"/>
            <a:ext cx="8664466" cy="4332233"/>
          </a:xfrm>
          <a:prstGeom prst="rect">
            <a:avLst/>
          </a:prstGeom>
        </p:spPr>
      </p:pic>
      <p:sp>
        <p:nvSpPr>
          <p:cNvPr id="8" name="Rectangle 7"/>
          <p:cNvSpPr/>
          <p:nvPr/>
        </p:nvSpPr>
        <p:spPr>
          <a:xfrm>
            <a:off x="1370737" y="6267754"/>
            <a:ext cx="6402526" cy="338554"/>
          </a:xfrm>
          <a:prstGeom prst="rect">
            <a:avLst/>
          </a:prstGeom>
        </p:spPr>
        <p:txBody>
          <a:bodyPr wrap="square">
            <a:spAutoFit/>
          </a:bodyPr>
          <a:lstStyle/>
          <a:p>
            <a:pPr algn="ctr"/>
            <a:r>
              <a:rPr lang="en-US" sz="1600" dirty="0">
                <a:solidFill>
                  <a:srgbClr val="A6A6A6"/>
                </a:solidFill>
              </a:rPr>
              <a:t>Data collected during a 7-day period ending on October 2, 2017.</a:t>
            </a:r>
          </a:p>
        </p:txBody>
      </p:sp>
    </p:spTree>
    <p:extLst>
      <p:ext uri="{BB962C8B-B14F-4D97-AF65-F5344CB8AC3E}">
        <p14:creationId xmlns:p14="http://schemas.microsoft.com/office/powerpoint/2010/main" val="487824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6015"/>
          </a:xfrm>
        </p:spPr>
        <p:txBody>
          <a:bodyPr>
            <a:normAutofit/>
          </a:bodyPr>
          <a:lstStyle/>
          <a:p>
            <a:r>
              <a:rPr lang="en-US" b="1" dirty="0">
                <a:solidFill>
                  <a:srgbClr val="4F81BD"/>
                </a:solidFill>
              </a:rPr>
              <a:t>Android Screen Sizes and Densities</a:t>
            </a:r>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sp>
        <p:nvSpPr>
          <p:cNvPr id="6" name="Rectangle 5"/>
          <p:cNvSpPr/>
          <p:nvPr/>
        </p:nvSpPr>
        <p:spPr>
          <a:xfrm>
            <a:off x="2128881" y="6556076"/>
            <a:ext cx="4572000" cy="276999"/>
          </a:xfrm>
          <a:prstGeom prst="rect">
            <a:avLst/>
          </a:prstGeom>
        </p:spPr>
        <p:txBody>
          <a:bodyPr>
            <a:spAutoFit/>
          </a:bodyPr>
          <a:lstStyle/>
          <a:p>
            <a:pPr algn="ctr"/>
            <a:r>
              <a:rPr lang="en-US" sz="1200" dirty="0">
                <a:hlinkClick r:id="rId2"/>
              </a:rPr>
              <a:t>http://developer.android.com/about/dashboards/index.html</a:t>
            </a:r>
            <a:endParaRPr lang="en-US" sz="1200" dirty="0"/>
          </a:p>
        </p:txBody>
      </p:sp>
      <p:sp>
        <p:nvSpPr>
          <p:cNvPr id="7" name="Rectangle 6"/>
          <p:cNvSpPr/>
          <p:nvPr/>
        </p:nvSpPr>
        <p:spPr>
          <a:xfrm>
            <a:off x="1370737" y="6267754"/>
            <a:ext cx="6402526" cy="338554"/>
          </a:xfrm>
          <a:prstGeom prst="rect">
            <a:avLst/>
          </a:prstGeom>
        </p:spPr>
        <p:txBody>
          <a:bodyPr wrap="square">
            <a:spAutoFit/>
          </a:bodyPr>
          <a:lstStyle/>
          <a:p>
            <a:pPr algn="ctr"/>
            <a:r>
              <a:rPr lang="en-US" sz="1600" dirty="0">
                <a:solidFill>
                  <a:srgbClr val="A6A6A6"/>
                </a:solidFill>
              </a:rPr>
              <a:t>Data collected during a 7-day period ending on October 2, 2017.</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811"/>
            <a:ext cx="9144000" cy="4808306"/>
          </a:xfrm>
          <a:prstGeom prst="rect">
            <a:avLst/>
          </a:prstGeom>
        </p:spPr>
      </p:pic>
    </p:spTree>
    <p:extLst>
      <p:ext uri="{BB962C8B-B14F-4D97-AF65-F5344CB8AC3E}">
        <p14:creationId xmlns:p14="http://schemas.microsoft.com/office/powerpoint/2010/main" val="2218203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28"/>
            <a:ext cx="8229600" cy="746360"/>
          </a:xfrm>
        </p:spPr>
        <p:txBody>
          <a:bodyPr>
            <a:normAutofit fontScale="90000"/>
          </a:bodyPr>
          <a:lstStyle/>
          <a:p>
            <a:r>
              <a:rPr lang="en-US" b="1" dirty="0">
                <a:solidFill>
                  <a:srgbClr val="4F81BD"/>
                </a:solidFill>
              </a:rPr>
              <a:t>Android Development Environment</a:t>
            </a:r>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sp>
        <p:nvSpPr>
          <p:cNvPr id="5" name="Rounded Rectangle 4"/>
          <p:cNvSpPr/>
          <p:nvPr/>
        </p:nvSpPr>
        <p:spPr>
          <a:xfrm>
            <a:off x="3293269" y="1059587"/>
            <a:ext cx="3146252" cy="518546"/>
          </a:xfrm>
          <a:prstGeom prst="roundRect">
            <a:avLst/>
          </a:prstGeom>
          <a:solidFill>
            <a:schemeClr val="accent6">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Android Native Apps</a:t>
            </a:r>
          </a:p>
        </p:txBody>
      </p:sp>
      <p:sp>
        <p:nvSpPr>
          <p:cNvPr id="6" name="Rounded Rectangle 5"/>
          <p:cNvSpPr/>
          <p:nvPr/>
        </p:nvSpPr>
        <p:spPr>
          <a:xfrm>
            <a:off x="2439848" y="1884803"/>
            <a:ext cx="4853094" cy="1624399"/>
          </a:xfrm>
          <a:prstGeom prst="roundRect">
            <a:avLst/>
          </a:prstGeom>
          <a:solidFill>
            <a:schemeClr val="tx2">
              <a:lumMod val="40000"/>
              <a:lumOff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rgbClr val="FF0000"/>
                </a:solidFill>
              </a:rPr>
              <a:t>JDK</a:t>
            </a:r>
            <a:r>
              <a:rPr lang="en-US" altLang="zh-TW" sz="2400" b="1" dirty="0">
                <a:solidFill>
                  <a:srgbClr val="FF0000"/>
                </a:solidFill>
              </a:rPr>
              <a:t> </a:t>
            </a:r>
            <a:br>
              <a:rPr lang="en-US" altLang="zh-TW" sz="2400" b="1" dirty="0">
                <a:solidFill>
                  <a:schemeClr val="tx1"/>
                </a:solidFill>
              </a:rPr>
            </a:br>
            <a:r>
              <a:rPr lang="en-US" altLang="zh-TW" sz="2400" dirty="0">
                <a:solidFill>
                  <a:schemeClr val="tx1"/>
                </a:solidFill>
              </a:rPr>
              <a:t>(</a:t>
            </a:r>
            <a:r>
              <a:rPr lang="en-US" sz="2400" dirty="0">
                <a:solidFill>
                  <a:schemeClr val="tx1"/>
                </a:solidFill>
              </a:rPr>
              <a:t>Java Development Kit)</a:t>
            </a:r>
          </a:p>
        </p:txBody>
      </p:sp>
      <p:sp>
        <p:nvSpPr>
          <p:cNvPr id="7" name="Rounded Rectangle 6"/>
          <p:cNvSpPr/>
          <p:nvPr/>
        </p:nvSpPr>
        <p:spPr>
          <a:xfrm>
            <a:off x="2439848" y="4281749"/>
            <a:ext cx="4853094" cy="1702225"/>
          </a:xfrm>
          <a:prstGeom prst="roundRect">
            <a:avLst/>
          </a:prstGeom>
          <a:solidFill>
            <a:schemeClr val="tx2">
              <a:lumMod val="40000"/>
              <a:lumOff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0000"/>
                </a:solidFill>
              </a:rPr>
              <a:t>Android Studio </a:t>
            </a:r>
          </a:p>
        </p:txBody>
      </p:sp>
      <p:sp>
        <p:nvSpPr>
          <p:cNvPr id="8" name="Rectangle 7"/>
          <p:cNvSpPr/>
          <p:nvPr/>
        </p:nvSpPr>
        <p:spPr>
          <a:xfrm>
            <a:off x="1239564" y="3747443"/>
            <a:ext cx="7253662" cy="369332"/>
          </a:xfrm>
          <a:prstGeom prst="rect">
            <a:avLst/>
          </a:prstGeom>
        </p:spPr>
        <p:txBody>
          <a:bodyPr wrap="square">
            <a:spAutoFit/>
          </a:bodyPr>
          <a:lstStyle/>
          <a:p>
            <a:r>
              <a:rPr lang="en-US" dirty="0">
                <a:hlinkClick r:id="rId2"/>
              </a:rPr>
              <a:t>http://www.oracle.com/technetwork/java/javase/downloads/index.html</a:t>
            </a:r>
            <a:endParaRPr lang="en-US" dirty="0"/>
          </a:p>
        </p:txBody>
      </p:sp>
      <p:sp>
        <p:nvSpPr>
          <p:cNvPr id="9" name="Rectangle 8"/>
          <p:cNvSpPr/>
          <p:nvPr/>
        </p:nvSpPr>
        <p:spPr>
          <a:xfrm>
            <a:off x="2611643" y="6223544"/>
            <a:ext cx="4509505" cy="369332"/>
          </a:xfrm>
          <a:prstGeom prst="rect">
            <a:avLst/>
          </a:prstGeom>
        </p:spPr>
        <p:txBody>
          <a:bodyPr wrap="none">
            <a:spAutoFit/>
          </a:bodyPr>
          <a:lstStyle/>
          <a:p>
            <a:r>
              <a:rPr lang="en-US" dirty="0">
                <a:hlinkClick r:id="rId3"/>
              </a:rPr>
              <a:t>http://developer.android.com/sdk/index.html</a:t>
            </a:r>
            <a:endParaRPr lang="en-US" dirty="0"/>
          </a:p>
        </p:txBody>
      </p:sp>
      <p:sp>
        <p:nvSpPr>
          <p:cNvPr id="10" name="TextBox 9"/>
          <p:cNvSpPr txBox="1"/>
          <p:nvPr/>
        </p:nvSpPr>
        <p:spPr>
          <a:xfrm>
            <a:off x="1283919" y="2011802"/>
            <a:ext cx="613645" cy="1107996"/>
          </a:xfrm>
          <a:prstGeom prst="rect">
            <a:avLst/>
          </a:prstGeom>
          <a:noFill/>
        </p:spPr>
        <p:txBody>
          <a:bodyPr wrap="none" rtlCol="0">
            <a:spAutoFit/>
          </a:bodyPr>
          <a:lstStyle/>
          <a:p>
            <a:r>
              <a:rPr lang="en-US" sz="6600" b="1" dirty="0">
                <a:solidFill>
                  <a:srgbClr val="FF0000"/>
                </a:solidFill>
              </a:rPr>
              <a:t>1</a:t>
            </a:r>
          </a:p>
        </p:txBody>
      </p:sp>
      <p:sp>
        <p:nvSpPr>
          <p:cNvPr id="11" name="TextBox 10"/>
          <p:cNvSpPr txBox="1"/>
          <p:nvPr/>
        </p:nvSpPr>
        <p:spPr>
          <a:xfrm>
            <a:off x="1283919" y="4446135"/>
            <a:ext cx="613645" cy="1107996"/>
          </a:xfrm>
          <a:prstGeom prst="rect">
            <a:avLst/>
          </a:prstGeom>
          <a:noFill/>
        </p:spPr>
        <p:txBody>
          <a:bodyPr wrap="none" rtlCol="0">
            <a:spAutoFit/>
          </a:bodyPr>
          <a:lstStyle/>
          <a:p>
            <a:r>
              <a:rPr lang="en-US" sz="6600" b="1" dirty="0">
                <a:solidFill>
                  <a:srgbClr val="FF0000"/>
                </a:solidFill>
              </a:rPr>
              <a:t>2</a:t>
            </a:r>
          </a:p>
        </p:txBody>
      </p:sp>
    </p:spTree>
    <p:extLst>
      <p:ext uri="{BB962C8B-B14F-4D97-AF65-F5344CB8AC3E}">
        <p14:creationId xmlns:p14="http://schemas.microsoft.com/office/powerpoint/2010/main" val="1227466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sp>
        <p:nvSpPr>
          <p:cNvPr id="7" name="Title 1"/>
          <p:cNvSpPr>
            <a:spLocks noGrp="1"/>
          </p:cNvSpPr>
          <p:nvPr>
            <p:ph type="title"/>
          </p:nvPr>
        </p:nvSpPr>
        <p:spPr>
          <a:xfrm>
            <a:off x="457200" y="104752"/>
            <a:ext cx="8229600" cy="663158"/>
          </a:xfrm>
        </p:spPr>
        <p:txBody>
          <a:bodyPr>
            <a:normAutofit fontScale="90000"/>
          </a:bodyPr>
          <a:lstStyle/>
          <a:p>
            <a:r>
              <a:rPr lang="en-US" b="1" dirty="0">
                <a:solidFill>
                  <a:srgbClr val="4F81BD"/>
                </a:solidFill>
              </a:rPr>
              <a:t>JDK (Java Development Kit)</a:t>
            </a:r>
          </a:p>
        </p:txBody>
      </p:sp>
      <p:sp>
        <p:nvSpPr>
          <p:cNvPr id="8" name="TextBox 7"/>
          <p:cNvSpPr txBox="1"/>
          <p:nvPr/>
        </p:nvSpPr>
        <p:spPr>
          <a:xfrm>
            <a:off x="775919" y="-6087"/>
            <a:ext cx="535648" cy="923330"/>
          </a:xfrm>
          <a:prstGeom prst="rect">
            <a:avLst/>
          </a:prstGeom>
          <a:noFill/>
        </p:spPr>
        <p:txBody>
          <a:bodyPr wrap="none" rtlCol="0">
            <a:spAutoFit/>
          </a:bodyPr>
          <a:lstStyle/>
          <a:p>
            <a:r>
              <a:rPr lang="en-US" sz="5400" b="1" dirty="0">
                <a:solidFill>
                  <a:srgbClr val="FF0000"/>
                </a:solidFill>
              </a:rPr>
              <a:t>1</a:t>
            </a:r>
          </a:p>
        </p:txBody>
      </p:sp>
      <p:sp>
        <p:nvSpPr>
          <p:cNvPr id="15" name="Rectangle 14"/>
          <p:cNvSpPr/>
          <p:nvPr/>
        </p:nvSpPr>
        <p:spPr>
          <a:xfrm>
            <a:off x="2115627" y="6612718"/>
            <a:ext cx="5922884" cy="276999"/>
          </a:xfrm>
          <a:prstGeom prst="rect">
            <a:avLst/>
          </a:prstGeom>
        </p:spPr>
        <p:txBody>
          <a:bodyPr wrap="square">
            <a:spAutoFit/>
          </a:bodyPr>
          <a:lstStyle/>
          <a:p>
            <a:pPr algn="ctr"/>
            <a:r>
              <a:rPr lang="en-US" sz="1200" dirty="0">
                <a:hlinkClick r:id="rId2"/>
              </a:rPr>
              <a:t>http://www.oracle.com/technetwork/java/javase/downloads/index.html</a:t>
            </a:r>
            <a:endParaRPr lang="en-US" sz="12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16" y="744923"/>
            <a:ext cx="8338088" cy="5824170"/>
          </a:xfrm>
          <a:prstGeom prst="rect">
            <a:avLst/>
          </a:prstGeom>
        </p:spPr>
      </p:pic>
    </p:spTree>
    <p:extLst>
      <p:ext uri="{BB962C8B-B14F-4D97-AF65-F5344CB8AC3E}">
        <p14:creationId xmlns:p14="http://schemas.microsoft.com/office/powerpoint/2010/main" val="286705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66"/>
            <a:ext cx="8229600" cy="816982"/>
          </a:xfrm>
        </p:spPr>
        <p:txBody>
          <a:bodyPr/>
          <a:lstStyle/>
          <a:p>
            <a:r>
              <a:rPr lang="en-US" b="1" dirty="0">
                <a:solidFill>
                  <a:srgbClr val="4F81BD"/>
                </a:solidFill>
              </a:rPr>
              <a:t>Android Studio</a:t>
            </a: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sp>
        <p:nvSpPr>
          <p:cNvPr id="6" name="TextBox 5"/>
          <p:cNvSpPr txBox="1"/>
          <p:nvPr/>
        </p:nvSpPr>
        <p:spPr>
          <a:xfrm>
            <a:off x="775919" y="-6087"/>
            <a:ext cx="535648" cy="923330"/>
          </a:xfrm>
          <a:prstGeom prst="rect">
            <a:avLst/>
          </a:prstGeom>
          <a:noFill/>
        </p:spPr>
        <p:txBody>
          <a:bodyPr wrap="none" rtlCol="0">
            <a:spAutoFit/>
          </a:bodyPr>
          <a:lstStyle/>
          <a:p>
            <a:r>
              <a:rPr lang="en-US" sz="5400" b="1" dirty="0">
                <a:solidFill>
                  <a:srgbClr val="FF0000"/>
                </a:solidFill>
              </a:rPr>
              <a:t>2</a:t>
            </a:r>
          </a:p>
        </p:txBody>
      </p:sp>
      <p:pic>
        <p:nvPicPr>
          <p:cNvPr id="9" name="Picture 8"/>
          <p:cNvPicPr>
            <a:picLocks noChangeAspect="1"/>
          </p:cNvPicPr>
          <p:nvPr/>
        </p:nvPicPr>
        <p:blipFill>
          <a:blip r:embed="rId2"/>
          <a:stretch>
            <a:fillRect/>
          </a:stretch>
        </p:blipFill>
        <p:spPr>
          <a:xfrm>
            <a:off x="0" y="828676"/>
            <a:ext cx="9144000" cy="5734989"/>
          </a:xfrm>
          <a:prstGeom prst="rect">
            <a:avLst/>
          </a:prstGeom>
        </p:spPr>
      </p:pic>
      <p:sp>
        <p:nvSpPr>
          <p:cNvPr id="10" name="Rectangle 9"/>
          <p:cNvSpPr/>
          <p:nvPr/>
        </p:nvSpPr>
        <p:spPr>
          <a:xfrm>
            <a:off x="2044700" y="6606257"/>
            <a:ext cx="5435600"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https://developer.android.com/studio/index.html</a:t>
            </a:r>
            <a:endParaRPr lang="en-US" sz="1200" dirty="0">
              <a:solidFill>
                <a:schemeClr val="bg1">
                  <a:lumMod val="75000"/>
                </a:schemeClr>
              </a:solidFill>
            </a:endParaRPr>
          </a:p>
        </p:txBody>
      </p:sp>
    </p:spTree>
    <p:extLst>
      <p:ext uri="{BB962C8B-B14F-4D97-AF65-F5344CB8AC3E}">
        <p14:creationId xmlns:p14="http://schemas.microsoft.com/office/powerpoint/2010/main" val="3211337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75275"/>
          </a:xfrm>
        </p:spPr>
        <p:txBody>
          <a:bodyPr>
            <a:normAutofit fontScale="90000"/>
          </a:bodyPr>
          <a:lstStyle/>
          <a:p>
            <a:r>
              <a:rPr lang="en-US" b="1" dirty="0">
                <a:solidFill>
                  <a:schemeClr val="accent1"/>
                </a:solidFill>
              </a:rPr>
              <a:t>Building Your First App</a:t>
            </a:r>
            <a:br>
              <a:rPr lang="en-US" b="1" dirty="0">
                <a:solidFill>
                  <a:schemeClr val="accent1"/>
                </a:solidFill>
              </a:rPr>
            </a:br>
            <a:r>
              <a:rPr lang="en-US" b="1" dirty="0">
                <a:solidFill>
                  <a:schemeClr val="accent1"/>
                </a:solidFill>
              </a:rPr>
              <a:t>Android </a:t>
            </a:r>
            <a:r>
              <a:rPr lang="en-US" b="1">
                <a:solidFill>
                  <a:schemeClr val="accent1"/>
                </a:solidFill>
              </a:rPr>
              <a:t>Studio </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sp>
        <p:nvSpPr>
          <p:cNvPr id="5" name="Rectangle 4"/>
          <p:cNvSpPr/>
          <p:nvPr/>
        </p:nvSpPr>
        <p:spPr>
          <a:xfrm>
            <a:off x="881126" y="6580499"/>
            <a:ext cx="765028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https://developer.android.com/training/basics/firstapp/index.html</a:t>
            </a:r>
            <a:endParaRPr lang="en-US" sz="1200" dirty="0">
              <a:solidFill>
                <a:schemeClr val="bg1">
                  <a:lumMod val="7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18" y="1175275"/>
            <a:ext cx="8686800" cy="5430982"/>
          </a:xfrm>
          <a:prstGeom prst="rect">
            <a:avLst/>
          </a:prstGeom>
        </p:spPr>
      </p:pic>
    </p:spTree>
    <p:extLst>
      <p:ext uri="{BB962C8B-B14F-4D97-AF65-F5344CB8AC3E}">
        <p14:creationId xmlns:p14="http://schemas.microsoft.com/office/powerpoint/2010/main" val="175970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(1/2)</a:t>
            </a: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t>1   2018/09/13   Course Orientation and Introduction to </a:t>
            </a:r>
            <a:br>
              <a:rPr lang="en-US" sz="2400" dirty="0"/>
            </a:br>
            <a:r>
              <a:rPr lang="en-US" sz="2400" dirty="0"/>
              <a:t>                              Social Media and Mobile Apps Programming</a:t>
            </a:r>
          </a:p>
          <a:p>
            <a:pPr marL="0" indent="0">
              <a:buNone/>
            </a:pPr>
            <a:r>
              <a:rPr lang="en-US" sz="2400" dirty="0"/>
              <a:t>2    2018/09/20   Introduction to Android / iOS Apps Programming</a:t>
            </a:r>
          </a:p>
          <a:p>
            <a:pPr marL="0" indent="0">
              <a:buNone/>
            </a:pPr>
            <a:r>
              <a:rPr lang="en-US" sz="2400" dirty="0">
                <a:solidFill>
                  <a:srgbClr val="FF0000"/>
                </a:solidFill>
              </a:rPr>
              <a:t>3    2018/09/27   Developing Android Native Apps with Java </a:t>
            </a:r>
            <a:br>
              <a:rPr lang="en-US" sz="2400" dirty="0">
                <a:solidFill>
                  <a:srgbClr val="FF0000"/>
                </a:solidFill>
              </a:rPr>
            </a:br>
            <a:r>
              <a:rPr lang="en-US" sz="2400" dirty="0">
                <a:solidFill>
                  <a:srgbClr val="FF0000"/>
                </a:solidFill>
              </a:rPr>
              <a:t>                               (Android Studio)</a:t>
            </a:r>
          </a:p>
          <a:p>
            <a:pPr marL="0" indent="0">
              <a:buNone/>
            </a:pPr>
            <a:r>
              <a:rPr lang="en-US" sz="2400" dirty="0"/>
              <a:t>4    2018/10/04   Developing iPhone / iPad Native Apps with Swift</a:t>
            </a:r>
            <a:br>
              <a:rPr lang="en-US" sz="2400" dirty="0"/>
            </a:br>
            <a:r>
              <a:rPr lang="en-US" sz="2400" dirty="0"/>
              <a:t>                                (XCode)</a:t>
            </a:r>
          </a:p>
          <a:p>
            <a:pPr marL="0" indent="0">
              <a:buNone/>
            </a:pPr>
            <a:r>
              <a:rPr lang="en-US" sz="2400" dirty="0"/>
              <a:t>5    2018/10/11   Mobile Apps using HTML5/CSS3/JavaScript</a:t>
            </a:r>
          </a:p>
          <a:p>
            <a:pPr marL="0" indent="0">
              <a:buNone/>
            </a:pPr>
            <a:r>
              <a:rPr lang="en-US" sz="2400" dirty="0"/>
              <a:t>6    2018/10/18   jQuery Mobile</a:t>
            </a:r>
          </a:p>
          <a:p>
            <a:pPr marL="0" indent="0">
              <a:buNone/>
            </a:pPr>
            <a:r>
              <a:rPr lang="en-US" sz="2400" dirty="0"/>
              <a:t>7    2018/10/25   Create Hybrid Apps with </a:t>
            </a:r>
            <a:r>
              <a:rPr lang="en-US" sz="2400" dirty="0" err="1"/>
              <a:t>Phonegap</a:t>
            </a:r>
            <a:endParaRPr lang="en-US" sz="2400" dirty="0"/>
          </a:p>
          <a:p>
            <a:pPr marL="0" indent="0">
              <a:buNone/>
            </a:pPr>
            <a:r>
              <a:rPr lang="en-US" sz="2400" dirty="0"/>
              <a:t>8    2018/11/01   jQuery Mobile/</a:t>
            </a:r>
            <a:r>
              <a:rPr lang="en-US" sz="2400" dirty="0" err="1"/>
              <a:t>Phonegap</a:t>
            </a:r>
            <a:r>
              <a:rPr lang="en-US" sz="2400" dirty="0"/>
              <a:t> </a:t>
            </a:r>
          </a:p>
          <a:p>
            <a:pPr marL="0" indent="0">
              <a:buNone/>
            </a:pPr>
            <a:r>
              <a:rPr lang="en-US" sz="2400" dirty="0"/>
              <a:t>9    2018/11/08   jQuery Mobile/</a:t>
            </a:r>
            <a:r>
              <a:rPr lang="en-US" sz="2400" dirty="0" err="1"/>
              <a:t>Phonegap</a:t>
            </a:r>
            <a:r>
              <a:rPr lang="en-US" sz="2400" dirty="0"/>
              <a:t> </a:t>
            </a:r>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168642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Tree>
    <p:extLst>
      <p:ext uri="{BB962C8B-B14F-4D97-AF65-F5344CB8AC3E}">
        <p14:creationId xmlns:p14="http://schemas.microsoft.com/office/powerpoint/2010/main" val="123845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16" name="Rounded Rectangle 15"/>
          <p:cNvSpPr/>
          <p:nvPr/>
        </p:nvSpPr>
        <p:spPr>
          <a:xfrm>
            <a:off x="6072958"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Intent</a:t>
            </a:r>
            <a:endParaRPr lang="en-US" sz="2400" dirty="0">
              <a:solidFill>
                <a:schemeClr val="accent3">
                  <a:lumMod val="75000"/>
                </a:schemeClr>
              </a:solidFill>
            </a:endParaRPr>
          </a:p>
        </p:txBody>
      </p:sp>
      <p:cxnSp>
        <p:nvCxnSpPr>
          <p:cNvPr id="18" name="Straight Connector 17"/>
          <p:cNvCxnSpPr>
            <a:stCxn id="12" idx="3"/>
            <a:endCxn id="16" idx="1"/>
          </p:cNvCxnSpPr>
          <p:nvPr/>
        </p:nvCxnSpPr>
        <p:spPr>
          <a:xfrm>
            <a:off x="3298379" y="1962333"/>
            <a:ext cx="2774579" cy="1332531"/>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3" idx="3"/>
            <a:endCxn id="16" idx="1"/>
          </p:cNvCxnSpPr>
          <p:nvPr/>
        </p:nvCxnSpPr>
        <p:spPr>
          <a:xfrm>
            <a:off x="3298379" y="3294864"/>
            <a:ext cx="2774579" cy="0"/>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5" idx="3"/>
            <a:endCxn id="16" idx="1"/>
          </p:cNvCxnSpPr>
          <p:nvPr/>
        </p:nvCxnSpPr>
        <p:spPr>
          <a:xfrm flipV="1">
            <a:off x="3298379" y="3294864"/>
            <a:ext cx="2774579" cy="1332531"/>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
        <p:nvSpPr>
          <p:cNvPr id="11" name="Rectangle 10"/>
          <p:cNvSpPr/>
          <p:nvPr/>
        </p:nvSpPr>
        <p:spPr>
          <a:xfrm>
            <a:off x="3483330" y="1500668"/>
            <a:ext cx="5048077" cy="461665"/>
          </a:xfrm>
          <a:prstGeom prst="rect">
            <a:avLst/>
          </a:prstGeom>
          <a:ln>
            <a:solidFill>
              <a:schemeClr val="accent3">
                <a:lumMod val="75000"/>
              </a:schemeClr>
            </a:solidFill>
            <a:prstDash val="dash"/>
          </a:ln>
        </p:spPr>
        <p:txBody>
          <a:bodyPr wrap="none">
            <a:spAutoFit/>
          </a:bodyPr>
          <a:lstStyle/>
          <a:p>
            <a:r>
              <a:rPr lang="en-US" sz="2400" dirty="0"/>
              <a:t>activated by an asynchronous message</a:t>
            </a:r>
          </a:p>
        </p:txBody>
      </p:sp>
      <p:sp>
        <p:nvSpPr>
          <p:cNvPr id="3" name="Rectangle 2"/>
          <p:cNvSpPr/>
          <p:nvPr/>
        </p:nvSpPr>
        <p:spPr>
          <a:xfrm>
            <a:off x="158758" y="1252522"/>
            <a:ext cx="8528042" cy="4022184"/>
          </a:xfrm>
          <a:prstGeom prst="rect">
            <a:avLst/>
          </a:prstGeom>
          <a:no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13860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
        <p:nvSpPr>
          <p:cNvPr id="3" name="Rectangle 2"/>
          <p:cNvSpPr/>
          <p:nvPr/>
        </p:nvSpPr>
        <p:spPr>
          <a:xfrm>
            <a:off x="3562974" y="1500668"/>
            <a:ext cx="5345093" cy="461665"/>
          </a:xfrm>
          <a:prstGeom prst="rect">
            <a:avLst/>
          </a:prstGeom>
        </p:spPr>
        <p:txBody>
          <a:bodyPr wrap="square">
            <a:spAutoFit/>
          </a:bodyPr>
          <a:lstStyle/>
          <a:p>
            <a:r>
              <a:rPr lang="en-US" sz="2400" dirty="0"/>
              <a:t>a </a:t>
            </a:r>
            <a:r>
              <a:rPr lang="en-US" sz="2400" dirty="0">
                <a:solidFill>
                  <a:srgbClr val="FF6600"/>
                </a:solidFill>
              </a:rPr>
              <a:t>single screen </a:t>
            </a:r>
            <a:r>
              <a:rPr lang="en-US" sz="2400" dirty="0"/>
              <a:t>with a user interface</a:t>
            </a:r>
          </a:p>
        </p:txBody>
      </p:sp>
    </p:spTree>
    <p:extLst>
      <p:ext uri="{BB962C8B-B14F-4D97-AF65-F5344CB8AC3E}">
        <p14:creationId xmlns:p14="http://schemas.microsoft.com/office/powerpoint/2010/main" val="2832754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
        <p:nvSpPr>
          <p:cNvPr id="8" name="Rectangle 7"/>
          <p:cNvSpPr/>
          <p:nvPr/>
        </p:nvSpPr>
        <p:spPr>
          <a:xfrm>
            <a:off x="3570268" y="2783161"/>
            <a:ext cx="5337800" cy="1200328"/>
          </a:xfrm>
          <a:prstGeom prst="rect">
            <a:avLst/>
          </a:prstGeom>
        </p:spPr>
        <p:txBody>
          <a:bodyPr wrap="square">
            <a:spAutoFit/>
          </a:bodyPr>
          <a:lstStyle/>
          <a:p>
            <a:r>
              <a:rPr lang="en-US" sz="2400" dirty="0"/>
              <a:t>runs in the </a:t>
            </a:r>
            <a:r>
              <a:rPr lang="en-US" sz="2400" dirty="0">
                <a:solidFill>
                  <a:srgbClr val="FF6600"/>
                </a:solidFill>
              </a:rPr>
              <a:t>background</a:t>
            </a:r>
            <a:r>
              <a:rPr lang="en-US" sz="2400" dirty="0"/>
              <a:t> to perform long-running operations or to perform work for remote processes</a:t>
            </a:r>
          </a:p>
        </p:txBody>
      </p:sp>
    </p:spTree>
    <p:extLst>
      <p:ext uri="{BB962C8B-B14F-4D97-AF65-F5344CB8AC3E}">
        <p14:creationId xmlns:p14="http://schemas.microsoft.com/office/powerpoint/2010/main" val="3010280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
        <p:nvSpPr>
          <p:cNvPr id="9" name="Rectangle 8"/>
          <p:cNvSpPr/>
          <p:nvPr/>
        </p:nvSpPr>
        <p:spPr>
          <a:xfrm>
            <a:off x="3570268" y="4115692"/>
            <a:ext cx="5116532" cy="830997"/>
          </a:xfrm>
          <a:prstGeom prst="rect">
            <a:avLst/>
          </a:prstGeom>
        </p:spPr>
        <p:txBody>
          <a:bodyPr wrap="square">
            <a:spAutoFit/>
          </a:bodyPr>
          <a:lstStyle/>
          <a:p>
            <a:r>
              <a:rPr lang="en-US" sz="2400" dirty="0"/>
              <a:t>responds to system-wide broadcast </a:t>
            </a:r>
            <a:r>
              <a:rPr lang="en-US" sz="2400" dirty="0">
                <a:solidFill>
                  <a:srgbClr val="FF6600"/>
                </a:solidFill>
              </a:rPr>
              <a:t>announcements</a:t>
            </a:r>
          </a:p>
        </p:txBody>
      </p:sp>
    </p:spTree>
    <p:extLst>
      <p:ext uri="{BB962C8B-B14F-4D97-AF65-F5344CB8AC3E}">
        <p14:creationId xmlns:p14="http://schemas.microsoft.com/office/powerpoint/2010/main" val="566162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a:solidFill>
                  <a:schemeClr val="accent3">
                    <a:lumMod val="75000"/>
                  </a:schemeClr>
                </a:solidFill>
              </a:rPr>
              <a:t>Android App Building Blocks</a:t>
            </a:r>
          </a:p>
        </p:txBody>
      </p:sp>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a:solidFill>
                  <a:schemeClr val="bg1">
                    <a:lumMod val="65000"/>
                  </a:schemeClr>
                </a:solidFill>
              </a:rPr>
              <a:t>Source: http://</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a:solidFill>
                  <a:schemeClr val="accent3">
                    <a:lumMod val="75000"/>
                  </a:schemeClr>
                </a:solidFill>
              </a:rPr>
              <a:t>1</a:t>
            </a: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a:solidFill>
                  <a:schemeClr val="accent3">
                    <a:lumMod val="75000"/>
                  </a:schemeClr>
                </a:solidFill>
              </a:rPr>
              <a:t>3</a:t>
            </a: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a:solidFill>
                  <a:schemeClr val="accent3">
                    <a:lumMod val="75000"/>
                  </a:schemeClr>
                </a:solidFill>
              </a:rPr>
              <a:t>4</a:t>
            </a:r>
          </a:p>
        </p:txBody>
      </p:sp>
      <p:sp>
        <p:nvSpPr>
          <p:cNvPr id="10" name="Rectangle 9"/>
          <p:cNvSpPr/>
          <p:nvPr/>
        </p:nvSpPr>
        <p:spPr>
          <a:xfrm>
            <a:off x="3562974" y="5448223"/>
            <a:ext cx="5123826" cy="830997"/>
          </a:xfrm>
          <a:prstGeom prst="rect">
            <a:avLst/>
          </a:prstGeom>
        </p:spPr>
        <p:txBody>
          <a:bodyPr wrap="square">
            <a:spAutoFit/>
          </a:bodyPr>
          <a:lstStyle/>
          <a:p>
            <a:r>
              <a:rPr lang="en-US" sz="2400" dirty="0"/>
              <a:t>manages a shared set of application data</a:t>
            </a:r>
          </a:p>
        </p:txBody>
      </p:sp>
    </p:spTree>
    <p:extLst>
      <p:ext uri="{BB962C8B-B14F-4D97-AF65-F5344CB8AC3E}">
        <p14:creationId xmlns:p14="http://schemas.microsoft.com/office/powerpoint/2010/main" val="412947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4F81BD"/>
                </a:solidFill>
              </a:rPr>
              <a:t>Developing Android Apps</a:t>
            </a:r>
          </a:p>
        </p:txBody>
      </p:sp>
      <p:sp>
        <p:nvSpPr>
          <p:cNvPr id="3" name="Content Placeholder 2"/>
          <p:cNvSpPr>
            <a:spLocks noGrp="1"/>
          </p:cNvSpPr>
          <p:nvPr>
            <p:ph idx="1"/>
          </p:nvPr>
        </p:nvSpPr>
        <p:spPr/>
        <p:txBody>
          <a:bodyPr/>
          <a:lstStyle/>
          <a:p>
            <a:pPr marL="514350" indent="-514350">
              <a:buFont typeface="+mj-lt"/>
              <a:buAutoNum type="arabicPeriod"/>
            </a:pPr>
            <a:r>
              <a:rPr lang="en-US" b="1" dirty="0">
                <a:solidFill>
                  <a:srgbClr val="FF0000"/>
                </a:solidFill>
              </a:rPr>
              <a:t>Screen Layout Design</a:t>
            </a:r>
            <a:r>
              <a:rPr lang="en-US" b="1" dirty="0"/>
              <a:t>: Views and Layouts</a:t>
            </a:r>
          </a:p>
          <a:p>
            <a:pPr lvl="1"/>
            <a:r>
              <a:rPr lang="en-US" dirty="0"/>
              <a:t>Graphical Layout</a:t>
            </a:r>
          </a:p>
          <a:p>
            <a:pPr lvl="1"/>
            <a:r>
              <a:rPr lang="en-US" dirty="0" err="1"/>
              <a:t>activity_main.xml</a:t>
            </a:r>
            <a:endParaRPr lang="en-US" b="1" dirty="0"/>
          </a:p>
          <a:p>
            <a:pPr marL="514350" indent="-514350">
              <a:buFont typeface="+mj-lt"/>
              <a:buAutoNum type="arabicPeriod"/>
            </a:pPr>
            <a:r>
              <a:rPr lang="en-US" b="1" dirty="0">
                <a:solidFill>
                  <a:srgbClr val="FF0000"/>
                </a:solidFill>
              </a:rPr>
              <a:t>App Components (Activity) Programming </a:t>
            </a:r>
          </a:p>
          <a:p>
            <a:pPr lvl="1"/>
            <a:r>
              <a:rPr lang="en-US" dirty="0" err="1"/>
              <a:t>MainActivity.java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spTree>
    <p:extLst>
      <p:ext uri="{BB962C8B-B14F-4D97-AF65-F5344CB8AC3E}">
        <p14:creationId xmlns:p14="http://schemas.microsoft.com/office/powerpoint/2010/main" val="3494135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4F81BD"/>
                </a:solidFill>
              </a:rPr>
              <a:t>Building a Simple User Interface</a:t>
            </a:r>
          </a:p>
        </p:txBody>
      </p:sp>
      <p:sp>
        <p:nvSpPr>
          <p:cNvPr id="3" name="Content Placeholder 2"/>
          <p:cNvSpPr>
            <a:spLocks noGrp="1"/>
          </p:cNvSpPr>
          <p:nvPr>
            <p:ph idx="1"/>
          </p:nvPr>
        </p:nvSpPr>
        <p:spPr/>
        <p:txBody>
          <a:bodyPr/>
          <a:lstStyle/>
          <a:p>
            <a:r>
              <a:rPr lang="en-US" dirty="0"/>
              <a:t>Create a Linear Layout</a:t>
            </a:r>
          </a:p>
          <a:p>
            <a:r>
              <a:rPr lang="en-US" dirty="0"/>
              <a:t>Add a Text Field</a:t>
            </a:r>
          </a:p>
          <a:p>
            <a:r>
              <a:rPr lang="en-US" dirty="0"/>
              <a:t>Add String Resources</a:t>
            </a:r>
          </a:p>
          <a:p>
            <a:r>
              <a:rPr lang="en-US" dirty="0"/>
              <a:t>Add a Button</a:t>
            </a:r>
          </a:p>
          <a:p>
            <a:r>
              <a:rPr lang="en-US" dirty="0"/>
              <a:t>Make the Input Box Fill in the Screen Width</a:t>
            </a:r>
          </a:p>
        </p:txBody>
      </p:sp>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a:p>
        </p:txBody>
      </p:sp>
      <p:sp>
        <p:nvSpPr>
          <p:cNvPr id="5" name="Rectangle 4"/>
          <p:cNvSpPr/>
          <p:nvPr/>
        </p:nvSpPr>
        <p:spPr>
          <a:xfrm>
            <a:off x="938185" y="6588159"/>
            <a:ext cx="7402217"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http://developer.android.com/training/basics/firstapp/building-ui.html</a:t>
            </a:r>
            <a:endParaRPr lang="en-US" sz="1200" dirty="0">
              <a:solidFill>
                <a:schemeClr val="bg1">
                  <a:lumMod val="75000"/>
                </a:schemeClr>
              </a:solidFill>
            </a:endParaRPr>
          </a:p>
        </p:txBody>
      </p:sp>
    </p:spTree>
    <p:extLst>
      <p:ext uri="{BB962C8B-B14F-4D97-AF65-F5344CB8AC3E}">
        <p14:creationId xmlns:p14="http://schemas.microsoft.com/office/powerpoint/2010/main" val="329240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Building a Simple User Interface</a:t>
            </a:r>
          </a:p>
        </p:txBody>
      </p:sp>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a:p>
        </p:txBody>
      </p:sp>
      <p:sp>
        <p:nvSpPr>
          <p:cNvPr id="7" name="Rounded Rectangle 6"/>
          <p:cNvSpPr/>
          <p:nvPr/>
        </p:nvSpPr>
        <p:spPr>
          <a:xfrm>
            <a:off x="2017005" y="3401547"/>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ViewGroup</a:t>
            </a:r>
            <a:endParaRPr lang="en-US" sz="2400" dirty="0"/>
          </a:p>
        </p:txBody>
      </p:sp>
      <p:sp>
        <p:nvSpPr>
          <p:cNvPr id="8" name="Rounded Rectangle 7"/>
          <p:cNvSpPr/>
          <p:nvPr/>
        </p:nvSpPr>
        <p:spPr>
          <a:xfrm>
            <a:off x="5040629"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9" name="Rounded Rectangle 8"/>
          <p:cNvSpPr/>
          <p:nvPr/>
        </p:nvSpPr>
        <p:spPr>
          <a:xfrm>
            <a:off x="7214031"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0" name="Rounded Rectangle 9"/>
          <p:cNvSpPr/>
          <p:nvPr/>
        </p:nvSpPr>
        <p:spPr>
          <a:xfrm>
            <a:off x="4240450"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1" name="Rounded Rectangle 10"/>
          <p:cNvSpPr/>
          <p:nvPr/>
        </p:nvSpPr>
        <p:spPr>
          <a:xfrm>
            <a:off x="2304514"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2" name="Rounded Rectangle 11"/>
          <p:cNvSpPr/>
          <p:nvPr/>
        </p:nvSpPr>
        <p:spPr>
          <a:xfrm>
            <a:off x="391828"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3" name="Rounded Rectangle 12"/>
          <p:cNvSpPr/>
          <p:nvPr/>
        </p:nvSpPr>
        <p:spPr>
          <a:xfrm>
            <a:off x="3763771" y="1638680"/>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ViewGroup</a:t>
            </a:r>
            <a:endParaRPr lang="en-US" sz="2400" dirty="0"/>
          </a:p>
        </p:txBody>
      </p:sp>
      <p:cxnSp>
        <p:nvCxnSpPr>
          <p:cNvPr id="15" name="Elbow Connector 14"/>
          <p:cNvCxnSpPr>
            <a:stCxn id="13" idx="2"/>
            <a:endCxn id="7" idx="0"/>
          </p:cNvCxnSpPr>
          <p:nvPr/>
        </p:nvCxnSpPr>
        <p:spPr>
          <a:xfrm rot="5400000">
            <a:off x="3348454" y="1964215"/>
            <a:ext cx="1127898" cy="174676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3" idx="2"/>
            <a:endCxn id="9" idx="0"/>
          </p:cNvCxnSpPr>
          <p:nvPr/>
        </p:nvCxnSpPr>
        <p:spPr>
          <a:xfrm rot="16200000" flipH="1">
            <a:off x="5804152" y="1255283"/>
            <a:ext cx="1127898" cy="31646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2"/>
            <a:endCxn id="10" idx="0"/>
          </p:cNvCxnSpPr>
          <p:nvPr/>
        </p:nvCxnSpPr>
        <p:spPr>
          <a:xfrm rot="16200000" flipH="1">
            <a:off x="3479799" y="3595736"/>
            <a:ext cx="1056256" cy="193781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7" idx="2"/>
            <a:endCxn id="11" idx="0"/>
          </p:cNvCxnSpPr>
          <p:nvPr/>
        </p:nvCxnSpPr>
        <p:spPr>
          <a:xfrm rot="16200000" flipH="1">
            <a:off x="2511831" y="4563704"/>
            <a:ext cx="1056256" cy="187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7" idx="2"/>
            <a:endCxn id="12" idx="0"/>
          </p:cNvCxnSpPr>
          <p:nvPr/>
        </p:nvCxnSpPr>
        <p:spPr>
          <a:xfrm rot="5400000">
            <a:off x="1555489" y="3609241"/>
            <a:ext cx="1056256" cy="191080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8" idx="0"/>
          </p:cNvCxnSpPr>
          <p:nvPr/>
        </p:nvCxnSpPr>
        <p:spPr>
          <a:xfrm rot="16200000" flipH="1">
            <a:off x="4717451" y="2341984"/>
            <a:ext cx="1127898" cy="99122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938185" y="6588159"/>
            <a:ext cx="7402217"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http://developer.android.com/training/basics/firstapp/building-ui.html</a:t>
            </a:r>
            <a:endParaRPr lang="en-US" sz="1200" dirty="0">
              <a:solidFill>
                <a:schemeClr val="bg1">
                  <a:lumMod val="75000"/>
                </a:schemeClr>
              </a:solidFill>
            </a:endParaRPr>
          </a:p>
        </p:txBody>
      </p:sp>
    </p:spTree>
    <p:extLst>
      <p:ext uri="{BB962C8B-B14F-4D97-AF65-F5344CB8AC3E}">
        <p14:creationId xmlns:p14="http://schemas.microsoft.com/office/powerpoint/2010/main" val="1349245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F81BD"/>
                </a:solidFill>
              </a:rPr>
              <a:t>Building a Simple User Interface</a:t>
            </a:r>
          </a:p>
        </p:txBody>
      </p:sp>
      <p:sp>
        <p:nvSpPr>
          <p:cNvPr id="4" name="Slide Number Placeholder 3"/>
          <p:cNvSpPr>
            <a:spLocks noGrp="1"/>
          </p:cNvSpPr>
          <p:nvPr>
            <p:ph type="sldNum" sz="quarter" idx="12"/>
          </p:nvPr>
        </p:nvSpPr>
        <p:spPr/>
        <p:txBody>
          <a:bodyPr/>
          <a:lstStyle/>
          <a:p>
            <a:fld id="{5424488C-161F-514B-8FF5-CF5173A03E8D}" type="slidenum">
              <a:rPr lang="en-US" smtClean="0"/>
              <a:t>29</a:t>
            </a:fld>
            <a:endParaRPr lang="en-US"/>
          </a:p>
        </p:txBody>
      </p:sp>
      <p:sp>
        <p:nvSpPr>
          <p:cNvPr id="6" name="Rectangle 5"/>
          <p:cNvSpPr/>
          <p:nvPr/>
        </p:nvSpPr>
        <p:spPr>
          <a:xfrm>
            <a:off x="938185" y="6588159"/>
            <a:ext cx="7402217"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http://developer.android.com/training/basics/firstapp/building-ui.html</a:t>
            </a:r>
            <a:endParaRPr lang="en-US" sz="1200" dirty="0">
              <a:solidFill>
                <a:schemeClr val="bg1">
                  <a:lumMod val="75000"/>
                </a:schemeClr>
              </a:solidFill>
            </a:endParaRPr>
          </a:p>
        </p:txBody>
      </p:sp>
      <p:sp>
        <p:nvSpPr>
          <p:cNvPr id="7" name="Rounded Rectangle 6"/>
          <p:cNvSpPr/>
          <p:nvPr/>
        </p:nvSpPr>
        <p:spPr>
          <a:xfrm>
            <a:off x="2017005" y="3401547"/>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ViewGroup</a:t>
            </a:r>
            <a:endParaRPr lang="en-US" sz="2400" dirty="0"/>
          </a:p>
        </p:txBody>
      </p:sp>
      <p:sp>
        <p:nvSpPr>
          <p:cNvPr id="8" name="Rounded Rectangle 7"/>
          <p:cNvSpPr/>
          <p:nvPr/>
        </p:nvSpPr>
        <p:spPr>
          <a:xfrm>
            <a:off x="5040629"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9" name="Rounded Rectangle 8"/>
          <p:cNvSpPr/>
          <p:nvPr/>
        </p:nvSpPr>
        <p:spPr>
          <a:xfrm>
            <a:off x="7214031"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0" name="Rounded Rectangle 9"/>
          <p:cNvSpPr/>
          <p:nvPr/>
        </p:nvSpPr>
        <p:spPr>
          <a:xfrm>
            <a:off x="4240450"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1" name="Rounded Rectangle 10"/>
          <p:cNvSpPr/>
          <p:nvPr/>
        </p:nvSpPr>
        <p:spPr>
          <a:xfrm>
            <a:off x="2304514"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2" name="Rounded Rectangle 11"/>
          <p:cNvSpPr/>
          <p:nvPr/>
        </p:nvSpPr>
        <p:spPr>
          <a:xfrm>
            <a:off x="391828"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13" name="Rounded Rectangle 12"/>
          <p:cNvSpPr/>
          <p:nvPr/>
        </p:nvSpPr>
        <p:spPr>
          <a:xfrm>
            <a:off x="3763771" y="1638680"/>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ViewGroup</a:t>
            </a:r>
            <a:endParaRPr lang="en-US" sz="2400" dirty="0"/>
          </a:p>
        </p:txBody>
      </p:sp>
      <p:cxnSp>
        <p:nvCxnSpPr>
          <p:cNvPr id="15" name="Elbow Connector 14"/>
          <p:cNvCxnSpPr>
            <a:stCxn id="13" idx="2"/>
            <a:endCxn id="7" idx="0"/>
          </p:cNvCxnSpPr>
          <p:nvPr/>
        </p:nvCxnSpPr>
        <p:spPr>
          <a:xfrm rot="5400000">
            <a:off x="3348454" y="1964215"/>
            <a:ext cx="1127898" cy="174676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3" idx="2"/>
            <a:endCxn id="9" idx="0"/>
          </p:cNvCxnSpPr>
          <p:nvPr/>
        </p:nvCxnSpPr>
        <p:spPr>
          <a:xfrm rot="16200000" flipH="1">
            <a:off x="5804152" y="1255283"/>
            <a:ext cx="1127898" cy="31646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2"/>
            <a:endCxn id="10" idx="0"/>
          </p:cNvCxnSpPr>
          <p:nvPr/>
        </p:nvCxnSpPr>
        <p:spPr>
          <a:xfrm rot="16200000" flipH="1">
            <a:off x="3479799" y="3595736"/>
            <a:ext cx="1056256" cy="193781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7" idx="2"/>
            <a:endCxn id="11" idx="0"/>
          </p:cNvCxnSpPr>
          <p:nvPr/>
        </p:nvCxnSpPr>
        <p:spPr>
          <a:xfrm rot="16200000" flipH="1">
            <a:off x="2511831" y="4563704"/>
            <a:ext cx="1056256" cy="187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7" idx="2"/>
            <a:endCxn id="12" idx="0"/>
          </p:cNvCxnSpPr>
          <p:nvPr/>
        </p:nvCxnSpPr>
        <p:spPr>
          <a:xfrm rot="5400000">
            <a:off x="1555489" y="3609241"/>
            <a:ext cx="1056256" cy="191080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8" idx="0"/>
          </p:cNvCxnSpPr>
          <p:nvPr/>
        </p:nvCxnSpPr>
        <p:spPr>
          <a:xfrm rot="16200000" flipH="1">
            <a:off x="4717451" y="2341984"/>
            <a:ext cx="1127898" cy="99122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2454593" y="1417638"/>
            <a:ext cx="4422558" cy="4906780"/>
          </a:xfrm>
          <a:prstGeom prst="rect">
            <a:avLst/>
          </a:prstGeom>
        </p:spPr>
      </p:pic>
      <p:sp>
        <p:nvSpPr>
          <p:cNvPr id="20" name="Rounded Rectangle 19"/>
          <p:cNvSpPr/>
          <p:nvPr/>
        </p:nvSpPr>
        <p:spPr>
          <a:xfrm>
            <a:off x="254172" y="2550549"/>
            <a:ext cx="1472769" cy="634969"/>
          </a:xfrm>
          <a:prstGeom prst="roundRect">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TextView</a:t>
            </a:r>
            <a:endParaRPr lang="en-US" sz="2400" dirty="0"/>
          </a:p>
        </p:txBody>
      </p:sp>
      <p:sp>
        <p:nvSpPr>
          <p:cNvPr id="21" name="Rounded Rectangle 20"/>
          <p:cNvSpPr/>
          <p:nvPr/>
        </p:nvSpPr>
        <p:spPr>
          <a:xfrm>
            <a:off x="7058638" y="5410256"/>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
        <p:nvSpPr>
          <p:cNvPr id="22" name="Rounded Rectangle 21"/>
          <p:cNvSpPr/>
          <p:nvPr/>
        </p:nvSpPr>
        <p:spPr>
          <a:xfrm>
            <a:off x="254172" y="3403291"/>
            <a:ext cx="1472769" cy="634969"/>
          </a:xfrm>
          <a:prstGeom prst="roundRect">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Button</a:t>
            </a:r>
          </a:p>
        </p:txBody>
      </p:sp>
      <p:sp>
        <p:nvSpPr>
          <p:cNvPr id="23" name="Rounded Rectangle 22"/>
          <p:cNvSpPr/>
          <p:nvPr/>
        </p:nvSpPr>
        <p:spPr>
          <a:xfrm>
            <a:off x="254172" y="1609704"/>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View</a:t>
            </a:r>
          </a:p>
        </p:txBody>
      </p:sp>
    </p:spTree>
    <p:extLst>
      <p:ext uri="{BB962C8B-B14F-4D97-AF65-F5344CB8AC3E}">
        <p14:creationId xmlns:p14="http://schemas.microsoft.com/office/powerpoint/2010/main" val="3126741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(2/2)</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solidFill>
                  <a:schemeClr val="accent6">
                    <a:lumMod val="50000"/>
                  </a:schemeClr>
                </a:solidFill>
              </a:rPr>
              <a:t>10    2018/11/15   Midterm Exam Week / Project Presentation</a:t>
            </a:r>
          </a:p>
          <a:p>
            <a:pPr marL="0" indent="0">
              <a:buNone/>
            </a:pPr>
            <a:r>
              <a:rPr lang="en-US" sz="2400" dirty="0"/>
              <a:t>11    2018/11/22   Case Study on Social Media Apps Programming</a:t>
            </a:r>
            <a:br>
              <a:rPr lang="en-US" sz="2400" dirty="0"/>
            </a:br>
            <a:r>
              <a:rPr lang="en-US" sz="2400" dirty="0"/>
              <a:t>                                 and Marketing in Google Play and App Store</a:t>
            </a:r>
          </a:p>
          <a:p>
            <a:pPr marL="0" indent="0">
              <a:buNone/>
            </a:pPr>
            <a:r>
              <a:rPr lang="en-US" sz="2400" dirty="0"/>
              <a:t>12    2018/11/29   Google Cloud Platform</a:t>
            </a:r>
          </a:p>
          <a:p>
            <a:pPr marL="0" indent="0">
              <a:buNone/>
            </a:pPr>
            <a:r>
              <a:rPr lang="en-US" sz="2400" dirty="0"/>
              <a:t>13    2018/12/06   Google App Engine</a:t>
            </a:r>
          </a:p>
          <a:p>
            <a:pPr marL="0" indent="0">
              <a:buNone/>
            </a:pPr>
            <a:r>
              <a:rPr lang="en-US" sz="2400" dirty="0"/>
              <a:t>14    2018/12/13   Google Map API</a:t>
            </a:r>
          </a:p>
          <a:p>
            <a:pPr marL="0" indent="0">
              <a:buNone/>
            </a:pPr>
            <a:r>
              <a:rPr lang="en-US" sz="2400" dirty="0"/>
              <a:t>15    2018/12/20   Facebook API (Facebook JavaScript SDK)</a:t>
            </a:r>
            <a:br>
              <a:rPr lang="en-US" sz="2400" dirty="0"/>
            </a:br>
            <a:r>
              <a:rPr lang="en-US" sz="2400" dirty="0"/>
              <a:t>                                 (Integrate Facebook with iOS/Android Apps)</a:t>
            </a:r>
          </a:p>
          <a:p>
            <a:pPr marL="0" indent="0">
              <a:buNone/>
            </a:pPr>
            <a:r>
              <a:rPr lang="en-US" sz="2400" dirty="0"/>
              <a:t>16    2018/12/27    Twitter API</a:t>
            </a:r>
          </a:p>
          <a:p>
            <a:pPr marL="0" indent="0">
              <a:buNone/>
            </a:pPr>
            <a:r>
              <a:rPr lang="en-US" sz="2400" dirty="0">
                <a:solidFill>
                  <a:schemeClr val="accent6">
                    <a:lumMod val="50000"/>
                  </a:schemeClr>
                </a:solidFill>
              </a:rPr>
              <a:t>17    2019/01/03    Final Project Presentation</a:t>
            </a:r>
          </a:p>
          <a:p>
            <a:pPr marL="0" indent="0">
              <a:buNone/>
            </a:pPr>
            <a:r>
              <a:rPr lang="en-US" sz="2400" dirty="0">
                <a:solidFill>
                  <a:schemeClr val="accent6">
                    <a:lumMod val="50000"/>
                  </a:schemeClr>
                </a:solidFill>
              </a:rPr>
              <a:t>18    2019/01/10    Final Exam Week / Final Project Presentation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3790608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44" y="86012"/>
            <a:ext cx="2195786" cy="2328353"/>
          </a:xfrm>
        </p:spPr>
        <p:txBody>
          <a:bodyPr>
            <a:normAutofit fontScale="90000"/>
          </a:bodyPr>
          <a:lstStyle/>
          <a:p>
            <a:r>
              <a:rPr lang="en-US" b="1" dirty="0">
                <a:solidFill>
                  <a:schemeClr val="accent1">
                    <a:lumMod val="75000"/>
                  </a:schemeClr>
                </a:solidFill>
              </a:rPr>
              <a:t>Android</a:t>
            </a:r>
            <a:br>
              <a:rPr lang="en-US" b="1" dirty="0">
                <a:solidFill>
                  <a:schemeClr val="accent1">
                    <a:lumMod val="75000"/>
                  </a:schemeClr>
                </a:solidFill>
              </a:rPr>
            </a:br>
            <a:r>
              <a:rPr lang="en-US" b="1" dirty="0">
                <a:solidFill>
                  <a:schemeClr val="accent1">
                    <a:lumMod val="75000"/>
                  </a:schemeClr>
                </a:solidFill>
              </a:rPr>
              <a:t>App</a:t>
            </a:r>
            <a:br>
              <a:rPr lang="en-US" b="1" dirty="0">
                <a:solidFill>
                  <a:schemeClr val="accent1">
                    <a:lumMod val="75000"/>
                  </a:schemeClr>
                </a:solidFill>
              </a:rPr>
            </a:br>
            <a:r>
              <a:rPr lang="en-US" b="1" dirty="0">
                <a:solidFill>
                  <a:srgbClr val="FF0000"/>
                </a:solidFill>
              </a:rPr>
              <a:t>Activity</a:t>
            </a:r>
            <a:r>
              <a:rPr lang="en-US" b="1" dirty="0">
                <a:solidFill>
                  <a:schemeClr val="accent1">
                    <a:lumMod val="75000"/>
                  </a:schemeClr>
                </a:solidFill>
              </a:rPr>
              <a:t> Lifecycle</a:t>
            </a:r>
          </a:p>
        </p:txBody>
      </p:sp>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a:p>
        </p:txBody>
      </p:sp>
      <p:sp>
        <p:nvSpPr>
          <p:cNvPr id="5" name="Rectangle 4"/>
          <p:cNvSpPr/>
          <p:nvPr/>
        </p:nvSpPr>
        <p:spPr>
          <a:xfrm>
            <a:off x="188601" y="6435665"/>
            <a:ext cx="3080481" cy="400110"/>
          </a:xfrm>
          <a:prstGeom prst="rect">
            <a:avLst/>
          </a:prstGeom>
        </p:spPr>
        <p:txBody>
          <a:bodyPr wrap="square">
            <a:spAutoFit/>
          </a:bodyPr>
          <a:lstStyle/>
          <a:p>
            <a:pPr algn="ctr"/>
            <a:r>
              <a:rPr lang="en-US" sz="1200" dirty="0">
                <a:solidFill>
                  <a:schemeClr val="bg1">
                    <a:lumMod val="65000"/>
                  </a:schemeClr>
                </a:solidFill>
              </a:rPr>
              <a:t>Source: </a:t>
            </a:r>
            <a:r>
              <a:rPr lang="en-US" sz="800" dirty="0">
                <a:solidFill>
                  <a:schemeClr val="bg1">
                    <a:lumMod val="65000"/>
                  </a:schemeClr>
                </a:solidFill>
                <a:hlinkClick r:id="rId2"/>
              </a:rPr>
              <a:t>http://developer.android.com/reference/android/app/Activity.html</a:t>
            </a:r>
            <a:endParaRPr lang="en-US" sz="800" dirty="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2320056" y="2925"/>
            <a:ext cx="5306416" cy="6858000"/>
          </a:xfrm>
          <a:prstGeom prst="rect">
            <a:avLst/>
          </a:prstGeom>
        </p:spPr>
      </p:pic>
    </p:spTree>
    <p:extLst>
      <p:ext uri="{BB962C8B-B14F-4D97-AF65-F5344CB8AC3E}">
        <p14:creationId xmlns:p14="http://schemas.microsoft.com/office/powerpoint/2010/main" val="1359952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743"/>
            <a:ext cx="8229600" cy="1143000"/>
          </a:xfrm>
        </p:spPr>
        <p:txBody>
          <a:bodyPr>
            <a:normAutofit fontScale="90000"/>
          </a:bodyPr>
          <a:lstStyle/>
          <a:p>
            <a:r>
              <a:rPr lang="en-US" b="1" dirty="0">
                <a:solidFill>
                  <a:schemeClr val="accent1"/>
                </a:solidFill>
              </a:rPr>
              <a:t>The development process for </a:t>
            </a:r>
            <a:br>
              <a:rPr lang="en-US" b="1" dirty="0">
                <a:solidFill>
                  <a:schemeClr val="accent1"/>
                </a:solidFill>
              </a:rPr>
            </a:br>
            <a:r>
              <a:rPr lang="en-US" b="1" dirty="0">
                <a:solidFill>
                  <a:schemeClr val="accent1"/>
                </a:solidFill>
              </a:rPr>
              <a:t>Android applications</a:t>
            </a:r>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sp>
        <p:nvSpPr>
          <p:cNvPr id="5" name="Rectangle 4"/>
          <p:cNvSpPr/>
          <p:nvPr/>
        </p:nvSpPr>
        <p:spPr>
          <a:xfrm>
            <a:off x="2115627" y="6581359"/>
            <a:ext cx="4572000" cy="276999"/>
          </a:xfrm>
          <a:prstGeom prst="rect">
            <a:avLst/>
          </a:prstGeom>
        </p:spPr>
        <p:txBody>
          <a:bodyPr>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http://developer.android.com/tools/workflow/index.html</a:t>
            </a:r>
            <a:endParaRPr lang="en-US" sz="1200" dirty="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2892799" y="1417638"/>
            <a:ext cx="3120206" cy="4995037"/>
          </a:xfrm>
          <a:prstGeom prst="rect">
            <a:avLst/>
          </a:prstGeom>
        </p:spPr>
      </p:pic>
    </p:spTree>
    <p:extLst>
      <p:ext uri="{BB962C8B-B14F-4D97-AF65-F5344CB8AC3E}">
        <p14:creationId xmlns:p14="http://schemas.microsoft.com/office/powerpoint/2010/main" val="3229118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pic>
        <p:nvPicPr>
          <p:cNvPr id="6" name="Picture 5"/>
          <p:cNvPicPr>
            <a:picLocks noChangeAspect="1"/>
          </p:cNvPicPr>
          <p:nvPr/>
        </p:nvPicPr>
        <p:blipFill>
          <a:blip r:embed="rId2"/>
          <a:stretch>
            <a:fillRect/>
          </a:stretch>
        </p:blipFill>
        <p:spPr>
          <a:xfrm>
            <a:off x="1562099" y="2105481"/>
            <a:ext cx="6391423" cy="4121319"/>
          </a:xfrm>
          <a:prstGeom prst="rect">
            <a:avLst/>
          </a:prstGeom>
        </p:spPr>
      </p:pic>
      <p:sp>
        <p:nvSpPr>
          <p:cNvPr id="7" name="Title 1"/>
          <p:cNvSpPr>
            <a:spLocks noGrp="1"/>
          </p:cNvSpPr>
          <p:nvPr>
            <p:ph type="title"/>
          </p:nvPr>
        </p:nvSpPr>
        <p:spPr>
          <a:xfrm>
            <a:off x="457200" y="119743"/>
            <a:ext cx="8229600" cy="1677046"/>
          </a:xfrm>
        </p:spPr>
        <p:txBody>
          <a:bodyPr>
            <a:normAutofit/>
          </a:bodyPr>
          <a:lstStyle/>
          <a:p>
            <a:r>
              <a:rPr lang="en-US" b="1" dirty="0">
                <a:solidFill>
                  <a:schemeClr val="accent1"/>
                </a:solidFill>
              </a:rPr>
              <a:t>1. Setup</a:t>
            </a:r>
          </a:p>
        </p:txBody>
      </p:sp>
    </p:spTree>
    <p:extLst>
      <p:ext uri="{BB962C8B-B14F-4D97-AF65-F5344CB8AC3E}">
        <p14:creationId xmlns:p14="http://schemas.microsoft.com/office/powerpoint/2010/main" val="2765496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pic>
        <p:nvPicPr>
          <p:cNvPr id="5" name="Picture 4"/>
          <p:cNvPicPr>
            <a:picLocks noChangeAspect="1"/>
          </p:cNvPicPr>
          <p:nvPr/>
        </p:nvPicPr>
        <p:blipFill>
          <a:blip r:embed="rId2"/>
          <a:stretch>
            <a:fillRect/>
          </a:stretch>
        </p:blipFill>
        <p:spPr>
          <a:xfrm>
            <a:off x="1574800" y="2413000"/>
            <a:ext cx="5981700" cy="2019300"/>
          </a:xfrm>
          <a:prstGeom prst="rect">
            <a:avLst/>
          </a:prstGeom>
        </p:spPr>
      </p:pic>
      <p:sp>
        <p:nvSpPr>
          <p:cNvPr id="6" name="Title 1"/>
          <p:cNvSpPr>
            <a:spLocks noGrp="1"/>
          </p:cNvSpPr>
          <p:nvPr>
            <p:ph type="title"/>
          </p:nvPr>
        </p:nvSpPr>
        <p:spPr>
          <a:xfrm>
            <a:off x="457200" y="119743"/>
            <a:ext cx="8229600" cy="1351765"/>
          </a:xfrm>
        </p:spPr>
        <p:txBody>
          <a:bodyPr>
            <a:normAutofit/>
          </a:bodyPr>
          <a:lstStyle/>
          <a:p>
            <a:r>
              <a:rPr lang="en-US" b="1" dirty="0">
                <a:solidFill>
                  <a:schemeClr val="accent1"/>
                </a:solidFill>
              </a:rPr>
              <a:t>2. Development</a:t>
            </a:r>
          </a:p>
        </p:txBody>
      </p:sp>
    </p:spTree>
    <p:extLst>
      <p:ext uri="{BB962C8B-B14F-4D97-AF65-F5344CB8AC3E}">
        <p14:creationId xmlns:p14="http://schemas.microsoft.com/office/powerpoint/2010/main" val="216467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pic>
        <p:nvPicPr>
          <p:cNvPr id="5" name="Picture 4"/>
          <p:cNvPicPr>
            <a:picLocks noChangeAspect="1"/>
          </p:cNvPicPr>
          <p:nvPr/>
        </p:nvPicPr>
        <p:blipFill>
          <a:blip r:embed="rId2"/>
          <a:stretch>
            <a:fillRect/>
          </a:stretch>
        </p:blipFill>
        <p:spPr>
          <a:xfrm>
            <a:off x="1574800" y="740350"/>
            <a:ext cx="5994400" cy="5829300"/>
          </a:xfrm>
          <a:prstGeom prst="rect">
            <a:avLst/>
          </a:prstGeom>
        </p:spPr>
      </p:pic>
      <p:sp>
        <p:nvSpPr>
          <p:cNvPr id="6" name="Title 1"/>
          <p:cNvSpPr>
            <a:spLocks noGrp="1"/>
          </p:cNvSpPr>
          <p:nvPr>
            <p:ph type="title"/>
          </p:nvPr>
        </p:nvSpPr>
        <p:spPr>
          <a:xfrm>
            <a:off x="457200" y="1"/>
            <a:ext cx="8229600" cy="681540"/>
          </a:xfrm>
        </p:spPr>
        <p:txBody>
          <a:bodyPr>
            <a:normAutofit fontScale="90000"/>
          </a:bodyPr>
          <a:lstStyle/>
          <a:p>
            <a:r>
              <a:rPr lang="en-US" b="1" dirty="0">
                <a:solidFill>
                  <a:schemeClr val="accent1"/>
                </a:solidFill>
              </a:rPr>
              <a:t>3. Debugging and Testing</a:t>
            </a:r>
          </a:p>
        </p:txBody>
      </p:sp>
    </p:spTree>
    <p:extLst>
      <p:ext uri="{BB962C8B-B14F-4D97-AF65-F5344CB8AC3E}">
        <p14:creationId xmlns:p14="http://schemas.microsoft.com/office/powerpoint/2010/main" val="2460792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pic>
        <p:nvPicPr>
          <p:cNvPr id="5" name="Picture 4"/>
          <p:cNvPicPr>
            <a:picLocks noChangeAspect="1"/>
          </p:cNvPicPr>
          <p:nvPr/>
        </p:nvPicPr>
        <p:blipFill>
          <a:blip r:embed="rId2"/>
          <a:stretch>
            <a:fillRect/>
          </a:stretch>
        </p:blipFill>
        <p:spPr>
          <a:xfrm>
            <a:off x="1574800" y="1485900"/>
            <a:ext cx="5994400" cy="3873500"/>
          </a:xfrm>
          <a:prstGeom prst="rect">
            <a:avLst/>
          </a:prstGeom>
        </p:spPr>
      </p:pic>
      <p:sp>
        <p:nvSpPr>
          <p:cNvPr id="6" name="Title 1"/>
          <p:cNvSpPr>
            <a:spLocks noGrp="1"/>
          </p:cNvSpPr>
          <p:nvPr>
            <p:ph type="title"/>
          </p:nvPr>
        </p:nvSpPr>
        <p:spPr>
          <a:xfrm>
            <a:off x="457200" y="77451"/>
            <a:ext cx="8229600" cy="681540"/>
          </a:xfrm>
        </p:spPr>
        <p:txBody>
          <a:bodyPr>
            <a:normAutofit fontScale="90000"/>
          </a:bodyPr>
          <a:lstStyle/>
          <a:p>
            <a:r>
              <a:rPr lang="en-US" b="1" dirty="0">
                <a:solidFill>
                  <a:schemeClr val="accent1"/>
                </a:solidFill>
              </a:rPr>
              <a:t>4. Publishing</a:t>
            </a:r>
          </a:p>
        </p:txBody>
      </p:sp>
    </p:spTree>
    <p:extLst>
      <p:ext uri="{BB962C8B-B14F-4D97-AF65-F5344CB8AC3E}">
        <p14:creationId xmlns:p14="http://schemas.microsoft.com/office/powerpoint/2010/main" val="3605642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5844"/>
          </a:xfrm>
        </p:spPr>
        <p:txBody>
          <a:bodyPr>
            <a:normAutofit/>
          </a:bodyPr>
          <a:lstStyle/>
          <a:p>
            <a:r>
              <a:rPr lang="en-US" b="1" dirty="0">
                <a:solidFill>
                  <a:schemeClr val="accent1"/>
                </a:solidFill>
              </a:rPr>
              <a:t>Demo: </a:t>
            </a:r>
            <a:br>
              <a:rPr lang="en-US" dirty="0"/>
            </a:br>
            <a:r>
              <a:rPr lang="en-US" b="1" dirty="0">
                <a:solidFill>
                  <a:srgbClr val="4F81BD"/>
                </a:solidFill>
              </a:rPr>
              <a:t>Building Your First Android App with </a:t>
            </a:r>
            <a:br>
              <a:rPr lang="en-US" b="1" dirty="0">
                <a:solidFill>
                  <a:srgbClr val="4F81BD"/>
                </a:solidFill>
              </a:rPr>
            </a:br>
            <a:r>
              <a:rPr lang="en-US" b="1" dirty="0">
                <a:solidFill>
                  <a:srgbClr val="4F81BD"/>
                </a:solidFill>
              </a:rPr>
              <a:t>Android Studio</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a:p>
        </p:txBody>
      </p:sp>
    </p:spTree>
    <p:extLst>
      <p:ext uri="{BB962C8B-B14F-4D97-AF65-F5344CB8AC3E}">
        <p14:creationId xmlns:p14="http://schemas.microsoft.com/office/powerpoint/2010/main" val="961502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a:solidFill>
                  <a:srgbClr val="4F81BD"/>
                </a:solidFill>
              </a:rPr>
              <a:t>Java SE Development Kit (JDK)</a:t>
            </a:r>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sp>
        <p:nvSpPr>
          <p:cNvPr id="6" name="Rectangle 5"/>
          <p:cNvSpPr/>
          <p:nvPr/>
        </p:nvSpPr>
        <p:spPr>
          <a:xfrm>
            <a:off x="2115627" y="6612718"/>
            <a:ext cx="5922884" cy="276999"/>
          </a:xfrm>
          <a:prstGeom prst="rect">
            <a:avLst/>
          </a:prstGeom>
        </p:spPr>
        <p:txBody>
          <a:bodyPr wrap="square">
            <a:spAutoFit/>
          </a:bodyPr>
          <a:lstStyle/>
          <a:p>
            <a:pPr algn="ctr"/>
            <a:r>
              <a:rPr lang="en-US" sz="1200" dirty="0">
                <a:hlinkClick r:id="rId2"/>
              </a:rPr>
              <a:t>http://www.oracle.com/technetwork/java/javase/downloads/index.html</a:t>
            </a:r>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16" y="744923"/>
            <a:ext cx="8338088" cy="5824170"/>
          </a:xfrm>
          <a:prstGeom prst="rect">
            <a:avLst/>
          </a:prstGeom>
        </p:spPr>
      </p:pic>
    </p:spTree>
    <p:extLst>
      <p:ext uri="{BB962C8B-B14F-4D97-AF65-F5344CB8AC3E}">
        <p14:creationId xmlns:p14="http://schemas.microsoft.com/office/powerpoint/2010/main" val="237221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sp>
        <p:nvSpPr>
          <p:cNvPr id="6" name="Title 1"/>
          <p:cNvSpPr>
            <a:spLocks noGrp="1"/>
          </p:cNvSpPr>
          <p:nvPr>
            <p:ph type="title"/>
          </p:nvPr>
        </p:nvSpPr>
        <p:spPr>
          <a:xfrm>
            <a:off x="457200" y="0"/>
            <a:ext cx="8229600" cy="685800"/>
          </a:xfrm>
        </p:spPr>
        <p:txBody>
          <a:bodyPr>
            <a:normAutofit fontScale="90000"/>
          </a:bodyPr>
          <a:lstStyle/>
          <a:p>
            <a:r>
              <a:rPr lang="en-US" b="1" dirty="0">
                <a:solidFill>
                  <a:srgbClr val="4F81BD"/>
                </a:solidFill>
              </a:rPr>
              <a:t>Java SE Development Kit (JDK)</a:t>
            </a:r>
          </a:p>
        </p:txBody>
      </p:sp>
      <p:sp>
        <p:nvSpPr>
          <p:cNvPr id="7" name="Rectangle 6"/>
          <p:cNvSpPr/>
          <p:nvPr/>
        </p:nvSpPr>
        <p:spPr>
          <a:xfrm>
            <a:off x="1371599" y="6558776"/>
            <a:ext cx="6400800" cy="276999"/>
          </a:xfrm>
          <a:prstGeom prst="rect">
            <a:avLst/>
          </a:prstGeom>
        </p:spPr>
        <p:txBody>
          <a:bodyPr wrap="square">
            <a:spAutoFit/>
          </a:bodyPr>
          <a:lstStyle/>
          <a:p>
            <a:pPr algn="ctr"/>
            <a:r>
              <a:rPr lang="en-US" sz="1200" dirty="0">
                <a:hlinkClick r:id="rId2"/>
              </a:rPr>
              <a:t>http://www.oracle.com/technetwork/java/javase/downloads/jdk9-downloads-3848520.html</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10" y="664752"/>
            <a:ext cx="8291593" cy="5894024"/>
          </a:xfrm>
          <a:prstGeom prst="rect">
            <a:avLst/>
          </a:prstGeom>
        </p:spPr>
      </p:pic>
    </p:spTree>
    <p:extLst>
      <p:ext uri="{BB962C8B-B14F-4D97-AF65-F5344CB8AC3E}">
        <p14:creationId xmlns:p14="http://schemas.microsoft.com/office/powerpoint/2010/main" val="3147269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08"/>
            <a:ext cx="8229600" cy="714376"/>
          </a:xfrm>
        </p:spPr>
        <p:txBody>
          <a:bodyPr>
            <a:noAutofit/>
          </a:bodyPr>
          <a:lstStyle/>
          <a:p>
            <a:r>
              <a:rPr lang="en-US" b="1" dirty="0">
                <a:solidFill>
                  <a:schemeClr val="accent1"/>
                </a:solidFill>
              </a:rPr>
              <a:t>Android Studio</a:t>
            </a: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pic>
        <p:nvPicPr>
          <p:cNvPr id="5" name="Picture 4"/>
          <p:cNvPicPr>
            <a:picLocks noChangeAspect="1"/>
          </p:cNvPicPr>
          <p:nvPr/>
        </p:nvPicPr>
        <p:blipFill>
          <a:blip r:embed="rId2"/>
          <a:stretch>
            <a:fillRect/>
          </a:stretch>
        </p:blipFill>
        <p:spPr>
          <a:xfrm>
            <a:off x="0" y="828676"/>
            <a:ext cx="9144000" cy="5734989"/>
          </a:xfrm>
          <a:prstGeom prst="rect">
            <a:avLst/>
          </a:prstGeom>
        </p:spPr>
      </p:pic>
      <p:sp>
        <p:nvSpPr>
          <p:cNvPr id="6" name="Rectangle 5"/>
          <p:cNvSpPr/>
          <p:nvPr/>
        </p:nvSpPr>
        <p:spPr>
          <a:xfrm>
            <a:off x="2044700" y="6606257"/>
            <a:ext cx="5435600"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https://developer.android.com/studio/index.html</a:t>
            </a:r>
            <a:endParaRPr lang="en-US" sz="1200" dirty="0">
              <a:solidFill>
                <a:schemeClr val="bg1">
                  <a:lumMod val="75000"/>
                </a:schemeClr>
              </a:solidFill>
            </a:endParaRPr>
          </a:p>
        </p:txBody>
      </p:sp>
    </p:spTree>
    <p:extLst>
      <p:ext uri="{BB962C8B-B14F-4D97-AF65-F5344CB8AC3E}">
        <p14:creationId xmlns:p14="http://schemas.microsoft.com/office/powerpoint/2010/main" val="274958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BA671-F821-D945-8B62-FAC342B4B57C}"/>
              </a:ext>
            </a:extLst>
          </p:cNvPr>
          <p:cNvPicPr>
            <a:picLocks noChangeAspect="1"/>
          </p:cNvPicPr>
          <p:nvPr/>
        </p:nvPicPr>
        <p:blipFill>
          <a:blip r:embed="rId3"/>
          <a:stretch>
            <a:fillRect/>
          </a:stretch>
        </p:blipFill>
        <p:spPr>
          <a:xfrm>
            <a:off x="6342510" y="2286462"/>
            <a:ext cx="2015626" cy="1807955"/>
          </a:xfrm>
          <a:prstGeom prst="rect">
            <a:avLst/>
          </a:prstGeom>
        </p:spPr>
      </p:pic>
      <p:pic>
        <p:nvPicPr>
          <p:cNvPr id="23" name="Picture 22"/>
          <p:cNvPicPr>
            <a:picLocks noChangeAspect="1"/>
          </p:cNvPicPr>
          <p:nvPr/>
        </p:nvPicPr>
        <p:blipFill rotWithShape="1">
          <a:blip r:embed="rId4"/>
          <a:srcRect l="25559" r="26400"/>
          <a:stretch/>
        </p:blipFill>
        <p:spPr>
          <a:xfrm>
            <a:off x="6671484" y="2254211"/>
            <a:ext cx="838702" cy="1745795"/>
          </a:xfrm>
          <a:prstGeom prst="rect">
            <a:avLst/>
          </a:prstGeom>
        </p:spPr>
      </p:pic>
      <p:sp>
        <p:nvSpPr>
          <p:cNvPr id="2" name="Title 1"/>
          <p:cNvSpPr>
            <a:spLocks noGrp="1"/>
          </p:cNvSpPr>
          <p:nvPr>
            <p:ph type="title"/>
          </p:nvPr>
        </p:nvSpPr>
        <p:spPr>
          <a:xfrm>
            <a:off x="457200" y="97128"/>
            <a:ext cx="8229600" cy="946583"/>
          </a:xfrm>
        </p:spPr>
        <p:txBody>
          <a:bodyPr>
            <a:normAutofit/>
          </a:bodyPr>
          <a:lstStyle/>
          <a:p>
            <a:r>
              <a:rPr lang="en-US" b="1" dirty="0">
                <a:solidFill>
                  <a:schemeClr val="accent1">
                    <a:lumMod val="75000"/>
                  </a:schemeClr>
                </a:solidFill>
              </a:rPr>
              <a:t>Android /</a:t>
            </a:r>
            <a:r>
              <a:rPr lang="en-US" b="1" dirty="0" err="1">
                <a:solidFill>
                  <a:schemeClr val="accent1">
                    <a:lumMod val="75000"/>
                  </a:schemeClr>
                </a:solidFill>
              </a:rPr>
              <a:t>iOS</a:t>
            </a:r>
            <a:r>
              <a:rPr lang="en-US" b="1" dirty="0">
                <a:solidFill>
                  <a:schemeClr val="accent1">
                    <a:lumMod val="75000"/>
                  </a:schemeClr>
                </a:solidFill>
              </a:rPr>
              <a:t> Apps Programming</a:t>
            </a:r>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sp>
        <p:nvSpPr>
          <p:cNvPr id="17" name="Rounded Rectangle 16"/>
          <p:cNvSpPr/>
          <p:nvPr/>
        </p:nvSpPr>
        <p:spPr>
          <a:xfrm>
            <a:off x="457201" y="1437281"/>
            <a:ext cx="2779130" cy="518546"/>
          </a:xfrm>
          <a:prstGeom prst="roundRect">
            <a:avLst/>
          </a:prstGeom>
          <a:solidFill>
            <a:schemeClr val="accent6">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Native Apps</a:t>
            </a:r>
          </a:p>
        </p:txBody>
      </p:sp>
      <p:sp>
        <p:nvSpPr>
          <p:cNvPr id="18" name="Rounded Rectangle 17"/>
          <p:cNvSpPr/>
          <p:nvPr/>
        </p:nvSpPr>
        <p:spPr>
          <a:xfrm>
            <a:off x="6335786" y="1437281"/>
            <a:ext cx="2612665" cy="518546"/>
          </a:xfrm>
          <a:prstGeom prst="roundRect">
            <a:avLst/>
          </a:prstGeom>
          <a:solidFill>
            <a:schemeClr val="accent3">
              <a:lumMod val="60000"/>
              <a:lumOff val="40000"/>
            </a:schemeClr>
          </a:solidFill>
          <a:ln w="19050" cmpd="sng">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Mobile Web Apps</a:t>
            </a:r>
          </a:p>
        </p:txBody>
      </p:sp>
      <p:sp>
        <p:nvSpPr>
          <p:cNvPr id="19" name="Rounded Rectangle 18"/>
          <p:cNvSpPr/>
          <p:nvPr/>
        </p:nvSpPr>
        <p:spPr>
          <a:xfrm>
            <a:off x="3466763" y="1433507"/>
            <a:ext cx="2459682" cy="518546"/>
          </a:xfrm>
          <a:prstGeom prst="roundRect">
            <a:avLst/>
          </a:prstGeom>
          <a:solidFill>
            <a:schemeClr val="accent1">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Hybrid Apps</a:t>
            </a:r>
          </a:p>
        </p:txBody>
      </p:sp>
      <p:pic>
        <p:nvPicPr>
          <p:cNvPr id="10" name="Picture 9"/>
          <p:cNvPicPr>
            <a:picLocks noChangeAspect="1"/>
          </p:cNvPicPr>
          <p:nvPr/>
        </p:nvPicPr>
        <p:blipFill>
          <a:blip r:embed="rId5"/>
          <a:stretch>
            <a:fillRect/>
          </a:stretch>
        </p:blipFill>
        <p:spPr>
          <a:xfrm>
            <a:off x="2076917" y="4238844"/>
            <a:ext cx="1808223" cy="2072583"/>
          </a:xfrm>
          <a:prstGeom prst="rect">
            <a:avLst/>
          </a:prstGeom>
        </p:spPr>
      </p:pic>
      <p:pic>
        <p:nvPicPr>
          <p:cNvPr id="28" name="Picture 27"/>
          <p:cNvPicPr>
            <a:picLocks noChangeAspect="1"/>
          </p:cNvPicPr>
          <p:nvPr/>
        </p:nvPicPr>
        <p:blipFill>
          <a:blip r:embed="rId6"/>
          <a:stretch>
            <a:fillRect/>
          </a:stretch>
        </p:blipFill>
        <p:spPr>
          <a:xfrm>
            <a:off x="214919" y="3085215"/>
            <a:ext cx="1224521" cy="819807"/>
          </a:xfrm>
          <a:prstGeom prst="rect">
            <a:avLst/>
          </a:prstGeom>
        </p:spPr>
      </p:pic>
      <p:pic>
        <p:nvPicPr>
          <p:cNvPr id="30" name="Picture 29"/>
          <p:cNvPicPr>
            <a:picLocks noChangeAspect="1"/>
          </p:cNvPicPr>
          <p:nvPr/>
        </p:nvPicPr>
        <p:blipFill>
          <a:blip r:embed="rId7"/>
          <a:stretch>
            <a:fillRect/>
          </a:stretch>
        </p:blipFill>
        <p:spPr>
          <a:xfrm>
            <a:off x="8371229" y="3159705"/>
            <a:ext cx="732836" cy="78602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5159" y="2235337"/>
            <a:ext cx="854281" cy="1699755"/>
          </a:xfrm>
          <a:prstGeom prst="rect">
            <a:avLst/>
          </a:prstGeom>
        </p:spPr>
      </p:pic>
      <p:pic>
        <p:nvPicPr>
          <p:cNvPr id="29" name="Picture 28"/>
          <p:cNvPicPr>
            <a:picLocks noChangeAspect="1"/>
          </p:cNvPicPr>
          <p:nvPr/>
        </p:nvPicPr>
        <p:blipFill rotWithShape="1">
          <a:blip r:embed="rId9"/>
          <a:srcRect l="12468" r="15465"/>
          <a:stretch/>
        </p:blipFill>
        <p:spPr>
          <a:xfrm>
            <a:off x="8424126" y="2234617"/>
            <a:ext cx="621043" cy="861747"/>
          </a:xfrm>
          <a:prstGeom prst="rect">
            <a:avLst/>
          </a:prstGeom>
        </p:spPr>
      </p:pic>
      <p:pic>
        <p:nvPicPr>
          <p:cNvPr id="32" name="Picture 31"/>
          <p:cNvPicPr>
            <a:picLocks noChangeAspect="1"/>
          </p:cNvPicPr>
          <p:nvPr/>
        </p:nvPicPr>
        <p:blipFill rotWithShape="1">
          <a:blip r:embed="rId10"/>
          <a:srcRect l="18115" r="18393"/>
          <a:stretch/>
        </p:blipFill>
        <p:spPr>
          <a:xfrm>
            <a:off x="6491462" y="4281646"/>
            <a:ext cx="1280159" cy="2016266"/>
          </a:xfrm>
          <a:prstGeom prst="rect">
            <a:avLst/>
          </a:prstGeom>
        </p:spPr>
      </p:pic>
      <p:pic>
        <p:nvPicPr>
          <p:cNvPr id="35" name="Picture 34"/>
          <p:cNvPicPr>
            <a:picLocks noChangeAspect="1"/>
          </p:cNvPicPr>
          <p:nvPr/>
        </p:nvPicPr>
        <p:blipFill rotWithShape="1">
          <a:blip r:embed="rId11"/>
          <a:srcRect l="15075" r="17483"/>
          <a:stretch/>
        </p:blipFill>
        <p:spPr>
          <a:xfrm>
            <a:off x="7771621" y="4485889"/>
            <a:ext cx="1216476" cy="1803703"/>
          </a:xfrm>
          <a:prstGeom prst="rect">
            <a:avLst/>
          </a:prstGeom>
        </p:spPr>
      </p:pic>
      <p:pic>
        <p:nvPicPr>
          <p:cNvPr id="26" name="Picture 1" descr="https://store.storeimages.cdn-apple.com/4981/as-images.apple.com/is/image/AppleInc/aos/published/images/i/ph/iphone/xs/iphone-xs-select-2018-1?wid=160&amp;hei=446&amp;fmt=jpeg&amp;qlt=95&amp;op_usm=0.5,0.5&amp;.v=1536616752049">
            <a:extLst>
              <a:ext uri="{FF2B5EF4-FFF2-40B4-BE49-F238E27FC236}">
                <a16:creationId xmlns:a16="http://schemas.microsoft.com/office/drawing/2014/main" id="{CC247AF1-2713-274D-83EE-C28CDF48B0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954" y="4749800"/>
            <a:ext cx="509815" cy="14211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store.storeimages.cdn-apple.com/4981/as-images.apple.com/is/image/AppleInc/aos/published/images/i/ph/iphone/xs/iphone-xs-select-2018-2?wid=170&amp;hei=446&amp;fmt=png-alpha&amp;.v=1536269229315">
            <a:extLst>
              <a:ext uri="{FF2B5EF4-FFF2-40B4-BE49-F238E27FC236}">
                <a16:creationId xmlns:a16="http://schemas.microsoft.com/office/drawing/2014/main" id="{A8DBC3AB-D7F1-F94E-90FA-F457681AAE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6696" y="4735156"/>
            <a:ext cx="541680" cy="14211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https://store.storeimages.cdn-apple.com/4981/as-images.apple.com/is/image/AppleInc/aos/published/images/i/ph/iphone/xs/iphone-xs-select-2018-3?wid=170&amp;hei=446&amp;fmt=png-alpha&amp;.v=1536269229730">
            <a:extLst>
              <a:ext uri="{FF2B5EF4-FFF2-40B4-BE49-F238E27FC236}">
                <a16:creationId xmlns:a16="http://schemas.microsoft.com/office/drawing/2014/main" id="{4AEE9AB5-12CE-7F48-A77D-9CB71200B4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4623" y="4749800"/>
            <a:ext cx="541680" cy="1421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369862C-E623-2641-ADE0-6103A4C4DAF9}"/>
              </a:ext>
            </a:extLst>
          </p:cNvPr>
          <p:cNvPicPr>
            <a:picLocks noChangeAspect="1"/>
          </p:cNvPicPr>
          <p:nvPr/>
        </p:nvPicPr>
        <p:blipFill>
          <a:blip r:embed="rId15"/>
          <a:stretch>
            <a:fillRect/>
          </a:stretch>
        </p:blipFill>
        <p:spPr>
          <a:xfrm>
            <a:off x="3477304" y="4084810"/>
            <a:ext cx="2053119" cy="2181439"/>
          </a:xfrm>
          <a:prstGeom prst="rect">
            <a:avLst/>
          </a:prstGeom>
        </p:spPr>
      </p:pic>
      <p:pic>
        <p:nvPicPr>
          <p:cNvPr id="3" name="Picture 2">
            <a:extLst>
              <a:ext uri="{FF2B5EF4-FFF2-40B4-BE49-F238E27FC236}">
                <a16:creationId xmlns:a16="http://schemas.microsoft.com/office/drawing/2014/main" id="{C1F63444-9274-8C45-9263-26BC24893E96}"/>
              </a:ext>
            </a:extLst>
          </p:cNvPr>
          <p:cNvPicPr>
            <a:picLocks noChangeAspect="1"/>
          </p:cNvPicPr>
          <p:nvPr/>
        </p:nvPicPr>
        <p:blipFill rotWithShape="1">
          <a:blip r:embed="rId16"/>
          <a:srcRect l="7689" t="2484" r="7748"/>
          <a:stretch/>
        </p:blipFill>
        <p:spPr>
          <a:xfrm>
            <a:off x="405639" y="2133251"/>
            <a:ext cx="799566" cy="935709"/>
          </a:xfrm>
          <a:prstGeom prst="rect">
            <a:avLst/>
          </a:prstGeom>
        </p:spPr>
      </p:pic>
      <p:pic>
        <p:nvPicPr>
          <p:cNvPr id="6" name="Picture 5">
            <a:extLst>
              <a:ext uri="{FF2B5EF4-FFF2-40B4-BE49-F238E27FC236}">
                <a16:creationId xmlns:a16="http://schemas.microsoft.com/office/drawing/2014/main" id="{D33E202D-91F9-A04A-8197-C10472D7EA3C}"/>
              </a:ext>
            </a:extLst>
          </p:cNvPr>
          <p:cNvPicPr>
            <a:picLocks noChangeAspect="1"/>
          </p:cNvPicPr>
          <p:nvPr/>
        </p:nvPicPr>
        <p:blipFill rotWithShape="1">
          <a:blip r:embed="rId17"/>
          <a:srcRect l="22419" t="5988" r="21121" b="9295"/>
          <a:stretch/>
        </p:blipFill>
        <p:spPr>
          <a:xfrm>
            <a:off x="5577167" y="2250437"/>
            <a:ext cx="1187511" cy="1781820"/>
          </a:xfrm>
          <a:prstGeom prst="rect">
            <a:avLst/>
          </a:prstGeom>
        </p:spPr>
      </p:pic>
      <p:pic>
        <p:nvPicPr>
          <p:cNvPr id="20" name="Picture 19"/>
          <p:cNvPicPr>
            <a:picLocks noChangeAspect="1"/>
          </p:cNvPicPr>
          <p:nvPr/>
        </p:nvPicPr>
        <p:blipFill rotWithShape="1">
          <a:blip r:embed="rId18"/>
          <a:srcRect l="25164" r="25609"/>
          <a:stretch/>
        </p:blipFill>
        <p:spPr>
          <a:xfrm>
            <a:off x="5184728" y="2280925"/>
            <a:ext cx="843278" cy="1713039"/>
          </a:xfrm>
          <a:prstGeom prst="rect">
            <a:avLst/>
          </a:prstGeom>
        </p:spPr>
      </p:pic>
      <p:pic>
        <p:nvPicPr>
          <p:cNvPr id="7" name="Picture 6">
            <a:extLst>
              <a:ext uri="{FF2B5EF4-FFF2-40B4-BE49-F238E27FC236}">
                <a16:creationId xmlns:a16="http://schemas.microsoft.com/office/drawing/2014/main" id="{33536658-F886-6149-A201-19995284C21B}"/>
              </a:ext>
            </a:extLst>
          </p:cNvPr>
          <p:cNvPicPr>
            <a:picLocks noChangeAspect="1"/>
          </p:cNvPicPr>
          <p:nvPr/>
        </p:nvPicPr>
        <p:blipFill>
          <a:blip r:embed="rId19"/>
          <a:stretch>
            <a:fillRect/>
          </a:stretch>
        </p:blipFill>
        <p:spPr>
          <a:xfrm>
            <a:off x="2339184" y="2220198"/>
            <a:ext cx="1107749" cy="1697524"/>
          </a:xfrm>
          <a:prstGeom prst="rect">
            <a:avLst/>
          </a:prstGeom>
        </p:spPr>
      </p:pic>
    </p:spTree>
    <p:extLst>
      <p:ext uri="{BB962C8B-B14F-4D97-AF65-F5344CB8AC3E}">
        <p14:creationId xmlns:p14="http://schemas.microsoft.com/office/powerpoint/2010/main" val="153802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29768"/>
          </a:xfrm>
          <a:prstGeom prst="rect">
            <a:avLst/>
          </a:prstGeom>
        </p:spPr>
      </p:pic>
    </p:spTree>
    <p:extLst>
      <p:ext uri="{BB962C8B-B14F-4D97-AF65-F5344CB8AC3E}">
        <p14:creationId xmlns:p14="http://schemas.microsoft.com/office/powerpoint/2010/main" val="2373982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375"/>
            <a:ext cx="9144000" cy="5766288"/>
          </a:xfrm>
          <a:prstGeom prst="rect">
            <a:avLst/>
          </a:prstGeom>
        </p:spPr>
      </p:pic>
      <p:sp>
        <p:nvSpPr>
          <p:cNvPr id="6" name="Title 1"/>
          <p:cNvSpPr>
            <a:spLocks noGrp="1"/>
          </p:cNvSpPr>
          <p:nvPr>
            <p:ph type="title"/>
          </p:nvPr>
        </p:nvSpPr>
        <p:spPr>
          <a:xfrm>
            <a:off x="457200" y="97108"/>
            <a:ext cx="8229600" cy="714376"/>
          </a:xfrm>
        </p:spPr>
        <p:txBody>
          <a:bodyPr>
            <a:noAutofit/>
          </a:bodyPr>
          <a:lstStyle/>
          <a:p>
            <a:r>
              <a:rPr lang="en-US" b="1" dirty="0">
                <a:solidFill>
                  <a:schemeClr val="accent1"/>
                </a:solidFill>
              </a:rPr>
              <a:t>Install Android Studio</a:t>
            </a:r>
          </a:p>
        </p:txBody>
      </p:sp>
    </p:spTree>
    <p:extLst>
      <p:ext uri="{BB962C8B-B14F-4D97-AF65-F5344CB8AC3E}">
        <p14:creationId xmlns:p14="http://schemas.microsoft.com/office/powerpoint/2010/main" val="2951590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2341897"/>
            <a:ext cx="4495800" cy="3340100"/>
          </a:xfrm>
          <a:prstGeom prst="rect">
            <a:avLst/>
          </a:prstGeom>
        </p:spPr>
      </p:pic>
      <p:sp>
        <p:nvSpPr>
          <p:cNvPr id="5" name="Title 1"/>
          <p:cNvSpPr>
            <a:spLocks noGrp="1"/>
          </p:cNvSpPr>
          <p:nvPr>
            <p:ph type="title"/>
          </p:nvPr>
        </p:nvSpPr>
        <p:spPr>
          <a:xfrm>
            <a:off x="457200" y="97108"/>
            <a:ext cx="8229600" cy="714376"/>
          </a:xfrm>
        </p:spPr>
        <p:txBody>
          <a:bodyPr>
            <a:noAutofit/>
          </a:bodyPr>
          <a:lstStyle/>
          <a:p>
            <a:r>
              <a:rPr lang="en-US" b="1">
                <a:solidFill>
                  <a:schemeClr val="accent1"/>
                </a:solidFill>
              </a:rPr>
              <a:t>Install Android </a:t>
            </a:r>
            <a:r>
              <a:rPr lang="en-US" b="1" dirty="0">
                <a:solidFill>
                  <a:schemeClr val="accent1"/>
                </a:solidFill>
              </a:rPr>
              <a:t>Studio</a:t>
            </a:r>
          </a:p>
        </p:txBody>
      </p:sp>
    </p:spTree>
    <p:extLst>
      <p:ext uri="{BB962C8B-B14F-4D97-AF65-F5344CB8AC3E}">
        <p14:creationId xmlns:p14="http://schemas.microsoft.com/office/powerpoint/2010/main" val="83646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08" y="960440"/>
            <a:ext cx="7317783" cy="5760576"/>
          </a:xfrm>
          <a:prstGeom prst="rect">
            <a:avLst/>
          </a:prstGeom>
        </p:spPr>
      </p:pic>
      <p:sp>
        <p:nvSpPr>
          <p:cNvPr id="5" name="Title 1"/>
          <p:cNvSpPr>
            <a:spLocks noGrp="1"/>
          </p:cNvSpPr>
          <p:nvPr>
            <p:ph type="title"/>
          </p:nvPr>
        </p:nvSpPr>
        <p:spPr>
          <a:xfrm>
            <a:off x="457200" y="97108"/>
            <a:ext cx="8229600" cy="714376"/>
          </a:xfrm>
        </p:spPr>
        <p:txBody>
          <a:bodyPr>
            <a:noAutofit/>
          </a:bodyPr>
          <a:lstStyle/>
          <a:p>
            <a:r>
              <a:rPr lang="en-US" b="1">
                <a:solidFill>
                  <a:schemeClr val="accent1"/>
                </a:solidFill>
              </a:rPr>
              <a:t>Install Android </a:t>
            </a:r>
            <a:r>
              <a:rPr lang="en-US" b="1" dirty="0">
                <a:solidFill>
                  <a:schemeClr val="accent1"/>
                </a:solidFill>
              </a:rPr>
              <a:t>Studio</a:t>
            </a:r>
          </a:p>
        </p:txBody>
      </p:sp>
    </p:spTree>
    <p:extLst>
      <p:ext uri="{BB962C8B-B14F-4D97-AF65-F5344CB8AC3E}">
        <p14:creationId xmlns:p14="http://schemas.microsoft.com/office/powerpoint/2010/main" val="1288701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accent1"/>
                </a:solidFill>
              </a:rPr>
              <a:t>Android Studio</a:t>
            </a:r>
          </a:p>
        </p:txBody>
      </p:sp>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823" y="2055678"/>
            <a:ext cx="3226723" cy="3136254"/>
          </a:xfrm>
          <a:prstGeom prst="rect">
            <a:avLst/>
          </a:prstGeom>
        </p:spPr>
      </p:pic>
    </p:spTree>
    <p:extLst>
      <p:ext uri="{BB962C8B-B14F-4D97-AF65-F5344CB8AC3E}">
        <p14:creationId xmlns:p14="http://schemas.microsoft.com/office/powerpoint/2010/main" val="1619221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2159000"/>
            <a:ext cx="7099300" cy="2540000"/>
          </a:xfrm>
          <a:prstGeom prst="rect">
            <a:avLst/>
          </a:prstGeom>
        </p:spPr>
      </p:pic>
    </p:spTree>
    <p:extLst>
      <p:ext uri="{BB962C8B-B14F-4D97-AF65-F5344CB8AC3E}">
        <p14:creationId xmlns:p14="http://schemas.microsoft.com/office/powerpoint/2010/main" val="734514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68644"/>
            <a:ext cx="7315200" cy="5486400"/>
          </a:xfrm>
          <a:prstGeom prst="rect">
            <a:avLst/>
          </a:prstGeom>
        </p:spPr>
      </p:pic>
    </p:spTree>
    <p:extLst>
      <p:ext uri="{BB962C8B-B14F-4D97-AF65-F5344CB8AC3E}">
        <p14:creationId xmlns:p14="http://schemas.microsoft.com/office/powerpoint/2010/main" val="1198185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86" y="1123627"/>
            <a:ext cx="7067227" cy="5300420"/>
          </a:xfrm>
          <a:prstGeom prst="rect">
            <a:avLst/>
          </a:prstGeom>
        </p:spPr>
      </p:pic>
    </p:spTree>
    <p:extLst>
      <p:ext uri="{BB962C8B-B14F-4D97-AF65-F5344CB8AC3E}">
        <p14:creationId xmlns:p14="http://schemas.microsoft.com/office/powerpoint/2010/main" val="88681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1510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345" y="1166246"/>
            <a:ext cx="6803756" cy="5102817"/>
          </a:xfrm>
          <a:prstGeom prst="rect">
            <a:avLst/>
          </a:prstGeom>
        </p:spPr>
      </p:pic>
    </p:spTree>
    <p:extLst>
      <p:ext uri="{BB962C8B-B14F-4D97-AF65-F5344CB8AC3E}">
        <p14:creationId xmlns:p14="http://schemas.microsoft.com/office/powerpoint/2010/main" val="389777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706925" y="5195583"/>
            <a:ext cx="7237366"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 name="Title 1"/>
          <p:cNvSpPr>
            <a:spLocks noGrp="1"/>
          </p:cNvSpPr>
          <p:nvPr>
            <p:ph type="title"/>
          </p:nvPr>
        </p:nvSpPr>
        <p:spPr>
          <a:xfrm>
            <a:off x="457200" y="274638"/>
            <a:ext cx="8229600" cy="588962"/>
          </a:xfrm>
        </p:spPr>
        <p:txBody>
          <a:bodyPr>
            <a:normAutofit fontScale="90000"/>
          </a:bodyPr>
          <a:lstStyle/>
          <a:p>
            <a:r>
              <a:rPr lang="en-US" b="1" dirty="0">
                <a:solidFill>
                  <a:schemeClr val="accent1">
                    <a:lumMod val="75000"/>
                  </a:schemeClr>
                </a:solidFill>
              </a:rPr>
              <a:t>App Development Comparison</a:t>
            </a:r>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sp>
        <p:nvSpPr>
          <p:cNvPr id="6" name="Rectangle 5"/>
          <p:cNvSpPr/>
          <p:nvPr/>
        </p:nvSpPr>
        <p:spPr>
          <a:xfrm>
            <a:off x="457200" y="6563520"/>
            <a:ext cx="8229600" cy="276999"/>
          </a:xfrm>
          <a:prstGeom prst="rect">
            <a:avLst/>
          </a:prstGeom>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http://www.scribd.com/doc/50805466/Native-Web-or-Hybrid-Mobile-App-Development</a:t>
            </a:r>
            <a:endParaRPr lang="en-US" sz="1200" dirty="0">
              <a:solidFill>
                <a:schemeClr val="bg1">
                  <a:lumMod val="65000"/>
                </a:schemeClr>
              </a:solidFill>
            </a:endParaRPr>
          </a:p>
        </p:txBody>
      </p:sp>
      <p:sp>
        <p:nvSpPr>
          <p:cNvPr id="7" name="Rounded Rectangle 6"/>
          <p:cNvSpPr/>
          <p:nvPr/>
        </p:nvSpPr>
        <p:spPr>
          <a:xfrm>
            <a:off x="179512" y="5187124"/>
            <a:ext cx="120338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Web Apps</a:t>
            </a:r>
          </a:p>
        </p:txBody>
      </p:sp>
      <p:sp>
        <p:nvSpPr>
          <p:cNvPr id="8" name="Rounded Rectangle 7"/>
          <p:cNvSpPr/>
          <p:nvPr/>
        </p:nvSpPr>
        <p:spPr>
          <a:xfrm>
            <a:off x="179512" y="3904858"/>
            <a:ext cx="1203385" cy="798476"/>
          </a:xfrm>
          <a:prstGeom prst="roundRect">
            <a:avLst/>
          </a:prstGeom>
          <a:solidFill>
            <a:schemeClr val="accent1">
              <a:lumMod val="60000"/>
              <a:lumOff val="4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Hybrid Apps</a:t>
            </a:r>
          </a:p>
        </p:txBody>
      </p:sp>
      <p:sp>
        <p:nvSpPr>
          <p:cNvPr id="9" name="Rounded Rectangle 8"/>
          <p:cNvSpPr/>
          <p:nvPr/>
        </p:nvSpPr>
        <p:spPr>
          <a:xfrm>
            <a:off x="179512" y="2621838"/>
            <a:ext cx="120338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Native Apps</a:t>
            </a:r>
          </a:p>
        </p:txBody>
      </p:sp>
      <p:sp>
        <p:nvSpPr>
          <p:cNvPr id="10" name="Rounded Rectangle 9"/>
          <p:cNvSpPr/>
          <p:nvPr/>
        </p:nvSpPr>
        <p:spPr>
          <a:xfrm>
            <a:off x="1706926" y="2621838"/>
            <a:ext cx="7237366"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11" name="Rounded Rectangle 10"/>
          <p:cNvSpPr/>
          <p:nvPr/>
        </p:nvSpPr>
        <p:spPr>
          <a:xfrm>
            <a:off x="1891624"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Full</a:t>
            </a:r>
          </a:p>
        </p:txBody>
      </p:sp>
      <p:sp>
        <p:nvSpPr>
          <p:cNvPr id="12" name="Rounded Rectangle 11"/>
          <p:cNvSpPr/>
          <p:nvPr/>
        </p:nvSpPr>
        <p:spPr>
          <a:xfrm>
            <a:off x="3236036" y="5273028"/>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Fast</a:t>
            </a:r>
          </a:p>
        </p:txBody>
      </p:sp>
      <p:sp>
        <p:nvSpPr>
          <p:cNvPr id="13" name="Rounded Rectangle 12"/>
          <p:cNvSpPr/>
          <p:nvPr/>
        </p:nvSpPr>
        <p:spPr>
          <a:xfrm>
            <a:off x="7611565" y="2710104"/>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Mandatory</a:t>
            </a:r>
          </a:p>
        </p:txBody>
      </p:sp>
      <p:sp>
        <p:nvSpPr>
          <p:cNvPr id="14" name="Rounded Rectangle 13"/>
          <p:cNvSpPr/>
          <p:nvPr/>
        </p:nvSpPr>
        <p:spPr>
          <a:xfrm>
            <a:off x="4746121" y="2710104"/>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Expensive</a:t>
            </a:r>
          </a:p>
        </p:txBody>
      </p:sp>
      <p:sp>
        <p:nvSpPr>
          <p:cNvPr id="15" name="Rounded Rectangle 14"/>
          <p:cNvSpPr/>
          <p:nvPr/>
        </p:nvSpPr>
        <p:spPr>
          <a:xfrm>
            <a:off x="1891624" y="5273028"/>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Partial</a:t>
            </a:r>
          </a:p>
        </p:txBody>
      </p:sp>
      <p:sp>
        <p:nvSpPr>
          <p:cNvPr id="16" name="Rounded Rectangle 15"/>
          <p:cNvSpPr/>
          <p:nvPr/>
        </p:nvSpPr>
        <p:spPr>
          <a:xfrm>
            <a:off x="3253301"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Very Fast</a:t>
            </a:r>
          </a:p>
        </p:txBody>
      </p:sp>
      <p:sp>
        <p:nvSpPr>
          <p:cNvPr id="17" name="Rounded Rectangle 16"/>
          <p:cNvSpPr/>
          <p:nvPr/>
        </p:nvSpPr>
        <p:spPr>
          <a:xfrm>
            <a:off x="6229979"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Available</a:t>
            </a:r>
          </a:p>
        </p:txBody>
      </p:sp>
      <p:sp>
        <p:nvSpPr>
          <p:cNvPr id="18" name="Rounded Rectangle 17"/>
          <p:cNvSpPr/>
          <p:nvPr/>
        </p:nvSpPr>
        <p:spPr>
          <a:xfrm>
            <a:off x="4673527" y="527302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Reasonable</a:t>
            </a:r>
          </a:p>
        </p:txBody>
      </p:sp>
      <p:sp>
        <p:nvSpPr>
          <p:cNvPr id="19" name="Rounded Rectangle 18"/>
          <p:cNvSpPr/>
          <p:nvPr/>
        </p:nvSpPr>
        <p:spPr>
          <a:xfrm>
            <a:off x="6229979" y="5273028"/>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Not Available</a:t>
            </a:r>
          </a:p>
        </p:txBody>
      </p:sp>
      <p:sp>
        <p:nvSpPr>
          <p:cNvPr id="20" name="Rounded Rectangle 19"/>
          <p:cNvSpPr/>
          <p:nvPr/>
        </p:nvSpPr>
        <p:spPr>
          <a:xfrm>
            <a:off x="7611566" y="5273028"/>
            <a:ext cx="1213820"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None</a:t>
            </a:r>
          </a:p>
        </p:txBody>
      </p:sp>
      <p:sp>
        <p:nvSpPr>
          <p:cNvPr id="22" name="Rounded Rectangle 21"/>
          <p:cNvSpPr/>
          <p:nvPr/>
        </p:nvSpPr>
        <p:spPr>
          <a:xfrm>
            <a:off x="1706925" y="3881341"/>
            <a:ext cx="723736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3" name="Rounded Rectangle 22"/>
          <p:cNvSpPr/>
          <p:nvPr/>
        </p:nvSpPr>
        <p:spPr>
          <a:xfrm>
            <a:off x="4746121" y="397831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Reasonable</a:t>
            </a:r>
          </a:p>
        </p:txBody>
      </p:sp>
      <p:sp>
        <p:nvSpPr>
          <p:cNvPr id="24" name="Rounded Rectangle 23"/>
          <p:cNvSpPr/>
          <p:nvPr/>
        </p:nvSpPr>
        <p:spPr>
          <a:xfrm>
            <a:off x="6229979" y="3972983"/>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Available</a:t>
            </a:r>
          </a:p>
        </p:txBody>
      </p:sp>
      <p:sp>
        <p:nvSpPr>
          <p:cNvPr id="25" name="Rounded Rectangle 24"/>
          <p:cNvSpPr/>
          <p:nvPr/>
        </p:nvSpPr>
        <p:spPr>
          <a:xfrm>
            <a:off x="3233754" y="397831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Native Speed as Necessary</a:t>
            </a:r>
          </a:p>
        </p:txBody>
      </p:sp>
      <p:sp>
        <p:nvSpPr>
          <p:cNvPr id="26" name="Rounded Rectangle 25"/>
          <p:cNvSpPr/>
          <p:nvPr/>
        </p:nvSpPr>
        <p:spPr>
          <a:xfrm>
            <a:off x="1909850" y="3972983"/>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Full</a:t>
            </a:r>
          </a:p>
        </p:txBody>
      </p:sp>
      <p:sp>
        <p:nvSpPr>
          <p:cNvPr id="27" name="Rounded Rectangle 26"/>
          <p:cNvSpPr/>
          <p:nvPr/>
        </p:nvSpPr>
        <p:spPr>
          <a:xfrm>
            <a:off x="7611565" y="3972983"/>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Low Overhead</a:t>
            </a:r>
          </a:p>
        </p:txBody>
      </p:sp>
      <p:sp>
        <p:nvSpPr>
          <p:cNvPr id="28" name="Rounded Rectangle 27"/>
          <p:cNvSpPr/>
          <p:nvPr/>
        </p:nvSpPr>
        <p:spPr>
          <a:xfrm>
            <a:off x="1706924" y="1435414"/>
            <a:ext cx="7237368" cy="897838"/>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9" name="Rounded Rectangle 28"/>
          <p:cNvSpPr/>
          <p:nvPr/>
        </p:nvSpPr>
        <p:spPr>
          <a:xfrm>
            <a:off x="1891624"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Device Access</a:t>
            </a:r>
          </a:p>
        </p:txBody>
      </p:sp>
      <p:sp>
        <p:nvSpPr>
          <p:cNvPr id="31" name="Rounded Rectangle 30"/>
          <p:cNvSpPr/>
          <p:nvPr/>
        </p:nvSpPr>
        <p:spPr>
          <a:xfrm>
            <a:off x="3253301"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Speed</a:t>
            </a:r>
          </a:p>
        </p:txBody>
      </p:sp>
      <p:sp>
        <p:nvSpPr>
          <p:cNvPr id="32" name="Rounded Rectangle 31"/>
          <p:cNvSpPr/>
          <p:nvPr/>
        </p:nvSpPr>
        <p:spPr>
          <a:xfrm>
            <a:off x="4673527" y="1490034"/>
            <a:ext cx="1403128"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Development Cost</a:t>
            </a:r>
          </a:p>
        </p:txBody>
      </p:sp>
      <p:sp>
        <p:nvSpPr>
          <p:cNvPr id="33" name="Rounded Rectangle 32"/>
          <p:cNvSpPr/>
          <p:nvPr/>
        </p:nvSpPr>
        <p:spPr>
          <a:xfrm>
            <a:off x="6229980"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App Store</a:t>
            </a:r>
          </a:p>
        </p:txBody>
      </p:sp>
      <p:sp>
        <p:nvSpPr>
          <p:cNvPr id="34" name="Rounded Rectangle 33"/>
          <p:cNvSpPr/>
          <p:nvPr/>
        </p:nvSpPr>
        <p:spPr>
          <a:xfrm>
            <a:off x="7611565"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Approval</a:t>
            </a:r>
            <a:br>
              <a:rPr lang="en-US" sz="2000" dirty="0">
                <a:solidFill>
                  <a:schemeClr val="tx1"/>
                </a:solidFill>
              </a:rPr>
            </a:br>
            <a:r>
              <a:rPr lang="en-US" sz="2000" dirty="0">
                <a:solidFill>
                  <a:schemeClr val="tx1"/>
                </a:solidFill>
              </a:rPr>
              <a:t>Process</a:t>
            </a:r>
          </a:p>
        </p:txBody>
      </p:sp>
      <p:sp>
        <p:nvSpPr>
          <p:cNvPr id="35" name="Rounded Rectangle 34"/>
          <p:cNvSpPr/>
          <p:nvPr/>
        </p:nvSpPr>
        <p:spPr>
          <a:xfrm>
            <a:off x="124693" y="2431720"/>
            <a:ext cx="8981336" cy="1215255"/>
          </a:xfrm>
          <a:prstGeom prst="round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Tree>
    <p:extLst>
      <p:ext uri="{BB962C8B-B14F-4D97-AF65-F5344CB8AC3E}">
        <p14:creationId xmlns:p14="http://schemas.microsoft.com/office/powerpoint/2010/main" val="1504009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4692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508000"/>
            <a:ext cx="8458200" cy="5842000"/>
          </a:xfrm>
          <a:prstGeom prst="rect">
            <a:avLst/>
          </a:prstGeom>
        </p:spPr>
      </p:pic>
      <p:sp>
        <p:nvSpPr>
          <p:cNvPr id="6" name="Rounded Rectangle 5"/>
          <p:cNvSpPr/>
          <p:nvPr/>
        </p:nvSpPr>
        <p:spPr>
          <a:xfrm>
            <a:off x="2075091" y="3440623"/>
            <a:ext cx="5426090" cy="443195"/>
          </a:xfrm>
          <a:prstGeom prst="round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93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582"/>
            <a:ext cx="9144000" cy="5503333"/>
          </a:xfrm>
          <a:prstGeom prst="rect">
            <a:avLst/>
          </a:prstGeom>
        </p:spPr>
      </p:pic>
    </p:spTree>
    <p:extLst>
      <p:ext uri="{BB962C8B-B14F-4D97-AF65-F5344CB8AC3E}">
        <p14:creationId xmlns:p14="http://schemas.microsoft.com/office/powerpoint/2010/main" val="166158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100"/>
            <a:ext cx="9144000" cy="5503333"/>
          </a:xfrm>
          <a:prstGeom prst="rect">
            <a:avLst/>
          </a:prstGeom>
        </p:spPr>
      </p:pic>
    </p:spTree>
    <p:extLst>
      <p:ext uri="{BB962C8B-B14F-4D97-AF65-F5344CB8AC3E}">
        <p14:creationId xmlns:p14="http://schemas.microsoft.com/office/powerpoint/2010/main" val="1719567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066"/>
            <a:ext cx="9144000" cy="5499897"/>
          </a:xfrm>
          <a:prstGeom prst="rect">
            <a:avLst/>
          </a:prstGeom>
        </p:spPr>
      </p:pic>
    </p:spTree>
    <p:extLst>
      <p:ext uri="{BB962C8B-B14F-4D97-AF65-F5344CB8AC3E}">
        <p14:creationId xmlns:p14="http://schemas.microsoft.com/office/powerpoint/2010/main" val="3663717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374"/>
            <a:ext cx="9144000" cy="5517050"/>
          </a:xfrm>
          <a:prstGeom prst="rect">
            <a:avLst/>
          </a:prstGeom>
        </p:spPr>
      </p:pic>
    </p:spTree>
    <p:extLst>
      <p:ext uri="{BB962C8B-B14F-4D97-AF65-F5344CB8AC3E}">
        <p14:creationId xmlns:p14="http://schemas.microsoft.com/office/powerpoint/2010/main" val="3795364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4574"/>
            <a:ext cx="9144000" cy="5503333"/>
          </a:xfrm>
          <a:prstGeom prst="rect">
            <a:avLst/>
          </a:prstGeom>
        </p:spPr>
      </p:pic>
    </p:spTree>
    <p:extLst>
      <p:ext uri="{BB962C8B-B14F-4D97-AF65-F5344CB8AC3E}">
        <p14:creationId xmlns:p14="http://schemas.microsoft.com/office/powerpoint/2010/main" val="2295587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355"/>
            <a:ext cx="9144000" cy="5155416"/>
          </a:xfrm>
          <a:prstGeom prst="rect">
            <a:avLst/>
          </a:prstGeom>
        </p:spPr>
      </p:pic>
    </p:spTree>
    <p:extLst>
      <p:ext uri="{BB962C8B-B14F-4D97-AF65-F5344CB8AC3E}">
        <p14:creationId xmlns:p14="http://schemas.microsoft.com/office/powerpoint/2010/main" val="1968911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308" y="1217563"/>
            <a:ext cx="6114265" cy="5388694"/>
          </a:xfrm>
          <a:prstGeom prst="rect">
            <a:avLst/>
          </a:prstGeom>
        </p:spPr>
      </p:pic>
    </p:spTree>
    <p:extLst>
      <p:ext uri="{BB962C8B-B14F-4D97-AF65-F5344CB8AC3E}">
        <p14:creationId xmlns:p14="http://schemas.microsoft.com/office/powerpoint/2010/main" val="936029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472"/>
            <a:ext cx="9144000" cy="5714105"/>
          </a:xfrm>
          <a:prstGeom prst="rect">
            <a:avLst/>
          </a:prstGeom>
        </p:spPr>
      </p:pic>
    </p:spTree>
    <p:extLst>
      <p:ext uri="{BB962C8B-B14F-4D97-AF65-F5344CB8AC3E}">
        <p14:creationId xmlns:p14="http://schemas.microsoft.com/office/powerpoint/2010/main" val="480071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F81BD"/>
                </a:solidFill>
              </a:rPr>
              <a:t>Outline</a:t>
            </a:r>
          </a:p>
        </p:txBody>
      </p:sp>
      <p:sp>
        <p:nvSpPr>
          <p:cNvPr id="3" name="Content Placeholder 2"/>
          <p:cNvSpPr>
            <a:spLocks noGrp="1"/>
          </p:cNvSpPr>
          <p:nvPr>
            <p:ph idx="1"/>
          </p:nvPr>
        </p:nvSpPr>
        <p:spPr>
          <a:xfrm>
            <a:off x="254000" y="1600200"/>
            <a:ext cx="8547100" cy="4525963"/>
          </a:xfrm>
        </p:spPr>
        <p:txBody>
          <a:bodyPr>
            <a:normAutofit/>
          </a:bodyPr>
          <a:lstStyle/>
          <a:p>
            <a:r>
              <a:rPr lang="en-US" b="1" dirty="0"/>
              <a:t>Developing </a:t>
            </a:r>
            <a:r>
              <a:rPr lang="en-US" b="1" dirty="0">
                <a:solidFill>
                  <a:srgbClr val="FF6600"/>
                </a:solidFill>
              </a:rPr>
              <a:t>Android Native Apps </a:t>
            </a:r>
            <a:r>
              <a:rPr lang="en-US" b="1" dirty="0"/>
              <a:t>with </a:t>
            </a:r>
            <a:r>
              <a:rPr lang="en-US" b="1" dirty="0">
                <a:solidFill>
                  <a:srgbClr val="FF6600"/>
                </a:solidFill>
              </a:rPr>
              <a:t>Java</a:t>
            </a:r>
          </a:p>
          <a:p>
            <a:pPr lvl="1"/>
            <a:r>
              <a:rPr lang="en-US" sz="3200" b="1" dirty="0">
                <a:solidFill>
                  <a:srgbClr val="FF6600"/>
                </a:solidFill>
              </a:rPr>
              <a:t>Android Studio</a:t>
            </a:r>
          </a:p>
          <a:p>
            <a:pPr lvl="1"/>
            <a:r>
              <a:rPr lang="en-US" sz="3200" b="1" dirty="0"/>
              <a:t>Eclipse</a:t>
            </a:r>
          </a:p>
          <a:p>
            <a:pPr lvl="1"/>
            <a:r>
              <a:rPr lang="en-US" sz="3200" b="1" dirty="0"/>
              <a:t>Android Developer Tools (</a:t>
            </a:r>
            <a:r>
              <a:rPr lang="en-US" sz="3200" b="1" dirty="0">
                <a:solidFill>
                  <a:srgbClr val="FF6600"/>
                </a:solidFill>
              </a:rPr>
              <a:t>ADT</a:t>
            </a:r>
            <a:r>
              <a:rPr lang="en-US" sz="3200" b="1" dirty="0"/>
              <a:t>) Bundle</a:t>
            </a:r>
          </a:p>
          <a:p>
            <a:pPr lvl="1"/>
            <a:r>
              <a:rPr lang="en-US" sz="3200" b="1" dirty="0"/>
              <a:t>Building Your First Android App</a:t>
            </a:r>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spTree>
    <p:extLst>
      <p:ext uri="{BB962C8B-B14F-4D97-AF65-F5344CB8AC3E}">
        <p14:creationId xmlns:p14="http://schemas.microsoft.com/office/powerpoint/2010/main" val="425714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785"/>
            <a:ext cx="9144000" cy="5542472"/>
          </a:xfrm>
          <a:prstGeom prst="rect">
            <a:avLst/>
          </a:prstGeom>
        </p:spPr>
      </p:pic>
    </p:spTree>
    <p:extLst>
      <p:ext uri="{BB962C8B-B14F-4D97-AF65-F5344CB8AC3E}">
        <p14:creationId xmlns:p14="http://schemas.microsoft.com/office/powerpoint/2010/main" val="1894699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847933"/>
          </a:xfrm>
          <a:prstGeom prst="rect">
            <a:avLst/>
          </a:prstGeom>
        </p:spPr>
      </p:pic>
    </p:spTree>
    <p:extLst>
      <p:ext uri="{BB962C8B-B14F-4D97-AF65-F5344CB8AC3E}">
        <p14:creationId xmlns:p14="http://schemas.microsoft.com/office/powerpoint/2010/main" val="1458504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92" y="1135974"/>
            <a:ext cx="6720677" cy="5195083"/>
          </a:xfrm>
          <a:prstGeom prst="rect">
            <a:avLst/>
          </a:prstGeom>
        </p:spPr>
      </p:pic>
    </p:spTree>
    <p:extLst>
      <p:ext uri="{BB962C8B-B14F-4D97-AF65-F5344CB8AC3E}">
        <p14:creationId xmlns:p14="http://schemas.microsoft.com/office/powerpoint/2010/main" val="725290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1928" cy="6858000"/>
          </a:xfrm>
          <a:prstGeom prst="rect">
            <a:avLst/>
          </a:prstGeom>
        </p:spPr>
      </p:pic>
    </p:spTree>
    <p:extLst>
      <p:ext uri="{BB962C8B-B14F-4D97-AF65-F5344CB8AC3E}">
        <p14:creationId xmlns:p14="http://schemas.microsoft.com/office/powerpoint/2010/main" val="3620131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847" y="619283"/>
            <a:ext cx="6939906" cy="5742772"/>
          </a:xfrm>
          <a:prstGeom prst="rect">
            <a:avLst/>
          </a:prstGeom>
        </p:spPr>
      </p:pic>
    </p:spTree>
    <p:extLst>
      <p:ext uri="{BB962C8B-B14F-4D97-AF65-F5344CB8AC3E}">
        <p14:creationId xmlns:p14="http://schemas.microsoft.com/office/powerpoint/2010/main" val="3503236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88284"/>
            <a:ext cx="7759064" cy="5997756"/>
          </a:xfrm>
          <a:prstGeom prst="rect">
            <a:avLst/>
          </a:prstGeom>
        </p:spPr>
      </p:pic>
    </p:spTree>
    <p:extLst>
      <p:ext uri="{BB962C8B-B14F-4D97-AF65-F5344CB8AC3E}">
        <p14:creationId xmlns:p14="http://schemas.microsoft.com/office/powerpoint/2010/main" val="2156085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8324"/>
            <a:ext cx="9144000" cy="4847933"/>
          </a:xfrm>
          <a:prstGeom prst="rect">
            <a:avLst/>
          </a:prstGeom>
        </p:spPr>
      </p:pic>
    </p:spTree>
    <p:extLst>
      <p:ext uri="{BB962C8B-B14F-4D97-AF65-F5344CB8AC3E}">
        <p14:creationId xmlns:p14="http://schemas.microsoft.com/office/powerpoint/2010/main" val="3256691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67982" cy="6858000"/>
          </a:xfrm>
          <a:prstGeom prst="rect">
            <a:avLst/>
          </a:prstGeom>
        </p:spPr>
      </p:pic>
    </p:spTree>
    <p:extLst>
      <p:ext uri="{BB962C8B-B14F-4D97-AF65-F5344CB8AC3E}">
        <p14:creationId xmlns:p14="http://schemas.microsoft.com/office/powerpoint/2010/main" val="1955987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359"/>
            <a:ext cx="9144000" cy="5520771"/>
          </a:xfrm>
          <a:prstGeom prst="rect">
            <a:avLst/>
          </a:prstGeom>
        </p:spPr>
      </p:pic>
    </p:spTree>
    <p:extLst>
      <p:ext uri="{BB962C8B-B14F-4D97-AF65-F5344CB8AC3E}">
        <p14:creationId xmlns:p14="http://schemas.microsoft.com/office/powerpoint/2010/main" val="4214611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486"/>
            <a:ext cx="9144000" cy="5520771"/>
          </a:xfrm>
          <a:prstGeom prst="rect">
            <a:avLst/>
          </a:prstGeom>
        </p:spPr>
      </p:pic>
    </p:spTree>
    <p:extLst>
      <p:ext uri="{BB962C8B-B14F-4D97-AF65-F5344CB8AC3E}">
        <p14:creationId xmlns:p14="http://schemas.microsoft.com/office/powerpoint/2010/main" val="167090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726"/>
          </a:xfrm>
        </p:spPr>
        <p:txBody>
          <a:bodyPr/>
          <a:lstStyle/>
          <a:p>
            <a:r>
              <a:rPr lang="en-US" b="1" dirty="0">
                <a:solidFill>
                  <a:srgbClr val="376092"/>
                </a:solidFill>
              </a:rPr>
              <a:t>Native App Development</a:t>
            </a:r>
          </a:p>
        </p:txBody>
      </p:sp>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pic>
        <p:nvPicPr>
          <p:cNvPr id="5" name="Picture 4"/>
          <p:cNvPicPr>
            <a:picLocks noChangeAspect="1"/>
          </p:cNvPicPr>
          <p:nvPr/>
        </p:nvPicPr>
        <p:blipFill>
          <a:blip r:embed="rId2"/>
          <a:stretch>
            <a:fillRect/>
          </a:stretch>
        </p:blipFill>
        <p:spPr>
          <a:xfrm>
            <a:off x="939800" y="1254121"/>
            <a:ext cx="7251700" cy="5092700"/>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http://www.scribd.com/doc/50805466/Native-Web-or-Hybrid-Mobile-App-Development</a:t>
            </a:r>
            <a:endParaRPr lang="en-US" sz="1200" dirty="0">
              <a:solidFill>
                <a:schemeClr val="bg1">
                  <a:lumMod val="65000"/>
                </a:schemeClr>
              </a:solidFill>
            </a:endParaRPr>
          </a:p>
        </p:txBody>
      </p:sp>
    </p:spTree>
    <p:extLst>
      <p:ext uri="{BB962C8B-B14F-4D97-AF65-F5344CB8AC3E}">
        <p14:creationId xmlns:p14="http://schemas.microsoft.com/office/powerpoint/2010/main" val="2201893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870"/>
            <a:ext cx="9144000" cy="5520771"/>
          </a:xfrm>
          <a:prstGeom prst="rect">
            <a:avLst/>
          </a:prstGeom>
        </p:spPr>
      </p:pic>
    </p:spTree>
    <p:extLst>
      <p:ext uri="{BB962C8B-B14F-4D97-AF65-F5344CB8AC3E}">
        <p14:creationId xmlns:p14="http://schemas.microsoft.com/office/powerpoint/2010/main" val="1882081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19100"/>
            <a:ext cx="7924800" cy="6007100"/>
          </a:xfrm>
          <a:prstGeom prst="rect">
            <a:avLst/>
          </a:prstGeom>
        </p:spPr>
      </p:pic>
    </p:spTree>
    <p:extLst>
      <p:ext uri="{BB962C8B-B14F-4D97-AF65-F5344CB8AC3E}">
        <p14:creationId xmlns:p14="http://schemas.microsoft.com/office/powerpoint/2010/main" val="757800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4018"/>
            <a:ext cx="9144000" cy="5512239"/>
          </a:xfrm>
          <a:prstGeom prst="rect">
            <a:avLst/>
          </a:prstGeom>
        </p:spPr>
      </p:pic>
    </p:spTree>
    <p:extLst>
      <p:ext uri="{BB962C8B-B14F-4D97-AF65-F5344CB8AC3E}">
        <p14:creationId xmlns:p14="http://schemas.microsoft.com/office/powerpoint/2010/main" val="631675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100"/>
            <a:ext cx="9144000" cy="5503666"/>
          </a:xfrm>
          <a:prstGeom prst="rect">
            <a:avLst/>
          </a:prstGeom>
        </p:spPr>
      </p:pic>
    </p:spTree>
    <p:extLst>
      <p:ext uri="{BB962C8B-B14F-4D97-AF65-F5344CB8AC3E}">
        <p14:creationId xmlns:p14="http://schemas.microsoft.com/office/powerpoint/2010/main" val="1102575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5844"/>
          </a:xfrm>
        </p:spPr>
        <p:txBody>
          <a:bodyPr>
            <a:normAutofit/>
          </a:bodyPr>
          <a:lstStyle/>
          <a:p>
            <a:r>
              <a:rPr lang="en-US" b="1" dirty="0">
                <a:solidFill>
                  <a:schemeClr val="accent1"/>
                </a:solidFill>
              </a:rPr>
              <a:t>Demo: </a:t>
            </a:r>
            <a:br>
              <a:rPr lang="en-US" dirty="0"/>
            </a:br>
            <a:r>
              <a:rPr lang="en-US" b="1" dirty="0">
                <a:solidFill>
                  <a:srgbClr val="4F81BD"/>
                </a:solidFill>
              </a:rPr>
              <a:t>Building Your First Android App with </a:t>
            </a:r>
            <a:br>
              <a:rPr lang="en-US" b="1" dirty="0">
                <a:solidFill>
                  <a:srgbClr val="4F81BD"/>
                </a:solidFill>
              </a:rPr>
            </a:br>
            <a:r>
              <a:rPr lang="en-US" b="1" dirty="0">
                <a:solidFill>
                  <a:srgbClr val="4F81BD"/>
                </a:solidFill>
              </a:rPr>
              <a:t>Android Developer Tools</a:t>
            </a:r>
            <a:br>
              <a:rPr lang="en-US" b="1" dirty="0">
                <a:solidFill>
                  <a:srgbClr val="4F81BD"/>
                </a:solidFill>
              </a:rPr>
            </a:br>
            <a:r>
              <a:rPr lang="en-US" b="1" dirty="0">
                <a:solidFill>
                  <a:srgbClr val="4F81BD"/>
                </a:solidFill>
              </a:rPr>
              <a:t>(ADT)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spTree>
    <p:extLst>
      <p:ext uri="{BB962C8B-B14F-4D97-AF65-F5344CB8AC3E}">
        <p14:creationId xmlns:p14="http://schemas.microsoft.com/office/powerpoint/2010/main" val="2980888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978388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164630" y="6488668"/>
            <a:ext cx="6814741" cy="369332"/>
          </a:xfrm>
          <a:prstGeom prst="rect">
            <a:avLst/>
          </a:prstGeom>
        </p:spPr>
        <p:txBody>
          <a:bodyPr wrap="square">
            <a:spAutoFit/>
          </a:bodyPr>
          <a:lstStyle/>
          <a:p>
            <a:pPr algn="ctr"/>
            <a:r>
              <a:rPr lang="en-US" dirty="0">
                <a:hlinkClick r:id="rId3"/>
              </a:rPr>
              <a:t>http://developer.android.com/training/basics/firstapp/index.html</a:t>
            </a:r>
            <a:endParaRPr lang="en-US" dirty="0"/>
          </a:p>
        </p:txBody>
      </p:sp>
    </p:spTree>
    <p:extLst>
      <p:ext uri="{BB962C8B-B14F-4D97-AF65-F5344CB8AC3E}">
        <p14:creationId xmlns:p14="http://schemas.microsoft.com/office/powerpoint/2010/main" val="1968185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988910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919693" y="6481587"/>
            <a:ext cx="7611714" cy="369332"/>
          </a:xfrm>
          <a:prstGeom prst="rect">
            <a:avLst/>
          </a:prstGeom>
        </p:spPr>
        <p:txBody>
          <a:bodyPr wrap="square">
            <a:spAutoFit/>
          </a:bodyPr>
          <a:lstStyle/>
          <a:p>
            <a:pPr algn="ctr"/>
            <a:r>
              <a:rPr lang="en-US" dirty="0">
                <a:hlinkClick r:id="rId3"/>
              </a:rPr>
              <a:t>http://developer.android.com/training/basics/firstapp/creating-project.html</a:t>
            </a:r>
            <a:endParaRPr lang="en-US" dirty="0"/>
          </a:p>
        </p:txBody>
      </p:sp>
    </p:spTree>
    <p:extLst>
      <p:ext uri="{BB962C8B-B14F-4D97-AF65-F5344CB8AC3E}">
        <p14:creationId xmlns:p14="http://schemas.microsoft.com/office/powerpoint/2010/main" val="424711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65743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3" y="274638"/>
            <a:ext cx="8427347" cy="1143000"/>
          </a:xfrm>
        </p:spPr>
        <p:txBody>
          <a:bodyPr>
            <a:normAutofit/>
          </a:bodyPr>
          <a:lstStyle/>
          <a:p>
            <a:r>
              <a:rPr lang="en-US" b="1" dirty="0">
                <a:solidFill>
                  <a:srgbClr val="FF0000"/>
                </a:solidFill>
              </a:rPr>
              <a:t>Android</a:t>
            </a:r>
            <a:r>
              <a:rPr lang="en-US" b="1" dirty="0">
                <a:solidFill>
                  <a:srgbClr val="376092"/>
                </a:solidFill>
              </a:rPr>
              <a:t> - Native App Development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pic>
        <p:nvPicPr>
          <p:cNvPr id="5" name="Picture 4"/>
          <p:cNvPicPr>
            <a:picLocks noChangeAspect="1"/>
          </p:cNvPicPr>
          <p:nvPr/>
        </p:nvPicPr>
        <p:blipFill>
          <a:blip r:embed="rId2"/>
          <a:stretch>
            <a:fillRect/>
          </a:stretch>
        </p:blipFill>
        <p:spPr>
          <a:xfrm>
            <a:off x="0" y="1735042"/>
            <a:ext cx="9144000" cy="4871215"/>
          </a:xfrm>
          <a:prstGeom prst="rect">
            <a:avLst/>
          </a:prstGeom>
        </p:spPr>
      </p:pic>
      <p:sp>
        <p:nvSpPr>
          <p:cNvPr id="6" name="Rectangle 5"/>
          <p:cNvSpPr/>
          <p:nvPr/>
        </p:nvSpPr>
        <p:spPr>
          <a:xfrm>
            <a:off x="457200" y="6549865"/>
            <a:ext cx="8229600" cy="276999"/>
          </a:xfrm>
          <a:prstGeom prst="rect">
            <a:avLst/>
          </a:prstGeom>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http://www.scribd.com/doc/50805466/Native-Web-or-Hybrid-Mobile-App-Development</a:t>
            </a:r>
            <a:endParaRPr lang="en-US" sz="1200" dirty="0">
              <a:solidFill>
                <a:schemeClr val="bg1">
                  <a:lumMod val="65000"/>
                </a:schemeClr>
              </a:solidFill>
            </a:endParaRPr>
          </a:p>
        </p:txBody>
      </p:sp>
    </p:spTree>
    <p:extLst>
      <p:ext uri="{BB962C8B-B14F-4D97-AF65-F5344CB8AC3E}">
        <p14:creationId xmlns:p14="http://schemas.microsoft.com/office/powerpoint/2010/main" val="1747543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3" name="Rounded Rectangle 2"/>
          <p:cNvSpPr/>
          <p:nvPr/>
        </p:nvSpPr>
        <p:spPr>
          <a:xfrm>
            <a:off x="628316" y="571500"/>
            <a:ext cx="401052"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28316" y="723900"/>
            <a:ext cx="2006812" cy="179407"/>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635128" y="958181"/>
            <a:ext cx="1936871"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969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977453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845211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852327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200803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17842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777591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6701543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0839644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89</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
        <p:nvSpPr>
          <p:cNvPr id="5" name="Rounded Rectangle 4"/>
          <p:cNvSpPr/>
          <p:nvPr/>
        </p:nvSpPr>
        <p:spPr>
          <a:xfrm>
            <a:off x="2992435" y="918491"/>
            <a:ext cx="214314"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94021" y="1305172"/>
            <a:ext cx="1358900"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352921" y="1305172"/>
            <a:ext cx="1893891"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6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pic>
        <p:nvPicPr>
          <p:cNvPr id="5" name="Picture 4"/>
          <p:cNvPicPr>
            <a:picLocks noChangeAspect="1"/>
          </p:cNvPicPr>
          <p:nvPr/>
        </p:nvPicPr>
        <p:blipFill>
          <a:blip r:embed="rId2"/>
          <a:stretch>
            <a:fillRect/>
          </a:stretch>
        </p:blipFill>
        <p:spPr>
          <a:xfrm>
            <a:off x="450623" y="1323261"/>
            <a:ext cx="8413692" cy="5048215"/>
          </a:xfrm>
          <a:prstGeom prst="rect">
            <a:avLst/>
          </a:prstGeom>
        </p:spPr>
      </p:pic>
      <p:sp>
        <p:nvSpPr>
          <p:cNvPr id="6" name="Title 1"/>
          <p:cNvSpPr>
            <a:spLocks noGrp="1"/>
          </p:cNvSpPr>
          <p:nvPr>
            <p:ph type="title"/>
          </p:nvPr>
        </p:nvSpPr>
        <p:spPr>
          <a:xfrm>
            <a:off x="-1" y="274638"/>
            <a:ext cx="9106029" cy="794836"/>
          </a:xfrm>
        </p:spPr>
        <p:txBody>
          <a:bodyPr>
            <a:normAutofit/>
          </a:bodyPr>
          <a:lstStyle/>
          <a:p>
            <a:r>
              <a:rPr lang="en-US" sz="3600" b="1" dirty="0">
                <a:solidFill>
                  <a:srgbClr val="FF0000"/>
                </a:solidFill>
              </a:rPr>
              <a:t>Native App </a:t>
            </a:r>
            <a:r>
              <a:rPr lang="en-US" sz="3600" b="1" dirty="0">
                <a:solidFill>
                  <a:srgbClr val="376092"/>
                </a:solidFill>
              </a:rPr>
              <a:t>– Interaction with Mobile Device</a:t>
            </a:r>
          </a:p>
        </p:txBody>
      </p:sp>
      <p:sp>
        <p:nvSpPr>
          <p:cNvPr id="7" name="Rectangle 6"/>
          <p:cNvSpPr/>
          <p:nvPr/>
        </p:nvSpPr>
        <p:spPr>
          <a:xfrm>
            <a:off x="457200" y="6563520"/>
            <a:ext cx="8229600" cy="276999"/>
          </a:xfrm>
          <a:prstGeom prst="rect">
            <a:avLst/>
          </a:prstGeom>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http://www.scribd.com/doc/50805466/Native-Web-or-Hybrid-Mobile-App-Development</a:t>
            </a:r>
            <a:endParaRPr lang="en-US" sz="1200" dirty="0">
              <a:solidFill>
                <a:schemeClr val="bg1">
                  <a:lumMod val="65000"/>
                </a:schemeClr>
              </a:solidFill>
            </a:endParaRPr>
          </a:p>
        </p:txBody>
      </p:sp>
    </p:spTree>
    <p:extLst>
      <p:ext uri="{BB962C8B-B14F-4D97-AF65-F5344CB8AC3E}">
        <p14:creationId xmlns:p14="http://schemas.microsoft.com/office/powerpoint/2010/main" val="76136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715458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2585209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53259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970157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ounded Rectangle 5"/>
          <p:cNvSpPr/>
          <p:nvPr/>
        </p:nvSpPr>
        <p:spPr>
          <a:xfrm>
            <a:off x="6245616" y="2489217"/>
            <a:ext cx="572694"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8464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23292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5792756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745666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304505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99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25565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2354</TotalTime>
  <Words>9932</Words>
  <Application>Microsoft Macintosh PowerPoint</Application>
  <PresentationFormat>On-screen Show (4:3)</PresentationFormat>
  <Paragraphs>824</Paragraphs>
  <Slides>120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新細明體</vt:lpstr>
      <vt:lpstr>Arial</vt:lpstr>
      <vt:lpstr>Calibri</vt:lpstr>
      <vt:lpstr>Office Theme</vt:lpstr>
      <vt:lpstr>Social Media Apps Programming</vt:lpstr>
      <vt:lpstr>Course Schedule (1/2)</vt:lpstr>
      <vt:lpstr>Course Schedule (2/2)</vt:lpstr>
      <vt:lpstr>Android /iOS Apps Programming</vt:lpstr>
      <vt:lpstr>App Development Comparison</vt:lpstr>
      <vt:lpstr>Outline</vt:lpstr>
      <vt:lpstr>Native App Development</vt:lpstr>
      <vt:lpstr>Android - Native App Development</vt:lpstr>
      <vt:lpstr>Native App – Interaction with Mobile Device</vt:lpstr>
      <vt:lpstr>Android</vt:lpstr>
      <vt:lpstr>Android</vt:lpstr>
      <vt:lpstr>Android</vt:lpstr>
      <vt:lpstr>Android Platform</vt:lpstr>
      <vt:lpstr>Android Platform</vt:lpstr>
      <vt:lpstr>Android Screen Sizes and Densities</vt:lpstr>
      <vt:lpstr>Android Development Environment</vt:lpstr>
      <vt:lpstr>JDK (Java Development Kit)</vt:lpstr>
      <vt:lpstr>Android Studio</vt:lpstr>
      <vt:lpstr>Building Your First App Android Studio </vt:lpstr>
      <vt:lpstr>Android App Building Blocks</vt:lpstr>
      <vt:lpstr>Android App Building Blocks</vt:lpstr>
      <vt:lpstr>Android App Building Blocks</vt:lpstr>
      <vt:lpstr>Android App Building Blocks</vt:lpstr>
      <vt:lpstr>Android App Building Blocks</vt:lpstr>
      <vt:lpstr>Android App Building Blocks</vt:lpstr>
      <vt:lpstr>Developing Android Apps</vt:lpstr>
      <vt:lpstr>Building a Simple User Interface</vt:lpstr>
      <vt:lpstr>Building a Simple User Interface</vt:lpstr>
      <vt:lpstr>Building a Simple User Interface</vt:lpstr>
      <vt:lpstr>Android App Activity Lifecycle</vt:lpstr>
      <vt:lpstr>The development process for  Android applications</vt:lpstr>
      <vt:lpstr>1. Setup</vt:lpstr>
      <vt:lpstr>2. Development</vt:lpstr>
      <vt:lpstr>3. Debugging and Testing</vt:lpstr>
      <vt:lpstr>4. Publishing</vt:lpstr>
      <vt:lpstr>Demo:  Building Your First Android App with  Android Studio</vt:lpstr>
      <vt:lpstr>Java SE Development Kit (JDK)</vt:lpstr>
      <vt:lpstr>Java SE Development Kit (JDK)</vt:lpstr>
      <vt:lpstr>Android Studio</vt:lpstr>
      <vt:lpstr>PowerPoint Presentation</vt:lpstr>
      <vt:lpstr>Install Android Studio</vt:lpstr>
      <vt:lpstr>Install Android Studio</vt:lpstr>
      <vt:lpstr>Install Android Studio</vt:lpstr>
      <vt:lpstr>Android 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Building Your First Android App with  Android Developer Tools (ADT)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activity_main.xml</vt:lpstr>
      <vt:lpstr>activity_display_message.xml</vt:lpstr>
      <vt:lpstr>strings.xml</vt:lpstr>
      <vt:lpstr>AndroidManifest.xml</vt:lpstr>
      <vt:lpstr>DisplayMessageActivity.java</vt:lpstr>
      <vt:lpstr>MainActivity.java</vt:lpstr>
      <vt:lpstr>DisplayMessageActivity.java</vt:lpstr>
      <vt:lpstr>Alternatives for  Developing Android Apps</vt:lpstr>
      <vt:lpstr>MIT App Inventor</vt:lpstr>
      <vt:lpstr>appery.io</vt:lpstr>
      <vt:lpstr>PowerPoint Presentation</vt:lpstr>
      <vt:lpstr>Appnotch</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subject/>
  <dc:creator>MY DAY</dc:creator>
  <cp:keywords/>
  <dc:description>Social Media Apps Programming</dc:description>
  <cp:lastModifiedBy>Microsoft Office User</cp:lastModifiedBy>
  <cp:revision>153</cp:revision>
  <cp:lastPrinted>2018-09-25T11:46:25Z</cp:lastPrinted>
  <dcterms:created xsi:type="dcterms:W3CDTF">2013-09-24T21:30:58Z</dcterms:created>
  <dcterms:modified xsi:type="dcterms:W3CDTF">2018-09-25T11:46:28Z</dcterms:modified>
  <cp:category/>
</cp:coreProperties>
</file>