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12" r:id="rId3"/>
    <p:sldId id="325" r:id="rId4"/>
    <p:sldId id="326" r:id="rId5"/>
    <p:sldId id="307" r:id="rId6"/>
    <p:sldId id="317" r:id="rId7"/>
    <p:sldId id="308" r:id="rId8"/>
    <p:sldId id="257" r:id="rId9"/>
    <p:sldId id="260" r:id="rId10"/>
    <p:sldId id="261" r:id="rId11"/>
    <p:sldId id="264" r:id="rId12"/>
    <p:sldId id="265" r:id="rId13"/>
    <p:sldId id="266" r:id="rId14"/>
    <p:sldId id="267" r:id="rId15"/>
    <p:sldId id="270" r:id="rId16"/>
    <p:sldId id="313" r:id="rId17"/>
    <p:sldId id="277" r:id="rId18"/>
    <p:sldId id="271" r:id="rId19"/>
    <p:sldId id="276" r:id="rId20"/>
    <p:sldId id="327" r:id="rId21"/>
    <p:sldId id="328" r:id="rId22"/>
    <p:sldId id="329" r:id="rId23"/>
    <p:sldId id="330" r:id="rId24"/>
    <p:sldId id="331" r:id="rId25"/>
    <p:sldId id="275" r:id="rId26"/>
    <p:sldId id="278" r:id="rId27"/>
    <p:sldId id="279" r:id="rId28"/>
    <p:sldId id="281" r:id="rId29"/>
    <p:sldId id="304" r:id="rId30"/>
    <p:sldId id="282" r:id="rId31"/>
    <p:sldId id="295" r:id="rId32"/>
    <p:sldId id="296" r:id="rId33"/>
    <p:sldId id="297" r:id="rId34"/>
    <p:sldId id="298" r:id="rId35"/>
    <p:sldId id="299" r:id="rId36"/>
    <p:sldId id="284" r:id="rId37"/>
    <p:sldId id="291" r:id="rId38"/>
    <p:sldId id="292" r:id="rId39"/>
    <p:sldId id="293" r:id="rId40"/>
    <p:sldId id="294" r:id="rId41"/>
    <p:sldId id="322" r:id="rId42"/>
    <p:sldId id="323" r:id="rId43"/>
    <p:sldId id="324" r:id="rId44"/>
    <p:sldId id="286" r:id="rId45"/>
    <p:sldId id="287" r:id="rId46"/>
    <p:sldId id="28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7"/>
    <p:restoredTop sz="93629"/>
  </p:normalViewPr>
  <p:slideViewPr>
    <p:cSldViewPr snapToGrid="0" snapToObjects="1">
      <p:cViewPr>
        <p:scale>
          <a:sx n="110" d="100"/>
          <a:sy n="110" d="100"/>
        </p:scale>
        <p:origin x="624" y="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7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228600" h="228600"/>
            </a:sp3d>
          </c:spPr>
          <c:dPt>
            <c:idx val="0"/>
            <c:bubble3D val="0"/>
            <c:explosion val="3"/>
            <c:extLst>
              <c:ext xmlns:c16="http://schemas.microsoft.com/office/drawing/2014/chart" uri="{C3380CC4-5D6E-409C-BE32-E72D297353CC}">
                <c16:uniqueId val="{00000000-6446-E940-92FE-E333117D39B4}"/>
              </c:ext>
            </c:extLst>
          </c:dPt>
          <c:dPt>
            <c:idx val="1"/>
            <c:bubble3D val="0"/>
            <c:explosion val="8"/>
            <c:extLst>
              <c:ext xmlns:c16="http://schemas.microsoft.com/office/drawing/2014/chart" uri="{C3380CC4-5D6E-409C-BE32-E72D297353CC}">
                <c16:uniqueId val="{00000001-6446-E940-92FE-E333117D39B4}"/>
              </c:ext>
            </c:extLst>
          </c:dPt>
          <c:dPt>
            <c:idx val="2"/>
            <c:bubble3D val="0"/>
            <c:explosion val="7"/>
            <c:extLst>
              <c:ext xmlns:c16="http://schemas.microsoft.com/office/drawing/2014/chart" uri="{C3380CC4-5D6E-409C-BE32-E72D297353CC}">
                <c16:uniqueId val="{00000002-6446-E940-92FE-E333117D39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lIns="2">
                <a:spAutoFit/>
              </a:bodyPr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Sheet1!$A$1:$A$3</c:f>
              <c:strCache>
                <c:ptCount val="3"/>
                <c:pt idx="0">
                  <c:v>Hybrid Apps</c:v>
                </c:pt>
                <c:pt idx="1">
                  <c:v>Native Apps</c:v>
                </c:pt>
                <c:pt idx="2">
                  <c:v>Web Apps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0.6</c:v>
                </c:pt>
                <c:pt idx="1">
                  <c:v>0.3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46-E940-92FE-E333117D3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overlay val="1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44444"/>
                </a:solidFill>
                <a:latin typeface="proxima-nova-1" charset="0"/>
              </a:rPr>
              <a:t>Enterprises Will Deploy More Than 50% of Hybrid HTML5 in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3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2018/9/13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tku.edu.tw/myday/teaching.htm#1051SMAP" TargetMode="External"/><Relationship Id="rId2" Type="http://schemas.openxmlformats.org/officeDocument/2006/relationships/hyperlink" Target="http://mail.tku.edu.tw/myday/teaching.htm#1071S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google.com/appengine/" TargetMode="External"/><Relationship Id="rId3" Type="http://schemas.openxmlformats.org/officeDocument/2006/relationships/hyperlink" Target="http://phonegap.com/" TargetMode="External"/><Relationship Id="rId7" Type="http://schemas.openxmlformats.org/officeDocument/2006/relationships/hyperlink" Target="https://dev.twitter.com/" TargetMode="External"/><Relationship Id="rId2" Type="http://schemas.openxmlformats.org/officeDocument/2006/relationships/hyperlink" Target="http://jquerymobi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s.facebook.com/" TargetMode="External"/><Relationship Id="rId5" Type="http://schemas.openxmlformats.org/officeDocument/2006/relationships/hyperlink" Target="http://developer.android.com/" TargetMode="External"/><Relationship Id="rId10" Type="http://schemas.openxmlformats.org/officeDocument/2006/relationships/hyperlink" Target="https://apps.facebook.com/netvizz/" TargetMode="External"/><Relationship Id="rId4" Type="http://schemas.openxmlformats.org/officeDocument/2006/relationships/hyperlink" Target="https://developer.apple.com/" TargetMode="External"/><Relationship Id="rId9" Type="http://schemas.openxmlformats.org/officeDocument/2006/relationships/hyperlink" Target="https://gephi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tiff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5" Type="http://schemas.openxmlformats.org/officeDocument/2006/relationships/image" Target="../media/image16.tiff"/><Relationship Id="rId10" Type="http://schemas.openxmlformats.org/officeDocument/2006/relationships/image" Target="../media/image11.tiff"/><Relationship Id="rId19" Type="http://schemas.openxmlformats.org/officeDocument/2006/relationships/image" Target="../media/image20.jpg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Learn-HTML5-JavaScript-iOS-Standards-based/dp/1430240385/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www.amazon.com/Building-Android-Apps-HTML-JavaScript/dp/144931641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hyperlink" Target="https://www.amazon.com/PhoneGap-Mobile-Application-Development-Cookbook/dp/178328794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hyperlink" Target="https://www.amazon.com/Mastering-PhoneGap-Mobile-Application-Development/dp/178328843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hyperlink" Target="https://www.amazon.com/Mobile-App-Development-Ionic-Cross-Platform/dp/1491937785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amazon.com/jQuery-Mobile-Running-Maximiliano-Firtman/dp/144939765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jquerymobile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phonegap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developer.apple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developer.apple.com/swif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rishta.com/blog_hybrid.html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developer.android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evelopers.facebook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evelopers.facebook.com/docs/io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developers.facebook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evelopers.facebook.com/docs/android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dev.twitter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loud.google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atastore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ealthspot.com/ResponsiveWebsiteDesign.aspx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appengine/docs/java/endpoints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tiff"/><Relationship Id="rId7" Type="http://schemas.openxmlformats.org/officeDocument/2006/relationships/image" Target="../media/image49.png"/><Relationship Id="rId2" Type="http://schemas.openxmlformats.org/officeDocument/2006/relationships/hyperlink" Target="https://cloud.google.com/solutions/mobile/mobile-app-backend-servi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eveloper.apple.com/library/ios/referencelibrary/GettingStarted/RoadMapiOS/AppDevelopmentProcess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library/ios/referencelibrary/GettingStarted/RoadMapiOS/WhereToGoFromHere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ephi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mail.tku.edu.tw/myday/" TargetMode="External"/><Relationship Id="rId4" Type="http://schemas.openxmlformats.org/officeDocument/2006/relationships/hyperlink" Target="mailto:myday@mail.tku.edu.t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ommontime.com/hybrid-apps-the-right-response-to-byod-in-business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ustcreative.com/2016/03/17/html5-vs-native-apps-whats-best-for-201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ribd.com/doc/50805466/Native-Web-or-Hybrid-Mobile-App-Developmen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>
                <a:solidFill>
                  <a:srgbClr val="376092"/>
                </a:solidFill>
              </a:rPr>
              <a:t>Social Media Apps Programming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>
                <a:hlinkClick r:id="rId2"/>
              </a:rPr>
              <a:t>Department of Information Management</a:t>
            </a:r>
            <a:endParaRPr lang="en-US" sz="5100" dirty="0"/>
          </a:p>
          <a:p>
            <a:r>
              <a:rPr lang="en-US" sz="5100" dirty="0" err="1">
                <a:hlinkClick r:id="rId3"/>
              </a:rPr>
              <a:t>Tamkang</a:t>
            </a:r>
            <a:r>
              <a:rPr lang="en-US" sz="5100" dirty="0">
                <a:hlinkClick r:id="rId3"/>
              </a:rPr>
              <a:t> University</a:t>
            </a:r>
            <a:endParaRPr lang="en-US" sz="5100" dirty="0"/>
          </a:p>
          <a:p>
            <a:endParaRPr lang="en-US" sz="2600" dirty="0">
              <a:hlinkClick r:id="rId4"/>
            </a:endParaRPr>
          </a:p>
          <a:p>
            <a:r>
              <a:rPr lang="en-US" sz="2600" dirty="0">
                <a:hlinkClick r:id="rId4"/>
              </a:rPr>
              <a:t>http://mail.tku.edu.tw/myday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491019"/>
            <a:ext cx="8701088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Course Orientation and Introduction to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Social Media and Mobile Apps Programming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2018-09-13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29117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1071SMAP01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8550) 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 (Fall 2018)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(MIS MBA) (2 Credits, Elective) [Full English Course]</a:t>
            </a:r>
          </a:p>
          <a:p>
            <a:pPr lvl="0" algn="ctr" defTabSz="914400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Thu 8,9 (10:10-12:00) B206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Department Core Competences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of modern management knowledge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Logical thinking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Critical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Integration of information technology and business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Research and innovation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Theory and applications data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Information and communication security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Verbal and writing communication skills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39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06" y="878424"/>
            <a:ext cx="8611573" cy="58228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course introduces the </a:t>
            </a:r>
            <a:r>
              <a:rPr lang="en-US" dirty="0">
                <a:solidFill>
                  <a:srgbClr val="800000"/>
                </a:solidFill>
              </a:rPr>
              <a:t>fundamental concepts </a:t>
            </a:r>
            <a:r>
              <a:rPr lang="en-US" dirty="0"/>
              <a:t>and </a:t>
            </a:r>
            <a:r>
              <a:rPr lang="en-US" dirty="0">
                <a:solidFill>
                  <a:srgbClr val="800000"/>
                </a:solidFill>
              </a:rPr>
              <a:t>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social media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mobile apps programming</a:t>
            </a:r>
            <a:r>
              <a:rPr lang="en-US" dirty="0"/>
              <a:t>. </a:t>
            </a:r>
          </a:p>
          <a:p>
            <a:r>
              <a:rPr lang="en-US" dirty="0"/>
              <a:t>Topics include </a:t>
            </a:r>
          </a:p>
          <a:p>
            <a:pPr lvl="1"/>
            <a:r>
              <a:rPr lang="en-US" dirty="0"/>
              <a:t>Introduction to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Android /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apps programming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Developing </a:t>
            </a:r>
            <a:r>
              <a:rPr lang="en-US" dirty="0">
                <a:solidFill>
                  <a:srgbClr val="558ED5"/>
                </a:solidFill>
              </a:rPr>
              <a:t>Android native apps with Java (Android Studio)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Developing </a:t>
            </a:r>
            <a:r>
              <a:rPr lang="en-US" dirty="0">
                <a:solidFill>
                  <a:srgbClr val="558ED5"/>
                </a:solidFill>
              </a:rPr>
              <a:t>iPhone / iPad apps native apps with Swift (</a:t>
            </a:r>
            <a:r>
              <a:rPr lang="en-US" dirty="0" err="1">
                <a:solidFill>
                  <a:srgbClr val="558ED5"/>
                </a:solidFill>
              </a:rPr>
              <a:t>XCode</a:t>
            </a:r>
            <a:r>
              <a:rPr lang="en-US" dirty="0">
                <a:solidFill>
                  <a:srgbClr val="558ED5"/>
                </a:solidFill>
              </a:rPr>
              <a:t>)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Mobile apps using HTML5/CSS3/JavaScript</a:t>
            </a:r>
            <a:r>
              <a:rPr lang="en-US" dirty="0"/>
              <a:t>, </a:t>
            </a:r>
          </a:p>
          <a:p>
            <a:pPr lvl="1"/>
            <a:r>
              <a:rPr lang="en-US" dirty="0" err="1">
                <a:solidFill>
                  <a:srgbClr val="558ED5"/>
                </a:solidFill>
              </a:rPr>
              <a:t>jQuery</a:t>
            </a:r>
            <a:r>
              <a:rPr lang="en-US" dirty="0">
                <a:solidFill>
                  <a:srgbClr val="558ED5"/>
                </a:solidFill>
              </a:rPr>
              <a:t> Mobile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Create </a:t>
            </a:r>
            <a:r>
              <a:rPr lang="en-US" dirty="0">
                <a:solidFill>
                  <a:srgbClr val="558ED5"/>
                </a:solidFill>
              </a:rPr>
              <a:t>hybrid apps with </a:t>
            </a:r>
            <a:r>
              <a:rPr lang="en-US" dirty="0" err="1">
                <a:solidFill>
                  <a:srgbClr val="558ED5"/>
                </a:solidFill>
              </a:rPr>
              <a:t>Phonegap</a:t>
            </a:r>
            <a:r>
              <a:rPr lang="en-US" dirty="0"/>
              <a:t>, 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Google Cloud Platform</a:t>
            </a:r>
            <a:r>
              <a:rPr lang="en-US" altLang="zh-TW" dirty="0"/>
              <a:t>,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Google app engine, Google map API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Facebook API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Twitter API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Case study on social media apps programming and </a:t>
            </a:r>
            <a:br>
              <a:rPr lang="en-US" dirty="0"/>
            </a:br>
            <a:r>
              <a:rPr lang="en-US" dirty="0">
                <a:solidFill>
                  <a:srgbClr val="558ED5"/>
                </a:solidFill>
              </a:rPr>
              <a:t>marketing</a:t>
            </a:r>
            <a:r>
              <a:rPr lang="en-US" dirty="0"/>
              <a:t> in </a:t>
            </a:r>
            <a:r>
              <a:rPr lang="en-US" dirty="0">
                <a:solidFill>
                  <a:srgbClr val="558ED5"/>
                </a:solidFill>
              </a:rPr>
              <a:t>Google Play </a:t>
            </a:r>
            <a:r>
              <a:rPr lang="en-US" dirty="0"/>
              <a:t>and </a:t>
            </a:r>
            <a:r>
              <a:rPr lang="en-US" dirty="0">
                <a:solidFill>
                  <a:srgbClr val="558ED5"/>
                </a:solidFill>
              </a:rPr>
              <a:t>App 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2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Teaching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Students will be able to </a:t>
            </a:r>
            <a:br>
              <a:rPr lang="en-US" sz="3600" dirty="0"/>
            </a:br>
            <a:r>
              <a:rPr lang="en-US" sz="3600" dirty="0"/>
              <a:t>understand and apply </a:t>
            </a:r>
            <a:br>
              <a:rPr lang="en-US" sz="3600" dirty="0"/>
            </a:br>
            <a:r>
              <a:rPr lang="en-US" sz="3600" dirty="0"/>
              <a:t>the fundamental concepts </a:t>
            </a:r>
            <a:br>
              <a:rPr lang="en-US" sz="3600" dirty="0"/>
            </a:br>
            <a:r>
              <a:rPr lang="en-US" sz="3600" dirty="0"/>
              <a:t>and practices of </a:t>
            </a:r>
            <a:br>
              <a:rPr lang="en-US" sz="3600" dirty="0"/>
            </a:br>
            <a:r>
              <a:rPr lang="en-US" sz="3600" dirty="0"/>
              <a:t>social media and </a:t>
            </a:r>
            <a:br>
              <a:rPr lang="en-US" sz="3600" dirty="0"/>
            </a:br>
            <a:r>
              <a:rPr lang="en-US" sz="3600" dirty="0"/>
              <a:t>mobile apps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3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Teaching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Lecture</a:t>
            </a:r>
          </a:p>
          <a:p>
            <a:pPr algn="ctr"/>
            <a:r>
              <a:rPr lang="en-US" sz="4000" dirty="0"/>
              <a:t>Discussion</a:t>
            </a:r>
          </a:p>
          <a:p>
            <a:pPr algn="ctr"/>
            <a:r>
              <a:rPr lang="en-US" sz="4000" dirty="0"/>
              <a:t>Simulation</a:t>
            </a:r>
          </a:p>
          <a:p>
            <a:pPr algn="ctr"/>
            <a:r>
              <a:rPr lang="en-US" sz="4000" dirty="0"/>
              <a:t>Practicum</a:t>
            </a:r>
          </a:p>
          <a:p>
            <a:pPr algn="ctr"/>
            <a:r>
              <a:rPr lang="en-US" sz="4000" dirty="0"/>
              <a:t>Problem Solving</a:t>
            </a:r>
          </a:p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08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Practicum</a:t>
            </a:r>
          </a:p>
          <a:p>
            <a:pPr algn="ctr"/>
            <a:r>
              <a:rPr lang="en-US" sz="4000" dirty="0"/>
              <a:t>Report</a:t>
            </a:r>
          </a:p>
          <a:p>
            <a:pPr algn="ctr"/>
            <a:r>
              <a:rPr lang="en-US" sz="4000" dirty="0"/>
              <a:t>Participation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9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   2018/09/13   Course Orientation and Introduction to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Social Media and Mobile Apps Programming</a:t>
            </a:r>
          </a:p>
          <a:p>
            <a:pPr marL="0" indent="0">
              <a:buNone/>
            </a:pPr>
            <a:r>
              <a:rPr lang="en-US" sz="2400" dirty="0"/>
              <a:t>2    2018/09/20   Introduction to Android / iOS Apps Programming</a:t>
            </a:r>
          </a:p>
          <a:p>
            <a:pPr marL="0" indent="0">
              <a:buNone/>
            </a:pPr>
            <a:r>
              <a:rPr lang="en-US" sz="2400" dirty="0"/>
              <a:t>3    2018/09/27   Developing Android Native Apps with Java </a:t>
            </a:r>
            <a:br>
              <a:rPr lang="en-US" sz="2400" dirty="0"/>
            </a:br>
            <a:r>
              <a:rPr lang="en-US" sz="2400" dirty="0"/>
              <a:t>                               (Android Studio)</a:t>
            </a:r>
          </a:p>
          <a:p>
            <a:pPr marL="0" indent="0">
              <a:buNone/>
            </a:pPr>
            <a:r>
              <a:rPr lang="en-US" sz="2400" dirty="0"/>
              <a:t>4    2018/10/04   Developing iPhone / iPad Native Apps with Swift</a:t>
            </a:r>
            <a:br>
              <a:rPr lang="en-US" sz="2400" dirty="0"/>
            </a:br>
            <a:r>
              <a:rPr lang="en-US" sz="2400" dirty="0"/>
              <a:t>                                (XCode)</a:t>
            </a:r>
          </a:p>
          <a:p>
            <a:pPr marL="0" indent="0">
              <a:buNone/>
            </a:pPr>
            <a:r>
              <a:rPr lang="en-US" sz="2400" dirty="0"/>
              <a:t>5    2018/10/11   Mobile Apps using HTML5/CSS3/JavaScript</a:t>
            </a:r>
          </a:p>
          <a:p>
            <a:pPr marL="0" indent="0">
              <a:buNone/>
            </a:pPr>
            <a:r>
              <a:rPr lang="en-US" sz="2400" dirty="0"/>
              <a:t>6    2018/10/18   jQuery Mobile</a:t>
            </a:r>
          </a:p>
          <a:p>
            <a:pPr marL="0" indent="0">
              <a:buNone/>
            </a:pPr>
            <a:r>
              <a:rPr lang="en-US" sz="2400" dirty="0"/>
              <a:t>7    2018/10/25   Create 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8    2018/11/01   jQuery Mobile/</a:t>
            </a:r>
            <a:r>
              <a:rPr lang="en-US" sz="2400" dirty="0" err="1"/>
              <a:t>Phonegap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9    2018/11/08   jQuery Mobile/</a:t>
            </a:r>
            <a:r>
              <a:rPr lang="en-US" sz="2400" dirty="0" err="1"/>
              <a:t>Phonegap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 2018/11/15   Midterm Exam Week / Project Presentation</a:t>
            </a:r>
          </a:p>
          <a:p>
            <a:pPr marL="0" indent="0">
              <a:buNone/>
            </a:pPr>
            <a:r>
              <a:rPr lang="en-US" sz="2400" dirty="0"/>
              <a:t>11    2018/11/22   Case Study on Social Media Apps Programming</a:t>
            </a:r>
            <a:br>
              <a:rPr lang="en-US" sz="2400" dirty="0"/>
            </a:br>
            <a:r>
              <a:rPr lang="en-US" sz="2400" dirty="0"/>
              <a:t>                                 and Marketing in Google Play and App Store</a:t>
            </a:r>
          </a:p>
          <a:p>
            <a:pPr marL="0" indent="0">
              <a:buNone/>
            </a:pPr>
            <a:r>
              <a:rPr lang="en-US" sz="2400" dirty="0"/>
              <a:t>12    2018/11/29   Google Cloud Platform</a:t>
            </a:r>
          </a:p>
          <a:p>
            <a:pPr marL="0" indent="0">
              <a:buNone/>
            </a:pPr>
            <a:r>
              <a:rPr lang="en-US" sz="2400" dirty="0"/>
              <a:t>13    2018/12/06   Google App Engine</a:t>
            </a:r>
          </a:p>
          <a:p>
            <a:pPr marL="0" indent="0">
              <a:buNone/>
            </a:pPr>
            <a:r>
              <a:rPr lang="en-US" sz="2400" dirty="0"/>
              <a:t>14    2018/12/13   Google Map API</a:t>
            </a:r>
          </a:p>
          <a:p>
            <a:pPr marL="0" indent="0">
              <a:buNone/>
            </a:pPr>
            <a:r>
              <a:rPr lang="en-US" sz="2400" dirty="0"/>
              <a:t>15    2018/12/20   Facebook API (Facebook JavaScript SDK)</a:t>
            </a:r>
            <a:br>
              <a:rPr lang="en-US" sz="2400" dirty="0"/>
            </a:br>
            <a:r>
              <a:rPr lang="en-US" sz="2400" dirty="0"/>
              <a:t>                                 (Integrate Facebook with iOS/Android Apps)</a:t>
            </a:r>
          </a:p>
          <a:p>
            <a:pPr marL="0" indent="0">
              <a:buNone/>
            </a:pPr>
            <a:r>
              <a:rPr lang="en-US" sz="2400" dirty="0"/>
              <a:t>16    2018/12/27    Twitter API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 2019/01/03    Final Project Presentation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 2019/01/10    Final Exam Week / Final Project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Grading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 of Usual: 40%</a:t>
            </a:r>
          </a:p>
          <a:p>
            <a:r>
              <a:rPr lang="en-US" dirty="0">
                <a:solidFill>
                  <a:srgbClr val="FF0000"/>
                </a:solidFill>
              </a:rPr>
              <a:t>Final Apps Project: 60%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Midterm Project Report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Final Project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0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Textbooks and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092200"/>
            <a:ext cx="8712200" cy="5359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Textbook: Slides</a:t>
            </a:r>
          </a:p>
          <a:p>
            <a:pPr lvl="1"/>
            <a:r>
              <a:rPr lang="en-US" sz="2400" dirty="0">
                <a:hlinkClick r:id="rId2"/>
              </a:rPr>
              <a:t>http://mail.tku.edu.tw/myday</a:t>
            </a:r>
            <a:r>
              <a:rPr lang="en-US" sz="2400">
                <a:hlinkClick r:id="rId2"/>
              </a:rPr>
              <a:t>/teaching.htm#1071SMAP</a:t>
            </a:r>
            <a:endParaRPr lang="en-US" sz="2400" dirty="0">
              <a:hlinkClick r:id="rId3"/>
            </a:endParaRPr>
          </a:p>
          <a:p>
            <a:r>
              <a:rPr lang="en-US" sz="2400" dirty="0"/>
              <a:t>References</a:t>
            </a:r>
          </a:p>
          <a:p>
            <a:pPr lvl="1"/>
            <a:r>
              <a:rPr lang="en-US" sz="2200" dirty="0"/>
              <a:t>Scott Preston, Learn HTML5 and JavaScript for iOS: Web Standards-based Apps for iPhone, iPad, and iPod touch, </a:t>
            </a:r>
            <a:r>
              <a:rPr lang="en-US" sz="2200" dirty="0" err="1"/>
              <a:t>Apress</a:t>
            </a:r>
            <a:r>
              <a:rPr lang="en-US" sz="2200" dirty="0"/>
              <a:t>, 2012</a:t>
            </a:r>
          </a:p>
          <a:p>
            <a:pPr lvl="1"/>
            <a:r>
              <a:rPr lang="en-US" sz="2200" dirty="0"/>
              <a:t>Jonathan Stark, Brian Jepson and Brian MacDonald, Building Android Apps with HTML, CSS, and JavaScript: Making Native Apps with Standards-Based Web Tools, O'Reilly Media, 2012</a:t>
            </a:r>
          </a:p>
          <a:p>
            <a:pPr lvl="1"/>
            <a:r>
              <a:rPr lang="en-US" sz="2200" dirty="0" err="1"/>
              <a:t>Zainul</a:t>
            </a:r>
            <a:r>
              <a:rPr lang="en-US" sz="2200" dirty="0"/>
              <a:t> </a:t>
            </a:r>
            <a:r>
              <a:rPr lang="en-US" sz="2200" dirty="0" err="1"/>
              <a:t>Setyo</a:t>
            </a:r>
            <a:r>
              <a:rPr lang="en-US" sz="2200" dirty="0"/>
              <a:t> </a:t>
            </a:r>
            <a:r>
              <a:rPr lang="en-US" sz="2200" dirty="0" err="1"/>
              <a:t>Pamungkas</a:t>
            </a:r>
            <a:r>
              <a:rPr lang="en-US" sz="2200" dirty="0"/>
              <a:t>, PhoneGap 4 Mobile Application Development Cookbook, </a:t>
            </a:r>
            <a:r>
              <a:rPr lang="en-US" sz="2200" dirty="0" err="1"/>
              <a:t>Packt</a:t>
            </a:r>
            <a:r>
              <a:rPr lang="en-US" sz="2200" dirty="0"/>
              <a:t> Publishing, 2015</a:t>
            </a:r>
          </a:p>
          <a:p>
            <a:pPr lvl="1"/>
            <a:r>
              <a:rPr lang="en-US" sz="2200" dirty="0"/>
              <a:t>Kerri </a:t>
            </a:r>
            <a:r>
              <a:rPr lang="en-US" sz="2200" dirty="0" err="1"/>
              <a:t>Shotts</a:t>
            </a:r>
            <a:r>
              <a:rPr lang="en-US" sz="2200" dirty="0"/>
              <a:t>, Mastering PhoneGap Mobile Application Development, </a:t>
            </a:r>
            <a:r>
              <a:rPr lang="en-US" sz="2200" dirty="0" err="1"/>
              <a:t>Packt</a:t>
            </a:r>
            <a:r>
              <a:rPr lang="en-US" sz="2200" dirty="0"/>
              <a:t> Publishing, 2016</a:t>
            </a:r>
          </a:p>
          <a:p>
            <a:pPr lvl="1"/>
            <a:r>
              <a:rPr lang="en-US" sz="2200" dirty="0"/>
              <a:t>Chris Griffith, Mobile App Development with Ionic 2: Cross-Platform Apps with Ionic, Angular, and Cordova, O'Reilly,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9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190"/>
            <a:ext cx="8229600" cy="816015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69" y="1090654"/>
            <a:ext cx="8683262" cy="5515604"/>
          </a:xfrm>
        </p:spPr>
        <p:txBody>
          <a:bodyPr>
            <a:noAutofit/>
          </a:bodyPr>
          <a:lstStyle/>
          <a:p>
            <a:r>
              <a:rPr lang="en-US" sz="2400" dirty="0" err="1"/>
              <a:t>jQuery</a:t>
            </a:r>
            <a:r>
              <a:rPr lang="en-US" sz="2400" dirty="0"/>
              <a:t> Mobil: </a:t>
            </a:r>
            <a:r>
              <a:rPr lang="en-US" sz="2400" dirty="0">
                <a:hlinkClick r:id="rId2"/>
              </a:rPr>
              <a:t>http://jquerymobile.com/</a:t>
            </a:r>
            <a:endParaRPr lang="en-US" sz="2400" dirty="0"/>
          </a:p>
          <a:p>
            <a:r>
              <a:rPr lang="en-US" sz="2400" dirty="0" err="1"/>
              <a:t>PhoneGap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http://phonegap.com/</a:t>
            </a:r>
            <a:endParaRPr lang="en-US" sz="2400" dirty="0"/>
          </a:p>
          <a:p>
            <a:r>
              <a:rPr lang="en-US" sz="2400" dirty="0"/>
              <a:t>Apple Developer: </a:t>
            </a:r>
            <a:r>
              <a:rPr lang="en-US" sz="2400" dirty="0">
                <a:hlinkClick r:id="rId4"/>
              </a:rPr>
              <a:t>https://developer.apple.com/</a:t>
            </a:r>
            <a:endParaRPr lang="en-US" sz="2400" dirty="0"/>
          </a:p>
          <a:p>
            <a:r>
              <a:rPr lang="en-US" sz="2400" dirty="0"/>
              <a:t>Android Developer: </a:t>
            </a:r>
            <a:r>
              <a:rPr lang="en-US" sz="2400" dirty="0">
                <a:hlinkClick r:id="rId5"/>
              </a:rPr>
              <a:t>http://developer.android.com/</a:t>
            </a:r>
            <a:endParaRPr lang="en-US" sz="2400" dirty="0"/>
          </a:p>
          <a:p>
            <a:r>
              <a:rPr lang="en-US" sz="2400" dirty="0"/>
              <a:t>Facebook Developers: </a:t>
            </a:r>
            <a:r>
              <a:rPr lang="en-US" sz="2400" dirty="0">
                <a:hlinkClick r:id="rId6"/>
              </a:rPr>
              <a:t>https://developers.facebook.com/</a:t>
            </a:r>
            <a:endParaRPr lang="en-US" sz="2400" dirty="0"/>
          </a:p>
          <a:p>
            <a:r>
              <a:rPr lang="en-US" sz="2400" dirty="0"/>
              <a:t>Twitter Developers: </a:t>
            </a:r>
            <a:r>
              <a:rPr lang="en-US" sz="2400" dirty="0">
                <a:hlinkClick r:id="rId7"/>
              </a:rPr>
              <a:t>https://dev.twitter.com/</a:t>
            </a:r>
            <a:endParaRPr lang="en-US" sz="2400" dirty="0"/>
          </a:p>
          <a:p>
            <a:r>
              <a:rPr lang="en-US" sz="2400" dirty="0"/>
              <a:t>Google App Engine: </a:t>
            </a:r>
            <a:r>
              <a:rPr lang="en-US" sz="2400" dirty="0">
                <a:hlinkClick r:id="rId8"/>
              </a:rPr>
              <a:t>https://developers.google.com/appengine/</a:t>
            </a:r>
            <a:endParaRPr lang="en-US" sz="2400" dirty="0"/>
          </a:p>
          <a:p>
            <a:r>
              <a:rPr lang="en-US" sz="2400" dirty="0" err="1"/>
              <a:t>Gephi</a:t>
            </a:r>
            <a:r>
              <a:rPr lang="en-US" sz="2400" dirty="0"/>
              <a:t>: Social Network Analysis and Visualization: </a:t>
            </a:r>
            <a:r>
              <a:rPr lang="en-US" sz="2400" dirty="0">
                <a:hlinkClick r:id="rId9"/>
              </a:rPr>
              <a:t>https://gephi.org/</a:t>
            </a:r>
            <a:endParaRPr lang="en-US" sz="2400" dirty="0"/>
          </a:p>
          <a:p>
            <a:r>
              <a:rPr lang="en-US" sz="2400" dirty="0" err="1"/>
              <a:t>Netvizz</a:t>
            </a:r>
            <a:r>
              <a:rPr lang="en-US" sz="2400" dirty="0"/>
              <a:t>: Facebook </a:t>
            </a:r>
            <a:r>
              <a:rPr lang="en-US" sz="2400" dirty="0" err="1"/>
              <a:t>Netvizz</a:t>
            </a:r>
            <a:r>
              <a:rPr lang="en-US" sz="2400" dirty="0"/>
              <a:t> app: </a:t>
            </a:r>
            <a:r>
              <a:rPr lang="en-US" sz="2400" dirty="0">
                <a:hlinkClick r:id="rId10"/>
              </a:rPr>
              <a:t>https://apps.facebook.com/netvizz/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6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6BA671-F821-D945-8B62-FAC342B4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510" y="2286462"/>
            <a:ext cx="2015626" cy="18079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5559" r="26400"/>
          <a:stretch/>
        </p:blipFill>
        <p:spPr>
          <a:xfrm>
            <a:off x="6671484" y="2254211"/>
            <a:ext cx="838702" cy="1745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Native Apps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Mobile Web Apps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Apps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917" y="4238844"/>
            <a:ext cx="1808223" cy="20725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19" y="3085215"/>
            <a:ext cx="1224521" cy="81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229" y="3159705"/>
            <a:ext cx="732836" cy="786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59" y="2235337"/>
            <a:ext cx="854281" cy="16997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2468" r="15465"/>
          <a:stretch/>
        </p:blipFill>
        <p:spPr>
          <a:xfrm>
            <a:off x="8424126" y="2234617"/>
            <a:ext cx="621043" cy="8617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l="18115" r="18393"/>
          <a:stretch/>
        </p:blipFill>
        <p:spPr>
          <a:xfrm>
            <a:off x="6491462" y="4281646"/>
            <a:ext cx="1280159" cy="20162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/>
          <a:srcRect l="15075" r="17483"/>
          <a:stretch/>
        </p:blipFill>
        <p:spPr>
          <a:xfrm>
            <a:off x="7771621" y="4485889"/>
            <a:ext cx="1216476" cy="1803703"/>
          </a:xfrm>
          <a:prstGeom prst="rect">
            <a:avLst/>
          </a:prstGeom>
        </p:spPr>
      </p:pic>
      <p:pic>
        <p:nvPicPr>
          <p:cNvPr id="26" name="Picture 1" descr="https://store.storeimages.cdn-apple.com/4981/as-images.apple.com/is/image/AppleInc/aos/published/images/i/ph/iphone/xs/iphone-xs-select-2018-1?wid=160&amp;hei=446&amp;fmt=jpeg&amp;qlt=95&amp;op_usm=0.5,0.5&amp;.v=1536616752049">
            <a:extLst>
              <a:ext uri="{FF2B5EF4-FFF2-40B4-BE49-F238E27FC236}">
                <a16:creationId xmlns:a16="http://schemas.microsoft.com/office/drawing/2014/main" id="{CC247AF1-2713-274D-83EE-C28CDF48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4" y="4749800"/>
            <a:ext cx="509815" cy="14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store.storeimages.cdn-apple.com/4981/as-images.apple.com/is/image/AppleInc/aos/published/images/i/ph/iphone/xs/iphone-xs-select-2018-2?wid=170&amp;hei=446&amp;fmt=png-alpha&amp;.v=1536269229315">
            <a:extLst>
              <a:ext uri="{FF2B5EF4-FFF2-40B4-BE49-F238E27FC236}">
                <a16:creationId xmlns:a16="http://schemas.microsoft.com/office/drawing/2014/main" id="{A8DBC3AB-D7F1-F94E-90FA-F457681A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6" y="4735156"/>
            <a:ext cx="541680" cy="14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https://store.storeimages.cdn-apple.com/4981/as-images.apple.com/is/image/AppleInc/aos/published/images/i/ph/iphone/xs/iphone-xs-select-2018-3?wid=170&amp;hei=446&amp;fmt=png-alpha&amp;.v=1536269229730">
            <a:extLst>
              <a:ext uri="{FF2B5EF4-FFF2-40B4-BE49-F238E27FC236}">
                <a16:creationId xmlns:a16="http://schemas.microsoft.com/office/drawing/2014/main" id="{4AEE9AB5-12CE-7F48-A77D-9CB71200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23" y="4749800"/>
            <a:ext cx="541680" cy="14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9862C-E623-2641-ADE0-6103A4C4DA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304" y="4084810"/>
            <a:ext cx="2053119" cy="2181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63444-9274-8C45-9263-26BC24893E9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689" t="2484" r="7748"/>
          <a:stretch/>
        </p:blipFill>
        <p:spPr>
          <a:xfrm>
            <a:off x="405639" y="2133251"/>
            <a:ext cx="799566" cy="935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E202D-91F9-A04A-8197-C10472D7EA3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419" t="5988" r="21121" b="9295"/>
          <a:stretch/>
        </p:blipFill>
        <p:spPr>
          <a:xfrm>
            <a:off x="5577167" y="2250437"/>
            <a:ext cx="1187511" cy="17818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/>
          <a:srcRect l="25164" r="25609"/>
          <a:stretch/>
        </p:blipFill>
        <p:spPr>
          <a:xfrm>
            <a:off x="5184728" y="2280925"/>
            <a:ext cx="843278" cy="1713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36658-F886-6149-A201-19995284C2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39184" y="2220198"/>
            <a:ext cx="1107749" cy="16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2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953EF-8FC0-8D4C-A0C6-21B304AA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1401042"/>
            <a:ext cx="3860800" cy="508645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3"/>
              </a:rPr>
              <a:t>https://www.amazon.com/Learn-HTML5-JavaScript-iOS-Standards-based/dp/1430240385/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38099"/>
            <a:ext cx="8830253" cy="132104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Scott Preston,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Learn HTML5 and JavaScript for iOS: Web Standards-based Apps for iPhone, iPad, and iPod touch,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Apress</a:t>
            </a:r>
            <a:r>
              <a:rPr lang="en-US" sz="2400" b="1" dirty="0">
                <a:solidFill>
                  <a:schemeClr val="accent1"/>
                </a:solidFill>
              </a:rPr>
              <a:t>,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1811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https://www.amazon.com/Building-Android-Apps-HTML-JavaScript/dp/1449316417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25399"/>
            <a:ext cx="8830253" cy="134262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Jonathan Stark, Brian Jepson and Brian MacDonald,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Building Android Apps with HTML, CSS, and JavaScript: Making Native Apps with Standards-Based Web Tools,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O'Reilly Media, 2012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EEDEF-69FE-424A-9919-0945F7F5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92539"/>
            <a:ext cx="3969540" cy="51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https://www.amazon.com/PhoneGap-Mobile-Application-Development-Cookbook/dp/1783287942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999480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Zainul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Setyo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Pamungkas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PhoneGap 4 Mobile Application Development Cookbook,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Packt</a:t>
            </a:r>
            <a:r>
              <a:rPr lang="en-US" sz="2400" b="1" dirty="0">
                <a:solidFill>
                  <a:schemeClr val="accent1"/>
                </a:solidFill>
              </a:rPr>
              <a:t> Publishing, 2015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7B431-BAE4-764A-81B4-C1577027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1206500"/>
            <a:ext cx="4286250" cy="52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02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https://www.amazon.com/Mastering-PhoneGap-Mobile-Application-Development/dp/1783288434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50800"/>
            <a:ext cx="8830253" cy="99948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Kerri </a:t>
            </a:r>
            <a:r>
              <a:rPr lang="en-US" sz="2400" b="1" dirty="0" err="1">
                <a:solidFill>
                  <a:schemeClr val="accent1"/>
                </a:solidFill>
              </a:rPr>
              <a:t>Shotts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Mastering PhoneGap Mobile Application Development,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Packt</a:t>
            </a:r>
            <a:r>
              <a:rPr lang="en-US" sz="2400" b="1" dirty="0">
                <a:solidFill>
                  <a:schemeClr val="accent1"/>
                </a:solidFill>
              </a:rPr>
              <a:t> Publishing, 2016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BDEC4-D821-AC47-A5F1-FBAE2DD1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92010"/>
            <a:ext cx="4344264" cy="53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67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https://www.amazon.com/Mobile-App-Development-Ionic-Cross-Platform/dp/1491937785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157956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Chris Griffith,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Mobile App Development with Ionic 2: Cross-Platform Apps with Ionic, Angular, and Cordova,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O'Reilly,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AC530-B812-AC49-90C8-B6DECF19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35" y="1579563"/>
            <a:ext cx="3806047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51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/>
              <a:t>Jon Reid, </a:t>
            </a:r>
            <a:r>
              <a:rPr lang="en-US" sz="2400" b="1" dirty="0" err="1">
                <a:solidFill>
                  <a:schemeClr val="accent1"/>
                </a:solidFill>
              </a:rPr>
              <a:t>jQuery</a:t>
            </a:r>
            <a:r>
              <a:rPr lang="en-US" sz="2400" b="1" dirty="0">
                <a:solidFill>
                  <a:schemeClr val="accent1"/>
                </a:solidFill>
              </a:rPr>
              <a:t> Mobile</a:t>
            </a:r>
            <a:r>
              <a:rPr lang="en-US" sz="2400" dirty="0"/>
              <a:t>, </a:t>
            </a:r>
            <a:r>
              <a:rPr lang="en-US" sz="2400" dirty="0" err="1"/>
              <a:t>O’reilly</a:t>
            </a:r>
            <a:r>
              <a:rPr lang="en-US" sz="2400" dirty="0"/>
              <a:t>,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http://www.amazon.com/jQuery-Mobile-Running-Maximiliano-Firtman/dp/1449397654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21" y="680320"/>
            <a:ext cx="4408357" cy="58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96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105184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jQuery Mobile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hlinkClick r:id="rId2"/>
              </a:rPr>
              <a:t>http://jquerymobile.com/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1699"/>
            <a:ext cx="9144000" cy="54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11144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accent1"/>
                </a:solidFill>
              </a:rPr>
              <a:t>PhoneGap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400" dirty="0">
                <a:hlinkClick r:id="rId2"/>
              </a:rPr>
              <a:t>http://phonegap.com/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1" y="1057443"/>
            <a:ext cx="9144000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119817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Apple Developer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400" dirty="0">
                <a:hlinkClick r:id="rId2"/>
              </a:rPr>
              <a:t>https://developer.apple.com/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5249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4C450-0698-1840-B0C7-EA523627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933" y="1066800"/>
            <a:ext cx="209391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SF Pro Text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4099"/>
            <a:ext cx="8229600" cy="78150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Apple Swift for iOS </a:t>
            </a:r>
          </a:p>
        </p:txBody>
      </p:sp>
      <p:sp>
        <p:nvSpPr>
          <p:cNvPr id="5" name="矩形 4"/>
          <p:cNvSpPr/>
          <p:nvPr/>
        </p:nvSpPr>
        <p:spPr>
          <a:xfrm>
            <a:off x="3126156" y="6519148"/>
            <a:ext cx="2891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https://developer.apple.com/swift/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180"/>
            <a:ext cx="9144000" cy="50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12"/>
            <a:ext cx="8229600" cy="238215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Native Mobile App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Hybrid Mobile App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Responsive Web App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Progressive Web App (PWA)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851"/>
            <a:ext cx="9144000" cy="3095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9093" y="6645786"/>
            <a:ext cx="2505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http://srishta.com/blog_hybrid.html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73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62874"/>
            <a:ext cx="8830253" cy="94311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4F81BD"/>
                </a:solidFill>
              </a:rPr>
              <a:t>Android Developer </a:t>
            </a:r>
            <a:br>
              <a:rPr lang="en-US" sz="4000" b="1" dirty="0">
                <a:solidFill>
                  <a:srgbClr val="4F81BD"/>
                </a:solidFill>
              </a:rPr>
            </a:br>
            <a:r>
              <a:rPr lang="en-US" sz="2400" dirty="0">
                <a:hlinkClick r:id="rId2"/>
              </a:rPr>
              <a:t>http://developer.android.com/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180"/>
            <a:ext cx="9144000" cy="529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Facebook Developers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602"/>
            <a:ext cx="9144000" cy="55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1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Integrate Facebook with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your native </a:t>
            </a:r>
            <a:r>
              <a:rPr lang="en-US" b="1" dirty="0" err="1">
                <a:solidFill>
                  <a:schemeClr val="accent1"/>
                </a:solidFill>
              </a:rPr>
              <a:t>iOS</a:t>
            </a:r>
            <a:r>
              <a:rPr lang="en-US" b="1" dirty="0">
                <a:solidFill>
                  <a:schemeClr val="accent1"/>
                </a:solidFill>
              </a:rPr>
              <a:t> apps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17" y="1971826"/>
            <a:ext cx="6467873" cy="3659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10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7823" y="6488668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https://developers.facebook.com/docs/ios/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4099"/>
            <a:ext cx="8229600" cy="78150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Facebook SDK for </a:t>
            </a:r>
            <a:r>
              <a:rPr lang="en-US" b="1" dirty="0" err="1">
                <a:solidFill>
                  <a:srgbClr val="4F81BD"/>
                </a:solidFill>
              </a:rPr>
              <a:t>iOS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0" y="920129"/>
            <a:ext cx="8481366" cy="54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Integrate Facebook with </a:t>
            </a:r>
            <a:br>
              <a:rPr lang="en-US" b="1" dirty="0">
                <a:solidFill>
                  <a:srgbClr val="4F81BD"/>
                </a:solidFill>
              </a:rPr>
            </a:br>
            <a:r>
              <a:rPr lang="en-US" b="1" dirty="0">
                <a:solidFill>
                  <a:srgbClr val="4F81BD"/>
                </a:solidFill>
              </a:rPr>
              <a:t>your native Android apps.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39" y="1934388"/>
            <a:ext cx="7120662" cy="37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34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4099"/>
            <a:ext cx="8229600" cy="78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F81BD"/>
                </a:solidFill>
              </a:rPr>
              <a:t>Facebook SDK for Android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2292" y="6555430"/>
            <a:ext cx="4961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https://developers.facebook.com/docs/android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25" y="952246"/>
            <a:ext cx="8549979" cy="55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6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11579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Twitter Developers</a:t>
            </a:r>
            <a:br>
              <a:rPr lang="en-US" sz="4000" dirty="0"/>
            </a:br>
            <a:r>
              <a:rPr lang="en-US" sz="2400" dirty="0">
                <a:hlinkClick r:id="rId2"/>
              </a:rPr>
              <a:t>https://dev.twitter.com/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895"/>
            <a:ext cx="9144000" cy="55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6120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Cloud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2149" y="6488668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https://cloud.google.com/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424"/>
            <a:ext cx="9144000" cy="50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0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54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552"/>
            <a:ext cx="9144000" cy="5516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4854" y="6536350"/>
            <a:ext cx="373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https://cloud.google.com/appengine/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94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5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Cloud </a:t>
            </a:r>
            <a:r>
              <a:rPr lang="en-US" b="1" dirty="0" err="1">
                <a:solidFill>
                  <a:srgbClr val="4F81BD"/>
                </a:solidFill>
              </a:rPr>
              <a:t>Datastore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083"/>
            <a:ext cx="9144000" cy="52706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52271" y="6459039"/>
            <a:ext cx="363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https://cloud.google.com/datastore/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6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398074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Progressive Web App (PWA)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Responsive </a:t>
            </a:r>
            <a:r>
              <a:rPr lang="en-US" b="1" dirty="0">
                <a:solidFill>
                  <a:schemeClr val="accent1"/>
                </a:solidFill>
              </a:rPr>
              <a:t>Web Apps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Responsive Design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558ED5"/>
                </a:solidFill>
              </a:rPr>
              <a:t>HTML5/CSS3/JavaScript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4" y="2401590"/>
            <a:ext cx="8954175" cy="4134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5561" y="65392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http://www.ihealthspot.com/ResponsiveWebsiteDesign.aspx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26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Cloud Endpoints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6992"/>
            <a:ext cx="9144000" cy="428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9539" y="6488668"/>
            <a:ext cx="6564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https://developers.google.com/appengine/docs/java/endpoints/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77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94808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https://cloud.google.com/solutions/mobile/mobile-app-backend-services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00" y="1832664"/>
            <a:ext cx="3008106" cy="2247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" y="1832665"/>
            <a:ext cx="2856513" cy="2252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545" y="1832664"/>
            <a:ext cx="3050052" cy="2247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28" y="4262355"/>
            <a:ext cx="3172434" cy="2257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216" y="4276480"/>
            <a:ext cx="3028215" cy="21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10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636"/>
          </a:xfrm>
        </p:spPr>
        <p:txBody>
          <a:bodyPr/>
          <a:lstStyle/>
          <a:p>
            <a:r>
              <a:rPr lang="en-US" b="1" dirty="0" err="1">
                <a:solidFill>
                  <a:srgbClr val="4F81BD"/>
                </a:solidFill>
              </a:rPr>
              <a:t>iOS</a:t>
            </a:r>
            <a:r>
              <a:rPr lang="en-US" b="1" dirty="0">
                <a:solidFill>
                  <a:srgbClr val="4F81BD"/>
                </a:solidFill>
              </a:rPr>
              <a:t> App Development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https://developer.apple.com/library/ios/referencelibrary/GettingStarted/RoadMapiOS/AppDevelopmentProcess.html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157"/>
            <a:ext cx="9144000" cy="49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Apps Development 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" y="1588781"/>
            <a:ext cx="9015941" cy="441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528" y="6565764"/>
            <a:ext cx="7872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https://developer.apple.com/library/ios/referencelibrary/GettingStarted/RoadMapiOS/WhereToGoFromHere.html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50702" y="2634225"/>
            <a:ext cx="1455326" cy="2132467"/>
          </a:xfrm>
          <a:prstGeom prst="roundRect">
            <a:avLst>
              <a:gd name="adj" fmla="val 658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31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 err="1"/>
              <a:t>Gephi</a:t>
            </a:r>
            <a:r>
              <a:rPr lang="en-US" sz="2400" dirty="0"/>
              <a:t>: Social Network Analysis and Visualization: </a:t>
            </a:r>
            <a:r>
              <a:rPr lang="en-US" sz="2400" dirty="0">
                <a:hlinkClick r:id="rId2"/>
              </a:rPr>
              <a:t>https://gephi.org/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66"/>
            <a:ext cx="8229600" cy="7455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6906" y="878424"/>
            <a:ext cx="8611573" cy="58228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course introduces the </a:t>
            </a:r>
            <a:r>
              <a:rPr lang="en-US" dirty="0">
                <a:solidFill>
                  <a:srgbClr val="800000"/>
                </a:solidFill>
              </a:rPr>
              <a:t>fundamental concepts </a:t>
            </a:r>
            <a:r>
              <a:rPr lang="en-US" dirty="0"/>
              <a:t>and </a:t>
            </a:r>
            <a:r>
              <a:rPr lang="en-US" dirty="0">
                <a:solidFill>
                  <a:srgbClr val="800000"/>
                </a:solidFill>
              </a:rPr>
              <a:t>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social media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mobile apps programming</a:t>
            </a:r>
            <a:r>
              <a:rPr lang="en-US" dirty="0"/>
              <a:t>. </a:t>
            </a:r>
          </a:p>
          <a:p>
            <a:r>
              <a:rPr lang="en-US" dirty="0"/>
              <a:t>Topics include </a:t>
            </a:r>
          </a:p>
          <a:p>
            <a:pPr lvl="1"/>
            <a:r>
              <a:rPr lang="en-US" dirty="0"/>
              <a:t>Introduction to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Android /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apps programming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Developing </a:t>
            </a:r>
            <a:r>
              <a:rPr lang="en-US" dirty="0">
                <a:solidFill>
                  <a:srgbClr val="558ED5"/>
                </a:solidFill>
              </a:rPr>
              <a:t>Android native apps with Java (Android Studio)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Developing </a:t>
            </a:r>
            <a:r>
              <a:rPr lang="en-US" dirty="0">
                <a:solidFill>
                  <a:srgbClr val="558ED5"/>
                </a:solidFill>
              </a:rPr>
              <a:t>iPhone / iPad apps native apps with Swift (</a:t>
            </a:r>
            <a:r>
              <a:rPr lang="en-US" dirty="0" err="1">
                <a:solidFill>
                  <a:srgbClr val="558ED5"/>
                </a:solidFill>
              </a:rPr>
              <a:t>XCode</a:t>
            </a:r>
            <a:r>
              <a:rPr lang="en-US" dirty="0">
                <a:solidFill>
                  <a:srgbClr val="558ED5"/>
                </a:solidFill>
              </a:rPr>
              <a:t>)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Mobile apps using HTML5/CSS3/JavaScript</a:t>
            </a:r>
            <a:r>
              <a:rPr lang="en-US" dirty="0"/>
              <a:t>, </a:t>
            </a:r>
          </a:p>
          <a:p>
            <a:pPr lvl="1"/>
            <a:r>
              <a:rPr lang="en-US" dirty="0" err="1">
                <a:solidFill>
                  <a:srgbClr val="558ED5"/>
                </a:solidFill>
              </a:rPr>
              <a:t>jQuery</a:t>
            </a:r>
            <a:r>
              <a:rPr lang="en-US" dirty="0">
                <a:solidFill>
                  <a:srgbClr val="558ED5"/>
                </a:solidFill>
              </a:rPr>
              <a:t> Mobile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Create </a:t>
            </a:r>
            <a:r>
              <a:rPr lang="en-US" dirty="0">
                <a:solidFill>
                  <a:srgbClr val="558ED5"/>
                </a:solidFill>
              </a:rPr>
              <a:t>hybrid apps with </a:t>
            </a:r>
            <a:r>
              <a:rPr lang="en-US" dirty="0" err="1">
                <a:solidFill>
                  <a:srgbClr val="558ED5"/>
                </a:solidFill>
              </a:rPr>
              <a:t>Phonegap</a:t>
            </a:r>
            <a:r>
              <a:rPr lang="en-US" dirty="0"/>
              <a:t>, 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Google Cloud Platform</a:t>
            </a:r>
            <a:r>
              <a:rPr lang="en-US" altLang="zh-TW" dirty="0"/>
              <a:t>,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Google app engine, Google map API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Facebook API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Twitter API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Case study on social media apps programming and </a:t>
            </a:r>
            <a:br>
              <a:rPr lang="en-US" dirty="0"/>
            </a:br>
            <a:r>
              <a:rPr lang="en-US" dirty="0">
                <a:solidFill>
                  <a:srgbClr val="558ED5"/>
                </a:solidFill>
              </a:rPr>
              <a:t>marketing</a:t>
            </a:r>
            <a:r>
              <a:rPr lang="en-US" dirty="0"/>
              <a:t> in </a:t>
            </a:r>
            <a:r>
              <a:rPr lang="en-US" dirty="0">
                <a:solidFill>
                  <a:srgbClr val="558ED5"/>
                </a:solidFill>
              </a:rPr>
              <a:t>Google Play </a:t>
            </a:r>
            <a:r>
              <a:rPr lang="en-US" dirty="0"/>
              <a:t>and </a:t>
            </a:r>
            <a:r>
              <a:rPr lang="en-US" dirty="0">
                <a:solidFill>
                  <a:srgbClr val="558ED5"/>
                </a:solidFill>
              </a:rPr>
              <a:t>App Store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805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288"/>
            <a:ext cx="8229600" cy="80368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059" y="2018910"/>
            <a:ext cx="6354741" cy="471991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4500" b="1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4500" b="1" dirty="0">
                <a:solidFill>
                  <a:schemeClr val="accent1">
                    <a:lumMod val="75000"/>
                  </a:schemeClr>
                </a:solidFill>
              </a:rPr>
              <a:t> Day</a:t>
            </a:r>
            <a:r>
              <a:rPr lang="en-US" sz="4500" b="1" dirty="0"/>
              <a:t>, Ph.D.</a:t>
            </a:r>
          </a:p>
          <a:p>
            <a:pPr marL="0" indent="0">
              <a:buNone/>
            </a:pPr>
            <a:r>
              <a:rPr lang="en-US" sz="4500" dirty="0"/>
              <a:t>　</a:t>
            </a:r>
          </a:p>
          <a:p>
            <a:pPr marL="0" indent="0">
              <a:buNone/>
            </a:pPr>
            <a:r>
              <a:rPr lang="en-US" sz="4500" dirty="0"/>
              <a:t>Assistant Professor</a:t>
            </a:r>
          </a:p>
          <a:p>
            <a:pPr marL="0" indent="0">
              <a:buNone/>
            </a:pPr>
            <a:r>
              <a:rPr lang="en-US" sz="4500" dirty="0">
                <a:hlinkClick r:id="rId2"/>
              </a:rPr>
              <a:t>Department of Information Management</a:t>
            </a:r>
            <a:r>
              <a:rPr lang="en-US" sz="4500" dirty="0"/>
              <a:t>, </a:t>
            </a:r>
            <a:r>
              <a:rPr lang="en-US" sz="4500" dirty="0" err="1">
                <a:hlinkClick r:id="rId3"/>
              </a:rPr>
              <a:t>Tamkang</a:t>
            </a:r>
            <a:r>
              <a:rPr lang="en-US" sz="4500" dirty="0">
                <a:hlinkClick r:id="rId3"/>
              </a:rPr>
              <a:t> University</a:t>
            </a:r>
            <a:endParaRPr lang="en-US" sz="4500" dirty="0"/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/>
              <a:t>Tel: 886-2-26215656 ext. 2846</a:t>
            </a:r>
          </a:p>
          <a:p>
            <a:pPr marL="0" indent="0">
              <a:buNone/>
            </a:pPr>
            <a:r>
              <a:rPr lang="en-US" sz="3400" dirty="0"/>
              <a:t>Fax: 886-2-26209737</a:t>
            </a:r>
          </a:p>
          <a:p>
            <a:pPr marL="0" indent="0">
              <a:buNone/>
            </a:pPr>
            <a:r>
              <a:rPr lang="en-US" sz="3400" dirty="0"/>
              <a:t>Office: B929  </a:t>
            </a:r>
          </a:p>
          <a:p>
            <a:pPr marL="0" indent="0">
              <a:buNone/>
            </a:pPr>
            <a:r>
              <a:rPr lang="en-US" sz="3400" dirty="0"/>
              <a:t>Address: No.151, </a:t>
            </a:r>
            <a:r>
              <a:rPr lang="en-US" sz="3400" dirty="0" err="1"/>
              <a:t>Yingzhuan</a:t>
            </a:r>
            <a:r>
              <a:rPr lang="en-US" sz="3400" dirty="0"/>
              <a:t> Rd., Danshui Dist., </a:t>
            </a:r>
            <a:br>
              <a:rPr lang="en-US" sz="3400" dirty="0"/>
            </a:br>
            <a:r>
              <a:rPr lang="en-US" sz="3400" dirty="0"/>
              <a:t>New Taipei City 25137, Taiwan (R.O.C.)</a:t>
            </a:r>
          </a:p>
          <a:p>
            <a:pPr marL="0" indent="0">
              <a:buNone/>
            </a:pPr>
            <a:r>
              <a:rPr lang="en-US" sz="3400" dirty="0"/>
              <a:t>Email: </a:t>
            </a:r>
            <a:r>
              <a:rPr lang="en-US" sz="3400" dirty="0">
                <a:hlinkClick r:id="rId4"/>
              </a:rPr>
              <a:t>myday@mail.tku.edu.tw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Web: </a:t>
            </a:r>
            <a:r>
              <a:rPr lang="en-US" sz="3400" dirty="0">
                <a:hlinkClick r:id="rId5"/>
              </a:rPr>
              <a:t>http://mail.tku.edu.tw/myday/</a:t>
            </a:r>
            <a:endParaRPr lang="en-US" sz="3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603545" y="2003969"/>
            <a:ext cx="1668750" cy="2066072"/>
          </a:xfrm>
          <a:prstGeom prst="rect">
            <a:avLst/>
          </a:prstGeom>
          <a:noFill/>
        </p:spPr>
      </p:pic>
      <p:pic>
        <p:nvPicPr>
          <p:cNvPr id="6" name="Picture 5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478781"/>
            <a:ext cx="7772400" cy="88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76092"/>
                </a:solidFill>
              </a:rPr>
              <a:t>Social Media Apps Programming</a:t>
            </a: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6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Enterprise Apps in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158484"/>
              </p:ext>
            </p:extLst>
          </p:nvPr>
        </p:nvGraphicFramePr>
        <p:xfrm>
          <a:off x="457200" y="995114"/>
          <a:ext cx="8115300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5768444"/>
            <a:ext cx="843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Gartner recommend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hybrid apps </a:t>
            </a:r>
            <a:r>
              <a:rPr lang="en-US" sz="2400" dirty="0"/>
              <a:t>over </a:t>
            </a:r>
            <a:r>
              <a:rPr lang="en-US" sz="2400" dirty="0">
                <a:solidFill>
                  <a:srgbClr val="FF0000"/>
                </a:solidFill>
              </a:rPr>
              <a:t>native apps </a:t>
            </a:r>
            <a:r>
              <a:rPr lang="en-US" sz="2400" dirty="0"/>
              <a:t>development for businesses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1" y="6616655"/>
            <a:ext cx="8074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http://blog.commontime.com/hybrid-apps-the-right-response-to-byod-in-business/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2063" y="3643789"/>
            <a:ext cx="22705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Hybrid Apps</a:t>
            </a:r>
          </a:p>
        </p:txBody>
      </p:sp>
    </p:spTree>
    <p:extLst>
      <p:ext uri="{BB962C8B-B14F-4D97-AF65-F5344CB8AC3E}">
        <p14:creationId xmlns:p14="http://schemas.microsoft.com/office/powerpoint/2010/main" val="276178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3072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Enterprise Apps (Hybrid HTML5) in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0728" y="6653951"/>
            <a:ext cx="7600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http://justcreative.com/2016/03/17/html5-vs-native-apps-whats-best-for-2016/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891257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706925" y="5195583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App Development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http://www.scribd.com/doc/50805466/Native-Web-or-Hybrid-Mobile-App-Development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512" y="5187124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Web Apps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9512" y="3904858"/>
            <a:ext cx="1203385" cy="7984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Apps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9512" y="2621838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Native Apps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06926" y="2621838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1624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Full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36036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Fast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11565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Mandatory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46121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Expensive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891624" y="5273028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Partial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53301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Very Fast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29979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73527" y="527302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Reasonable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29979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Not Available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1566" y="5273028"/>
            <a:ext cx="1213820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None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06925" y="3881341"/>
            <a:ext cx="723736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46121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Reasonable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29979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33754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Native Speed as Necessary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09850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Full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1565" y="3972983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 Overhead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06924" y="1435414"/>
            <a:ext cx="7237368" cy="897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891624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Device Access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253301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Speed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673527" y="1490034"/>
            <a:ext cx="1403128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Development Cost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29980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App Store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11565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Approval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24693" y="3714038"/>
            <a:ext cx="8981336" cy="1215255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057"/>
            <a:ext cx="8229600" cy="15738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Syllabus</a:t>
            </a:r>
            <a:br>
              <a:rPr lang="en-US" dirty="0">
                <a:solidFill>
                  <a:srgbClr val="376092"/>
                </a:solidFill>
              </a:rPr>
            </a:br>
            <a:r>
              <a:rPr lang="en-US" sz="3100" dirty="0" err="1"/>
              <a:t>Tamkang</a:t>
            </a:r>
            <a:r>
              <a:rPr lang="en-US" sz="3100" dirty="0"/>
              <a:t> University </a:t>
            </a:r>
            <a:br>
              <a:rPr lang="en-US" sz="3100" dirty="0"/>
            </a:br>
            <a:r>
              <a:rPr lang="en-US" sz="3100" dirty="0"/>
              <a:t>Academic Year 107, 1</a:t>
            </a:r>
            <a:r>
              <a:rPr lang="en-US" sz="3100" baseline="30000" dirty="0"/>
              <a:t>st</a:t>
            </a:r>
            <a:r>
              <a:rPr lang="en-US" sz="3100" dirty="0"/>
              <a:t> Semester (Fall, 2018)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3563"/>
            <a:ext cx="8229600" cy="44142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Course Title: Social Media Apps Programming</a:t>
            </a:r>
          </a:p>
          <a:p>
            <a:r>
              <a:rPr lang="en-US" dirty="0"/>
              <a:t>Instructor: Min-</a:t>
            </a:r>
            <a:r>
              <a:rPr lang="en-US" dirty="0" err="1"/>
              <a:t>Yuh</a:t>
            </a:r>
            <a:r>
              <a:rPr lang="en-US" dirty="0"/>
              <a:t> Day</a:t>
            </a:r>
          </a:p>
          <a:p>
            <a:r>
              <a:rPr lang="en-US" dirty="0"/>
              <a:t>Course Class: TLMXM1A (MIS MBA)</a:t>
            </a:r>
          </a:p>
          <a:p>
            <a:pPr lvl="1"/>
            <a:r>
              <a:rPr lang="en-US" dirty="0"/>
              <a:t>Master’s Program, Department of Information Management, 1A</a:t>
            </a:r>
          </a:p>
          <a:p>
            <a:r>
              <a:rPr lang="en-US" dirty="0"/>
              <a:t>Details</a:t>
            </a:r>
          </a:p>
          <a:p>
            <a:pPr lvl="1"/>
            <a:r>
              <a:rPr lang="en-US" dirty="0"/>
              <a:t>Selective</a:t>
            </a:r>
          </a:p>
          <a:p>
            <a:pPr lvl="1"/>
            <a:r>
              <a:rPr lang="en-US" dirty="0"/>
              <a:t>One Semester</a:t>
            </a:r>
          </a:p>
          <a:p>
            <a:pPr lvl="1"/>
            <a:r>
              <a:rPr lang="en-US" dirty="0"/>
              <a:t>2 Credits</a:t>
            </a:r>
          </a:p>
          <a:p>
            <a:r>
              <a:rPr lang="en-US" dirty="0"/>
              <a:t>Time &amp; Place: </a:t>
            </a:r>
            <a:r>
              <a:rPr lang="da-DK" dirty="0"/>
              <a:t>Thu 8,9 (10:10-12:00) B206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9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Department Teaching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Devoting to the integration and research of information technology and business management knowledge</a:t>
            </a:r>
          </a:p>
          <a:p>
            <a:r>
              <a:rPr lang="en-US" dirty="0"/>
              <a:t>Cultivating for society, middle and higher level managers with both information capabilities and modern management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78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1281</Words>
  <Application>Microsoft Macintosh PowerPoint</Application>
  <PresentationFormat>On-screen Show (4:3)</PresentationFormat>
  <Paragraphs>280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新細明體</vt:lpstr>
      <vt:lpstr>proxima-nova-1</vt:lpstr>
      <vt:lpstr>SF Pro Text</vt:lpstr>
      <vt:lpstr>Arial</vt:lpstr>
      <vt:lpstr>Calibri</vt:lpstr>
      <vt:lpstr>Office Theme</vt:lpstr>
      <vt:lpstr>Social Media Apps Programming</vt:lpstr>
      <vt:lpstr>Android /iOS Apps Programming</vt:lpstr>
      <vt:lpstr>Native Mobile App Hybrid Mobile App  Responsive Web App Progressive Web App (PWA)</vt:lpstr>
      <vt:lpstr>Progressive Web App (PWA) Responsive Web Apps Responsive Design  HTML5/CSS3/JavaScript</vt:lpstr>
      <vt:lpstr>Enterprise Apps in 2015</vt:lpstr>
      <vt:lpstr>Enterprise Apps (Hybrid HTML5) in 2016</vt:lpstr>
      <vt:lpstr>App Development Comparison</vt:lpstr>
      <vt:lpstr>Course Syllabus Tamkang University  Academic Year 107, 1st Semester (Fall, 2018)</vt:lpstr>
      <vt:lpstr>Department Teaching Objectives</vt:lpstr>
      <vt:lpstr>Department Core Competences</vt:lpstr>
      <vt:lpstr>Course Introduction</vt:lpstr>
      <vt:lpstr>Teaching Objectives</vt:lpstr>
      <vt:lpstr>Teaching Methods</vt:lpstr>
      <vt:lpstr>Assessment</vt:lpstr>
      <vt:lpstr>Course Schedule (1/2)</vt:lpstr>
      <vt:lpstr>Course Schedule (2/2)</vt:lpstr>
      <vt:lpstr>Grading Policy</vt:lpstr>
      <vt:lpstr>Textbooks and References</vt:lpstr>
      <vt:lpstr>References</vt:lpstr>
      <vt:lpstr>Scott Preston,  Learn HTML5 and JavaScript for iOS: Web Standards-based Apps for iPhone, iPad, and iPod touch,  Apress, 2012</vt:lpstr>
      <vt:lpstr>Jonathan Stark, Brian Jepson and Brian MacDonald,  Building Android Apps with HTML, CSS, and JavaScript: Making Native Apps with Standards-Based Web Tools,  O'Reilly Media, 2012</vt:lpstr>
      <vt:lpstr>Zainul Setyo Pamungkas,  PhoneGap 4 Mobile Application Development Cookbook,  Packt Publishing, 2015</vt:lpstr>
      <vt:lpstr>Kerri Shotts,  Mastering PhoneGap Mobile Application Development,  Packt Publishing, 2016</vt:lpstr>
      <vt:lpstr>Chris Griffith,  Mobile App Development with Ionic 2: Cross-Platform Apps with Ionic, Angular, and Cordova,  O'Reilly, 2017</vt:lpstr>
      <vt:lpstr>Jon Reid, jQuery Mobile, O’reilly, 2012</vt:lpstr>
      <vt:lpstr>jQuery Mobile http://jquerymobile.com/</vt:lpstr>
      <vt:lpstr>PhoneGap http://phonegap.com/</vt:lpstr>
      <vt:lpstr>Apple Developer https://developer.apple.com/</vt:lpstr>
      <vt:lpstr>Apple Swift for iOS </vt:lpstr>
      <vt:lpstr>Android Developer  http://developer.android.com/</vt:lpstr>
      <vt:lpstr>Facebook Developers</vt:lpstr>
      <vt:lpstr>Integrate Facebook with  your native iOS apps</vt:lpstr>
      <vt:lpstr>Facebook SDK for iOS</vt:lpstr>
      <vt:lpstr>Integrate Facebook with  your native Android apps.</vt:lpstr>
      <vt:lpstr>PowerPoint Presentation</vt:lpstr>
      <vt:lpstr>Twitter Developers https://dev.twitter.com/</vt:lpstr>
      <vt:lpstr>Google Cloud Platform</vt:lpstr>
      <vt:lpstr>Google App Engine</vt:lpstr>
      <vt:lpstr>Google Cloud Datastore</vt:lpstr>
      <vt:lpstr>Google Cloud Endpoints</vt:lpstr>
      <vt:lpstr>Mobile App Backend Services</vt:lpstr>
      <vt:lpstr>iOS App Development Process</vt:lpstr>
      <vt:lpstr>Apps Development Life Cycle</vt:lpstr>
      <vt:lpstr>Gephi: Social Network Analysis and Visualization: https://gephi.org/</vt:lpstr>
      <vt:lpstr>Summary</vt:lpstr>
      <vt:lpstr>Contact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>Social Media Apps Programming</dc:description>
  <cp:lastModifiedBy>Microsoft Office User</cp:lastModifiedBy>
  <cp:revision>143</cp:revision>
  <cp:lastPrinted>2018-09-13T01:19:51Z</cp:lastPrinted>
  <dcterms:created xsi:type="dcterms:W3CDTF">2013-09-24T21:30:58Z</dcterms:created>
  <dcterms:modified xsi:type="dcterms:W3CDTF">2018-09-13T01:20:38Z</dcterms:modified>
  <cp:category/>
</cp:coreProperties>
</file>